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3"/>
  </p:notesMasterIdLst>
  <p:handoutMasterIdLst>
    <p:handoutMasterId r:id="rId124"/>
  </p:handoutMasterIdLst>
  <p:sldIdLst>
    <p:sldId id="778" r:id="rId2"/>
    <p:sldId id="779" r:id="rId3"/>
    <p:sldId id="780" r:id="rId4"/>
    <p:sldId id="781" r:id="rId5"/>
    <p:sldId id="875" r:id="rId6"/>
    <p:sldId id="782" r:id="rId7"/>
    <p:sldId id="783" r:id="rId8"/>
    <p:sldId id="785" r:id="rId9"/>
    <p:sldId id="786" r:id="rId10"/>
    <p:sldId id="900" r:id="rId11"/>
    <p:sldId id="899" r:id="rId12"/>
    <p:sldId id="787" r:id="rId13"/>
    <p:sldId id="887" r:id="rId14"/>
    <p:sldId id="888" r:id="rId15"/>
    <p:sldId id="889" r:id="rId16"/>
    <p:sldId id="793" r:id="rId17"/>
    <p:sldId id="794" r:id="rId18"/>
    <p:sldId id="795" r:id="rId19"/>
    <p:sldId id="796" r:id="rId20"/>
    <p:sldId id="797" r:id="rId21"/>
    <p:sldId id="800" r:id="rId22"/>
    <p:sldId id="806" r:id="rId23"/>
    <p:sldId id="807" r:id="rId24"/>
    <p:sldId id="808" r:id="rId25"/>
    <p:sldId id="809" r:id="rId26"/>
    <p:sldId id="890" r:id="rId27"/>
    <p:sldId id="921" r:id="rId28"/>
    <p:sldId id="818" r:id="rId29"/>
    <p:sldId id="891" r:id="rId30"/>
    <p:sldId id="892" r:id="rId31"/>
    <p:sldId id="895" r:id="rId32"/>
    <p:sldId id="893" r:id="rId33"/>
    <p:sldId id="894" r:id="rId34"/>
    <p:sldId id="896" r:id="rId35"/>
    <p:sldId id="897" r:id="rId36"/>
    <p:sldId id="898" r:id="rId37"/>
    <p:sldId id="820" r:id="rId38"/>
    <p:sldId id="821" r:id="rId39"/>
    <p:sldId id="886" r:id="rId40"/>
    <p:sldId id="822" r:id="rId41"/>
    <p:sldId id="884" r:id="rId42"/>
    <p:sldId id="901" r:id="rId43"/>
    <p:sldId id="279" r:id="rId44"/>
    <p:sldId id="280" r:id="rId45"/>
    <p:sldId id="902" r:id="rId46"/>
    <p:sldId id="882" r:id="rId47"/>
    <p:sldId id="281" r:id="rId48"/>
    <p:sldId id="290" r:id="rId49"/>
    <p:sldId id="289" r:id="rId50"/>
    <p:sldId id="885" r:id="rId51"/>
    <p:sldId id="271" r:id="rId52"/>
    <p:sldId id="272" r:id="rId53"/>
    <p:sldId id="824" r:id="rId54"/>
    <p:sldId id="825" r:id="rId55"/>
    <p:sldId id="826" r:id="rId56"/>
    <p:sldId id="827" r:id="rId57"/>
    <p:sldId id="828" r:id="rId58"/>
    <p:sldId id="829" r:id="rId59"/>
    <p:sldId id="913" r:id="rId60"/>
    <p:sldId id="837" r:id="rId61"/>
    <p:sldId id="838" r:id="rId62"/>
    <p:sldId id="839" r:id="rId63"/>
    <p:sldId id="840" r:id="rId64"/>
    <p:sldId id="918" r:id="rId65"/>
    <p:sldId id="456" r:id="rId66"/>
    <p:sldId id="903" r:id="rId67"/>
    <p:sldId id="919" r:id="rId68"/>
    <p:sldId id="905" r:id="rId69"/>
    <p:sldId id="920" r:id="rId70"/>
    <p:sldId id="907" r:id="rId71"/>
    <p:sldId id="908" r:id="rId72"/>
    <p:sldId id="909" r:id="rId73"/>
    <p:sldId id="910" r:id="rId74"/>
    <p:sldId id="911" r:id="rId75"/>
    <p:sldId id="460" r:id="rId76"/>
    <p:sldId id="912" r:id="rId77"/>
    <p:sldId id="463" r:id="rId78"/>
    <p:sldId id="462" r:id="rId79"/>
    <p:sldId id="914" r:id="rId80"/>
    <p:sldId id="464" r:id="rId81"/>
    <p:sldId id="465" r:id="rId82"/>
    <p:sldId id="466" r:id="rId83"/>
    <p:sldId id="467" r:id="rId84"/>
    <p:sldId id="468" r:id="rId85"/>
    <p:sldId id="469" r:id="rId86"/>
    <p:sldId id="481" r:id="rId87"/>
    <p:sldId id="470" r:id="rId88"/>
    <p:sldId id="480" r:id="rId89"/>
    <p:sldId id="922" r:id="rId90"/>
    <p:sldId id="923" r:id="rId91"/>
    <p:sldId id="471" r:id="rId92"/>
    <p:sldId id="472" r:id="rId93"/>
    <p:sldId id="927" r:id="rId94"/>
    <p:sldId id="928" r:id="rId95"/>
    <p:sldId id="915" r:id="rId96"/>
    <p:sldId id="916" r:id="rId97"/>
    <p:sldId id="917" r:id="rId98"/>
    <p:sldId id="847" r:id="rId99"/>
    <p:sldId id="848" r:id="rId100"/>
    <p:sldId id="849" r:id="rId101"/>
    <p:sldId id="850" r:id="rId102"/>
    <p:sldId id="851" r:id="rId103"/>
    <p:sldId id="852" r:id="rId104"/>
    <p:sldId id="853" r:id="rId105"/>
    <p:sldId id="854" r:id="rId106"/>
    <p:sldId id="855" r:id="rId107"/>
    <p:sldId id="856" r:id="rId108"/>
    <p:sldId id="857" r:id="rId109"/>
    <p:sldId id="858" r:id="rId110"/>
    <p:sldId id="859" r:id="rId111"/>
    <p:sldId id="860" r:id="rId112"/>
    <p:sldId id="864" r:id="rId113"/>
    <p:sldId id="865" r:id="rId114"/>
    <p:sldId id="866" r:id="rId115"/>
    <p:sldId id="867" r:id="rId116"/>
    <p:sldId id="868" r:id="rId117"/>
    <p:sldId id="869" r:id="rId118"/>
    <p:sldId id="870" r:id="rId119"/>
    <p:sldId id="871" r:id="rId120"/>
    <p:sldId id="872" r:id="rId121"/>
    <p:sldId id="873" r:id="rId12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DDDDD"/>
    <a:srgbClr val="FFCCFF"/>
    <a:srgbClr val="000099"/>
    <a:srgbClr val="FF0000"/>
    <a:srgbClr val="008000"/>
    <a:srgbClr val="66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27"/>
    <p:restoredTop sz="94306"/>
  </p:normalViewPr>
  <p:slideViewPr>
    <p:cSldViewPr snapToGrid="0">
      <p:cViewPr varScale="1">
        <p:scale>
          <a:sx n="93" d="100"/>
          <a:sy n="93" d="100"/>
        </p:scale>
        <p:origin x="224" y="440"/>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43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25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endParaRPr lang="en-US" dirty="0"/>
          </a:p>
        </p:txBody>
      </p:sp>
      <p:sp>
        <p:nvSpPr>
          <p:cNvPr id="6225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n-US" dirty="0"/>
          </a:p>
        </p:txBody>
      </p:sp>
      <p:sp>
        <p:nvSpPr>
          <p:cNvPr id="6225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endParaRPr lang="en-US" dirty="0"/>
          </a:p>
        </p:txBody>
      </p:sp>
      <p:sp>
        <p:nvSpPr>
          <p:cNvPr id="6225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charset="0"/>
              </a:defRPr>
            </a:lvl1pPr>
          </a:lstStyle>
          <a:p>
            <a:pPr>
              <a:defRPr/>
            </a:pPr>
            <a:fld id="{91292653-6D28-1A4E-9097-8CD0CA4FA95B}" type="slidenum">
              <a:rPr lang="en-US"/>
              <a:pPr>
                <a:defRPr/>
              </a:pPr>
              <a:t>‹#›</a:t>
            </a:fld>
            <a:endParaRPr lang="en-US" dirty="0"/>
          </a:p>
        </p:txBody>
      </p:sp>
    </p:spTree>
    <p:extLst>
      <p:ext uri="{BB962C8B-B14F-4D97-AF65-F5344CB8AC3E}">
        <p14:creationId xmlns:p14="http://schemas.microsoft.com/office/powerpoint/2010/main" val="896416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endParaRPr lang="en-US" dirty="0"/>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endParaRPr lang="en-US" dirty="0"/>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charset="0"/>
              </a:defRPr>
            </a:lvl1pPr>
          </a:lstStyle>
          <a:p>
            <a:pPr>
              <a:defRPr/>
            </a:pPr>
            <a:fld id="{ACCD5E27-021E-054B-84DE-C100B224ED65}" type="slidenum">
              <a:rPr lang="en-US"/>
              <a:pPr>
                <a:defRPr/>
              </a:pPr>
              <a:t>‹#›</a:t>
            </a:fld>
            <a:endParaRPr lang="en-US" dirty="0"/>
          </a:p>
        </p:txBody>
      </p:sp>
    </p:spTree>
    <p:extLst>
      <p:ext uri="{BB962C8B-B14F-4D97-AF65-F5344CB8AC3E}">
        <p14:creationId xmlns:p14="http://schemas.microsoft.com/office/powerpoint/2010/main" val="3527411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43C97A68-011F-3241-A5A6-6EAD0C86B7D6}" type="slidenum">
              <a:rPr lang="en-US" i="0" smtClean="0">
                <a:latin typeface="Times New Roman" charset="0"/>
              </a:rPr>
              <a:pPr>
                <a:defRPr/>
              </a:pPr>
              <a:t>2</a:t>
            </a:fld>
            <a:endParaRPr lang="en-US" i="0" dirty="0">
              <a:latin typeface="Times New Roman"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E5461FAE-6E72-474B-9891-F4008A428872}" type="slidenum">
              <a:rPr lang="en-US" i="0" smtClean="0">
                <a:latin typeface="Times New Roman" charset="0"/>
              </a:rPr>
              <a:pPr>
                <a:defRPr/>
              </a:pPr>
              <a:t>16</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BB049FB4-3255-2941-964B-63DD24C4C301}" type="slidenum">
              <a:rPr lang="en-US" i="0" smtClean="0">
                <a:latin typeface="Times New Roman" charset="0"/>
              </a:rPr>
              <a:pPr>
                <a:defRPr/>
              </a:pPr>
              <a:t>17</a:t>
            </a:fld>
            <a:endParaRPr lang="en-US" i="0" dirty="0">
              <a:latin typeface="Times New Roman"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0CEB1B82-11B0-7E4D-8D78-B8E843132015}" type="slidenum">
              <a:rPr lang="en-US" i="0" smtClean="0">
                <a:latin typeface="Times New Roman" charset="0"/>
              </a:rPr>
              <a:pPr>
                <a:defRPr/>
              </a:pPr>
              <a:t>18</a:t>
            </a:fld>
            <a:endParaRPr lang="en-US" i="0" dirty="0">
              <a:latin typeface="Times New Roman"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BB5F772E-C619-AA41-87FA-66524F210512}" type="slidenum">
              <a:rPr lang="en-US" i="0" smtClean="0">
                <a:latin typeface="Times New Roman" charset="0"/>
              </a:rPr>
              <a:pPr>
                <a:defRPr/>
              </a:pPr>
              <a:t>19</a:t>
            </a:fld>
            <a:endParaRPr lang="en-US" i="0" dirty="0">
              <a:latin typeface="Times New Roman"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21DFFBCA-CF51-8C4C-90C0-C10013314852}" type="slidenum">
              <a:rPr lang="en-US" i="0" smtClean="0">
                <a:latin typeface="Times New Roman" charset="0"/>
              </a:rPr>
              <a:pPr>
                <a:defRPr/>
              </a:pPr>
              <a:t>20</a:t>
            </a:fld>
            <a:endParaRPr lang="en-US" i="0" dirty="0">
              <a:latin typeface="Times New Roman"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6A9C1EC7-E903-DF46-A0F2-890A589B5677}" type="slidenum">
              <a:rPr lang="en-US" i="0" smtClean="0">
                <a:latin typeface="Times New Roman" charset="0"/>
              </a:rPr>
              <a:pPr>
                <a:defRPr/>
              </a:pPr>
              <a:t>21</a:t>
            </a:fld>
            <a:endParaRPr lang="en-US" i="0" dirty="0">
              <a:latin typeface="Times New Roman"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F7F188CC-4460-E043-B180-95C5ACF8D312}" type="slidenum">
              <a:rPr lang="en-US" i="0" smtClean="0">
                <a:latin typeface="Times New Roman" charset="0"/>
              </a:rPr>
              <a:pPr>
                <a:defRPr/>
              </a:pPr>
              <a:t>22</a:t>
            </a:fld>
            <a:endParaRPr lang="en-US" i="0" dirty="0">
              <a:latin typeface="Times New Roman"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5195A4D9-D9A3-9D42-8C21-61B5EC1E1BB0}" type="slidenum">
              <a:rPr lang="en-US" i="0" smtClean="0">
                <a:latin typeface="Times New Roman" charset="0"/>
              </a:rPr>
              <a:pPr>
                <a:defRPr/>
              </a:pPr>
              <a:t>23</a:t>
            </a:fld>
            <a:endParaRPr lang="en-US" i="0" dirty="0">
              <a:latin typeface="Times New Roman"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899DADF4-4B2E-B644-9BDA-D41F6D2BAA32}" type="slidenum">
              <a:rPr lang="en-US" i="0" smtClean="0">
                <a:latin typeface="Times New Roman" charset="0"/>
              </a:rPr>
              <a:pPr>
                <a:defRPr/>
              </a:pPr>
              <a:t>24</a:t>
            </a:fld>
            <a:endParaRPr lang="en-US" i="0" dirty="0">
              <a:latin typeface="Times New Roman"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2D67B076-01A6-BF41-ABA5-655018180054}" type="slidenum">
              <a:rPr lang="en-US" i="0" smtClean="0">
                <a:latin typeface="Times New Roman" charset="0"/>
              </a:rPr>
              <a:pPr>
                <a:defRPr/>
              </a:pPr>
              <a:t>25</a:t>
            </a:fld>
            <a:endParaRPr lang="en-US" i="0" dirty="0">
              <a:latin typeface="Times New Roman"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BBF9E464-6231-2A46-B6B9-94540F70FC6D}" type="slidenum">
              <a:rPr lang="en-US" i="0" smtClean="0">
                <a:latin typeface="Times New Roman" charset="0"/>
              </a:rPr>
              <a:pPr>
                <a:defRPr/>
              </a:pPr>
              <a:t>3</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61839DD2-90A2-2247-9684-E72B53E0F17D}" type="slidenum">
              <a:rPr lang="en-US" i="0" smtClean="0">
                <a:latin typeface="Times New Roman" charset="0"/>
              </a:rPr>
              <a:pPr>
                <a:defRPr/>
              </a:pPr>
              <a:t>26</a:t>
            </a:fld>
            <a:endParaRPr lang="en-US" i="0" dirty="0">
              <a:latin typeface="Times New Roman"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533431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F5D8AFE1-5C1D-B844-AF97-3AD4EA9342E3}" type="slidenum">
              <a:rPr lang="en-US" i="0" smtClean="0">
                <a:latin typeface="Times New Roman" charset="0"/>
              </a:rPr>
              <a:pPr>
                <a:defRPr/>
              </a:pPr>
              <a:t>28</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84BF121E-9906-AC41-BFFB-85364A968541}" type="slidenum">
              <a:rPr lang="en-US" i="0" smtClean="0">
                <a:latin typeface="Times New Roman" charset="0"/>
              </a:rPr>
              <a:pPr>
                <a:defRPr/>
              </a:pPr>
              <a:t>29</a:t>
            </a:fld>
            <a:endParaRPr lang="en-US" i="0" dirty="0">
              <a:latin typeface="Times New Roman"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4134206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CC4DF883-D50D-014F-AA3F-58F969D03B5E}" type="slidenum">
              <a:rPr lang="en-US" i="0" smtClean="0">
                <a:latin typeface="Times New Roman" charset="0"/>
              </a:rPr>
              <a:pPr>
                <a:defRPr/>
              </a:pPr>
              <a:t>30</a:t>
            </a:fld>
            <a:endParaRPr lang="en-US" i="0" dirty="0">
              <a:latin typeface="Times New Roman"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2133485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C643D48F-8711-C346-AC55-69781208CC1B}" type="slidenum">
              <a:rPr lang="en-US" i="0" smtClean="0">
                <a:latin typeface="Times New Roman" charset="0"/>
              </a:rPr>
              <a:pPr>
                <a:defRPr/>
              </a:pPr>
              <a:t>31</a:t>
            </a:fld>
            <a:endParaRPr lang="en-US" i="0" dirty="0">
              <a:latin typeface="Times New Roman"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412244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2ED44080-A1C1-6D48-9090-593E79365BAF}" type="slidenum">
              <a:rPr lang="en-US" i="0" smtClean="0">
                <a:latin typeface="Times New Roman" charset="0"/>
              </a:rPr>
              <a:pPr>
                <a:defRPr/>
              </a:pPr>
              <a:t>32</a:t>
            </a:fld>
            <a:endParaRPr lang="en-US" i="0" dirty="0">
              <a:latin typeface="Times New Roman"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299195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CEFE8A98-A037-0E46-97CD-719E6DC48C9A}" type="slidenum">
              <a:rPr lang="en-US" i="0" smtClean="0">
                <a:latin typeface="Times New Roman" charset="0"/>
              </a:rPr>
              <a:pPr>
                <a:defRPr/>
              </a:pPr>
              <a:t>33</a:t>
            </a:fld>
            <a:endParaRPr lang="en-US" i="0" dirty="0">
              <a:latin typeface="Times New Roman"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746407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B795F41B-3CEF-8149-ABBA-878664839912}" type="slidenum">
              <a:rPr lang="en-US" i="0" smtClean="0">
                <a:latin typeface="Times New Roman" charset="0"/>
              </a:rPr>
              <a:pPr>
                <a:defRPr/>
              </a:pPr>
              <a:t>34</a:t>
            </a:fld>
            <a:endParaRPr lang="en-US" i="0" dirty="0">
              <a:latin typeface="Times New Roman"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2686455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F5D8AFE1-5C1D-B844-AF97-3AD4EA9342E3}" type="slidenum">
              <a:rPr lang="en-US" i="0" smtClean="0">
                <a:latin typeface="Times New Roman" charset="0"/>
              </a:rPr>
              <a:pPr>
                <a:defRPr/>
              </a:pPr>
              <a:t>35</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2392329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8DC36F2B-1838-7D43-A1F0-2700684F567E}" type="slidenum">
              <a:rPr lang="en-US" i="0" smtClean="0">
                <a:latin typeface="Times New Roman" charset="0"/>
              </a:rPr>
              <a:pPr>
                <a:defRPr/>
              </a:pPr>
              <a:t>36</a:t>
            </a:fld>
            <a:endParaRPr lang="en-US" i="0" dirty="0">
              <a:latin typeface="Times New Roman"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155626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D7F61FD0-FAF2-4545-8D3A-10FB997685FF}" type="slidenum">
              <a:rPr lang="en-US" i="0" smtClean="0">
                <a:latin typeface="Times New Roman" charset="0"/>
              </a:rPr>
              <a:pPr>
                <a:defRPr/>
              </a:pPr>
              <a:t>4</a:t>
            </a:fld>
            <a:endParaRPr lang="en-US" i="0" dirty="0">
              <a:latin typeface="Times New Roman"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993F18A6-DDE2-554F-A5B0-9BC3DAAE2CDF}" type="slidenum">
              <a:rPr lang="en-US" i="0" smtClean="0">
                <a:latin typeface="Times New Roman" charset="0"/>
              </a:rPr>
              <a:pPr>
                <a:defRPr/>
              </a:pPr>
              <a:t>37</a:t>
            </a:fld>
            <a:endParaRPr lang="en-US" i="0" dirty="0">
              <a:latin typeface="Times New Roman"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410934A6-469E-5846-AA37-F91A0F6B127C}" type="slidenum">
              <a:rPr lang="en-US" i="0" smtClean="0">
                <a:latin typeface="Times New Roman" charset="0"/>
              </a:rPr>
              <a:pPr>
                <a:defRPr/>
              </a:pPr>
              <a:t>38</a:t>
            </a:fld>
            <a:endParaRPr lang="en-US" i="0" dirty="0">
              <a:latin typeface="Times New Roman"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BCCFCE89-56C3-414D-BFB3-B0D9ACE8FC6D}" type="slidenum">
              <a:rPr lang="en-US" i="0" smtClean="0">
                <a:latin typeface="Times New Roman" charset="0"/>
              </a:rPr>
              <a:pPr>
                <a:defRPr/>
              </a:pPr>
              <a:t>40</a:t>
            </a:fld>
            <a:endParaRPr lang="en-US" i="0" dirty="0">
              <a:latin typeface="Times New Roman"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BCCFCE89-56C3-414D-BFB3-B0D9ACE8FC6D}" type="slidenum">
              <a:rPr lang="en-US" i="0" smtClean="0">
                <a:latin typeface="Times New Roman" charset="0"/>
              </a:rPr>
              <a:pPr>
                <a:defRPr/>
              </a:pPr>
              <a:t>41</a:t>
            </a:fld>
            <a:endParaRPr lang="en-US" i="0" dirty="0">
              <a:latin typeface="Times New Roman"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1262597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FFBDDC76-7329-B84A-8E56-FF1317E0AB5F}" type="slidenum">
              <a:rPr lang="en-US" i="0" smtClean="0">
                <a:latin typeface="Times New Roman" charset="0"/>
              </a:rPr>
              <a:pPr>
                <a:defRPr/>
              </a:pPr>
              <a:t>42</a:t>
            </a:fld>
            <a:endParaRPr lang="en-US" i="0" dirty="0">
              <a:latin typeface="Times New Roman"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2190448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887D3B6C-C169-0741-98AD-F565A816F2E9}" type="slidenum">
              <a:rPr lang="en-US" i="0" smtClean="0">
                <a:latin typeface="Times New Roman" charset="0"/>
              </a:rPr>
              <a:pPr>
                <a:defRPr/>
              </a:pPr>
              <a:t>53</a:t>
            </a:fld>
            <a:endParaRPr lang="en-US" i="0" dirty="0">
              <a:latin typeface="Times New Roman"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C6C6E3BF-3995-EA4B-8E4D-B37DD4BAD334}" type="slidenum">
              <a:rPr lang="en-US" i="0" smtClean="0">
                <a:latin typeface="Times New Roman" charset="0"/>
              </a:rPr>
              <a:pPr>
                <a:defRPr/>
              </a:pPr>
              <a:t>54</a:t>
            </a:fld>
            <a:endParaRPr lang="en-US" i="0" dirty="0">
              <a:latin typeface="Times New Roman"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B0CA0556-2E55-7E49-9536-F0455F7DC450}" type="slidenum">
              <a:rPr lang="en-US" i="0" smtClean="0">
                <a:latin typeface="Times New Roman" charset="0"/>
              </a:rPr>
              <a:pPr>
                <a:defRPr/>
              </a:pPr>
              <a:t>55</a:t>
            </a:fld>
            <a:endParaRPr lang="en-US" i="0" dirty="0">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FEB62942-464A-BE4C-976A-09A7C59A25EA}" type="slidenum">
              <a:rPr lang="en-US" i="0" smtClean="0">
                <a:latin typeface="Times New Roman" charset="0"/>
              </a:rPr>
              <a:pPr>
                <a:defRPr/>
              </a:pPr>
              <a:t>56</a:t>
            </a:fld>
            <a:endParaRPr lang="en-US" i="0" dirty="0">
              <a:latin typeface="Times New Roman"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499BDC0E-1826-674A-906D-54708681E955}" type="slidenum">
              <a:rPr lang="en-US" i="0" smtClean="0">
                <a:latin typeface="Times New Roman" charset="0"/>
              </a:rPr>
              <a:pPr>
                <a:defRPr/>
              </a:pPr>
              <a:t>57</a:t>
            </a:fld>
            <a:endParaRPr lang="en-US" i="0" dirty="0">
              <a:latin typeface="Times New Roman"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5F620C57-5F31-6443-8544-E81A27D767F3}" type="slidenum">
              <a:rPr lang="en-US" i="0" smtClean="0">
                <a:latin typeface="Times New Roman" charset="0"/>
              </a:rPr>
              <a:pPr>
                <a:defRPr/>
              </a:pPr>
              <a:t>6</a:t>
            </a:fld>
            <a:endParaRPr lang="en-US" i="0" dirty="0">
              <a:latin typeface="Times New Roman"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63CD8A2B-4DCF-D14C-840D-0D433CEF9CD4}" type="slidenum">
              <a:rPr lang="en-US" i="0" smtClean="0">
                <a:latin typeface="Times New Roman" charset="0"/>
              </a:rPr>
              <a:pPr>
                <a:defRPr/>
              </a:pPr>
              <a:t>58</a:t>
            </a:fld>
            <a:endParaRPr lang="en-US" i="0" dirty="0">
              <a:latin typeface="Times New Roman"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66954268-D528-7442-800B-9664DDD7601B}" type="slidenum">
              <a:rPr lang="en-US" i="0" smtClean="0">
                <a:latin typeface="Times New Roman" charset="0"/>
              </a:rPr>
              <a:pPr>
                <a:defRPr/>
              </a:pPr>
              <a:t>60</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F4433DD6-D70A-8E47-B310-554B6E789C8D}" type="slidenum">
              <a:rPr lang="en-US" i="0" smtClean="0">
                <a:latin typeface="Times New Roman" charset="0"/>
              </a:rPr>
              <a:pPr>
                <a:defRPr/>
              </a:pPr>
              <a:t>61</a:t>
            </a:fld>
            <a:endParaRPr lang="en-US" i="0" dirty="0">
              <a:latin typeface="Times New Roman"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233626DD-24C9-E94F-AE99-A71BBB1A5D74}" type="slidenum">
              <a:rPr lang="en-US" i="0" smtClean="0">
                <a:latin typeface="Times New Roman" charset="0"/>
              </a:rPr>
              <a:pPr>
                <a:defRPr/>
              </a:pPr>
              <a:t>62</a:t>
            </a:fld>
            <a:endParaRPr lang="en-US" i="0" dirty="0">
              <a:latin typeface="Times New Roman"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8CC6F2D1-A888-7345-8BF4-5577B25D9EB8}" type="slidenum">
              <a:rPr lang="en-US" i="0" smtClean="0">
                <a:latin typeface="Times New Roman" charset="0"/>
              </a:rPr>
              <a:pPr>
                <a:defRPr/>
              </a:pPr>
              <a:t>63</a:t>
            </a:fld>
            <a:endParaRPr lang="en-US" i="0" dirty="0">
              <a:latin typeface="Times New Roman"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i="1">
                <a:solidFill>
                  <a:schemeClr val="tx1"/>
                </a:solidFill>
                <a:latin typeface="Comic Sans MS" charset="0"/>
                <a:ea typeface="ＭＳ Ｐゴシック" charset="0"/>
              </a:defRPr>
            </a:lvl1pPr>
            <a:lvl2pPr marL="742950" indent="-285750" defTabSz="965200">
              <a:defRPr i="1">
                <a:solidFill>
                  <a:schemeClr val="tx1"/>
                </a:solidFill>
                <a:latin typeface="Comic Sans MS" charset="0"/>
                <a:ea typeface="ＭＳ Ｐゴシック" charset="0"/>
              </a:defRPr>
            </a:lvl2pPr>
            <a:lvl3pPr marL="1143000" indent="-228600" defTabSz="965200">
              <a:defRPr i="1">
                <a:solidFill>
                  <a:schemeClr val="tx1"/>
                </a:solidFill>
                <a:latin typeface="Comic Sans MS" charset="0"/>
                <a:ea typeface="ＭＳ Ｐゴシック" charset="0"/>
              </a:defRPr>
            </a:lvl3pPr>
            <a:lvl4pPr marL="1600200" indent="-228600" defTabSz="965200">
              <a:defRPr i="1">
                <a:solidFill>
                  <a:schemeClr val="tx1"/>
                </a:solidFill>
                <a:latin typeface="Comic Sans MS" charset="0"/>
                <a:ea typeface="ＭＳ Ｐゴシック" charset="0"/>
              </a:defRPr>
            </a:lvl4pPr>
            <a:lvl5pPr marL="2057400" indent="-228600" defTabSz="965200">
              <a:defRPr i="1">
                <a:solidFill>
                  <a:schemeClr val="tx1"/>
                </a:solidFill>
                <a:latin typeface="Comic Sans MS" charset="0"/>
                <a:ea typeface="ＭＳ Ｐゴシック" charset="0"/>
              </a:defRPr>
            </a:lvl5pPr>
            <a:lvl6pPr marL="2514600" indent="-228600" defTabSz="9652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52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52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5200"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5899F814-C6BF-1141-85EA-782526095993}" type="slidenum">
              <a:rPr lang="en-US" i="0" smtClean="0">
                <a:solidFill>
                  <a:srgbClr val="000000"/>
                </a:solidFill>
                <a:latin typeface="Times New Roman" charset="0"/>
              </a:rPr>
              <a:pPr>
                <a:defRPr/>
              </a:pPr>
              <a:t>64</a:t>
            </a:fld>
            <a:endParaRPr lang="en-US" i="0" dirty="0">
              <a:solidFill>
                <a:srgbClr val="000000"/>
              </a:solidFill>
              <a:latin typeface="Times New Roman"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1841755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i="1">
                <a:solidFill>
                  <a:schemeClr val="tx1"/>
                </a:solidFill>
                <a:latin typeface="Comic Sans MS" charset="0"/>
                <a:ea typeface="ＭＳ Ｐゴシック" charset="0"/>
              </a:defRPr>
            </a:lvl1pPr>
            <a:lvl2pPr marL="742950" indent="-285750" defTabSz="965200">
              <a:defRPr i="1">
                <a:solidFill>
                  <a:schemeClr val="tx1"/>
                </a:solidFill>
                <a:latin typeface="Comic Sans MS" charset="0"/>
                <a:ea typeface="ＭＳ Ｐゴシック" charset="0"/>
              </a:defRPr>
            </a:lvl2pPr>
            <a:lvl3pPr marL="1143000" indent="-228600" defTabSz="965200">
              <a:defRPr i="1">
                <a:solidFill>
                  <a:schemeClr val="tx1"/>
                </a:solidFill>
                <a:latin typeface="Comic Sans MS" charset="0"/>
                <a:ea typeface="ＭＳ Ｐゴシック" charset="0"/>
              </a:defRPr>
            </a:lvl3pPr>
            <a:lvl4pPr marL="1600200" indent="-228600" defTabSz="965200">
              <a:defRPr i="1">
                <a:solidFill>
                  <a:schemeClr val="tx1"/>
                </a:solidFill>
                <a:latin typeface="Comic Sans MS" charset="0"/>
                <a:ea typeface="ＭＳ Ｐゴシック" charset="0"/>
              </a:defRPr>
            </a:lvl4pPr>
            <a:lvl5pPr marL="2057400" indent="-228600" defTabSz="965200">
              <a:defRPr i="1">
                <a:solidFill>
                  <a:schemeClr val="tx1"/>
                </a:solidFill>
                <a:latin typeface="Comic Sans MS" charset="0"/>
                <a:ea typeface="ＭＳ Ｐゴシック" charset="0"/>
              </a:defRPr>
            </a:lvl5pPr>
            <a:lvl6pPr marL="2514600" indent="-228600" defTabSz="9652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52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52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5200"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04905453-E051-BC4D-8DD5-BD2AF7AD00B3}" type="slidenum">
              <a:rPr lang="en-US" i="0" smtClean="0">
                <a:solidFill>
                  <a:srgbClr val="000000"/>
                </a:solidFill>
                <a:latin typeface="Times New Roman" charset="0"/>
              </a:rPr>
              <a:pPr>
                <a:defRPr/>
              </a:pPr>
              <a:t>67</a:t>
            </a:fld>
            <a:endParaRPr lang="en-US" i="0" dirty="0">
              <a:solidFill>
                <a:srgbClr val="000000"/>
              </a:solidFill>
              <a:latin typeface="Times New Roman"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2752611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i="1">
                <a:solidFill>
                  <a:schemeClr val="tx1"/>
                </a:solidFill>
                <a:latin typeface="Comic Sans MS" charset="0"/>
                <a:ea typeface="ＭＳ Ｐゴシック" charset="0"/>
              </a:defRPr>
            </a:lvl1pPr>
            <a:lvl2pPr marL="742950" indent="-285750" defTabSz="965200">
              <a:defRPr i="1">
                <a:solidFill>
                  <a:schemeClr val="tx1"/>
                </a:solidFill>
                <a:latin typeface="Comic Sans MS" charset="0"/>
                <a:ea typeface="ＭＳ Ｐゴシック" charset="0"/>
              </a:defRPr>
            </a:lvl2pPr>
            <a:lvl3pPr marL="1143000" indent="-228600" defTabSz="965200">
              <a:defRPr i="1">
                <a:solidFill>
                  <a:schemeClr val="tx1"/>
                </a:solidFill>
                <a:latin typeface="Comic Sans MS" charset="0"/>
                <a:ea typeface="ＭＳ Ｐゴシック" charset="0"/>
              </a:defRPr>
            </a:lvl3pPr>
            <a:lvl4pPr marL="1600200" indent="-228600" defTabSz="965200">
              <a:defRPr i="1">
                <a:solidFill>
                  <a:schemeClr val="tx1"/>
                </a:solidFill>
                <a:latin typeface="Comic Sans MS" charset="0"/>
                <a:ea typeface="ＭＳ Ｐゴシック" charset="0"/>
              </a:defRPr>
            </a:lvl4pPr>
            <a:lvl5pPr marL="2057400" indent="-228600" defTabSz="965200">
              <a:defRPr i="1">
                <a:solidFill>
                  <a:schemeClr val="tx1"/>
                </a:solidFill>
                <a:latin typeface="Comic Sans MS" charset="0"/>
                <a:ea typeface="ＭＳ Ｐゴシック" charset="0"/>
              </a:defRPr>
            </a:lvl5pPr>
            <a:lvl6pPr marL="2514600" indent="-228600" defTabSz="9652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52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52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5200"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46E67162-D420-CA40-8110-1AA35398323B}" type="slidenum">
              <a:rPr lang="en-US" i="0" smtClean="0">
                <a:solidFill>
                  <a:srgbClr val="000000"/>
                </a:solidFill>
                <a:latin typeface="Times New Roman" charset="0"/>
              </a:rPr>
              <a:pPr>
                <a:defRPr/>
              </a:pPr>
              <a:t>70</a:t>
            </a:fld>
            <a:endParaRPr lang="en-US" i="0" dirty="0">
              <a:solidFill>
                <a:srgbClr val="000000"/>
              </a:solidFill>
              <a:latin typeface="Times New Roman"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3846491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i="1">
                <a:solidFill>
                  <a:schemeClr val="tx1"/>
                </a:solidFill>
                <a:latin typeface="Comic Sans MS" charset="0"/>
                <a:ea typeface="ＭＳ Ｐゴシック" charset="0"/>
              </a:defRPr>
            </a:lvl1pPr>
            <a:lvl2pPr marL="742950" indent="-285750" defTabSz="965200">
              <a:defRPr i="1">
                <a:solidFill>
                  <a:schemeClr val="tx1"/>
                </a:solidFill>
                <a:latin typeface="Comic Sans MS" charset="0"/>
                <a:ea typeface="ＭＳ Ｐゴシック" charset="0"/>
              </a:defRPr>
            </a:lvl2pPr>
            <a:lvl3pPr marL="1143000" indent="-228600" defTabSz="965200">
              <a:defRPr i="1">
                <a:solidFill>
                  <a:schemeClr val="tx1"/>
                </a:solidFill>
                <a:latin typeface="Comic Sans MS" charset="0"/>
                <a:ea typeface="ＭＳ Ｐゴシック" charset="0"/>
              </a:defRPr>
            </a:lvl3pPr>
            <a:lvl4pPr marL="1600200" indent="-228600" defTabSz="965200">
              <a:defRPr i="1">
                <a:solidFill>
                  <a:schemeClr val="tx1"/>
                </a:solidFill>
                <a:latin typeface="Comic Sans MS" charset="0"/>
                <a:ea typeface="ＭＳ Ｐゴシック" charset="0"/>
              </a:defRPr>
            </a:lvl4pPr>
            <a:lvl5pPr marL="2057400" indent="-228600" defTabSz="965200">
              <a:defRPr i="1">
                <a:solidFill>
                  <a:schemeClr val="tx1"/>
                </a:solidFill>
                <a:latin typeface="Comic Sans MS" charset="0"/>
                <a:ea typeface="ＭＳ Ｐゴシック" charset="0"/>
              </a:defRPr>
            </a:lvl5pPr>
            <a:lvl6pPr marL="2514600" indent="-228600" defTabSz="9652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52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52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5200"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561E5BF8-A926-074D-815E-F2F393FDB438}" type="slidenum">
              <a:rPr lang="en-US" i="0" smtClean="0">
                <a:solidFill>
                  <a:srgbClr val="000000"/>
                </a:solidFill>
                <a:latin typeface="Times New Roman" charset="0"/>
              </a:rPr>
              <a:pPr>
                <a:defRPr/>
              </a:pPr>
              <a:t>71</a:t>
            </a:fld>
            <a:endParaRPr lang="en-US" i="0" dirty="0">
              <a:solidFill>
                <a:srgbClr val="000000"/>
              </a:solidFill>
              <a:latin typeface="Times New Roman"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046047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i="1">
                <a:solidFill>
                  <a:schemeClr val="tx1"/>
                </a:solidFill>
                <a:latin typeface="Comic Sans MS" charset="0"/>
                <a:ea typeface="ＭＳ Ｐゴシック" charset="0"/>
              </a:defRPr>
            </a:lvl1pPr>
            <a:lvl2pPr marL="742950" indent="-285750" defTabSz="965200">
              <a:defRPr i="1">
                <a:solidFill>
                  <a:schemeClr val="tx1"/>
                </a:solidFill>
                <a:latin typeface="Comic Sans MS" charset="0"/>
                <a:ea typeface="ＭＳ Ｐゴシック" charset="0"/>
              </a:defRPr>
            </a:lvl2pPr>
            <a:lvl3pPr marL="1143000" indent="-228600" defTabSz="965200">
              <a:defRPr i="1">
                <a:solidFill>
                  <a:schemeClr val="tx1"/>
                </a:solidFill>
                <a:latin typeface="Comic Sans MS" charset="0"/>
                <a:ea typeface="ＭＳ Ｐゴシック" charset="0"/>
              </a:defRPr>
            </a:lvl3pPr>
            <a:lvl4pPr marL="1600200" indent="-228600" defTabSz="965200">
              <a:defRPr i="1">
                <a:solidFill>
                  <a:schemeClr val="tx1"/>
                </a:solidFill>
                <a:latin typeface="Comic Sans MS" charset="0"/>
                <a:ea typeface="ＭＳ Ｐゴシック" charset="0"/>
              </a:defRPr>
            </a:lvl4pPr>
            <a:lvl5pPr marL="2057400" indent="-228600" defTabSz="965200">
              <a:defRPr i="1">
                <a:solidFill>
                  <a:schemeClr val="tx1"/>
                </a:solidFill>
                <a:latin typeface="Comic Sans MS" charset="0"/>
                <a:ea typeface="ＭＳ Ｐゴシック" charset="0"/>
              </a:defRPr>
            </a:lvl5pPr>
            <a:lvl6pPr marL="2514600" indent="-228600" defTabSz="9652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52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52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5200"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C65E8E46-FAA0-DA4A-9B36-C2794ABD15BF}" type="slidenum">
              <a:rPr lang="en-US" i="0" smtClean="0">
                <a:solidFill>
                  <a:srgbClr val="000000"/>
                </a:solidFill>
                <a:latin typeface="Times New Roman" charset="0"/>
              </a:rPr>
              <a:pPr>
                <a:defRPr/>
              </a:pPr>
              <a:t>73</a:t>
            </a:fld>
            <a:endParaRPr lang="en-US" i="0" dirty="0">
              <a:solidFill>
                <a:srgbClr val="000000"/>
              </a:solidFill>
              <a:latin typeface="Times New Roman"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155835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D8AA7049-8658-2C4B-A161-18F367F0585E}" type="slidenum">
              <a:rPr lang="en-US" i="0" smtClean="0">
                <a:latin typeface="Times New Roman" charset="0"/>
              </a:rPr>
              <a:pPr>
                <a:defRPr/>
              </a:pPr>
              <a:t>7</a:t>
            </a:fld>
            <a:endParaRPr lang="en-US" i="0" dirty="0">
              <a:latin typeface="Times New Roman"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CCD5E27-021E-054B-84DE-C100B224ED65}" type="slidenum">
              <a:rPr lang="en-US" smtClean="0"/>
              <a:pPr>
                <a:defRPr/>
              </a:pPr>
              <a:t>74</a:t>
            </a:fld>
            <a:endParaRPr lang="en-US" dirty="0"/>
          </a:p>
        </p:txBody>
      </p:sp>
    </p:spTree>
    <p:extLst>
      <p:ext uri="{BB962C8B-B14F-4D97-AF65-F5344CB8AC3E}">
        <p14:creationId xmlns:p14="http://schemas.microsoft.com/office/powerpoint/2010/main" val="4164487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CCD5E27-021E-054B-84DE-C100B224ED65}" type="slidenum">
              <a:rPr lang="en-US" smtClean="0"/>
              <a:pPr>
                <a:defRPr/>
              </a:pPr>
              <a:t>79</a:t>
            </a:fld>
            <a:endParaRPr lang="en-US" dirty="0"/>
          </a:p>
        </p:txBody>
      </p:sp>
    </p:spTree>
    <p:extLst>
      <p:ext uri="{BB962C8B-B14F-4D97-AF65-F5344CB8AC3E}">
        <p14:creationId xmlns:p14="http://schemas.microsoft.com/office/powerpoint/2010/main" val="38717040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CCD5E27-021E-054B-84DE-C100B224ED65}" type="slidenum">
              <a:rPr lang="en-US" smtClean="0"/>
              <a:pPr>
                <a:defRPr/>
              </a:pPr>
              <a:t>87</a:t>
            </a:fld>
            <a:endParaRPr lang="en-US" dirty="0"/>
          </a:p>
        </p:txBody>
      </p:sp>
    </p:spTree>
    <p:extLst>
      <p:ext uri="{BB962C8B-B14F-4D97-AF65-F5344CB8AC3E}">
        <p14:creationId xmlns:p14="http://schemas.microsoft.com/office/powerpoint/2010/main" val="23581617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i="1">
                <a:solidFill>
                  <a:schemeClr val="tx1"/>
                </a:solidFill>
                <a:latin typeface="Comic Sans MS" charset="0"/>
                <a:ea typeface="ＭＳ Ｐゴシック" charset="0"/>
              </a:defRPr>
            </a:lvl1pPr>
            <a:lvl2pPr marL="742950" indent="-285750" defTabSz="965200">
              <a:defRPr i="1">
                <a:solidFill>
                  <a:schemeClr val="tx1"/>
                </a:solidFill>
                <a:latin typeface="Comic Sans MS" charset="0"/>
                <a:ea typeface="ＭＳ Ｐゴシック" charset="0"/>
              </a:defRPr>
            </a:lvl2pPr>
            <a:lvl3pPr marL="1143000" indent="-228600" defTabSz="965200">
              <a:defRPr i="1">
                <a:solidFill>
                  <a:schemeClr val="tx1"/>
                </a:solidFill>
                <a:latin typeface="Comic Sans MS" charset="0"/>
                <a:ea typeface="ＭＳ Ｐゴシック" charset="0"/>
              </a:defRPr>
            </a:lvl3pPr>
            <a:lvl4pPr marL="1600200" indent="-228600" defTabSz="965200">
              <a:defRPr i="1">
                <a:solidFill>
                  <a:schemeClr val="tx1"/>
                </a:solidFill>
                <a:latin typeface="Comic Sans MS" charset="0"/>
                <a:ea typeface="ＭＳ Ｐゴシック" charset="0"/>
              </a:defRPr>
            </a:lvl4pPr>
            <a:lvl5pPr marL="2057400" indent="-228600" defTabSz="965200">
              <a:defRPr i="1">
                <a:solidFill>
                  <a:schemeClr val="tx1"/>
                </a:solidFill>
                <a:latin typeface="Comic Sans MS" charset="0"/>
                <a:ea typeface="ＭＳ Ｐゴシック" charset="0"/>
              </a:defRPr>
            </a:lvl5pPr>
            <a:lvl6pPr marL="2514600" indent="-228600" defTabSz="9652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52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52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5200"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CA0263EC-9FC8-3E46-A8F2-77E357E79E36}" type="slidenum">
              <a:rPr lang="en-US" i="0" smtClean="0">
                <a:solidFill>
                  <a:srgbClr val="000000"/>
                </a:solidFill>
                <a:latin typeface="Times New Roman" charset="0"/>
              </a:rPr>
              <a:pPr>
                <a:defRPr/>
              </a:pPr>
              <a:t>98</a:t>
            </a:fld>
            <a:endParaRPr lang="en-US" i="0" dirty="0">
              <a:solidFill>
                <a:srgbClr val="000000"/>
              </a:solidFill>
              <a:latin typeface="Times New Roman"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6CDA285F-6A09-5D4C-A322-7D1EDA26E0ED}" type="slidenum">
              <a:rPr lang="en-US" i="0" smtClean="0">
                <a:latin typeface="Times New Roman" charset="0"/>
              </a:rPr>
              <a:pPr>
                <a:defRPr/>
              </a:pPr>
              <a:t>104</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A723D779-C292-7C49-8148-AB3AD59111C2}" type="slidenum">
              <a:rPr lang="en-US" i="0" smtClean="0">
                <a:solidFill>
                  <a:srgbClr val="000000"/>
                </a:solidFill>
                <a:latin typeface="Times New Roman" charset="0"/>
              </a:rPr>
              <a:pPr>
                <a:defRPr/>
              </a:pPr>
              <a:t>105</a:t>
            </a:fld>
            <a:endParaRPr lang="en-US" i="0" dirty="0">
              <a:solidFill>
                <a:srgbClr val="000000"/>
              </a:solidFill>
              <a:latin typeface="Times New Roman"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E9600B93-8034-F447-85CE-88E355B6FADD}" type="slidenum">
              <a:rPr lang="en-US" i="0" smtClean="0">
                <a:solidFill>
                  <a:srgbClr val="000000"/>
                </a:solidFill>
                <a:latin typeface="Times New Roman" charset="0"/>
              </a:rPr>
              <a:pPr>
                <a:defRPr/>
              </a:pPr>
              <a:t>106</a:t>
            </a:fld>
            <a:endParaRPr lang="en-US" i="0" dirty="0">
              <a:solidFill>
                <a:srgbClr val="000000"/>
              </a:solidFill>
              <a:latin typeface="Times New Roman"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15827C07-B323-1E43-831B-E2E6BCD11768}" type="slidenum">
              <a:rPr lang="en-US" i="0" smtClean="0">
                <a:solidFill>
                  <a:srgbClr val="000000"/>
                </a:solidFill>
                <a:latin typeface="Times New Roman" charset="0"/>
              </a:rPr>
              <a:pPr>
                <a:defRPr/>
              </a:pPr>
              <a:t>107</a:t>
            </a:fld>
            <a:endParaRPr lang="en-US" i="0" dirty="0">
              <a:solidFill>
                <a:srgbClr val="000000"/>
              </a:solidFill>
              <a:latin typeface="Times New Roman"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2EE596BD-79B8-F24D-A916-5F2104E87CBB}" type="slidenum">
              <a:rPr lang="en-US" i="0" smtClean="0">
                <a:solidFill>
                  <a:srgbClr val="000000"/>
                </a:solidFill>
                <a:latin typeface="Times New Roman" charset="0"/>
              </a:rPr>
              <a:pPr>
                <a:defRPr/>
              </a:pPr>
              <a:t>108</a:t>
            </a:fld>
            <a:endParaRPr lang="en-US" i="0" dirty="0">
              <a:solidFill>
                <a:srgbClr val="000000"/>
              </a:solidFill>
              <a:latin typeface="Times New Roman"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FC438215-D38C-0D48-ABD0-3AFB4629475D}" type="slidenum">
              <a:rPr lang="en-US" i="0" smtClean="0">
                <a:solidFill>
                  <a:srgbClr val="000000"/>
                </a:solidFill>
                <a:latin typeface="Times New Roman" charset="0"/>
              </a:rPr>
              <a:pPr>
                <a:defRPr/>
              </a:pPr>
              <a:t>109</a:t>
            </a:fld>
            <a:endParaRPr lang="en-US" i="0" dirty="0">
              <a:solidFill>
                <a:srgbClr val="000000"/>
              </a:solidFill>
              <a:latin typeface="Times New Roman"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CAB2606F-C1DD-AB42-91E2-4D2AE510B66F}" type="slidenum">
              <a:rPr lang="en-US" i="0" smtClean="0">
                <a:latin typeface="Times New Roman" charset="0"/>
              </a:rPr>
              <a:pPr>
                <a:defRPr/>
              </a:pPr>
              <a:t>8</a:t>
            </a:fld>
            <a:endParaRPr lang="en-US" i="0" dirty="0">
              <a:latin typeface="Times New Roman"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B25487E6-1209-1B44-8A6B-79DCC9D55604}" type="slidenum">
              <a:rPr lang="en-US" i="0" smtClean="0">
                <a:solidFill>
                  <a:srgbClr val="000000"/>
                </a:solidFill>
                <a:latin typeface="Times New Roman" charset="0"/>
              </a:rPr>
              <a:pPr>
                <a:defRPr/>
              </a:pPr>
              <a:t>110</a:t>
            </a:fld>
            <a:endParaRPr lang="en-US" i="0" dirty="0">
              <a:solidFill>
                <a:srgbClr val="000000"/>
              </a:solidFill>
              <a:latin typeface="Times New Roman"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636EC43F-D216-5A49-9D19-ED7984D96B3C}" type="slidenum">
              <a:rPr lang="en-US" i="0" smtClean="0">
                <a:latin typeface="Times New Roman" charset="0"/>
              </a:rPr>
              <a:pPr>
                <a:defRPr/>
              </a:pPr>
              <a:t>111</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EE4C2F5E-D93F-F644-8D11-49C71E81086F}" type="slidenum">
              <a:rPr lang="en-US" i="0" smtClean="0">
                <a:latin typeface="Times New Roman" charset="0"/>
              </a:rPr>
              <a:pPr>
                <a:defRPr/>
              </a:pPr>
              <a:t>112</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7DB61159-EE09-2745-B91D-BC465D8E6509}" type="slidenum">
              <a:rPr lang="en-US" i="0" smtClean="0">
                <a:solidFill>
                  <a:srgbClr val="000000"/>
                </a:solidFill>
                <a:latin typeface="Times New Roman" charset="0"/>
              </a:rPr>
              <a:pPr>
                <a:defRPr/>
              </a:pPr>
              <a:t>121</a:t>
            </a:fld>
            <a:endParaRPr lang="en-US" i="0" dirty="0">
              <a:solidFill>
                <a:srgbClr val="000000"/>
              </a:solidFill>
              <a:latin typeface="Times New Roman"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3EFBD828-11F8-6948-B056-D1F77BF7AC02}" type="slidenum">
              <a:rPr lang="en-US" i="0" smtClean="0">
                <a:latin typeface="Times New Roman" charset="0"/>
              </a:rPr>
              <a:pPr>
                <a:defRPr/>
              </a:pPr>
              <a:t>9</a:t>
            </a:fld>
            <a:endParaRPr lang="en-US" i="0" dirty="0">
              <a:latin typeface="Times New Roman"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A40C7D90-CF53-894C-BF5D-C9831E50B051}" type="slidenum">
              <a:rPr lang="en-US" i="0" smtClean="0">
                <a:latin typeface="Times New Roman" charset="0"/>
              </a:rPr>
              <a:pPr>
                <a:defRPr/>
              </a:pPr>
              <a:t>12</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1589B448-324E-F547-9651-770BB6BE014E}" type="slidenum">
              <a:rPr lang="en-US" i="0" smtClean="0">
                <a:latin typeface="Times New Roman" charset="0"/>
              </a:rPr>
              <a:pPr>
                <a:defRPr/>
              </a:pPr>
              <a:t>14</a:t>
            </a:fld>
            <a:endParaRPr lang="en-US" i="0" dirty="0">
              <a:latin typeface="Times New Roman"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74388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7"/>
          <p:cNvSpPr>
            <a:spLocks noGrp="1" noChangeArrowheads="1"/>
          </p:cNvSpPr>
          <p:nvPr>
            <p:ph type="ftr" sz="quarter" idx="11"/>
          </p:nvPr>
        </p:nvSpPr>
        <p:spPr>
          <a:xfrm>
            <a:off x="5532438" y="6467475"/>
            <a:ext cx="2895600" cy="287338"/>
          </a:xfrm>
          <a:prstGeom prst="rect">
            <a:avLst/>
          </a:prstGeom>
          <a:ln/>
        </p:spPr>
        <p:txBody>
          <a:bodyPr/>
          <a:lstStyle>
            <a:lvl1pPr>
              <a:defRPr/>
            </a:lvl1pPr>
          </a:lstStyle>
          <a:p>
            <a:pPr>
              <a:defRPr/>
            </a:pPr>
            <a:r>
              <a:rPr lang="en-US" dirty="0"/>
              <a:t>Network Layer</a:t>
            </a:r>
          </a:p>
        </p:txBody>
      </p:sp>
      <p:sp>
        <p:nvSpPr>
          <p:cNvPr id="4" name="Rectangle 8"/>
          <p:cNvSpPr>
            <a:spLocks noGrp="1" noChangeArrowheads="1"/>
          </p:cNvSpPr>
          <p:nvPr>
            <p:ph type="sldNum" sz="quarter" idx="12"/>
          </p:nvPr>
        </p:nvSpPr>
        <p:spPr>
          <a:xfrm>
            <a:off x="8324850" y="6462713"/>
            <a:ext cx="676275" cy="276225"/>
          </a:xfrm>
          <a:prstGeom prst="rect">
            <a:avLst/>
          </a:prstGeom>
          <a:ln/>
        </p:spPr>
        <p:txBody>
          <a:bodyPr/>
          <a:lstStyle>
            <a:lvl1pPr>
              <a:defRPr/>
            </a:lvl1pPr>
          </a:lstStyle>
          <a:p>
            <a:pPr>
              <a:defRPr/>
            </a:pPr>
            <a:r>
              <a:rPr lang="en-US" dirty="0"/>
              <a:t>4-</a:t>
            </a:r>
            <a:fld id="{7EFC9773-7379-5049-A6C9-0C8EEEC5C544}" type="slidenum">
              <a:rPr lang="en-US"/>
              <a:pPr>
                <a:defRPr/>
              </a:pPr>
              <a:t>‹#›</a:t>
            </a:fld>
            <a:endParaRPr lang="en-US" dirty="0"/>
          </a:p>
        </p:txBody>
      </p:sp>
    </p:spTree>
    <p:extLst>
      <p:ext uri="{BB962C8B-B14F-4D97-AF65-F5344CB8AC3E}">
        <p14:creationId xmlns:p14="http://schemas.microsoft.com/office/powerpoint/2010/main" val="263213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5572125" y="6486525"/>
            <a:ext cx="2895600" cy="457200"/>
          </a:xfrm>
          <a:prstGeom prst="rect">
            <a:avLst/>
          </a:prstGeom>
          <a:ln/>
        </p:spPr>
        <p:txBody>
          <a:bodyPr/>
          <a:lstStyle>
            <a:lvl1pPr>
              <a:defRPr/>
            </a:lvl1pPr>
          </a:lstStyle>
          <a:p>
            <a:pPr>
              <a:defRPr/>
            </a:pPr>
            <a:r>
              <a:rPr lang="en-US" dirty="0"/>
              <a:t>Data Link Layer</a:t>
            </a:r>
          </a:p>
        </p:txBody>
      </p:sp>
      <p:sp>
        <p:nvSpPr>
          <p:cNvPr id="7" name="Slide Number Placeholder 6"/>
          <p:cNvSpPr>
            <a:spLocks noGrp="1" noChangeArrowheads="1"/>
          </p:cNvSpPr>
          <p:nvPr>
            <p:ph type="sldNum" sz="quarter" idx="12"/>
          </p:nvPr>
        </p:nvSpPr>
        <p:spPr>
          <a:xfrm>
            <a:off x="8181975" y="6486525"/>
            <a:ext cx="676275" cy="457200"/>
          </a:xfrm>
          <a:prstGeom prst="rect">
            <a:avLst/>
          </a:prstGeom>
          <a:ln/>
        </p:spPr>
        <p:txBody>
          <a:bodyPr/>
          <a:lstStyle>
            <a:lvl1pPr>
              <a:defRPr/>
            </a:lvl1pPr>
          </a:lstStyle>
          <a:p>
            <a:pPr>
              <a:defRPr/>
            </a:pPr>
            <a:r>
              <a:rPr lang="en-US" dirty="0"/>
              <a:t>5-</a:t>
            </a:r>
            <a:fld id="{9AB7E571-4613-BD47-B8AF-E4769FE4BBE2}" type="slidenum">
              <a:rPr lang="en-US"/>
              <a:pPr>
                <a:defRPr/>
              </a:pPr>
              <a:t>‹#›</a:t>
            </a:fld>
            <a:endParaRPr lang="en-US" dirty="0"/>
          </a:p>
        </p:txBody>
      </p:sp>
    </p:spTree>
    <p:extLst>
      <p:ext uri="{BB962C8B-B14F-4D97-AF65-F5344CB8AC3E}">
        <p14:creationId xmlns:p14="http://schemas.microsoft.com/office/powerpoint/2010/main" val="1636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5572125" y="6486525"/>
            <a:ext cx="2895600" cy="457200"/>
          </a:xfrm>
          <a:prstGeom prst="rect">
            <a:avLst/>
          </a:prstGeom>
          <a:ln/>
        </p:spPr>
        <p:txBody>
          <a:bodyPr/>
          <a:lstStyle>
            <a:lvl1pPr>
              <a:defRPr/>
            </a:lvl1pPr>
          </a:lstStyle>
          <a:p>
            <a:pPr>
              <a:defRPr/>
            </a:pPr>
            <a:r>
              <a:rPr lang="en-US" dirty="0"/>
              <a:t>Data Link Layer</a:t>
            </a:r>
          </a:p>
        </p:txBody>
      </p:sp>
      <p:sp>
        <p:nvSpPr>
          <p:cNvPr id="6" name="Rectangle 6"/>
          <p:cNvSpPr>
            <a:spLocks noGrp="1" noChangeArrowheads="1"/>
          </p:cNvSpPr>
          <p:nvPr>
            <p:ph type="sldNum" sz="quarter" idx="12"/>
          </p:nvPr>
        </p:nvSpPr>
        <p:spPr>
          <a:xfrm>
            <a:off x="8181975" y="6486525"/>
            <a:ext cx="676275" cy="457200"/>
          </a:xfrm>
          <a:prstGeom prst="rect">
            <a:avLst/>
          </a:prstGeom>
          <a:ln/>
        </p:spPr>
        <p:txBody>
          <a:bodyPr/>
          <a:lstStyle>
            <a:lvl1pPr>
              <a:defRPr/>
            </a:lvl1pPr>
          </a:lstStyle>
          <a:p>
            <a:pPr>
              <a:defRPr/>
            </a:pPr>
            <a:r>
              <a:rPr lang="en-US" dirty="0"/>
              <a:t>5-</a:t>
            </a:r>
            <a:fld id="{D0626857-DD43-9D46-91D4-DEBFBA1258D1}" type="slidenum">
              <a:rPr lang="en-US"/>
              <a:pPr>
                <a:defRPr/>
              </a:pPr>
              <a:t>‹#›</a:t>
            </a:fld>
            <a:endParaRPr lang="en-US" dirty="0"/>
          </a:p>
        </p:txBody>
      </p:sp>
    </p:spTree>
    <p:extLst>
      <p:ext uri="{BB962C8B-B14F-4D97-AF65-F5344CB8AC3E}">
        <p14:creationId xmlns:p14="http://schemas.microsoft.com/office/powerpoint/2010/main" val="416581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5572125" y="6486525"/>
            <a:ext cx="2895600" cy="457200"/>
          </a:xfrm>
          <a:prstGeom prst="rect">
            <a:avLst/>
          </a:prstGeom>
          <a:ln/>
        </p:spPr>
        <p:txBody>
          <a:bodyPr/>
          <a:lstStyle>
            <a:lvl1pPr>
              <a:defRPr/>
            </a:lvl1pPr>
          </a:lstStyle>
          <a:p>
            <a:pPr>
              <a:defRPr/>
            </a:pPr>
            <a:r>
              <a:rPr lang="en-US" dirty="0"/>
              <a:t>Data Link Layer</a:t>
            </a:r>
          </a:p>
        </p:txBody>
      </p:sp>
      <p:sp>
        <p:nvSpPr>
          <p:cNvPr id="5" name="Rectangle 6"/>
          <p:cNvSpPr>
            <a:spLocks noGrp="1" noChangeArrowheads="1"/>
          </p:cNvSpPr>
          <p:nvPr>
            <p:ph type="sldNum" sz="quarter" idx="12"/>
          </p:nvPr>
        </p:nvSpPr>
        <p:spPr>
          <a:xfrm>
            <a:off x="8181975" y="6486525"/>
            <a:ext cx="676275" cy="457200"/>
          </a:xfrm>
          <a:prstGeom prst="rect">
            <a:avLst/>
          </a:prstGeom>
          <a:ln/>
        </p:spPr>
        <p:txBody>
          <a:bodyPr/>
          <a:lstStyle>
            <a:lvl1pPr>
              <a:defRPr/>
            </a:lvl1pPr>
          </a:lstStyle>
          <a:p>
            <a:pPr>
              <a:defRPr/>
            </a:pPr>
            <a:r>
              <a:rPr lang="en-US" dirty="0"/>
              <a:t>5-</a:t>
            </a:r>
            <a:fld id="{B3616EB6-F471-2047-976B-63D7811A01EC}" type="slidenum">
              <a:rPr lang="en-US"/>
              <a:pPr>
                <a:defRPr/>
              </a:pPr>
              <a:t>‹#›</a:t>
            </a:fld>
            <a:endParaRPr lang="en-US" dirty="0"/>
          </a:p>
        </p:txBody>
      </p:sp>
    </p:spTree>
    <p:extLst>
      <p:ext uri="{BB962C8B-B14F-4D97-AF65-F5344CB8AC3E}">
        <p14:creationId xmlns:p14="http://schemas.microsoft.com/office/powerpoint/2010/main" val="4091757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Lst>
  <p:hf hdr="0" dt="0"/>
  <p:txStyles>
    <p:title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p:titleStyle>
    <p:body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30.png"/></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3.png"/><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59.png"/><Relationship Id="rId4" Type="http://schemas.openxmlformats.org/officeDocument/2006/relationships/image" Target="../media/image58.png"/></Relationships>
</file>

<file path=ppt/slides/_rels/slide1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9.png"/></Relationships>
</file>

<file path=ppt/slides/_rels/slide1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9.png"/></Relationships>
</file>

<file path=ppt/slides/_rels/slide1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9.png"/></Relationships>
</file>

<file path=ppt/slides/_rels/slide1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9.png"/></Relationships>
</file>

<file path=ppt/slides/_rels/slide1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56.png"/><Relationship Id="rId4" Type="http://schemas.openxmlformats.org/officeDocument/2006/relationships/image" Target="../media/image39.png"/></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Wi-Fi" TargetMode="External"/><Relationship Id="rId3" Type="http://schemas.openxmlformats.org/officeDocument/2006/relationships/hyperlink" Target="https://en.wikipedia.org/wiki/Collision_(telecommunications)" TargetMode="External"/><Relationship Id="rId7" Type="http://schemas.openxmlformats.org/officeDocument/2006/relationships/hyperlink" Target="https://en.wikipedia.org/wiki/Time-division_multiple_access" TargetMode="External"/><Relationship Id="rId2" Type="http://schemas.openxmlformats.org/officeDocument/2006/relationships/hyperlink" Target="https://en.wikipedia.org/wiki/Frame_(telecommunications)" TargetMode="External"/><Relationship Id="rId1" Type="http://schemas.openxmlformats.org/officeDocument/2006/relationships/slideLayout" Target="../slideLayouts/slideLayout3.xml"/><Relationship Id="rId6" Type="http://schemas.openxmlformats.org/officeDocument/2006/relationships/hyperlink" Target="https://en.wikipedia.org/wiki/Carrier-sense_multiple_access#cite_note-1" TargetMode="External"/><Relationship Id="rId11" Type="http://schemas.openxmlformats.org/officeDocument/2006/relationships/hyperlink" Target="https://en.wikipedia.org/wiki/Wikipedia:Citation_needed" TargetMode="External"/><Relationship Id="rId5" Type="http://schemas.openxmlformats.org/officeDocument/2006/relationships/hyperlink" Target="https://en.wikipedia.org/wiki/Ethernet" TargetMode="External"/><Relationship Id="rId10" Type="http://schemas.openxmlformats.org/officeDocument/2006/relationships/hyperlink" Target="https://en.wikipedia.org/wiki/Broadcast_storm" TargetMode="External"/><Relationship Id="rId4" Type="http://schemas.openxmlformats.org/officeDocument/2006/relationships/hyperlink" Target="https://en.wikipedia.org/wiki/Randomness" TargetMode="External"/><Relationship Id="rId9" Type="http://schemas.openxmlformats.org/officeDocument/2006/relationships/hyperlink" Target="https://en.wikipedia.org/wiki/Packet_radi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2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2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2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image" Target="../media/image41.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3.png"/><Relationship Id="rId4" Type="http://schemas.openxmlformats.org/officeDocument/2006/relationships/image" Target="../media/image42.emf"/></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4.wmf"/><Relationship Id="rId5" Type="http://schemas.openxmlformats.org/officeDocument/2006/relationships/oleObject" Target="../embeddings/oleObject7.bin"/><Relationship Id="rId4" Type="http://schemas.openxmlformats.org/officeDocument/2006/relationships/image" Target="../media/image43.wmf"/></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6.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image" Target="../media/image25.emf"/></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9.png"/><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9.png"/><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9.png"/><Relationship Id="rId4" Type="http://schemas.openxmlformats.org/officeDocument/2006/relationships/image" Target="../media/image38.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3.png"/><Relationship Id="rId4" Type="http://schemas.openxmlformats.org/officeDocument/2006/relationships/image" Target="../media/image45.wmf"/></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9.png"/><Relationship Id="rId4" Type="http://schemas.openxmlformats.org/officeDocument/2006/relationships/image" Target="../media/image38.png"/></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9.pn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3.png"/><Relationship Id="rId4" Type="http://schemas.openxmlformats.org/officeDocument/2006/relationships/image" Target="../media/image47.wmf"/></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39.pn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3.png"/><Relationship Id="rId4" Type="http://schemas.openxmlformats.org/officeDocument/2006/relationships/image" Target="../media/image48.wmf"/></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3.png"/><Relationship Id="rId4" Type="http://schemas.openxmlformats.org/officeDocument/2006/relationships/image" Target="../media/image49.wmf"/></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51.wmf"/><Relationship Id="rId4" Type="http://schemas.openxmlformats.org/officeDocument/2006/relationships/oleObject" Target="../embeddings/oleObject12.bin"/></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png"/><Relationship Id="rId4" Type="http://schemas.openxmlformats.org/officeDocument/2006/relationships/image" Target="../media/image52.wmf"/></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46.png"/><Relationship Id="rId5" Type="http://schemas.openxmlformats.org/officeDocument/2006/relationships/image" Target="../media/image52.wmf"/><Relationship Id="rId4" Type="http://schemas.openxmlformats.org/officeDocument/2006/relationships/oleObject" Target="../embeddings/oleObject14.bin"/></Relationships>
</file>

<file path=ppt/slides/_rels/slide9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9.png"/></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5608638" y="3489325"/>
            <a:ext cx="3260725" cy="286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lnSpc>
                <a:spcPts val="3063"/>
              </a:lnSpc>
            </a:pPr>
            <a:r>
              <a:rPr lang="en-US" sz="2800" i="1" dirty="0">
                <a:solidFill>
                  <a:srgbClr val="008000"/>
                </a:solidFill>
                <a:cs typeface="Arial" charset="0"/>
              </a:rPr>
              <a:t>Computer Networking: A Top Down Approach </a:t>
            </a:r>
            <a:br>
              <a:rPr lang="en-US" sz="2800" dirty="0">
                <a:solidFill>
                  <a:srgbClr val="008000"/>
                </a:solidFill>
                <a:cs typeface="Arial" charset="0"/>
              </a:rPr>
            </a:br>
            <a:endParaRPr lang="en-US" sz="2000" dirty="0">
              <a:solidFill>
                <a:srgbClr val="008000"/>
              </a:solidFill>
              <a:cs typeface="Arial" charset="0"/>
            </a:endParaRPr>
          </a:p>
        </p:txBody>
      </p:sp>
      <p:sp>
        <p:nvSpPr>
          <p:cNvPr id="40962" name="Text Box 6"/>
          <p:cNvSpPr txBox="1">
            <a:spLocks noChangeArrowheads="1"/>
          </p:cNvSpPr>
          <p:nvPr/>
        </p:nvSpPr>
        <p:spPr bwMode="auto">
          <a:xfrm>
            <a:off x="369888" y="3241675"/>
            <a:ext cx="5378450" cy="1481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A note on the use of these Powerpoint slides:</a:t>
            </a:r>
          </a:p>
          <a:p>
            <a:r>
              <a:rPr lang="en-US" sz="1200" dirty="0"/>
              <a:t>We</a:t>
            </a:r>
            <a:r>
              <a:rPr lang="ja-JP" altLang="en-US" sz="1200" dirty="0"/>
              <a:t>’</a:t>
            </a:r>
            <a:r>
              <a:rPr lang="en-US" altLang="ja-JP" sz="1200" dirty="0"/>
              <a:t>re making these slides freely available to all (faculty, students, readers). They’re in PowerPoint form so you see the animations; and can add, modify, and delete slides  (including this one) and slide content to suit your needs. They obviously represent a </a:t>
            </a:r>
            <a:r>
              <a:rPr lang="en-US" altLang="ja-JP" sz="1200" i="1" dirty="0"/>
              <a:t>lot</a:t>
            </a:r>
            <a:r>
              <a:rPr lang="en-US" altLang="ja-JP" sz="1200" dirty="0"/>
              <a:t> of work on our part. In return for use, we only ask the following:</a:t>
            </a:r>
          </a:p>
          <a:p>
            <a:pPr>
              <a:lnSpc>
                <a:spcPct val="85000"/>
              </a:lnSpc>
            </a:pPr>
            <a:endParaRPr lang="en-US" sz="1400" dirty="0"/>
          </a:p>
        </p:txBody>
      </p:sp>
      <p:sp>
        <p:nvSpPr>
          <p:cNvPr id="29702" name="Text Box 7"/>
          <p:cNvSpPr txBox="1">
            <a:spLocks noChangeArrowheads="1"/>
          </p:cNvSpPr>
          <p:nvPr/>
        </p:nvSpPr>
        <p:spPr bwMode="auto">
          <a:xfrm>
            <a:off x="390525" y="4370388"/>
            <a:ext cx="5378450" cy="209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3038" indent="-1730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US" sz="1400" dirty="0">
              <a:latin typeface="Gill Sans MT" charset="0"/>
            </a:endParaRPr>
          </a:p>
          <a:p>
            <a:pPr marL="231775" indent="-177800">
              <a:buClr>
                <a:srgbClr val="000099"/>
              </a:buClr>
              <a:buSzPct val="100000"/>
              <a:buFont typeface="Wingdings" charset="2"/>
              <a:buChar char="§"/>
              <a:defRPr/>
            </a:pPr>
            <a:r>
              <a:rPr lang="en-US" sz="1200" dirty="0"/>
              <a:t>If you use these slides (e.g., in a class) that you mention their source (after all, we</a:t>
            </a:r>
            <a:r>
              <a:rPr lang="ja-JP" altLang="en-US" sz="1200" dirty="0"/>
              <a:t>’</a:t>
            </a:r>
            <a:r>
              <a:rPr lang="en-US" altLang="ja-JP" sz="1200" dirty="0"/>
              <a:t>d like people to use our book!)</a:t>
            </a:r>
          </a:p>
          <a:p>
            <a:pPr marL="231775" indent="-177800">
              <a:buClr>
                <a:srgbClr val="000099"/>
              </a:buClr>
              <a:buSzPct val="100000"/>
              <a:buFont typeface="Wingdings" charset="2"/>
              <a:buChar char="§"/>
              <a:defRPr/>
            </a:pPr>
            <a:r>
              <a:rPr lang="en-US" sz="1200" dirty="0"/>
              <a:t>If you post any slides on a www site, that you note that they are adapted from (or perhaps identical to) our slides, and note our copyright of this material.</a:t>
            </a:r>
          </a:p>
          <a:p>
            <a:pPr>
              <a:buClr>
                <a:schemeClr val="accent2"/>
              </a:buClr>
              <a:buFont typeface="Wingdings" charset="0"/>
              <a:buChar char="q"/>
              <a:defRPr/>
            </a:pPr>
            <a:endParaRPr lang="en-US" sz="1200" dirty="0"/>
          </a:p>
          <a:p>
            <a:pPr>
              <a:lnSpc>
                <a:spcPct val="85000"/>
              </a:lnSpc>
              <a:buClr>
                <a:schemeClr val="accent2"/>
              </a:buClr>
              <a:buFont typeface="Wingdings" charset="0"/>
              <a:buNone/>
              <a:defRPr/>
            </a:pPr>
            <a:r>
              <a:rPr lang="en-US" sz="1200" dirty="0"/>
              <a:t>Thanks and enjoy!  JFK/KWR</a:t>
            </a:r>
          </a:p>
          <a:p>
            <a:pPr>
              <a:lnSpc>
                <a:spcPct val="85000"/>
              </a:lnSpc>
              <a:defRPr/>
            </a:pPr>
            <a:endParaRPr lang="en-US" sz="1200" dirty="0"/>
          </a:p>
          <a:p>
            <a:pPr>
              <a:defRPr/>
            </a:pPr>
            <a:r>
              <a:rPr lang="en-US" sz="1200" dirty="0"/>
              <a:t>     All material copyright 1996-2016</a:t>
            </a:r>
          </a:p>
          <a:p>
            <a:pPr>
              <a:defRPr/>
            </a:pPr>
            <a:r>
              <a:rPr lang="en-US" sz="1200" dirty="0"/>
              <a:t>     J.F Kurose and K.W. Ross, All Rights Reserved</a:t>
            </a:r>
          </a:p>
        </p:txBody>
      </p:sp>
      <p:pic>
        <p:nvPicPr>
          <p:cNvPr id="4096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6146800"/>
            <a:ext cx="187325" cy="18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5" name="Picture 1" descr="kurose7e_cover_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0238" y="325438"/>
            <a:ext cx="3087687" cy="3819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6" name="Rectangle 4"/>
          <p:cNvSpPr>
            <a:spLocks noChangeArrowheads="1"/>
          </p:cNvSpPr>
          <p:nvPr/>
        </p:nvSpPr>
        <p:spPr bwMode="auto">
          <a:xfrm>
            <a:off x="5634038" y="4510088"/>
            <a:ext cx="3260725" cy="286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dirty="0">
                <a:solidFill>
                  <a:srgbClr val="008000"/>
                </a:solidFill>
                <a:cs typeface="Arial" charset="0"/>
              </a:rPr>
              <a:t>7</a:t>
            </a:r>
            <a:r>
              <a:rPr lang="en-US" baseline="30000" dirty="0">
                <a:solidFill>
                  <a:srgbClr val="008000"/>
                </a:solidFill>
                <a:cs typeface="Arial" charset="0"/>
              </a:rPr>
              <a:t>th</a:t>
            </a:r>
            <a:r>
              <a:rPr lang="en-US" dirty="0">
                <a:solidFill>
                  <a:srgbClr val="008000"/>
                </a:solidFill>
                <a:cs typeface="Arial" charset="0"/>
              </a:rPr>
              <a:t> edition </a:t>
            </a:r>
            <a:br>
              <a:rPr lang="en-US" dirty="0">
                <a:solidFill>
                  <a:srgbClr val="008000"/>
                </a:solidFill>
                <a:cs typeface="Arial" charset="0"/>
              </a:rPr>
            </a:br>
            <a:r>
              <a:rPr lang="en-US" dirty="0">
                <a:solidFill>
                  <a:srgbClr val="008000"/>
                </a:solidFill>
                <a:cs typeface="Arial" charset="0"/>
              </a:rPr>
              <a:t>Jim Kurose, Keith Ross</a:t>
            </a:r>
            <a:br>
              <a:rPr lang="en-US" dirty="0">
                <a:solidFill>
                  <a:srgbClr val="008000"/>
                </a:solidFill>
                <a:cs typeface="Arial" charset="0"/>
              </a:rPr>
            </a:br>
            <a:r>
              <a:rPr lang="en-US" sz="1400" dirty="0">
                <a:solidFill>
                  <a:srgbClr val="008000"/>
                </a:solidFill>
                <a:cs typeface="Arial" charset="0"/>
              </a:rPr>
              <a:t>Pearson/Addison Wesley</a:t>
            </a:r>
            <a:br>
              <a:rPr lang="en-US" sz="1400" dirty="0">
                <a:solidFill>
                  <a:srgbClr val="008000"/>
                </a:solidFill>
                <a:cs typeface="Arial" charset="0"/>
              </a:rPr>
            </a:br>
            <a:r>
              <a:rPr lang="en-US" sz="1400" dirty="0">
                <a:solidFill>
                  <a:srgbClr val="008000"/>
                </a:solidFill>
                <a:cs typeface="Arial" charset="0"/>
              </a:rPr>
              <a:t>April 2016</a:t>
            </a:r>
          </a:p>
        </p:txBody>
      </p:sp>
      <p:sp>
        <p:nvSpPr>
          <p:cNvPr id="40967" name="Rectangle 3"/>
          <p:cNvSpPr>
            <a:spLocks noChangeArrowheads="1"/>
          </p:cNvSpPr>
          <p:nvPr/>
        </p:nvSpPr>
        <p:spPr bwMode="auto">
          <a:xfrm>
            <a:off x="371475" y="715963"/>
            <a:ext cx="4487863"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lnSpc>
                <a:spcPct val="85000"/>
              </a:lnSpc>
            </a:pPr>
            <a:r>
              <a:rPr lang="en-US" sz="4400" dirty="0">
                <a:solidFill>
                  <a:srgbClr val="000099"/>
                </a:solidFill>
                <a:latin typeface="Gill Sans MT" charset="0"/>
                <a:cs typeface="Arial" charset="0"/>
              </a:rPr>
              <a:t>Chapter 6</a:t>
            </a:r>
            <a:br>
              <a:rPr lang="en-US" sz="4800" dirty="0">
                <a:solidFill>
                  <a:srgbClr val="000099"/>
                </a:solidFill>
                <a:latin typeface="Gill Sans MT" charset="0"/>
                <a:cs typeface="Arial" charset="0"/>
              </a:rPr>
            </a:br>
            <a:r>
              <a:rPr lang="en-US" sz="4400" dirty="0">
                <a:solidFill>
                  <a:srgbClr val="000099"/>
                </a:solidFill>
                <a:latin typeface="Gill Sans MT" charset="0"/>
                <a:cs typeface="Arial" charset="0"/>
              </a:rPr>
              <a:t>The Link Layer </a:t>
            </a:r>
          </a:p>
          <a:p>
            <a:pPr eaLnBrk="1" hangingPunct="1">
              <a:lnSpc>
                <a:spcPct val="85000"/>
              </a:lnSpc>
            </a:pPr>
            <a:r>
              <a:rPr lang="en-US" sz="4400" dirty="0">
                <a:solidFill>
                  <a:srgbClr val="000099"/>
                </a:solidFill>
                <a:latin typeface="Gill Sans MT" charset="0"/>
                <a:cs typeface="Arial" charset="0"/>
              </a:rPr>
              <a:t>and LANs</a:t>
            </a:r>
          </a:p>
        </p:txBody>
      </p:sp>
      <p:pic>
        <p:nvPicPr>
          <p:cNvPr id="40968" name="Picture 9"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2389188"/>
            <a:ext cx="3890962" cy="23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a:t>
            </a:fld>
            <a:endParaRPr lang="en-US" sz="1200" dirty="0">
              <a:latin typeface="Tahoma" charset="0"/>
            </a:endParaRPr>
          </a:p>
        </p:txBody>
      </p:sp>
      <p:sp>
        <p:nvSpPr>
          <p:cNvPr id="13"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254019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F13A-E246-EA40-B13B-21806AACB48A}"/>
              </a:ext>
            </a:extLst>
          </p:cNvPr>
          <p:cNvSpPr>
            <a:spLocks noGrp="1"/>
          </p:cNvSpPr>
          <p:nvPr>
            <p:ph type="title"/>
          </p:nvPr>
        </p:nvSpPr>
        <p:spPr>
          <a:xfrm>
            <a:off x="533400" y="228600"/>
            <a:ext cx="7772400" cy="696433"/>
          </a:xfrm>
        </p:spPr>
        <p:txBody>
          <a:bodyPr/>
          <a:lstStyle/>
          <a:p>
            <a:r>
              <a:rPr lang="en-US" dirty="0"/>
              <a:t>Different Types of “Links”</a:t>
            </a:r>
          </a:p>
        </p:txBody>
      </p:sp>
      <p:sp>
        <p:nvSpPr>
          <p:cNvPr id="3" name="Content Placeholder 2">
            <a:extLst>
              <a:ext uri="{FF2B5EF4-FFF2-40B4-BE49-F238E27FC236}">
                <a16:creationId xmlns:a16="http://schemas.microsoft.com/office/drawing/2014/main" id="{74CBE30B-0D80-8B45-A664-1CB24AB7657E}"/>
              </a:ext>
            </a:extLst>
          </p:cNvPr>
          <p:cNvSpPr>
            <a:spLocks noGrp="1"/>
          </p:cNvSpPr>
          <p:nvPr>
            <p:ph sz="half" idx="1"/>
          </p:nvPr>
        </p:nvSpPr>
        <p:spPr>
          <a:xfrm>
            <a:off x="533400" y="1317754"/>
            <a:ext cx="8118231" cy="4648200"/>
          </a:xfrm>
        </p:spPr>
        <p:txBody>
          <a:bodyPr/>
          <a:lstStyle/>
          <a:p>
            <a:r>
              <a:rPr lang="en-US" dirty="0"/>
              <a:t>point to point link</a:t>
            </a:r>
          </a:p>
          <a:p>
            <a:pPr lvl="1"/>
            <a:r>
              <a:rPr lang="en-US" dirty="0"/>
              <a:t>nodes/devices are directly connected via a wired to wireless link</a:t>
            </a:r>
          </a:p>
          <a:p>
            <a:r>
              <a:rPr lang="en-US" dirty="0"/>
              <a:t>broadcast link</a:t>
            </a:r>
          </a:p>
          <a:p>
            <a:pPr lvl="1"/>
            <a:r>
              <a:rPr lang="en-US" dirty="0"/>
              <a:t>nodes/devices are connected via a common link that is shared</a:t>
            </a:r>
          </a:p>
          <a:p>
            <a:pPr lvl="1"/>
            <a:r>
              <a:rPr lang="en-US" dirty="0"/>
              <a:t>link can be wired or wireless</a:t>
            </a:r>
          </a:p>
          <a:p>
            <a:pPr lvl="1"/>
            <a:r>
              <a:rPr lang="en-US" dirty="0"/>
              <a:t>devices/nodes sharing a common link constitute a </a:t>
            </a:r>
            <a:r>
              <a:rPr lang="en-US" dirty="0">
                <a:solidFill>
                  <a:srgbClr val="C00000"/>
                </a:solidFill>
              </a:rPr>
              <a:t>Local Area Network (LAN)</a:t>
            </a:r>
          </a:p>
        </p:txBody>
      </p:sp>
      <p:sp>
        <p:nvSpPr>
          <p:cNvPr id="5" name="Footer Placeholder 4">
            <a:extLst>
              <a:ext uri="{FF2B5EF4-FFF2-40B4-BE49-F238E27FC236}">
                <a16:creationId xmlns:a16="http://schemas.microsoft.com/office/drawing/2014/main" id="{4AE42D3B-2CCB-F846-B5DA-7A4A7E19881F}"/>
              </a:ext>
            </a:extLst>
          </p:cNvPr>
          <p:cNvSpPr>
            <a:spLocks noGrp="1"/>
          </p:cNvSpPr>
          <p:nvPr>
            <p:ph type="ftr" sz="quarter" idx="11"/>
          </p:nvPr>
        </p:nvSpPr>
        <p:spPr/>
        <p:txBody>
          <a:bodyPr/>
          <a:lstStyle/>
          <a:p>
            <a:pPr>
              <a:defRPr/>
            </a:pPr>
            <a:r>
              <a:rPr lang="en-US"/>
              <a:t>Data Link Layer</a:t>
            </a:r>
            <a:endParaRPr lang="en-US" dirty="0"/>
          </a:p>
        </p:txBody>
      </p:sp>
      <p:sp>
        <p:nvSpPr>
          <p:cNvPr id="6" name="Slide Number Placeholder 5">
            <a:extLst>
              <a:ext uri="{FF2B5EF4-FFF2-40B4-BE49-F238E27FC236}">
                <a16:creationId xmlns:a16="http://schemas.microsoft.com/office/drawing/2014/main" id="{3E24141B-2267-C440-A428-23B68073ABB9}"/>
              </a:ext>
            </a:extLst>
          </p:cNvPr>
          <p:cNvSpPr>
            <a:spLocks noGrp="1"/>
          </p:cNvSpPr>
          <p:nvPr>
            <p:ph type="sldNum" sz="quarter" idx="12"/>
          </p:nvPr>
        </p:nvSpPr>
        <p:spPr/>
        <p:txBody>
          <a:bodyPr/>
          <a:lstStyle/>
          <a:p>
            <a:pPr>
              <a:defRPr/>
            </a:pPr>
            <a:r>
              <a:rPr lang="en-US"/>
              <a:t>5-</a:t>
            </a:r>
            <a:fld id="{9AB7E571-4613-BD47-B8AF-E4769FE4BBE2}" type="slidenum">
              <a:rPr lang="en-US" smtClean="0"/>
              <a:pPr>
                <a:defRPr/>
              </a:pPr>
              <a:t>10</a:t>
            </a:fld>
            <a:endParaRPr lang="en-US" dirty="0"/>
          </a:p>
        </p:txBody>
      </p:sp>
      <p:pic>
        <p:nvPicPr>
          <p:cNvPr id="7" name="Picture 5" descr="underline_base">
            <a:extLst>
              <a:ext uri="{FF2B5EF4-FFF2-40B4-BE49-F238E27FC236}">
                <a16:creationId xmlns:a16="http://schemas.microsoft.com/office/drawing/2014/main" id="{C3F1AFA3-BFEF-0048-AF25-47AC94B0815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53" y="879845"/>
            <a:ext cx="5942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257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2" name="Rectangle 213"/>
          <p:cNvSpPr>
            <a:spLocks noChangeArrowheads="1"/>
          </p:cNvSpPr>
          <p:nvPr/>
        </p:nvSpPr>
        <p:spPr bwMode="auto">
          <a:xfrm>
            <a:off x="7543800" y="2105025"/>
            <a:ext cx="279400" cy="2286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73736" name="Rectangle 212"/>
          <p:cNvSpPr>
            <a:spLocks noChangeArrowheads="1"/>
          </p:cNvSpPr>
          <p:nvPr/>
        </p:nvSpPr>
        <p:spPr bwMode="auto">
          <a:xfrm>
            <a:off x="5470525" y="1889125"/>
            <a:ext cx="273050" cy="196850"/>
          </a:xfrm>
          <a:prstGeom prst="rect">
            <a:avLst/>
          </a:prstGeom>
          <a:solidFill>
            <a:srgbClr val="00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73737" name="Rectangle 2"/>
          <p:cNvSpPr>
            <a:spLocks noGrp="1" noChangeArrowheads="1"/>
          </p:cNvSpPr>
          <p:nvPr>
            <p:ph type="title"/>
          </p:nvPr>
        </p:nvSpPr>
        <p:spPr/>
        <p:txBody>
          <a:bodyPr/>
          <a:lstStyle/>
          <a:p>
            <a:pPr>
              <a:defRPr/>
            </a:pPr>
            <a:r>
              <a:rPr lang="en-US" dirty="0">
                <a:latin typeface="Gill Sans MT" charset="0"/>
                <a:cs typeface="+mj-cs"/>
              </a:rPr>
              <a:t>VLANs</a:t>
            </a:r>
          </a:p>
        </p:txBody>
      </p:sp>
      <p:sp>
        <p:nvSpPr>
          <p:cNvPr id="73738" name="Rectangle 3"/>
          <p:cNvSpPr>
            <a:spLocks noGrp="1" noChangeArrowheads="1"/>
          </p:cNvSpPr>
          <p:nvPr>
            <p:ph type="body" idx="1"/>
          </p:nvPr>
        </p:nvSpPr>
        <p:spPr>
          <a:xfrm>
            <a:off x="4097338" y="355600"/>
            <a:ext cx="4926012" cy="1625600"/>
          </a:xfrm>
        </p:spPr>
        <p:txBody>
          <a:bodyPr/>
          <a:lstStyle/>
          <a:p>
            <a:pPr>
              <a:buFont typeface="Wingdings" charset="0"/>
              <a:buNone/>
              <a:defRPr/>
            </a:pPr>
            <a:r>
              <a:rPr lang="en-US" sz="2400" dirty="0">
                <a:solidFill>
                  <a:srgbClr val="CC0000"/>
                </a:solidFill>
                <a:latin typeface="Gill Sans MT" charset="0"/>
                <a:cs typeface="+mn-cs"/>
              </a:rPr>
              <a:t>port-based VLAN: </a:t>
            </a:r>
            <a:r>
              <a:rPr lang="en-US" sz="2400" dirty="0">
                <a:latin typeface="Gill Sans MT" charset="0"/>
                <a:cs typeface="+mn-cs"/>
              </a:rPr>
              <a:t>switch ports grouped (by switch management software) so that </a:t>
            </a:r>
            <a:r>
              <a:rPr lang="en-US" sz="2400" i="1" dirty="0">
                <a:solidFill>
                  <a:srgbClr val="CC0000"/>
                </a:solidFill>
                <a:latin typeface="Gill Sans MT" charset="0"/>
                <a:cs typeface="+mn-cs"/>
              </a:rPr>
              <a:t>single</a:t>
            </a:r>
            <a:r>
              <a:rPr lang="en-US" sz="2400" dirty="0">
                <a:solidFill>
                  <a:srgbClr val="CC0000"/>
                </a:solidFill>
                <a:latin typeface="Gill Sans MT" charset="0"/>
                <a:cs typeface="+mn-cs"/>
              </a:rPr>
              <a:t> </a:t>
            </a:r>
            <a:r>
              <a:rPr lang="en-US" sz="2400" dirty="0">
                <a:latin typeface="Gill Sans MT" charset="0"/>
                <a:cs typeface="+mn-cs"/>
              </a:rPr>
              <a:t>physical switch ……</a:t>
            </a:r>
          </a:p>
          <a:p>
            <a:pPr>
              <a:defRPr/>
            </a:pPr>
            <a:endParaRPr lang="en-US" sz="2000" dirty="0">
              <a:latin typeface="Gill Sans MT" charset="0"/>
              <a:cs typeface="+mn-cs"/>
            </a:endParaRPr>
          </a:p>
        </p:txBody>
      </p:sp>
      <p:sp>
        <p:nvSpPr>
          <p:cNvPr id="73739" name="Text Box 85"/>
          <p:cNvSpPr txBox="1">
            <a:spLocks noChangeArrowheads="1"/>
          </p:cNvSpPr>
          <p:nvPr/>
        </p:nvSpPr>
        <p:spPr bwMode="auto">
          <a:xfrm>
            <a:off x="681038" y="2265363"/>
            <a:ext cx="2944812" cy="2462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200" i="0" dirty="0">
                <a:solidFill>
                  <a:srgbClr val="000000"/>
                </a:solidFill>
                <a:latin typeface="Arial" charset="0"/>
                <a:cs typeface="Arial" charset="0"/>
              </a:rPr>
              <a:t>switch(es) supporting VLAN capabilities can be configured to define multiple </a:t>
            </a:r>
            <a:r>
              <a:rPr lang="en-US" sz="2200" b="1" u="sng" dirty="0">
                <a:solidFill>
                  <a:srgbClr val="CC0000"/>
                </a:solidFill>
                <a:latin typeface="Arial" charset="0"/>
                <a:cs typeface="Arial" charset="0"/>
              </a:rPr>
              <a:t>virtual</a:t>
            </a:r>
            <a:r>
              <a:rPr lang="en-US" sz="2200" i="0" dirty="0">
                <a:solidFill>
                  <a:srgbClr val="FF0000"/>
                </a:solidFill>
                <a:latin typeface="Arial" charset="0"/>
                <a:cs typeface="Arial" charset="0"/>
              </a:rPr>
              <a:t> </a:t>
            </a:r>
            <a:r>
              <a:rPr lang="en-US" sz="2200" i="0" dirty="0">
                <a:solidFill>
                  <a:srgbClr val="000000"/>
                </a:solidFill>
                <a:latin typeface="Arial" charset="0"/>
                <a:cs typeface="Arial" charset="0"/>
              </a:rPr>
              <a:t>LANS over single physical LAN infrastructure.</a:t>
            </a:r>
          </a:p>
        </p:txBody>
      </p:sp>
      <p:sp>
        <p:nvSpPr>
          <p:cNvPr id="73740" name="Rectangle 86"/>
          <p:cNvSpPr>
            <a:spLocks noChangeArrowheads="1"/>
          </p:cNvSpPr>
          <p:nvPr/>
        </p:nvSpPr>
        <p:spPr bwMode="auto">
          <a:xfrm>
            <a:off x="482600" y="1919288"/>
            <a:ext cx="3216275" cy="2813050"/>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3741" name="Text Box 87"/>
          <p:cNvSpPr txBox="1">
            <a:spLocks noChangeArrowheads="1"/>
          </p:cNvSpPr>
          <p:nvPr/>
        </p:nvSpPr>
        <p:spPr bwMode="auto">
          <a:xfrm>
            <a:off x="642938" y="1543050"/>
            <a:ext cx="1836737" cy="70802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000" b="1" dirty="0">
                <a:solidFill>
                  <a:srgbClr val="CC0000"/>
                </a:solidFill>
                <a:latin typeface="Arial" charset="0"/>
                <a:cs typeface="Arial" charset="0"/>
              </a:rPr>
              <a:t>Virtual Local </a:t>
            </a:r>
          </a:p>
          <a:p>
            <a:pPr>
              <a:defRPr/>
            </a:pPr>
            <a:r>
              <a:rPr lang="en-US" sz="2000" b="1" dirty="0">
                <a:solidFill>
                  <a:srgbClr val="CC0000"/>
                </a:solidFill>
                <a:latin typeface="Arial" charset="0"/>
                <a:cs typeface="Arial" charset="0"/>
              </a:rPr>
              <a:t>Area Network</a:t>
            </a:r>
          </a:p>
        </p:txBody>
      </p:sp>
      <p:sp>
        <p:nvSpPr>
          <p:cNvPr id="182282" name="Rectangle 80"/>
          <p:cNvSpPr>
            <a:spLocks noChangeArrowheads="1"/>
          </p:cNvSpPr>
          <p:nvPr/>
        </p:nvSpPr>
        <p:spPr bwMode="auto">
          <a:xfrm>
            <a:off x="5462588" y="2098675"/>
            <a:ext cx="290512" cy="242888"/>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283" name="Rectangle 77"/>
          <p:cNvSpPr>
            <a:spLocks noChangeArrowheads="1"/>
          </p:cNvSpPr>
          <p:nvPr/>
        </p:nvSpPr>
        <p:spPr bwMode="auto">
          <a:xfrm>
            <a:off x="7534275" y="1879600"/>
            <a:ext cx="290513" cy="20955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284" name="Rectangle 76"/>
          <p:cNvSpPr>
            <a:spLocks noChangeArrowheads="1"/>
          </p:cNvSpPr>
          <p:nvPr/>
        </p:nvSpPr>
        <p:spPr bwMode="auto">
          <a:xfrm>
            <a:off x="6643688" y="1884363"/>
            <a:ext cx="890587" cy="4572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285" name="Rectangle 75"/>
          <p:cNvSpPr>
            <a:spLocks noChangeArrowheads="1"/>
          </p:cNvSpPr>
          <p:nvPr/>
        </p:nvSpPr>
        <p:spPr bwMode="auto">
          <a:xfrm>
            <a:off x="5748338" y="1884363"/>
            <a:ext cx="900112" cy="452437"/>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286" name="Rectangle 2"/>
          <p:cNvSpPr>
            <a:spLocks noChangeArrowheads="1"/>
          </p:cNvSpPr>
          <p:nvPr/>
        </p:nvSpPr>
        <p:spPr bwMode="auto">
          <a:xfrm>
            <a:off x="5462588" y="1876425"/>
            <a:ext cx="2370137" cy="4683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en-US" i="0" dirty="0">
              <a:solidFill>
                <a:srgbClr val="000000"/>
              </a:solidFill>
              <a:latin typeface="Arial" charset="0"/>
            </a:endParaRPr>
          </a:p>
        </p:txBody>
      </p:sp>
      <p:sp>
        <p:nvSpPr>
          <p:cNvPr id="182287" name="Line 3"/>
          <p:cNvSpPr>
            <a:spLocks noChangeShapeType="1"/>
          </p:cNvSpPr>
          <p:nvPr/>
        </p:nvSpPr>
        <p:spPr bwMode="auto">
          <a:xfrm>
            <a:off x="5464175" y="2092325"/>
            <a:ext cx="2351088" cy="47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288" name="Text Box 6"/>
          <p:cNvSpPr txBox="1">
            <a:spLocks noChangeArrowheads="1"/>
          </p:cNvSpPr>
          <p:nvPr/>
        </p:nvSpPr>
        <p:spPr bwMode="auto">
          <a:xfrm>
            <a:off x="5380038" y="1835150"/>
            <a:ext cx="2413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1</a:t>
            </a:r>
          </a:p>
        </p:txBody>
      </p:sp>
      <p:sp>
        <p:nvSpPr>
          <p:cNvPr id="182289" name="Line 7"/>
          <p:cNvSpPr>
            <a:spLocks noChangeShapeType="1"/>
          </p:cNvSpPr>
          <p:nvPr/>
        </p:nvSpPr>
        <p:spPr bwMode="auto">
          <a:xfrm>
            <a:off x="6643688" y="1881188"/>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290" name="AutoShape 8"/>
          <p:cNvSpPr>
            <a:spLocks noChangeArrowheads="1"/>
          </p:cNvSpPr>
          <p:nvPr/>
        </p:nvSpPr>
        <p:spPr bwMode="auto">
          <a:xfrm>
            <a:off x="5434013" y="1617663"/>
            <a:ext cx="3176587" cy="261937"/>
          </a:xfrm>
          <a:prstGeom prst="parallelogram">
            <a:avLst>
              <a:gd name="adj" fmla="val 303182"/>
            </a:avLst>
          </a:prstGeom>
          <a:solidFill>
            <a:schemeClr val="bg1"/>
          </a:solidFill>
          <a:ln w="9525">
            <a:solidFill>
              <a:schemeClr val="tx1"/>
            </a:solidFill>
            <a:miter lim="800000"/>
            <a:headEnd/>
            <a:tailEnd/>
          </a:ln>
        </p:spPr>
        <p:txBody>
          <a:bodyPr wrap="none" anchor="ctr"/>
          <a:lstStyle/>
          <a:p>
            <a:pPr eaLnBrk="1" hangingPunct="1"/>
            <a:endParaRPr lang="en-US" i="0" dirty="0">
              <a:solidFill>
                <a:srgbClr val="000000"/>
              </a:solidFill>
              <a:latin typeface="Arial" charset="0"/>
            </a:endParaRPr>
          </a:p>
        </p:txBody>
      </p:sp>
      <p:sp>
        <p:nvSpPr>
          <p:cNvPr id="182291" name="Freeform 9"/>
          <p:cNvSpPr>
            <a:spLocks/>
          </p:cNvSpPr>
          <p:nvPr/>
        </p:nvSpPr>
        <p:spPr bwMode="auto">
          <a:xfrm>
            <a:off x="7837488" y="1620838"/>
            <a:ext cx="763587" cy="720725"/>
          </a:xfrm>
          <a:custGeom>
            <a:avLst/>
            <a:gdLst>
              <a:gd name="T0" fmla="*/ 0 w 232"/>
              <a:gd name="T1" fmla="*/ 2147483647 h 454"/>
              <a:gd name="T2" fmla="*/ 2147483647 w 232"/>
              <a:gd name="T3" fmla="*/ 2147483647 h 454"/>
              <a:gd name="T4" fmla="*/ 2147483647 w 232"/>
              <a:gd name="T5" fmla="*/ 0 h 454"/>
              <a:gd name="T6" fmla="*/ 0 60000 65536"/>
              <a:gd name="T7" fmla="*/ 0 60000 65536"/>
              <a:gd name="T8" fmla="*/ 0 60000 65536"/>
              <a:gd name="T9" fmla="*/ 0 w 232"/>
              <a:gd name="T10" fmla="*/ 0 h 454"/>
              <a:gd name="T11" fmla="*/ 232 w 232"/>
              <a:gd name="T12" fmla="*/ 454 h 454"/>
            </a:gdLst>
            <a:ahLst/>
            <a:cxnLst>
              <a:cxn ang="T6">
                <a:pos x="T0" y="T1"/>
              </a:cxn>
              <a:cxn ang="T7">
                <a:pos x="T2" y="T3"/>
              </a:cxn>
              <a:cxn ang="T8">
                <a:pos x="T4" y="T5"/>
              </a:cxn>
            </a:cxnLst>
            <a:rect l="T9" t="T10" r="T11" b="T12"/>
            <a:pathLst>
              <a:path w="232" h="454">
                <a:moveTo>
                  <a:pt x="0" y="454"/>
                </a:moveTo>
                <a:lnTo>
                  <a:pt x="232" y="274"/>
                </a:lnTo>
                <a:lnTo>
                  <a:pt x="229" y="0"/>
                </a:ln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2292" name="Freeform 10"/>
          <p:cNvSpPr>
            <a:spLocks/>
          </p:cNvSpPr>
          <p:nvPr/>
        </p:nvSpPr>
        <p:spPr bwMode="auto">
          <a:xfrm>
            <a:off x="5835650" y="1665288"/>
            <a:ext cx="2228850" cy="150812"/>
          </a:xfrm>
          <a:custGeom>
            <a:avLst/>
            <a:gdLst>
              <a:gd name="T0" fmla="*/ 0 w 678"/>
              <a:gd name="T1" fmla="*/ 2147483647 h 110"/>
              <a:gd name="T2" fmla="*/ 2147483647 w 678"/>
              <a:gd name="T3" fmla="*/ 2147483647 h 110"/>
              <a:gd name="T4" fmla="*/ 2147483647 w 678"/>
              <a:gd name="T5" fmla="*/ 0 h 110"/>
              <a:gd name="T6" fmla="*/ 2147483647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2293" name="Freeform 11"/>
          <p:cNvSpPr>
            <a:spLocks/>
          </p:cNvSpPr>
          <p:nvPr/>
        </p:nvSpPr>
        <p:spPr bwMode="auto">
          <a:xfrm>
            <a:off x="6308725" y="1665288"/>
            <a:ext cx="1420813" cy="166687"/>
          </a:xfrm>
          <a:custGeom>
            <a:avLst/>
            <a:gdLst>
              <a:gd name="T0" fmla="*/ 0 w 432"/>
              <a:gd name="T1" fmla="*/ 0 h 105"/>
              <a:gd name="T2" fmla="*/ 2147483647 w 432"/>
              <a:gd name="T3" fmla="*/ 0 h 105"/>
              <a:gd name="T4" fmla="*/ 2147483647 w 432"/>
              <a:gd name="T5" fmla="*/ 2147483647 h 105"/>
              <a:gd name="T6" fmla="*/ 2147483647 w 432"/>
              <a:gd name="T7" fmla="*/ 2147483647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2294" name="Line 17"/>
          <p:cNvSpPr>
            <a:spLocks noChangeShapeType="1"/>
          </p:cNvSpPr>
          <p:nvPr/>
        </p:nvSpPr>
        <p:spPr bwMode="auto">
          <a:xfrm>
            <a:off x="7243763" y="1885950"/>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295" name="Line 18"/>
          <p:cNvSpPr>
            <a:spLocks noChangeShapeType="1"/>
          </p:cNvSpPr>
          <p:nvPr/>
        </p:nvSpPr>
        <p:spPr bwMode="auto">
          <a:xfrm>
            <a:off x="6043613" y="1881188"/>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296" name="Line 21"/>
          <p:cNvSpPr>
            <a:spLocks noChangeShapeType="1"/>
          </p:cNvSpPr>
          <p:nvPr/>
        </p:nvSpPr>
        <p:spPr bwMode="auto">
          <a:xfrm>
            <a:off x="5753100" y="1878013"/>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297" name="Line 22"/>
          <p:cNvSpPr>
            <a:spLocks noChangeShapeType="1"/>
          </p:cNvSpPr>
          <p:nvPr/>
        </p:nvSpPr>
        <p:spPr bwMode="auto">
          <a:xfrm>
            <a:off x="5462588" y="1890713"/>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298" name="Line 23"/>
          <p:cNvSpPr>
            <a:spLocks noChangeShapeType="1"/>
          </p:cNvSpPr>
          <p:nvPr/>
        </p:nvSpPr>
        <p:spPr bwMode="auto">
          <a:xfrm>
            <a:off x="6324600" y="1885950"/>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299" name="Line 24"/>
          <p:cNvSpPr>
            <a:spLocks noChangeShapeType="1"/>
          </p:cNvSpPr>
          <p:nvPr/>
        </p:nvSpPr>
        <p:spPr bwMode="auto">
          <a:xfrm>
            <a:off x="6948488" y="1881188"/>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00" name="Line 25"/>
          <p:cNvSpPr>
            <a:spLocks noChangeShapeType="1"/>
          </p:cNvSpPr>
          <p:nvPr/>
        </p:nvSpPr>
        <p:spPr bwMode="auto">
          <a:xfrm>
            <a:off x="7539038" y="1876425"/>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01" name="Text Box 26"/>
          <p:cNvSpPr txBox="1">
            <a:spLocks noChangeArrowheads="1"/>
          </p:cNvSpPr>
          <p:nvPr/>
        </p:nvSpPr>
        <p:spPr bwMode="auto">
          <a:xfrm>
            <a:off x="6261100" y="2044700"/>
            <a:ext cx="2413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8</a:t>
            </a:r>
          </a:p>
        </p:txBody>
      </p:sp>
      <p:sp>
        <p:nvSpPr>
          <p:cNvPr id="182302" name="Text Box 27"/>
          <p:cNvSpPr txBox="1">
            <a:spLocks noChangeArrowheads="1"/>
          </p:cNvSpPr>
          <p:nvPr/>
        </p:nvSpPr>
        <p:spPr bwMode="auto">
          <a:xfrm>
            <a:off x="6580188" y="1830388"/>
            <a:ext cx="24130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9</a:t>
            </a:r>
          </a:p>
        </p:txBody>
      </p:sp>
      <p:sp>
        <p:nvSpPr>
          <p:cNvPr id="182303" name="Text Box 28"/>
          <p:cNvSpPr txBox="1">
            <a:spLocks noChangeArrowheads="1"/>
          </p:cNvSpPr>
          <p:nvPr/>
        </p:nvSpPr>
        <p:spPr bwMode="auto">
          <a:xfrm>
            <a:off x="7456488" y="2049463"/>
            <a:ext cx="2984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16</a:t>
            </a:r>
          </a:p>
        </p:txBody>
      </p:sp>
      <p:sp>
        <p:nvSpPr>
          <p:cNvPr id="182304" name="Text Box 29"/>
          <p:cNvSpPr txBox="1">
            <a:spLocks noChangeArrowheads="1"/>
          </p:cNvSpPr>
          <p:nvPr/>
        </p:nvSpPr>
        <p:spPr bwMode="auto">
          <a:xfrm>
            <a:off x="6561138" y="2049463"/>
            <a:ext cx="2984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10</a:t>
            </a:r>
          </a:p>
        </p:txBody>
      </p:sp>
      <p:sp>
        <p:nvSpPr>
          <p:cNvPr id="182305" name="Text Box 30"/>
          <p:cNvSpPr txBox="1">
            <a:spLocks noChangeArrowheads="1"/>
          </p:cNvSpPr>
          <p:nvPr/>
        </p:nvSpPr>
        <p:spPr bwMode="auto">
          <a:xfrm>
            <a:off x="5389563" y="2035175"/>
            <a:ext cx="2413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2</a:t>
            </a:r>
          </a:p>
        </p:txBody>
      </p:sp>
      <p:sp>
        <p:nvSpPr>
          <p:cNvPr id="182306" name="Text Box 57"/>
          <p:cNvSpPr txBox="1">
            <a:spLocks noChangeArrowheads="1"/>
          </p:cNvSpPr>
          <p:nvPr/>
        </p:nvSpPr>
        <p:spPr bwMode="auto">
          <a:xfrm>
            <a:off x="6256338" y="1830388"/>
            <a:ext cx="24130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7</a:t>
            </a:r>
          </a:p>
        </p:txBody>
      </p:sp>
      <p:sp>
        <p:nvSpPr>
          <p:cNvPr id="182307" name="Line 61"/>
          <p:cNvSpPr>
            <a:spLocks noChangeShapeType="1"/>
          </p:cNvSpPr>
          <p:nvPr/>
        </p:nvSpPr>
        <p:spPr bwMode="auto">
          <a:xfrm flipH="1">
            <a:off x="4702175" y="2211388"/>
            <a:ext cx="901700" cy="279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08" name="Line 62"/>
          <p:cNvSpPr>
            <a:spLocks noChangeShapeType="1"/>
          </p:cNvSpPr>
          <p:nvPr/>
        </p:nvSpPr>
        <p:spPr bwMode="auto">
          <a:xfrm flipH="1">
            <a:off x="5087938" y="2211388"/>
            <a:ext cx="806450" cy="4191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09" name="Line 63"/>
          <p:cNvSpPr>
            <a:spLocks noChangeShapeType="1"/>
          </p:cNvSpPr>
          <p:nvPr/>
        </p:nvSpPr>
        <p:spPr bwMode="auto">
          <a:xfrm flipH="1">
            <a:off x="5807075" y="2227263"/>
            <a:ext cx="709613" cy="3603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10" name="Text Box 64"/>
          <p:cNvSpPr txBox="1">
            <a:spLocks noChangeArrowheads="1"/>
          </p:cNvSpPr>
          <p:nvPr/>
        </p:nvSpPr>
        <p:spPr bwMode="auto">
          <a:xfrm>
            <a:off x="7527925" y="2589213"/>
            <a:ext cx="4127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800" i="0" dirty="0">
                <a:solidFill>
                  <a:srgbClr val="000000"/>
                </a:solidFill>
                <a:latin typeface="Arial" charset="0"/>
              </a:rPr>
              <a:t>…</a:t>
            </a:r>
          </a:p>
        </p:txBody>
      </p:sp>
      <p:sp>
        <p:nvSpPr>
          <p:cNvPr id="182311" name="Line 69"/>
          <p:cNvSpPr>
            <a:spLocks noChangeShapeType="1"/>
          </p:cNvSpPr>
          <p:nvPr/>
        </p:nvSpPr>
        <p:spPr bwMode="auto">
          <a:xfrm>
            <a:off x="6815138" y="2214563"/>
            <a:ext cx="101600" cy="3778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12" name="Line 70"/>
          <p:cNvSpPr>
            <a:spLocks noChangeShapeType="1"/>
          </p:cNvSpPr>
          <p:nvPr/>
        </p:nvSpPr>
        <p:spPr bwMode="auto">
          <a:xfrm>
            <a:off x="6805613" y="2012950"/>
            <a:ext cx="479425" cy="6032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13" name="Line 71"/>
          <p:cNvSpPr>
            <a:spLocks noChangeShapeType="1"/>
          </p:cNvSpPr>
          <p:nvPr/>
        </p:nvSpPr>
        <p:spPr bwMode="auto">
          <a:xfrm>
            <a:off x="7661275" y="1957388"/>
            <a:ext cx="514350" cy="4841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14" name="Text Box 72"/>
          <p:cNvSpPr txBox="1">
            <a:spLocks noChangeArrowheads="1"/>
          </p:cNvSpPr>
          <p:nvPr/>
        </p:nvSpPr>
        <p:spPr bwMode="auto">
          <a:xfrm>
            <a:off x="4692650" y="3132138"/>
            <a:ext cx="165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solidFill>
                  <a:srgbClr val="000000"/>
                </a:solidFill>
                <a:latin typeface="Arial" charset="0"/>
              </a:rPr>
              <a:t>Electrical Engineering</a:t>
            </a:r>
          </a:p>
          <a:p>
            <a:pPr algn="ctr" eaLnBrk="1" hangingPunct="1"/>
            <a:r>
              <a:rPr lang="en-US" sz="1200" i="0" dirty="0">
                <a:solidFill>
                  <a:srgbClr val="000000"/>
                </a:solidFill>
                <a:latin typeface="Arial" charset="0"/>
              </a:rPr>
              <a:t>(VLAN ports 1-8)</a:t>
            </a:r>
          </a:p>
        </p:txBody>
      </p:sp>
      <p:sp>
        <p:nvSpPr>
          <p:cNvPr id="182315" name="Text Box 73"/>
          <p:cNvSpPr txBox="1">
            <a:spLocks noChangeArrowheads="1"/>
          </p:cNvSpPr>
          <p:nvPr/>
        </p:nvSpPr>
        <p:spPr bwMode="auto">
          <a:xfrm>
            <a:off x="6854825" y="3119438"/>
            <a:ext cx="14335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solidFill>
                  <a:srgbClr val="000000"/>
                </a:solidFill>
                <a:latin typeface="Arial" charset="0"/>
              </a:rPr>
              <a:t>Computer Science</a:t>
            </a:r>
          </a:p>
          <a:p>
            <a:pPr algn="ctr" eaLnBrk="1" hangingPunct="1"/>
            <a:r>
              <a:rPr lang="en-US" sz="1200" i="0" dirty="0">
                <a:solidFill>
                  <a:srgbClr val="000000"/>
                </a:solidFill>
                <a:latin typeface="Arial" charset="0"/>
              </a:rPr>
              <a:t>(VLAN ports 9-15)</a:t>
            </a:r>
          </a:p>
        </p:txBody>
      </p:sp>
      <p:sp>
        <p:nvSpPr>
          <p:cNvPr id="182316" name="Text Box 74"/>
          <p:cNvSpPr txBox="1">
            <a:spLocks noChangeArrowheads="1"/>
          </p:cNvSpPr>
          <p:nvPr/>
        </p:nvSpPr>
        <p:spPr bwMode="auto">
          <a:xfrm>
            <a:off x="7451725" y="1825625"/>
            <a:ext cx="2984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15</a:t>
            </a:r>
          </a:p>
        </p:txBody>
      </p:sp>
      <p:sp>
        <p:nvSpPr>
          <p:cNvPr id="182317" name="Oval 81"/>
          <p:cNvSpPr>
            <a:spLocks noChangeArrowheads="1"/>
          </p:cNvSpPr>
          <p:nvPr/>
        </p:nvSpPr>
        <p:spPr bwMode="auto">
          <a:xfrm>
            <a:off x="5578475" y="2190750"/>
            <a:ext cx="42863"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318" name="Oval 82"/>
          <p:cNvSpPr>
            <a:spLocks noChangeArrowheads="1"/>
          </p:cNvSpPr>
          <p:nvPr/>
        </p:nvSpPr>
        <p:spPr bwMode="auto">
          <a:xfrm>
            <a:off x="5870575" y="2187575"/>
            <a:ext cx="42863"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319" name="Oval 83"/>
          <p:cNvSpPr>
            <a:spLocks noChangeArrowheads="1"/>
          </p:cNvSpPr>
          <p:nvPr/>
        </p:nvSpPr>
        <p:spPr bwMode="auto">
          <a:xfrm>
            <a:off x="6457950" y="2192338"/>
            <a:ext cx="42863"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320" name="Oval 84"/>
          <p:cNvSpPr>
            <a:spLocks noChangeArrowheads="1"/>
          </p:cNvSpPr>
          <p:nvPr/>
        </p:nvSpPr>
        <p:spPr bwMode="auto">
          <a:xfrm>
            <a:off x="6789738" y="2189163"/>
            <a:ext cx="42862"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321" name="Oval 85"/>
          <p:cNvSpPr>
            <a:spLocks noChangeArrowheads="1"/>
          </p:cNvSpPr>
          <p:nvPr/>
        </p:nvSpPr>
        <p:spPr bwMode="auto">
          <a:xfrm>
            <a:off x="6777038" y="1974850"/>
            <a:ext cx="42862"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322" name="Oval 86"/>
          <p:cNvSpPr>
            <a:spLocks noChangeArrowheads="1"/>
          </p:cNvSpPr>
          <p:nvPr/>
        </p:nvSpPr>
        <p:spPr bwMode="auto">
          <a:xfrm>
            <a:off x="7651750" y="1971675"/>
            <a:ext cx="42863"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323" name="Text Box 45"/>
          <p:cNvSpPr txBox="1">
            <a:spLocks noChangeArrowheads="1"/>
          </p:cNvSpPr>
          <p:nvPr/>
        </p:nvSpPr>
        <p:spPr bwMode="auto">
          <a:xfrm>
            <a:off x="5241925" y="2555875"/>
            <a:ext cx="412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800" i="0" dirty="0">
                <a:solidFill>
                  <a:srgbClr val="000000"/>
                </a:solidFill>
                <a:latin typeface="Arial" charset="0"/>
              </a:rPr>
              <a:t>…</a:t>
            </a:r>
          </a:p>
        </p:txBody>
      </p:sp>
      <p:grpSp>
        <p:nvGrpSpPr>
          <p:cNvPr id="182324" name="Group 44"/>
          <p:cNvGrpSpPr>
            <a:grpSpLocks/>
          </p:cNvGrpSpPr>
          <p:nvPr/>
        </p:nvGrpSpPr>
        <p:grpSpPr bwMode="auto">
          <a:xfrm>
            <a:off x="4165600" y="2397125"/>
            <a:ext cx="609600" cy="558800"/>
            <a:chOff x="-44" y="1473"/>
            <a:chExt cx="981" cy="1105"/>
          </a:xfrm>
        </p:grpSpPr>
        <p:pic>
          <p:nvPicPr>
            <p:cNvPr id="182414"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2415"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2325" name="Group 44"/>
          <p:cNvGrpSpPr>
            <a:grpSpLocks/>
          </p:cNvGrpSpPr>
          <p:nvPr/>
        </p:nvGrpSpPr>
        <p:grpSpPr bwMode="auto">
          <a:xfrm>
            <a:off x="4694238" y="2489200"/>
            <a:ext cx="609600" cy="558800"/>
            <a:chOff x="-44" y="1473"/>
            <a:chExt cx="981" cy="1105"/>
          </a:xfrm>
        </p:grpSpPr>
        <p:pic>
          <p:nvPicPr>
            <p:cNvPr id="182412"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2413"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2326" name="Group 44"/>
          <p:cNvGrpSpPr>
            <a:grpSpLocks/>
          </p:cNvGrpSpPr>
          <p:nvPr/>
        </p:nvGrpSpPr>
        <p:grpSpPr bwMode="auto">
          <a:xfrm>
            <a:off x="5414963" y="2509838"/>
            <a:ext cx="609600" cy="558800"/>
            <a:chOff x="-44" y="1473"/>
            <a:chExt cx="981" cy="1105"/>
          </a:xfrm>
        </p:grpSpPr>
        <p:pic>
          <p:nvPicPr>
            <p:cNvPr id="182410"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2411"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2327" name="Group 44"/>
          <p:cNvGrpSpPr>
            <a:grpSpLocks/>
          </p:cNvGrpSpPr>
          <p:nvPr/>
        </p:nvGrpSpPr>
        <p:grpSpPr bwMode="auto">
          <a:xfrm>
            <a:off x="6430963" y="2530475"/>
            <a:ext cx="609600" cy="558800"/>
            <a:chOff x="-44" y="1473"/>
            <a:chExt cx="981" cy="1105"/>
          </a:xfrm>
        </p:grpSpPr>
        <p:pic>
          <p:nvPicPr>
            <p:cNvPr id="182408"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2409"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2328" name="Group 44"/>
          <p:cNvGrpSpPr>
            <a:grpSpLocks/>
          </p:cNvGrpSpPr>
          <p:nvPr/>
        </p:nvGrpSpPr>
        <p:grpSpPr bwMode="auto">
          <a:xfrm>
            <a:off x="6938963" y="2540000"/>
            <a:ext cx="609600" cy="558800"/>
            <a:chOff x="-44" y="1473"/>
            <a:chExt cx="981" cy="1105"/>
          </a:xfrm>
        </p:grpSpPr>
        <p:pic>
          <p:nvPicPr>
            <p:cNvPr id="182406"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2407"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2329" name="Group 44"/>
          <p:cNvGrpSpPr>
            <a:grpSpLocks/>
          </p:cNvGrpSpPr>
          <p:nvPr/>
        </p:nvGrpSpPr>
        <p:grpSpPr bwMode="auto">
          <a:xfrm>
            <a:off x="7802563" y="2357438"/>
            <a:ext cx="609600" cy="558800"/>
            <a:chOff x="-44" y="1473"/>
            <a:chExt cx="981" cy="1105"/>
          </a:xfrm>
        </p:grpSpPr>
        <p:pic>
          <p:nvPicPr>
            <p:cNvPr id="182404"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2405"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2" name="Group 1"/>
          <p:cNvGrpSpPr>
            <a:grpSpLocks/>
          </p:cNvGrpSpPr>
          <p:nvPr/>
        </p:nvGrpSpPr>
        <p:grpSpPr bwMode="auto">
          <a:xfrm>
            <a:off x="3902075" y="3695700"/>
            <a:ext cx="5334000" cy="2593975"/>
            <a:chOff x="3902075" y="3695700"/>
            <a:chExt cx="5334289" cy="2593975"/>
          </a:xfrm>
        </p:grpSpPr>
        <p:sp>
          <p:nvSpPr>
            <p:cNvPr id="182332" name="Cloud"/>
            <p:cNvSpPr>
              <a:spLocks noChangeAspect="1" noEditPoints="1" noChangeArrowheads="1"/>
            </p:cNvSpPr>
            <p:nvPr/>
          </p:nvSpPr>
          <p:spPr bwMode="auto">
            <a:xfrm>
              <a:off x="4560888" y="4090988"/>
              <a:ext cx="4516437" cy="12144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sp>
          <p:nvSpPr>
            <p:cNvPr id="73734" name="Rectangle 263"/>
            <p:cNvSpPr>
              <a:spLocks noChangeArrowheads="1"/>
            </p:cNvSpPr>
            <p:nvPr/>
          </p:nvSpPr>
          <p:spPr bwMode="auto">
            <a:xfrm>
              <a:off x="5135630" y="4583113"/>
              <a:ext cx="269890" cy="204787"/>
            </a:xfrm>
            <a:prstGeom prst="rect">
              <a:avLst/>
            </a:prstGeom>
            <a:solidFill>
              <a:srgbClr val="00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73735" name="Rectangle 262"/>
            <p:cNvSpPr>
              <a:spLocks noChangeArrowheads="1"/>
            </p:cNvSpPr>
            <p:nvPr/>
          </p:nvSpPr>
          <p:spPr bwMode="auto">
            <a:xfrm>
              <a:off x="8064726" y="4811713"/>
              <a:ext cx="279415" cy="238125"/>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182335" name="Line 61"/>
            <p:cNvSpPr>
              <a:spLocks noChangeShapeType="1"/>
            </p:cNvSpPr>
            <p:nvPr/>
          </p:nvSpPr>
          <p:spPr bwMode="auto">
            <a:xfrm flipH="1">
              <a:off x="4364038" y="4911725"/>
              <a:ext cx="901700" cy="279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36" name="Line 62"/>
            <p:cNvSpPr>
              <a:spLocks noChangeShapeType="1"/>
            </p:cNvSpPr>
            <p:nvPr/>
          </p:nvSpPr>
          <p:spPr bwMode="auto">
            <a:xfrm flipH="1">
              <a:off x="4749800" y="4911725"/>
              <a:ext cx="806450" cy="4191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37" name="Line 63"/>
            <p:cNvSpPr>
              <a:spLocks noChangeShapeType="1"/>
            </p:cNvSpPr>
            <p:nvPr/>
          </p:nvSpPr>
          <p:spPr bwMode="auto">
            <a:xfrm flipH="1">
              <a:off x="5468938" y="4921250"/>
              <a:ext cx="684212" cy="3667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38" name="Text Box 72"/>
            <p:cNvSpPr txBox="1">
              <a:spLocks noChangeArrowheads="1"/>
            </p:cNvSpPr>
            <p:nvPr/>
          </p:nvSpPr>
          <p:spPr bwMode="auto">
            <a:xfrm>
              <a:off x="4354513" y="5832475"/>
              <a:ext cx="165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solidFill>
                    <a:srgbClr val="000000"/>
                  </a:solidFill>
                  <a:latin typeface="Arial" charset="0"/>
                </a:rPr>
                <a:t>Electrical Engineering</a:t>
              </a:r>
            </a:p>
            <a:p>
              <a:pPr algn="ctr" eaLnBrk="1" hangingPunct="1"/>
              <a:r>
                <a:rPr lang="en-US" sz="1200" i="0" dirty="0">
                  <a:solidFill>
                    <a:srgbClr val="000000"/>
                  </a:solidFill>
                  <a:latin typeface="Arial" charset="0"/>
                </a:rPr>
                <a:t>(VLAN ports 1-8)</a:t>
              </a:r>
            </a:p>
          </p:txBody>
        </p:sp>
        <p:sp>
          <p:nvSpPr>
            <p:cNvPr id="182339" name="Text Box 45"/>
            <p:cNvSpPr txBox="1">
              <a:spLocks noChangeArrowheads="1"/>
            </p:cNvSpPr>
            <p:nvPr/>
          </p:nvSpPr>
          <p:spPr bwMode="auto">
            <a:xfrm>
              <a:off x="4903788" y="5256213"/>
              <a:ext cx="4127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800" i="0" dirty="0">
                  <a:solidFill>
                    <a:srgbClr val="000000"/>
                  </a:solidFill>
                  <a:latin typeface="Arial" charset="0"/>
                </a:rPr>
                <a:t>…</a:t>
              </a:r>
            </a:p>
          </p:txBody>
        </p:sp>
        <p:grpSp>
          <p:nvGrpSpPr>
            <p:cNvPr id="182340" name="Group 186"/>
            <p:cNvGrpSpPr>
              <a:grpSpLocks/>
            </p:cNvGrpSpPr>
            <p:nvPr/>
          </p:nvGrpSpPr>
          <p:grpSpPr bwMode="auto">
            <a:xfrm>
              <a:off x="5041900" y="4316413"/>
              <a:ext cx="1684338" cy="738187"/>
              <a:chOff x="3479" y="2610"/>
              <a:chExt cx="1061" cy="465"/>
            </a:xfrm>
          </p:grpSpPr>
          <p:sp>
            <p:nvSpPr>
              <p:cNvPr id="182385" name="Rectangle 80"/>
              <p:cNvSpPr>
                <a:spLocks noChangeArrowheads="1"/>
              </p:cNvSpPr>
              <p:nvPr/>
            </p:nvSpPr>
            <p:spPr bwMode="auto">
              <a:xfrm>
                <a:off x="3531" y="2914"/>
                <a:ext cx="183" cy="153"/>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386" name="Rectangle 75"/>
              <p:cNvSpPr>
                <a:spLocks noChangeArrowheads="1"/>
              </p:cNvSpPr>
              <p:nvPr/>
            </p:nvSpPr>
            <p:spPr bwMode="auto">
              <a:xfrm>
                <a:off x="3711" y="2779"/>
                <a:ext cx="567" cy="285"/>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387" name="Rectangle 2"/>
              <p:cNvSpPr>
                <a:spLocks noChangeArrowheads="1"/>
              </p:cNvSpPr>
              <p:nvPr/>
            </p:nvSpPr>
            <p:spPr bwMode="auto">
              <a:xfrm>
                <a:off x="3531" y="2774"/>
                <a:ext cx="745" cy="29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en-US" i="0" dirty="0">
                  <a:solidFill>
                    <a:srgbClr val="000000"/>
                  </a:solidFill>
                  <a:latin typeface="Arial" charset="0"/>
                </a:endParaRPr>
              </a:p>
            </p:txBody>
          </p:sp>
          <p:sp>
            <p:nvSpPr>
              <p:cNvPr id="182388" name="Line 3"/>
              <p:cNvSpPr>
                <a:spLocks noChangeShapeType="1"/>
              </p:cNvSpPr>
              <p:nvPr/>
            </p:nvSpPr>
            <p:spPr bwMode="auto">
              <a:xfrm>
                <a:off x="3532" y="2910"/>
                <a:ext cx="74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89" name="Text Box 6"/>
              <p:cNvSpPr txBox="1">
                <a:spLocks noChangeArrowheads="1"/>
              </p:cNvSpPr>
              <p:nvPr/>
            </p:nvSpPr>
            <p:spPr bwMode="auto">
              <a:xfrm>
                <a:off x="3479" y="2748"/>
                <a:ext cx="152"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1</a:t>
                </a:r>
              </a:p>
            </p:txBody>
          </p:sp>
          <p:sp>
            <p:nvSpPr>
              <p:cNvPr id="182390" name="AutoShape 8"/>
              <p:cNvSpPr>
                <a:spLocks noChangeArrowheads="1"/>
              </p:cNvSpPr>
              <p:nvPr/>
            </p:nvSpPr>
            <p:spPr bwMode="auto">
              <a:xfrm>
                <a:off x="3513" y="2611"/>
                <a:ext cx="1027" cy="165"/>
              </a:xfrm>
              <a:prstGeom prst="parallelogram">
                <a:avLst>
                  <a:gd name="adj" fmla="val 155606"/>
                </a:avLst>
              </a:prstGeom>
              <a:solidFill>
                <a:schemeClr val="bg1"/>
              </a:solidFill>
              <a:ln w="9525">
                <a:solidFill>
                  <a:schemeClr val="tx1"/>
                </a:solidFill>
                <a:miter lim="800000"/>
                <a:headEnd/>
                <a:tailEnd/>
              </a:ln>
            </p:spPr>
            <p:txBody>
              <a:bodyPr wrap="none" anchor="ctr"/>
              <a:lstStyle/>
              <a:p>
                <a:pPr eaLnBrk="1" hangingPunct="1"/>
                <a:endParaRPr lang="en-US" i="0" dirty="0">
                  <a:solidFill>
                    <a:srgbClr val="000000"/>
                  </a:solidFill>
                  <a:latin typeface="Arial" charset="0"/>
                </a:endParaRPr>
              </a:p>
            </p:txBody>
          </p:sp>
          <p:sp>
            <p:nvSpPr>
              <p:cNvPr id="182391" name="Freeform 10"/>
              <p:cNvSpPr>
                <a:spLocks/>
              </p:cNvSpPr>
              <p:nvPr/>
            </p:nvSpPr>
            <p:spPr bwMode="auto">
              <a:xfrm>
                <a:off x="3628" y="2639"/>
                <a:ext cx="746" cy="105"/>
              </a:xfrm>
              <a:custGeom>
                <a:avLst/>
                <a:gdLst>
                  <a:gd name="T0" fmla="*/ 0 w 678"/>
                  <a:gd name="T1" fmla="*/ 83 h 110"/>
                  <a:gd name="T2" fmla="*/ 263 w 678"/>
                  <a:gd name="T3" fmla="*/ 82 h 110"/>
                  <a:gd name="T4" fmla="*/ 1007 w 678"/>
                  <a:gd name="T5" fmla="*/ 0 h 110"/>
                  <a:gd name="T6" fmla="*/ 1204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2392" name="Line 18"/>
              <p:cNvSpPr>
                <a:spLocks noChangeShapeType="1"/>
              </p:cNvSpPr>
              <p:nvPr/>
            </p:nvSpPr>
            <p:spPr bwMode="auto">
              <a:xfrm>
                <a:off x="3897" y="2777"/>
                <a:ext cx="0" cy="2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93" name="Line 21"/>
              <p:cNvSpPr>
                <a:spLocks noChangeShapeType="1"/>
              </p:cNvSpPr>
              <p:nvPr/>
            </p:nvSpPr>
            <p:spPr bwMode="auto">
              <a:xfrm>
                <a:off x="3714" y="2775"/>
                <a:ext cx="0" cy="2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94" name="Line 22"/>
              <p:cNvSpPr>
                <a:spLocks noChangeShapeType="1"/>
              </p:cNvSpPr>
              <p:nvPr/>
            </p:nvSpPr>
            <p:spPr bwMode="auto">
              <a:xfrm>
                <a:off x="3531" y="2783"/>
                <a:ext cx="0" cy="2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95" name="Line 23"/>
              <p:cNvSpPr>
                <a:spLocks noChangeShapeType="1"/>
              </p:cNvSpPr>
              <p:nvPr/>
            </p:nvSpPr>
            <p:spPr bwMode="auto">
              <a:xfrm>
                <a:off x="4074" y="2780"/>
                <a:ext cx="0" cy="2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96" name="Text Box 26"/>
              <p:cNvSpPr txBox="1">
                <a:spLocks noChangeArrowheads="1"/>
              </p:cNvSpPr>
              <p:nvPr/>
            </p:nvSpPr>
            <p:spPr bwMode="auto">
              <a:xfrm>
                <a:off x="4034" y="2880"/>
                <a:ext cx="152"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8</a:t>
                </a:r>
              </a:p>
            </p:txBody>
          </p:sp>
          <p:sp>
            <p:nvSpPr>
              <p:cNvPr id="182397" name="Text Box 30"/>
              <p:cNvSpPr txBox="1">
                <a:spLocks noChangeArrowheads="1"/>
              </p:cNvSpPr>
              <p:nvPr/>
            </p:nvSpPr>
            <p:spPr bwMode="auto">
              <a:xfrm>
                <a:off x="3485" y="2874"/>
                <a:ext cx="152"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2</a:t>
                </a:r>
              </a:p>
            </p:txBody>
          </p:sp>
          <p:sp>
            <p:nvSpPr>
              <p:cNvPr id="182398" name="Text Box 57"/>
              <p:cNvSpPr txBox="1">
                <a:spLocks noChangeArrowheads="1"/>
              </p:cNvSpPr>
              <p:nvPr/>
            </p:nvSpPr>
            <p:spPr bwMode="auto">
              <a:xfrm>
                <a:off x="4031" y="2745"/>
                <a:ext cx="152"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7</a:t>
                </a:r>
              </a:p>
            </p:txBody>
          </p:sp>
          <p:sp>
            <p:nvSpPr>
              <p:cNvPr id="182399" name="Oval 81"/>
              <p:cNvSpPr>
                <a:spLocks noChangeArrowheads="1"/>
              </p:cNvSpPr>
              <p:nvPr/>
            </p:nvSpPr>
            <p:spPr bwMode="auto">
              <a:xfrm>
                <a:off x="3604" y="2972"/>
                <a:ext cx="27" cy="30"/>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400" name="Oval 82"/>
              <p:cNvSpPr>
                <a:spLocks noChangeArrowheads="1"/>
              </p:cNvSpPr>
              <p:nvPr/>
            </p:nvSpPr>
            <p:spPr bwMode="auto">
              <a:xfrm>
                <a:off x="3788" y="2970"/>
                <a:ext cx="27" cy="30"/>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401" name="Oval 83"/>
              <p:cNvSpPr>
                <a:spLocks noChangeArrowheads="1"/>
              </p:cNvSpPr>
              <p:nvPr/>
            </p:nvSpPr>
            <p:spPr bwMode="auto">
              <a:xfrm>
                <a:off x="4158" y="2973"/>
                <a:ext cx="27" cy="30"/>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402" name="Freeform 10"/>
              <p:cNvSpPr>
                <a:spLocks/>
              </p:cNvSpPr>
              <p:nvPr/>
            </p:nvSpPr>
            <p:spPr bwMode="auto">
              <a:xfrm flipV="1">
                <a:off x="3754" y="2639"/>
                <a:ext cx="550" cy="105"/>
              </a:xfrm>
              <a:custGeom>
                <a:avLst/>
                <a:gdLst>
                  <a:gd name="T0" fmla="*/ 0 w 678"/>
                  <a:gd name="T1" fmla="*/ 83 h 110"/>
                  <a:gd name="T2" fmla="*/ 42 w 678"/>
                  <a:gd name="T3" fmla="*/ 82 h 110"/>
                  <a:gd name="T4" fmla="*/ 162 w 678"/>
                  <a:gd name="T5" fmla="*/ 0 h 110"/>
                  <a:gd name="T6" fmla="*/ 193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rot="10800000"/>
              <a:lstStyle/>
              <a:p>
                <a:endParaRPr lang="en-US" dirty="0"/>
              </a:p>
            </p:txBody>
          </p:sp>
          <p:sp>
            <p:nvSpPr>
              <p:cNvPr id="182403" name="Freeform 185"/>
              <p:cNvSpPr>
                <a:spLocks/>
              </p:cNvSpPr>
              <p:nvPr/>
            </p:nvSpPr>
            <p:spPr bwMode="auto">
              <a:xfrm>
                <a:off x="4274" y="2610"/>
                <a:ext cx="264" cy="456"/>
              </a:xfrm>
              <a:custGeom>
                <a:avLst/>
                <a:gdLst>
                  <a:gd name="T0" fmla="*/ 264 w 264"/>
                  <a:gd name="T1" fmla="*/ 0 h 456"/>
                  <a:gd name="T2" fmla="*/ 262 w 264"/>
                  <a:gd name="T3" fmla="*/ 248 h 456"/>
                  <a:gd name="T4" fmla="*/ 0 w 264"/>
                  <a:gd name="T5" fmla="*/ 456 h 456"/>
                  <a:gd name="T6" fmla="*/ 0 60000 65536"/>
                  <a:gd name="T7" fmla="*/ 0 60000 65536"/>
                  <a:gd name="T8" fmla="*/ 0 60000 65536"/>
                </a:gdLst>
                <a:ahLst/>
                <a:cxnLst>
                  <a:cxn ang="T6">
                    <a:pos x="T0" y="T1"/>
                  </a:cxn>
                  <a:cxn ang="T7">
                    <a:pos x="T2" y="T3"/>
                  </a:cxn>
                  <a:cxn ang="T8">
                    <a:pos x="T4" y="T5"/>
                  </a:cxn>
                </a:cxnLst>
                <a:rect l="0" t="0" r="r" b="b"/>
                <a:pathLst>
                  <a:path w="264" h="456">
                    <a:moveTo>
                      <a:pt x="264" y="0"/>
                    </a:moveTo>
                    <a:lnTo>
                      <a:pt x="262" y="248"/>
                    </a:lnTo>
                    <a:lnTo>
                      <a:pt x="0" y="456"/>
                    </a:lnTo>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2341" name="Group 210"/>
            <p:cNvGrpSpPr>
              <a:grpSpLocks/>
            </p:cNvGrpSpPr>
            <p:nvPr/>
          </p:nvGrpSpPr>
          <p:grpSpPr bwMode="auto">
            <a:xfrm>
              <a:off x="7080250" y="4318000"/>
              <a:ext cx="1698625" cy="742950"/>
              <a:chOff x="1003" y="3585"/>
              <a:chExt cx="1070" cy="468"/>
            </a:xfrm>
          </p:grpSpPr>
          <p:grpSp>
            <p:nvGrpSpPr>
              <p:cNvPr id="182366" name="Group 207"/>
              <p:cNvGrpSpPr>
                <a:grpSpLocks/>
              </p:cNvGrpSpPr>
              <p:nvPr/>
            </p:nvGrpSpPr>
            <p:grpSpPr bwMode="auto">
              <a:xfrm>
                <a:off x="1003" y="3723"/>
                <a:ext cx="796" cy="330"/>
                <a:chOff x="2444" y="3759"/>
                <a:chExt cx="796" cy="330"/>
              </a:xfrm>
            </p:grpSpPr>
            <p:sp>
              <p:nvSpPr>
                <p:cNvPr id="182373" name="Rectangle 77"/>
                <p:cNvSpPr>
                  <a:spLocks noChangeArrowheads="1"/>
                </p:cNvSpPr>
                <p:nvPr/>
              </p:nvSpPr>
              <p:spPr bwMode="auto">
                <a:xfrm>
                  <a:off x="3057" y="3793"/>
                  <a:ext cx="183" cy="132"/>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374" name="Rectangle 76"/>
                <p:cNvSpPr>
                  <a:spLocks noChangeArrowheads="1"/>
                </p:cNvSpPr>
                <p:nvPr/>
              </p:nvSpPr>
              <p:spPr bwMode="auto">
                <a:xfrm>
                  <a:off x="2496" y="3796"/>
                  <a:ext cx="561" cy="288"/>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375" name="Line 17"/>
                <p:cNvSpPr>
                  <a:spLocks noChangeShapeType="1"/>
                </p:cNvSpPr>
                <p:nvPr/>
              </p:nvSpPr>
              <p:spPr bwMode="auto">
                <a:xfrm>
                  <a:off x="2874" y="3797"/>
                  <a:ext cx="0" cy="2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76" name="Line 24"/>
                <p:cNvSpPr>
                  <a:spLocks noChangeShapeType="1"/>
                </p:cNvSpPr>
                <p:nvPr/>
              </p:nvSpPr>
              <p:spPr bwMode="auto">
                <a:xfrm>
                  <a:off x="2688" y="3794"/>
                  <a:ext cx="0" cy="2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77" name="Line 25"/>
                <p:cNvSpPr>
                  <a:spLocks noChangeShapeType="1"/>
                </p:cNvSpPr>
                <p:nvPr/>
              </p:nvSpPr>
              <p:spPr bwMode="auto">
                <a:xfrm>
                  <a:off x="3060" y="3791"/>
                  <a:ext cx="0" cy="2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78" name="Text Box 27"/>
                <p:cNvSpPr txBox="1">
                  <a:spLocks noChangeArrowheads="1"/>
                </p:cNvSpPr>
                <p:nvPr/>
              </p:nvSpPr>
              <p:spPr bwMode="auto">
                <a:xfrm>
                  <a:off x="2456" y="3762"/>
                  <a:ext cx="152"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9</a:t>
                  </a:r>
                </a:p>
              </p:txBody>
            </p:sp>
            <p:sp>
              <p:nvSpPr>
                <p:cNvPr id="182379" name="Text Box 28"/>
                <p:cNvSpPr txBox="1">
                  <a:spLocks noChangeArrowheads="1"/>
                </p:cNvSpPr>
                <p:nvPr/>
              </p:nvSpPr>
              <p:spPr bwMode="auto">
                <a:xfrm>
                  <a:off x="3008" y="3900"/>
                  <a:ext cx="188"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16</a:t>
                  </a:r>
                </a:p>
              </p:txBody>
            </p:sp>
            <p:sp>
              <p:nvSpPr>
                <p:cNvPr id="182380" name="Text Box 29"/>
                <p:cNvSpPr txBox="1">
                  <a:spLocks noChangeArrowheads="1"/>
                </p:cNvSpPr>
                <p:nvPr/>
              </p:nvSpPr>
              <p:spPr bwMode="auto">
                <a:xfrm>
                  <a:off x="2444" y="3900"/>
                  <a:ext cx="188"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10</a:t>
                  </a:r>
                </a:p>
              </p:txBody>
            </p:sp>
            <p:sp>
              <p:nvSpPr>
                <p:cNvPr id="182381" name="Text Box 74"/>
                <p:cNvSpPr txBox="1">
                  <a:spLocks noChangeArrowheads="1"/>
                </p:cNvSpPr>
                <p:nvPr/>
              </p:nvSpPr>
              <p:spPr bwMode="auto">
                <a:xfrm>
                  <a:off x="3005" y="3759"/>
                  <a:ext cx="188"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15</a:t>
                  </a:r>
                </a:p>
              </p:txBody>
            </p:sp>
            <p:sp>
              <p:nvSpPr>
                <p:cNvPr id="182382" name="Oval 84"/>
                <p:cNvSpPr>
                  <a:spLocks noChangeArrowheads="1"/>
                </p:cNvSpPr>
                <p:nvPr/>
              </p:nvSpPr>
              <p:spPr bwMode="auto">
                <a:xfrm>
                  <a:off x="2588" y="3988"/>
                  <a:ext cx="27" cy="30"/>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383" name="Oval 85"/>
                <p:cNvSpPr>
                  <a:spLocks noChangeArrowheads="1"/>
                </p:cNvSpPr>
                <p:nvPr/>
              </p:nvSpPr>
              <p:spPr bwMode="auto">
                <a:xfrm>
                  <a:off x="2580" y="3853"/>
                  <a:ext cx="27" cy="30"/>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2384" name="Oval 86"/>
                <p:cNvSpPr>
                  <a:spLocks noChangeArrowheads="1"/>
                </p:cNvSpPr>
                <p:nvPr/>
              </p:nvSpPr>
              <p:spPr bwMode="auto">
                <a:xfrm>
                  <a:off x="3131" y="3851"/>
                  <a:ext cx="27" cy="30"/>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grpSp>
          <p:sp>
            <p:nvSpPr>
              <p:cNvPr id="182367" name="AutoShape 8"/>
              <p:cNvSpPr>
                <a:spLocks noChangeArrowheads="1"/>
              </p:cNvSpPr>
              <p:nvPr/>
            </p:nvSpPr>
            <p:spPr bwMode="auto">
              <a:xfrm>
                <a:off x="1046" y="3586"/>
                <a:ext cx="1027" cy="165"/>
              </a:xfrm>
              <a:prstGeom prst="parallelogram">
                <a:avLst>
                  <a:gd name="adj" fmla="val 155606"/>
                </a:avLst>
              </a:prstGeom>
              <a:solidFill>
                <a:schemeClr val="bg1"/>
              </a:solidFill>
              <a:ln w="9525">
                <a:solidFill>
                  <a:schemeClr val="tx1"/>
                </a:solidFill>
                <a:miter lim="800000"/>
                <a:headEnd/>
                <a:tailEnd/>
              </a:ln>
            </p:spPr>
            <p:txBody>
              <a:bodyPr wrap="none" anchor="ctr"/>
              <a:lstStyle/>
              <a:p>
                <a:pPr eaLnBrk="1" hangingPunct="1"/>
                <a:endParaRPr lang="en-US" i="0" dirty="0">
                  <a:solidFill>
                    <a:srgbClr val="000000"/>
                  </a:solidFill>
                  <a:latin typeface="Arial" charset="0"/>
                </a:endParaRPr>
              </a:p>
            </p:txBody>
          </p:sp>
          <p:sp>
            <p:nvSpPr>
              <p:cNvPr id="182368" name="Freeform 10"/>
              <p:cNvSpPr>
                <a:spLocks/>
              </p:cNvSpPr>
              <p:nvPr/>
            </p:nvSpPr>
            <p:spPr bwMode="auto">
              <a:xfrm>
                <a:off x="1161" y="3614"/>
                <a:ext cx="746" cy="105"/>
              </a:xfrm>
              <a:custGeom>
                <a:avLst/>
                <a:gdLst>
                  <a:gd name="T0" fmla="*/ 0 w 678"/>
                  <a:gd name="T1" fmla="*/ 83 h 110"/>
                  <a:gd name="T2" fmla="*/ 263 w 678"/>
                  <a:gd name="T3" fmla="*/ 82 h 110"/>
                  <a:gd name="T4" fmla="*/ 1007 w 678"/>
                  <a:gd name="T5" fmla="*/ 0 h 110"/>
                  <a:gd name="T6" fmla="*/ 1204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2369" name="Freeform 10"/>
              <p:cNvSpPr>
                <a:spLocks/>
              </p:cNvSpPr>
              <p:nvPr/>
            </p:nvSpPr>
            <p:spPr bwMode="auto">
              <a:xfrm flipV="1">
                <a:off x="1287" y="3614"/>
                <a:ext cx="550" cy="105"/>
              </a:xfrm>
              <a:custGeom>
                <a:avLst/>
                <a:gdLst>
                  <a:gd name="T0" fmla="*/ 0 w 678"/>
                  <a:gd name="T1" fmla="*/ 83 h 110"/>
                  <a:gd name="T2" fmla="*/ 42 w 678"/>
                  <a:gd name="T3" fmla="*/ 82 h 110"/>
                  <a:gd name="T4" fmla="*/ 162 w 678"/>
                  <a:gd name="T5" fmla="*/ 0 h 110"/>
                  <a:gd name="T6" fmla="*/ 193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rot="10800000"/>
              <a:lstStyle/>
              <a:p>
                <a:endParaRPr lang="en-US" dirty="0"/>
              </a:p>
            </p:txBody>
          </p:sp>
          <p:sp>
            <p:nvSpPr>
              <p:cNvPr id="182370" name="Freeform 206"/>
              <p:cNvSpPr>
                <a:spLocks/>
              </p:cNvSpPr>
              <p:nvPr/>
            </p:nvSpPr>
            <p:spPr bwMode="auto">
              <a:xfrm>
                <a:off x="1807" y="3585"/>
                <a:ext cx="264" cy="456"/>
              </a:xfrm>
              <a:custGeom>
                <a:avLst/>
                <a:gdLst>
                  <a:gd name="T0" fmla="*/ 264 w 264"/>
                  <a:gd name="T1" fmla="*/ 0 h 456"/>
                  <a:gd name="T2" fmla="*/ 262 w 264"/>
                  <a:gd name="T3" fmla="*/ 248 h 456"/>
                  <a:gd name="T4" fmla="*/ 0 w 264"/>
                  <a:gd name="T5" fmla="*/ 456 h 456"/>
                  <a:gd name="T6" fmla="*/ 0 60000 65536"/>
                  <a:gd name="T7" fmla="*/ 0 60000 65536"/>
                  <a:gd name="T8" fmla="*/ 0 60000 65536"/>
                </a:gdLst>
                <a:ahLst/>
                <a:cxnLst>
                  <a:cxn ang="T6">
                    <a:pos x="T0" y="T1"/>
                  </a:cxn>
                  <a:cxn ang="T7">
                    <a:pos x="T2" y="T3"/>
                  </a:cxn>
                  <a:cxn ang="T8">
                    <a:pos x="T4" y="T5"/>
                  </a:cxn>
                </a:cxnLst>
                <a:rect l="0" t="0" r="r" b="b"/>
                <a:pathLst>
                  <a:path w="264" h="456">
                    <a:moveTo>
                      <a:pt x="264" y="0"/>
                    </a:moveTo>
                    <a:lnTo>
                      <a:pt x="262" y="248"/>
                    </a:lnTo>
                    <a:lnTo>
                      <a:pt x="0" y="456"/>
                    </a:lnTo>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82371" name="Freeform 208"/>
              <p:cNvSpPr>
                <a:spLocks/>
              </p:cNvSpPr>
              <p:nvPr/>
            </p:nvSpPr>
            <p:spPr bwMode="auto">
              <a:xfrm>
                <a:off x="1044" y="3747"/>
                <a:ext cx="762" cy="303"/>
              </a:xfrm>
              <a:custGeom>
                <a:avLst/>
                <a:gdLst>
                  <a:gd name="T0" fmla="*/ 0 w 762"/>
                  <a:gd name="T1" fmla="*/ 3 h 303"/>
                  <a:gd name="T2" fmla="*/ 0 w 762"/>
                  <a:gd name="T3" fmla="*/ 303 h 303"/>
                  <a:gd name="T4" fmla="*/ 762 w 762"/>
                  <a:gd name="T5" fmla="*/ 303 h 303"/>
                  <a:gd name="T6" fmla="*/ 762 w 762"/>
                  <a:gd name="T7" fmla="*/ 0 h 3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2" h="303">
                    <a:moveTo>
                      <a:pt x="0" y="3"/>
                    </a:moveTo>
                    <a:lnTo>
                      <a:pt x="0" y="303"/>
                    </a:lnTo>
                    <a:lnTo>
                      <a:pt x="762" y="303"/>
                    </a:lnTo>
                    <a:lnTo>
                      <a:pt x="762" y="0"/>
                    </a:lnTo>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73840" name="Line 209"/>
              <p:cNvSpPr>
                <a:spLocks noChangeShapeType="1"/>
              </p:cNvSpPr>
              <p:nvPr/>
            </p:nvSpPr>
            <p:spPr bwMode="auto">
              <a:xfrm flipV="1">
                <a:off x="1044" y="3888"/>
                <a:ext cx="768" cy="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sp>
          <p:nvSpPr>
            <p:cNvPr id="182342" name="Text Box 64"/>
            <p:cNvSpPr txBox="1">
              <a:spLocks noChangeArrowheads="1"/>
            </p:cNvSpPr>
            <p:nvPr/>
          </p:nvSpPr>
          <p:spPr bwMode="auto">
            <a:xfrm>
              <a:off x="8037513" y="5297488"/>
              <a:ext cx="4127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800" i="0" dirty="0">
                  <a:solidFill>
                    <a:srgbClr val="000000"/>
                  </a:solidFill>
                  <a:latin typeface="Arial" charset="0"/>
                </a:rPr>
                <a:t>…</a:t>
              </a:r>
            </a:p>
          </p:txBody>
        </p:sp>
        <p:sp>
          <p:nvSpPr>
            <p:cNvPr id="182343" name="Line 69"/>
            <p:cNvSpPr>
              <a:spLocks noChangeShapeType="1"/>
            </p:cNvSpPr>
            <p:nvPr/>
          </p:nvSpPr>
          <p:spPr bwMode="auto">
            <a:xfrm>
              <a:off x="7324725" y="4922838"/>
              <a:ext cx="101600" cy="3778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44" name="Line 70"/>
            <p:cNvSpPr>
              <a:spLocks noChangeShapeType="1"/>
            </p:cNvSpPr>
            <p:nvPr/>
          </p:nvSpPr>
          <p:spPr bwMode="auto">
            <a:xfrm>
              <a:off x="7315200" y="4721225"/>
              <a:ext cx="479425" cy="6032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45" name="Line 71"/>
            <p:cNvSpPr>
              <a:spLocks noChangeShapeType="1"/>
            </p:cNvSpPr>
            <p:nvPr/>
          </p:nvSpPr>
          <p:spPr bwMode="auto">
            <a:xfrm>
              <a:off x="8170863" y="4665663"/>
              <a:ext cx="514350" cy="4841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2346" name="Text Box 73"/>
            <p:cNvSpPr txBox="1">
              <a:spLocks noChangeArrowheads="1"/>
            </p:cNvSpPr>
            <p:nvPr/>
          </p:nvSpPr>
          <p:spPr bwMode="auto">
            <a:xfrm>
              <a:off x="7364413" y="5827713"/>
              <a:ext cx="14335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solidFill>
                    <a:srgbClr val="000000"/>
                  </a:solidFill>
                  <a:latin typeface="Arial" charset="0"/>
                </a:rPr>
                <a:t>Computer Science</a:t>
              </a:r>
            </a:p>
            <a:p>
              <a:pPr algn="ctr" eaLnBrk="1" hangingPunct="1"/>
              <a:r>
                <a:rPr lang="en-US" sz="1200" i="0" dirty="0">
                  <a:solidFill>
                    <a:srgbClr val="000000"/>
                  </a:solidFill>
                  <a:latin typeface="Arial" charset="0"/>
                </a:rPr>
                <a:t>(VLAN ports 9-16)</a:t>
              </a:r>
            </a:p>
          </p:txBody>
        </p:sp>
        <p:sp>
          <p:nvSpPr>
            <p:cNvPr id="73796" name="Rectangle 211"/>
            <p:cNvSpPr>
              <a:spLocks noChangeArrowheads="1"/>
            </p:cNvSpPr>
            <p:nvPr/>
          </p:nvSpPr>
          <p:spPr bwMode="auto">
            <a:xfrm>
              <a:off x="4095760" y="3695700"/>
              <a:ext cx="5140604" cy="500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85000"/>
                </a:lnSpc>
                <a:spcBef>
                  <a:spcPct val="20000"/>
                </a:spcBef>
                <a:buClr>
                  <a:srgbClr val="000099"/>
                </a:buClr>
                <a:buSzPct val="65000"/>
                <a:buFont typeface="Wingdings" charset="0"/>
                <a:buNone/>
                <a:defRPr/>
              </a:pPr>
              <a:r>
                <a:rPr lang="en-US" sz="2400" i="0" dirty="0">
                  <a:solidFill>
                    <a:srgbClr val="000000"/>
                  </a:solidFill>
                  <a:latin typeface="Gill Sans MT" charset="0"/>
                  <a:cs typeface="+mn-cs"/>
                </a:rPr>
                <a:t>… operates as </a:t>
              </a:r>
              <a:r>
                <a:rPr lang="en-US" sz="2400" dirty="0">
                  <a:solidFill>
                    <a:srgbClr val="CC0000"/>
                  </a:solidFill>
                  <a:latin typeface="Gill Sans MT" charset="0"/>
                  <a:cs typeface="+mn-cs"/>
                </a:rPr>
                <a:t>multiple</a:t>
              </a:r>
              <a:r>
                <a:rPr lang="en-US" sz="2400" i="0" dirty="0">
                  <a:solidFill>
                    <a:srgbClr val="CC0000"/>
                  </a:solidFill>
                  <a:latin typeface="Gill Sans MT" charset="0"/>
                  <a:cs typeface="+mn-cs"/>
                </a:rPr>
                <a:t> </a:t>
              </a:r>
              <a:r>
                <a:rPr lang="en-US" sz="2400" i="0" dirty="0">
                  <a:solidFill>
                    <a:srgbClr val="000000"/>
                  </a:solidFill>
                  <a:latin typeface="Gill Sans MT" charset="0"/>
                  <a:cs typeface="+mn-cs"/>
                </a:rPr>
                <a:t>virtual switches</a:t>
              </a:r>
            </a:p>
            <a:p>
              <a:pPr marL="342900" indent="-342900">
                <a:lnSpc>
                  <a:spcPct val="85000"/>
                </a:lnSpc>
                <a:spcBef>
                  <a:spcPct val="20000"/>
                </a:spcBef>
                <a:buClr>
                  <a:srgbClr val="000099"/>
                </a:buClr>
                <a:buSzPct val="65000"/>
                <a:buFont typeface="Wingdings" charset="0"/>
                <a:buChar char="v"/>
                <a:defRPr/>
              </a:pPr>
              <a:endParaRPr lang="en-US" sz="2000" i="0" dirty="0">
                <a:solidFill>
                  <a:srgbClr val="000000"/>
                </a:solidFill>
                <a:latin typeface="Gill Sans MT" charset="0"/>
                <a:cs typeface="+mn-cs"/>
              </a:endParaRPr>
            </a:p>
          </p:txBody>
        </p:sp>
        <p:grpSp>
          <p:nvGrpSpPr>
            <p:cNvPr id="182348" name="Group 44"/>
            <p:cNvGrpSpPr>
              <a:grpSpLocks/>
            </p:cNvGrpSpPr>
            <p:nvPr/>
          </p:nvGrpSpPr>
          <p:grpSpPr bwMode="auto">
            <a:xfrm>
              <a:off x="3902075" y="5110163"/>
              <a:ext cx="609600" cy="558800"/>
              <a:chOff x="-44" y="1473"/>
              <a:chExt cx="981" cy="1105"/>
            </a:xfrm>
          </p:grpSpPr>
          <p:pic>
            <p:nvPicPr>
              <p:cNvPr id="182364"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2365"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2349" name="Group 44"/>
            <p:cNvGrpSpPr>
              <a:grpSpLocks/>
            </p:cNvGrpSpPr>
            <p:nvPr/>
          </p:nvGrpSpPr>
          <p:grpSpPr bwMode="auto">
            <a:xfrm>
              <a:off x="4429125" y="5202238"/>
              <a:ext cx="609600" cy="558800"/>
              <a:chOff x="-44" y="1473"/>
              <a:chExt cx="981" cy="1105"/>
            </a:xfrm>
          </p:grpSpPr>
          <p:pic>
            <p:nvPicPr>
              <p:cNvPr id="182362"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2363"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2350" name="Group 44"/>
            <p:cNvGrpSpPr>
              <a:grpSpLocks/>
            </p:cNvGrpSpPr>
            <p:nvPr/>
          </p:nvGrpSpPr>
          <p:grpSpPr bwMode="auto">
            <a:xfrm>
              <a:off x="5151438" y="5222875"/>
              <a:ext cx="609600" cy="558800"/>
              <a:chOff x="-44" y="1473"/>
              <a:chExt cx="981" cy="1105"/>
            </a:xfrm>
          </p:grpSpPr>
          <p:pic>
            <p:nvPicPr>
              <p:cNvPr id="182360"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2361"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2351" name="Group 44"/>
            <p:cNvGrpSpPr>
              <a:grpSpLocks/>
            </p:cNvGrpSpPr>
            <p:nvPr/>
          </p:nvGrpSpPr>
          <p:grpSpPr bwMode="auto">
            <a:xfrm>
              <a:off x="6969125" y="5253038"/>
              <a:ext cx="609600" cy="558800"/>
              <a:chOff x="-44" y="1473"/>
              <a:chExt cx="981" cy="1105"/>
            </a:xfrm>
          </p:grpSpPr>
          <p:pic>
            <p:nvPicPr>
              <p:cNvPr id="182358"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2359"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2352" name="Group 44"/>
            <p:cNvGrpSpPr>
              <a:grpSpLocks/>
            </p:cNvGrpSpPr>
            <p:nvPr/>
          </p:nvGrpSpPr>
          <p:grpSpPr bwMode="auto">
            <a:xfrm>
              <a:off x="7477125" y="5262563"/>
              <a:ext cx="609600" cy="558800"/>
              <a:chOff x="-44" y="1473"/>
              <a:chExt cx="981" cy="1105"/>
            </a:xfrm>
          </p:grpSpPr>
          <p:pic>
            <p:nvPicPr>
              <p:cNvPr id="182356"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2357"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2353" name="Group 44"/>
            <p:cNvGrpSpPr>
              <a:grpSpLocks/>
            </p:cNvGrpSpPr>
            <p:nvPr/>
          </p:nvGrpSpPr>
          <p:grpSpPr bwMode="auto">
            <a:xfrm>
              <a:off x="8340725" y="5080000"/>
              <a:ext cx="609600" cy="558800"/>
              <a:chOff x="-44" y="1473"/>
              <a:chExt cx="981" cy="1105"/>
            </a:xfrm>
          </p:grpSpPr>
          <p:pic>
            <p:nvPicPr>
              <p:cNvPr id="182354"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2355"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pic>
        <p:nvPicPr>
          <p:cNvPr id="182331" name="Picture 2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1033463"/>
            <a:ext cx="1655762"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5"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100</a:t>
            </a:fld>
            <a:endParaRPr lang="en-US" sz="1200" dirty="0">
              <a:latin typeface="Tahoma" charset="0"/>
            </a:endParaRPr>
          </a:p>
        </p:txBody>
      </p:sp>
      <p:sp>
        <p:nvSpPr>
          <p:cNvPr id="146"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418855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6" name="Rectangle 115"/>
          <p:cNvSpPr>
            <a:spLocks noChangeArrowheads="1"/>
          </p:cNvSpPr>
          <p:nvPr/>
        </p:nvSpPr>
        <p:spPr bwMode="auto">
          <a:xfrm>
            <a:off x="7731125" y="3063875"/>
            <a:ext cx="279400" cy="2286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74757" name="Rectangle 4"/>
          <p:cNvSpPr>
            <a:spLocks noChangeArrowheads="1"/>
          </p:cNvSpPr>
          <p:nvPr/>
        </p:nvSpPr>
        <p:spPr bwMode="auto">
          <a:xfrm>
            <a:off x="5657850" y="2847975"/>
            <a:ext cx="273050" cy="196850"/>
          </a:xfrm>
          <a:prstGeom prst="rect">
            <a:avLst/>
          </a:prstGeom>
          <a:solidFill>
            <a:srgbClr val="00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74758" name="Rectangle 5"/>
          <p:cNvSpPr>
            <a:spLocks noGrp="1" noChangeArrowheads="1"/>
          </p:cNvSpPr>
          <p:nvPr>
            <p:ph type="title"/>
          </p:nvPr>
        </p:nvSpPr>
        <p:spPr/>
        <p:txBody>
          <a:bodyPr/>
          <a:lstStyle/>
          <a:p>
            <a:pPr>
              <a:defRPr/>
            </a:pPr>
            <a:r>
              <a:rPr lang="en-US" dirty="0">
                <a:latin typeface="Gill Sans MT" charset="0"/>
                <a:cs typeface="+mj-cs"/>
              </a:rPr>
              <a:t>Port-based VLAN</a:t>
            </a:r>
          </a:p>
        </p:txBody>
      </p:sp>
      <p:sp>
        <p:nvSpPr>
          <p:cNvPr id="183302" name="Rectangle 80"/>
          <p:cNvSpPr>
            <a:spLocks noChangeArrowheads="1"/>
          </p:cNvSpPr>
          <p:nvPr/>
        </p:nvSpPr>
        <p:spPr bwMode="auto">
          <a:xfrm>
            <a:off x="5649913" y="3057525"/>
            <a:ext cx="290512" cy="242888"/>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3303" name="Rectangle 77"/>
          <p:cNvSpPr>
            <a:spLocks noChangeArrowheads="1"/>
          </p:cNvSpPr>
          <p:nvPr/>
        </p:nvSpPr>
        <p:spPr bwMode="auto">
          <a:xfrm>
            <a:off x="7721600" y="2838450"/>
            <a:ext cx="290513" cy="20955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3304" name="Rectangle 76"/>
          <p:cNvSpPr>
            <a:spLocks noChangeArrowheads="1"/>
          </p:cNvSpPr>
          <p:nvPr/>
        </p:nvSpPr>
        <p:spPr bwMode="auto">
          <a:xfrm>
            <a:off x="6831013" y="2843213"/>
            <a:ext cx="890587" cy="4572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3305" name="Rectangle 75"/>
          <p:cNvSpPr>
            <a:spLocks noChangeArrowheads="1"/>
          </p:cNvSpPr>
          <p:nvPr/>
        </p:nvSpPr>
        <p:spPr bwMode="auto">
          <a:xfrm>
            <a:off x="5935663" y="2843213"/>
            <a:ext cx="900112" cy="452437"/>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3306" name="Rectangle 2"/>
          <p:cNvSpPr>
            <a:spLocks noChangeArrowheads="1"/>
          </p:cNvSpPr>
          <p:nvPr/>
        </p:nvSpPr>
        <p:spPr bwMode="auto">
          <a:xfrm>
            <a:off x="5649913" y="2835275"/>
            <a:ext cx="2370137" cy="4683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en-US" i="0" dirty="0">
              <a:solidFill>
                <a:srgbClr val="000000"/>
              </a:solidFill>
              <a:latin typeface="Arial" charset="0"/>
            </a:endParaRPr>
          </a:p>
        </p:txBody>
      </p:sp>
      <p:sp>
        <p:nvSpPr>
          <p:cNvPr id="183307" name="Line 3"/>
          <p:cNvSpPr>
            <a:spLocks noChangeShapeType="1"/>
          </p:cNvSpPr>
          <p:nvPr/>
        </p:nvSpPr>
        <p:spPr bwMode="auto">
          <a:xfrm>
            <a:off x="5651500" y="3051175"/>
            <a:ext cx="2351088" cy="47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08" name="Text Box 6"/>
          <p:cNvSpPr txBox="1">
            <a:spLocks noChangeArrowheads="1"/>
          </p:cNvSpPr>
          <p:nvPr/>
        </p:nvSpPr>
        <p:spPr bwMode="auto">
          <a:xfrm>
            <a:off x="5567363" y="2794000"/>
            <a:ext cx="2413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1</a:t>
            </a:r>
          </a:p>
        </p:txBody>
      </p:sp>
      <p:sp>
        <p:nvSpPr>
          <p:cNvPr id="183309" name="Line 7"/>
          <p:cNvSpPr>
            <a:spLocks noChangeShapeType="1"/>
          </p:cNvSpPr>
          <p:nvPr/>
        </p:nvSpPr>
        <p:spPr bwMode="auto">
          <a:xfrm>
            <a:off x="6831013" y="2840038"/>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10" name="AutoShape 8"/>
          <p:cNvSpPr>
            <a:spLocks noChangeArrowheads="1"/>
          </p:cNvSpPr>
          <p:nvPr/>
        </p:nvSpPr>
        <p:spPr bwMode="auto">
          <a:xfrm>
            <a:off x="5621338" y="2576513"/>
            <a:ext cx="3176587" cy="261937"/>
          </a:xfrm>
          <a:prstGeom prst="parallelogram">
            <a:avLst>
              <a:gd name="adj" fmla="val 303182"/>
            </a:avLst>
          </a:prstGeom>
          <a:solidFill>
            <a:schemeClr val="bg1"/>
          </a:solidFill>
          <a:ln w="9525">
            <a:solidFill>
              <a:schemeClr val="tx1"/>
            </a:solidFill>
            <a:miter lim="800000"/>
            <a:headEnd/>
            <a:tailEnd/>
          </a:ln>
        </p:spPr>
        <p:txBody>
          <a:bodyPr wrap="none" anchor="ctr"/>
          <a:lstStyle/>
          <a:p>
            <a:pPr eaLnBrk="1" hangingPunct="1"/>
            <a:endParaRPr lang="en-US" i="0" dirty="0">
              <a:solidFill>
                <a:srgbClr val="000000"/>
              </a:solidFill>
              <a:latin typeface="Arial" charset="0"/>
            </a:endParaRPr>
          </a:p>
        </p:txBody>
      </p:sp>
      <p:sp>
        <p:nvSpPr>
          <p:cNvPr id="183311" name="Freeform 9"/>
          <p:cNvSpPr>
            <a:spLocks/>
          </p:cNvSpPr>
          <p:nvPr/>
        </p:nvSpPr>
        <p:spPr bwMode="auto">
          <a:xfrm>
            <a:off x="8024813" y="2579688"/>
            <a:ext cx="763587" cy="720725"/>
          </a:xfrm>
          <a:custGeom>
            <a:avLst/>
            <a:gdLst>
              <a:gd name="T0" fmla="*/ 0 w 232"/>
              <a:gd name="T1" fmla="*/ 2147483647 h 454"/>
              <a:gd name="T2" fmla="*/ 2147483647 w 232"/>
              <a:gd name="T3" fmla="*/ 2147483647 h 454"/>
              <a:gd name="T4" fmla="*/ 2147483647 w 232"/>
              <a:gd name="T5" fmla="*/ 0 h 454"/>
              <a:gd name="T6" fmla="*/ 0 60000 65536"/>
              <a:gd name="T7" fmla="*/ 0 60000 65536"/>
              <a:gd name="T8" fmla="*/ 0 60000 65536"/>
              <a:gd name="T9" fmla="*/ 0 w 232"/>
              <a:gd name="T10" fmla="*/ 0 h 454"/>
              <a:gd name="T11" fmla="*/ 232 w 232"/>
              <a:gd name="T12" fmla="*/ 454 h 454"/>
            </a:gdLst>
            <a:ahLst/>
            <a:cxnLst>
              <a:cxn ang="T6">
                <a:pos x="T0" y="T1"/>
              </a:cxn>
              <a:cxn ang="T7">
                <a:pos x="T2" y="T3"/>
              </a:cxn>
              <a:cxn ang="T8">
                <a:pos x="T4" y="T5"/>
              </a:cxn>
            </a:cxnLst>
            <a:rect l="T9" t="T10" r="T11" b="T12"/>
            <a:pathLst>
              <a:path w="232" h="454">
                <a:moveTo>
                  <a:pt x="0" y="454"/>
                </a:moveTo>
                <a:lnTo>
                  <a:pt x="232" y="274"/>
                </a:lnTo>
                <a:lnTo>
                  <a:pt x="229" y="0"/>
                </a:ln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3312" name="Freeform 10"/>
          <p:cNvSpPr>
            <a:spLocks/>
          </p:cNvSpPr>
          <p:nvPr/>
        </p:nvSpPr>
        <p:spPr bwMode="auto">
          <a:xfrm>
            <a:off x="6022975" y="2624138"/>
            <a:ext cx="2228850" cy="150812"/>
          </a:xfrm>
          <a:custGeom>
            <a:avLst/>
            <a:gdLst>
              <a:gd name="T0" fmla="*/ 0 w 678"/>
              <a:gd name="T1" fmla="*/ 2147483647 h 110"/>
              <a:gd name="T2" fmla="*/ 2147483647 w 678"/>
              <a:gd name="T3" fmla="*/ 2147483647 h 110"/>
              <a:gd name="T4" fmla="*/ 2147483647 w 678"/>
              <a:gd name="T5" fmla="*/ 0 h 110"/>
              <a:gd name="T6" fmla="*/ 2147483647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3313" name="Freeform 11"/>
          <p:cNvSpPr>
            <a:spLocks/>
          </p:cNvSpPr>
          <p:nvPr/>
        </p:nvSpPr>
        <p:spPr bwMode="auto">
          <a:xfrm>
            <a:off x="6496050" y="2624138"/>
            <a:ext cx="1420813" cy="166687"/>
          </a:xfrm>
          <a:custGeom>
            <a:avLst/>
            <a:gdLst>
              <a:gd name="T0" fmla="*/ 0 w 432"/>
              <a:gd name="T1" fmla="*/ 0 h 105"/>
              <a:gd name="T2" fmla="*/ 2147483647 w 432"/>
              <a:gd name="T3" fmla="*/ 0 h 105"/>
              <a:gd name="T4" fmla="*/ 2147483647 w 432"/>
              <a:gd name="T5" fmla="*/ 2147483647 h 105"/>
              <a:gd name="T6" fmla="*/ 2147483647 w 432"/>
              <a:gd name="T7" fmla="*/ 2147483647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3314" name="Line 17"/>
          <p:cNvSpPr>
            <a:spLocks noChangeShapeType="1"/>
          </p:cNvSpPr>
          <p:nvPr/>
        </p:nvSpPr>
        <p:spPr bwMode="auto">
          <a:xfrm>
            <a:off x="7431088" y="2844800"/>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15" name="Line 18"/>
          <p:cNvSpPr>
            <a:spLocks noChangeShapeType="1"/>
          </p:cNvSpPr>
          <p:nvPr/>
        </p:nvSpPr>
        <p:spPr bwMode="auto">
          <a:xfrm>
            <a:off x="6230938" y="2840038"/>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16" name="Line 21"/>
          <p:cNvSpPr>
            <a:spLocks noChangeShapeType="1"/>
          </p:cNvSpPr>
          <p:nvPr/>
        </p:nvSpPr>
        <p:spPr bwMode="auto">
          <a:xfrm>
            <a:off x="5940425" y="2836863"/>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17" name="Line 22"/>
          <p:cNvSpPr>
            <a:spLocks noChangeShapeType="1"/>
          </p:cNvSpPr>
          <p:nvPr/>
        </p:nvSpPr>
        <p:spPr bwMode="auto">
          <a:xfrm>
            <a:off x="5649913" y="2849563"/>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18" name="Line 23"/>
          <p:cNvSpPr>
            <a:spLocks noChangeShapeType="1"/>
          </p:cNvSpPr>
          <p:nvPr/>
        </p:nvSpPr>
        <p:spPr bwMode="auto">
          <a:xfrm>
            <a:off x="6511925" y="2844800"/>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19" name="Line 24"/>
          <p:cNvSpPr>
            <a:spLocks noChangeShapeType="1"/>
          </p:cNvSpPr>
          <p:nvPr/>
        </p:nvSpPr>
        <p:spPr bwMode="auto">
          <a:xfrm>
            <a:off x="7135813" y="2840038"/>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20" name="Line 25"/>
          <p:cNvSpPr>
            <a:spLocks noChangeShapeType="1"/>
          </p:cNvSpPr>
          <p:nvPr/>
        </p:nvSpPr>
        <p:spPr bwMode="auto">
          <a:xfrm>
            <a:off x="7726363" y="2835275"/>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21" name="Text Box 26"/>
          <p:cNvSpPr txBox="1">
            <a:spLocks noChangeArrowheads="1"/>
          </p:cNvSpPr>
          <p:nvPr/>
        </p:nvSpPr>
        <p:spPr bwMode="auto">
          <a:xfrm>
            <a:off x="6448425" y="3003550"/>
            <a:ext cx="2413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8</a:t>
            </a:r>
          </a:p>
        </p:txBody>
      </p:sp>
      <p:sp>
        <p:nvSpPr>
          <p:cNvPr id="183322" name="Text Box 27"/>
          <p:cNvSpPr txBox="1">
            <a:spLocks noChangeArrowheads="1"/>
          </p:cNvSpPr>
          <p:nvPr/>
        </p:nvSpPr>
        <p:spPr bwMode="auto">
          <a:xfrm>
            <a:off x="6767513" y="2789238"/>
            <a:ext cx="24130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9</a:t>
            </a:r>
          </a:p>
        </p:txBody>
      </p:sp>
      <p:sp>
        <p:nvSpPr>
          <p:cNvPr id="183323" name="Text Box 28"/>
          <p:cNvSpPr txBox="1">
            <a:spLocks noChangeArrowheads="1"/>
          </p:cNvSpPr>
          <p:nvPr/>
        </p:nvSpPr>
        <p:spPr bwMode="auto">
          <a:xfrm>
            <a:off x="7643813" y="3008313"/>
            <a:ext cx="2984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16</a:t>
            </a:r>
          </a:p>
        </p:txBody>
      </p:sp>
      <p:sp>
        <p:nvSpPr>
          <p:cNvPr id="183324" name="Text Box 29"/>
          <p:cNvSpPr txBox="1">
            <a:spLocks noChangeArrowheads="1"/>
          </p:cNvSpPr>
          <p:nvPr/>
        </p:nvSpPr>
        <p:spPr bwMode="auto">
          <a:xfrm>
            <a:off x="6748463" y="3008313"/>
            <a:ext cx="2984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10</a:t>
            </a:r>
          </a:p>
        </p:txBody>
      </p:sp>
      <p:sp>
        <p:nvSpPr>
          <p:cNvPr id="183325" name="Text Box 30"/>
          <p:cNvSpPr txBox="1">
            <a:spLocks noChangeArrowheads="1"/>
          </p:cNvSpPr>
          <p:nvPr/>
        </p:nvSpPr>
        <p:spPr bwMode="auto">
          <a:xfrm>
            <a:off x="5576888" y="3003550"/>
            <a:ext cx="2413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2</a:t>
            </a:r>
          </a:p>
        </p:txBody>
      </p:sp>
      <p:sp>
        <p:nvSpPr>
          <p:cNvPr id="183326" name="Text Box 57"/>
          <p:cNvSpPr txBox="1">
            <a:spLocks noChangeArrowheads="1"/>
          </p:cNvSpPr>
          <p:nvPr/>
        </p:nvSpPr>
        <p:spPr bwMode="auto">
          <a:xfrm>
            <a:off x="6443663" y="2789238"/>
            <a:ext cx="24130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7</a:t>
            </a:r>
          </a:p>
        </p:txBody>
      </p:sp>
      <p:sp>
        <p:nvSpPr>
          <p:cNvPr id="183327" name="Line 61"/>
          <p:cNvSpPr>
            <a:spLocks noChangeShapeType="1"/>
          </p:cNvSpPr>
          <p:nvPr/>
        </p:nvSpPr>
        <p:spPr bwMode="auto">
          <a:xfrm flipH="1">
            <a:off x="4889500" y="3179763"/>
            <a:ext cx="901700" cy="279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28" name="Line 62"/>
          <p:cNvSpPr>
            <a:spLocks noChangeShapeType="1"/>
          </p:cNvSpPr>
          <p:nvPr/>
        </p:nvSpPr>
        <p:spPr bwMode="auto">
          <a:xfrm flipH="1">
            <a:off x="5275263" y="3170238"/>
            <a:ext cx="806450" cy="4191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29" name="Line 63"/>
          <p:cNvSpPr>
            <a:spLocks noChangeShapeType="1"/>
          </p:cNvSpPr>
          <p:nvPr/>
        </p:nvSpPr>
        <p:spPr bwMode="auto">
          <a:xfrm flipH="1">
            <a:off x="5994400" y="3186113"/>
            <a:ext cx="709613" cy="3603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30" name="Text Box 64"/>
          <p:cNvSpPr txBox="1">
            <a:spLocks noChangeArrowheads="1"/>
          </p:cNvSpPr>
          <p:nvPr/>
        </p:nvSpPr>
        <p:spPr bwMode="auto">
          <a:xfrm>
            <a:off x="7715250" y="3548063"/>
            <a:ext cx="4127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800" i="0" dirty="0">
                <a:solidFill>
                  <a:srgbClr val="000000"/>
                </a:solidFill>
                <a:latin typeface="Arial" charset="0"/>
              </a:rPr>
              <a:t>…</a:t>
            </a:r>
          </a:p>
        </p:txBody>
      </p:sp>
      <p:sp>
        <p:nvSpPr>
          <p:cNvPr id="183331" name="Line 69"/>
          <p:cNvSpPr>
            <a:spLocks noChangeShapeType="1"/>
          </p:cNvSpPr>
          <p:nvPr/>
        </p:nvSpPr>
        <p:spPr bwMode="auto">
          <a:xfrm>
            <a:off x="7002463" y="3173413"/>
            <a:ext cx="101600" cy="3778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32" name="Line 70"/>
          <p:cNvSpPr>
            <a:spLocks noChangeShapeType="1"/>
          </p:cNvSpPr>
          <p:nvPr/>
        </p:nvSpPr>
        <p:spPr bwMode="auto">
          <a:xfrm>
            <a:off x="6992938" y="2971800"/>
            <a:ext cx="479425" cy="6032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33" name="Line 71"/>
          <p:cNvSpPr>
            <a:spLocks noChangeShapeType="1"/>
          </p:cNvSpPr>
          <p:nvPr/>
        </p:nvSpPr>
        <p:spPr bwMode="auto">
          <a:xfrm>
            <a:off x="7848600" y="2916238"/>
            <a:ext cx="514350" cy="4841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34" name="Text Box 72"/>
          <p:cNvSpPr txBox="1">
            <a:spLocks noChangeArrowheads="1"/>
          </p:cNvSpPr>
          <p:nvPr/>
        </p:nvSpPr>
        <p:spPr bwMode="auto">
          <a:xfrm>
            <a:off x="4879975" y="4090988"/>
            <a:ext cx="165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solidFill>
                  <a:srgbClr val="000000"/>
                </a:solidFill>
                <a:latin typeface="Arial" charset="0"/>
              </a:rPr>
              <a:t>Electrical Engineering</a:t>
            </a:r>
          </a:p>
          <a:p>
            <a:pPr algn="ctr" eaLnBrk="1" hangingPunct="1"/>
            <a:r>
              <a:rPr lang="en-US" sz="1200" i="0" dirty="0">
                <a:solidFill>
                  <a:srgbClr val="000000"/>
                </a:solidFill>
                <a:latin typeface="Arial" charset="0"/>
              </a:rPr>
              <a:t>(VLAN ports 1-8)</a:t>
            </a:r>
          </a:p>
        </p:txBody>
      </p:sp>
      <p:sp>
        <p:nvSpPr>
          <p:cNvPr id="183335" name="Text Box 73"/>
          <p:cNvSpPr txBox="1">
            <a:spLocks noChangeArrowheads="1"/>
          </p:cNvSpPr>
          <p:nvPr/>
        </p:nvSpPr>
        <p:spPr bwMode="auto">
          <a:xfrm>
            <a:off x="7042150" y="4078288"/>
            <a:ext cx="14335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solidFill>
                  <a:srgbClr val="000000"/>
                </a:solidFill>
                <a:latin typeface="Arial" charset="0"/>
              </a:rPr>
              <a:t>Computer Science</a:t>
            </a:r>
          </a:p>
          <a:p>
            <a:pPr algn="ctr" eaLnBrk="1" hangingPunct="1"/>
            <a:r>
              <a:rPr lang="en-US" sz="1200" i="0" dirty="0">
                <a:solidFill>
                  <a:srgbClr val="000000"/>
                </a:solidFill>
                <a:latin typeface="Arial" charset="0"/>
              </a:rPr>
              <a:t>(VLAN ports 9-15)</a:t>
            </a:r>
          </a:p>
        </p:txBody>
      </p:sp>
      <p:sp>
        <p:nvSpPr>
          <p:cNvPr id="183336" name="Text Box 74"/>
          <p:cNvSpPr txBox="1">
            <a:spLocks noChangeArrowheads="1"/>
          </p:cNvSpPr>
          <p:nvPr/>
        </p:nvSpPr>
        <p:spPr bwMode="auto">
          <a:xfrm>
            <a:off x="7639050" y="2784475"/>
            <a:ext cx="2984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15</a:t>
            </a:r>
          </a:p>
        </p:txBody>
      </p:sp>
      <p:sp>
        <p:nvSpPr>
          <p:cNvPr id="183337" name="Oval 81"/>
          <p:cNvSpPr>
            <a:spLocks noChangeArrowheads="1"/>
          </p:cNvSpPr>
          <p:nvPr/>
        </p:nvSpPr>
        <p:spPr bwMode="auto">
          <a:xfrm>
            <a:off x="5765800" y="3159125"/>
            <a:ext cx="42863"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3338" name="Oval 82"/>
          <p:cNvSpPr>
            <a:spLocks noChangeArrowheads="1"/>
          </p:cNvSpPr>
          <p:nvPr/>
        </p:nvSpPr>
        <p:spPr bwMode="auto">
          <a:xfrm>
            <a:off x="6057900" y="3146425"/>
            <a:ext cx="42863"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3339" name="Oval 83"/>
          <p:cNvSpPr>
            <a:spLocks noChangeArrowheads="1"/>
          </p:cNvSpPr>
          <p:nvPr/>
        </p:nvSpPr>
        <p:spPr bwMode="auto">
          <a:xfrm>
            <a:off x="6645275" y="3151188"/>
            <a:ext cx="42863"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3340" name="Oval 84"/>
          <p:cNvSpPr>
            <a:spLocks noChangeArrowheads="1"/>
          </p:cNvSpPr>
          <p:nvPr/>
        </p:nvSpPr>
        <p:spPr bwMode="auto">
          <a:xfrm>
            <a:off x="6977063" y="3148013"/>
            <a:ext cx="42862"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3341" name="Oval 85"/>
          <p:cNvSpPr>
            <a:spLocks noChangeArrowheads="1"/>
          </p:cNvSpPr>
          <p:nvPr/>
        </p:nvSpPr>
        <p:spPr bwMode="auto">
          <a:xfrm>
            <a:off x="6964363" y="2933700"/>
            <a:ext cx="42862"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3342" name="Oval 86"/>
          <p:cNvSpPr>
            <a:spLocks noChangeArrowheads="1"/>
          </p:cNvSpPr>
          <p:nvPr/>
        </p:nvSpPr>
        <p:spPr bwMode="auto">
          <a:xfrm>
            <a:off x="7839075" y="2930525"/>
            <a:ext cx="42863"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3343" name="Text Box 45"/>
          <p:cNvSpPr txBox="1">
            <a:spLocks noChangeArrowheads="1"/>
          </p:cNvSpPr>
          <p:nvPr/>
        </p:nvSpPr>
        <p:spPr bwMode="auto">
          <a:xfrm>
            <a:off x="5429250" y="3524250"/>
            <a:ext cx="412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800" i="0" dirty="0">
                <a:solidFill>
                  <a:srgbClr val="000000"/>
                </a:solidFill>
                <a:latin typeface="Arial" charset="0"/>
              </a:rPr>
              <a:t>…</a:t>
            </a:r>
          </a:p>
        </p:txBody>
      </p:sp>
      <p:sp>
        <p:nvSpPr>
          <p:cNvPr id="74801" name="Rectangle 116"/>
          <p:cNvSpPr>
            <a:spLocks noGrp="1" noChangeArrowheads="1"/>
          </p:cNvSpPr>
          <p:nvPr>
            <p:ph type="body" idx="1"/>
          </p:nvPr>
        </p:nvSpPr>
        <p:spPr>
          <a:xfrm>
            <a:off x="312738" y="1309687"/>
            <a:ext cx="4249737" cy="1908175"/>
          </a:xfrm>
        </p:spPr>
        <p:txBody>
          <a:bodyPr/>
          <a:lstStyle/>
          <a:p>
            <a:pPr marL="231775" indent="-231775">
              <a:defRPr/>
            </a:pPr>
            <a:r>
              <a:rPr lang="en-US" sz="2400" i="1" dirty="0">
                <a:solidFill>
                  <a:srgbClr val="CC0000"/>
                </a:solidFill>
                <a:latin typeface="Gill Sans MT" charset="0"/>
                <a:cs typeface="+mn-cs"/>
              </a:rPr>
              <a:t>traffic isolation:</a:t>
            </a:r>
            <a:r>
              <a:rPr lang="en-US" sz="2400" dirty="0">
                <a:solidFill>
                  <a:srgbClr val="CC0000"/>
                </a:solidFill>
                <a:latin typeface="Gill Sans MT" charset="0"/>
                <a:cs typeface="+mn-cs"/>
              </a:rPr>
              <a:t> </a:t>
            </a:r>
            <a:r>
              <a:rPr lang="en-US" sz="2400" dirty="0">
                <a:latin typeface="Gill Sans MT" charset="0"/>
                <a:cs typeface="+mn-cs"/>
              </a:rPr>
              <a:t>frames to/from ports 8, 9-16 can </a:t>
            </a:r>
            <a:r>
              <a:rPr lang="en-US" sz="2400" i="1" dirty="0">
                <a:latin typeface="Gill Sans MT" charset="0"/>
                <a:cs typeface="+mn-cs"/>
              </a:rPr>
              <a:t>only</a:t>
            </a:r>
            <a:r>
              <a:rPr lang="en-US" sz="2400" dirty="0">
                <a:latin typeface="Gill Sans MT" charset="0"/>
                <a:cs typeface="+mn-cs"/>
              </a:rPr>
              <a:t> reach ports 8, 9-16</a:t>
            </a:r>
          </a:p>
          <a:p>
            <a:pPr marL="681038" lvl="1" indent="-223838">
              <a:defRPr/>
            </a:pPr>
            <a:r>
              <a:rPr lang="en-US" sz="2000" dirty="0">
                <a:latin typeface="Gill Sans MT" charset="0"/>
              </a:rPr>
              <a:t>can also define VLAN based on MAC addresses of endpoints, rather than switch port</a:t>
            </a:r>
          </a:p>
        </p:txBody>
      </p:sp>
      <p:sp>
        <p:nvSpPr>
          <p:cNvPr id="691317" name="Rectangle 117"/>
          <p:cNvSpPr>
            <a:spLocks noChangeArrowheads="1"/>
          </p:cNvSpPr>
          <p:nvPr/>
        </p:nvSpPr>
        <p:spPr bwMode="auto">
          <a:xfrm>
            <a:off x="285750" y="3286125"/>
            <a:ext cx="4060825" cy="161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85000"/>
              </a:lnSpc>
              <a:spcBef>
                <a:spcPct val="20000"/>
              </a:spcBef>
              <a:buClr>
                <a:srgbClr val="000099"/>
              </a:buClr>
              <a:buSzPct val="100000"/>
              <a:buFont typeface="Wingdings" charset="2"/>
              <a:buChar char="§"/>
              <a:defRPr/>
            </a:pPr>
            <a:r>
              <a:rPr lang="en-US" sz="2400" dirty="0">
                <a:solidFill>
                  <a:srgbClr val="CC0000"/>
                </a:solidFill>
                <a:latin typeface="Gill Sans MT" charset="0"/>
                <a:cs typeface="+mn-cs"/>
              </a:rPr>
              <a:t>dynamic membership</a:t>
            </a:r>
            <a:r>
              <a:rPr lang="en-US" sz="2400" dirty="0">
                <a:solidFill>
                  <a:srgbClr val="FF0000"/>
                </a:solidFill>
                <a:latin typeface="Gill Sans MT" charset="0"/>
                <a:cs typeface="+mn-cs"/>
              </a:rPr>
              <a:t>:</a:t>
            </a:r>
            <a:r>
              <a:rPr lang="en-US" sz="2400" i="0" dirty="0">
                <a:solidFill>
                  <a:srgbClr val="000000"/>
                </a:solidFill>
                <a:latin typeface="Gill Sans MT" charset="0"/>
                <a:cs typeface="+mn-cs"/>
              </a:rPr>
              <a:t> ports can be dynamically assigned among VLANs</a:t>
            </a:r>
          </a:p>
        </p:txBody>
      </p:sp>
      <p:sp>
        <p:nvSpPr>
          <p:cNvPr id="691342" name="Text Box 142"/>
          <p:cNvSpPr txBox="1">
            <a:spLocks noChangeArrowheads="1"/>
          </p:cNvSpPr>
          <p:nvPr/>
        </p:nvSpPr>
        <p:spPr bwMode="auto">
          <a:xfrm>
            <a:off x="6656388" y="1162050"/>
            <a:ext cx="7874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router</a:t>
            </a:r>
          </a:p>
        </p:txBody>
      </p:sp>
      <p:grpSp>
        <p:nvGrpSpPr>
          <p:cNvPr id="691350" name="Group 150"/>
          <p:cNvGrpSpPr>
            <a:grpSpLocks/>
          </p:cNvGrpSpPr>
          <p:nvPr/>
        </p:nvGrpSpPr>
        <p:grpSpPr bwMode="auto">
          <a:xfrm>
            <a:off x="320675" y="1531938"/>
            <a:ext cx="7010400" cy="4608512"/>
            <a:chOff x="202" y="965"/>
            <a:chExt cx="4416" cy="2903"/>
          </a:xfrm>
        </p:grpSpPr>
        <p:sp>
          <p:nvSpPr>
            <p:cNvPr id="74832" name="Rectangle 124"/>
            <p:cNvSpPr>
              <a:spLocks noChangeArrowheads="1"/>
            </p:cNvSpPr>
            <p:nvPr/>
          </p:nvSpPr>
          <p:spPr bwMode="auto">
            <a:xfrm>
              <a:off x="202" y="2852"/>
              <a:ext cx="3148" cy="1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85000"/>
                </a:lnSpc>
                <a:spcBef>
                  <a:spcPct val="20000"/>
                </a:spcBef>
                <a:buClr>
                  <a:srgbClr val="000099"/>
                </a:buClr>
                <a:buSzPct val="100000"/>
                <a:buFont typeface="Wingdings" charset="2"/>
                <a:buChar char="§"/>
                <a:defRPr/>
              </a:pPr>
              <a:r>
                <a:rPr lang="en-US" sz="2400" dirty="0">
                  <a:solidFill>
                    <a:srgbClr val="CC0000"/>
                  </a:solidFill>
                  <a:latin typeface="Gill Sans MT" charset="0"/>
                  <a:cs typeface="+mn-cs"/>
                </a:rPr>
                <a:t>forwarding between VLANS:</a:t>
              </a:r>
              <a:r>
                <a:rPr lang="en-US" sz="2400" i="0" dirty="0">
                  <a:solidFill>
                    <a:srgbClr val="CC0000"/>
                  </a:solidFill>
                  <a:latin typeface="Gill Sans MT" charset="0"/>
                  <a:cs typeface="+mn-cs"/>
                </a:rPr>
                <a:t> </a:t>
              </a:r>
              <a:r>
                <a:rPr lang="en-US" sz="2400" i="0" dirty="0">
                  <a:solidFill>
                    <a:srgbClr val="000000"/>
                  </a:solidFill>
                  <a:latin typeface="Gill Sans MT" charset="0"/>
                  <a:cs typeface="+mn-cs"/>
                </a:rPr>
                <a:t>done via routing (just as with separate switches)</a:t>
              </a:r>
            </a:p>
            <a:p>
              <a:pPr marL="681038" lvl="1" indent="-223838">
                <a:lnSpc>
                  <a:spcPct val="85000"/>
                </a:lnSpc>
                <a:spcBef>
                  <a:spcPct val="20000"/>
                </a:spcBef>
                <a:buClr>
                  <a:srgbClr val="000099"/>
                </a:buClr>
                <a:buFont typeface="Arial"/>
                <a:buChar char="•"/>
                <a:defRPr/>
              </a:pPr>
              <a:r>
                <a:rPr lang="en-US" sz="2000" i="0" dirty="0">
                  <a:solidFill>
                    <a:srgbClr val="000000"/>
                  </a:solidFill>
                  <a:latin typeface="Gill Sans MT" charset="0"/>
                  <a:cs typeface="+mn-cs"/>
                </a:rPr>
                <a:t>in practice vendors sell combined switches plus routers</a:t>
              </a:r>
            </a:p>
          </p:txBody>
        </p:sp>
        <p:grpSp>
          <p:nvGrpSpPr>
            <p:cNvPr id="183376" name="Group 149"/>
            <p:cNvGrpSpPr>
              <a:grpSpLocks/>
            </p:cNvGrpSpPr>
            <p:nvPr/>
          </p:nvGrpSpPr>
          <p:grpSpPr bwMode="auto">
            <a:xfrm>
              <a:off x="3939" y="965"/>
              <a:ext cx="679" cy="910"/>
              <a:chOff x="3939" y="965"/>
              <a:chExt cx="679" cy="910"/>
            </a:xfrm>
          </p:grpSpPr>
          <p:grpSp>
            <p:nvGrpSpPr>
              <p:cNvPr id="183377" name="Group 126"/>
              <p:cNvGrpSpPr>
                <a:grpSpLocks/>
              </p:cNvGrpSpPr>
              <p:nvPr/>
            </p:nvGrpSpPr>
            <p:grpSpPr bwMode="auto">
              <a:xfrm>
                <a:off x="4259" y="965"/>
                <a:ext cx="359" cy="180"/>
                <a:chOff x="533" y="321"/>
                <a:chExt cx="359" cy="180"/>
              </a:xfrm>
            </p:grpSpPr>
            <p:grpSp>
              <p:nvGrpSpPr>
                <p:cNvPr id="183384" name="Group 127"/>
                <p:cNvGrpSpPr>
                  <a:grpSpLocks/>
                </p:cNvGrpSpPr>
                <p:nvPr/>
              </p:nvGrpSpPr>
              <p:grpSpPr bwMode="auto">
                <a:xfrm>
                  <a:off x="533" y="321"/>
                  <a:ext cx="359" cy="180"/>
                  <a:chOff x="1009" y="655"/>
                  <a:chExt cx="359" cy="180"/>
                </a:xfrm>
              </p:grpSpPr>
              <p:sp>
                <p:nvSpPr>
                  <p:cNvPr id="74843" name="Oval 128"/>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74844" name="Line 129"/>
                  <p:cNvSpPr>
                    <a:spLocks noChangeShapeType="1"/>
                  </p:cNvSpPr>
                  <p:nvPr/>
                </p:nvSpPr>
                <p:spPr bwMode="auto">
                  <a:xfrm>
                    <a:off x="1012" y="727"/>
                    <a:ext cx="0" cy="6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74845" name="Line 130"/>
                  <p:cNvSpPr>
                    <a:spLocks noChangeShapeType="1"/>
                  </p:cNvSpPr>
                  <p:nvPr/>
                </p:nvSpPr>
                <p:spPr bwMode="auto">
                  <a:xfrm>
                    <a:off x="1368" y="727"/>
                    <a:ext cx="0" cy="6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74846" name="Rectangle 131"/>
                  <p:cNvSpPr>
                    <a:spLocks noChangeArrowheads="1"/>
                  </p:cNvSpPr>
                  <p:nvPr/>
                </p:nvSpPr>
                <p:spPr bwMode="auto">
                  <a:xfrm>
                    <a:off x="1012" y="727"/>
                    <a:ext cx="353" cy="61"/>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74847" name="Oval 132"/>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83391" name="Group 133"/>
                  <p:cNvGrpSpPr>
                    <a:grpSpLocks/>
                  </p:cNvGrpSpPr>
                  <p:nvPr/>
                </p:nvGrpSpPr>
                <p:grpSpPr bwMode="auto">
                  <a:xfrm>
                    <a:off x="1095" y="681"/>
                    <a:ext cx="176" cy="68"/>
                    <a:chOff x="2848" y="848"/>
                    <a:chExt cx="140" cy="98"/>
                  </a:xfrm>
                </p:grpSpPr>
                <p:sp>
                  <p:nvSpPr>
                    <p:cNvPr id="74853" name="Line 134"/>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74854" name="Line 13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74855" name="Line 136"/>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83392" name="Group 137"/>
                  <p:cNvGrpSpPr>
                    <a:grpSpLocks/>
                  </p:cNvGrpSpPr>
                  <p:nvPr/>
                </p:nvGrpSpPr>
                <p:grpSpPr bwMode="auto">
                  <a:xfrm flipV="1">
                    <a:off x="1095" y="680"/>
                    <a:ext cx="176" cy="68"/>
                    <a:chOff x="2848" y="848"/>
                    <a:chExt cx="140" cy="98"/>
                  </a:xfrm>
                </p:grpSpPr>
                <p:sp>
                  <p:nvSpPr>
                    <p:cNvPr id="74850" name="Line 138"/>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74851" name="Line 13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74852" name="Line 140"/>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74842" name="Line 141"/>
                <p:cNvSpPr>
                  <a:spLocks noChangeShapeType="1"/>
                </p:cNvSpPr>
                <p:nvPr/>
              </p:nvSpPr>
              <p:spPr bwMode="auto">
                <a:xfrm>
                  <a:off x="535" y="368"/>
                  <a:ext cx="0" cy="6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183378" name="Oval 85"/>
              <p:cNvSpPr>
                <a:spLocks noChangeArrowheads="1"/>
              </p:cNvSpPr>
              <p:nvPr/>
            </p:nvSpPr>
            <p:spPr bwMode="auto">
              <a:xfrm>
                <a:off x="4180" y="1845"/>
                <a:ext cx="27" cy="30"/>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3379" name="Oval 85"/>
              <p:cNvSpPr>
                <a:spLocks noChangeArrowheads="1"/>
              </p:cNvSpPr>
              <p:nvPr/>
            </p:nvSpPr>
            <p:spPr bwMode="auto">
              <a:xfrm>
                <a:off x="4567" y="1845"/>
                <a:ext cx="27" cy="30"/>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74837" name="Line 145"/>
              <p:cNvSpPr>
                <a:spLocks noChangeShapeType="1"/>
              </p:cNvSpPr>
              <p:nvPr/>
            </p:nvSpPr>
            <p:spPr bwMode="auto">
              <a:xfrm flipV="1">
                <a:off x="4188" y="1143"/>
                <a:ext cx="159" cy="71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4838" name="Line 146"/>
              <p:cNvSpPr>
                <a:spLocks noChangeShapeType="1"/>
              </p:cNvSpPr>
              <p:nvPr/>
            </p:nvSpPr>
            <p:spPr bwMode="auto">
              <a:xfrm flipH="1" flipV="1">
                <a:off x="4469" y="1148"/>
                <a:ext cx="112" cy="71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4839" name="Line 147"/>
              <p:cNvSpPr>
                <a:spLocks noChangeShapeType="1"/>
              </p:cNvSpPr>
              <p:nvPr/>
            </p:nvSpPr>
            <p:spPr bwMode="auto">
              <a:xfrm>
                <a:off x="4101" y="1062"/>
                <a:ext cx="15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4840" name="Line 148"/>
              <p:cNvSpPr>
                <a:spLocks noChangeShapeType="1"/>
              </p:cNvSpPr>
              <p:nvPr/>
            </p:nvSpPr>
            <p:spPr bwMode="auto">
              <a:xfrm>
                <a:off x="3939" y="1062"/>
                <a:ext cx="159"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grpSp>
        <p:nvGrpSpPr>
          <p:cNvPr id="183348" name="Group 44"/>
          <p:cNvGrpSpPr>
            <a:grpSpLocks/>
          </p:cNvGrpSpPr>
          <p:nvPr/>
        </p:nvGrpSpPr>
        <p:grpSpPr bwMode="auto">
          <a:xfrm>
            <a:off x="4276725" y="3343275"/>
            <a:ext cx="722313" cy="598488"/>
            <a:chOff x="-44" y="1473"/>
            <a:chExt cx="981" cy="1105"/>
          </a:xfrm>
        </p:grpSpPr>
        <p:pic>
          <p:nvPicPr>
            <p:cNvPr id="183373"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74"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3349" name="Group 44"/>
          <p:cNvGrpSpPr>
            <a:grpSpLocks/>
          </p:cNvGrpSpPr>
          <p:nvPr/>
        </p:nvGrpSpPr>
        <p:grpSpPr bwMode="auto">
          <a:xfrm>
            <a:off x="4724400" y="3495675"/>
            <a:ext cx="720725" cy="598488"/>
            <a:chOff x="-44" y="1473"/>
            <a:chExt cx="981" cy="1105"/>
          </a:xfrm>
        </p:grpSpPr>
        <p:pic>
          <p:nvPicPr>
            <p:cNvPr id="183371"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72"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3350" name="Group 44"/>
          <p:cNvGrpSpPr>
            <a:grpSpLocks/>
          </p:cNvGrpSpPr>
          <p:nvPr/>
        </p:nvGrpSpPr>
        <p:grpSpPr bwMode="auto">
          <a:xfrm>
            <a:off x="5486400" y="3454400"/>
            <a:ext cx="720725" cy="600075"/>
            <a:chOff x="-44" y="1473"/>
            <a:chExt cx="981" cy="1105"/>
          </a:xfrm>
        </p:grpSpPr>
        <p:pic>
          <p:nvPicPr>
            <p:cNvPr id="183369"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70"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3351" name="Group 44"/>
          <p:cNvGrpSpPr>
            <a:grpSpLocks/>
          </p:cNvGrpSpPr>
          <p:nvPr/>
        </p:nvGrpSpPr>
        <p:grpSpPr bwMode="auto">
          <a:xfrm>
            <a:off x="6492875" y="3444875"/>
            <a:ext cx="720725" cy="598488"/>
            <a:chOff x="-44" y="1473"/>
            <a:chExt cx="981" cy="1105"/>
          </a:xfrm>
        </p:grpSpPr>
        <p:pic>
          <p:nvPicPr>
            <p:cNvPr id="183367"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68"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3352" name="Group 44"/>
          <p:cNvGrpSpPr>
            <a:grpSpLocks/>
          </p:cNvGrpSpPr>
          <p:nvPr/>
        </p:nvGrpSpPr>
        <p:grpSpPr bwMode="auto">
          <a:xfrm>
            <a:off x="7061200" y="3454400"/>
            <a:ext cx="720725" cy="600075"/>
            <a:chOff x="-44" y="1473"/>
            <a:chExt cx="981" cy="1105"/>
          </a:xfrm>
        </p:grpSpPr>
        <p:pic>
          <p:nvPicPr>
            <p:cNvPr id="183365"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6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3353" name="Group 44"/>
          <p:cNvGrpSpPr>
            <a:grpSpLocks/>
          </p:cNvGrpSpPr>
          <p:nvPr/>
        </p:nvGrpSpPr>
        <p:grpSpPr bwMode="auto">
          <a:xfrm>
            <a:off x="7915275" y="3302000"/>
            <a:ext cx="720725" cy="600075"/>
            <a:chOff x="-44" y="1473"/>
            <a:chExt cx="981" cy="1105"/>
          </a:xfrm>
        </p:grpSpPr>
        <p:pic>
          <p:nvPicPr>
            <p:cNvPr id="183363"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64"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2" name="Group 1"/>
          <p:cNvGrpSpPr>
            <a:grpSpLocks/>
          </p:cNvGrpSpPr>
          <p:nvPr/>
        </p:nvGrpSpPr>
        <p:grpSpPr bwMode="auto">
          <a:xfrm>
            <a:off x="4664075" y="2549525"/>
            <a:ext cx="1550988" cy="600075"/>
            <a:chOff x="4907280" y="294640"/>
            <a:chExt cx="1551062" cy="599440"/>
          </a:xfrm>
        </p:grpSpPr>
        <p:sp>
          <p:nvSpPr>
            <p:cNvPr id="74814" name="Rectangle 118"/>
            <p:cNvSpPr>
              <a:spLocks noChangeArrowheads="1"/>
            </p:cNvSpPr>
            <p:nvPr/>
          </p:nvSpPr>
          <p:spPr bwMode="auto">
            <a:xfrm>
              <a:off x="6178929" y="589603"/>
              <a:ext cx="279413" cy="206157"/>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74815" name="Line 120"/>
            <p:cNvSpPr>
              <a:spLocks noChangeShapeType="1"/>
            </p:cNvSpPr>
            <p:nvPr/>
          </p:nvSpPr>
          <p:spPr bwMode="auto">
            <a:xfrm flipH="1" flipV="1">
              <a:off x="5507384" y="507140"/>
              <a:ext cx="793788" cy="20932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83359" name="Oval 82"/>
            <p:cNvSpPr>
              <a:spLocks noChangeArrowheads="1"/>
            </p:cNvSpPr>
            <p:nvPr/>
          </p:nvSpPr>
          <p:spPr bwMode="auto">
            <a:xfrm>
              <a:off x="6282127" y="684530"/>
              <a:ext cx="42863"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grpSp>
          <p:nvGrpSpPr>
            <p:cNvPr id="183360" name="Group 44"/>
            <p:cNvGrpSpPr>
              <a:grpSpLocks/>
            </p:cNvGrpSpPr>
            <p:nvPr/>
          </p:nvGrpSpPr>
          <p:grpSpPr bwMode="auto">
            <a:xfrm>
              <a:off x="4907280" y="294640"/>
              <a:ext cx="721360" cy="599440"/>
              <a:chOff x="-44" y="1473"/>
              <a:chExt cx="981" cy="1105"/>
            </a:xfrm>
          </p:grpSpPr>
          <p:pic>
            <p:nvPicPr>
              <p:cNvPr id="183361"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62"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pic>
        <p:nvPicPr>
          <p:cNvPr id="183356" name="Picture 23"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1036638"/>
            <a:ext cx="4113212"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101</a:t>
            </a:fld>
            <a:endParaRPr lang="en-US" sz="1200" dirty="0">
              <a:latin typeface="Tahoma" charset="0"/>
            </a:endParaRPr>
          </a:p>
        </p:txBody>
      </p:sp>
      <p:sp>
        <p:nvSpPr>
          <p:cNvPr id="105"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grpSp>
        <p:nvGrpSpPr>
          <p:cNvPr id="106" name="Group 347"/>
          <p:cNvGrpSpPr>
            <a:grpSpLocks/>
          </p:cNvGrpSpPr>
          <p:nvPr/>
        </p:nvGrpSpPr>
        <p:grpSpPr bwMode="auto">
          <a:xfrm>
            <a:off x="6700819" y="1533219"/>
            <a:ext cx="681857" cy="351801"/>
            <a:chOff x="1871277" y="1576300"/>
            <a:chExt cx="1128371" cy="437861"/>
          </a:xfrm>
        </p:grpSpPr>
        <p:sp>
          <p:nvSpPr>
            <p:cNvPr id="107" name="Oval 106"/>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8" name="Rectangle 107"/>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9" name="Oval 108"/>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0" name="Freeform 109"/>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1" name="Freeform 110"/>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2" name="Freeform 111"/>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3" name="Freeform 112"/>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14" name="Straight Connector 113"/>
            <p:cNvCxnSpPr>
              <a:endCxn id="109"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64824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9131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9135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9134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317" grpId="0"/>
      <p:bldP spid="691342" grpId="0"/>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80" name="Rectangle 111"/>
          <p:cNvSpPr>
            <a:spLocks noChangeArrowheads="1"/>
          </p:cNvSpPr>
          <p:nvPr/>
        </p:nvSpPr>
        <p:spPr bwMode="auto">
          <a:xfrm>
            <a:off x="3414713" y="2103438"/>
            <a:ext cx="279400" cy="2286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184324" name="Rectangle 77"/>
          <p:cNvSpPr>
            <a:spLocks noChangeArrowheads="1"/>
          </p:cNvSpPr>
          <p:nvPr/>
        </p:nvSpPr>
        <p:spPr bwMode="auto">
          <a:xfrm>
            <a:off x="6591300" y="2108200"/>
            <a:ext cx="276225" cy="233363"/>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25" name="Rectangle 77"/>
          <p:cNvSpPr>
            <a:spLocks noChangeArrowheads="1"/>
          </p:cNvSpPr>
          <p:nvPr/>
        </p:nvSpPr>
        <p:spPr bwMode="auto">
          <a:xfrm>
            <a:off x="6881813" y="2108200"/>
            <a:ext cx="276225" cy="233363"/>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26" name="Rectangle 77"/>
          <p:cNvSpPr>
            <a:spLocks noChangeArrowheads="1"/>
          </p:cNvSpPr>
          <p:nvPr/>
        </p:nvSpPr>
        <p:spPr bwMode="auto">
          <a:xfrm>
            <a:off x="6300788" y="2112963"/>
            <a:ext cx="276225" cy="233362"/>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75784" name="Rectangle 157"/>
          <p:cNvSpPr>
            <a:spLocks noChangeArrowheads="1"/>
          </p:cNvSpPr>
          <p:nvPr/>
        </p:nvSpPr>
        <p:spPr bwMode="auto">
          <a:xfrm>
            <a:off x="6300788" y="1881188"/>
            <a:ext cx="280987" cy="214312"/>
          </a:xfrm>
          <a:prstGeom prst="rect">
            <a:avLst/>
          </a:prstGeom>
          <a:solidFill>
            <a:srgbClr val="00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75785" name="Rectangle 156"/>
          <p:cNvSpPr>
            <a:spLocks noChangeArrowheads="1"/>
          </p:cNvSpPr>
          <p:nvPr/>
        </p:nvSpPr>
        <p:spPr bwMode="auto">
          <a:xfrm>
            <a:off x="5972175" y="2105025"/>
            <a:ext cx="309563" cy="233363"/>
          </a:xfrm>
          <a:prstGeom prst="rect">
            <a:avLst/>
          </a:prstGeom>
          <a:solidFill>
            <a:srgbClr val="00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75786" name="Rectangle 2"/>
          <p:cNvSpPr>
            <a:spLocks noGrp="1" noChangeArrowheads="1"/>
          </p:cNvSpPr>
          <p:nvPr>
            <p:ph type="title"/>
          </p:nvPr>
        </p:nvSpPr>
        <p:spPr/>
        <p:txBody>
          <a:bodyPr/>
          <a:lstStyle/>
          <a:p>
            <a:pPr>
              <a:defRPr/>
            </a:pPr>
            <a:r>
              <a:rPr lang="en-US" sz="4000" dirty="0">
                <a:latin typeface="Gill Sans MT" charset="0"/>
                <a:cs typeface="+mj-cs"/>
              </a:rPr>
              <a:t>VLANS spanning multiple switches</a:t>
            </a:r>
          </a:p>
        </p:txBody>
      </p:sp>
      <p:sp>
        <p:nvSpPr>
          <p:cNvPr id="692227" name="Rectangle 3"/>
          <p:cNvSpPr>
            <a:spLocks noGrp="1" noChangeArrowheads="1"/>
          </p:cNvSpPr>
          <p:nvPr>
            <p:ph type="body" idx="1"/>
          </p:nvPr>
        </p:nvSpPr>
        <p:spPr>
          <a:xfrm>
            <a:off x="411163" y="3971925"/>
            <a:ext cx="8489950" cy="2687638"/>
          </a:xfrm>
        </p:spPr>
        <p:txBody>
          <a:bodyPr/>
          <a:lstStyle/>
          <a:p>
            <a:pPr marL="231775" indent="-231775">
              <a:defRPr/>
            </a:pPr>
            <a:r>
              <a:rPr lang="en-US" sz="2400" i="1" dirty="0">
                <a:solidFill>
                  <a:srgbClr val="CC0000"/>
                </a:solidFill>
                <a:latin typeface="Gill Sans MT" charset="0"/>
                <a:cs typeface="+mn-cs"/>
              </a:rPr>
              <a:t>trunk port:</a:t>
            </a:r>
            <a:r>
              <a:rPr lang="en-US" sz="2400" dirty="0">
                <a:solidFill>
                  <a:srgbClr val="CC0000"/>
                </a:solidFill>
                <a:latin typeface="Gill Sans MT" charset="0"/>
                <a:cs typeface="+mn-cs"/>
              </a:rPr>
              <a:t> </a:t>
            </a:r>
            <a:r>
              <a:rPr lang="en-US" sz="2400" dirty="0">
                <a:latin typeface="Gill Sans MT" charset="0"/>
                <a:cs typeface="+mn-cs"/>
              </a:rPr>
              <a:t>carries frames between VLANS defined over multiple physical switches</a:t>
            </a:r>
          </a:p>
          <a:p>
            <a:pPr marL="681038" lvl="1" indent="-223838">
              <a:defRPr/>
            </a:pPr>
            <a:r>
              <a:rPr lang="en-US" sz="2000" dirty="0">
                <a:latin typeface="Gill Sans MT" charset="0"/>
              </a:rPr>
              <a:t>frames forwarded within a VLAN between trunked switches can’t be plain Ethernet frames (must carry VLAN ID info)</a:t>
            </a:r>
          </a:p>
          <a:p>
            <a:pPr marL="681038" lvl="1" indent="-223838">
              <a:defRPr/>
            </a:pPr>
            <a:r>
              <a:rPr lang="en-US" sz="2000" dirty="0">
                <a:latin typeface="Gill Sans MT" charset="0"/>
              </a:rPr>
              <a:t>802.1q protocol adds/removes additional header fields for frames forwarded between trunk ports</a:t>
            </a:r>
          </a:p>
        </p:txBody>
      </p:sp>
      <p:sp>
        <p:nvSpPr>
          <p:cNvPr id="75788" name="Rectangle 62"/>
          <p:cNvSpPr>
            <a:spLocks noChangeArrowheads="1"/>
          </p:cNvSpPr>
          <p:nvPr/>
        </p:nvSpPr>
        <p:spPr bwMode="auto">
          <a:xfrm>
            <a:off x="1341438" y="1887538"/>
            <a:ext cx="273050" cy="196850"/>
          </a:xfrm>
          <a:prstGeom prst="rect">
            <a:avLst/>
          </a:prstGeom>
          <a:solidFill>
            <a:srgbClr val="00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184332" name="Rectangle 80"/>
          <p:cNvSpPr>
            <a:spLocks noChangeArrowheads="1"/>
          </p:cNvSpPr>
          <p:nvPr/>
        </p:nvSpPr>
        <p:spPr bwMode="auto">
          <a:xfrm>
            <a:off x="1333500" y="2097088"/>
            <a:ext cx="290513" cy="242887"/>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33" name="Rectangle 77"/>
          <p:cNvSpPr>
            <a:spLocks noChangeArrowheads="1"/>
          </p:cNvSpPr>
          <p:nvPr/>
        </p:nvSpPr>
        <p:spPr bwMode="auto">
          <a:xfrm>
            <a:off x="3405188" y="1878013"/>
            <a:ext cx="290512" cy="20955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34" name="Rectangle 76"/>
          <p:cNvSpPr>
            <a:spLocks noChangeArrowheads="1"/>
          </p:cNvSpPr>
          <p:nvPr/>
        </p:nvSpPr>
        <p:spPr bwMode="auto">
          <a:xfrm>
            <a:off x="2514600" y="1882775"/>
            <a:ext cx="890588" cy="4572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35" name="Rectangle 75"/>
          <p:cNvSpPr>
            <a:spLocks noChangeArrowheads="1"/>
          </p:cNvSpPr>
          <p:nvPr/>
        </p:nvSpPr>
        <p:spPr bwMode="auto">
          <a:xfrm>
            <a:off x="1619250" y="1882775"/>
            <a:ext cx="900113" cy="452438"/>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36" name="Rectangle 2"/>
          <p:cNvSpPr>
            <a:spLocks noChangeArrowheads="1"/>
          </p:cNvSpPr>
          <p:nvPr/>
        </p:nvSpPr>
        <p:spPr bwMode="auto">
          <a:xfrm>
            <a:off x="1333500" y="1874838"/>
            <a:ext cx="2370138" cy="46831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en-US" i="0" dirty="0">
              <a:solidFill>
                <a:srgbClr val="000000"/>
              </a:solidFill>
              <a:latin typeface="Arial" charset="0"/>
            </a:endParaRPr>
          </a:p>
        </p:txBody>
      </p:sp>
      <p:sp>
        <p:nvSpPr>
          <p:cNvPr id="184337" name="Line 3"/>
          <p:cNvSpPr>
            <a:spLocks noChangeShapeType="1"/>
          </p:cNvSpPr>
          <p:nvPr/>
        </p:nvSpPr>
        <p:spPr bwMode="auto">
          <a:xfrm>
            <a:off x="1335088" y="2090738"/>
            <a:ext cx="2351087" cy="47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38" name="Text Box 6"/>
          <p:cNvSpPr txBox="1">
            <a:spLocks noChangeArrowheads="1"/>
          </p:cNvSpPr>
          <p:nvPr/>
        </p:nvSpPr>
        <p:spPr bwMode="auto">
          <a:xfrm>
            <a:off x="1250950" y="1833563"/>
            <a:ext cx="24130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1</a:t>
            </a:r>
          </a:p>
        </p:txBody>
      </p:sp>
      <p:sp>
        <p:nvSpPr>
          <p:cNvPr id="184339" name="Line 7"/>
          <p:cNvSpPr>
            <a:spLocks noChangeShapeType="1"/>
          </p:cNvSpPr>
          <p:nvPr/>
        </p:nvSpPr>
        <p:spPr bwMode="auto">
          <a:xfrm>
            <a:off x="2514600" y="1879600"/>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40" name="AutoShape 8"/>
          <p:cNvSpPr>
            <a:spLocks noChangeArrowheads="1"/>
          </p:cNvSpPr>
          <p:nvPr/>
        </p:nvSpPr>
        <p:spPr bwMode="auto">
          <a:xfrm>
            <a:off x="1304925" y="1616075"/>
            <a:ext cx="3176588" cy="261938"/>
          </a:xfrm>
          <a:prstGeom prst="parallelogram">
            <a:avLst>
              <a:gd name="adj" fmla="val 303181"/>
            </a:avLst>
          </a:prstGeom>
          <a:solidFill>
            <a:schemeClr val="bg1"/>
          </a:solidFill>
          <a:ln w="9525">
            <a:solidFill>
              <a:schemeClr val="tx1"/>
            </a:solidFill>
            <a:miter lim="800000"/>
            <a:headEnd/>
            <a:tailEnd/>
          </a:ln>
        </p:spPr>
        <p:txBody>
          <a:bodyPr wrap="none" anchor="ctr"/>
          <a:lstStyle/>
          <a:p>
            <a:pPr eaLnBrk="1" hangingPunct="1"/>
            <a:endParaRPr lang="en-US" i="0" dirty="0">
              <a:solidFill>
                <a:srgbClr val="000000"/>
              </a:solidFill>
              <a:latin typeface="Arial" charset="0"/>
            </a:endParaRPr>
          </a:p>
        </p:txBody>
      </p:sp>
      <p:sp>
        <p:nvSpPr>
          <p:cNvPr id="184341" name="Freeform 9"/>
          <p:cNvSpPr>
            <a:spLocks/>
          </p:cNvSpPr>
          <p:nvPr/>
        </p:nvSpPr>
        <p:spPr bwMode="auto">
          <a:xfrm>
            <a:off x="3708400" y="1619250"/>
            <a:ext cx="763588" cy="720725"/>
          </a:xfrm>
          <a:custGeom>
            <a:avLst/>
            <a:gdLst>
              <a:gd name="T0" fmla="*/ 0 w 232"/>
              <a:gd name="T1" fmla="*/ 2147483647 h 454"/>
              <a:gd name="T2" fmla="*/ 2147483647 w 232"/>
              <a:gd name="T3" fmla="*/ 2147483647 h 454"/>
              <a:gd name="T4" fmla="*/ 2147483647 w 232"/>
              <a:gd name="T5" fmla="*/ 0 h 454"/>
              <a:gd name="T6" fmla="*/ 0 60000 65536"/>
              <a:gd name="T7" fmla="*/ 0 60000 65536"/>
              <a:gd name="T8" fmla="*/ 0 60000 65536"/>
              <a:gd name="T9" fmla="*/ 0 w 232"/>
              <a:gd name="T10" fmla="*/ 0 h 454"/>
              <a:gd name="T11" fmla="*/ 232 w 232"/>
              <a:gd name="T12" fmla="*/ 454 h 454"/>
            </a:gdLst>
            <a:ahLst/>
            <a:cxnLst>
              <a:cxn ang="T6">
                <a:pos x="T0" y="T1"/>
              </a:cxn>
              <a:cxn ang="T7">
                <a:pos x="T2" y="T3"/>
              </a:cxn>
              <a:cxn ang="T8">
                <a:pos x="T4" y="T5"/>
              </a:cxn>
            </a:cxnLst>
            <a:rect l="T9" t="T10" r="T11" b="T12"/>
            <a:pathLst>
              <a:path w="232" h="454">
                <a:moveTo>
                  <a:pt x="0" y="454"/>
                </a:moveTo>
                <a:lnTo>
                  <a:pt x="232" y="274"/>
                </a:lnTo>
                <a:lnTo>
                  <a:pt x="229" y="0"/>
                </a:ln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4342" name="Freeform 10"/>
          <p:cNvSpPr>
            <a:spLocks/>
          </p:cNvSpPr>
          <p:nvPr/>
        </p:nvSpPr>
        <p:spPr bwMode="auto">
          <a:xfrm>
            <a:off x="1706563" y="1663700"/>
            <a:ext cx="2228850" cy="150813"/>
          </a:xfrm>
          <a:custGeom>
            <a:avLst/>
            <a:gdLst>
              <a:gd name="T0" fmla="*/ 0 w 678"/>
              <a:gd name="T1" fmla="*/ 2147483647 h 110"/>
              <a:gd name="T2" fmla="*/ 2147483647 w 678"/>
              <a:gd name="T3" fmla="*/ 2147483647 h 110"/>
              <a:gd name="T4" fmla="*/ 2147483647 w 678"/>
              <a:gd name="T5" fmla="*/ 0 h 110"/>
              <a:gd name="T6" fmla="*/ 2147483647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4343" name="Freeform 11"/>
          <p:cNvSpPr>
            <a:spLocks/>
          </p:cNvSpPr>
          <p:nvPr/>
        </p:nvSpPr>
        <p:spPr bwMode="auto">
          <a:xfrm>
            <a:off x="2179638" y="1663700"/>
            <a:ext cx="1420812" cy="166688"/>
          </a:xfrm>
          <a:custGeom>
            <a:avLst/>
            <a:gdLst>
              <a:gd name="T0" fmla="*/ 0 w 432"/>
              <a:gd name="T1" fmla="*/ 0 h 105"/>
              <a:gd name="T2" fmla="*/ 2147483647 w 432"/>
              <a:gd name="T3" fmla="*/ 0 h 105"/>
              <a:gd name="T4" fmla="*/ 2147483647 w 432"/>
              <a:gd name="T5" fmla="*/ 2147483647 h 105"/>
              <a:gd name="T6" fmla="*/ 2147483647 w 432"/>
              <a:gd name="T7" fmla="*/ 2147483647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4344" name="Line 17"/>
          <p:cNvSpPr>
            <a:spLocks noChangeShapeType="1"/>
          </p:cNvSpPr>
          <p:nvPr/>
        </p:nvSpPr>
        <p:spPr bwMode="auto">
          <a:xfrm>
            <a:off x="3114675" y="1884363"/>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45" name="Line 18"/>
          <p:cNvSpPr>
            <a:spLocks noChangeShapeType="1"/>
          </p:cNvSpPr>
          <p:nvPr/>
        </p:nvSpPr>
        <p:spPr bwMode="auto">
          <a:xfrm>
            <a:off x="1914525" y="1879600"/>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46" name="Line 21"/>
          <p:cNvSpPr>
            <a:spLocks noChangeShapeType="1"/>
          </p:cNvSpPr>
          <p:nvPr/>
        </p:nvSpPr>
        <p:spPr bwMode="auto">
          <a:xfrm>
            <a:off x="1624013" y="1876425"/>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47" name="Line 22"/>
          <p:cNvSpPr>
            <a:spLocks noChangeShapeType="1"/>
          </p:cNvSpPr>
          <p:nvPr/>
        </p:nvSpPr>
        <p:spPr bwMode="auto">
          <a:xfrm>
            <a:off x="1333500" y="1889125"/>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48" name="Line 23"/>
          <p:cNvSpPr>
            <a:spLocks noChangeShapeType="1"/>
          </p:cNvSpPr>
          <p:nvPr/>
        </p:nvSpPr>
        <p:spPr bwMode="auto">
          <a:xfrm>
            <a:off x="2195513" y="1884363"/>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49" name="Line 24"/>
          <p:cNvSpPr>
            <a:spLocks noChangeShapeType="1"/>
          </p:cNvSpPr>
          <p:nvPr/>
        </p:nvSpPr>
        <p:spPr bwMode="auto">
          <a:xfrm>
            <a:off x="2819400" y="1879600"/>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50" name="Line 25"/>
          <p:cNvSpPr>
            <a:spLocks noChangeShapeType="1"/>
          </p:cNvSpPr>
          <p:nvPr/>
        </p:nvSpPr>
        <p:spPr bwMode="auto">
          <a:xfrm>
            <a:off x="3409950" y="1874838"/>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51" name="Text Box 26"/>
          <p:cNvSpPr txBox="1">
            <a:spLocks noChangeArrowheads="1"/>
          </p:cNvSpPr>
          <p:nvPr/>
        </p:nvSpPr>
        <p:spPr bwMode="auto">
          <a:xfrm>
            <a:off x="2132013" y="2043113"/>
            <a:ext cx="24130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8</a:t>
            </a:r>
          </a:p>
        </p:txBody>
      </p:sp>
      <p:sp>
        <p:nvSpPr>
          <p:cNvPr id="184352" name="Text Box 27"/>
          <p:cNvSpPr txBox="1">
            <a:spLocks noChangeArrowheads="1"/>
          </p:cNvSpPr>
          <p:nvPr/>
        </p:nvSpPr>
        <p:spPr bwMode="auto">
          <a:xfrm>
            <a:off x="2451100" y="1828800"/>
            <a:ext cx="2413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9</a:t>
            </a:r>
          </a:p>
        </p:txBody>
      </p:sp>
      <p:sp>
        <p:nvSpPr>
          <p:cNvPr id="184353" name="Text Box 29"/>
          <p:cNvSpPr txBox="1">
            <a:spLocks noChangeArrowheads="1"/>
          </p:cNvSpPr>
          <p:nvPr/>
        </p:nvSpPr>
        <p:spPr bwMode="auto">
          <a:xfrm>
            <a:off x="2432050" y="2047875"/>
            <a:ext cx="2984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10</a:t>
            </a:r>
          </a:p>
        </p:txBody>
      </p:sp>
      <p:sp>
        <p:nvSpPr>
          <p:cNvPr id="184354" name="Text Box 30"/>
          <p:cNvSpPr txBox="1">
            <a:spLocks noChangeArrowheads="1"/>
          </p:cNvSpPr>
          <p:nvPr/>
        </p:nvSpPr>
        <p:spPr bwMode="auto">
          <a:xfrm>
            <a:off x="1260475" y="2033588"/>
            <a:ext cx="24130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2</a:t>
            </a:r>
          </a:p>
        </p:txBody>
      </p:sp>
      <p:sp>
        <p:nvSpPr>
          <p:cNvPr id="184355" name="Text Box 57"/>
          <p:cNvSpPr txBox="1">
            <a:spLocks noChangeArrowheads="1"/>
          </p:cNvSpPr>
          <p:nvPr/>
        </p:nvSpPr>
        <p:spPr bwMode="auto">
          <a:xfrm>
            <a:off x="2127250" y="1828800"/>
            <a:ext cx="2413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7</a:t>
            </a:r>
          </a:p>
        </p:txBody>
      </p:sp>
      <p:sp>
        <p:nvSpPr>
          <p:cNvPr id="184356" name="Line 61"/>
          <p:cNvSpPr>
            <a:spLocks noChangeShapeType="1"/>
          </p:cNvSpPr>
          <p:nvPr/>
        </p:nvSpPr>
        <p:spPr bwMode="auto">
          <a:xfrm flipH="1">
            <a:off x="573088" y="2209800"/>
            <a:ext cx="901700" cy="279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57" name="Line 62"/>
          <p:cNvSpPr>
            <a:spLocks noChangeShapeType="1"/>
          </p:cNvSpPr>
          <p:nvPr/>
        </p:nvSpPr>
        <p:spPr bwMode="auto">
          <a:xfrm flipH="1">
            <a:off x="958850" y="2209800"/>
            <a:ext cx="806450" cy="4191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58" name="Line 63"/>
          <p:cNvSpPr>
            <a:spLocks noChangeShapeType="1"/>
          </p:cNvSpPr>
          <p:nvPr/>
        </p:nvSpPr>
        <p:spPr bwMode="auto">
          <a:xfrm flipH="1">
            <a:off x="1677988" y="2225675"/>
            <a:ext cx="709612" cy="3603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59" name="Text Box 64"/>
          <p:cNvSpPr txBox="1">
            <a:spLocks noChangeArrowheads="1"/>
          </p:cNvSpPr>
          <p:nvPr/>
        </p:nvSpPr>
        <p:spPr bwMode="auto">
          <a:xfrm>
            <a:off x="3398838" y="2587625"/>
            <a:ext cx="412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800" i="0" dirty="0">
                <a:solidFill>
                  <a:srgbClr val="000000"/>
                </a:solidFill>
                <a:latin typeface="Arial" charset="0"/>
              </a:rPr>
              <a:t>…</a:t>
            </a:r>
          </a:p>
        </p:txBody>
      </p:sp>
      <p:sp>
        <p:nvSpPr>
          <p:cNvPr id="184360" name="Line 69"/>
          <p:cNvSpPr>
            <a:spLocks noChangeShapeType="1"/>
          </p:cNvSpPr>
          <p:nvPr/>
        </p:nvSpPr>
        <p:spPr bwMode="auto">
          <a:xfrm>
            <a:off x="2686050" y="2212975"/>
            <a:ext cx="101600" cy="3778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61" name="Line 70"/>
          <p:cNvSpPr>
            <a:spLocks noChangeShapeType="1"/>
          </p:cNvSpPr>
          <p:nvPr/>
        </p:nvSpPr>
        <p:spPr bwMode="auto">
          <a:xfrm>
            <a:off x="2676525" y="2011363"/>
            <a:ext cx="479425" cy="6032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62" name="Line 71"/>
          <p:cNvSpPr>
            <a:spLocks noChangeShapeType="1"/>
          </p:cNvSpPr>
          <p:nvPr/>
        </p:nvSpPr>
        <p:spPr bwMode="auto">
          <a:xfrm>
            <a:off x="3532188" y="1955800"/>
            <a:ext cx="514350" cy="4841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63" name="Text Box 72"/>
          <p:cNvSpPr txBox="1">
            <a:spLocks noChangeArrowheads="1"/>
          </p:cNvSpPr>
          <p:nvPr/>
        </p:nvSpPr>
        <p:spPr bwMode="auto">
          <a:xfrm>
            <a:off x="563563" y="3130550"/>
            <a:ext cx="165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solidFill>
                  <a:srgbClr val="000000"/>
                </a:solidFill>
                <a:latin typeface="Arial" charset="0"/>
              </a:rPr>
              <a:t>Electrical Engineering</a:t>
            </a:r>
          </a:p>
          <a:p>
            <a:pPr algn="ctr" eaLnBrk="1" hangingPunct="1"/>
            <a:r>
              <a:rPr lang="en-US" sz="1200" i="0" dirty="0">
                <a:solidFill>
                  <a:srgbClr val="000000"/>
                </a:solidFill>
                <a:latin typeface="Arial" charset="0"/>
              </a:rPr>
              <a:t>(VLAN ports 1-8)</a:t>
            </a:r>
          </a:p>
        </p:txBody>
      </p:sp>
      <p:sp>
        <p:nvSpPr>
          <p:cNvPr id="184364" name="Text Box 73"/>
          <p:cNvSpPr txBox="1">
            <a:spLocks noChangeArrowheads="1"/>
          </p:cNvSpPr>
          <p:nvPr/>
        </p:nvSpPr>
        <p:spPr bwMode="auto">
          <a:xfrm>
            <a:off x="2725738" y="3117850"/>
            <a:ext cx="14335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solidFill>
                  <a:srgbClr val="000000"/>
                </a:solidFill>
                <a:latin typeface="Arial" charset="0"/>
              </a:rPr>
              <a:t>Computer Science</a:t>
            </a:r>
          </a:p>
          <a:p>
            <a:pPr algn="ctr" eaLnBrk="1" hangingPunct="1"/>
            <a:r>
              <a:rPr lang="en-US" sz="1200" i="0" dirty="0">
                <a:solidFill>
                  <a:srgbClr val="000000"/>
                </a:solidFill>
                <a:latin typeface="Arial" charset="0"/>
              </a:rPr>
              <a:t>(VLAN ports 9-15)</a:t>
            </a:r>
          </a:p>
        </p:txBody>
      </p:sp>
      <p:sp>
        <p:nvSpPr>
          <p:cNvPr id="184365" name="Text Box 74"/>
          <p:cNvSpPr txBox="1">
            <a:spLocks noChangeArrowheads="1"/>
          </p:cNvSpPr>
          <p:nvPr/>
        </p:nvSpPr>
        <p:spPr bwMode="auto">
          <a:xfrm>
            <a:off x="3322638" y="1824038"/>
            <a:ext cx="2984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15</a:t>
            </a:r>
          </a:p>
        </p:txBody>
      </p:sp>
      <p:sp>
        <p:nvSpPr>
          <p:cNvPr id="184366" name="Oval 81"/>
          <p:cNvSpPr>
            <a:spLocks noChangeArrowheads="1"/>
          </p:cNvSpPr>
          <p:nvPr/>
        </p:nvSpPr>
        <p:spPr bwMode="auto">
          <a:xfrm>
            <a:off x="1449388" y="2189163"/>
            <a:ext cx="42862"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67" name="Oval 82"/>
          <p:cNvSpPr>
            <a:spLocks noChangeArrowheads="1"/>
          </p:cNvSpPr>
          <p:nvPr/>
        </p:nvSpPr>
        <p:spPr bwMode="auto">
          <a:xfrm>
            <a:off x="1741488" y="2185988"/>
            <a:ext cx="42862"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68" name="Oval 83"/>
          <p:cNvSpPr>
            <a:spLocks noChangeArrowheads="1"/>
          </p:cNvSpPr>
          <p:nvPr/>
        </p:nvSpPr>
        <p:spPr bwMode="auto">
          <a:xfrm>
            <a:off x="2328863" y="2190750"/>
            <a:ext cx="42862"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69" name="Oval 84"/>
          <p:cNvSpPr>
            <a:spLocks noChangeArrowheads="1"/>
          </p:cNvSpPr>
          <p:nvPr/>
        </p:nvSpPr>
        <p:spPr bwMode="auto">
          <a:xfrm>
            <a:off x="2660650" y="2187575"/>
            <a:ext cx="42863"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70" name="Oval 85"/>
          <p:cNvSpPr>
            <a:spLocks noChangeArrowheads="1"/>
          </p:cNvSpPr>
          <p:nvPr/>
        </p:nvSpPr>
        <p:spPr bwMode="auto">
          <a:xfrm>
            <a:off x="2647950" y="1973263"/>
            <a:ext cx="42863"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71" name="Oval 86"/>
          <p:cNvSpPr>
            <a:spLocks noChangeArrowheads="1"/>
          </p:cNvSpPr>
          <p:nvPr/>
        </p:nvSpPr>
        <p:spPr bwMode="auto">
          <a:xfrm>
            <a:off x="3522663" y="1970088"/>
            <a:ext cx="42862"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72" name="Text Box 45"/>
          <p:cNvSpPr txBox="1">
            <a:spLocks noChangeArrowheads="1"/>
          </p:cNvSpPr>
          <p:nvPr/>
        </p:nvSpPr>
        <p:spPr bwMode="auto">
          <a:xfrm>
            <a:off x="1112838" y="2554288"/>
            <a:ext cx="4127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800" i="0" dirty="0">
                <a:solidFill>
                  <a:srgbClr val="000000"/>
                </a:solidFill>
                <a:latin typeface="Arial" charset="0"/>
              </a:rPr>
              <a:t>…</a:t>
            </a:r>
          </a:p>
        </p:txBody>
      </p:sp>
      <p:sp>
        <p:nvSpPr>
          <p:cNvPr id="75830" name="Rectangle 113"/>
          <p:cNvSpPr>
            <a:spLocks noChangeArrowheads="1"/>
          </p:cNvSpPr>
          <p:nvPr/>
        </p:nvSpPr>
        <p:spPr bwMode="auto">
          <a:xfrm>
            <a:off x="6888163" y="2105025"/>
            <a:ext cx="279400" cy="238125"/>
          </a:xfrm>
          <a:prstGeom prst="rect">
            <a:avLst/>
          </a:prstGeom>
          <a:noFill/>
          <a:ln>
            <a:noFill/>
          </a:ln>
          <a:effectLst/>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184374" name="Rectangle 77"/>
          <p:cNvSpPr>
            <a:spLocks noChangeArrowheads="1"/>
          </p:cNvSpPr>
          <p:nvPr/>
        </p:nvSpPr>
        <p:spPr bwMode="auto">
          <a:xfrm>
            <a:off x="6877050" y="1884363"/>
            <a:ext cx="290513" cy="20955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75" name="Rectangle 76"/>
          <p:cNvSpPr>
            <a:spLocks noChangeArrowheads="1"/>
          </p:cNvSpPr>
          <p:nvPr/>
        </p:nvSpPr>
        <p:spPr bwMode="auto">
          <a:xfrm>
            <a:off x="5986463" y="1889125"/>
            <a:ext cx="890587" cy="457200"/>
          </a:xfrm>
          <a:prstGeom prst="rect">
            <a:avLst/>
          </a:prstGeom>
          <a:noFill/>
          <a:ln>
            <a:noFill/>
          </a:ln>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76" name="Line 17"/>
          <p:cNvSpPr>
            <a:spLocks noChangeShapeType="1"/>
          </p:cNvSpPr>
          <p:nvPr/>
        </p:nvSpPr>
        <p:spPr bwMode="auto">
          <a:xfrm>
            <a:off x="6586538" y="1890713"/>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77" name="Line 24"/>
          <p:cNvSpPr>
            <a:spLocks noChangeShapeType="1"/>
          </p:cNvSpPr>
          <p:nvPr/>
        </p:nvSpPr>
        <p:spPr bwMode="auto">
          <a:xfrm>
            <a:off x="6291263" y="1885950"/>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78" name="Line 25"/>
          <p:cNvSpPr>
            <a:spLocks noChangeShapeType="1"/>
          </p:cNvSpPr>
          <p:nvPr/>
        </p:nvSpPr>
        <p:spPr bwMode="auto">
          <a:xfrm>
            <a:off x="6881813" y="1881188"/>
            <a:ext cx="0" cy="463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79" name="Text Box 29"/>
          <p:cNvSpPr txBox="1">
            <a:spLocks noChangeArrowheads="1"/>
          </p:cNvSpPr>
          <p:nvPr/>
        </p:nvSpPr>
        <p:spPr bwMode="auto">
          <a:xfrm>
            <a:off x="5903913" y="2054225"/>
            <a:ext cx="2413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2</a:t>
            </a:r>
          </a:p>
        </p:txBody>
      </p:sp>
      <p:sp>
        <p:nvSpPr>
          <p:cNvPr id="184380" name="Text Box 74"/>
          <p:cNvSpPr txBox="1">
            <a:spLocks noChangeArrowheads="1"/>
          </p:cNvSpPr>
          <p:nvPr/>
        </p:nvSpPr>
        <p:spPr bwMode="auto">
          <a:xfrm>
            <a:off x="6794500" y="1830388"/>
            <a:ext cx="24130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7</a:t>
            </a:r>
          </a:p>
        </p:txBody>
      </p:sp>
      <p:sp>
        <p:nvSpPr>
          <p:cNvPr id="184381" name="Oval 84"/>
          <p:cNvSpPr>
            <a:spLocks noChangeArrowheads="1"/>
          </p:cNvSpPr>
          <p:nvPr/>
        </p:nvSpPr>
        <p:spPr bwMode="auto">
          <a:xfrm>
            <a:off x="6132513" y="2193925"/>
            <a:ext cx="42862"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82" name="Oval 86"/>
          <p:cNvSpPr>
            <a:spLocks noChangeArrowheads="1"/>
          </p:cNvSpPr>
          <p:nvPr/>
        </p:nvSpPr>
        <p:spPr bwMode="auto">
          <a:xfrm>
            <a:off x="6994525" y="1976438"/>
            <a:ext cx="42863"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83" name="AutoShape 8"/>
          <p:cNvSpPr>
            <a:spLocks noChangeArrowheads="1"/>
          </p:cNvSpPr>
          <p:nvPr/>
        </p:nvSpPr>
        <p:spPr bwMode="auto">
          <a:xfrm>
            <a:off x="5972175" y="1612900"/>
            <a:ext cx="1630363" cy="261938"/>
          </a:xfrm>
          <a:prstGeom prst="parallelogram">
            <a:avLst>
              <a:gd name="adj" fmla="val 155606"/>
            </a:avLst>
          </a:prstGeom>
          <a:solidFill>
            <a:schemeClr val="bg1"/>
          </a:solidFill>
          <a:ln w="9525">
            <a:solidFill>
              <a:schemeClr val="tx1"/>
            </a:solidFill>
            <a:miter lim="800000"/>
            <a:headEnd/>
            <a:tailEnd/>
          </a:ln>
        </p:spPr>
        <p:txBody>
          <a:bodyPr wrap="none" anchor="ctr"/>
          <a:lstStyle/>
          <a:p>
            <a:pPr eaLnBrk="1" hangingPunct="1"/>
            <a:endParaRPr lang="en-US" i="0" dirty="0">
              <a:solidFill>
                <a:srgbClr val="000000"/>
              </a:solidFill>
              <a:latin typeface="Arial" charset="0"/>
            </a:endParaRPr>
          </a:p>
        </p:txBody>
      </p:sp>
      <p:sp>
        <p:nvSpPr>
          <p:cNvPr id="184384" name="Freeform 10"/>
          <p:cNvSpPr>
            <a:spLocks/>
          </p:cNvSpPr>
          <p:nvPr/>
        </p:nvSpPr>
        <p:spPr bwMode="auto">
          <a:xfrm>
            <a:off x="6154738" y="1657350"/>
            <a:ext cx="1184275" cy="166688"/>
          </a:xfrm>
          <a:custGeom>
            <a:avLst/>
            <a:gdLst>
              <a:gd name="T0" fmla="*/ 0 w 678"/>
              <a:gd name="T1" fmla="*/ 2147483647 h 110"/>
              <a:gd name="T2" fmla="*/ 2147483647 w 678"/>
              <a:gd name="T3" fmla="*/ 2147483647 h 110"/>
              <a:gd name="T4" fmla="*/ 2147483647 w 678"/>
              <a:gd name="T5" fmla="*/ 0 h 110"/>
              <a:gd name="T6" fmla="*/ 2147483647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4385" name="Freeform 10"/>
          <p:cNvSpPr>
            <a:spLocks/>
          </p:cNvSpPr>
          <p:nvPr/>
        </p:nvSpPr>
        <p:spPr bwMode="auto">
          <a:xfrm flipV="1">
            <a:off x="6354763" y="1657350"/>
            <a:ext cx="873125" cy="166688"/>
          </a:xfrm>
          <a:custGeom>
            <a:avLst/>
            <a:gdLst>
              <a:gd name="T0" fmla="*/ 0 w 678"/>
              <a:gd name="T1" fmla="*/ 2147483647 h 110"/>
              <a:gd name="T2" fmla="*/ 2147483647 w 678"/>
              <a:gd name="T3" fmla="*/ 2147483647 h 110"/>
              <a:gd name="T4" fmla="*/ 2147483647 w 678"/>
              <a:gd name="T5" fmla="*/ 0 h 110"/>
              <a:gd name="T6" fmla="*/ 2147483647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rot="10800000"/>
          <a:lstStyle/>
          <a:p>
            <a:endParaRPr lang="en-US" dirty="0"/>
          </a:p>
        </p:txBody>
      </p:sp>
      <p:sp>
        <p:nvSpPr>
          <p:cNvPr id="184386" name="Freeform 131"/>
          <p:cNvSpPr>
            <a:spLocks/>
          </p:cNvSpPr>
          <p:nvPr/>
        </p:nvSpPr>
        <p:spPr bwMode="auto">
          <a:xfrm>
            <a:off x="7180263" y="1611313"/>
            <a:ext cx="419100" cy="723900"/>
          </a:xfrm>
          <a:custGeom>
            <a:avLst/>
            <a:gdLst>
              <a:gd name="T0" fmla="*/ 2147483647 w 264"/>
              <a:gd name="T1" fmla="*/ 0 h 456"/>
              <a:gd name="T2" fmla="*/ 2147483647 w 264"/>
              <a:gd name="T3" fmla="*/ 2147483647 h 456"/>
              <a:gd name="T4" fmla="*/ 0 w 264"/>
              <a:gd name="T5" fmla="*/ 2147483647 h 456"/>
              <a:gd name="T6" fmla="*/ 0 60000 65536"/>
              <a:gd name="T7" fmla="*/ 0 60000 65536"/>
              <a:gd name="T8" fmla="*/ 0 60000 65536"/>
            </a:gdLst>
            <a:ahLst/>
            <a:cxnLst>
              <a:cxn ang="T6">
                <a:pos x="T0" y="T1"/>
              </a:cxn>
              <a:cxn ang="T7">
                <a:pos x="T2" y="T3"/>
              </a:cxn>
              <a:cxn ang="T8">
                <a:pos x="T4" y="T5"/>
              </a:cxn>
            </a:cxnLst>
            <a:rect l="0" t="0" r="r" b="b"/>
            <a:pathLst>
              <a:path w="264" h="456">
                <a:moveTo>
                  <a:pt x="264" y="0"/>
                </a:moveTo>
                <a:lnTo>
                  <a:pt x="262" y="248"/>
                </a:lnTo>
                <a:lnTo>
                  <a:pt x="0" y="456"/>
                </a:lnTo>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84387" name="Freeform 132"/>
          <p:cNvSpPr>
            <a:spLocks/>
          </p:cNvSpPr>
          <p:nvPr/>
        </p:nvSpPr>
        <p:spPr bwMode="auto">
          <a:xfrm>
            <a:off x="5969000" y="1868488"/>
            <a:ext cx="1209675" cy="481012"/>
          </a:xfrm>
          <a:custGeom>
            <a:avLst/>
            <a:gdLst>
              <a:gd name="T0" fmla="*/ 0 w 762"/>
              <a:gd name="T1" fmla="*/ 2147483647 h 303"/>
              <a:gd name="T2" fmla="*/ 0 w 762"/>
              <a:gd name="T3" fmla="*/ 2147483647 h 303"/>
              <a:gd name="T4" fmla="*/ 2147483647 w 762"/>
              <a:gd name="T5" fmla="*/ 2147483647 h 303"/>
              <a:gd name="T6" fmla="*/ 2147483647 w 762"/>
              <a:gd name="T7" fmla="*/ 0 h 3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2" h="303">
                <a:moveTo>
                  <a:pt x="0" y="3"/>
                </a:moveTo>
                <a:lnTo>
                  <a:pt x="0" y="303"/>
                </a:lnTo>
                <a:lnTo>
                  <a:pt x="762" y="303"/>
                </a:lnTo>
                <a:lnTo>
                  <a:pt x="762" y="0"/>
                </a:lnTo>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75845" name="Line 133"/>
          <p:cNvSpPr>
            <a:spLocks noChangeShapeType="1"/>
          </p:cNvSpPr>
          <p:nvPr/>
        </p:nvSpPr>
        <p:spPr bwMode="auto">
          <a:xfrm flipV="1">
            <a:off x="5969000" y="2092325"/>
            <a:ext cx="1219200" cy="47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84389" name="Line 69"/>
          <p:cNvSpPr>
            <a:spLocks noChangeShapeType="1"/>
          </p:cNvSpPr>
          <p:nvPr/>
        </p:nvSpPr>
        <p:spPr bwMode="auto">
          <a:xfrm flipH="1">
            <a:off x="5983288" y="2216150"/>
            <a:ext cx="165100" cy="3016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90" name="Line 70"/>
          <p:cNvSpPr>
            <a:spLocks noChangeShapeType="1"/>
          </p:cNvSpPr>
          <p:nvPr/>
        </p:nvSpPr>
        <p:spPr bwMode="auto">
          <a:xfrm>
            <a:off x="6438900" y="1990725"/>
            <a:ext cx="179388" cy="6270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91" name="Line 71"/>
          <p:cNvSpPr>
            <a:spLocks noChangeShapeType="1"/>
          </p:cNvSpPr>
          <p:nvPr/>
        </p:nvSpPr>
        <p:spPr bwMode="auto">
          <a:xfrm>
            <a:off x="6999288" y="1987550"/>
            <a:ext cx="509587" cy="4556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392" name="Oval 85"/>
          <p:cNvSpPr>
            <a:spLocks noChangeArrowheads="1"/>
          </p:cNvSpPr>
          <p:nvPr/>
        </p:nvSpPr>
        <p:spPr bwMode="auto">
          <a:xfrm>
            <a:off x="6424613" y="1970088"/>
            <a:ext cx="42862" cy="4762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393" name="Text Box 27"/>
          <p:cNvSpPr txBox="1">
            <a:spLocks noChangeArrowheads="1"/>
          </p:cNvSpPr>
          <p:nvPr/>
        </p:nvSpPr>
        <p:spPr bwMode="auto">
          <a:xfrm>
            <a:off x="6232525" y="1835150"/>
            <a:ext cx="2413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3</a:t>
            </a:r>
          </a:p>
        </p:txBody>
      </p:sp>
      <p:sp>
        <p:nvSpPr>
          <p:cNvPr id="75851" name="Rectangle 158"/>
          <p:cNvSpPr>
            <a:spLocks noChangeArrowheads="1"/>
          </p:cNvSpPr>
          <p:nvPr/>
        </p:nvSpPr>
        <p:spPr bwMode="auto">
          <a:xfrm>
            <a:off x="6591300" y="1885950"/>
            <a:ext cx="280988" cy="204788"/>
          </a:xfrm>
          <a:prstGeom prst="rect">
            <a:avLst/>
          </a:prstGeom>
          <a:solidFill>
            <a:srgbClr val="00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184395" name="Text Box 73"/>
          <p:cNvSpPr txBox="1">
            <a:spLocks noChangeArrowheads="1"/>
          </p:cNvSpPr>
          <p:nvPr/>
        </p:nvSpPr>
        <p:spPr bwMode="auto">
          <a:xfrm>
            <a:off x="5648325" y="3124200"/>
            <a:ext cx="24082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solidFill>
                  <a:srgbClr val="000000"/>
                </a:solidFill>
                <a:latin typeface="Arial" charset="0"/>
              </a:rPr>
              <a:t>Ports 2,3,5 belong to EE VLAN</a:t>
            </a:r>
          </a:p>
          <a:p>
            <a:pPr algn="ctr" eaLnBrk="1" hangingPunct="1"/>
            <a:r>
              <a:rPr lang="en-US" sz="1200" i="0" dirty="0">
                <a:solidFill>
                  <a:srgbClr val="000000"/>
                </a:solidFill>
                <a:latin typeface="Arial" charset="0"/>
              </a:rPr>
              <a:t>Ports 4,6,7,8 belong to CS VLAN</a:t>
            </a:r>
          </a:p>
        </p:txBody>
      </p:sp>
      <p:sp>
        <p:nvSpPr>
          <p:cNvPr id="184396" name="Text Box 27"/>
          <p:cNvSpPr txBox="1">
            <a:spLocks noChangeArrowheads="1"/>
          </p:cNvSpPr>
          <p:nvPr/>
        </p:nvSpPr>
        <p:spPr bwMode="auto">
          <a:xfrm>
            <a:off x="6513513" y="1835150"/>
            <a:ext cx="2413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5</a:t>
            </a:r>
          </a:p>
        </p:txBody>
      </p:sp>
      <p:sp>
        <p:nvSpPr>
          <p:cNvPr id="184397" name="Text Box 27"/>
          <p:cNvSpPr txBox="1">
            <a:spLocks noChangeArrowheads="1"/>
          </p:cNvSpPr>
          <p:nvPr/>
        </p:nvSpPr>
        <p:spPr bwMode="auto">
          <a:xfrm>
            <a:off x="6237288" y="2049463"/>
            <a:ext cx="24130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4</a:t>
            </a:r>
          </a:p>
        </p:txBody>
      </p:sp>
      <p:sp>
        <p:nvSpPr>
          <p:cNvPr id="184398" name="Text Box 27"/>
          <p:cNvSpPr txBox="1">
            <a:spLocks noChangeArrowheads="1"/>
          </p:cNvSpPr>
          <p:nvPr/>
        </p:nvSpPr>
        <p:spPr bwMode="auto">
          <a:xfrm>
            <a:off x="6513513" y="2049463"/>
            <a:ext cx="24130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6</a:t>
            </a:r>
          </a:p>
        </p:txBody>
      </p:sp>
      <p:sp>
        <p:nvSpPr>
          <p:cNvPr id="184399" name="Text Box 27"/>
          <p:cNvSpPr txBox="1">
            <a:spLocks noChangeArrowheads="1"/>
          </p:cNvSpPr>
          <p:nvPr/>
        </p:nvSpPr>
        <p:spPr bwMode="auto">
          <a:xfrm>
            <a:off x="6813550" y="2054225"/>
            <a:ext cx="2413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000000"/>
                </a:solidFill>
                <a:latin typeface="Arial" charset="0"/>
              </a:rPr>
              <a:t>8</a:t>
            </a:r>
          </a:p>
        </p:txBody>
      </p:sp>
      <p:grpSp>
        <p:nvGrpSpPr>
          <p:cNvPr id="692394" name="Group 170"/>
          <p:cNvGrpSpPr>
            <a:grpSpLocks/>
          </p:cNvGrpSpPr>
          <p:nvPr/>
        </p:nvGrpSpPr>
        <p:grpSpPr bwMode="auto">
          <a:xfrm>
            <a:off x="3327400" y="1835150"/>
            <a:ext cx="2836863" cy="427038"/>
            <a:chOff x="2096" y="1156"/>
            <a:chExt cx="1787" cy="269"/>
          </a:xfrm>
        </p:grpSpPr>
        <p:sp>
          <p:nvSpPr>
            <p:cNvPr id="184429" name="Oval 85"/>
            <p:cNvSpPr>
              <a:spLocks noChangeArrowheads="1"/>
            </p:cNvSpPr>
            <p:nvPr/>
          </p:nvSpPr>
          <p:spPr bwMode="auto">
            <a:xfrm>
              <a:off x="2215" y="1381"/>
              <a:ext cx="27" cy="30"/>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grpSp>
          <p:nvGrpSpPr>
            <p:cNvPr id="184430" name="Group 169"/>
            <p:cNvGrpSpPr>
              <a:grpSpLocks/>
            </p:cNvGrpSpPr>
            <p:nvPr/>
          </p:nvGrpSpPr>
          <p:grpSpPr bwMode="auto">
            <a:xfrm>
              <a:off x="2096" y="1156"/>
              <a:ext cx="1787" cy="269"/>
              <a:chOff x="2096" y="1156"/>
              <a:chExt cx="1787" cy="269"/>
            </a:xfrm>
          </p:grpSpPr>
          <p:sp>
            <p:nvSpPr>
              <p:cNvPr id="184431" name="Text Box 28"/>
              <p:cNvSpPr txBox="1">
                <a:spLocks noChangeArrowheads="1"/>
              </p:cNvSpPr>
              <p:nvPr/>
            </p:nvSpPr>
            <p:spPr bwMode="auto">
              <a:xfrm>
                <a:off x="2096" y="1290"/>
                <a:ext cx="188"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FF0000"/>
                    </a:solidFill>
                    <a:latin typeface="Arial" charset="0"/>
                  </a:rPr>
                  <a:t>16</a:t>
                </a:r>
              </a:p>
            </p:txBody>
          </p:sp>
          <p:sp>
            <p:nvSpPr>
              <p:cNvPr id="184432" name="Text Box 27"/>
              <p:cNvSpPr txBox="1">
                <a:spLocks noChangeArrowheads="1"/>
              </p:cNvSpPr>
              <p:nvPr/>
            </p:nvSpPr>
            <p:spPr bwMode="auto">
              <a:xfrm>
                <a:off x="3731" y="1156"/>
                <a:ext cx="152"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800" i="0" dirty="0">
                    <a:solidFill>
                      <a:srgbClr val="FF0000"/>
                    </a:solidFill>
                    <a:latin typeface="Arial" charset="0"/>
                  </a:rPr>
                  <a:t>1</a:t>
                </a:r>
              </a:p>
            </p:txBody>
          </p:sp>
          <p:sp>
            <p:nvSpPr>
              <p:cNvPr id="184433" name="Oval 85"/>
              <p:cNvSpPr>
                <a:spLocks noChangeArrowheads="1"/>
              </p:cNvSpPr>
              <p:nvPr/>
            </p:nvSpPr>
            <p:spPr bwMode="auto">
              <a:xfrm>
                <a:off x="3855" y="1247"/>
                <a:ext cx="27" cy="30"/>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i="0" dirty="0">
                  <a:solidFill>
                    <a:srgbClr val="000000"/>
                  </a:solidFill>
                  <a:latin typeface="Arial" charset="0"/>
                </a:endParaRPr>
              </a:p>
            </p:txBody>
          </p:sp>
          <p:sp>
            <p:nvSpPr>
              <p:cNvPr id="184434" name="Freeform 168"/>
              <p:cNvSpPr>
                <a:spLocks/>
              </p:cNvSpPr>
              <p:nvPr/>
            </p:nvSpPr>
            <p:spPr bwMode="auto">
              <a:xfrm>
                <a:off x="2226" y="1260"/>
                <a:ext cx="1644" cy="135"/>
              </a:xfrm>
              <a:custGeom>
                <a:avLst/>
                <a:gdLst>
                  <a:gd name="T0" fmla="*/ 0 w 1644"/>
                  <a:gd name="T1" fmla="*/ 135 h 135"/>
                  <a:gd name="T2" fmla="*/ 852 w 1644"/>
                  <a:gd name="T3" fmla="*/ 132 h 135"/>
                  <a:gd name="T4" fmla="*/ 1050 w 1644"/>
                  <a:gd name="T5" fmla="*/ 0 h 135"/>
                  <a:gd name="T6" fmla="*/ 1644 w 1644"/>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4" h="135">
                    <a:moveTo>
                      <a:pt x="0" y="135"/>
                    </a:moveTo>
                    <a:lnTo>
                      <a:pt x="852" y="132"/>
                    </a:lnTo>
                    <a:lnTo>
                      <a:pt x="1050" y="0"/>
                    </a:lnTo>
                    <a:lnTo>
                      <a:pt x="1644" y="0"/>
                    </a:lnTo>
                  </a:path>
                </a:pathLst>
              </a:custGeom>
              <a:noFill/>
              <a:ln w="28575" cap="flat" cmpd="sng">
                <a:solidFill>
                  <a:srgbClr val="FF0000"/>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84401" name="Group 44"/>
          <p:cNvGrpSpPr>
            <a:grpSpLocks/>
          </p:cNvGrpSpPr>
          <p:nvPr/>
        </p:nvGrpSpPr>
        <p:grpSpPr bwMode="auto">
          <a:xfrm>
            <a:off x="254000" y="2316163"/>
            <a:ext cx="538163" cy="558800"/>
            <a:chOff x="-44" y="1473"/>
            <a:chExt cx="981" cy="1105"/>
          </a:xfrm>
        </p:grpSpPr>
        <p:pic>
          <p:nvPicPr>
            <p:cNvPr id="184427"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28"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4402" name="Group 44"/>
          <p:cNvGrpSpPr>
            <a:grpSpLocks/>
          </p:cNvGrpSpPr>
          <p:nvPr/>
        </p:nvGrpSpPr>
        <p:grpSpPr bwMode="auto">
          <a:xfrm>
            <a:off x="619125" y="2519363"/>
            <a:ext cx="539750" cy="558800"/>
            <a:chOff x="-44" y="1473"/>
            <a:chExt cx="981" cy="1105"/>
          </a:xfrm>
        </p:grpSpPr>
        <p:pic>
          <p:nvPicPr>
            <p:cNvPr id="184425"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2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4403" name="Group 44"/>
          <p:cNvGrpSpPr>
            <a:grpSpLocks/>
          </p:cNvGrpSpPr>
          <p:nvPr/>
        </p:nvGrpSpPr>
        <p:grpSpPr bwMode="auto">
          <a:xfrm>
            <a:off x="1290638" y="2479675"/>
            <a:ext cx="538162" cy="558800"/>
            <a:chOff x="-44" y="1473"/>
            <a:chExt cx="981" cy="1105"/>
          </a:xfrm>
        </p:grpSpPr>
        <p:pic>
          <p:nvPicPr>
            <p:cNvPr id="184423"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24"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4404" name="Group 44"/>
          <p:cNvGrpSpPr>
            <a:grpSpLocks/>
          </p:cNvGrpSpPr>
          <p:nvPr/>
        </p:nvGrpSpPr>
        <p:grpSpPr bwMode="auto">
          <a:xfrm>
            <a:off x="2417763" y="2498725"/>
            <a:ext cx="538162" cy="558800"/>
            <a:chOff x="-44" y="1473"/>
            <a:chExt cx="981" cy="1105"/>
          </a:xfrm>
        </p:grpSpPr>
        <p:pic>
          <p:nvPicPr>
            <p:cNvPr id="184421"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22"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4405" name="Group 44"/>
          <p:cNvGrpSpPr>
            <a:grpSpLocks/>
          </p:cNvGrpSpPr>
          <p:nvPr/>
        </p:nvGrpSpPr>
        <p:grpSpPr bwMode="auto">
          <a:xfrm>
            <a:off x="2854325" y="2479675"/>
            <a:ext cx="539750" cy="558800"/>
            <a:chOff x="-44" y="1473"/>
            <a:chExt cx="981" cy="1105"/>
          </a:xfrm>
        </p:grpSpPr>
        <p:pic>
          <p:nvPicPr>
            <p:cNvPr id="184419"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20"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4406" name="Group 44"/>
          <p:cNvGrpSpPr>
            <a:grpSpLocks/>
          </p:cNvGrpSpPr>
          <p:nvPr/>
        </p:nvGrpSpPr>
        <p:grpSpPr bwMode="auto">
          <a:xfrm>
            <a:off x="3708400" y="2327275"/>
            <a:ext cx="538163" cy="558800"/>
            <a:chOff x="-44" y="1473"/>
            <a:chExt cx="981" cy="1105"/>
          </a:xfrm>
        </p:grpSpPr>
        <p:pic>
          <p:nvPicPr>
            <p:cNvPr id="184417"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18"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4407" name="Group 44"/>
          <p:cNvGrpSpPr>
            <a:grpSpLocks/>
          </p:cNvGrpSpPr>
          <p:nvPr/>
        </p:nvGrpSpPr>
        <p:grpSpPr bwMode="auto">
          <a:xfrm>
            <a:off x="5557838" y="2428875"/>
            <a:ext cx="538162" cy="558800"/>
            <a:chOff x="-44" y="1473"/>
            <a:chExt cx="981" cy="1105"/>
          </a:xfrm>
        </p:grpSpPr>
        <p:pic>
          <p:nvPicPr>
            <p:cNvPr id="184415"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1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4408" name="Group 44"/>
          <p:cNvGrpSpPr>
            <a:grpSpLocks/>
          </p:cNvGrpSpPr>
          <p:nvPr/>
        </p:nvGrpSpPr>
        <p:grpSpPr bwMode="auto">
          <a:xfrm>
            <a:off x="7183438" y="2357438"/>
            <a:ext cx="538162" cy="558800"/>
            <a:chOff x="-44" y="1473"/>
            <a:chExt cx="981" cy="1105"/>
          </a:xfrm>
        </p:grpSpPr>
        <p:pic>
          <p:nvPicPr>
            <p:cNvPr id="184413"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14"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4409" name="Group 44"/>
          <p:cNvGrpSpPr>
            <a:grpSpLocks/>
          </p:cNvGrpSpPr>
          <p:nvPr/>
        </p:nvGrpSpPr>
        <p:grpSpPr bwMode="auto">
          <a:xfrm>
            <a:off x="6257925" y="2438400"/>
            <a:ext cx="539750" cy="558800"/>
            <a:chOff x="-44" y="1473"/>
            <a:chExt cx="981" cy="1105"/>
          </a:xfrm>
        </p:grpSpPr>
        <p:pic>
          <p:nvPicPr>
            <p:cNvPr id="184411"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12"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184410" name="Picture 1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1030288"/>
            <a:ext cx="7415212" cy="15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102</a:t>
            </a:fld>
            <a:endParaRPr lang="en-US" sz="1200" dirty="0">
              <a:latin typeface="Tahoma" charset="0"/>
            </a:endParaRPr>
          </a:p>
        </p:txBody>
      </p:sp>
      <p:sp>
        <p:nvSpPr>
          <p:cNvPr id="117"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393036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23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222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22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build="p"/>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5347" name="Text Box 9"/>
          <p:cNvSpPr txBox="1">
            <a:spLocks noChangeArrowheads="1"/>
          </p:cNvSpPr>
          <p:nvPr/>
        </p:nvSpPr>
        <p:spPr bwMode="auto">
          <a:xfrm>
            <a:off x="3384550" y="1428750"/>
            <a:ext cx="474663"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solidFill>
                  <a:srgbClr val="000000"/>
                </a:solidFill>
                <a:latin typeface="Arial" charset="0"/>
              </a:rPr>
              <a:t>type</a:t>
            </a:r>
          </a:p>
        </p:txBody>
      </p:sp>
      <p:sp>
        <p:nvSpPr>
          <p:cNvPr id="185348" name="Line 10"/>
          <p:cNvSpPr>
            <a:spLocks noChangeShapeType="1"/>
          </p:cNvSpPr>
          <p:nvPr/>
        </p:nvSpPr>
        <p:spPr bwMode="auto">
          <a:xfrm>
            <a:off x="3559175" y="1636713"/>
            <a:ext cx="0" cy="177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5349" name="Line 31"/>
          <p:cNvSpPr>
            <a:spLocks noChangeShapeType="1"/>
          </p:cNvSpPr>
          <p:nvPr/>
        </p:nvSpPr>
        <p:spPr bwMode="auto">
          <a:xfrm>
            <a:off x="1000125" y="2200275"/>
            <a:ext cx="0" cy="771525"/>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5350" name="Line 34"/>
          <p:cNvSpPr>
            <a:spLocks noChangeShapeType="1"/>
          </p:cNvSpPr>
          <p:nvPr/>
        </p:nvSpPr>
        <p:spPr bwMode="auto">
          <a:xfrm>
            <a:off x="3424238" y="2171700"/>
            <a:ext cx="0" cy="771525"/>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5351" name="Line 36"/>
          <p:cNvSpPr>
            <a:spLocks noChangeShapeType="1"/>
          </p:cNvSpPr>
          <p:nvPr/>
        </p:nvSpPr>
        <p:spPr bwMode="auto">
          <a:xfrm>
            <a:off x="3457575" y="2176463"/>
            <a:ext cx="742950" cy="809625"/>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5352" name="Line 37"/>
          <p:cNvSpPr>
            <a:spLocks noChangeShapeType="1"/>
          </p:cNvSpPr>
          <p:nvPr/>
        </p:nvSpPr>
        <p:spPr bwMode="auto">
          <a:xfrm>
            <a:off x="6167438" y="2185988"/>
            <a:ext cx="700087" cy="795337"/>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5353" name="Line 40"/>
          <p:cNvSpPr>
            <a:spLocks noChangeShapeType="1"/>
          </p:cNvSpPr>
          <p:nvPr/>
        </p:nvSpPr>
        <p:spPr bwMode="auto">
          <a:xfrm>
            <a:off x="3600450" y="3328988"/>
            <a:ext cx="0" cy="8572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5354" name="Rectangle 41"/>
          <p:cNvSpPr>
            <a:spLocks noChangeArrowheads="1"/>
          </p:cNvSpPr>
          <p:nvPr/>
        </p:nvSpPr>
        <p:spPr bwMode="auto">
          <a:xfrm>
            <a:off x="2990850" y="4154816"/>
            <a:ext cx="286809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ko-KR" sz="1400" i="0" dirty="0">
                <a:solidFill>
                  <a:srgbClr val="000000"/>
                </a:solidFill>
                <a:latin typeface="Arial" charset="0"/>
                <a:ea typeface="Gulim" charset="0"/>
                <a:cs typeface="Gulim" charset="0"/>
              </a:rPr>
              <a:t>2-byte Tag Protocol Identifier</a:t>
            </a:r>
          </a:p>
          <a:p>
            <a:pPr eaLnBrk="1" hangingPunct="1"/>
            <a:r>
              <a:rPr lang="en-US" altLang="ko-KR" sz="1400" i="0" dirty="0">
                <a:solidFill>
                  <a:srgbClr val="000000"/>
                </a:solidFill>
                <a:latin typeface="Arial" charset="0"/>
                <a:ea typeface="Gulim" charset="0"/>
                <a:cs typeface="Gulim" charset="0"/>
              </a:rPr>
              <a:t>                        (hex value: 81:00) </a:t>
            </a:r>
          </a:p>
        </p:txBody>
      </p:sp>
      <p:sp>
        <p:nvSpPr>
          <p:cNvPr id="185355" name="Rectangle 42"/>
          <p:cNvSpPr>
            <a:spLocks noChangeArrowheads="1"/>
          </p:cNvSpPr>
          <p:nvPr/>
        </p:nvSpPr>
        <p:spPr bwMode="auto">
          <a:xfrm>
            <a:off x="3814763" y="5203825"/>
            <a:ext cx="3824287"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ko-KR" sz="1400" i="0" dirty="0">
                <a:solidFill>
                  <a:srgbClr val="000000"/>
                </a:solidFill>
                <a:latin typeface="Arial" charset="0"/>
                <a:ea typeface="Gulim" charset="0"/>
                <a:cs typeface="Gulim" charset="0"/>
              </a:rPr>
              <a:t>Tag Control Information (12 bit VLAN ID field, </a:t>
            </a:r>
          </a:p>
          <a:p>
            <a:pPr eaLnBrk="1" hangingPunct="1"/>
            <a:r>
              <a:rPr lang="en-US" altLang="ko-KR" sz="1400" i="0" dirty="0">
                <a:solidFill>
                  <a:srgbClr val="000000"/>
                </a:solidFill>
                <a:latin typeface="Arial" charset="0"/>
                <a:ea typeface="Gulim" charset="0"/>
                <a:cs typeface="Gulim" charset="0"/>
              </a:rPr>
              <a:t>                          3 bit priority field like IP TOS)</a:t>
            </a:r>
            <a:r>
              <a:rPr lang="en-US" altLang="ko-KR" i="0" dirty="0">
                <a:solidFill>
                  <a:srgbClr val="000000"/>
                </a:solidFill>
                <a:latin typeface="Arial" charset="0"/>
                <a:ea typeface="Gulim" charset="0"/>
                <a:cs typeface="Gulim" charset="0"/>
              </a:rPr>
              <a:t> </a:t>
            </a:r>
          </a:p>
        </p:txBody>
      </p:sp>
      <p:sp>
        <p:nvSpPr>
          <p:cNvPr id="185356" name="Line 43"/>
          <p:cNvSpPr>
            <a:spLocks noChangeShapeType="1"/>
          </p:cNvSpPr>
          <p:nvPr/>
        </p:nvSpPr>
        <p:spPr bwMode="auto">
          <a:xfrm>
            <a:off x="3963988" y="3419475"/>
            <a:ext cx="9525" cy="17414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5357" name="Line 44"/>
          <p:cNvSpPr>
            <a:spLocks noChangeShapeType="1"/>
          </p:cNvSpPr>
          <p:nvPr/>
        </p:nvSpPr>
        <p:spPr bwMode="auto">
          <a:xfrm>
            <a:off x="6562725" y="3319463"/>
            <a:ext cx="0" cy="8572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5358" name="Line 47"/>
          <p:cNvSpPr>
            <a:spLocks noChangeShapeType="1"/>
          </p:cNvSpPr>
          <p:nvPr/>
        </p:nvSpPr>
        <p:spPr bwMode="auto">
          <a:xfrm flipH="1">
            <a:off x="6767513" y="3076575"/>
            <a:ext cx="14287" cy="523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5359" name="Rectangle 48"/>
          <p:cNvSpPr>
            <a:spLocks noChangeArrowheads="1"/>
          </p:cNvSpPr>
          <p:nvPr/>
        </p:nvSpPr>
        <p:spPr bwMode="auto">
          <a:xfrm>
            <a:off x="6105525" y="4175125"/>
            <a:ext cx="1238250" cy="48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lnSpc>
                <a:spcPct val="80000"/>
              </a:lnSpc>
            </a:pPr>
            <a:r>
              <a:rPr lang="en-US" altLang="ko-KR" sz="1400" i="0" dirty="0">
                <a:solidFill>
                  <a:srgbClr val="000000"/>
                </a:solidFill>
                <a:latin typeface="Arial" charset="0"/>
                <a:ea typeface="Gulim" charset="0"/>
                <a:cs typeface="Gulim" charset="0"/>
              </a:rPr>
              <a:t>Recomputed </a:t>
            </a:r>
          </a:p>
          <a:p>
            <a:pPr eaLnBrk="1" hangingPunct="1">
              <a:lnSpc>
                <a:spcPct val="80000"/>
              </a:lnSpc>
            </a:pPr>
            <a:r>
              <a:rPr lang="en-US" altLang="ko-KR" sz="1400" i="0" dirty="0">
                <a:solidFill>
                  <a:srgbClr val="000000"/>
                </a:solidFill>
                <a:latin typeface="Arial" charset="0"/>
                <a:ea typeface="Gulim" charset="0"/>
                <a:cs typeface="Gulim" charset="0"/>
              </a:rPr>
              <a:t>CRC</a:t>
            </a:r>
            <a:r>
              <a:rPr lang="en-US" altLang="ko-KR" i="0" dirty="0">
                <a:solidFill>
                  <a:srgbClr val="000000"/>
                </a:solidFill>
                <a:latin typeface="Arial" charset="0"/>
                <a:ea typeface="Gulim" charset="0"/>
                <a:cs typeface="Gulim" charset="0"/>
              </a:rPr>
              <a:t> </a:t>
            </a:r>
          </a:p>
        </p:txBody>
      </p:sp>
      <p:sp>
        <p:nvSpPr>
          <p:cNvPr id="76817" name="Rectangle 27"/>
          <p:cNvSpPr>
            <a:spLocks noChangeArrowheads="1"/>
          </p:cNvSpPr>
          <p:nvPr/>
        </p:nvSpPr>
        <p:spPr bwMode="auto">
          <a:xfrm>
            <a:off x="533400" y="228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4000" i="0" dirty="0">
                <a:solidFill>
                  <a:srgbClr val="000099"/>
                </a:solidFill>
                <a:latin typeface="Gill Sans MT" charset="0"/>
                <a:cs typeface="+mn-cs"/>
              </a:rPr>
              <a:t>802.1Q VLAN frame format</a:t>
            </a:r>
          </a:p>
        </p:txBody>
      </p:sp>
      <p:sp>
        <p:nvSpPr>
          <p:cNvPr id="76818" name="Text Box 28"/>
          <p:cNvSpPr txBox="1">
            <a:spLocks noChangeArrowheads="1"/>
          </p:cNvSpPr>
          <p:nvPr/>
        </p:nvSpPr>
        <p:spPr bwMode="auto">
          <a:xfrm>
            <a:off x="7100888" y="1801813"/>
            <a:ext cx="1550987"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000" dirty="0">
                <a:solidFill>
                  <a:srgbClr val="000000"/>
                </a:solidFill>
                <a:latin typeface="Arial" charset="0"/>
                <a:cs typeface="Arial" charset="0"/>
              </a:rPr>
              <a:t>802.1 frame</a:t>
            </a:r>
          </a:p>
        </p:txBody>
      </p:sp>
      <p:sp>
        <p:nvSpPr>
          <p:cNvPr id="76819" name="Text Box 29"/>
          <p:cNvSpPr txBox="1">
            <a:spLocks noChangeArrowheads="1"/>
          </p:cNvSpPr>
          <p:nvPr/>
        </p:nvSpPr>
        <p:spPr bwMode="auto">
          <a:xfrm>
            <a:off x="7104063" y="2967038"/>
            <a:ext cx="1749425"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000" dirty="0">
                <a:solidFill>
                  <a:srgbClr val="000000"/>
                </a:solidFill>
                <a:latin typeface="Arial" charset="0"/>
                <a:cs typeface="Arial" charset="0"/>
              </a:rPr>
              <a:t>802.1Q frame</a:t>
            </a:r>
          </a:p>
        </p:txBody>
      </p:sp>
      <p:pic>
        <p:nvPicPr>
          <p:cNvPr id="185363" name="Picture 20"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1027113"/>
            <a:ext cx="5741987" cy="15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5364" name="Rectangle 1"/>
          <p:cNvSpPr>
            <a:spLocks noChangeArrowheads="1"/>
          </p:cNvSpPr>
          <p:nvPr/>
        </p:nvSpPr>
        <p:spPr bwMode="auto">
          <a:xfrm>
            <a:off x="965200" y="1709738"/>
            <a:ext cx="5140325" cy="406400"/>
          </a:xfrm>
          <a:prstGeom prst="rect">
            <a:avLst/>
          </a:prstGeom>
          <a:solidFill>
            <a:srgbClr val="006633"/>
          </a:solidFill>
          <a:ln w="9525">
            <a:solidFill>
              <a:schemeClr val="bg1"/>
            </a:solidFill>
            <a:round/>
            <a:headEnd/>
            <a:tailEnd/>
          </a:ln>
        </p:spPr>
        <p:txBody>
          <a:bodyPr wrap="none"/>
          <a:lstStyle/>
          <a:p>
            <a:endParaRPr lang="en-US" dirty="0"/>
          </a:p>
        </p:txBody>
      </p:sp>
      <p:cxnSp>
        <p:nvCxnSpPr>
          <p:cNvPr id="76822" name="Straight Connector 3"/>
          <p:cNvCxnSpPr>
            <a:cxnSpLocks noChangeShapeType="1"/>
          </p:cNvCxnSpPr>
          <p:nvPr/>
        </p:nvCxnSpPr>
        <p:spPr bwMode="auto">
          <a:xfrm>
            <a:off x="1958975" y="1700213"/>
            <a:ext cx="0" cy="428625"/>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6823" name="Straight Connector 32"/>
          <p:cNvCxnSpPr>
            <a:cxnSpLocks noChangeShapeType="1"/>
          </p:cNvCxnSpPr>
          <p:nvPr/>
        </p:nvCxnSpPr>
        <p:spPr bwMode="auto">
          <a:xfrm>
            <a:off x="2689225" y="1703388"/>
            <a:ext cx="0" cy="428625"/>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6824" name="Straight Connector 33"/>
          <p:cNvCxnSpPr>
            <a:cxnSpLocks noChangeShapeType="1"/>
          </p:cNvCxnSpPr>
          <p:nvPr/>
        </p:nvCxnSpPr>
        <p:spPr bwMode="auto">
          <a:xfrm>
            <a:off x="3417888" y="1708150"/>
            <a:ext cx="0" cy="427038"/>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6825" name="Straight Connector 34"/>
          <p:cNvCxnSpPr>
            <a:cxnSpLocks noChangeShapeType="1"/>
          </p:cNvCxnSpPr>
          <p:nvPr/>
        </p:nvCxnSpPr>
        <p:spPr bwMode="auto">
          <a:xfrm>
            <a:off x="3671888" y="1703388"/>
            <a:ext cx="0" cy="428625"/>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6826" name="Straight Connector 35"/>
          <p:cNvCxnSpPr>
            <a:cxnSpLocks noChangeShapeType="1"/>
          </p:cNvCxnSpPr>
          <p:nvPr/>
        </p:nvCxnSpPr>
        <p:spPr bwMode="auto">
          <a:xfrm>
            <a:off x="5638800" y="1689100"/>
            <a:ext cx="0" cy="428625"/>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5370" name="TextBox 5"/>
          <p:cNvSpPr txBox="1">
            <a:spLocks noChangeArrowheads="1"/>
          </p:cNvSpPr>
          <p:nvPr/>
        </p:nvSpPr>
        <p:spPr bwMode="auto">
          <a:xfrm>
            <a:off x="1937401" y="1722438"/>
            <a:ext cx="770225" cy="405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200" dirty="0">
                <a:solidFill>
                  <a:schemeClr val="bg1"/>
                </a:solidFill>
                <a:latin typeface="Arial" charset="0"/>
                <a:cs typeface="Arial" charset="0"/>
              </a:rPr>
              <a:t>dest.</a:t>
            </a:r>
          </a:p>
          <a:p>
            <a:pPr algn="ctr">
              <a:lnSpc>
                <a:spcPts val="1200"/>
              </a:lnSpc>
            </a:pPr>
            <a:r>
              <a:rPr lang="en-US" sz="1200" dirty="0">
                <a:solidFill>
                  <a:schemeClr val="bg1"/>
                </a:solidFill>
                <a:latin typeface="Arial" charset="0"/>
                <a:cs typeface="Arial" charset="0"/>
              </a:rPr>
              <a:t>address</a:t>
            </a:r>
          </a:p>
        </p:txBody>
      </p:sp>
      <p:sp>
        <p:nvSpPr>
          <p:cNvPr id="185371" name="TextBox 37"/>
          <p:cNvSpPr txBox="1">
            <a:spLocks noChangeArrowheads="1"/>
          </p:cNvSpPr>
          <p:nvPr/>
        </p:nvSpPr>
        <p:spPr bwMode="auto">
          <a:xfrm>
            <a:off x="2697163" y="1719263"/>
            <a:ext cx="7302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200" dirty="0">
                <a:solidFill>
                  <a:schemeClr val="bg1"/>
                </a:solidFill>
                <a:latin typeface="Arial" charset="0"/>
                <a:cs typeface="Arial" charset="0"/>
              </a:rPr>
              <a:t>source</a:t>
            </a:r>
          </a:p>
          <a:p>
            <a:pPr algn="ctr">
              <a:lnSpc>
                <a:spcPts val="1200"/>
              </a:lnSpc>
            </a:pPr>
            <a:r>
              <a:rPr lang="en-US" sz="1200" dirty="0">
                <a:solidFill>
                  <a:schemeClr val="bg1"/>
                </a:solidFill>
                <a:latin typeface="Arial" charset="0"/>
                <a:cs typeface="Arial" charset="0"/>
              </a:rPr>
              <a:t>address</a:t>
            </a:r>
          </a:p>
        </p:txBody>
      </p:sp>
      <p:sp>
        <p:nvSpPr>
          <p:cNvPr id="185372" name="TextBox 38"/>
          <p:cNvSpPr txBox="1">
            <a:spLocks noChangeArrowheads="1"/>
          </p:cNvSpPr>
          <p:nvPr/>
        </p:nvSpPr>
        <p:spPr bwMode="auto">
          <a:xfrm>
            <a:off x="4041775" y="1790700"/>
            <a:ext cx="11906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200" dirty="0">
                <a:solidFill>
                  <a:schemeClr val="bg1"/>
                </a:solidFill>
                <a:latin typeface="Arial" charset="0"/>
                <a:cs typeface="Arial" charset="0"/>
              </a:rPr>
              <a:t>data (payload)</a:t>
            </a:r>
          </a:p>
        </p:txBody>
      </p:sp>
      <p:sp>
        <p:nvSpPr>
          <p:cNvPr id="185373" name="TextBox 39"/>
          <p:cNvSpPr txBox="1">
            <a:spLocks noChangeArrowheads="1"/>
          </p:cNvSpPr>
          <p:nvPr/>
        </p:nvSpPr>
        <p:spPr bwMode="auto">
          <a:xfrm>
            <a:off x="5611813" y="1809750"/>
            <a:ext cx="515937"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200" dirty="0">
                <a:solidFill>
                  <a:schemeClr val="bg1"/>
                </a:solidFill>
                <a:latin typeface="Arial" charset="0"/>
                <a:cs typeface="Arial" charset="0"/>
              </a:rPr>
              <a:t>CRC</a:t>
            </a:r>
          </a:p>
        </p:txBody>
      </p:sp>
      <p:sp>
        <p:nvSpPr>
          <p:cNvPr id="185374" name="TextBox 40"/>
          <p:cNvSpPr txBox="1">
            <a:spLocks noChangeArrowheads="1"/>
          </p:cNvSpPr>
          <p:nvPr/>
        </p:nvSpPr>
        <p:spPr bwMode="auto">
          <a:xfrm>
            <a:off x="1047750" y="1787525"/>
            <a:ext cx="822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200" dirty="0">
                <a:solidFill>
                  <a:schemeClr val="bg1"/>
                </a:solidFill>
                <a:latin typeface="Arial" charset="0"/>
                <a:cs typeface="Arial" charset="0"/>
              </a:rPr>
              <a:t>preamble</a:t>
            </a:r>
          </a:p>
        </p:txBody>
      </p:sp>
      <p:grpSp>
        <p:nvGrpSpPr>
          <p:cNvPr id="173087" name="Group 6"/>
          <p:cNvGrpSpPr>
            <a:grpSpLocks/>
          </p:cNvGrpSpPr>
          <p:nvPr/>
        </p:nvGrpSpPr>
        <p:grpSpPr bwMode="auto">
          <a:xfrm>
            <a:off x="992826" y="2949575"/>
            <a:ext cx="2448769" cy="436563"/>
            <a:chOff x="340454" y="5667110"/>
            <a:chExt cx="2448560" cy="435435"/>
          </a:xfrm>
          <a:solidFill>
            <a:srgbClr val="006633"/>
          </a:solidFill>
        </p:grpSpPr>
        <p:sp>
          <p:nvSpPr>
            <p:cNvPr id="173097" name="Rectangle 42"/>
            <p:cNvSpPr>
              <a:spLocks noChangeArrowheads="1"/>
            </p:cNvSpPr>
            <p:nvPr/>
          </p:nvSpPr>
          <p:spPr bwMode="auto">
            <a:xfrm>
              <a:off x="340454" y="5676543"/>
              <a:ext cx="2448560" cy="406400"/>
            </a:xfrm>
            <a:prstGeom prst="rect">
              <a:avLst/>
            </a:prstGeom>
            <a:grpFill/>
            <a:ln w="9525">
              <a:solidFill>
                <a:schemeClr val="bg1"/>
              </a:solidFill>
              <a:round/>
              <a:headEnd/>
              <a:tailEnd/>
            </a:ln>
          </p:spPr>
          <p:txBody>
            <a:bodyPr wrap="none"/>
            <a:lstStyle/>
            <a:p>
              <a:pPr>
                <a:defRPr/>
              </a:pPr>
              <a:endParaRPr lang="en-US" dirty="0"/>
            </a:p>
          </p:txBody>
        </p:sp>
        <p:cxnSp>
          <p:nvCxnSpPr>
            <p:cNvPr id="76843" name="Straight Connector 43"/>
            <p:cNvCxnSpPr>
              <a:cxnSpLocks noChangeShapeType="1"/>
            </p:cNvCxnSpPr>
            <p:nvPr/>
          </p:nvCxnSpPr>
          <p:spPr bwMode="auto">
            <a:xfrm>
              <a:off x="1314457" y="5667110"/>
              <a:ext cx="0" cy="427518"/>
            </a:xfrm>
            <a:prstGeom prst="line">
              <a:avLst/>
            </a:prstGeom>
            <a:grp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6844" name="Straight Connector 44"/>
            <p:cNvCxnSpPr>
              <a:cxnSpLocks noChangeShapeType="1"/>
            </p:cNvCxnSpPr>
            <p:nvPr/>
          </p:nvCxnSpPr>
          <p:spPr bwMode="auto">
            <a:xfrm>
              <a:off x="2044645" y="5670277"/>
              <a:ext cx="0" cy="429101"/>
            </a:xfrm>
            <a:prstGeom prst="line">
              <a:avLst/>
            </a:prstGeom>
            <a:grp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6845" name="Straight Connector 45"/>
            <p:cNvCxnSpPr>
              <a:cxnSpLocks noChangeShapeType="1"/>
            </p:cNvCxnSpPr>
            <p:nvPr/>
          </p:nvCxnSpPr>
          <p:spPr bwMode="auto">
            <a:xfrm>
              <a:off x="2773245" y="5675027"/>
              <a:ext cx="0" cy="427518"/>
            </a:xfrm>
            <a:prstGeom prst="line">
              <a:avLst/>
            </a:prstGeom>
            <a:grp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73101" name="TextBox 48"/>
            <p:cNvSpPr txBox="1">
              <a:spLocks noChangeArrowheads="1"/>
            </p:cNvSpPr>
            <p:nvPr/>
          </p:nvSpPr>
          <p:spPr bwMode="auto">
            <a:xfrm>
              <a:off x="1292617" y="5688880"/>
              <a:ext cx="770159" cy="40419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defRPr/>
              </a:pPr>
              <a:r>
                <a:rPr lang="en-US" sz="1200" dirty="0">
                  <a:solidFill>
                    <a:schemeClr val="bg1"/>
                  </a:solidFill>
                  <a:latin typeface="Arial" charset="0"/>
                  <a:cs typeface="Arial" charset="0"/>
                </a:rPr>
                <a:t>dest.</a:t>
              </a:r>
            </a:p>
            <a:p>
              <a:pPr algn="ctr">
                <a:lnSpc>
                  <a:spcPts val="1200"/>
                </a:lnSpc>
                <a:defRPr/>
              </a:pPr>
              <a:r>
                <a:rPr lang="en-US" sz="1200" dirty="0">
                  <a:solidFill>
                    <a:schemeClr val="bg1"/>
                  </a:solidFill>
                  <a:latin typeface="Arial" charset="0"/>
                  <a:cs typeface="Arial" charset="0"/>
                </a:rPr>
                <a:t>address</a:t>
              </a:r>
            </a:p>
          </p:txBody>
        </p:sp>
        <p:sp>
          <p:nvSpPr>
            <p:cNvPr id="173102" name="TextBox 49"/>
            <p:cNvSpPr txBox="1">
              <a:spLocks noChangeArrowheads="1"/>
            </p:cNvSpPr>
            <p:nvPr/>
          </p:nvSpPr>
          <p:spPr bwMode="auto">
            <a:xfrm>
              <a:off x="2053082" y="5685251"/>
              <a:ext cx="729687" cy="4001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defRPr/>
              </a:pPr>
              <a:r>
                <a:rPr lang="en-US" sz="1200" dirty="0">
                  <a:solidFill>
                    <a:schemeClr val="bg1"/>
                  </a:solidFill>
                  <a:latin typeface="Arial" charset="0"/>
                  <a:cs typeface="Arial" charset="0"/>
                </a:rPr>
                <a:t>source</a:t>
              </a:r>
            </a:p>
            <a:p>
              <a:pPr algn="ctr">
                <a:lnSpc>
                  <a:spcPts val="1200"/>
                </a:lnSpc>
                <a:defRPr/>
              </a:pPr>
              <a:r>
                <a:rPr lang="en-US" sz="1200" dirty="0">
                  <a:solidFill>
                    <a:schemeClr val="bg1"/>
                  </a:solidFill>
                  <a:latin typeface="Arial" charset="0"/>
                  <a:cs typeface="Arial" charset="0"/>
                </a:rPr>
                <a:t>address</a:t>
              </a:r>
            </a:p>
          </p:txBody>
        </p:sp>
        <p:sp>
          <p:nvSpPr>
            <p:cNvPr id="173103" name="TextBox 52"/>
            <p:cNvSpPr txBox="1">
              <a:spLocks noChangeArrowheads="1"/>
            </p:cNvSpPr>
            <p:nvPr/>
          </p:nvSpPr>
          <p:spPr bwMode="auto">
            <a:xfrm>
              <a:off x="402711" y="5754221"/>
              <a:ext cx="822661" cy="24622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defRPr/>
              </a:pPr>
              <a:r>
                <a:rPr lang="en-US" sz="1200" dirty="0">
                  <a:solidFill>
                    <a:schemeClr val="bg1"/>
                  </a:solidFill>
                  <a:latin typeface="Arial" charset="0"/>
                  <a:cs typeface="Arial" charset="0"/>
                </a:rPr>
                <a:t>preamble</a:t>
              </a:r>
            </a:p>
          </p:txBody>
        </p:sp>
      </p:grpSp>
      <p:sp>
        <p:nvSpPr>
          <p:cNvPr id="185376" name="Rectangle 56"/>
          <p:cNvSpPr>
            <a:spLocks noChangeArrowheads="1"/>
          </p:cNvSpPr>
          <p:nvPr/>
        </p:nvSpPr>
        <p:spPr bwMode="auto">
          <a:xfrm>
            <a:off x="4187825" y="2959100"/>
            <a:ext cx="2659063" cy="406400"/>
          </a:xfrm>
          <a:prstGeom prst="rect">
            <a:avLst/>
          </a:prstGeom>
          <a:solidFill>
            <a:srgbClr val="006633"/>
          </a:solidFill>
          <a:ln w="9525">
            <a:solidFill>
              <a:schemeClr val="bg1"/>
            </a:solidFill>
            <a:round/>
            <a:headEnd/>
            <a:tailEnd/>
          </a:ln>
        </p:spPr>
        <p:txBody>
          <a:bodyPr wrap="none"/>
          <a:lstStyle/>
          <a:p>
            <a:endParaRPr lang="en-US" dirty="0"/>
          </a:p>
        </p:txBody>
      </p:sp>
      <p:cxnSp>
        <p:nvCxnSpPr>
          <p:cNvPr id="76834" name="Straight Connector 60"/>
          <p:cNvCxnSpPr>
            <a:cxnSpLocks noChangeShapeType="1"/>
          </p:cNvCxnSpPr>
          <p:nvPr/>
        </p:nvCxnSpPr>
        <p:spPr bwMode="auto">
          <a:xfrm>
            <a:off x="4411663" y="2954338"/>
            <a:ext cx="0" cy="427037"/>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6835" name="Straight Connector 61"/>
          <p:cNvCxnSpPr>
            <a:cxnSpLocks noChangeShapeType="1"/>
          </p:cNvCxnSpPr>
          <p:nvPr/>
        </p:nvCxnSpPr>
        <p:spPr bwMode="auto">
          <a:xfrm>
            <a:off x="6378575" y="2938463"/>
            <a:ext cx="0" cy="428625"/>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5379" name="TextBox 64"/>
          <p:cNvSpPr txBox="1">
            <a:spLocks noChangeArrowheads="1"/>
          </p:cNvSpPr>
          <p:nvPr/>
        </p:nvSpPr>
        <p:spPr bwMode="auto">
          <a:xfrm>
            <a:off x="4783138" y="3040063"/>
            <a:ext cx="1189037"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200" dirty="0">
                <a:solidFill>
                  <a:schemeClr val="bg1"/>
                </a:solidFill>
                <a:latin typeface="Arial" charset="0"/>
                <a:cs typeface="Arial" charset="0"/>
              </a:rPr>
              <a:t>data (payload)</a:t>
            </a:r>
          </a:p>
        </p:txBody>
      </p:sp>
      <p:sp>
        <p:nvSpPr>
          <p:cNvPr id="185380" name="TextBox 65"/>
          <p:cNvSpPr txBox="1">
            <a:spLocks noChangeArrowheads="1"/>
          </p:cNvSpPr>
          <p:nvPr/>
        </p:nvSpPr>
        <p:spPr bwMode="auto">
          <a:xfrm>
            <a:off x="6351588" y="3059113"/>
            <a:ext cx="51593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200" dirty="0">
                <a:solidFill>
                  <a:schemeClr val="bg1"/>
                </a:solidFill>
                <a:latin typeface="Arial" charset="0"/>
                <a:cs typeface="Arial" charset="0"/>
              </a:rPr>
              <a:t>CRC</a:t>
            </a:r>
          </a:p>
        </p:txBody>
      </p:sp>
      <p:sp>
        <p:nvSpPr>
          <p:cNvPr id="185381" name="Text Box 9"/>
          <p:cNvSpPr txBox="1">
            <a:spLocks noChangeArrowheads="1"/>
          </p:cNvSpPr>
          <p:nvPr/>
        </p:nvSpPr>
        <p:spPr bwMode="auto">
          <a:xfrm>
            <a:off x="4095750" y="2659063"/>
            <a:ext cx="474663"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solidFill>
                  <a:srgbClr val="000000"/>
                </a:solidFill>
                <a:latin typeface="Arial" charset="0"/>
              </a:rPr>
              <a:t>type</a:t>
            </a:r>
          </a:p>
        </p:txBody>
      </p:sp>
      <p:sp>
        <p:nvSpPr>
          <p:cNvPr id="185382" name="Line 10"/>
          <p:cNvSpPr>
            <a:spLocks noChangeShapeType="1"/>
          </p:cNvSpPr>
          <p:nvPr/>
        </p:nvSpPr>
        <p:spPr bwMode="auto">
          <a:xfrm>
            <a:off x="4300538" y="2887663"/>
            <a:ext cx="0" cy="177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5383" name="Rectangle 67"/>
          <p:cNvSpPr>
            <a:spLocks noChangeArrowheads="1"/>
          </p:cNvSpPr>
          <p:nvPr/>
        </p:nvSpPr>
        <p:spPr bwMode="auto">
          <a:xfrm>
            <a:off x="3429000" y="2963863"/>
            <a:ext cx="735013" cy="406400"/>
          </a:xfrm>
          <a:prstGeom prst="rect">
            <a:avLst/>
          </a:prstGeom>
          <a:solidFill>
            <a:srgbClr val="006633"/>
          </a:solidFill>
          <a:ln w="9525">
            <a:solidFill>
              <a:schemeClr val="bg1"/>
            </a:solidFill>
            <a:round/>
            <a:headEnd/>
            <a:tailEnd/>
          </a:ln>
        </p:spPr>
        <p:txBody>
          <a:bodyPr wrap="none"/>
          <a:lstStyle/>
          <a:p>
            <a:endParaRPr lang="en-US" dirty="0"/>
          </a:p>
        </p:txBody>
      </p:sp>
      <p:cxnSp>
        <p:nvCxnSpPr>
          <p:cNvPr id="76841" name="Straight Connector 68"/>
          <p:cNvCxnSpPr>
            <a:cxnSpLocks noChangeShapeType="1"/>
          </p:cNvCxnSpPr>
          <p:nvPr/>
        </p:nvCxnSpPr>
        <p:spPr bwMode="auto">
          <a:xfrm>
            <a:off x="3797300" y="2962275"/>
            <a:ext cx="0" cy="427038"/>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9"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103</a:t>
            </a:fld>
            <a:endParaRPr lang="en-US" sz="1200" dirty="0">
              <a:latin typeface="Tahoma" charset="0"/>
            </a:endParaRPr>
          </a:p>
        </p:txBody>
      </p:sp>
      <p:sp>
        <p:nvSpPr>
          <p:cNvPr id="50"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30315723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6371"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28700"/>
            <a:ext cx="5942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p:txBody>
          <a:bodyPr/>
          <a:lstStyle/>
          <a:p>
            <a:pPr>
              <a:defRPr/>
            </a:pPr>
            <a:r>
              <a:rPr lang="en-US" dirty="0">
                <a:latin typeface="Gill Sans MT" charset="0"/>
                <a:cs typeface="+mj-cs"/>
              </a:rPr>
              <a:t>Link layer, </a:t>
            </a:r>
            <a:r>
              <a:rPr lang="en-US" sz="4000" dirty="0">
                <a:latin typeface="Gill Sans MT" charset="0"/>
                <a:cs typeface="+mj-cs"/>
              </a:rPr>
              <a:t>LAN</a:t>
            </a:r>
            <a:r>
              <a:rPr lang="en-US" dirty="0">
                <a:latin typeface="Gill Sans MT" charset="0"/>
                <a:cs typeface="+mj-cs"/>
              </a:rPr>
              <a:t>s: outline</a:t>
            </a:r>
          </a:p>
        </p:txBody>
      </p:sp>
      <p:sp>
        <p:nvSpPr>
          <p:cNvPr id="3078" name="Rectangle 3"/>
          <p:cNvSpPr>
            <a:spLocks noGrp="1" noChangeArrowheads="1"/>
          </p:cNvSpPr>
          <p:nvPr>
            <p:ph type="body" sz="half" idx="1"/>
          </p:nvPr>
        </p:nvSpPr>
        <p:spPr>
          <a:xfrm>
            <a:off x="533400" y="1600200"/>
            <a:ext cx="3922713" cy="4648200"/>
          </a:xfrm>
        </p:spPr>
        <p:txBody>
          <a:bodyPr/>
          <a:lstStyle/>
          <a:p>
            <a:pPr marL="457200" indent="-457200">
              <a:buFont typeface="Wingdings" charset="0"/>
              <a:buNone/>
              <a:defRPr/>
            </a:pPr>
            <a:r>
              <a:rPr lang="en-US" dirty="0">
                <a:solidFill>
                  <a:srgbClr val="000099"/>
                </a:solidFill>
                <a:latin typeface="Gill Sans MT" charset="0"/>
                <a:cs typeface="+mn-cs"/>
              </a:rPr>
              <a:t>6.1</a:t>
            </a:r>
            <a:r>
              <a:rPr lang="en-US" dirty="0">
                <a:solidFill>
                  <a:srgbClr val="CC0000"/>
                </a:solidFill>
                <a:latin typeface="Gill Sans MT" charset="0"/>
                <a:cs typeface="+mn-cs"/>
              </a:rPr>
              <a:t> </a:t>
            </a:r>
            <a:r>
              <a:rPr lang="en-US" dirty="0">
                <a:latin typeface="Gill Sans MT" charset="0"/>
                <a:cs typeface="+mn-cs"/>
              </a:rPr>
              <a:t>introduction, services</a:t>
            </a:r>
          </a:p>
          <a:p>
            <a:pPr marL="457200" indent="-457200">
              <a:buFont typeface="Wingdings" charset="0"/>
              <a:buNone/>
              <a:defRPr/>
            </a:pPr>
            <a:r>
              <a:rPr lang="en-US" dirty="0">
                <a:solidFill>
                  <a:srgbClr val="000099"/>
                </a:solidFill>
                <a:latin typeface="Gill Sans MT" charset="0"/>
                <a:cs typeface="+mn-cs"/>
              </a:rPr>
              <a:t>6.2</a:t>
            </a:r>
            <a:r>
              <a:rPr lang="en-US" dirty="0">
                <a:solidFill>
                  <a:srgbClr val="CC0000"/>
                </a:solidFill>
                <a:latin typeface="Gill Sans MT" charset="0"/>
                <a:cs typeface="+mn-cs"/>
              </a:rPr>
              <a:t> </a:t>
            </a:r>
            <a:r>
              <a:rPr lang="en-US" dirty="0">
                <a:latin typeface="Gill Sans MT" charset="0"/>
                <a:cs typeface="+mn-cs"/>
              </a:rPr>
              <a:t>error detection, correction </a:t>
            </a:r>
          </a:p>
          <a:p>
            <a:pPr marL="457200" indent="-457200">
              <a:buFont typeface="Wingdings" charset="0"/>
              <a:buNone/>
              <a:defRPr/>
            </a:pPr>
            <a:r>
              <a:rPr lang="en-US" dirty="0">
                <a:solidFill>
                  <a:srgbClr val="000099"/>
                </a:solidFill>
                <a:latin typeface="Gill Sans MT" charset="0"/>
                <a:cs typeface="+mn-cs"/>
              </a:rPr>
              <a:t>6.3</a:t>
            </a:r>
            <a:r>
              <a:rPr lang="en-US" dirty="0">
                <a:solidFill>
                  <a:srgbClr val="CC0000"/>
                </a:solidFill>
                <a:latin typeface="Gill Sans MT" charset="0"/>
                <a:cs typeface="+mn-cs"/>
              </a:rPr>
              <a:t> </a:t>
            </a:r>
            <a:r>
              <a:rPr lang="en-US" dirty="0">
                <a:latin typeface="Gill Sans MT" charset="0"/>
                <a:cs typeface="+mn-cs"/>
              </a:rPr>
              <a:t>multiple access protocols</a:t>
            </a:r>
          </a:p>
          <a:p>
            <a:pPr marL="457200" indent="-457200">
              <a:buFont typeface="Wingdings" charset="0"/>
              <a:buNone/>
              <a:defRPr/>
            </a:pPr>
            <a:r>
              <a:rPr lang="en-US" dirty="0">
                <a:solidFill>
                  <a:srgbClr val="000099"/>
                </a:solidFill>
                <a:latin typeface="Gill Sans MT" charset="0"/>
                <a:cs typeface="+mn-cs"/>
              </a:rPr>
              <a:t>6.4 </a:t>
            </a:r>
            <a:r>
              <a:rPr lang="en-US" dirty="0">
                <a:solidFill>
                  <a:srgbClr val="000000"/>
                </a:solidFill>
                <a:latin typeface="Gill Sans MT" charset="0"/>
                <a:cs typeface="+mn-cs"/>
              </a:rPr>
              <a:t>LANs</a:t>
            </a:r>
          </a:p>
          <a:p>
            <a:pPr lvl="1">
              <a:defRPr/>
            </a:pPr>
            <a:r>
              <a:rPr lang="en-US" dirty="0">
                <a:latin typeface="Gill Sans MT" charset="0"/>
              </a:rPr>
              <a:t>addressing, ARP</a:t>
            </a:r>
          </a:p>
          <a:p>
            <a:pPr lvl="1">
              <a:defRPr/>
            </a:pPr>
            <a:r>
              <a:rPr lang="en-US" dirty="0">
                <a:latin typeface="Gill Sans MT" charset="0"/>
              </a:rPr>
              <a:t>Ethernet</a:t>
            </a:r>
          </a:p>
          <a:p>
            <a:pPr lvl="1">
              <a:defRPr/>
            </a:pPr>
            <a:r>
              <a:rPr lang="en-US" dirty="0">
                <a:latin typeface="Gill Sans MT" charset="0"/>
              </a:rPr>
              <a:t>switches</a:t>
            </a:r>
          </a:p>
          <a:p>
            <a:pPr lvl="1">
              <a:defRPr/>
            </a:pPr>
            <a:r>
              <a:rPr lang="en-US" dirty="0">
                <a:latin typeface="Gill Sans MT" charset="0"/>
              </a:rPr>
              <a:t>VLANS</a:t>
            </a:r>
          </a:p>
        </p:txBody>
      </p:sp>
      <p:sp>
        <p:nvSpPr>
          <p:cNvPr id="3079" name="Rectangle 4"/>
          <p:cNvSpPr>
            <a:spLocks noGrp="1" noChangeArrowheads="1"/>
          </p:cNvSpPr>
          <p:nvPr>
            <p:ph type="body" sz="half" idx="2"/>
          </p:nvPr>
        </p:nvSpPr>
        <p:spPr>
          <a:xfrm>
            <a:off x="4495800" y="1600200"/>
            <a:ext cx="4054475" cy="4648200"/>
          </a:xfrm>
        </p:spPr>
        <p:txBody>
          <a:bodyPr/>
          <a:lstStyle/>
          <a:p>
            <a:pPr marL="457200" indent="-457200">
              <a:buFont typeface="Wingdings" charset="0"/>
              <a:buNone/>
              <a:defRPr/>
            </a:pPr>
            <a:r>
              <a:rPr lang="en-US" dirty="0">
                <a:solidFill>
                  <a:srgbClr val="CC0000"/>
                </a:solidFill>
                <a:latin typeface="Gill Sans MT" charset="0"/>
                <a:cs typeface="+mn-cs"/>
              </a:rPr>
              <a:t>6.5 link virtualization: MPLS</a:t>
            </a:r>
          </a:p>
          <a:p>
            <a:pPr marL="457200" indent="-457200">
              <a:buFont typeface="Wingdings" charset="0"/>
              <a:buNone/>
              <a:defRPr/>
            </a:pPr>
            <a:endParaRPr lang="en-US" sz="2600" dirty="0">
              <a:latin typeface="Gill Sans MT" charset="0"/>
              <a:cs typeface="+mn-cs"/>
            </a:endParaRPr>
          </a:p>
        </p:txBody>
      </p:sp>
      <p:sp>
        <p:nvSpPr>
          <p:cNvPr id="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104</a:t>
            </a:fld>
            <a:endParaRPr lang="en-US" sz="1200" dirty="0">
              <a:latin typeface="Tahoma" charset="0"/>
            </a:endParaRPr>
          </a:p>
        </p:txBody>
      </p:sp>
      <p:sp>
        <p:nvSpPr>
          <p:cNvPr id="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33729363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2" name="Rectangle 2"/>
          <p:cNvSpPr>
            <a:spLocks noGrp="1" noChangeArrowheads="1"/>
          </p:cNvSpPr>
          <p:nvPr>
            <p:ph type="title"/>
          </p:nvPr>
        </p:nvSpPr>
        <p:spPr>
          <a:xfrm>
            <a:off x="492125" y="193675"/>
            <a:ext cx="7772400" cy="944563"/>
          </a:xfrm>
        </p:spPr>
        <p:txBody>
          <a:bodyPr/>
          <a:lstStyle/>
          <a:p>
            <a:pPr>
              <a:defRPr/>
            </a:pPr>
            <a:r>
              <a:rPr lang="en-US" sz="3600" dirty="0">
                <a:latin typeface="Gill Sans MT" charset="0"/>
                <a:cs typeface="+mj-cs"/>
              </a:rPr>
              <a:t>Multiprotocol label switching (MPLS)</a:t>
            </a:r>
          </a:p>
        </p:txBody>
      </p:sp>
      <p:sp>
        <p:nvSpPr>
          <p:cNvPr id="78853" name="Rectangle 3"/>
          <p:cNvSpPr>
            <a:spLocks noGrp="1" noChangeArrowheads="1"/>
          </p:cNvSpPr>
          <p:nvPr>
            <p:ph type="body" idx="1"/>
          </p:nvPr>
        </p:nvSpPr>
        <p:spPr>
          <a:xfrm>
            <a:off x="492125" y="1336675"/>
            <a:ext cx="7772400" cy="4648200"/>
          </a:xfrm>
        </p:spPr>
        <p:txBody>
          <a:bodyPr/>
          <a:lstStyle/>
          <a:p>
            <a:pPr marL="231775" indent="-231775">
              <a:defRPr/>
            </a:pPr>
            <a:r>
              <a:rPr lang="en-US" dirty="0">
                <a:latin typeface="Gill Sans MT" charset="0"/>
                <a:cs typeface="+mn-cs"/>
              </a:rPr>
              <a:t>initial goal: high-speed IP forwarding using fixed length label (instead of IP address) </a:t>
            </a:r>
          </a:p>
          <a:p>
            <a:pPr marL="681038" lvl="1" indent="-223838">
              <a:defRPr/>
            </a:pPr>
            <a:r>
              <a:rPr lang="en-US" dirty="0">
                <a:latin typeface="Gill Sans MT" charset="0"/>
              </a:rPr>
              <a:t>fast lookup using fixed length identifier (rather than shortest prefix matching)</a:t>
            </a:r>
          </a:p>
          <a:p>
            <a:pPr marL="681038" lvl="1" indent="-223838">
              <a:defRPr/>
            </a:pPr>
            <a:r>
              <a:rPr lang="en-US" dirty="0">
                <a:latin typeface="Gill Sans MT" charset="0"/>
              </a:rPr>
              <a:t>borrowing ideas from Virtual Circuit (VC) approach</a:t>
            </a:r>
          </a:p>
          <a:p>
            <a:pPr marL="681038" lvl="1" indent="-223838">
              <a:defRPr/>
            </a:pPr>
            <a:r>
              <a:rPr lang="en-US" dirty="0">
                <a:latin typeface="Gill Sans MT" charset="0"/>
              </a:rPr>
              <a:t>but IP datagram still keeps IP address!</a:t>
            </a:r>
          </a:p>
          <a:p>
            <a:pPr lvl="1">
              <a:defRPr/>
            </a:pPr>
            <a:endParaRPr lang="en-US" dirty="0">
              <a:latin typeface="Gill Sans MT" charset="0"/>
            </a:endParaRPr>
          </a:p>
        </p:txBody>
      </p:sp>
      <p:sp>
        <p:nvSpPr>
          <p:cNvPr id="188421" name="Freeform 4"/>
          <p:cNvSpPr>
            <a:spLocks/>
          </p:cNvSpPr>
          <p:nvPr/>
        </p:nvSpPr>
        <p:spPr bwMode="auto">
          <a:xfrm>
            <a:off x="2052638" y="4695825"/>
            <a:ext cx="3108325" cy="1084263"/>
          </a:xfrm>
          <a:custGeom>
            <a:avLst/>
            <a:gdLst>
              <a:gd name="T0" fmla="*/ 2147483647 w 1958"/>
              <a:gd name="T1" fmla="*/ 0 h 683"/>
              <a:gd name="T2" fmla="*/ 0 w 1958"/>
              <a:gd name="T3" fmla="*/ 2147483647 h 683"/>
              <a:gd name="T4" fmla="*/ 2147483647 w 1958"/>
              <a:gd name="T5" fmla="*/ 2147483647 h 683"/>
              <a:gd name="T6" fmla="*/ 2147483647 w 1958"/>
              <a:gd name="T7" fmla="*/ 0 h 6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8" h="683">
                <a:moveTo>
                  <a:pt x="337" y="0"/>
                </a:moveTo>
                <a:lnTo>
                  <a:pt x="0" y="683"/>
                </a:lnTo>
                <a:lnTo>
                  <a:pt x="1958" y="683"/>
                </a:lnTo>
                <a:lnTo>
                  <a:pt x="1382" y="0"/>
                </a:lnTo>
              </a:path>
            </a:pathLst>
          </a:custGeom>
          <a:gradFill rotWithShape="1">
            <a:gsLst>
              <a:gs pos="0">
                <a:schemeClr val="bg2"/>
              </a:gs>
              <a:gs pos="100000">
                <a:srgbClr val="FFFFFF"/>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8855" name="Rectangle 5"/>
          <p:cNvSpPr>
            <a:spLocks noChangeArrowheads="1"/>
          </p:cNvSpPr>
          <p:nvPr/>
        </p:nvSpPr>
        <p:spPr bwMode="auto">
          <a:xfrm>
            <a:off x="706438" y="4068763"/>
            <a:ext cx="8047037" cy="6397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78856" name="Text Box 6"/>
          <p:cNvSpPr txBox="1">
            <a:spLocks noChangeArrowheads="1"/>
          </p:cNvSpPr>
          <p:nvPr/>
        </p:nvSpPr>
        <p:spPr bwMode="auto">
          <a:xfrm>
            <a:off x="719138" y="4073525"/>
            <a:ext cx="18986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i="0" dirty="0">
                <a:solidFill>
                  <a:srgbClr val="000000"/>
                </a:solidFill>
                <a:latin typeface="Arial" charset="0"/>
                <a:cs typeface="+mn-cs"/>
              </a:rPr>
              <a:t>PPP or Ethernet </a:t>
            </a:r>
          </a:p>
          <a:p>
            <a:pPr algn="ctr" eaLnBrk="1" hangingPunct="1">
              <a:defRPr/>
            </a:pPr>
            <a:r>
              <a:rPr lang="en-US" i="0" dirty="0">
                <a:solidFill>
                  <a:srgbClr val="000000"/>
                </a:solidFill>
                <a:latin typeface="Arial" charset="0"/>
                <a:cs typeface="+mn-cs"/>
              </a:rPr>
              <a:t>header</a:t>
            </a:r>
          </a:p>
        </p:txBody>
      </p:sp>
      <p:sp>
        <p:nvSpPr>
          <p:cNvPr id="78857" name="Text Box 8"/>
          <p:cNvSpPr txBox="1">
            <a:spLocks noChangeArrowheads="1"/>
          </p:cNvSpPr>
          <p:nvPr/>
        </p:nvSpPr>
        <p:spPr bwMode="auto">
          <a:xfrm>
            <a:off x="4376738" y="4195763"/>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i="0" dirty="0">
                <a:solidFill>
                  <a:srgbClr val="000000"/>
                </a:solidFill>
                <a:latin typeface="Arial" charset="0"/>
                <a:cs typeface="+mn-cs"/>
              </a:rPr>
              <a:t>IP header</a:t>
            </a:r>
          </a:p>
        </p:txBody>
      </p:sp>
      <p:sp>
        <p:nvSpPr>
          <p:cNvPr id="78858" name="Line 9"/>
          <p:cNvSpPr>
            <a:spLocks noChangeShapeType="1"/>
          </p:cNvSpPr>
          <p:nvPr/>
        </p:nvSpPr>
        <p:spPr bwMode="auto">
          <a:xfrm>
            <a:off x="2587625" y="4056063"/>
            <a:ext cx="0" cy="6524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78859" name="Line 10"/>
          <p:cNvSpPr>
            <a:spLocks noChangeShapeType="1"/>
          </p:cNvSpPr>
          <p:nvPr/>
        </p:nvSpPr>
        <p:spPr bwMode="auto">
          <a:xfrm>
            <a:off x="4241800" y="4051300"/>
            <a:ext cx="0" cy="6524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78860" name="Line 11"/>
          <p:cNvSpPr>
            <a:spLocks noChangeShapeType="1"/>
          </p:cNvSpPr>
          <p:nvPr/>
        </p:nvSpPr>
        <p:spPr bwMode="auto">
          <a:xfrm>
            <a:off x="5588000" y="4052888"/>
            <a:ext cx="0" cy="6524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78861" name="Text Box 12"/>
          <p:cNvSpPr txBox="1">
            <a:spLocks noChangeArrowheads="1"/>
          </p:cNvSpPr>
          <p:nvPr/>
        </p:nvSpPr>
        <p:spPr bwMode="auto">
          <a:xfrm>
            <a:off x="5618163" y="4205288"/>
            <a:ext cx="30924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remainder of link-layer frame</a:t>
            </a:r>
          </a:p>
        </p:txBody>
      </p:sp>
      <p:sp>
        <p:nvSpPr>
          <p:cNvPr id="78862" name="Rectangle 25"/>
          <p:cNvSpPr>
            <a:spLocks noChangeArrowheads="1"/>
          </p:cNvSpPr>
          <p:nvPr/>
        </p:nvSpPr>
        <p:spPr bwMode="auto">
          <a:xfrm>
            <a:off x="2576513" y="4054475"/>
            <a:ext cx="1660525" cy="639763"/>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78863" name="Text Box 7"/>
          <p:cNvSpPr txBox="1">
            <a:spLocks noChangeArrowheads="1"/>
          </p:cNvSpPr>
          <p:nvPr/>
        </p:nvSpPr>
        <p:spPr bwMode="auto">
          <a:xfrm>
            <a:off x="2611438" y="4213225"/>
            <a:ext cx="16319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b="1" i="0" dirty="0">
                <a:solidFill>
                  <a:srgbClr val="FFFFFF"/>
                </a:solidFill>
                <a:latin typeface="Arial" charset="0"/>
                <a:cs typeface="+mn-cs"/>
              </a:rPr>
              <a:t>MPLS header</a:t>
            </a:r>
          </a:p>
        </p:txBody>
      </p:sp>
      <p:sp>
        <p:nvSpPr>
          <p:cNvPr id="78864" name="Rectangle 27"/>
          <p:cNvSpPr>
            <a:spLocks noChangeArrowheads="1"/>
          </p:cNvSpPr>
          <p:nvPr/>
        </p:nvSpPr>
        <p:spPr bwMode="auto">
          <a:xfrm>
            <a:off x="2155825" y="5440363"/>
            <a:ext cx="3122613" cy="67945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i="0" dirty="0">
              <a:solidFill>
                <a:srgbClr val="000000"/>
              </a:solidFill>
              <a:latin typeface="Arial" charset="0"/>
              <a:cs typeface="+mn-cs"/>
            </a:endParaRPr>
          </a:p>
        </p:txBody>
      </p:sp>
      <p:sp>
        <p:nvSpPr>
          <p:cNvPr id="78865" name="Text Box 28"/>
          <p:cNvSpPr txBox="1">
            <a:spLocks noChangeArrowheads="1"/>
          </p:cNvSpPr>
          <p:nvPr/>
        </p:nvSpPr>
        <p:spPr bwMode="auto">
          <a:xfrm>
            <a:off x="2668588" y="5608638"/>
            <a:ext cx="666750" cy="366712"/>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FFFFFF"/>
                </a:solidFill>
                <a:latin typeface="Arial" charset="0"/>
                <a:cs typeface="+mn-cs"/>
              </a:rPr>
              <a:t>label</a:t>
            </a:r>
          </a:p>
        </p:txBody>
      </p:sp>
      <p:sp>
        <p:nvSpPr>
          <p:cNvPr id="78866" name="Text Box 29"/>
          <p:cNvSpPr txBox="1">
            <a:spLocks noChangeArrowheads="1"/>
          </p:cNvSpPr>
          <p:nvPr/>
        </p:nvSpPr>
        <p:spPr bwMode="auto">
          <a:xfrm>
            <a:off x="3851275" y="5616575"/>
            <a:ext cx="577850" cy="366713"/>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FFFFFF"/>
                </a:solidFill>
                <a:latin typeface="Arial" charset="0"/>
                <a:cs typeface="+mn-cs"/>
              </a:rPr>
              <a:t>Exp</a:t>
            </a:r>
          </a:p>
        </p:txBody>
      </p:sp>
      <p:sp>
        <p:nvSpPr>
          <p:cNvPr id="78867" name="Text Box 30"/>
          <p:cNvSpPr txBox="1">
            <a:spLocks noChangeArrowheads="1"/>
          </p:cNvSpPr>
          <p:nvPr/>
        </p:nvSpPr>
        <p:spPr bwMode="auto">
          <a:xfrm>
            <a:off x="4408488" y="5624513"/>
            <a:ext cx="336550" cy="366712"/>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FFFFFF"/>
                </a:solidFill>
                <a:latin typeface="Arial" charset="0"/>
                <a:cs typeface="+mn-cs"/>
              </a:rPr>
              <a:t>S</a:t>
            </a:r>
          </a:p>
        </p:txBody>
      </p:sp>
      <p:sp>
        <p:nvSpPr>
          <p:cNvPr id="78868" name="Text Box 31"/>
          <p:cNvSpPr txBox="1">
            <a:spLocks noChangeArrowheads="1"/>
          </p:cNvSpPr>
          <p:nvPr/>
        </p:nvSpPr>
        <p:spPr bwMode="auto">
          <a:xfrm>
            <a:off x="4678363" y="5621338"/>
            <a:ext cx="590550" cy="366712"/>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FFFFFF"/>
                </a:solidFill>
                <a:latin typeface="Arial" charset="0"/>
                <a:cs typeface="+mn-cs"/>
              </a:rPr>
              <a:t>TTL</a:t>
            </a:r>
          </a:p>
        </p:txBody>
      </p:sp>
      <p:sp>
        <p:nvSpPr>
          <p:cNvPr id="78869" name="Line 32"/>
          <p:cNvSpPr>
            <a:spLocks noChangeShapeType="1"/>
          </p:cNvSpPr>
          <p:nvPr/>
        </p:nvSpPr>
        <p:spPr bwMode="auto">
          <a:xfrm>
            <a:off x="3887788" y="5449888"/>
            <a:ext cx="0" cy="6524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78870" name="Line 33"/>
          <p:cNvSpPr>
            <a:spLocks noChangeShapeType="1"/>
          </p:cNvSpPr>
          <p:nvPr/>
        </p:nvSpPr>
        <p:spPr bwMode="auto">
          <a:xfrm>
            <a:off x="4457700" y="5470525"/>
            <a:ext cx="0" cy="6524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78871" name="Line 34"/>
          <p:cNvSpPr>
            <a:spLocks noChangeShapeType="1"/>
          </p:cNvSpPr>
          <p:nvPr/>
        </p:nvSpPr>
        <p:spPr bwMode="auto">
          <a:xfrm>
            <a:off x="4727575" y="5465763"/>
            <a:ext cx="0" cy="6524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78872" name="Text Box 35"/>
          <p:cNvSpPr txBox="1">
            <a:spLocks noChangeArrowheads="1"/>
          </p:cNvSpPr>
          <p:nvPr/>
        </p:nvSpPr>
        <p:spPr bwMode="auto">
          <a:xfrm>
            <a:off x="2827338" y="6116638"/>
            <a:ext cx="4095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i="0" dirty="0">
                <a:solidFill>
                  <a:srgbClr val="000000"/>
                </a:solidFill>
                <a:latin typeface="Arial" charset="0"/>
                <a:cs typeface="+mn-cs"/>
              </a:rPr>
              <a:t>20</a:t>
            </a:r>
          </a:p>
        </p:txBody>
      </p:sp>
      <p:sp>
        <p:nvSpPr>
          <p:cNvPr id="78873" name="Text Box 36"/>
          <p:cNvSpPr txBox="1">
            <a:spLocks noChangeArrowheads="1"/>
          </p:cNvSpPr>
          <p:nvPr/>
        </p:nvSpPr>
        <p:spPr bwMode="auto">
          <a:xfrm>
            <a:off x="3998913" y="6111875"/>
            <a:ext cx="2968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i="0" dirty="0">
                <a:solidFill>
                  <a:srgbClr val="000000"/>
                </a:solidFill>
                <a:latin typeface="Arial" charset="0"/>
                <a:cs typeface="+mn-cs"/>
              </a:rPr>
              <a:t>3</a:t>
            </a:r>
          </a:p>
        </p:txBody>
      </p:sp>
      <p:sp>
        <p:nvSpPr>
          <p:cNvPr id="78874" name="Text Box 37"/>
          <p:cNvSpPr txBox="1">
            <a:spLocks noChangeArrowheads="1"/>
          </p:cNvSpPr>
          <p:nvPr/>
        </p:nvSpPr>
        <p:spPr bwMode="auto">
          <a:xfrm>
            <a:off x="4425950" y="6108700"/>
            <a:ext cx="2968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i="0" dirty="0">
                <a:solidFill>
                  <a:srgbClr val="000000"/>
                </a:solidFill>
                <a:latin typeface="Arial" charset="0"/>
                <a:cs typeface="+mn-cs"/>
              </a:rPr>
              <a:t>1</a:t>
            </a:r>
          </a:p>
        </p:txBody>
      </p:sp>
      <p:sp>
        <p:nvSpPr>
          <p:cNvPr id="78875" name="Text Box 38"/>
          <p:cNvSpPr txBox="1">
            <a:spLocks noChangeArrowheads="1"/>
          </p:cNvSpPr>
          <p:nvPr/>
        </p:nvSpPr>
        <p:spPr bwMode="auto">
          <a:xfrm>
            <a:off x="4865688" y="6103938"/>
            <a:ext cx="2968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i="0" dirty="0">
                <a:solidFill>
                  <a:srgbClr val="000000"/>
                </a:solidFill>
                <a:latin typeface="Arial" charset="0"/>
                <a:cs typeface="+mn-cs"/>
              </a:rPr>
              <a:t>5</a:t>
            </a:r>
          </a:p>
        </p:txBody>
      </p:sp>
      <p:pic>
        <p:nvPicPr>
          <p:cNvPr id="188443" name="Picture 1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868363"/>
            <a:ext cx="6856412"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105</a:t>
            </a:fld>
            <a:endParaRPr lang="en-US" sz="1200" dirty="0">
              <a:latin typeface="Tahoma" charset="0"/>
            </a:endParaRPr>
          </a:p>
        </p:txBody>
      </p:sp>
      <p:sp>
        <p:nvSpPr>
          <p:cNvPr id="30"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
        <p:nvSpPr>
          <p:cNvPr id="2" name="TextBox 1">
            <a:extLst>
              <a:ext uri="{FF2B5EF4-FFF2-40B4-BE49-F238E27FC236}">
                <a16:creationId xmlns:a16="http://schemas.microsoft.com/office/drawing/2014/main" id="{E8EE490A-9DB8-1641-AB56-236EE99782D1}"/>
              </a:ext>
            </a:extLst>
          </p:cNvPr>
          <p:cNvSpPr txBox="1"/>
          <p:nvPr/>
        </p:nvSpPr>
        <p:spPr>
          <a:xfrm>
            <a:off x="5514975" y="5343525"/>
            <a:ext cx="3326552" cy="923330"/>
          </a:xfrm>
          <a:prstGeom prst="rect">
            <a:avLst/>
          </a:prstGeom>
          <a:noFill/>
        </p:spPr>
        <p:txBody>
          <a:bodyPr wrap="none" rtlCol="0">
            <a:spAutoFit/>
          </a:bodyPr>
          <a:lstStyle/>
          <a:p>
            <a:r>
              <a:rPr lang="en-US" dirty="0" err="1"/>
              <a:t>Exp</a:t>
            </a:r>
            <a:r>
              <a:rPr lang="en-US" dirty="0"/>
              <a:t>: experimental</a:t>
            </a:r>
          </a:p>
          <a:p>
            <a:r>
              <a:rPr lang="en-US" dirty="0"/>
              <a:t>S: end of stacked MPLS labels</a:t>
            </a:r>
          </a:p>
          <a:p>
            <a:r>
              <a:rPr lang="en-US" dirty="0"/>
              <a:t>TTL: time to live</a:t>
            </a:r>
          </a:p>
        </p:txBody>
      </p:sp>
    </p:spTree>
    <p:extLst>
      <p:ext uri="{BB962C8B-B14F-4D97-AF65-F5344CB8AC3E}">
        <p14:creationId xmlns:p14="http://schemas.microsoft.com/office/powerpoint/2010/main" val="11680058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p:txBody>
          <a:bodyPr/>
          <a:lstStyle/>
          <a:p>
            <a:pPr>
              <a:defRPr/>
            </a:pPr>
            <a:r>
              <a:rPr lang="en-US" dirty="0">
                <a:latin typeface="Gill Sans MT" charset="0"/>
                <a:cs typeface="+mj-cs"/>
              </a:rPr>
              <a:t>MPLS capable routers</a:t>
            </a:r>
          </a:p>
        </p:txBody>
      </p:sp>
      <p:sp>
        <p:nvSpPr>
          <p:cNvPr id="79877" name="Rectangle 3"/>
          <p:cNvSpPr>
            <a:spLocks noGrp="1" noChangeArrowheads="1"/>
          </p:cNvSpPr>
          <p:nvPr>
            <p:ph type="body" idx="1"/>
          </p:nvPr>
        </p:nvSpPr>
        <p:spPr>
          <a:xfrm>
            <a:off x="533400" y="1600200"/>
            <a:ext cx="8335963" cy="4648200"/>
          </a:xfrm>
        </p:spPr>
        <p:txBody>
          <a:bodyPr/>
          <a:lstStyle/>
          <a:p>
            <a:pPr>
              <a:defRPr/>
            </a:pPr>
            <a:r>
              <a:rPr lang="en-US" dirty="0">
                <a:latin typeface="Gill Sans MT" charset="0"/>
                <a:cs typeface="+mn-cs"/>
              </a:rPr>
              <a:t>a.k.a. label-switched router</a:t>
            </a:r>
          </a:p>
          <a:p>
            <a:pPr>
              <a:defRPr/>
            </a:pPr>
            <a:r>
              <a:rPr lang="en-US" dirty="0">
                <a:latin typeface="Gill Sans MT" charset="0"/>
                <a:cs typeface="+mn-cs"/>
              </a:rPr>
              <a:t>forward packets to outgoing interface based only on label value (</a:t>
            </a:r>
            <a:r>
              <a:rPr lang="en-US" i="1" dirty="0">
                <a:latin typeface="Gill Sans MT" charset="0"/>
                <a:cs typeface="+mn-cs"/>
              </a:rPr>
              <a:t>don</a:t>
            </a:r>
            <a:r>
              <a:rPr lang="ja-JP" altLang="en-US" i="1" dirty="0">
                <a:latin typeface="Gill Sans MT" charset="0"/>
                <a:cs typeface="+mn-cs"/>
              </a:rPr>
              <a:t>’</a:t>
            </a:r>
            <a:r>
              <a:rPr lang="en-US" i="1" dirty="0">
                <a:latin typeface="Gill Sans MT" charset="0"/>
                <a:cs typeface="+mn-cs"/>
              </a:rPr>
              <a:t>t inspect IP address</a:t>
            </a:r>
            <a:r>
              <a:rPr lang="en-US" dirty="0">
                <a:latin typeface="Gill Sans MT" charset="0"/>
                <a:cs typeface="+mn-cs"/>
              </a:rPr>
              <a:t>)</a:t>
            </a:r>
          </a:p>
          <a:p>
            <a:pPr lvl="1">
              <a:defRPr/>
            </a:pPr>
            <a:r>
              <a:rPr lang="en-US" dirty="0">
                <a:latin typeface="Gill Sans MT" charset="0"/>
              </a:rPr>
              <a:t>MPLS forwarding table distinct from IP forwarding tables</a:t>
            </a:r>
          </a:p>
          <a:p>
            <a:pPr>
              <a:defRPr/>
            </a:pPr>
            <a:r>
              <a:rPr lang="en-US" i="1" dirty="0">
                <a:solidFill>
                  <a:srgbClr val="CC0000"/>
                </a:solidFill>
                <a:latin typeface="Gill Sans MT" charset="0"/>
                <a:cs typeface="+mn-cs"/>
              </a:rPr>
              <a:t>flexibility:  </a:t>
            </a:r>
            <a:r>
              <a:rPr lang="en-US" dirty="0">
                <a:latin typeface="Gill Sans MT" charset="0"/>
                <a:cs typeface="+mn-cs"/>
              </a:rPr>
              <a:t>MPLS forwarding decisions can </a:t>
            </a:r>
            <a:r>
              <a:rPr lang="en-US" i="1" dirty="0">
                <a:latin typeface="Gill Sans MT" charset="0"/>
                <a:cs typeface="+mn-cs"/>
              </a:rPr>
              <a:t>differ</a:t>
            </a:r>
            <a:r>
              <a:rPr lang="en-US" dirty="0">
                <a:latin typeface="Gill Sans MT" charset="0"/>
                <a:cs typeface="+mn-cs"/>
              </a:rPr>
              <a:t> from those of IP</a:t>
            </a:r>
          </a:p>
          <a:p>
            <a:pPr lvl="1">
              <a:defRPr/>
            </a:pPr>
            <a:r>
              <a:rPr lang="en-US" dirty="0">
                <a:latin typeface="Gill Sans MT" charset="0"/>
              </a:rPr>
              <a:t>use destination </a:t>
            </a:r>
            <a:r>
              <a:rPr lang="en-US" i="1" dirty="0">
                <a:latin typeface="Gill Sans MT" charset="0"/>
              </a:rPr>
              <a:t>and</a:t>
            </a:r>
            <a:r>
              <a:rPr lang="en-US" dirty="0">
                <a:latin typeface="Gill Sans MT" charset="0"/>
              </a:rPr>
              <a:t> source addresses to route flows to </a:t>
            </a:r>
            <a:r>
              <a:rPr lang="en-US" i="1" dirty="0">
                <a:solidFill>
                  <a:srgbClr val="C00000"/>
                </a:solidFill>
                <a:latin typeface="Gill Sans MT" charset="0"/>
              </a:rPr>
              <a:t>same</a:t>
            </a:r>
            <a:r>
              <a:rPr lang="en-US" dirty="0">
                <a:latin typeface="Gill Sans MT" charset="0"/>
              </a:rPr>
              <a:t> destination differently (traffic engineering)</a:t>
            </a:r>
          </a:p>
          <a:p>
            <a:pPr lvl="1">
              <a:defRPr/>
            </a:pPr>
            <a:r>
              <a:rPr lang="en-US" dirty="0">
                <a:latin typeface="Gill Sans MT" charset="0"/>
              </a:rPr>
              <a:t>re-route flows quickly if link fails: pre-computed backup paths (useful for VoIP)</a:t>
            </a:r>
          </a:p>
          <a:p>
            <a:pPr>
              <a:defRPr/>
            </a:pPr>
            <a:endParaRPr lang="en-US" dirty="0">
              <a:latin typeface="Gill Sans MT" charset="0"/>
              <a:cs typeface="+mn-cs"/>
            </a:endParaRPr>
          </a:p>
        </p:txBody>
      </p:sp>
      <p:pic>
        <p:nvPicPr>
          <p:cNvPr id="190469" name="Picture 21"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020763"/>
            <a:ext cx="5027613"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106</a:t>
            </a:fld>
            <a:endParaRPr lang="en-US" sz="1200" dirty="0">
              <a:latin typeface="Tahoma" charset="0"/>
            </a:endParaRPr>
          </a:p>
        </p:txBody>
      </p:sp>
      <p:sp>
        <p:nvSpPr>
          <p:cNvPr id="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6129585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92515" name="Group 6"/>
          <p:cNvGrpSpPr>
            <a:grpSpLocks/>
          </p:cNvGrpSpPr>
          <p:nvPr/>
        </p:nvGrpSpPr>
        <p:grpSpPr bwMode="auto">
          <a:xfrm>
            <a:off x="5795963" y="3236913"/>
            <a:ext cx="766762" cy="433387"/>
            <a:chOff x="3600" y="219"/>
            <a:chExt cx="360" cy="175"/>
          </a:xfrm>
        </p:grpSpPr>
        <p:sp>
          <p:nvSpPr>
            <p:cNvPr id="81062" name="Oval 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1063" name="Line 8"/>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64" name="Line 9"/>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65" name="Rectangle 10"/>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1066" name="Oval 1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2682" name="Group 12"/>
            <p:cNvGrpSpPr>
              <a:grpSpLocks/>
            </p:cNvGrpSpPr>
            <p:nvPr/>
          </p:nvGrpSpPr>
          <p:grpSpPr bwMode="auto">
            <a:xfrm>
              <a:off x="3686" y="244"/>
              <a:ext cx="177" cy="66"/>
              <a:chOff x="2848" y="848"/>
              <a:chExt cx="140" cy="98"/>
            </a:xfrm>
          </p:grpSpPr>
          <p:sp>
            <p:nvSpPr>
              <p:cNvPr id="81072" name="Line 1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73" name="Line 1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74" name="Line 1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2683" name="Group 16"/>
            <p:cNvGrpSpPr>
              <a:grpSpLocks/>
            </p:cNvGrpSpPr>
            <p:nvPr/>
          </p:nvGrpSpPr>
          <p:grpSpPr bwMode="auto">
            <a:xfrm flipV="1">
              <a:off x="3686" y="243"/>
              <a:ext cx="177" cy="66"/>
              <a:chOff x="2848" y="848"/>
              <a:chExt cx="140" cy="98"/>
            </a:xfrm>
          </p:grpSpPr>
          <p:sp>
            <p:nvSpPr>
              <p:cNvPr id="81069" name="Line 1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70" name="Line 1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71" name="Line 1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2516" name="Group 20"/>
          <p:cNvGrpSpPr>
            <a:grpSpLocks/>
          </p:cNvGrpSpPr>
          <p:nvPr/>
        </p:nvGrpSpPr>
        <p:grpSpPr bwMode="auto">
          <a:xfrm>
            <a:off x="3970338" y="3232150"/>
            <a:ext cx="766762" cy="433388"/>
            <a:chOff x="3600" y="219"/>
            <a:chExt cx="360" cy="175"/>
          </a:xfrm>
        </p:grpSpPr>
        <p:sp>
          <p:nvSpPr>
            <p:cNvPr id="81049" name="Oval 2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1050" name="Line 2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51" name="Line 2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52" name="Rectangle 2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1053" name="Oval 2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2669" name="Group 26"/>
            <p:cNvGrpSpPr>
              <a:grpSpLocks/>
            </p:cNvGrpSpPr>
            <p:nvPr/>
          </p:nvGrpSpPr>
          <p:grpSpPr bwMode="auto">
            <a:xfrm>
              <a:off x="3686" y="244"/>
              <a:ext cx="177" cy="66"/>
              <a:chOff x="2848" y="848"/>
              <a:chExt cx="140" cy="98"/>
            </a:xfrm>
          </p:grpSpPr>
          <p:sp>
            <p:nvSpPr>
              <p:cNvPr id="81059" name="Line 2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60" name="Line 2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61" name="Line 2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2670" name="Group 30"/>
            <p:cNvGrpSpPr>
              <a:grpSpLocks/>
            </p:cNvGrpSpPr>
            <p:nvPr/>
          </p:nvGrpSpPr>
          <p:grpSpPr bwMode="auto">
            <a:xfrm flipV="1">
              <a:off x="3686" y="243"/>
              <a:ext cx="177" cy="66"/>
              <a:chOff x="2848" y="848"/>
              <a:chExt cx="140" cy="98"/>
            </a:xfrm>
          </p:grpSpPr>
          <p:sp>
            <p:nvSpPr>
              <p:cNvPr id="81056" name="Line 3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57" name="Line 3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58" name="Line 3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2517" name="Group 34"/>
          <p:cNvGrpSpPr>
            <a:grpSpLocks/>
          </p:cNvGrpSpPr>
          <p:nvPr/>
        </p:nvGrpSpPr>
        <p:grpSpPr bwMode="auto">
          <a:xfrm>
            <a:off x="4324350" y="2214563"/>
            <a:ext cx="766763" cy="433387"/>
            <a:chOff x="3600" y="219"/>
            <a:chExt cx="360" cy="175"/>
          </a:xfrm>
        </p:grpSpPr>
        <p:sp>
          <p:nvSpPr>
            <p:cNvPr id="81036" name="Oval 3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1037" name="Line 36"/>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38" name="Line 37"/>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39" name="Rectangle 38"/>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1040" name="Oval 3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2656" name="Group 40"/>
            <p:cNvGrpSpPr>
              <a:grpSpLocks/>
            </p:cNvGrpSpPr>
            <p:nvPr/>
          </p:nvGrpSpPr>
          <p:grpSpPr bwMode="auto">
            <a:xfrm>
              <a:off x="3686" y="244"/>
              <a:ext cx="177" cy="66"/>
              <a:chOff x="2848" y="848"/>
              <a:chExt cx="140" cy="98"/>
            </a:xfrm>
          </p:grpSpPr>
          <p:sp>
            <p:nvSpPr>
              <p:cNvPr id="81046" name="Line 4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47" name="Line 4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48" name="Line 4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2657" name="Group 44"/>
            <p:cNvGrpSpPr>
              <a:grpSpLocks/>
            </p:cNvGrpSpPr>
            <p:nvPr/>
          </p:nvGrpSpPr>
          <p:grpSpPr bwMode="auto">
            <a:xfrm flipV="1">
              <a:off x="3686" y="243"/>
              <a:ext cx="177" cy="66"/>
              <a:chOff x="2848" y="848"/>
              <a:chExt cx="140" cy="98"/>
            </a:xfrm>
          </p:grpSpPr>
          <p:sp>
            <p:nvSpPr>
              <p:cNvPr id="81043" name="Line 4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44" name="Line 4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45" name="Line 4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2518" name="Group 48"/>
          <p:cNvGrpSpPr>
            <a:grpSpLocks/>
          </p:cNvGrpSpPr>
          <p:nvPr/>
        </p:nvGrpSpPr>
        <p:grpSpPr bwMode="auto">
          <a:xfrm>
            <a:off x="2897188" y="2209800"/>
            <a:ext cx="766762" cy="433388"/>
            <a:chOff x="3600" y="219"/>
            <a:chExt cx="360" cy="175"/>
          </a:xfrm>
        </p:grpSpPr>
        <p:sp>
          <p:nvSpPr>
            <p:cNvPr id="81023"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1024"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25"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26" name="Rectangle 52"/>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1027"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2643" name="Group 54"/>
            <p:cNvGrpSpPr>
              <a:grpSpLocks/>
            </p:cNvGrpSpPr>
            <p:nvPr/>
          </p:nvGrpSpPr>
          <p:grpSpPr bwMode="auto">
            <a:xfrm>
              <a:off x="3686" y="244"/>
              <a:ext cx="177" cy="66"/>
              <a:chOff x="2848" y="848"/>
              <a:chExt cx="140" cy="98"/>
            </a:xfrm>
          </p:grpSpPr>
          <p:sp>
            <p:nvSpPr>
              <p:cNvPr id="81033"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34"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35"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2644" name="Group 58"/>
            <p:cNvGrpSpPr>
              <a:grpSpLocks/>
            </p:cNvGrpSpPr>
            <p:nvPr/>
          </p:nvGrpSpPr>
          <p:grpSpPr bwMode="auto">
            <a:xfrm flipV="1">
              <a:off x="3686" y="243"/>
              <a:ext cx="177" cy="66"/>
              <a:chOff x="2848" y="848"/>
              <a:chExt cx="140" cy="98"/>
            </a:xfrm>
          </p:grpSpPr>
          <p:sp>
            <p:nvSpPr>
              <p:cNvPr id="81030"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31"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32" name="Line 6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2519" name="Group 62"/>
          <p:cNvGrpSpPr>
            <a:grpSpLocks/>
          </p:cNvGrpSpPr>
          <p:nvPr/>
        </p:nvGrpSpPr>
        <p:grpSpPr bwMode="auto">
          <a:xfrm>
            <a:off x="1377950" y="1503363"/>
            <a:ext cx="766763" cy="433387"/>
            <a:chOff x="589" y="1281"/>
            <a:chExt cx="483" cy="273"/>
          </a:xfrm>
        </p:grpSpPr>
        <p:sp>
          <p:nvSpPr>
            <p:cNvPr id="81010"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1011"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12"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13"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1014"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2630" name="Group 68"/>
            <p:cNvGrpSpPr>
              <a:grpSpLocks/>
            </p:cNvGrpSpPr>
            <p:nvPr/>
          </p:nvGrpSpPr>
          <p:grpSpPr bwMode="auto">
            <a:xfrm>
              <a:off x="704" y="1320"/>
              <a:ext cx="238" cy="103"/>
              <a:chOff x="2848" y="848"/>
              <a:chExt cx="140" cy="98"/>
            </a:xfrm>
          </p:grpSpPr>
          <p:sp>
            <p:nvSpPr>
              <p:cNvPr id="81020"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21"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22"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2631" name="Group 72"/>
            <p:cNvGrpSpPr>
              <a:grpSpLocks/>
            </p:cNvGrpSpPr>
            <p:nvPr/>
          </p:nvGrpSpPr>
          <p:grpSpPr bwMode="auto">
            <a:xfrm flipV="1">
              <a:off x="704" y="1318"/>
              <a:ext cx="238" cy="103"/>
              <a:chOff x="2848" y="848"/>
              <a:chExt cx="140" cy="98"/>
            </a:xfrm>
          </p:grpSpPr>
          <p:sp>
            <p:nvSpPr>
              <p:cNvPr id="81017"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18"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19"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80905" name="Line 76"/>
          <p:cNvSpPr>
            <a:spLocks noChangeShapeType="1"/>
          </p:cNvSpPr>
          <p:nvPr/>
        </p:nvSpPr>
        <p:spPr bwMode="auto">
          <a:xfrm>
            <a:off x="2147888" y="1746250"/>
            <a:ext cx="762000" cy="5238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0906" name="Line 77"/>
          <p:cNvSpPr>
            <a:spLocks noChangeShapeType="1"/>
          </p:cNvSpPr>
          <p:nvPr/>
        </p:nvSpPr>
        <p:spPr bwMode="auto">
          <a:xfrm flipV="1">
            <a:off x="2195513" y="2451100"/>
            <a:ext cx="733425"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0907" name="Line 78"/>
          <p:cNvSpPr>
            <a:spLocks noChangeShapeType="1"/>
          </p:cNvSpPr>
          <p:nvPr/>
        </p:nvSpPr>
        <p:spPr bwMode="auto">
          <a:xfrm flipV="1">
            <a:off x="3662363" y="2451100"/>
            <a:ext cx="6667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0908" name="Line 79"/>
          <p:cNvSpPr>
            <a:spLocks noChangeShapeType="1"/>
          </p:cNvSpPr>
          <p:nvPr/>
        </p:nvSpPr>
        <p:spPr bwMode="auto">
          <a:xfrm>
            <a:off x="3509963" y="2613025"/>
            <a:ext cx="561975" cy="6572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0909" name="Line 80"/>
          <p:cNvSpPr>
            <a:spLocks noChangeShapeType="1"/>
          </p:cNvSpPr>
          <p:nvPr/>
        </p:nvSpPr>
        <p:spPr bwMode="auto">
          <a:xfrm>
            <a:off x="4767263" y="3489325"/>
            <a:ext cx="1038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0910" name="Line 81"/>
          <p:cNvSpPr>
            <a:spLocks noChangeShapeType="1"/>
          </p:cNvSpPr>
          <p:nvPr/>
        </p:nvSpPr>
        <p:spPr bwMode="auto">
          <a:xfrm>
            <a:off x="5053013" y="2565400"/>
            <a:ext cx="838200" cy="7143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0911" name="Line 82"/>
          <p:cNvSpPr>
            <a:spLocks noChangeShapeType="1"/>
          </p:cNvSpPr>
          <p:nvPr/>
        </p:nvSpPr>
        <p:spPr bwMode="auto">
          <a:xfrm>
            <a:off x="6567488" y="3470275"/>
            <a:ext cx="7016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0912" name="Text Box 84"/>
          <p:cNvSpPr txBox="1">
            <a:spLocks noChangeArrowheads="1"/>
          </p:cNvSpPr>
          <p:nvPr/>
        </p:nvSpPr>
        <p:spPr bwMode="auto">
          <a:xfrm>
            <a:off x="4152900" y="3648075"/>
            <a:ext cx="476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R2</a:t>
            </a:r>
          </a:p>
        </p:txBody>
      </p:sp>
      <p:sp>
        <p:nvSpPr>
          <p:cNvPr id="80913" name="Text Box 85"/>
          <p:cNvSpPr txBox="1">
            <a:spLocks noChangeArrowheads="1"/>
          </p:cNvSpPr>
          <p:nvPr/>
        </p:nvSpPr>
        <p:spPr bwMode="auto">
          <a:xfrm>
            <a:off x="6075363" y="2268538"/>
            <a:ext cx="349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D</a:t>
            </a:r>
          </a:p>
        </p:txBody>
      </p:sp>
      <p:sp>
        <p:nvSpPr>
          <p:cNvPr id="80914" name="Text Box 86"/>
          <p:cNvSpPr txBox="1">
            <a:spLocks noChangeArrowheads="1"/>
          </p:cNvSpPr>
          <p:nvPr/>
        </p:nvSpPr>
        <p:spPr bwMode="auto">
          <a:xfrm>
            <a:off x="4538663" y="2646363"/>
            <a:ext cx="476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R3</a:t>
            </a:r>
          </a:p>
        </p:txBody>
      </p:sp>
      <p:grpSp>
        <p:nvGrpSpPr>
          <p:cNvPr id="192530" name="Group 88"/>
          <p:cNvGrpSpPr>
            <a:grpSpLocks/>
          </p:cNvGrpSpPr>
          <p:nvPr/>
        </p:nvGrpSpPr>
        <p:grpSpPr bwMode="auto">
          <a:xfrm>
            <a:off x="1423988" y="2449513"/>
            <a:ext cx="766762" cy="433387"/>
            <a:chOff x="589" y="1281"/>
            <a:chExt cx="483" cy="273"/>
          </a:xfrm>
        </p:grpSpPr>
        <p:sp>
          <p:nvSpPr>
            <p:cNvPr id="80997" name="Oval 89"/>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0998" name="Line 90"/>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99" name="Line 91"/>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00" name="Rectangle 92"/>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1001" name="Oval 93"/>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2617" name="Group 94"/>
            <p:cNvGrpSpPr>
              <a:grpSpLocks/>
            </p:cNvGrpSpPr>
            <p:nvPr/>
          </p:nvGrpSpPr>
          <p:grpSpPr bwMode="auto">
            <a:xfrm>
              <a:off x="704" y="1320"/>
              <a:ext cx="238" cy="103"/>
              <a:chOff x="2848" y="848"/>
              <a:chExt cx="140" cy="98"/>
            </a:xfrm>
          </p:grpSpPr>
          <p:sp>
            <p:nvSpPr>
              <p:cNvPr id="81007" name="Line 9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08" name="Line 9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09" name="Line 9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2618" name="Group 98"/>
            <p:cNvGrpSpPr>
              <a:grpSpLocks/>
            </p:cNvGrpSpPr>
            <p:nvPr/>
          </p:nvGrpSpPr>
          <p:grpSpPr bwMode="auto">
            <a:xfrm flipV="1">
              <a:off x="704" y="1318"/>
              <a:ext cx="238" cy="103"/>
              <a:chOff x="2848" y="848"/>
              <a:chExt cx="140" cy="98"/>
            </a:xfrm>
          </p:grpSpPr>
          <p:sp>
            <p:nvSpPr>
              <p:cNvPr id="81004" name="Line 9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05" name="Line 10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006" name="Line 10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80916" name="Text Box 102"/>
          <p:cNvSpPr txBox="1">
            <a:spLocks noChangeArrowheads="1"/>
          </p:cNvSpPr>
          <p:nvPr/>
        </p:nvSpPr>
        <p:spPr bwMode="auto">
          <a:xfrm>
            <a:off x="1616075" y="2882900"/>
            <a:ext cx="476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R5</a:t>
            </a:r>
          </a:p>
        </p:txBody>
      </p:sp>
      <p:sp>
        <p:nvSpPr>
          <p:cNvPr id="80917" name="Line 106"/>
          <p:cNvSpPr>
            <a:spLocks noChangeShapeType="1"/>
          </p:cNvSpPr>
          <p:nvPr/>
        </p:nvSpPr>
        <p:spPr bwMode="auto">
          <a:xfrm>
            <a:off x="5095875" y="2441575"/>
            <a:ext cx="9683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0918" name="Text Box 108"/>
          <p:cNvSpPr txBox="1">
            <a:spLocks noChangeArrowheads="1"/>
          </p:cNvSpPr>
          <p:nvPr/>
        </p:nvSpPr>
        <p:spPr bwMode="auto">
          <a:xfrm>
            <a:off x="7229475" y="3287713"/>
            <a:ext cx="3365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A</a:t>
            </a:r>
          </a:p>
        </p:txBody>
      </p:sp>
      <p:sp>
        <p:nvSpPr>
          <p:cNvPr id="80919" name="Text Box 109"/>
          <p:cNvSpPr txBox="1">
            <a:spLocks noChangeArrowheads="1"/>
          </p:cNvSpPr>
          <p:nvPr/>
        </p:nvSpPr>
        <p:spPr bwMode="auto">
          <a:xfrm>
            <a:off x="1579563" y="1933575"/>
            <a:ext cx="476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R6</a:t>
            </a:r>
          </a:p>
        </p:txBody>
      </p:sp>
      <p:sp>
        <p:nvSpPr>
          <p:cNvPr id="80920" name="Rectangle 147"/>
          <p:cNvSpPr>
            <a:spLocks noGrp="1" noChangeArrowheads="1"/>
          </p:cNvSpPr>
          <p:nvPr>
            <p:ph type="title"/>
          </p:nvPr>
        </p:nvSpPr>
        <p:spPr>
          <a:xfrm>
            <a:off x="523875" y="147638"/>
            <a:ext cx="7772400" cy="1143000"/>
          </a:xfrm>
        </p:spPr>
        <p:txBody>
          <a:bodyPr/>
          <a:lstStyle/>
          <a:p>
            <a:pPr>
              <a:defRPr/>
            </a:pPr>
            <a:r>
              <a:rPr lang="en-US" dirty="0">
                <a:latin typeface="Gill Sans MT" charset="0"/>
                <a:cs typeface="+mj-cs"/>
              </a:rPr>
              <a:t>MPLS versus IP paths</a:t>
            </a:r>
          </a:p>
        </p:txBody>
      </p:sp>
      <p:grpSp>
        <p:nvGrpSpPr>
          <p:cNvPr id="192536" name="Group 62"/>
          <p:cNvGrpSpPr>
            <a:grpSpLocks/>
          </p:cNvGrpSpPr>
          <p:nvPr/>
        </p:nvGrpSpPr>
        <p:grpSpPr bwMode="auto">
          <a:xfrm>
            <a:off x="4325938" y="2212975"/>
            <a:ext cx="766762" cy="433388"/>
            <a:chOff x="589" y="1281"/>
            <a:chExt cx="483" cy="273"/>
          </a:xfrm>
        </p:grpSpPr>
        <p:sp>
          <p:nvSpPr>
            <p:cNvPr id="80984"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0985"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86"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87"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0988"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2604" name="Group 68"/>
            <p:cNvGrpSpPr>
              <a:grpSpLocks/>
            </p:cNvGrpSpPr>
            <p:nvPr/>
          </p:nvGrpSpPr>
          <p:grpSpPr bwMode="auto">
            <a:xfrm>
              <a:off x="704" y="1320"/>
              <a:ext cx="238" cy="103"/>
              <a:chOff x="2848" y="848"/>
              <a:chExt cx="140" cy="98"/>
            </a:xfrm>
          </p:grpSpPr>
          <p:sp>
            <p:nvSpPr>
              <p:cNvPr id="80994"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95"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96"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2605" name="Group 72"/>
            <p:cNvGrpSpPr>
              <a:grpSpLocks/>
            </p:cNvGrpSpPr>
            <p:nvPr/>
          </p:nvGrpSpPr>
          <p:grpSpPr bwMode="auto">
            <a:xfrm flipV="1">
              <a:off x="704" y="1318"/>
              <a:ext cx="238" cy="103"/>
              <a:chOff x="2848" y="848"/>
              <a:chExt cx="140" cy="98"/>
            </a:xfrm>
          </p:grpSpPr>
          <p:sp>
            <p:nvSpPr>
              <p:cNvPr id="80991"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92"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93"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2537" name="Group 62"/>
          <p:cNvGrpSpPr>
            <a:grpSpLocks/>
          </p:cNvGrpSpPr>
          <p:nvPr/>
        </p:nvGrpSpPr>
        <p:grpSpPr bwMode="auto">
          <a:xfrm>
            <a:off x="5800725" y="3238500"/>
            <a:ext cx="766763" cy="433388"/>
            <a:chOff x="589" y="1281"/>
            <a:chExt cx="483" cy="273"/>
          </a:xfrm>
        </p:grpSpPr>
        <p:sp>
          <p:nvSpPr>
            <p:cNvPr id="80971"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0972"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73"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74"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0975"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2591" name="Group 68"/>
            <p:cNvGrpSpPr>
              <a:grpSpLocks/>
            </p:cNvGrpSpPr>
            <p:nvPr/>
          </p:nvGrpSpPr>
          <p:grpSpPr bwMode="auto">
            <a:xfrm>
              <a:off x="704" y="1320"/>
              <a:ext cx="238" cy="103"/>
              <a:chOff x="2848" y="848"/>
              <a:chExt cx="140" cy="98"/>
            </a:xfrm>
          </p:grpSpPr>
          <p:sp>
            <p:nvSpPr>
              <p:cNvPr id="80981"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82"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83"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2592" name="Group 72"/>
            <p:cNvGrpSpPr>
              <a:grpSpLocks/>
            </p:cNvGrpSpPr>
            <p:nvPr/>
          </p:nvGrpSpPr>
          <p:grpSpPr bwMode="auto">
            <a:xfrm flipV="1">
              <a:off x="704" y="1318"/>
              <a:ext cx="238" cy="103"/>
              <a:chOff x="2848" y="848"/>
              <a:chExt cx="140" cy="98"/>
            </a:xfrm>
          </p:grpSpPr>
          <p:sp>
            <p:nvSpPr>
              <p:cNvPr id="80978"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79"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80"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2538" name="Group 62"/>
          <p:cNvGrpSpPr>
            <a:grpSpLocks/>
          </p:cNvGrpSpPr>
          <p:nvPr/>
        </p:nvGrpSpPr>
        <p:grpSpPr bwMode="auto">
          <a:xfrm>
            <a:off x="2894013" y="2206625"/>
            <a:ext cx="766762" cy="433388"/>
            <a:chOff x="589" y="1281"/>
            <a:chExt cx="483" cy="273"/>
          </a:xfrm>
        </p:grpSpPr>
        <p:sp>
          <p:nvSpPr>
            <p:cNvPr id="80958"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0959"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60"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61"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0962"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2578" name="Group 68"/>
            <p:cNvGrpSpPr>
              <a:grpSpLocks/>
            </p:cNvGrpSpPr>
            <p:nvPr/>
          </p:nvGrpSpPr>
          <p:grpSpPr bwMode="auto">
            <a:xfrm>
              <a:off x="704" y="1320"/>
              <a:ext cx="238" cy="103"/>
              <a:chOff x="2848" y="848"/>
              <a:chExt cx="140" cy="98"/>
            </a:xfrm>
          </p:grpSpPr>
          <p:sp>
            <p:nvSpPr>
              <p:cNvPr id="80968"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69"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70"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2579" name="Group 72"/>
            <p:cNvGrpSpPr>
              <a:grpSpLocks/>
            </p:cNvGrpSpPr>
            <p:nvPr/>
          </p:nvGrpSpPr>
          <p:grpSpPr bwMode="auto">
            <a:xfrm flipV="1">
              <a:off x="704" y="1318"/>
              <a:ext cx="238" cy="103"/>
              <a:chOff x="2848" y="848"/>
              <a:chExt cx="140" cy="98"/>
            </a:xfrm>
          </p:grpSpPr>
          <p:sp>
            <p:nvSpPr>
              <p:cNvPr id="80965"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66"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67"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2539" name="Group 62"/>
          <p:cNvGrpSpPr>
            <a:grpSpLocks/>
          </p:cNvGrpSpPr>
          <p:nvPr/>
        </p:nvGrpSpPr>
        <p:grpSpPr bwMode="auto">
          <a:xfrm>
            <a:off x="3975100" y="3230563"/>
            <a:ext cx="766763" cy="433387"/>
            <a:chOff x="589" y="1281"/>
            <a:chExt cx="483" cy="273"/>
          </a:xfrm>
        </p:grpSpPr>
        <p:sp>
          <p:nvSpPr>
            <p:cNvPr id="80945"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0946"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47"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48"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0949"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2565" name="Group 68"/>
            <p:cNvGrpSpPr>
              <a:grpSpLocks/>
            </p:cNvGrpSpPr>
            <p:nvPr/>
          </p:nvGrpSpPr>
          <p:grpSpPr bwMode="auto">
            <a:xfrm>
              <a:off x="704" y="1320"/>
              <a:ext cx="238" cy="103"/>
              <a:chOff x="2848" y="848"/>
              <a:chExt cx="140" cy="98"/>
            </a:xfrm>
          </p:grpSpPr>
          <p:sp>
            <p:nvSpPr>
              <p:cNvPr id="80955"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56"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57"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2566" name="Group 72"/>
            <p:cNvGrpSpPr>
              <a:grpSpLocks/>
            </p:cNvGrpSpPr>
            <p:nvPr/>
          </p:nvGrpSpPr>
          <p:grpSpPr bwMode="auto">
            <a:xfrm flipV="1">
              <a:off x="704" y="1318"/>
              <a:ext cx="238" cy="103"/>
              <a:chOff x="2848" y="848"/>
              <a:chExt cx="140" cy="98"/>
            </a:xfrm>
          </p:grpSpPr>
          <p:sp>
            <p:nvSpPr>
              <p:cNvPr id="80952"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53"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54"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192540" name="Freeform 1"/>
          <p:cNvSpPr>
            <a:spLocks/>
          </p:cNvSpPr>
          <p:nvPr/>
        </p:nvSpPr>
        <p:spPr bwMode="auto">
          <a:xfrm>
            <a:off x="2205038" y="1644650"/>
            <a:ext cx="4927600" cy="1717675"/>
          </a:xfrm>
          <a:custGeom>
            <a:avLst/>
            <a:gdLst>
              <a:gd name="T0" fmla="*/ 0 w 4927600"/>
              <a:gd name="T1" fmla="*/ 0 h 1717040"/>
              <a:gd name="T2" fmla="*/ 1219200 w 4927600"/>
              <a:gd name="T3" fmla="*/ 732604 h 1717040"/>
              <a:gd name="T4" fmla="*/ 2092960 w 4927600"/>
              <a:gd name="T5" fmla="*/ 1719581 h 1717040"/>
              <a:gd name="T6" fmla="*/ 4927600 w 4927600"/>
              <a:gd name="T7" fmla="*/ 1719581 h 17170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27600" h="1717040">
                <a:moveTo>
                  <a:pt x="0" y="0"/>
                </a:moveTo>
                <a:lnTo>
                  <a:pt x="1219200" y="731520"/>
                </a:lnTo>
                <a:lnTo>
                  <a:pt x="2092960" y="1717040"/>
                </a:lnTo>
                <a:lnTo>
                  <a:pt x="4927600" y="1717040"/>
                </a:lnTo>
              </a:path>
            </a:pathLst>
          </a:custGeom>
          <a:noFill/>
          <a:ln w="38100" cap="flat" cmpd="sng">
            <a:solidFill>
              <a:srgbClr val="0070C0"/>
            </a:solidFill>
            <a:prstDash val="solid"/>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92541" name="Freeform 149"/>
          <p:cNvSpPr>
            <a:spLocks/>
          </p:cNvSpPr>
          <p:nvPr/>
        </p:nvSpPr>
        <p:spPr bwMode="auto">
          <a:xfrm>
            <a:off x="2052638" y="2528888"/>
            <a:ext cx="5038725" cy="1036637"/>
          </a:xfrm>
          <a:custGeom>
            <a:avLst/>
            <a:gdLst>
              <a:gd name="T0" fmla="*/ 0 w 5039360"/>
              <a:gd name="T1" fmla="*/ 376380 h 1036320"/>
              <a:gd name="T2" fmla="*/ 1249052 w 5039360"/>
              <a:gd name="T3" fmla="*/ 0 h 1036320"/>
              <a:gd name="T4" fmla="*/ 2203608 w 5039360"/>
              <a:gd name="T5" fmla="*/ 1037588 h 1036320"/>
              <a:gd name="T6" fmla="*/ 5036820 w 5039360"/>
              <a:gd name="T7" fmla="*/ 1037588 h 1036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9360" h="1036320">
                <a:moveTo>
                  <a:pt x="0" y="375920"/>
                </a:moveTo>
                <a:lnTo>
                  <a:pt x="1249680" y="0"/>
                </a:lnTo>
                <a:lnTo>
                  <a:pt x="2204720" y="1036320"/>
                </a:lnTo>
                <a:lnTo>
                  <a:pt x="5039360" y="1036320"/>
                </a:lnTo>
              </a:path>
            </a:pathLst>
          </a:custGeom>
          <a:noFill/>
          <a:ln w="38100" cap="flat" cmpd="sng">
            <a:solidFill>
              <a:srgbClr val="00B050"/>
            </a:solidFill>
            <a:prstDash val="solid"/>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192542" name="Group 62"/>
          <p:cNvGrpSpPr>
            <a:grpSpLocks/>
          </p:cNvGrpSpPr>
          <p:nvPr/>
        </p:nvGrpSpPr>
        <p:grpSpPr bwMode="auto">
          <a:xfrm>
            <a:off x="6699250" y="4375150"/>
            <a:ext cx="766763" cy="433388"/>
            <a:chOff x="589" y="1281"/>
            <a:chExt cx="483" cy="273"/>
          </a:xfrm>
        </p:grpSpPr>
        <p:sp>
          <p:nvSpPr>
            <p:cNvPr id="80932"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0933"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34"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35"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0936"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2552" name="Group 68"/>
            <p:cNvGrpSpPr>
              <a:grpSpLocks/>
            </p:cNvGrpSpPr>
            <p:nvPr/>
          </p:nvGrpSpPr>
          <p:grpSpPr bwMode="auto">
            <a:xfrm>
              <a:off x="704" y="1320"/>
              <a:ext cx="238" cy="103"/>
              <a:chOff x="2848" y="848"/>
              <a:chExt cx="140" cy="98"/>
            </a:xfrm>
          </p:grpSpPr>
          <p:sp>
            <p:nvSpPr>
              <p:cNvPr id="80942"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43"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44"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2553" name="Group 72"/>
            <p:cNvGrpSpPr>
              <a:grpSpLocks/>
            </p:cNvGrpSpPr>
            <p:nvPr/>
          </p:nvGrpSpPr>
          <p:grpSpPr bwMode="auto">
            <a:xfrm flipV="1">
              <a:off x="704" y="1318"/>
              <a:ext cx="238" cy="103"/>
              <a:chOff x="2848" y="848"/>
              <a:chExt cx="140" cy="98"/>
            </a:xfrm>
          </p:grpSpPr>
          <p:sp>
            <p:nvSpPr>
              <p:cNvPr id="80939"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40"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0941"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192543" name="TextBox 2"/>
          <p:cNvSpPr txBox="1">
            <a:spLocks noChangeArrowheads="1"/>
          </p:cNvSpPr>
          <p:nvPr/>
        </p:nvSpPr>
        <p:spPr bwMode="auto">
          <a:xfrm>
            <a:off x="7464425" y="4413250"/>
            <a:ext cx="10604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solidFill>
                  <a:srgbClr val="000000"/>
                </a:solidFill>
                <a:latin typeface="Arial" charset="0"/>
                <a:cs typeface="Arial" charset="0"/>
              </a:rPr>
              <a:t>IP router</a:t>
            </a:r>
          </a:p>
        </p:txBody>
      </p:sp>
      <p:sp>
        <p:nvSpPr>
          <p:cNvPr id="192544" name="Rectangle 3"/>
          <p:cNvSpPr txBox="1">
            <a:spLocks noChangeArrowheads="1"/>
          </p:cNvSpPr>
          <p:nvPr/>
        </p:nvSpPr>
        <p:spPr bwMode="auto">
          <a:xfrm>
            <a:off x="533400" y="4175125"/>
            <a:ext cx="6196013" cy="229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279400" indent="-279400">
              <a:lnSpc>
                <a:spcPct val="85000"/>
              </a:lnSpc>
              <a:spcBef>
                <a:spcPct val="20000"/>
              </a:spcBef>
              <a:buClr>
                <a:srgbClr val="000099"/>
              </a:buClr>
              <a:buSzPct val="100000"/>
              <a:buFont typeface="Wingdings" charset="2"/>
              <a:buChar char="§"/>
            </a:pPr>
            <a:r>
              <a:rPr lang="en-US" sz="2800" dirty="0">
                <a:solidFill>
                  <a:srgbClr val="CC0000"/>
                </a:solidFill>
                <a:latin typeface="Gill Sans MT" charset="0"/>
              </a:rPr>
              <a:t>IP routing: </a:t>
            </a:r>
            <a:r>
              <a:rPr lang="en-US" sz="2800" dirty="0">
                <a:solidFill>
                  <a:srgbClr val="000000"/>
                </a:solidFill>
                <a:latin typeface="Gill Sans MT" charset="0"/>
              </a:rPr>
              <a:t>path to destination determined by destination </a:t>
            </a:r>
            <a:r>
              <a:rPr lang="en-US" sz="2800" dirty="0">
                <a:solidFill>
                  <a:srgbClr val="C00000"/>
                </a:solidFill>
                <a:latin typeface="Gill Sans MT" charset="0"/>
              </a:rPr>
              <a:t>address</a:t>
            </a:r>
            <a:r>
              <a:rPr lang="en-US" sz="2800" dirty="0">
                <a:solidFill>
                  <a:srgbClr val="000000"/>
                </a:solidFill>
                <a:latin typeface="Gill Sans MT" charset="0"/>
              </a:rPr>
              <a:t> alone</a:t>
            </a:r>
          </a:p>
        </p:txBody>
      </p:sp>
      <p:pic>
        <p:nvPicPr>
          <p:cNvPr id="192545" name="Picture 21"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960438"/>
            <a:ext cx="5027612"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31" name="Text Box 87"/>
          <p:cNvSpPr txBox="1">
            <a:spLocks noChangeArrowheads="1"/>
          </p:cNvSpPr>
          <p:nvPr/>
        </p:nvSpPr>
        <p:spPr bwMode="auto">
          <a:xfrm>
            <a:off x="2874963" y="2584450"/>
            <a:ext cx="476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R4</a:t>
            </a:r>
          </a:p>
        </p:txBody>
      </p:sp>
      <p:sp>
        <p:nvSpPr>
          <p:cNvPr id="179"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107</a:t>
            </a:fld>
            <a:endParaRPr lang="en-US" sz="1200" dirty="0">
              <a:latin typeface="Tahoma" charset="0"/>
            </a:endParaRPr>
          </a:p>
        </p:txBody>
      </p:sp>
      <p:sp>
        <p:nvSpPr>
          <p:cNvPr id="180"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cxnSp>
        <p:nvCxnSpPr>
          <p:cNvPr id="3" name="Straight Arrow Connector 2">
            <a:extLst>
              <a:ext uri="{FF2B5EF4-FFF2-40B4-BE49-F238E27FC236}">
                <a16:creationId xmlns:a16="http://schemas.microsoft.com/office/drawing/2014/main" id="{D42ABCDF-3A9A-5547-84E9-CBA99F8AEC0D}"/>
              </a:ext>
            </a:extLst>
          </p:cNvPr>
          <p:cNvCxnSpPr/>
          <p:nvPr/>
        </p:nvCxnSpPr>
        <p:spPr bwMode="auto">
          <a:xfrm flipV="1">
            <a:off x="3871913" y="3729038"/>
            <a:ext cx="3500437" cy="9144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669930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94563" name="Group 6"/>
          <p:cNvGrpSpPr>
            <a:grpSpLocks/>
          </p:cNvGrpSpPr>
          <p:nvPr/>
        </p:nvGrpSpPr>
        <p:grpSpPr bwMode="auto">
          <a:xfrm>
            <a:off x="5795963" y="3236913"/>
            <a:ext cx="766762" cy="433387"/>
            <a:chOff x="3600" y="219"/>
            <a:chExt cx="360" cy="175"/>
          </a:xfrm>
        </p:grpSpPr>
        <p:sp>
          <p:nvSpPr>
            <p:cNvPr id="82049" name="Oval 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2050" name="Line 8"/>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51" name="Line 9"/>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52" name="Rectangle 10"/>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2053" name="Oval 1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4693" name="Group 12"/>
            <p:cNvGrpSpPr>
              <a:grpSpLocks/>
            </p:cNvGrpSpPr>
            <p:nvPr/>
          </p:nvGrpSpPr>
          <p:grpSpPr bwMode="auto">
            <a:xfrm>
              <a:off x="3686" y="244"/>
              <a:ext cx="177" cy="66"/>
              <a:chOff x="2848" y="848"/>
              <a:chExt cx="140" cy="98"/>
            </a:xfrm>
          </p:grpSpPr>
          <p:sp>
            <p:nvSpPr>
              <p:cNvPr id="82059" name="Line 1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60" name="Line 1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61" name="Line 1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4694" name="Group 16"/>
            <p:cNvGrpSpPr>
              <a:grpSpLocks/>
            </p:cNvGrpSpPr>
            <p:nvPr/>
          </p:nvGrpSpPr>
          <p:grpSpPr bwMode="auto">
            <a:xfrm flipV="1">
              <a:off x="3686" y="243"/>
              <a:ext cx="177" cy="66"/>
              <a:chOff x="2848" y="848"/>
              <a:chExt cx="140" cy="98"/>
            </a:xfrm>
          </p:grpSpPr>
          <p:sp>
            <p:nvSpPr>
              <p:cNvPr id="82056" name="Line 1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57" name="Line 1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58" name="Line 1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4564" name="Group 20"/>
          <p:cNvGrpSpPr>
            <a:grpSpLocks/>
          </p:cNvGrpSpPr>
          <p:nvPr/>
        </p:nvGrpSpPr>
        <p:grpSpPr bwMode="auto">
          <a:xfrm>
            <a:off x="3970338" y="3232150"/>
            <a:ext cx="766762" cy="433388"/>
            <a:chOff x="3600" y="219"/>
            <a:chExt cx="360" cy="175"/>
          </a:xfrm>
        </p:grpSpPr>
        <p:sp>
          <p:nvSpPr>
            <p:cNvPr id="82036" name="Oval 2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2037" name="Line 2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38" name="Line 2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39" name="Rectangle 2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2040" name="Oval 2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4680" name="Group 26"/>
            <p:cNvGrpSpPr>
              <a:grpSpLocks/>
            </p:cNvGrpSpPr>
            <p:nvPr/>
          </p:nvGrpSpPr>
          <p:grpSpPr bwMode="auto">
            <a:xfrm>
              <a:off x="3686" y="244"/>
              <a:ext cx="177" cy="66"/>
              <a:chOff x="2848" y="848"/>
              <a:chExt cx="140" cy="98"/>
            </a:xfrm>
          </p:grpSpPr>
          <p:sp>
            <p:nvSpPr>
              <p:cNvPr id="82046" name="Line 2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47" name="Line 2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48" name="Line 2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4681" name="Group 30"/>
            <p:cNvGrpSpPr>
              <a:grpSpLocks/>
            </p:cNvGrpSpPr>
            <p:nvPr/>
          </p:nvGrpSpPr>
          <p:grpSpPr bwMode="auto">
            <a:xfrm flipV="1">
              <a:off x="3686" y="243"/>
              <a:ext cx="177" cy="66"/>
              <a:chOff x="2848" y="848"/>
              <a:chExt cx="140" cy="98"/>
            </a:xfrm>
          </p:grpSpPr>
          <p:sp>
            <p:nvSpPr>
              <p:cNvPr id="82043" name="Line 3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44" name="Line 3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45" name="Line 3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4565" name="Group 34"/>
          <p:cNvGrpSpPr>
            <a:grpSpLocks/>
          </p:cNvGrpSpPr>
          <p:nvPr/>
        </p:nvGrpSpPr>
        <p:grpSpPr bwMode="auto">
          <a:xfrm>
            <a:off x="4324350" y="2214563"/>
            <a:ext cx="766763" cy="433387"/>
            <a:chOff x="3600" y="219"/>
            <a:chExt cx="360" cy="175"/>
          </a:xfrm>
        </p:grpSpPr>
        <p:sp>
          <p:nvSpPr>
            <p:cNvPr id="82023" name="Oval 3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2024" name="Line 36"/>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25" name="Line 37"/>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26" name="Rectangle 38"/>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2027" name="Oval 3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4667" name="Group 40"/>
            <p:cNvGrpSpPr>
              <a:grpSpLocks/>
            </p:cNvGrpSpPr>
            <p:nvPr/>
          </p:nvGrpSpPr>
          <p:grpSpPr bwMode="auto">
            <a:xfrm>
              <a:off x="3686" y="244"/>
              <a:ext cx="177" cy="66"/>
              <a:chOff x="2848" y="848"/>
              <a:chExt cx="140" cy="98"/>
            </a:xfrm>
          </p:grpSpPr>
          <p:sp>
            <p:nvSpPr>
              <p:cNvPr id="82033" name="Line 4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34" name="Line 4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35" name="Line 4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4668" name="Group 44"/>
            <p:cNvGrpSpPr>
              <a:grpSpLocks/>
            </p:cNvGrpSpPr>
            <p:nvPr/>
          </p:nvGrpSpPr>
          <p:grpSpPr bwMode="auto">
            <a:xfrm flipV="1">
              <a:off x="3686" y="243"/>
              <a:ext cx="177" cy="66"/>
              <a:chOff x="2848" y="848"/>
              <a:chExt cx="140" cy="98"/>
            </a:xfrm>
          </p:grpSpPr>
          <p:sp>
            <p:nvSpPr>
              <p:cNvPr id="82030" name="Line 4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31" name="Line 4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32" name="Line 4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4566" name="Group 48"/>
          <p:cNvGrpSpPr>
            <a:grpSpLocks/>
          </p:cNvGrpSpPr>
          <p:nvPr/>
        </p:nvGrpSpPr>
        <p:grpSpPr bwMode="auto">
          <a:xfrm>
            <a:off x="2897188" y="2209800"/>
            <a:ext cx="766762" cy="433388"/>
            <a:chOff x="3600" y="219"/>
            <a:chExt cx="360" cy="175"/>
          </a:xfrm>
        </p:grpSpPr>
        <p:sp>
          <p:nvSpPr>
            <p:cNvPr id="82010"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2011"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12"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13" name="Rectangle 52"/>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2014"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4654" name="Group 54"/>
            <p:cNvGrpSpPr>
              <a:grpSpLocks/>
            </p:cNvGrpSpPr>
            <p:nvPr/>
          </p:nvGrpSpPr>
          <p:grpSpPr bwMode="auto">
            <a:xfrm>
              <a:off x="3686" y="244"/>
              <a:ext cx="177" cy="66"/>
              <a:chOff x="2848" y="848"/>
              <a:chExt cx="140" cy="98"/>
            </a:xfrm>
          </p:grpSpPr>
          <p:sp>
            <p:nvSpPr>
              <p:cNvPr id="82020"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21"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22"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4655" name="Group 58"/>
            <p:cNvGrpSpPr>
              <a:grpSpLocks/>
            </p:cNvGrpSpPr>
            <p:nvPr/>
          </p:nvGrpSpPr>
          <p:grpSpPr bwMode="auto">
            <a:xfrm flipV="1">
              <a:off x="3686" y="243"/>
              <a:ext cx="177" cy="66"/>
              <a:chOff x="2848" y="848"/>
              <a:chExt cx="140" cy="98"/>
            </a:xfrm>
          </p:grpSpPr>
          <p:sp>
            <p:nvSpPr>
              <p:cNvPr id="82017"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18"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19" name="Line 6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4567" name="Group 62"/>
          <p:cNvGrpSpPr>
            <a:grpSpLocks/>
          </p:cNvGrpSpPr>
          <p:nvPr/>
        </p:nvGrpSpPr>
        <p:grpSpPr bwMode="auto">
          <a:xfrm>
            <a:off x="1377950" y="1503363"/>
            <a:ext cx="766763" cy="433387"/>
            <a:chOff x="589" y="1281"/>
            <a:chExt cx="483" cy="273"/>
          </a:xfrm>
        </p:grpSpPr>
        <p:sp>
          <p:nvSpPr>
            <p:cNvPr id="81997"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1998"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99"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00"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2001"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4641" name="Group 68"/>
            <p:cNvGrpSpPr>
              <a:grpSpLocks/>
            </p:cNvGrpSpPr>
            <p:nvPr/>
          </p:nvGrpSpPr>
          <p:grpSpPr bwMode="auto">
            <a:xfrm>
              <a:off x="704" y="1320"/>
              <a:ext cx="238" cy="103"/>
              <a:chOff x="2848" y="848"/>
              <a:chExt cx="140" cy="98"/>
            </a:xfrm>
          </p:grpSpPr>
          <p:sp>
            <p:nvSpPr>
              <p:cNvPr id="82007"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08"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09"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4642" name="Group 72"/>
            <p:cNvGrpSpPr>
              <a:grpSpLocks/>
            </p:cNvGrpSpPr>
            <p:nvPr/>
          </p:nvGrpSpPr>
          <p:grpSpPr bwMode="auto">
            <a:xfrm flipV="1">
              <a:off x="704" y="1318"/>
              <a:ext cx="238" cy="103"/>
              <a:chOff x="2848" y="848"/>
              <a:chExt cx="140" cy="98"/>
            </a:xfrm>
          </p:grpSpPr>
          <p:sp>
            <p:nvSpPr>
              <p:cNvPr id="82004"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05"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06"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81929" name="Line 76"/>
          <p:cNvSpPr>
            <a:spLocks noChangeShapeType="1"/>
          </p:cNvSpPr>
          <p:nvPr/>
        </p:nvSpPr>
        <p:spPr bwMode="auto">
          <a:xfrm>
            <a:off x="2147888" y="1746250"/>
            <a:ext cx="762000" cy="5238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1930" name="Line 77"/>
          <p:cNvSpPr>
            <a:spLocks noChangeShapeType="1"/>
          </p:cNvSpPr>
          <p:nvPr/>
        </p:nvSpPr>
        <p:spPr bwMode="auto">
          <a:xfrm flipV="1">
            <a:off x="2195513" y="2451100"/>
            <a:ext cx="733425"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1931" name="Line 78"/>
          <p:cNvSpPr>
            <a:spLocks noChangeShapeType="1"/>
          </p:cNvSpPr>
          <p:nvPr/>
        </p:nvSpPr>
        <p:spPr bwMode="auto">
          <a:xfrm flipV="1">
            <a:off x="3662363" y="2451100"/>
            <a:ext cx="6667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1932" name="Line 79"/>
          <p:cNvSpPr>
            <a:spLocks noChangeShapeType="1"/>
          </p:cNvSpPr>
          <p:nvPr/>
        </p:nvSpPr>
        <p:spPr bwMode="auto">
          <a:xfrm>
            <a:off x="3509963" y="2613025"/>
            <a:ext cx="561975" cy="6572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1933" name="Line 80"/>
          <p:cNvSpPr>
            <a:spLocks noChangeShapeType="1"/>
          </p:cNvSpPr>
          <p:nvPr/>
        </p:nvSpPr>
        <p:spPr bwMode="auto">
          <a:xfrm>
            <a:off x="4767263" y="3489325"/>
            <a:ext cx="1038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1934" name="Line 81"/>
          <p:cNvSpPr>
            <a:spLocks noChangeShapeType="1"/>
          </p:cNvSpPr>
          <p:nvPr/>
        </p:nvSpPr>
        <p:spPr bwMode="auto">
          <a:xfrm>
            <a:off x="5053013" y="2565400"/>
            <a:ext cx="838200" cy="7143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1935" name="Line 82"/>
          <p:cNvSpPr>
            <a:spLocks noChangeShapeType="1"/>
          </p:cNvSpPr>
          <p:nvPr/>
        </p:nvSpPr>
        <p:spPr bwMode="auto">
          <a:xfrm>
            <a:off x="6567488" y="3470275"/>
            <a:ext cx="7016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1936" name="Text Box 84"/>
          <p:cNvSpPr txBox="1">
            <a:spLocks noChangeArrowheads="1"/>
          </p:cNvSpPr>
          <p:nvPr/>
        </p:nvSpPr>
        <p:spPr bwMode="auto">
          <a:xfrm>
            <a:off x="4152900" y="3648075"/>
            <a:ext cx="476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R2</a:t>
            </a:r>
          </a:p>
        </p:txBody>
      </p:sp>
      <p:sp>
        <p:nvSpPr>
          <p:cNvPr id="81937" name="Text Box 85"/>
          <p:cNvSpPr txBox="1">
            <a:spLocks noChangeArrowheads="1"/>
          </p:cNvSpPr>
          <p:nvPr/>
        </p:nvSpPr>
        <p:spPr bwMode="auto">
          <a:xfrm>
            <a:off x="6075363" y="2268538"/>
            <a:ext cx="349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D</a:t>
            </a:r>
          </a:p>
        </p:txBody>
      </p:sp>
      <p:sp>
        <p:nvSpPr>
          <p:cNvPr id="81938" name="Text Box 86"/>
          <p:cNvSpPr txBox="1">
            <a:spLocks noChangeArrowheads="1"/>
          </p:cNvSpPr>
          <p:nvPr/>
        </p:nvSpPr>
        <p:spPr bwMode="auto">
          <a:xfrm>
            <a:off x="4538663" y="2646363"/>
            <a:ext cx="476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R3</a:t>
            </a:r>
          </a:p>
        </p:txBody>
      </p:sp>
      <p:sp>
        <p:nvSpPr>
          <p:cNvPr id="81939" name="Text Box 87"/>
          <p:cNvSpPr txBox="1">
            <a:spLocks noChangeArrowheads="1"/>
          </p:cNvSpPr>
          <p:nvPr/>
        </p:nvSpPr>
        <p:spPr bwMode="auto">
          <a:xfrm>
            <a:off x="2874963" y="2584450"/>
            <a:ext cx="476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R4</a:t>
            </a:r>
          </a:p>
        </p:txBody>
      </p:sp>
      <p:grpSp>
        <p:nvGrpSpPr>
          <p:cNvPr id="194579" name="Group 88"/>
          <p:cNvGrpSpPr>
            <a:grpSpLocks/>
          </p:cNvGrpSpPr>
          <p:nvPr/>
        </p:nvGrpSpPr>
        <p:grpSpPr bwMode="auto">
          <a:xfrm>
            <a:off x="1423988" y="2449513"/>
            <a:ext cx="766762" cy="433387"/>
            <a:chOff x="589" y="1281"/>
            <a:chExt cx="483" cy="273"/>
          </a:xfrm>
        </p:grpSpPr>
        <p:sp>
          <p:nvSpPr>
            <p:cNvPr id="81984" name="Oval 89"/>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1985" name="Line 90"/>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86" name="Line 91"/>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87" name="Rectangle 92"/>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1988" name="Oval 93"/>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4628" name="Group 94"/>
            <p:cNvGrpSpPr>
              <a:grpSpLocks/>
            </p:cNvGrpSpPr>
            <p:nvPr/>
          </p:nvGrpSpPr>
          <p:grpSpPr bwMode="auto">
            <a:xfrm>
              <a:off x="704" y="1320"/>
              <a:ext cx="238" cy="103"/>
              <a:chOff x="2848" y="848"/>
              <a:chExt cx="140" cy="98"/>
            </a:xfrm>
          </p:grpSpPr>
          <p:sp>
            <p:nvSpPr>
              <p:cNvPr id="81994" name="Line 9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95" name="Line 9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96" name="Line 9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4629" name="Group 98"/>
            <p:cNvGrpSpPr>
              <a:grpSpLocks/>
            </p:cNvGrpSpPr>
            <p:nvPr/>
          </p:nvGrpSpPr>
          <p:grpSpPr bwMode="auto">
            <a:xfrm flipV="1">
              <a:off x="704" y="1318"/>
              <a:ext cx="238" cy="103"/>
              <a:chOff x="2848" y="848"/>
              <a:chExt cx="140" cy="98"/>
            </a:xfrm>
          </p:grpSpPr>
          <p:sp>
            <p:nvSpPr>
              <p:cNvPr id="81991" name="Line 9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92" name="Line 10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93" name="Line 10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81941" name="Text Box 102"/>
          <p:cNvSpPr txBox="1">
            <a:spLocks noChangeArrowheads="1"/>
          </p:cNvSpPr>
          <p:nvPr/>
        </p:nvSpPr>
        <p:spPr bwMode="auto">
          <a:xfrm>
            <a:off x="1616075" y="2882900"/>
            <a:ext cx="476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R5</a:t>
            </a:r>
          </a:p>
        </p:txBody>
      </p:sp>
      <p:sp>
        <p:nvSpPr>
          <p:cNvPr id="81942" name="Line 106"/>
          <p:cNvSpPr>
            <a:spLocks noChangeShapeType="1"/>
          </p:cNvSpPr>
          <p:nvPr/>
        </p:nvSpPr>
        <p:spPr bwMode="auto">
          <a:xfrm>
            <a:off x="5095875" y="2441575"/>
            <a:ext cx="9683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1943" name="Text Box 108"/>
          <p:cNvSpPr txBox="1">
            <a:spLocks noChangeArrowheads="1"/>
          </p:cNvSpPr>
          <p:nvPr/>
        </p:nvSpPr>
        <p:spPr bwMode="auto">
          <a:xfrm>
            <a:off x="7229475" y="3287713"/>
            <a:ext cx="3365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A</a:t>
            </a:r>
          </a:p>
        </p:txBody>
      </p:sp>
      <p:sp>
        <p:nvSpPr>
          <p:cNvPr id="81944" name="Text Box 109"/>
          <p:cNvSpPr txBox="1">
            <a:spLocks noChangeArrowheads="1"/>
          </p:cNvSpPr>
          <p:nvPr/>
        </p:nvSpPr>
        <p:spPr bwMode="auto">
          <a:xfrm>
            <a:off x="1579563" y="1933575"/>
            <a:ext cx="476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R6</a:t>
            </a:r>
          </a:p>
        </p:txBody>
      </p:sp>
      <p:sp>
        <p:nvSpPr>
          <p:cNvPr id="81945" name="Rectangle 147"/>
          <p:cNvSpPr>
            <a:spLocks noGrp="1" noChangeArrowheads="1"/>
          </p:cNvSpPr>
          <p:nvPr>
            <p:ph type="title"/>
          </p:nvPr>
        </p:nvSpPr>
        <p:spPr>
          <a:xfrm>
            <a:off x="523875" y="147638"/>
            <a:ext cx="7772400" cy="1143000"/>
          </a:xfrm>
        </p:spPr>
        <p:txBody>
          <a:bodyPr/>
          <a:lstStyle/>
          <a:p>
            <a:pPr>
              <a:defRPr/>
            </a:pPr>
            <a:r>
              <a:rPr lang="en-US" dirty="0">
                <a:latin typeface="Gill Sans MT" charset="0"/>
                <a:cs typeface="+mj-cs"/>
              </a:rPr>
              <a:t>MPLS versus IP paths</a:t>
            </a:r>
          </a:p>
        </p:txBody>
      </p:sp>
      <p:sp>
        <p:nvSpPr>
          <p:cNvPr id="194585" name="Freeform 1"/>
          <p:cNvSpPr>
            <a:spLocks/>
          </p:cNvSpPr>
          <p:nvPr/>
        </p:nvSpPr>
        <p:spPr bwMode="auto">
          <a:xfrm>
            <a:off x="2205038" y="1644650"/>
            <a:ext cx="4927600" cy="1735138"/>
          </a:xfrm>
          <a:custGeom>
            <a:avLst/>
            <a:gdLst>
              <a:gd name="T0" fmla="*/ 0 w 4927600"/>
              <a:gd name="T1" fmla="*/ 0 h 1734711"/>
              <a:gd name="T2" fmla="*/ 1219200 w 4927600"/>
              <a:gd name="T3" fmla="*/ 732240 h 1734711"/>
              <a:gd name="T4" fmla="*/ 2739004 w 4927600"/>
              <a:gd name="T5" fmla="*/ 723839 h 1734711"/>
              <a:gd name="T6" fmla="*/ 4027115 w 4927600"/>
              <a:gd name="T7" fmla="*/ 1736419 h 1734711"/>
              <a:gd name="T8" fmla="*/ 4927600 w 4927600"/>
              <a:gd name="T9" fmla="*/ 1718732 h 17347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27600" h="1734711">
                <a:moveTo>
                  <a:pt x="0" y="0"/>
                </a:moveTo>
                <a:lnTo>
                  <a:pt x="1219200" y="731520"/>
                </a:lnTo>
                <a:lnTo>
                  <a:pt x="2739004" y="723127"/>
                </a:lnTo>
                <a:lnTo>
                  <a:pt x="4027115" y="1734711"/>
                </a:lnTo>
                <a:lnTo>
                  <a:pt x="4927600" y="1717040"/>
                </a:lnTo>
              </a:path>
            </a:pathLst>
          </a:custGeom>
          <a:noFill/>
          <a:ln w="38100" cap="flat" cmpd="sng">
            <a:solidFill>
              <a:srgbClr val="0070C0"/>
            </a:solidFill>
            <a:prstDash val="solid"/>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94586" name="Freeform 149"/>
          <p:cNvSpPr>
            <a:spLocks/>
          </p:cNvSpPr>
          <p:nvPr/>
        </p:nvSpPr>
        <p:spPr bwMode="auto">
          <a:xfrm>
            <a:off x="2052638" y="2528888"/>
            <a:ext cx="5038725" cy="1036637"/>
          </a:xfrm>
          <a:custGeom>
            <a:avLst/>
            <a:gdLst>
              <a:gd name="T0" fmla="*/ 0 w 5039360"/>
              <a:gd name="T1" fmla="*/ 376380 h 1036320"/>
              <a:gd name="T2" fmla="*/ 1249052 w 5039360"/>
              <a:gd name="T3" fmla="*/ 0 h 1036320"/>
              <a:gd name="T4" fmla="*/ 2203608 w 5039360"/>
              <a:gd name="T5" fmla="*/ 1037588 h 1036320"/>
              <a:gd name="T6" fmla="*/ 5036820 w 5039360"/>
              <a:gd name="T7" fmla="*/ 1037588 h 1036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9360" h="1036320">
                <a:moveTo>
                  <a:pt x="0" y="375920"/>
                </a:moveTo>
                <a:lnTo>
                  <a:pt x="1249680" y="0"/>
                </a:lnTo>
                <a:lnTo>
                  <a:pt x="2204720" y="1036320"/>
                </a:lnTo>
                <a:lnTo>
                  <a:pt x="5039360" y="1036320"/>
                </a:lnTo>
              </a:path>
            </a:pathLst>
          </a:custGeom>
          <a:noFill/>
          <a:ln w="38100" cap="flat" cmpd="sng">
            <a:solidFill>
              <a:srgbClr val="00B050"/>
            </a:solidFill>
            <a:prstDash val="solid"/>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194587" name="Group 62"/>
          <p:cNvGrpSpPr>
            <a:grpSpLocks/>
          </p:cNvGrpSpPr>
          <p:nvPr/>
        </p:nvGrpSpPr>
        <p:grpSpPr bwMode="auto">
          <a:xfrm>
            <a:off x="6699250" y="4375150"/>
            <a:ext cx="766763" cy="433388"/>
            <a:chOff x="589" y="1281"/>
            <a:chExt cx="483" cy="273"/>
          </a:xfrm>
        </p:grpSpPr>
        <p:sp>
          <p:nvSpPr>
            <p:cNvPr id="81971"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1972"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73"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74"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1975"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4615" name="Group 68"/>
            <p:cNvGrpSpPr>
              <a:grpSpLocks/>
            </p:cNvGrpSpPr>
            <p:nvPr/>
          </p:nvGrpSpPr>
          <p:grpSpPr bwMode="auto">
            <a:xfrm>
              <a:off x="704" y="1320"/>
              <a:ext cx="238" cy="103"/>
              <a:chOff x="2848" y="848"/>
              <a:chExt cx="140" cy="98"/>
            </a:xfrm>
          </p:grpSpPr>
          <p:sp>
            <p:nvSpPr>
              <p:cNvPr id="81981"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82"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83"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4616" name="Group 72"/>
            <p:cNvGrpSpPr>
              <a:grpSpLocks/>
            </p:cNvGrpSpPr>
            <p:nvPr/>
          </p:nvGrpSpPr>
          <p:grpSpPr bwMode="auto">
            <a:xfrm flipV="1">
              <a:off x="704" y="1318"/>
              <a:ext cx="238" cy="103"/>
              <a:chOff x="2848" y="848"/>
              <a:chExt cx="140" cy="98"/>
            </a:xfrm>
          </p:grpSpPr>
          <p:sp>
            <p:nvSpPr>
              <p:cNvPr id="81978"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79"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80"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194588" name="TextBox 2"/>
          <p:cNvSpPr txBox="1">
            <a:spLocks noChangeArrowheads="1"/>
          </p:cNvSpPr>
          <p:nvPr/>
        </p:nvSpPr>
        <p:spPr bwMode="auto">
          <a:xfrm>
            <a:off x="7573963" y="4343400"/>
            <a:ext cx="901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nSpc>
                <a:spcPts val="1800"/>
              </a:lnSpc>
            </a:pPr>
            <a:r>
              <a:rPr lang="en-US" sz="1800" dirty="0">
                <a:solidFill>
                  <a:srgbClr val="000000"/>
                </a:solidFill>
                <a:latin typeface="Arial" charset="0"/>
                <a:cs typeface="Arial" charset="0"/>
              </a:rPr>
              <a:t>IP-only</a:t>
            </a:r>
          </a:p>
          <a:p>
            <a:pPr>
              <a:lnSpc>
                <a:spcPts val="1800"/>
              </a:lnSpc>
            </a:pPr>
            <a:r>
              <a:rPr lang="en-US" sz="1800" dirty="0">
                <a:solidFill>
                  <a:srgbClr val="000000"/>
                </a:solidFill>
                <a:latin typeface="Arial" charset="0"/>
                <a:cs typeface="Arial" charset="0"/>
              </a:rPr>
              <a:t>router</a:t>
            </a:r>
          </a:p>
        </p:txBody>
      </p:sp>
      <p:sp>
        <p:nvSpPr>
          <p:cNvPr id="194589" name="Rectangle 3"/>
          <p:cNvSpPr txBox="1">
            <a:spLocks noChangeArrowheads="1"/>
          </p:cNvSpPr>
          <p:nvPr/>
        </p:nvSpPr>
        <p:spPr bwMode="auto">
          <a:xfrm>
            <a:off x="533400" y="4175125"/>
            <a:ext cx="6196013" cy="229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279400" indent="-279400">
              <a:lnSpc>
                <a:spcPct val="85000"/>
              </a:lnSpc>
              <a:spcBef>
                <a:spcPct val="20000"/>
              </a:spcBef>
              <a:buClr>
                <a:srgbClr val="000099"/>
              </a:buClr>
              <a:buSzPct val="100000"/>
              <a:buFont typeface="Wingdings" charset="2"/>
              <a:buChar char="§"/>
              <a:tabLst>
                <a:tab pos="511175" algn="l"/>
              </a:tabLst>
            </a:pPr>
            <a:r>
              <a:rPr lang="en-US" sz="2800" dirty="0">
                <a:solidFill>
                  <a:srgbClr val="CC0000"/>
                </a:solidFill>
                <a:latin typeface="Gill Sans MT" charset="0"/>
              </a:rPr>
              <a:t>IP routing: </a:t>
            </a:r>
            <a:r>
              <a:rPr lang="en-US" sz="2800" dirty="0">
                <a:solidFill>
                  <a:srgbClr val="000000"/>
                </a:solidFill>
                <a:latin typeface="Gill Sans MT" charset="0"/>
              </a:rPr>
              <a:t>path to destination determined by destination address alone</a:t>
            </a:r>
          </a:p>
        </p:txBody>
      </p:sp>
      <p:pic>
        <p:nvPicPr>
          <p:cNvPr id="194590" name="Picture 21"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960438"/>
            <a:ext cx="5027612"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94591" name="Group 34"/>
          <p:cNvGrpSpPr>
            <a:grpSpLocks/>
          </p:cNvGrpSpPr>
          <p:nvPr/>
        </p:nvGrpSpPr>
        <p:grpSpPr bwMode="auto">
          <a:xfrm>
            <a:off x="6713538" y="5159375"/>
            <a:ext cx="766762" cy="433388"/>
            <a:chOff x="3600" y="219"/>
            <a:chExt cx="360" cy="175"/>
          </a:xfrm>
        </p:grpSpPr>
        <p:sp>
          <p:nvSpPr>
            <p:cNvPr id="81958" name="Oval 3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1959" name="Line 36"/>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60" name="Line 37"/>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61" name="Rectangle 38"/>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1962" name="Oval 3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4602" name="Group 40"/>
            <p:cNvGrpSpPr>
              <a:grpSpLocks/>
            </p:cNvGrpSpPr>
            <p:nvPr/>
          </p:nvGrpSpPr>
          <p:grpSpPr bwMode="auto">
            <a:xfrm>
              <a:off x="3686" y="244"/>
              <a:ext cx="177" cy="66"/>
              <a:chOff x="2848" y="848"/>
              <a:chExt cx="140" cy="98"/>
            </a:xfrm>
          </p:grpSpPr>
          <p:sp>
            <p:nvSpPr>
              <p:cNvPr id="81968" name="Line 4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69" name="Line 4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70" name="Line 4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4603" name="Group 44"/>
            <p:cNvGrpSpPr>
              <a:grpSpLocks/>
            </p:cNvGrpSpPr>
            <p:nvPr/>
          </p:nvGrpSpPr>
          <p:grpSpPr bwMode="auto">
            <a:xfrm flipV="1">
              <a:off x="3686" y="243"/>
              <a:ext cx="177" cy="66"/>
              <a:chOff x="2848" y="848"/>
              <a:chExt cx="140" cy="98"/>
            </a:xfrm>
          </p:grpSpPr>
          <p:sp>
            <p:nvSpPr>
              <p:cNvPr id="81965" name="Line 4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66" name="Line 4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1967" name="Line 4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194592" name="TextBox 236"/>
          <p:cNvSpPr txBox="1">
            <a:spLocks noChangeArrowheads="1"/>
          </p:cNvSpPr>
          <p:nvPr/>
        </p:nvSpPr>
        <p:spPr bwMode="auto">
          <a:xfrm>
            <a:off x="7546975" y="5121275"/>
            <a:ext cx="1325563"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nSpc>
                <a:spcPts val="1800"/>
              </a:lnSpc>
            </a:pPr>
            <a:r>
              <a:rPr lang="en-US" sz="1800" dirty="0">
                <a:solidFill>
                  <a:srgbClr val="000000"/>
                </a:solidFill>
                <a:latin typeface="Arial" charset="0"/>
                <a:cs typeface="Arial" charset="0"/>
              </a:rPr>
              <a:t>MPLS and </a:t>
            </a:r>
          </a:p>
          <a:p>
            <a:pPr>
              <a:lnSpc>
                <a:spcPts val="1800"/>
              </a:lnSpc>
            </a:pPr>
            <a:r>
              <a:rPr lang="en-US" sz="1800" dirty="0">
                <a:solidFill>
                  <a:srgbClr val="000000"/>
                </a:solidFill>
                <a:latin typeface="Arial" charset="0"/>
                <a:cs typeface="Arial" charset="0"/>
              </a:rPr>
              <a:t>IP router</a:t>
            </a:r>
          </a:p>
        </p:txBody>
      </p:sp>
      <p:sp>
        <p:nvSpPr>
          <p:cNvPr id="194593" name="Rectangle 3"/>
          <p:cNvSpPr txBox="1">
            <a:spLocks noChangeArrowheads="1"/>
          </p:cNvSpPr>
          <p:nvPr/>
        </p:nvSpPr>
        <p:spPr bwMode="auto">
          <a:xfrm>
            <a:off x="496887" y="5078413"/>
            <a:ext cx="6389641" cy="154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279400" indent="-279400">
              <a:lnSpc>
                <a:spcPct val="85000"/>
              </a:lnSpc>
              <a:spcBef>
                <a:spcPct val="20000"/>
              </a:spcBef>
              <a:buClr>
                <a:srgbClr val="000099"/>
              </a:buClr>
              <a:buSzPct val="100000"/>
              <a:buFont typeface="Wingdings" charset="2"/>
              <a:buChar char="§"/>
            </a:pPr>
            <a:r>
              <a:rPr lang="en-US" sz="2800" dirty="0">
                <a:solidFill>
                  <a:srgbClr val="CC0000"/>
                </a:solidFill>
                <a:latin typeface="Gill Sans MT" charset="0"/>
              </a:rPr>
              <a:t>MPLS routing: </a:t>
            </a:r>
            <a:r>
              <a:rPr lang="en-US" sz="2800" i="0" dirty="0">
                <a:solidFill>
                  <a:srgbClr val="000000"/>
                </a:solidFill>
                <a:latin typeface="Gill Sans MT" charset="0"/>
              </a:rPr>
              <a:t>path to destination can be based on source </a:t>
            </a:r>
            <a:r>
              <a:rPr lang="en-US" sz="2800" dirty="0">
                <a:solidFill>
                  <a:srgbClr val="000000"/>
                </a:solidFill>
                <a:latin typeface="Gill Sans MT" charset="0"/>
              </a:rPr>
              <a:t>and</a:t>
            </a:r>
            <a:r>
              <a:rPr lang="en-US" sz="2800" i="0" dirty="0">
                <a:solidFill>
                  <a:srgbClr val="000000"/>
                </a:solidFill>
                <a:latin typeface="Gill Sans MT" charset="0"/>
              </a:rPr>
              <a:t> destination address</a:t>
            </a:r>
          </a:p>
          <a:p>
            <a:pPr marL="681038" lvl="1" indent="-223838">
              <a:lnSpc>
                <a:spcPct val="85000"/>
              </a:lnSpc>
              <a:spcBef>
                <a:spcPct val="20000"/>
              </a:spcBef>
              <a:buClr>
                <a:srgbClr val="000099"/>
              </a:buClr>
              <a:buFont typeface="Arial"/>
              <a:buChar char="•"/>
            </a:pPr>
            <a:r>
              <a:rPr lang="en-US" dirty="0">
                <a:solidFill>
                  <a:srgbClr val="C00000"/>
                </a:solidFill>
                <a:latin typeface="Gill Sans MT" charset="0"/>
              </a:rPr>
              <a:t>fast reroute: </a:t>
            </a:r>
            <a:r>
              <a:rPr lang="en-US" i="0" dirty="0">
                <a:solidFill>
                  <a:srgbClr val="000000"/>
                </a:solidFill>
                <a:latin typeface="Gill Sans MT" charset="0"/>
              </a:rPr>
              <a:t>precompute backup routes in case of link failure</a:t>
            </a:r>
          </a:p>
        </p:txBody>
      </p:sp>
      <p:sp>
        <p:nvSpPr>
          <p:cNvPr id="194594" name="Oval 3"/>
          <p:cNvSpPr>
            <a:spLocks noChangeArrowheads="1"/>
          </p:cNvSpPr>
          <p:nvPr/>
        </p:nvSpPr>
        <p:spPr bwMode="auto">
          <a:xfrm rot="2263392">
            <a:off x="3568700" y="2000250"/>
            <a:ext cx="161925" cy="1144588"/>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solidFill>
                <a:srgbClr val="000000"/>
              </a:solidFill>
            </a:endParaRPr>
          </a:p>
        </p:txBody>
      </p:sp>
      <p:cxnSp>
        <p:nvCxnSpPr>
          <p:cNvPr id="81956" name="Straight Connector 5"/>
          <p:cNvCxnSpPr>
            <a:cxnSpLocks noChangeShapeType="1"/>
            <a:stCxn id="194594" idx="0"/>
          </p:cNvCxnSpPr>
          <p:nvPr/>
        </p:nvCxnSpPr>
        <p:spPr bwMode="auto">
          <a:xfrm flipV="1">
            <a:off x="4000500" y="1749425"/>
            <a:ext cx="203200" cy="369888"/>
          </a:xfrm>
          <a:prstGeom prst="line">
            <a:avLst/>
          </a:prstGeom>
          <a:no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94596" name="TextBox 6"/>
          <p:cNvSpPr txBox="1">
            <a:spLocks noChangeArrowheads="1"/>
          </p:cNvSpPr>
          <p:nvPr/>
        </p:nvSpPr>
        <p:spPr bwMode="auto">
          <a:xfrm>
            <a:off x="4135438" y="1331913"/>
            <a:ext cx="47498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entry router (R4)  can use </a:t>
            </a:r>
            <a:r>
              <a:rPr lang="en-US" sz="1800" dirty="0">
                <a:solidFill>
                  <a:srgbClr val="000000"/>
                </a:solidFill>
                <a:latin typeface="Arial" charset="0"/>
                <a:cs typeface="Arial" charset="0"/>
              </a:rPr>
              <a:t>different</a:t>
            </a:r>
            <a:r>
              <a:rPr lang="en-US" sz="1800" i="0" dirty="0">
                <a:solidFill>
                  <a:srgbClr val="000000"/>
                </a:solidFill>
                <a:latin typeface="Arial" charset="0"/>
                <a:cs typeface="Arial" charset="0"/>
              </a:rPr>
              <a:t> MPLS routes to A based, e.g., on source address</a:t>
            </a:r>
          </a:p>
        </p:txBody>
      </p:sp>
      <p:sp>
        <p:nvSpPr>
          <p:cNvPr id="142"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108</a:t>
            </a:fld>
            <a:endParaRPr lang="en-US" sz="1200" dirty="0">
              <a:latin typeface="Tahoma" charset="0"/>
            </a:endParaRPr>
          </a:p>
        </p:txBody>
      </p:sp>
      <p:sp>
        <p:nvSpPr>
          <p:cNvPr id="143"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cxnSp>
        <p:nvCxnSpPr>
          <p:cNvPr id="3" name="Straight Arrow Connector 2">
            <a:extLst>
              <a:ext uri="{FF2B5EF4-FFF2-40B4-BE49-F238E27FC236}">
                <a16:creationId xmlns:a16="http://schemas.microsoft.com/office/drawing/2014/main" id="{68BCF8BF-C4FE-5D4B-AE72-9E7D219CB751}"/>
              </a:ext>
            </a:extLst>
          </p:cNvPr>
          <p:cNvCxnSpPr/>
          <p:nvPr/>
        </p:nvCxnSpPr>
        <p:spPr bwMode="auto">
          <a:xfrm flipH="1">
            <a:off x="3800475" y="2514600"/>
            <a:ext cx="371475" cy="400050"/>
          </a:xfrm>
          <a:prstGeom prst="straightConnector1">
            <a:avLst/>
          </a:prstGeom>
          <a:solidFill>
            <a:schemeClr val="accent1"/>
          </a:solidFill>
          <a:ln w="9525" cap="flat" cmpd="sng" algn="ctr">
            <a:solidFill>
              <a:srgbClr val="C00000"/>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830300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8" name="Rectangle 2"/>
          <p:cNvSpPr>
            <a:spLocks noGrp="1" noChangeArrowheads="1"/>
          </p:cNvSpPr>
          <p:nvPr>
            <p:ph type="title"/>
          </p:nvPr>
        </p:nvSpPr>
        <p:spPr/>
        <p:txBody>
          <a:bodyPr/>
          <a:lstStyle/>
          <a:p>
            <a:pPr>
              <a:defRPr/>
            </a:pPr>
            <a:r>
              <a:rPr lang="en-US" dirty="0">
                <a:latin typeface="Gill Sans MT" charset="0"/>
                <a:cs typeface="+mj-cs"/>
              </a:rPr>
              <a:t>MPLS signaling</a:t>
            </a:r>
          </a:p>
        </p:txBody>
      </p:sp>
      <p:sp>
        <p:nvSpPr>
          <p:cNvPr id="82949" name="Rectangle 3"/>
          <p:cNvSpPr>
            <a:spLocks noGrp="1" noChangeArrowheads="1"/>
          </p:cNvSpPr>
          <p:nvPr>
            <p:ph type="body" idx="1"/>
          </p:nvPr>
        </p:nvSpPr>
        <p:spPr>
          <a:xfrm>
            <a:off x="523875" y="1392237"/>
            <a:ext cx="8335963" cy="2351087"/>
          </a:xfrm>
        </p:spPr>
        <p:txBody>
          <a:bodyPr/>
          <a:lstStyle/>
          <a:p>
            <a:pPr>
              <a:defRPr/>
            </a:pPr>
            <a:r>
              <a:rPr lang="en-US" dirty="0">
                <a:latin typeface="Gill Sans MT" charset="0"/>
                <a:cs typeface="+mn-cs"/>
              </a:rPr>
              <a:t>modify routing protocols to carry info used by MPLS routing, </a:t>
            </a:r>
          </a:p>
          <a:p>
            <a:pPr lvl="1">
              <a:defRPr/>
            </a:pPr>
            <a:r>
              <a:rPr lang="en-US" dirty="0">
                <a:latin typeface="Gill Sans MT" charset="0"/>
              </a:rPr>
              <a:t>e.g., link bandwidth, amount of </a:t>
            </a:r>
            <a:r>
              <a:rPr lang="ja-JP" altLang="en-US">
                <a:latin typeface="Gill Sans MT" charset="0"/>
              </a:rPr>
              <a:t>“</a:t>
            </a:r>
            <a:r>
              <a:rPr lang="en-US" dirty="0">
                <a:latin typeface="Gill Sans MT" charset="0"/>
              </a:rPr>
              <a:t>reserved</a:t>
            </a:r>
            <a:r>
              <a:rPr lang="ja-JP" altLang="en-US">
                <a:latin typeface="Gill Sans MT" charset="0"/>
              </a:rPr>
              <a:t>”</a:t>
            </a:r>
            <a:r>
              <a:rPr lang="en-US" dirty="0">
                <a:latin typeface="Gill Sans MT" charset="0"/>
              </a:rPr>
              <a:t> link bandwidth</a:t>
            </a:r>
          </a:p>
        </p:txBody>
      </p:sp>
      <p:grpSp>
        <p:nvGrpSpPr>
          <p:cNvPr id="196613" name="Group 6"/>
          <p:cNvGrpSpPr>
            <a:grpSpLocks/>
          </p:cNvGrpSpPr>
          <p:nvPr/>
        </p:nvGrpSpPr>
        <p:grpSpPr bwMode="auto">
          <a:xfrm>
            <a:off x="6015038" y="5581650"/>
            <a:ext cx="766762" cy="433388"/>
            <a:chOff x="3600" y="219"/>
            <a:chExt cx="360" cy="175"/>
          </a:xfrm>
        </p:grpSpPr>
        <p:sp>
          <p:nvSpPr>
            <p:cNvPr id="83046" name="Oval 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3047" name="Line 8"/>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48" name="Line 9"/>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49" name="Rectangle 10"/>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3050" name="Oval 1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6714" name="Group 12"/>
            <p:cNvGrpSpPr>
              <a:grpSpLocks/>
            </p:cNvGrpSpPr>
            <p:nvPr/>
          </p:nvGrpSpPr>
          <p:grpSpPr bwMode="auto">
            <a:xfrm>
              <a:off x="3686" y="244"/>
              <a:ext cx="177" cy="66"/>
              <a:chOff x="2848" y="848"/>
              <a:chExt cx="140" cy="98"/>
            </a:xfrm>
          </p:grpSpPr>
          <p:sp>
            <p:nvSpPr>
              <p:cNvPr id="83056" name="Line 1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57" name="Line 1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58" name="Line 1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6715" name="Group 16"/>
            <p:cNvGrpSpPr>
              <a:grpSpLocks/>
            </p:cNvGrpSpPr>
            <p:nvPr/>
          </p:nvGrpSpPr>
          <p:grpSpPr bwMode="auto">
            <a:xfrm flipV="1">
              <a:off x="3686" y="243"/>
              <a:ext cx="177" cy="66"/>
              <a:chOff x="2848" y="848"/>
              <a:chExt cx="140" cy="98"/>
            </a:xfrm>
          </p:grpSpPr>
          <p:sp>
            <p:nvSpPr>
              <p:cNvPr id="83053" name="Line 1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54" name="Line 1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55" name="Line 1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6614" name="Group 20"/>
          <p:cNvGrpSpPr>
            <a:grpSpLocks/>
          </p:cNvGrpSpPr>
          <p:nvPr/>
        </p:nvGrpSpPr>
        <p:grpSpPr bwMode="auto">
          <a:xfrm>
            <a:off x="4189413" y="5576888"/>
            <a:ext cx="766762" cy="433387"/>
            <a:chOff x="3600" y="219"/>
            <a:chExt cx="360" cy="175"/>
          </a:xfrm>
        </p:grpSpPr>
        <p:sp>
          <p:nvSpPr>
            <p:cNvPr id="83033" name="Oval 2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3034" name="Line 2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35" name="Line 2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36" name="Rectangle 2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3037" name="Oval 2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6701" name="Group 26"/>
            <p:cNvGrpSpPr>
              <a:grpSpLocks/>
            </p:cNvGrpSpPr>
            <p:nvPr/>
          </p:nvGrpSpPr>
          <p:grpSpPr bwMode="auto">
            <a:xfrm>
              <a:off x="3686" y="244"/>
              <a:ext cx="177" cy="66"/>
              <a:chOff x="2848" y="848"/>
              <a:chExt cx="140" cy="98"/>
            </a:xfrm>
          </p:grpSpPr>
          <p:sp>
            <p:nvSpPr>
              <p:cNvPr id="83043" name="Line 2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44" name="Line 2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45" name="Line 2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6702" name="Group 30"/>
            <p:cNvGrpSpPr>
              <a:grpSpLocks/>
            </p:cNvGrpSpPr>
            <p:nvPr/>
          </p:nvGrpSpPr>
          <p:grpSpPr bwMode="auto">
            <a:xfrm flipV="1">
              <a:off x="3686" y="243"/>
              <a:ext cx="177" cy="66"/>
              <a:chOff x="2848" y="848"/>
              <a:chExt cx="140" cy="98"/>
            </a:xfrm>
          </p:grpSpPr>
          <p:sp>
            <p:nvSpPr>
              <p:cNvPr id="83040" name="Line 3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41" name="Line 3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42" name="Line 3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6615" name="Group 34"/>
          <p:cNvGrpSpPr>
            <a:grpSpLocks/>
          </p:cNvGrpSpPr>
          <p:nvPr/>
        </p:nvGrpSpPr>
        <p:grpSpPr bwMode="auto">
          <a:xfrm>
            <a:off x="4543425" y="4559300"/>
            <a:ext cx="766763" cy="433388"/>
            <a:chOff x="3600" y="219"/>
            <a:chExt cx="360" cy="175"/>
          </a:xfrm>
        </p:grpSpPr>
        <p:sp>
          <p:nvSpPr>
            <p:cNvPr id="83020" name="Oval 3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3021" name="Line 36"/>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22" name="Line 37"/>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23" name="Rectangle 38"/>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3024" name="Oval 3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6688" name="Group 40"/>
            <p:cNvGrpSpPr>
              <a:grpSpLocks/>
            </p:cNvGrpSpPr>
            <p:nvPr/>
          </p:nvGrpSpPr>
          <p:grpSpPr bwMode="auto">
            <a:xfrm>
              <a:off x="3686" y="244"/>
              <a:ext cx="177" cy="66"/>
              <a:chOff x="2848" y="848"/>
              <a:chExt cx="140" cy="98"/>
            </a:xfrm>
          </p:grpSpPr>
          <p:sp>
            <p:nvSpPr>
              <p:cNvPr id="83030" name="Line 4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31" name="Line 4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32" name="Line 4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6689" name="Group 44"/>
            <p:cNvGrpSpPr>
              <a:grpSpLocks/>
            </p:cNvGrpSpPr>
            <p:nvPr/>
          </p:nvGrpSpPr>
          <p:grpSpPr bwMode="auto">
            <a:xfrm flipV="1">
              <a:off x="3686" y="243"/>
              <a:ext cx="177" cy="66"/>
              <a:chOff x="2848" y="848"/>
              <a:chExt cx="140" cy="98"/>
            </a:xfrm>
          </p:grpSpPr>
          <p:sp>
            <p:nvSpPr>
              <p:cNvPr id="83027" name="Line 4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28" name="Line 4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29" name="Line 4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6616" name="Group 48"/>
          <p:cNvGrpSpPr>
            <a:grpSpLocks/>
          </p:cNvGrpSpPr>
          <p:nvPr/>
        </p:nvGrpSpPr>
        <p:grpSpPr bwMode="auto">
          <a:xfrm>
            <a:off x="3116263" y="4554538"/>
            <a:ext cx="766762" cy="433387"/>
            <a:chOff x="3600" y="219"/>
            <a:chExt cx="360" cy="175"/>
          </a:xfrm>
        </p:grpSpPr>
        <p:sp>
          <p:nvSpPr>
            <p:cNvPr id="83007"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3008"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09"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10" name="Rectangle 52"/>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3011"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6675" name="Group 54"/>
            <p:cNvGrpSpPr>
              <a:grpSpLocks/>
            </p:cNvGrpSpPr>
            <p:nvPr/>
          </p:nvGrpSpPr>
          <p:grpSpPr bwMode="auto">
            <a:xfrm>
              <a:off x="3686" y="244"/>
              <a:ext cx="177" cy="66"/>
              <a:chOff x="2848" y="848"/>
              <a:chExt cx="140" cy="98"/>
            </a:xfrm>
          </p:grpSpPr>
          <p:sp>
            <p:nvSpPr>
              <p:cNvPr id="83017"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18"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19"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6676" name="Group 58"/>
            <p:cNvGrpSpPr>
              <a:grpSpLocks/>
            </p:cNvGrpSpPr>
            <p:nvPr/>
          </p:nvGrpSpPr>
          <p:grpSpPr bwMode="auto">
            <a:xfrm flipV="1">
              <a:off x="3686" y="243"/>
              <a:ext cx="177" cy="66"/>
              <a:chOff x="2848" y="848"/>
              <a:chExt cx="140" cy="98"/>
            </a:xfrm>
          </p:grpSpPr>
          <p:sp>
            <p:nvSpPr>
              <p:cNvPr id="83014"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15"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16" name="Line 6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6617" name="Group 62"/>
          <p:cNvGrpSpPr>
            <a:grpSpLocks/>
          </p:cNvGrpSpPr>
          <p:nvPr/>
        </p:nvGrpSpPr>
        <p:grpSpPr bwMode="auto">
          <a:xfrm>
            <a:off x="1597025" y="3848100"/>
            <a:ext cx="766763" cy="433388"/>
            <a:chOff x="589" y="1281"/>
            <a:chExt cx="483" cy="273"/>
          </a:xfrm>
        </p:grpSpPr>
        <p:sp>
          <p:nvSpPr>
            <p:cNvPr id="82994"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2995"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996"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997"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2998"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6662" name="Group 68"/>
            <p:cNvGrpSpPr>
              <a:grpSpLocks/>
            </p:cNvGrpSpPr>
            <p:nvPr/>
          </p:nvGrpSpPr>
          <p:grpSpPr bwMode="auto">
            <a:xfrm>
              <a:off x="704" y="1320"/>
              <a:ext cx="238" cy="103"/>
              <a:chOff x="2848" y="848"/>
              <a:chExt cx="140" cy="98"/>
            </a:xfrm>
          </p:grpSpPr>
          <p:sp>
            <p:nvSpPr>
              <p:cNvPr id="83004"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05"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06"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6663" name="Group 72"/>
            <p:cNvGrpSpPr>
              <a:grpSpLocks/>
            </p:cNvGrpSpPr>
            <p:nvPr/>
          </p:nvGrpSpPr>
          <p:grpSpPr bwMode="auto">
            <a:xfrm flipV="1">
              <a:off x="704" y="1318"/>
              <a:ext cx="238" cy="103"/>
              <a:chOff x="2848" y="848"/>
              <a:chExt cx="140" cy="98"/>
            </a:xfrm>
          </p:grpSpPr>
          <p:sp>
            <p:nvSpPr>
              <p:cNvPr id="83001"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02"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3003"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82955" name="Line 76"/>
          <p:cNvSpPr>
            <a:spLocks noChangeShapeType="1"/>
          </p:cNvSpPr>
          <p:nvPr/>
        </p:nvSpPr>
        <p:spPr bwMode="auto">
          <a:xfrm>
            <a:off x="2366963" y="4090988"/>
            <a:ext cx="762000" cy="5238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956" name="Line 77"/>
          <p:cNvSpPr>
            <a:spLocks noChangeShapeType="1"/>
          </p:cNvSpPr>
          <p:nvPr/>
        </p:nvSpPr>
        <p:spPr bwMode="auto">
          <a:xfrm flipV="1">
            <a:off x="2414588" y="4795838"/>
            <a:ext cx="733425"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957" name="Line 78"/>
          <p:cNvSpPr>
            <a:spLocks noChangeShapeType="1"/>
          </p:cNvSpPr>
          <p:nvPr/>
        </p:nvSpPr>
        <p:spPr bwMode="auto">
          <a:xfrm flipV="1">
            <a:off x="3881438" y="4795838"/>
            <a:ext cx="6667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958" name="Line 79"/>
          <p:cNvSpPr>
            <a:spLocks noChangeShapeType="1"/>
          </p:cNvSpPr>
          <p:nvPr/>
        </p:nvSpPr>
        <p:spPr bwMode="auto">
          <a:xfrm>
            <a:off x="3729038" y="4957763"/>
            <a:ext cx="561975" cy="6572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959" name="Line 80"/>
          <p:cNvSpPr>
            <a:spLocks noChangeShapeType="1"/>
          </p:cNvSpPr>
          <p:nvPr/>
        </p:nvSpPr>
        <p:spPr bwMode="auto">
          <a:xfrm>
            <a:off x="4986338" y="5834063"/>
            <a:ext cx="1038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960" name="Line 81"/>
          <p:cNvSpPr>
            <a:spLocks noChangeShapeType="1"/>
          </p:cNvSpPr>
          <p:nvPr/>
        </p:nvSpPr>
        <p:spPr bwMode="auto">
          <a:xfrm>
            <a:off x="5272088" y="4910138"/>
            <a:ext cx="838200" cy="7143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961" name="Line 82"/>
          <p:cNvSpPr>
            <a:spLocks noChangeShapeType="1"/>
          </p:cNvSpPr>
          <p:nvPr/>
        </p:nvSpPr>
        <p:spPr bwMode="auto">
          <a:xfrm>
            <a:off x="6786563" y="5815013"/>
            <a:ext cx="7016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962" name="Text Box 85"/>
          <p:cNvSpPr txBox="1">
            <a:spLocks noChangeArrowheads="1"/>
          </p:cNvSpPr>
          <p:nvPr/>
        </p:nvSpPr>
        <p:spPr bwMode="auto">
          <a:xfrm>
            <a:off x="6294438" y="4613275"/>
            <a:ext cx="349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D</a:t>
            </a:r>
          </a:p>
        </p:txBody>
      </p:sp>
      <p:sp>
        <p:nvSpPr>
          <p:cNvPr id="82963" name="Text Box 87"/>
          <p:cNvSpPr txBox="1">
            <a:spLocks noChangeArrowheads="1"/>
          </p:cNvSpPr>
          <p:nvPr/>
        </p:nvSpPr>
        <p:spPr bwMode="auto">
          <a:xfrm>
            <a:off x="3094038" y="4929188"/>
            <a:ext cx="476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R4</a:t>
            </a:r>
          </a:p>
        </p:txBody>
      </p:sp>
      <p:grpSp>
        <p:nvGrpSpPr>
          <p:cNvPr id="196627" name="Group 88"/>
          <p:cNvGrpSpPr>
            <a:grpSpLocks/>
          </p:cNvGrpSpPr>
          <p:nvPr/>
        </p:nvGrpSpPr>
        <p:grpSpPr bwMode="auto">
          <a:xfrm>
            <a:off x="1643063" y="4794250"/>
            <a:ext cx="766762" cy="433388"/>
            <a:chOff x="589" y="1281"/>
            <a:chExt cx="483" cy="273"/>
          </a:xfrm>
        </p:grpSpPr>
        <p:sp>
          <p:nvSpPr>
            <p:cNvPr id="82981" name="Oval 89"/>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2982" name="Line 90"/>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983" name="Line 91"/>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984" name="Rectangle 92"/>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2985" name="Oval 93"/>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6649" name="Group 94"/>
            <p:cNvGrpSpPr>
              <a:grpSpLocks/>
            </p:cNvGrpSpPr>
            <p:nvPr/>
          </p:nvGrpSpPr>
          <p:grpSpPr bwMode="auto">
            <a:xfrm>
              <a:off x="704" y="1320"/>
              <a:ext cx="238" cy="103"/>
              <a:chOff x="2848" y="848"/>
              <a:chExt cx="140" cy="98"/>
            </a:xfrm>
          </p:grpSpPr>
          <p:sp>
            <p:nvSpPr>
              <p:cNvPr id="82991" name="Line 9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992" name="Line 9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993" name="Line 9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6650" name="Group 98"/>
            <p:cNvGrpSpPr>
              <a:grpSpLocks/>
            </p:cNvGrpSpPr>
            <p:nvPr/>
          </p:nvGrpSpPr>
          <p:grpSpPr bwMode="auto">
            <a:xfrm flipV="1">
              <a:off x="704" y="1318"/>
              <a:ext cx="238" cy="103"/>
              <a:chOff x="2848" y="848"/>
              <a:chExt cx="140" cy="98"/>
            </a:xfrm>
          </p:grpSpPr>
          <p:sp>
            <p:nvSpPr>
              <p:cNvPr id="82988" name="Line 9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989" name="Line 10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990" name="Line 10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82965" name="Text Box 102"/>
          <p:cNvSpPr txBox="1">
            <a:spLocks noChangeArrowheads="1"/>
          </p:cNvSpPr>
          <p:nvPr/>
        </p:nvSpPr>
        <p:spPr bwMode="auto">
          <a:xfrm>
            <a:off x="1835150" y="5227638"/>
            <a:ext cx="476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R5</a:t>
            </a:r>
          </a:p>
        </p:txBody>
      </p:sp>
      <p:sp>
        <p:nvSpPr>
          <p:cNvPr id="82966" name="Line 106"/>
          <p:cNvSpPr>
            <a:spLocks noChangeShapeType="1"/>
          </p:cNvSpPr>
          <p:nvPr/>
        </p:nvSpPr>
        <p:spPr bwMode="auto">
          <a:xfrm>
            <a:off x="5314950" y="4786313"/>
            <a:ext cx="9683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967" name="Text Box 108"/>
          <p:cNvSpPr txBox="1">
            <a:spLocks noChangeArrowheads="1"/>
          </p:cNvSpPr>
          <p:nvPr/>
        </p:nvSpPr>
        <p:spPr bwMode="auto">
          <a:xfrm>
            <a:off x="7448550" y="5632450"/>
            <a:ext cx="3365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A</a:t>
            </a:r>
          </a:p>
        </p:txBody>
      </p:sp>
      <p:sp>
        <p:nvSpPr>
          <p:cNvPr id="82968" name="Text Box 109"/>
          <p:cNvSpPr txBox="1">
            <a:spLocks noChangeArrowheads="1"/>
          </p:cNvSpPr>
          <p:nvPr/>
        </p:nvSpPr>
        <p:spPr bwMode="auto">
          <a:xfrm>
            <a:off x="1798638" y="4278313"/>
            <a:ext cx="476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R6</a:t>
            </a:r>
          </a:p>
        </p:txBody>
      </p:sp>
      <p:sp>
        <p:nvSpPr>
          <p:cNvPr id="115" name="Rectangle 3"/>
          <p:cNvSpPr txBox="1">
            <a:spLocks noChangeArrowheads="1"/>
          </p:cNvSpPr>
          <p:nvPr/>
        </p:nvSpPr>
        <p:spPr bwMode="auto">
          <a:xfrm>
            <a:off x="536575" y="2578100"/>
            <a:ext cx="8335963" cy="1058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279400" indent="-279400">
              <a:lnSpc>
                <a:spcPct val="85000"/>
              </a:lnSpc>
              <a:spcBef>
                <a:spcPct val="20000"/>
              </a:spcBef>
              <a:buClr>
                <a:srgbClr val="000099"/>
              </a:buClr>
              <a:buSzPct val="100000"/>
              <a:buFont typeface="Wingdings" charset="2"/>
              <a:buChar char="§"/>
              <a:defRPr/>
            </a:pPr>
            <a:r>
              <a:rPr lang="en-US" sz="2800" dirty="0">
                <a:solidFill>
                  <a:srgbClr val="000000"/>
                </a:solidFill>
                <a:latin typeface="Gill Sans MT" charset="0"/>
                <a:cs typeface="+mn-cs"/>
              </a:rPr>
              <a:t>entry MPLS router uses RSVP-TE signaling protocol to set up MPLS forwarding at downstream routers</a:t>
            </a:r>
          </a:p>
        </p:txBody>
      </p:sp>
      <p:grpSp>
        <p:nvGrpSpPr>
          <p:cNvPr id="93191" name="Group 93190"/>
          <p:cNvGrpSpPr>
            <a:grpSpLocks/>
          </p:cNvGrpSpPr>
          <p:nvPr/>
        </p:nvGrpSpPr>
        <p:grpSpPr bwMode="auto">
          <a:xfrm>
            <a:off x="2882900" y="4541838"/>
            <a:ext cx="3109913" cy="1601787"/>
            <a:chOff x="2882348" y="4542181"/>
            <a:chExt cx="3109821" cy="1601125"/>
          </a:xfrm>
        </p:grpSpPr>
        <p:sp>
          <p:nvSpPr>
            <p:cNvPr id="196640" name="Right Arrow 93183"/>
            <p:cNvSpPr>
              <a:spLocks noChangeArrowheads="1"/>
            </p:cNvSpPr>
            <p:nvPr/>
          </p:nvSpPr>
          <p:spPr bwMode="auto">
            <a:xfrm rot="10800000">
              <a:off x="3876263" y="4542181"/>
              <a:ext cx="606286" cy="159027"/>
            </a:xfrm>
            <a:prstGeom prst="rightArrow">
              <a:avLst>
                <a:gd name="adj1" fmla="val 50000"/>
                <a:gd name="adj2" fmla="val 50003"/>
              </a:avLst>
            </a:prstGeom>
            <a:gradFill rotWithShape="1">
              <a:gsLst>
                <a:gs pos="0">
                  <a:srgbClr val="8CADEA"/>
                </a:gs>
                <a:gs pos="50000">
                  <a:srgbClr val="BACCF0"/>
                </a:gs>
                <a:gs pos="100000">
                  <a:srgbClr val="DEE6F7"/>
                </a:gs>
              </a:gsLst>
              <a:lin ang="0" scaled="1"/>
            </a:gradFill>
            <a:ln w="9525">
              <a:solidFill>
                <a:schemeClr val="tx1"/>
              </a:solidFill>
              <a:round/>
              <a:headEnd/>
              <a:tailEnd/>
            </a:ln>
          </p:spPr>
          <p:txBody>
            <a:bodyPr wrap="none"/>
            <a:lstStyle/>
            <a:p>
              <a:endParaRPr lang="en-US" dirty="0">
                <a:solidFill>
                  <a:srgbClr val="000000"/>
                </a:solidFill>
              </a:endParaRPr>
            </a:p>
          </p:txBody>
        </p:sp>
        <p:sp>
          <p:nvSpPr>
            <p:cNvPr id="196641" name="Right Arrow 112"/>
            <p:cNvSpPr>
              <a:spLocks noChangeArrowheads="1"/>
            </p:cNvSpPr>
            <p:nvPr/>
          </p:nvSpPr>
          <p:spPr bwMode="auto">
            <a:xfrm rot="13936672" flipV="1">
              <a:off x="3501914" y="5294505"/>
              <a:ext cx="790370" cy="144998"/>
            </a:xfrm>
            <a:prstGeom prst="rightArrow">
              <a:avLst>
                <a:gd name="adj1" fmla="val 50000"/>
                <a:gd name="adj2" fmla="val 49992"/>
              </a:avLst>
            </a:prstGeom>
            <a:gradFill rotWithShape="1">
              <a:gsLst>
                <a:gs pos="0">
                  <a:srgbClr val="8CADEA"/>
                </a:gs>
                <a:gs pos="50000">
                  <a:srgbClr val="BACCF0"/>
                </a:gs>
                <a:gs pos="100000">
                  <a:srgbClr val="DEE6F7"/>
                </a:gs>
              </a:gsLst>
              <a:lin ang="0" scaled="1"/>
            </a:gradFill>
            <a:ln w="9525">
              <a:solidFill>
                <a:schemeClr val="tx1"/>
              </a:solidFill>
              <a:round/>
              <a:headEnd/>
              <a:tailEnd/>
            </a:ln>
          </p:spPr>
          <p:txBody>
            <a:bodyPr wrap="none"/>
            <a:lstStyle/>
            <a:p>
              <a:endParaRPr lang="en-US" dirty="0">
                <a:solidFill>
                  <a:srgbClr val="000000"/>
                </a:solidFill>
              </a:endParaRPr>
            </a:p>
          </p:txBody>
        </p:sp>
        <p:sp>
          <p:nvSpPr>
            <p:cNvPr id="196642" name="Right Arrow 113"/>
            <p:cNvSpPr>
              <a:spLocks noChangeArrowheads="1"/>
            </p:cNvSpPr>
            <p:nvPr/>
          </p:nvSpPr>
          <p:spPr bwMode="auto">
            <a:xfrm rot="11901416" flipV="1">
              <a:off x="3896874" y="5246831"/>
              <a:ext cx="2095295" cy="178650"/>
            </a:xfrm>
            <a:prstGeom prst="rightArrow">
              <a:avLst>
                <a:gd name="adj1" fmla="val 50000"/>
                <a:gd name="adj2" fmla="val 50009"/>
              </a:avLst>
            </a:prstGeom>
            <a:gradFill rotWithShape="1">
              <a:gsLst>
                <a:gs pos="0">
                  <a:srgbClr val="8CADEA"/>
                </a:gs>
                <a:gs pos="50000">
                  <a:srgbClr val="BACCF0"/>
                </a:gs>
                <a:gs pos="100000">
                  <a:srgbClr val="DEE6F7"/>
                </a:gs>
              </a:gsLst>
              <a:lin ang="0" scaled="1"/>
            </a:gradFill>
            <a:ln w="9525">
              <a:solidFill>
                <a:schemeClr val="tx1"/>
              </a:solidFill>
              <a:round/>
              <a:headEnd/>
              <a:tailEnd/>
            </a:ln>
          </p:spPr>
          <p:txBody>
            <a:bodyPr wrap="none"/>
            <a:lstStyle/>
            <a:p>
              <a:endParaRPr lang="en-US" dirty="0">
                <a:solidFill>
                  <a:srgbClr val="000000"/>
                </a:solidFill>
              </a:endParaRPr>
            </a:p>
          </p:txBody>
        </p:sp>
        <p:sp>
          <p:nvSpPr>
            <p:cNvPr id="196643" name="TextBox 93184"/>
            <p:cNvSpPr txBox="1">
              <a:spLocks noChangeArrowheads="1"/>
            </p:cNvSpPr>
            <p:nvPr/>
          </p:nvSpPr>
          <p:spPr bwMode="auto">
            <a:xfrm>
              <a:off x="2882348" y="5396948"/>
              <a:ext cx="1159292" cy="7463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nSpc>
                  <a:spcPts val="1700"/>
                </a:lnSpc>
              </a:pPr>
              <a:r>
                <a:rPr lang="en-US" sz="1800" dirty="0">
                  <a:solidFill>
                    <a:srgbClr val="0070C0"/>
                  </a:solidFill>
                  <a:latin typeface="Arial" charset="0"/>
                  <a:cs typeface="Arial" charset="0"/>
                </a:rPr>
                <a:t>modified </a:t>
              </a:r>
            </a:p>
            <a:p>
              <a:pPr>
                <a:lnSpc>
                  <a:spcPts val="1700"/>
                </a:lnSpc>
              </a:pPr>
              <a:r>
                <a:rPr lang="en-US" sz="1800" dirty="0">
                  <a:solidFill>
                    <a:srgbClr val="0070C0"/>
                  </a:solidFill>
                  <a:latin typeface="Arial" charset="0"/>
                  <a:cs typeface="Arial" charset="0"/>
                </a:rPr>
                <a:t>link state </a:t>
              </a:r>
            </a:p>
            <a:p>
              <a:pPr>
                <a:lnSpc>
                  <a:spcPts val="1700"/>
                </a:lnSpc>
              </a:pPr>
              <a:r>
                <a:rPr lang="en-US" sz="1800" dirty="0">
                  <a:solidFill>
                    <a:srgbClr val="0070C0"/>
                  </a:solidFill>
                  <a:latin typeface="Arial" charset="0"/>
                  <a:cs typeface="Arial" charset="0"/>
                </a:rPr>
                <a:t>flooding</a:t>
              </a:r>
            </a:p>
          </p:txBody>
        </p:sp>
      </p:grpSp>
      <p:grpSp>
        <p:nvGrpSpPr>
          <p:cNvPr id="93192" name="Group 93191"/>
          <p:cNvGrpSpPr>
            <a:grpSpLocks/>
          </p:cNvGrpSpPr>
          <p:nvPr/>
        </p:nvGrpSpPr>
        <p:grpSpPr bwMode="auto">
          <a:xfrm>
            <a:off x="3887788" y="4187825"/>
            <a:ext cx="2166937" cy="1597025"/>
            <a:chOff x="6879226" y="3054627"/>
            <a:chExt cx="2167569" cy="1597693"/>
          </a:xfrm>
        </p:grpSpPr>
        <p:sp>
          <p:nvSpPr>
            <p:cNvPr id="196636" name="Right Arrow 119"/>
            <p:cNvSpPr>
              <a:spLocks noChangeArrowheads="1"/>
            </p:cNvSpPr>
            <p:nvPr/>
          </p:nvSpPr>
          <p:spPr bwMode="auto">
            <a:xfrm>
              <a:off x="6930889" y="3432312"/>
              <a:ext cx="606286" cy="159027"/>
            </a:xfrm>
            <a:prstGeom prst="rightArrow">
              <a:avLst>
                <a:gd name="adj1" fmla="val 50000"/>
                <a:gd name="adj2" fmla="val 50003"/>
              </a:avLst>
            </a:prstGeom>
            <a:gradFill rotWithShape="1">
              <a:gsLst>
                <a:gs pos="0">
                  <a:srgbClr val="EA8C8C"/>
                </a:gs>
                <a:gs pos="50000">
                  <a:srgbClr val="F0BABA"/>
                </a:gs>
                <a:gs pos="100000">
                  <a:srgbClr val="F7DEDE"/>
                </a:gs>
              </a:gsLst>
              <a:lin ang="0" scaled="1"/>
            </a:gradFill>
            <a:ln w="9525">
              <a:solidFill>
                <a:schemeClr val="tx1"/>
              </a:solidFill>
              <a:round/>
              <a:headEnd/>
              <a:tailEnd/>
            </a:ln>
          </p:spPr>
          <p:txBody>
            <a:bodyPr wrap="none"/>
            <a:lstStyle/>
            <a:p>
              <a:endParaRPr lang="en-US" dirty="0">
                <a:solidFill>
                  <a:srgbClr val="000000"/>
                </a:solidFill>
              </a:endParaRPr>
            </a:p>
          </p:txBody>
        </p:sp>
        <p:sp>
          <p:nvSpPr>
            <p:cNvPr id="196637" name="Right Arrow 120"/>
            <p:cNvSpPr>
              <a:spLocks noChangeArrowheads="1"/>
            </p:cNvSpPr>
            <p:nvPr/>
          </p:nvSpPr>
          <p:spPr bwMode="auto">
            <a:xfrm rot="3111092" flipV="1">
              <a:off x="6556540" y="4184636"/>
              <a:ext cx="790370" cy="144998"/>
            </a:xfrm>
            <a:prstGeom prst="rightArrow">
              <a:avLst>
                <a:gd name="adj1" fmla="val 50000"/>
                <a:gd name="adj2" fmla="val 49992"/>
              </a:avLst>
            </a:prstGeom>
            <a:gradFill rotWithShape="1">
              <a:gsLst>
                <a:gs pos="0">
                  <a:srgbClr val="EA8C8C"/>
                </a:gs>
                <a:gs pos="50000">
                  <a:srgbClr val="F0BABA"/>
                </a:gs>
                <a:gs pos="100000">
                  <a:srgbClr val="F7DEDE"/>
                </a:gs>
              </a:gsLst>
              <a:lin ang="0" scaled="1"/>
            </a:gradFill>
            <a:ln w="9525">
              <a:solidFill>
                <a:schemeClr val="tx1"/>
              </a:solidFill>
              <a:round/>
              <a:headEnd/>
              <a:tailEnd/>
            </a:ln>
          </p:spPr>
          <p:txBody>
            <a:bodyPr wrap="none"/>
            <a:lstStyle/>
            <a:p>
              <a:endParaRPr lang="en-US" dirty="0">
                <a:solidFill>
                  <a:srgbClr val="000000"/>
                </a:solidFill>
              </a:endParaRPr>
            </a:p>
          </p:txBody>
        </p:sp>
        <p:sp>
          <p:nvSpPr>
            <p:cNvPr id="196638" name="Right Arrow 121"/>
            <p:cNvSpPr>
              <a:spLocks noChangeArrowheads="1"/>
            </p:cNvSpPr>
            <p:nvPr/>
          </p:nvSpPr>
          <p:spPr bwMode="auto">
            <a:xfrm rot="1136798" flipV="1">
              <a:off x="6951500" y="4136962"/>
              <a:ext cx="2095295" cy="178650"/>
            </a:xfrm>
            <a:prstGeom prst="rightArrow">
              <a:avLst>
                <a:gd name="adj1" fmla="val 50000"/>
                <a:gd name="adj2" fmla="val 50009"/>
              </a:avLst>
            </a:prstGeom>
            <a:gradFill rotWithShape="1">
              <a:gsLst>
                <a:gs pos="0">
                  <a:srgbClr val="EA8C8C"/>
                </a:gs>
                <a:gs pos="50000">
                  <a:srgbClr val="F0BABA"/>
                </a:gs>
                <a:gs pos="100000">
                  <a:srgbClr val="F7DEDE"/>
                </a:gs>
              </a:gsLst>
              <a:lin ang="0" scaled="1"/>
            </a:gradFill>
            <a:ln w="9525">
              <a:solidFill>
                <a:schemeClr val="tx1"/>
              </a:solidFill>
              <a:round/>
              <a:headEnd/>
              <a:tailEnd/>
            </a:ln>
          </p:spPr>
          <p:txBody>
            <a:bodyPr wrap="none"/>
            <a:lstStyle/>
            <a:p>
              <a:endParaRPr lang="en-US" dirty="0">
                <a:solidFill>
                  <a:srgbClr val="000000"/>
                </a:solidFill>
              </a:endParaRPr>
            </a:p>
          </p:txBody>
        </p:sp>
        <p:sp>
          <p:nvSpPr>
            <p:cNvPr id="196639" name="TextBox 122"/>
            <p:cNvSpPr txBox="1">
              <a:spLocks noChangeArrowheads="1"/>
            </p:cNvSpPr>
            <p:nvPr/>
          </p:nvSpPr>
          <p:spPr bwMode="auto">
            <a:xfrm>
              <a:off x="7616687" y="3054627"/>
              <a:ext cx="1184940" cy="310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nSpc>
                  <a:spcPts val="1700"/>
                </a:lnSpc>
              </a:pPr>
              <a:r>
                <a:rPr lang="en-US" sz="1800" dirty="0">
                  <a:solidFill>
                    <a:srgbClr val="C00000"/>
                  </a:solidFill>
                  <a:latin typeface="Arial" charset="0"/>
                  <a:cs typeface="Arial" charset="0"/>
                </a:rPr>
                <a:t>RSVP-TE</a:t>
              </a:r>
            </a:p>
          </p:txBody>
        </p:sp>
      </p:grpSp>
      <p:pic>
        <p:nvPicPr>
          <p:cNvPr id="196635" name="Picture 2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1030288"/>
            <a:ext cx="3656012"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109</a:t>
            </a:fld>
            <a:endParaRPr lang="en-US" sz="1200" dirty="0">
              <a:latin typeface="Tahoma" charset="0"/>
            </a:endParaRPr>
          </a:p>
        </p:txBody>
      </p:sp>
      <p:sp>
        <p:nvSpPr>
          <p:cNvPr id="117"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377474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93191"/>
                                        </p:tgtEl>
                                        <p:attrNameLst>
                                          <p:attrName>style.visibility</p:attrName>
                                        </p:attrNameLst>
                                      </p:cBhvr>
                                      <p:to>
                                        <p:strVal val="visible"/>
                                      </p:to>
                                    </p:set>
                                    <p:animEffect transition="in" filter="wipe(right)">
                                      <p:cBhvr>
                                        <p:cTn id="7" dur="500"/>
                                        <p:tgtEl>
                                          <p:spTgt spid="931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par>
                                <p:cTn id="13" presetID="10" presetClass="exit" presetSubtype="0" fill="hold" nodeType="withEffect">
                                  <p:stCondLst>
                                    <p:cond delay="0"/>
                                  </p:stCondLst>
                                  <p:childTnLst>
                                    <p:animEffect transition="out" filter="fade">
                                      <p:cBhvr>
                                        <p:cTn id="14" dur="500"/>
                                        <p:tgtEl>
                                          <p:spTgt spid="93191"/>
                                        </p:tgtEl>
                                      </p:cBhvr>
                                    </p:animEffect>
                                    <p:set>
                                      <p:cBhvr>
                                        <p:cTn id="15" dur="1" fill="hold">
                                          <p:stCondLst>
                                            <p:cond delay="499"/>
                                          </p:stCondLst>
                                        </p:cTn>
                                        <p:tgtEl>
                                          <p:spTgt spid="93191"/>
                                        </p:tgtEl>
                                        <p:attrNameLst>
                                          <p:attrName>style.visibility</p:attrName>
                                        </p:attrNameLst>
                                      </p:cBhvr>
                                      <p:to>
                                        <p:strVal val="hidden"/>
                                      </p:to>
                                    </p:se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93192"/>
                                        </p:tgtEl>
                                        <p:attrNameLst>
                                          <p:attrName>style.visibility</p:attrName>
                                        </p:attrNameLst>
                                      </p:cBhvr>
                                      <p:to>
                                        <p:strVal val="visible"/>
                                      </p:to>
                                    </p:set>
                                    <p:animEffect transition="in" filter="wipe(left)">
                                      <p:cBhvr>
                                        <p:cTn id="19" dur="500"/>
                                        <p:tgtEl>
                                          <p:spTgt spid="93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FFDBA-7C0F-1444-B8E3-B1CD56B89D5B}"/>
              </a:ext>
            </a:extLst>
          </p:cNvPr>
          <p:cNvSpPr>
            <a:spLocks noGrp="1"/>
          </p:cNvSpPr>
          <p:nvPr>
            <p:ph type="title"/>
          </p:nvPr>
        </p:nvSpPr>
        <p:spPr>
          <a:xfrm>
            <a:off x="533400" y="228600"/>
            <a:ext cx="7772400" cy="703161"/>
          </a:xfrm>
        </p:spPr>
        <p:txBody>
          <a:bodyPr/>
          <a:lstStyle/>
          <a:p>
            <a:r>
              <a:rPr lang="en-US" dirty="0"/>
              <a:t>Data link layer for LANs</a:t>
            </a:r>
          </a:p>
        </p:txBody>
      </p:sp>
      <p:sp>
        <p:nvSpPr>
          <p:cNvPr id="3" name="Content Placeholder 2">
            <a:extLst>
              <a:ext uri="{FF2B5EF4-FFF2-40B4-BE49-F238E27FC236}">
                <a16:creationId xmlns:a16="http://schemas.microsoft.com/office/drawing/2014/main" id="{40B600BE-7844-B04B-871B-7BDAC2D3A2F8}"/>
              </a:ext>
            </a:extLst>
          </p:cNvPr>
          <p:cNvSpPr>
            <a:spLocks noGrp="1"/>
          </p:cNvSpPr>
          <p:nvPr>
            <p:ph sz="half" idx="1"/>
          </p:nvPr>
        </p:nvSpPr>
        <p:spPr>
          <a:xfrm>
            <a:off x="533400" y="1600200"/>
            <a:ext cx="8047892" cy="4648200"/>
          </a:xfrm>
        </p:spPr>
        <p:txBody>
          <a:bodyPr/>
          <a:lstStyle/>
          <a:p>
            <a:r>
              <a:rPr lang="en-US" dirty="0"/>
              <a:t>With the advent of Local Area Networks (shared links) the data link layer has been split into two sublayers:</a:t>
            </a:r>
          </a:p>
          <a:p>
            <a:pPr lvl="1"/>
            <a:r>
              <a:rPr lang="en-US" dirty="0"/>
              <a:t>Logic Link Control (LLC)</a:t>
            </a:r>
          </a:p>
          <a:p>
            <a:pPr lvl="1"/>
            <a:r>
              <a:rPr lang="en-US" dirty="0"/>
              <a:t>Media Access Control (MAC)</a:t>
            </a:r>
          </a:p>
          <a:p>
            <a:r>
              <a:rPr lang="en-US" dirty="0"/>
              <a:t>LLC is responsible for the data link layer services</a:t>
            </a:r>
          </a:p>
          <a:p>
            <a:r>
              <a:rPr lang="en-US" dirty="0"/>
              <a:t>MAC is responsible for device/node </a:t>
            </a:r>
            <a:r>
              <a:rPr lang="en-US" dirty="0">
                <a:solidFill>
                  <a:srgbClr val="C00000"/>
                </a:solidFill>
              </a:rPr>
              <a:t>access</a:t>
            </a:r>
            <a:r>
              <a:rPr lang="en-US" dirty="0"/>
              <a:t> to the shared medium using </a:t>
            </a:r>
            <a:r>
              <a:rPr lang="en-US" dirty="0">
                <a:solidFill>
                  <a:srgbClr val="C00000"/>
                </a:solidFill>
              </a:rPr>
              <a:t>multiple access protocols</a:t>
            </a:r>
          </a:p>
        </p:txBody>
      </p:sp>
      <p:sp>
        <p:nvSpPr>
          <p:cNvPr id="5" name="Footer Placeholder 4">
            <a:extLst>
              <a:ext uri="{FF2B5EF4-FFF2-40B4-BE49-F238E27FC236}">
                <a16:creationId xmlns:a16="http://schemas.microsoft.com/office/drawing/2014/main" id="{33266E5F-41E9-7047-891A-7D9674A2BB41}"/>
              </a:ext>
            </a:extLst>
          </p:cNvPr>
          <p:cNvSpPr>
            <a:spLocks noGrp="1"/>
          </p:cNvSpPr>
          <p:nvPr>
            <p:ph type="ftr" sz="quarter" idx="11"/>
          </p:nvPr>
        </p:nvSpPr>
        <p:spPr/>
        <p:txBody>
          <a:bodyPr/>
          <a:lstStyle/>
          <a:p>
            <a:pPr>
              <a:defRPr/>
            </a:pPr>
            <a:r>
              <a:rPr lang="en-US"/>
              <a:t>Data Link Layer</a:t>
            </a:r>
            <a:endParaRPr lang="en-US" dirty="0"/>
          </a:p>
        </p:txBody>
      </p:sp>
      <p:sp>
        <p:nvSpPr>
          <p:cNvPr id="6" name="Slide Number Placeholder 5">
            <a:extLst>
              <a:ext uri="{FF2B5EF4-FFF2-40B4-BE49-F238E27FC236}">
                <a16:creationId xmlns:a16="http://schemas.microsoft.com/office/drawing/2014/main" id="{31384C5C-00A8-EE41-A3F1-6D6EAF2E5934}"/>
              </a:ext>
            </a:extLst>
          </p:cNvPr>
          <p:cNvSpPr>
            <a:spLocks noGrp="1"/>
          </p:cNvSpPr>
          <p:nvPr>
            <p:ph type="sldNum" sz="quarter" idx="12"/>
          </p:nvPr>
        </p:nvSpPr>
        <p:spPr/>
        <p:txBody>
          <a:bodyPr/>
          <a:lstStyle/>
          <a:p>
            <a:pPr>
              <a:defRPr/>
            </a:pPr>
            <a:r>
              <a:rPr lang="en-US"/>
              <a:t>5-</a:t>
            </a:r>
            <a:fld id="{9AB7E571-4613-BD47-B8AF-E4769FE4BBE2}" type="slidenum">
              <a:rPr lang="en-US" smtClean="0"/>
              <a:pPr>
                <a:defRPr/>
              </a:pPr>
              <a:t>11</a:t>
            </a:fld>
            <a:endParaRPr lang="en-US" dirty="0"/>
          </a:p>
        </p:txBody>
      </p:sp>
      <p:grpSp>
        <p:nvGrpSpPr>
          <p:cNvPr id="14" name="Group 13">
            <a:extLst>
              <a:ext uri="{FF2B5EF4-FFF2-40B4-BE49-F238E27FC236}">
                <a16:creationId xmlns:a16="http://schemas.microsoft.com/office/drawing/2014/main" id="{087F202C-72E4-124B-85F4-FF4557814BB4}"/>
              </a:ext>
            </a:extLst>
          </p:cNvPr>
          <p:cNvGrpSpPr/>
          <p:nvPr/>
        </p:nvGrpSpPr>
        <p:grpSpPr>
          <a:xfrm>
            <a:off x="2804886" y="4810351"/>
            <a:ext cx="3429000" cy="1858963"/>
            <a:chOff x="2804886" y="4810351"/>
            <a:chExt cx="3429000" cy="1858963"/>
          </a:xfrm>
        </p:grpSpPr>
        <p:graphicFrame>
          <p:nvGraphicFramePr>
            <p:cNvPr id="12" name="Object 3">
              <a:extLst>
                <a:ext uri="{FF2B5EF4-FFF2-40B4-BE49-F238E27FC236}">
                  <a16:creationId xmlns:a16="http://schemas.microsoft.com/office/drawing/2014/main" id="{A7EA0249-CC53-1849-96E4-24046743112C}"/>
                </a:ext>
              </a:extLst>
            </p:cNvPr>
            <p:cNvGraphicFramePr>
              <a:graphicFrameLocks noChangeAspect="1"/>
            </p:cNvGraphicFramePr>
            <p:nvPr>
              <p:extLst>
                <p:ext uri="{D42A27DB-BD31-4B8C-83A1-F6EECF244321}">
                  <p14:modId xmlns:p14="http://schemas.microsoft.com/office/powerpoint/2010/main" val="1959849609"/>
                </p:ext>
              </p:extLst>
            </p:nvPr>
          </p:nvGraphicFramePr>
          <p:xfrm>
            <a:off x="2804886" y="4810351"/>
            <a:ext cx="3429000" cy="1858963"/>
          </p:xfrm>
          <a:graphic>
            <a:graphicData uri="http://schemas.openxmlformats.org/presentationml/2006/ole">
              <mc:AlternateContent xmlns:mc="http://schemas.openxmlformats.org/markup-compatibility/2006">
                <mc:Choice xmlns:v="urn:schemas-microsoft-com:vml" Requires="v">
                  <p:oleObj spid="_x0000_s76866" name="VISIO" r:id="rId3" imgW="17523810" imgH="10158730" progId="Visio.Drawing.6">
                    <p:embed/>
                  </p:oleObj>
                </mc:Choice>
                <mc:Fallback>
                  <p:oleObj name="VISIO" r:id="rId3" imgW="17523810" imgH="10158730" progId="Visio.Drawing.6">
                    <p:embed/>
                    <p:pic>
                      <p:nvPicPr>
                        <p:cNvPr id="8" name="Object 3">
                          <a:extLst>
                            <a:ext uri="{FF2B5EF4-FFF2-40B4-BE49-F238E27FC236}">
                              <a16:creationId xmlns:a16="http://schemas.microsoft.com/office/drawing/2014/main" id="{1A4D3E00-C8D7-1C42-B47A-4C50B6BB9D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4886" y="4810351"/>
                          <a:ext cx="3429000"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3" name="TextBox 12">
              <a:extLst>
                <a:ext uri="{FF2B5EF4-FFF2-40B4-BE49-F238E27FC236}">
                  <a16:creationId xmlns:a16="http://schemas.microsoft.com/office/drawing/2014/main" id="{214726F3-AA9A-C84D-8EFD-2425E801FD4F}"/>
                </a:ext>
              </a:extLst>
            </p:cNvPr>
            <p:cNvSpPr txBox="1"/>
            <p:nvPr/>
          </p:nvSpPr>
          <p:spPr>
            <a:xfrm>
              <a:off x="3149600" y="5210629"/>
              <a:ext cx="827314" cy="369332"/>
            </a:xfrm>
            <a:prstGeom prst="rect">
              <a:avLst/>
            </a:prstGeom>
            <a:solidFill>
              <a:schemeClr val="bg1"/>
            </a:solidFill>
          </p:spPr>
          <p:txBody>
            <a:bodyPr wrap="square" rtlCol="0">
              <a:spAutoFit/>
            </a:bodyPr>
            <a:lstStyle/>
            <a:p>
              <a:r>
                <a:rPr lang="en-US" dirty="0"/>
                <a:t>LLC</a:t>
              </a:r>
            </a:p>
          </p:txBody>
        </p:sp>
      </p:grpSp>
      <p:pic>
        <p:nvPicPr>
          <p:cNvPr id="9" name="Picture 5" descr="underline_base">
            <a:extLst>
              <a:ext uri="{FF2B5EF4-FFF2-40B4-BE49-F238E27FC236}">
                <a16:creationId xmlns:a16="http://schemas.microsoft.com/office/drawing/2014/main" id="{831DD5C0-F3A5-6A46-BCCA-2C9459E2D4A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895928"/>
            <a:ext cx="5942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7504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8659" name="Freeform 2"/>
          <p:cNvSpPr>
            <a:spLocks/>
          </p:cNvSpPr>
          <p:nvPr/>
        </p:nvSpPr>
        <p:spPr bwMode="auto">
          <a:xfrm>
            <a:off x="1754188" y="5278438"/>
            <a:ext cx="2462212" cy="419100"/>
          </a:xfrm>
          <a:custGeom>
            <a:avLst/>
            <a:gdLst>
              <a:gd name="T0" fmla="*/ 2147483647 w 1551"/>
              <a:gd name="T1" fmla="*/ 2147483647 h 264"/>
              <a:gd name="T2" fmla="*/ 0 w 1551"/>
              <a:gd name="T3" fmla="*/ 2147483647 h 264"/>
              <a:gd name="T4" fmla="*/ 2147483647 w 1551"/>
              <a:gd name="T5" fmla="*/ 2147483647 h 264"/>
              <a:gd name="T6" fmla="*/ 2147483647 w 1551"/>
              <a:gd name="T7" fmla="*/ 0 h 264"/>
              <a:gd name="T8" fmla="*/ 2147483647 w 1551"/>
              <a:gd name="T9" fmla="*/ 2147483647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1" h="264">
                <a:moveTo>
                  <a:pt x="1263" y="8"/>
                </a:moveTo>
                <a:lnTo>
                  <a:pt x="0" y="264"/>
                </a:lnTo>
                <a:lnTo>
                  <a:pt x="1536" y="264"/>
                </a:lnTo>
                <a:lnTo>
                  <a:pt x="1551" y="0"/>
                </a:lnTo>
                <a:lnTo>
                  <a:pt x="1263" y="8"/>
                </a:lnTo>
                <a:close/>
              </a:path>
            </a:pathLst>
          </a:custGeom>
          <a:gradFill rotWithShape="1">
            <a:gsLst>
              <a:gs pos="0">
                <a:srgbClr val="969696"/>
              </a:gs>
              <a:gs pos="100000">
                <a:srgbClr val="FFFFFF"/>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8660" name="Freeform 3"/>
          <p:cNvSpPr>
            <a:spLocks/>
          </p:cNvSpPr>
          <p:nvPr/>
        </p:nvSpPr>
        <p:spPr bwMode="auto">
          <a:xfrm>
            <a:off x="4492625" y="5326063"/>
            <a:ext cx="2447925" cy="577850"/>
          </a:xfrm>
          <a:custGeom>
            <a:avLst/>
            <a:gdLst>
              <a:gd name="T0" fmla="*/ 2147483647 w 1542"/>
              <a:gd name="T1" fmla="*/ 2147483647 h 364"/>
              <a:gd name="T2" fmla="*/ 0 w 1542"/>
              <a:gd name="T3" fmla="*/ 2147483647 h 364"/>
              <a:gd name="T4" fmla="*/ 2147483647 w 1542"/>
              <a:gd name="T5" fmla="*/ 2147483647 h 364"/>
              <a:gd name="T6" fmla="*/ 2147483647 w 1542"/>
              <a:gd name="T7" fmla="*/ 0 h 364"/>
              <a:gd name="T8" fmla="*/ 2147483647 w 1542"/>
              <a:gd name="T9" fmla="*/ 2147483647 h 3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2" h="364">
                <a:moveTo>
                  <a:pt x="839" y="8"/>
                </a:moveTo>
                <a:lnTo>
                  <a:pt x="0" y="364"/>
                </a:lnTo>
                <a:lnTo>
                  <a:pt x="1542" y="364"/>
                </a:lnTo>
                <a:lnTo>
                  <a:pt x="1127" y="0"/>
                </a:lnTo>
                <a:lnTo>
                  <a:pt x="839" y="8"/>
                </a:lnTo>
                <a:close/>
              </a:path>
            </a:pathLst>
          </a:custGeom>
          <a:gradFill rotWithShape="1">
            <a:gsLst>
              <a:gs pos="0">
                <a:srgbClr val="969696"/>
              </a:gs>
              <a:gs pos="100000">
                <a:srgbClr val="FFFFFF"/>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8661" name="Freeform 4"/>
          <p:cNvSpPr>
            <a:spLocks/>
          </p:cNvSpPr>
          <p:nvPr/>
        </p:nvSpPr>
        <p:spPr bwMode="auto">
          <a:xfrm>
            <a:off x="1884363" y="3106738"/>
            <a:ext cx="2433637" cy="798512"/>
          </a:xfrm>
          <a:custGeom>
            <a:avLst/>
            <a:gdLst>
              <a:gd name="T0" fmla="*/ 2147483647 w 1533"/>
              <a:gd name="T1" fmla="*/ 2147483647 h 503"/>
              <a:gd name="T2" fmla="*/ 2147483647 w 1533"/>
              <a:gd name="T3" fmla="*/ 0 h 503"/>
              <a:gd name="T4" fmla="*/ 0 w 1533"/>
              <a:gd name="T5" fmla="*/ 0 h 503"/>
              <a:gd name="T6" fmla="*/ 2147483647 w 1533"/>
              <a:gd name="T7" fmla="*/ 2147483647 h 503"/>
              <a:gd name="T8" fmla="*/ 2147483647 w 1533"/>
              <a:gd name="T9" fmla="*/ 2147483647 h 5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3" h="503">
                <a:moveTo>
                  <a:pt x="808" y="503"/>
                </a:moveTo>
                <a:lnTo>
                  <a:pt x="1533" y="0"/>
                </a:lnTo>
                <a:lnTo>
                  <a:pt x="0" y="0"/>
                </a:lnTo>
                <a:lnTo>
                  <a:pt x="685" y="481"/>
                </a:lnTo>
                <a:lnTo>
                  <a:pt x="808" y="503"/>
                </a:lnTo>
                <a:close/>
              </a:path>
            </a:pathLst>
          </a:custGeom>
          <a:gradFill rotWithShape="1">
            <a:gsLst>
              <a:gs pos="0">
                <a:srgbClr val="FFFFFF"/>
              </a:gs>
              <a:gs pos="100000">
                <a:srgbClr val="969696"/>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8662" name="Freeform 5"/>
          <p:cNvSpPr>
            <a:spLocks/>
          </p:cNvSpPr>
          <p:nvPr/>
        </p:nvSpPr>
        <p:spPr bwMode="auto">
          <a:xfrm>
            <a:off x="4552950" y="3416300"/>
            <a:ext cx="2589213" cy="511175"/>
          </a:xfrm>
          <a:custGeom>
            <a:avLst/>
            <a:gdLst>
              <a:gd name="T0" fmla="*/ 2147483647 w 1631"/>
              <a:gd name="T1" fmla="*/ 2147483647 h 322"/>
              <a:gd name="T2" fmla="*/ 2147483647 w 1631"/>
              <a:gd name="T3" fmla="*/ 0 h 322"/>
              <a:gd name="T4" fmla="*/ 2147483647 w 1631"/>
              <a:gd name="T5" fmla="*/ 0 h 322"/>
              <a:gd name="T6" fmla="*/ 0 w 1631"/>
              <a:gd name="T7" fmla="*/ 2147483647 h 322"/>
              <a:gd name="T8" fmla="*/ 2147483647 w 1631"/>
              <a:gd name="T9" fmla="*/ 2147483647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1" h="322">
                <a:moveTo>
                  <a:pt x="123" y="322"/>
                </a:moveTo>
                <a:lnTo>
                  <a:pt x="1631" y="0"/>
                </a:lnTo>
                <a:lnTo>
                  <a:pt x="89" y="0"/>
                </a:lnTo>
                <a:lnTo>
                  <a:pt x="0" y="300"/>
                </a:lnTo>
                <a:lnTo>
                  <a:pt x="123" y="322"/>
                </a:lnTo>
                <a:close/>
              </a:path>
            </a:pathLst>
          </a:custGeom>
          <a:gradFill rotWithShape="1">
            <a:gsLst>
              <a:gs pos="0">
                <a:srgbClr val="FFFFFF"/>
              </a:gs>
              <a:gs pos="100000">
                <a:srgbClr val="969696"/>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98663" name="Group 6"/>
          <p:cNvGrpSpPr>
            <a:grpSpLocks/>
          </p:cNvGrpSpPr>
          <p:nvPr/>
        </p:nvGrpSpPr>
        <p:grpSpPr bwMode="auto">
          <a:xfrm>
            <a:off x="5583238" y="4924425"/>
            <a:ext cx="766762" cy="433388"/>
            <a:chOff x="3600" y="219"/>
            <a:chExt cx="360" cy="175"/>
          </a:xfrm>
        </p:grpSpPr>
        <p:sp>
          <p:nvSpPr>
            <p:cNvPr id="84105" name="Oval 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4106" name="Line 8"/>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107" name="Line 9"/>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108" name="Rectangle 10"/>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4109" name="Oval 1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8797" name="Group 12"/>
            <p:cNvGrpSpPr>
              <a:grpSpLocks/>
            </p:cNvGrpSpPr>
            <p:nvPr/>
          </p:nvGrpSpPr>
          <p:grpSpPr bwMode="auto">
            <a:xfrm>
              <a:off x="3686" y="244"/>
              <a:ext cx="177" cy="66"/>
              <a:chOff x="2848" y="848"/>
              <a:chExt cx="140" cy="98"/>
            </a:xfrm>
          </p:grpSpPr>
          <p:sp>
            <p:nvSpPr>
              <p:cNvPr id="84115" name="Line 1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116" name="Line 1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117" name="Line 1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8798" name="Group 16"/>
            <p:cNvGrpSpPr>
              <a:grpSpLocks/>
            </p:cNvGrpSpPr>
            <p:nvPr/>
          </p:nvGrpSpPr>
          <p:grpSpPr bwMode="auto">
            <a:xfrm flipV="1">
              <a:off x="3686" y="243"/>
              <a:ext cx="177" cy="66"/>
              <a:chOff x="2848" y="848"/>
              <a:chExt cx="140" cy="98"/>
            </a:xfrm>
          </p:grpSpPr>
          <p:sp>
            <p:nvSpPr>
              <p:cNvPr id="84112" name="Line 1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113" name="Line 1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114" name="Line 1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8664" name="Group 20"/>
          <p:cNvGrpSpPr>
            <a:grpSpLocks/>
          </p:cNvGrpSpPr>
          <p:nvPr/>
        </p:nvGrpSpPr>
        <p:grpSpPr bwMode="auto">
          <a:xfrm>
            <a:off x="3757613" y="4919663"/>
            <a:ext cx="766762" cy="433387"/>
            <a:chOff x="3600" y="219"/>
            <a:chExt cx="360" cy="175"/>
          </a:xfrm>
        </p:grpSpPr>
        <p:sp>
          <p:nvSpPr>
            <p:cNvPr id="84092" name="Oval 2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4093" name="Line 2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94" name="Line 2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95" name="Rectangle 2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4096" name="Oval 2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8784" name="Group 26"/>
            <p:cNvGrpSpPr>
              <a:grpSpLocks/>
            </p:cNvGrpSpPr>
            <p:nvPr/>
          </p:nvGrpSpPr>
          <p:grpSpPr bwMode="auto">
            <a:xfrm>
              <a:off x="3686" y="244"/>
              <a:ext cx="177" cy="66"/>
              <a:chOff x="2848" y="848"/>
              <a:chExt cx="140" cy="98"/>
            </a:xfrm>
          </p:grpSpPr>
          <p:sp>
            <p:nvSpPr>
              <p:cNvPr id="84102" name="Line 2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103" name="Line 2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104" name="Line 2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8785" name="Group 30"/>
            <p:cNvGrpSpPr>
              <a:grpSpLocks/>
            </p:cNvGrpSpPr>
            <p:nvPr/>
          </p:nvGrpSpPr>
          <p:grpSpPr bwMode="auto">
            <a:xfrm flipV="1">
              <a:off x="3686" y="243"/>
              <a:ext cx="177" cy="66"/>
              <a:chOff x="2848" y="848"/>
              <a:chExt cx="140" cy="98"/>
            </a:xfrm>
          </p:grpSpPr>
          <p:sp>
            <p:nvSpPr>
              <p:cNvPr id="84099" name="Line 3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100" name="Line 3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101" name="Line 3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8665" name="Group 34"/>
          <p:cNvGrpSpPr>
            <a:grpSpLocks/>
          </p:cNvGrpSpPr>
          <p:nvPr/>
        </p:nvGrpSpPr>
        <p:grpSpPr bwMode="auto">
          <a:xfrm>
            <a:off x="4111625" y="3902075"/>
            <a:ext cx="766763" cy="433388"/>
            <a:chOff x="3600" y="219"/>
            <a:chExt cx="360" cy="175"/>
          </a:xfrm>
        </p:grpSpPr>
        <p:sp>
          <p:nvSpPr>
            <p:cNvPr id="84079" name="Oval 3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4080" name="Line 36"/>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81" name="Line 37"/>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82" name="Rectangle 38"/>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4083" name="Oval 3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8771" name="Group 40"/>
            <p:cNvGrpSpPr>
              <a:grpSpLocks/>
            </p:cNvGrpSpPr>
            <p:nvPr/>
          </p:nvGrpSpPr>
          <p:grpSpPr bwMode="auto">
            <a:xfrm>
              <a:off x="3686" y="244"/>
              <a:ext cx="177" cy="66"/>
              <a:chOff x="2848" y="848"/>
              <a:chExt cx="140" cy="98"/>
            </a:xfrm>
          </p:grpSpPr>
          <p:sp>
            <p:nvSpPr>
              <p:cNvPr id="84089" name="Line 4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90" name="Line 4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91" name="Line 4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8772" name="Group 44"/>
            <p:cNvGrpSpPr>
              <a:grpSpLocks/>
            </p:cNvGrpSpPr>
            <p:nvPr/>
          </p:nvGrpSpPr>
          <p:grpSpPr bwMode="auto">
            <a:xfrm flipV="1">
              <a:off x="3686" y="243"/>
              <a:ext cx="177" cy="66"/>
              <a:chOff x="2848" y="848"/>
              <a:chExt cx="140" cy="98"/>
            </a:xfrm>
          </p:grpSpPr>
          <p:sp>
            <p:nvSpPr>
              <p:cNvPr id="84086" name="Line 4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87" name="Line 4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88" name="Line 4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8666" name="Group 48"/>
          <p:cNvGrpSpPr>
            <a:grpSpLocks/>
          </p:cNvGrpSpPr>
          <p:nvPr/>
        </p:nvGrpSpPr>
        <p:grpSpPr bwMode="auto">
          <a:xfrm>
            <a:off x="2684463" y="3897313"/>
            <a:ext cx="766762" cy="433387"/>
            <a:chOff x="3600" y="219"/>
            <a:chExt cx="360" cy="175"/>
          </a:xfrm>
        </p:grpSpPr>
        <p:sp>
          <p:nvSpPr>
            <p:cNvPr id="84066"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4067"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68"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69" name="Rectangle 52"/>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4070"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8758" name="Group 54"/>
            <p:cNvGrpSpPr>
              <a:grpSpLocks/>
            </p:cNvGrpSpPr>
            <p:nvPr/>
          </p:nvGrpSpPr>
          <p:grpSpPr bwMode="auto">
            <a:xfrm>
              <a:off x="3686" y="244"/>
              <a:ext cx="177" cy="66"/>
              <a:chOff x="2848" y="848"/>
              <a:chExt cx="140" cy="98"/>
            </a:xfrm>
          </p:grpSpPr>
          <p:sp>
            <p:nvSpPr>
              <p:cNvPr id="84076"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77"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78"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8759" name="Group 58"/>
            <p:cNvGrpSpPr>
              <a:grpSpLocks/>
            </p:cNvGrpSpPr>
            <p:nvPr/>
          </p:nvGrpSpPr>
          <p:grpSpPr bwMode="auto">
            <a:xfrm flipV="1">
              <a:off x="3686" y="243"/>
              <a:ext cx="177" cy="66"/>
              <a:chOff x="2848" y="848"/>
              <a:chExt cx="140" cy="98"/>
            </a:xfrm>
          </p:grpSpPr>
          <p:sp>
            <p:nvSpPr>
              <p:cNvPr id="84073"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74"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75" name="Line 6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198667" name="Group 62"/>
          <p:cNvGrpSpPr>
            <a:grpSpLocks/>
          </p:cNvGrpSpPr>
          <p:nvPr/>
        </p:nvGrpSpPr>
        <p:grpSpPr bwMode="auto">
          <a:xfrm>
            <a:off x="1165225" y="3190875"/>
            <a:ext cx="766763" cy="433388"/>
            <a:chOff x="589" y="1281"/>
            <a:chExt cx="483" cy="273"/>
          </a:xfrm>
        </p:grpSpPr>
        <p:sp>
          <p:nvSpPr>
            <p:cNvPr id="84053"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4054"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55"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56"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4057"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8745" name="Group 68"/>
            <p:cNvGrpSpPr>
              <a:grpSpLocks/>
            </p:cNvGrpSpPr>
            <p:nvPr/>
          </p:nvGrpSpPr>
          <p:grpSpPr bwMode="auto">
            <a:xfrm>
              <a:off x="704" y="1320"/>
              <a:ext cx="238" cy="103"/>
              <a:chOff x="2848" y="848"/>
              <a:chExt cx="140" cy="98"/>
            </a:xfrm>
          </p:grpSpPr>
          <p:sp>
            <p:nvSpPr>
              <p:cNvPr id="84063"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64"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65"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8746" name="Group 72"/>
            <p:cNvGrpSpPr>
              <a:grpSpLocks/>
            </p:cNvGrpSpPr>
            <p:nvPr/>
          </p:nvGrpSpPr>
          <p:grpSpPr bwMode="auto">
            <a:xfrm flipV="1">
              <a:off x="704" y="1318"/>
              <a:ext cx="238" cy="103"/>
              <a:chOff x="2848" y="848"/>
              <a:chExt cx="140" cy="98"/>
            </a:xfrm>
          </p:grpSpPr>
          <p:sp>
            <p:nvSpPr>
              <p:cNvPr id="84060"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61"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62"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83981" name="Line 76"/>
          <p:cNvSpPr>
            <a:spLocks noChangeShapeType="1"/>
          </p:cNvSpPr>
          <p:nvPr/>
        </p:nvSpPr>
        <p:spPr bwMode="auto">
          <a:xfrm>
            <a:off x="1935163" y="3433763"/>
            <a:ext cx="762000" cy="5238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3982" name="Line 77"/>
          <p:cNvSpPr>
            <a:spLocks noChangeShapeType="1"/>
          </p:cNvSpPr>
          <p:nvPr/>
        </p:nvSpPr>
        <p:spPr bwMode="auto">
          <a:xfrm flipV="1">
            <a:off x="1982788" y="4138613"/>
            <a:ext cx="733425"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3983" name="Line 78"/>
          <p:cNvSpPr>
            <a:spLocks noChangeShapeType="1"/>
          </p:cNvSpPr>
          <p:nvPr/>
        </p:nvSpPr>
        <p:spPr bwMode="auto">
          <a:xfrm flipV="1">
            <a:off x="3449638" y="4138613"/>
            <a:ext cx="6667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3984" name="Line 79"/>
          <p:cNvSpPr>
            <a:spLocks noChangeShapeType="1"/>
          </p:cNvSpPr>
          <p:nvPr/>
        </p:nvSpPr>
        <p:spPr bwMode="auto">
          <a:xfrm>
            <a:off x="3297238" y="4300538"/>
            <a:ext cx="561975" cy="6572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3985" name="Line 80"/>
          <p:cNvSpPr>
            <a:spLocks noChangeShapeType="1"/>
          </p:cNvSpPr>
          <p:nvPr/>
        </p:nvSpPr>
        <p:spPr bwMode="auto">
          <a:xfrm>
            <a:off x="4554538" y="5176838"/>
            <a:ext cx="1038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3986" name="Line 81"/>
          <p:cNvSpPr>
            <a:spLocks noChangeShapeType="1"/>
          </p:cNvSpPr>
          <p:nvPr/>
        </p:nvSpPr>
        <p:spPr bwMode="auto">
          <a:xfrm>
            <a:off x="4840288" y="4252913"/>
            <a:ext cx="838200" cy="7143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3987" name="Line 82"/>
          <p:cNvSpPr>
            <a:spLocks noChangeShapeType="1"/>
          </p:cNvSpPr>
          <p:nvPr/>
        </p:nvSpPr>
        <p:spPr bwMode="auto">
          <a:xfrm>
            <a:off x="6354763" y="5157788"/>
            <a:ext cx="7016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3988" name="Text Box 83"/>
          <p:cNvSpPr txBox="1">
            <a:spLocks noChangeArrowheads="1"/>
          </p:cNvSpPr>
          <p:nvPr/>
        </p:nvSpPr>
        <p:spPr bwMode="auto">
          <a:xfrm>
            <a:off x="5803900" y="5357813"/>
            <a:ext cx="476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R1</a:t>
            </a:r>
          </a:p>
        </p:txBody>
      </p:sp>
      <p:sp>
        <p:nvSpPr>
          <p:cNvPr id="83989" name="Text Box 84"/>
          <p:cNvSpPr txBox="1">
            <a:spLocks noChangeArrowheads="1"/>
          </p:cNvSpPr>
          <p:nvPr/>
        </p:nvSpPr>
        <p:spPr bwMode="auto">
          <a:xfrm>
            <a:off x="3940175" y="5335588"/>
            <a:ext cx="476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R2</a:t>
            </a:r>
          </a:p>
        </p:txBody>
      </p:sp>
      <p:sp>
        <p:nvSpPr>
          <p:cNvPr id="83990" name="Text Box 85"/>
          <p:cNvSpPr txBox="1">
            <a:spLocks noChangeArrowheads="1"/>
          </p:cNvSpPr>
          <p:nvPr/>
        </p:nvSpPr>
        <p:spPr bwMode="auto">
          <a:xfrm>
            <a:off x="5862638" y="3956050"/>
            <a:ext cx="349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D</a:t>
            </a:r>
          </a:p>
        </p:txBody>
      </p:sp>
      <p:sp>
        <p:nvSpPr>
          <p:cNvPr id="83991" name="Text Box 86"/>
          <p:cNvSpPr txBox="1">
            <a:spLocks noChangeArrowheads="1"/>
          </p:cNvSpPr>
          <p:nvPr/>
        </p:nvSpPr>
        <p:spPr bwMode="auto">
          <a:xfrm>
            <a:off x="4325938" y="4333875"/>
            <a:ext cx="476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R3</a:t>
            </a:r>
          </a:p>
        </p:txBody>
      </p:sp>
      <p:sp>
        <p:nvSpPr>
          <p:cNvPr id="83992" name="Text Box 87"/>
          <p:cNvSpPr txBox="1">
            <a:spLocks noChangeArrowheads="1"/>
          </p:cNvSpPr>
          <p:nvPr/>
        </p:nvSpPr>
        <p:spPr bwMode="auto">
          <a:xfrm>
            <a:off x="2851150" y="4351338"/>
            <a:ext cx="476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R4</a:t>
            </a:r>
          </a:p>
        </p:txBody>
      </p:sp>
      <p:grpSp>
        <p:nvGrpSpPr>
          <p:cNvPr id="198680" name="Group 88"/>
          <p:cNvGrpSpPr>
            <a:grpSpLocks/>
          </p:cNvGrpSpPr>
          <p:nvPr/>
        </p:nvGrpSpPr>
        <p:grpSpPr bwMode="auto">
          <a:xfrm>
            <a:off x="1211263" y="4137025"/>
            <a:ext cx="766762" cy="433388"/>
            <a:chOff x="589" y="1281"/>
            <a:chExt cx="483" cy="273"/>
          </a:xfrm>
        </p:grpSpPr>
        <p:sp>
          <p:nvSpPr>
            <p:cNvPr id="84040" name="Oval 89"/>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4041" name="Line 90"/>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42" name="Line 91"/>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43" name="Rectangle 92"/>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4044" name="Oval 93"/>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198732" name="Group 94"/>
            <p:cNvGrpSpPr>
              <a:grpSpLocks/>
            </p:cNvGrpSpPr>
            <p:nvPr/>
          </p:nvGrpSpPr>
          <p:grpSpPr bwMode="auto">
            <a:xfrm>
              <a:off x="704" y="1320"/>
              <a:ext cx="238" cy="103"/>
              <a:chOff x="2848" y="848"/>
              <a:chExt cx="140" cy="98"/>
            </a:xfrm>
          </p:grpSpPr>
          <p:sp>
            <p:nvSpPr>
              <p:cNvPr id="84050" name="Line 9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51" name="Line 9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52" name="Line 9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198733" name="Group 98"/>
            <p:cNvGrpSpPr>
              <a:grpSpLocks/>
            </p:cNvGrpSpPr>
            <p:nvPr/>
          </p:nvGrpSpPr>
          <p:grpSpPr bwMode="auto">
            <a:xfrm flipV="1">
              <a:off x="704" y="1318"/>
              <a:ext cx="238" cy="103"/>
              <a:chOff x="2848" y="848"/>
              <a:chExt cx="140" cy="98"/>
            </a:xfrm>
          </p:grpSpPr>
          <p:sp>
            <p:nvSpPr>
              <p:cNvPr id="84047" name="Line 9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48" name="Line 10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4049" name="Line 10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83994" name="Text Box 102"/>
          <p:cNvSpPr txBox="1">
            <a:spLocks noChangeArrowheads="1"/>
          </p:cNvSpPr>
          <p:nvPr/>
        </p:nvSpPr>
        <p:spPr bwMode="auto">
          <a:xfrm>
            <a:off x="1403350" y="4570413"/>
            <a:ext cx="476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R5</a:t>
            </a:r>
          </a:p>
        </p:txBody>
      </p:sp>
      <p:sp>
        <p:nvSpPr>
          <p:cNvPr id="83995" name="Text Box 103"/>
          <p:cNvSpPr txBox="1">
            <a:spLocks noChangeArrowheads="1"/>
          </p:cNvSpPr>
          <p:nvPr/>
        </p:nvSpPr>
        <p:spPr bwMode="auto">
          <a:xfrm>
            <a:off x="6283325" y="4897438"/>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solidFill>
                  <a:srgbClr val="000000"/>
                </a:solidFill>
                <a:latin typeface="Arial" charset="0"/>
                <a:cs typeface="+mn-cs"/>
              </a:rPr>
              <a:t>0</a:t>
            </a:r>
          </a:p>
        </p:txBody>
      </p:sp>
      <p:sp>
        <p:nvSpPr>
          <p:cNvPr id="83996" name="Text Box 104"/>
          <p:cNvSpPr txBox="1">
            <a:spLocks noChangeArrowheads="1"/>
          </p:cNvSpPr>
          <p:nvPr/>
        </p:nvSpPr>
        <p:spPr bwMode="auto">
          <a:xfrm>
            <a:off x="4924425" y="4164013"/>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solidFill>
                  <a:srgbClr val="000000"/>
                </a:solidFill>
                <a:latin typeface="Arial" charset="0"/>
                <a:cs typeface="+mn-cs"/>
              </a:rPr>
              <a:t>1</a:t>
            </a:r>
          </a:p>
        </p:txBody>
      </p:sp>
      <p:sp>
        <p:nvSpPr>
          <p:cNvPr id="83997" name="Text Box 105"/>
          <p:cNvSpPr txBox="1">
            <a:spLocks noChangeArrowheads="1"/>
          </p:cNvSpPr>
          <p:nvPr/>
        </p:nvSpPr>
        <p:spPr bwMode="auto">
          <a:xfrm>
            <a:off x="4849813" y="3889375"/>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solidFill>
                  <a:srgbClr val="000000"/>
                </a:solidFill>
                <a:latin typeface="Arial" charset="0"/>
                <a:cs typeface="+mn-cs"/>
              </a:rPr>
              <a:t>0</a:t>
            </a:r>
          </a:p>
        </p:txBody>
      </p:sp>
      <p:sp>
        <p:nvSpPr>
          <p:cNvPr id="83998" name="Line 106"/>
          <p:cNvSpPr>
            <a:spLocks noChangeShapeType="1"/>
          </p:cNvSpPr>
          <p:nvPr/>
        </p:nvSpPr>
        <p:spPr bwMode="auto">
          <a:xfrm>
            <a:off x="4883150" y="4129088"/>
            <a:ext cx="9683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3999" name="Text Box 107"/>
          <p:cNvSpPr txBox="1">
            <a:spLocks noChangeArrowheads="1"/>
          </p:cNvSpPr>
          <p:nvPr/>
        </p:nvSpPr>
        <p:spPr bwMode="auto">
          <a:xfrm>
            <a:off x="3411538" y="3876675"/>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solidFill>
                  <a:srgbClr val="000000"/>
                </a:solidFill>
                <a:latin typeface="Arial" charset="0"/>
                <a:cs typeface="+mn-cs"/>
              </a:rPr>
              <a:t>0</a:t>
            </a:r>
          </a:p>
        </p:txBody>
      </p:sp>
      <p:sp>
        <p:nvSpPr>
          <p:cNvPr id="84000" name="Text Box 108"/>
          <p:cNvSpPr txBox="1">
            <a:spLocks noChangeArrowheads="1"/>
          </p:cNvSpPr>
          <p:nvPr/>
        </p:nvSpPr>
        <p:spPr bwMode="auto">
          <a:xfrm>
            <a:off x="7016750" y="4975225"/>
            <a:ext cx="3365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A</a:t>
            </a:r>
          </a:p>
        </p:txBody>
      </p:sp>
      <p:sp>
        <p:nvSpPr>
          <p:cNvPr id="84001" name="Text Box 109"/>
          <p:cNvSpPr txBox="1">
            <a:spLocks noChangeArrowheads="1"/>
          </p:cNvSpPr>
          <p:nvPr/>
        </p:nvSpPr>
        <p:spPr bwMode="auto">
          <a:xfrm>
            <a:off x="1366838" y="3621088"/>
            <a:ext cx="476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R6</a:t>
            </a:r>
          </a:p>
        </p:txBody>
      </p:sp>
      <p:grpSp>
        <p:nvGrpSpPr>
          <p:cNvPr id="198689" name="Group 110"/>
          <p:cNvGrpSpPr>
            <a:grpSpLocks/>
          </p:cNvGrpSpPr>
          <p:nvPr/>
        </p:nvGrpSpPr>
        <p:grpSpPr bwMode="auto">
          <a:xfrm>
            <a:off x="4895850" y="5343525"/>
            <a:ext cx="2546350" cy="922338"/>
            <a:chOff x="679" y="3270"/>
            <a:chExt cx="1604" cy="581"/>
          </a:xfrm>
        </p:grpSpPr>
        <p:sp>
          <p:nvSpPr>
            <p:cNvPr id="84033" name="Rectangle 111"/>
            <p:cNvSpPr>
              <a:spLocks noChangeArrowheads="1"/>
            </p:cNvSpPr>
            <p:nvPr/>
          </p:nvSpPr>
          <p:spPr bwMode="auto">
            <a:xfrm>
              <a:off x="710" y="3296"/>
              <a:ext cx="1533" cy="55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4034" name="Text Box 112"/>
            <p:cNvSpPr txBox="1">
              <a:spLocks noChangeArrowheads="1"/>
            </p:cNvSpPr>
            <p:nvPr/>
          </p:nvSpPr>
          <p:spPr bwMode="auto">
            <a:xfrm>
              <a:off x="679" y="3270"/>
              <a:ext cx="1604"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solidFill>
                    <a:srgbClr val="000000"/>
                  </a:solidFill>
                  <a:latin typeface="Arial" charset="0"/>
                  <a:cs typeface="+mn-cs"/>
                </a:rPr>
                <a:t>  in         out                 out</a:t>
              </a:r>
            </a:p>
            <a:p>
              <a:pPr eaLnBrk="1" hangingPunct="1">
                <a:defRPr/>
              </a:pPr>
              <a:r>
                <a:rPr lang="en-US" sz="1400" i="0" dirty="0">
                  <a:solidFill>
                    <a:srgbClr val="000000"/>
                  </a:solidFill>
                  <a:latin typeface="Arial" charset="0"/>
                  <a:cs typeface="+mn-cs"/>
                </a:rPr>
                <a:t>label     label   dest    interface</a:t>
              </a:r>
            </a:p>
          </p:txBody>
        </p:sp>
        <p:sp>
          <p:nvSpPr>
            <p:cNvPr id="84035" name="Line 113"/>
            <p:cNvSpPr>
              <a:spLocks noChangeShapeType="1"/>
            </p:cNvSpPr>
            <p:nvPr/>
          </p:nvSpPr>
          <p:spPr bwMode="auto">
            <a:xfrm>
              <a:off x="719" y="3584"/>
              <a:ext cx="150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4036" name="Text Box 114"/>
            <p:cNvSpPr txBox="1">
              <a:spLocks noChangeArrowheads="1"/>
            </p:cNvSpPr>
            <p:nvPr/>
          </p:nvSpPr>
          <p:spPr bwMode="auto">
            <a:xfrm>
              <a:off x="730" y="3588"/>
              <a:ext cx="150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 6        -      A       0</a:t>
              </a:r>
            </a:p>
          </p:txBody>
        </p:sp>
        <p:sp>
          <p:nvSpPr>
            <p:cNvPr id="84037" name="Line 115"/>
            <p:cNvSpPr>
              <a:spLocks noChangeShapeType="1"/>
            </p:cNvSpPr>
            <p:nvPr/>
          </p:nvSpPr>
          <p:spPr bwMode="auto">
            <a:xfrm>
              <a:off x="1042" y="3303"/>
              <a:ext cx="1" cy="5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4038" name="Line 116"/>
            <p:cNvSpPr>
              <a:spLocks noChangeShapeType="1"/>
            </p:cNvSpPr>
            <p:nvPr/>
          </p:nvSpPr>
          <p:spPr bwMode="auto">
            <a:xfrm>
              <a:off x="1426" y="3306"/>
              <a:ext cx="1" cy="5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4039" name="Line 117"/>
            <p:cNvSpPr>
              <a:spLocks noChangeShapeType="1"/>
            </p:cNvSpPr>
            <p:nvPr/>
          </p:nvSpPr>
          <p:spPr bwMode="auto">
            <a:xfrm>
              <a:off x="1750" y="3309"/>
              <a:ext cx="1" cy="5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grpSp>
        <p:nvGrpSpPr>
          <p:cNvPr id="198690" name="Group 118"/>
          <p:cNvGrpSpPr>
            <a:grpSpLocks/>
          </p:cNvGrpSpPr>
          <p:nvPr/>
        </p:nvGrpSpPr>
        <p:grpSpPr bwMode="auto">
          <a:xfrm>
            <a:off x="4629150" y="2212975"/>
            <a:ext cx="2546350" cy="1239838"/>
            <a:chOff x="3494" y="291"/>
            <a:chExt cx="1604" cy="781"/>
          </a:xfrm>
        </p:grpSpPr>
        <p:sp>
          <p:nvSpPr>
            <p:cNvPr id="84025" name="Rectangle 119"/>
            <p:cNvSpPr>
              <a:spLocks noChangeArrowheads="1"/>
            </p:cNvSpPr>
            <p:nvPr/>
          </p:nvSpPr>
          <p:spPr bwMode="auto">
            <a:xfrm>
              <a:off x="3525" y="317"/>
              <a:ext cx="1533" cy="74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4026" name="Text Box 120"/>
            <p:cNvSpPr txBox="1">
              <a:spLocks noChangeArrowheads="1"/>
            </p:cNvSpPr>
            <p:nvPr/>
          </p:nvSpPr>
          <p:spPr bwMode="auto">
            <a:xfrm>
              <a:off x="3494" y="291"/>
              <a:ext cx="1604"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solidFill>
                    <a:srgbClr val="000000"/>
                  </a:solidFill>
                  <a:latin typeface="Arial" charset="0"/>
                  <a:cs typeface="+mn-cs"/>
                </a:rPr>
                <a:t>  in         out                 out</a:t>
              </a:r>
            </a:p>
            <a:p>
              <a:pPr eaLnBrk="1" hangingPunct="1">
                <a:defRPr/>
              </a:pPr>
              <a:r>
                <a:rPr lang="en-US" sz="1400" i="0" dirty="0">
                  <a:solidFill>
                    <a:srgbClr val="000000"/>
                  </a:solidFill>
                  <a:latin typeface="Arial" charset="0"/>
                  <a:cs typeface="+mn-cs"/>
                </a:rPr>
                <a:t>label     label   dest    interface</a:t>
              </a:r>
            </a:p>
          </p:txBody>
        </p:sp>
        <p:sp>
          <p:nvSpPr>
            <p:cNvPr id="84027" name="Line 121"/>
            <p:cNvSpPr>
              <a:spLocks noChangeShapeType="1"/>
            </p:cNvSpPr>
            <p:nvPr/>
          </p:nvSpPr>
          <p:spPr bwMode="auto">
            <a:xfrm>
              <a:off x="3534" y="605"/>
              <a:ext cx="150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4028" name="Text Box 122"/>
            <p:cNvSpPr txBox="1">
              <a:spLocks noChangeArrowheads="1"/>
            </p:cNvSpPr>
            <p:nvPr/>
          </p:nvSpPr>
          <p:spPr bwMode="auto">
            <a:xfrm>
              <a:off x="3545" y="609"/>
              <a:ext cx="150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10      6      A       1</a:t>
              </a:r>
            </a:p>
          </p:txBody>
        </p:sp>
        <p:sp>
          <p:nvSpPr>
            <p:cNvPr id="84029" name="Line 123"/>
            <p:cNvSpPr>
              <a:spLocks noChangeShapeType="1"/>
            </p:cNvSpPr>
            <p:nvPr/>
          </p:nvSpPr>
          <p:spPr bwMode="auto">
            <a:xfrm>
              <a:off x="3857" y="324"/>
              <a:ext cx="1" cy="7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4030" name="Text Box 124"/>
            <p:cNvSpPr txBox="1">
              <a:spLocks noChangeArrowheads="1"/>
            </p:cNvSpPr>
            <p:nvPr/>
          </p:nvSpPr>
          <p:spPr bwMode="auto">
            <a:xfrm>
              <a:off x="3540" y="830"/>
              <a:ext cx="150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12      9      D       0</a:t>
              </a:r>
            </a:p>
          </p:txBody>
        </p:sp>
        <p:sp>
          <p:nvSpPr>
            <p:cNvPr id="84031" name="Line 125"/>
            <p:cNvSpPr>
              <a:spLocks noChangeShapeType="1"/>
            </p:cNvSpPr>
            <p:nvPr/>
          </p:nvSpPr>
          <p:spPr bwMode="auto">
            <a:xfrm>
              <a:off x="4215" y="335"/>
              <a:ext cx="1" cy="7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4032" name="Line 126"/>
            <p:cNvSpPr>
              <a:spLocks noChangeShapeType="1"/>
            </p:cNvSpPr>
            <p:nvPr/>
          </p:nvSpPr>
          <p:spPr bwMode="auto">
            <a:xfrm>
              <a:off x="4573" y="329"/>
              <a:ext cx="1" cy="7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sp>
        <p:nvSpPr>
          <p:cNvPr id="84004" name="Rectangle 127"/>
          <p:cNvSpPr>
            <a:spLocks noChangeArrowheads="1"/>
          </p:cNvSpPr>
          <p:nvPr/>
        </p:nvSpPr>
        <p:spPr bwMode="auto">
          <a:xfrm>
            <a:off x="1843088" y="1651000"/>
            <a:ext cx="2433637" cy="14351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4005" name="Text Box 128"/>
          <p:cNvSpPr txBox="1">
            <a:spLocks noChangeArrowheads="1"/>
          </p:cNvSpPr>
          <p:nvPr/>
        </p:nvSpPr>
        <p:spPr bwMode="auto">
          <a:xfrm>
            <a:off x="1793875" y="1609725"/>
            <a:ext cx="254635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solidFill>
                  <a:srgbClr val="000000"/>
                </a:solidFill>
                <a:latin typeface="Arial" charset="0"/>
                <a:cs typeface="+mn-cs"/>
              </a:rPr>
              <a:t>  in         out                 out</a:t>
            </a:r>
          </a:p>
          <a:p>
            <a:pPr eaLnBrk="1" hangingPunct="1">
              <a:defRPr/>
            </a:pPr>
            <a:r>
              <a:rPr lang="en-US" sz="1400" i="0" dirty="0">
                <a:solidFill>
                  <a:srgbClr val="000000"/>
                </a:solidFill>
                <a:latin typeface="Arial" charset="0"/>
                <a:cs typeface="+mn-cs"/>
              </a:rPr>
              <a:t>label     label   dest    interface</a:t>
            </a:r>
          </a:p>
        </p:txBody>
      </p:sp>
      <p:sp>
        <p:nvSpPr>
          <p:cNvPr id="84006" name="Line 129"/>
          <p:cNvSpPr>
            <a:spLocks noChangeShapeType="1"/>
          </p:cNvSpPr>
          <p:nvPr/>
        </p:nvSpPr>
        <p:spPr bwMode="auto">
          <a:xfrm>
            <a:off x="1857375" y="2108200"/>
            <a:ext cx="23923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4007" name="Text Box 130"/>
          <p:cNvSpPr txBox="1">
            <a:spLocks noChangeArrowheads="1"/>
          </p:cNvSpPr>
          <p:nvPr/>
        </p:nvSpPr>
        <p:spPr bwMode="auto">
          <a:xfrm>
            <a:off x="1874838" y="2114550"/>
            <a:ext cx="2381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        10      A       0</a:t>
            </a:r>
          </a:p>
        </p:txBody>
      </p:sp>
      <p:sp>
        <p:nvSpPr>
          <p:cNvPr id="84008" name="Line 131"/>
          <p:cNvSpPr>
            <a:spLocks noChangeShapeType="1"/>
          </p:cNvSpPr>
          <p:nvPr/>
        </p:nvSpPr>
        <p:spPr bwMode="auto">
          <a:xfrm>
            <a:off x="2370138" y="1662113"/>
            <a:ext cx="1587" cy="14128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4009" name="Text Box 132"/>
          <p:cNvSpPr txBox="1">
            <a:spLocks noChangeArrowheads="1"/>
          </p:cNvSpPr>
          <p:nvPr/>
        </p:nvSpPr>
        <p:spPr bwMode="auto">
          <a:xfrm>
            <a:off x="1865313" y="2455863"/>
            <a:ext cx="2381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        12      D      0</a:t>
            </a:r>
          </a:p>
        </p:txBody>
      </p:sp>
      <p:sp>
        <p:nvSpPr>
          <p:cNvPr id="84010" name="Line 133"/>
          <p:cNvSpPr>
            <a:spLocks noChangeShapeType="1"/>
          </p:cNvSpPr>
          <p:nvPr/>
        </p:nvSpPr>
        <p:spPr bwMode="auto">
          <a:xfrm>
            <a:off x="2938463" y="1658938"/>
            <a:ext cx="1587" cy="1422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4011" name="Line 134"/>
          <p:cNvSpPr>
            <a:spLocks noChangeShapeType="1"/>
          </p:cNvSpPr>
          <p:nvPr/>
        </p:nvSpPr>
        <p:spPr bwMode="auto">
          <a:xfrm>
            <a:off x="3506788" y="1670050"/>
            <a:ext cx="1587" cy="14017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4012" name="Text Box 135"/>
          <p:cNvSpPr txBox="1">
            <a:spLocks noChangeArrowheads="1"/>
          </p:cNvSpPr>
          <p:nvPr/>
        </p:nvSpPr>
        <p:spPr bwMode="auto">
          <a:xfrm>
            <a:off x="3335338" y="4198938"/>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solidFill>
                  <a:srgbClr val="000000"/>
                </a:solidFill>
                <a:latin typeface="Arial" charset="0"/>
                <a:cs typeface="+mn-cs"/>
              </a:rPr>
              <a:t>1</a:t>
            </a:r>
          </a:p>
        </p:txBody>
      </p:sp>
      <p:grpSp>
        <p:nvGrpSpPr>
          <p:cNvPr id="198700" name="Group 137"/>
          <p:cNvGrpSpPr>
            <a:grpSpLocks/>
          </p:cNvGrpSpPr>
          <p:nvPr/>
        </p:nvGrpSpPr>
        <p:grpSpPr bwMode="auto">
          <a:xfrm>
            <a:off x="1716088" y="5661025"/>
            <a:ext cx="2546350" cy="922338"/>
            <a:chOff x="679" y="3270"/>
            <a:chExt cx="1604" cy="581"/>
          </a:xfrm>
        </p:grpSpPr>
        <p:sp>
          <p:nvSpPr>
            <p:cNvPr id="84018" name="Rectangle 138"/>
            <p:cNvSpPr>
              <a:spLocks noChangeArrowheads="1"/>
            </p:cNvSpPr>
            <p:nvPr/>
          </p:nvSpPr>
          <p:spPr bwMode="auto">
            <a:xfrm>
              <a:off x="710" y="3296"/>
              <a:ext cx="1533" cy="55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4019" name="Text Box 139"/>
            <p:cNvSpPr txBox="1">
              <a:spLocks noChangeArrowheads="1"/>
            </p:cNvSpPr>
            <p:nvPr/>
          </p:nvSpPr>
          <p:spPr bwMode="auto">
            <a:xfrm>
              <a:off x="679" y="3270"/>
              <a:ext cx="1604"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solidFill>
                    <a:srgbClr val="000000"/>
                  </a:solidFill>
                  <a:latin typeface="Arial" charset="0"/>
                  <a:cs typeface="+mn-cs"/>
                </a:rPr>
                <a:t>  in         out                 out</a:t>
              </a:r>
            </a:p>
            <a:p>
              <a:pPr eaLnBrk="1" hangingPunct="1">
                <a:defRPr/>
              </a:pPr>
              <a:r>
                <a:rPr lang="en-US" sz="1400" i="0" dirty="0">
                  <a:solidFill>
                    <a:srgbClr val="000000"/>
                  </a:solidFill>
                  <a:latin typeface="Arial" charset="0"/>
                  <a:cs typeface="+mn-cs"/>
                </a:rPr>
                <a:t>label     label   dest    interface</a:t>
              </a:r>
            </a:p>
          </p:txBody>
        </p:sp>
        <p:sp>
          <p:nvSpPr>
            <p:cNvPr id="84020" name="Line 140"/>
            <p:cNvSpPr>
              <a:spLocks noChangeShapeType="1"/>
            </p:cNvSpPr>
            <p:nvPr/>
          </p:nvSpPr>
          <p:spPr bwMode="auto">
            <a:xfrm>
              <a:off x="719" y="3584"/>
              <a:ext cx="150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4021" name="Text Box 141"/>
            <p:cNvSpPr txBox="1">
              <a:spLocks noChangeArrowheads="1"/>
            </p:cNvSpPr>
            <p:nvPr/>
          </p:nvSpPr>
          <p:spPr bwMode="auto">
            <a:xfrm>
              <a:off x="730" y="3588"/>
              <a:ext cx="150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 8        6      A       0</a:t>
              </a:r>
            </a:p>
          </p:txBody>
        </p:sp>
        <p:sp>
          <p:nvSpPr>
            <p:cNvPr id="84022" name="Line 142"/>
            <p:cNvSpPr>
              <a:spLocks noChangeShapeType="1"/>
            </p:cNvSpPr>
            <p:nvPr/>
          </p:nvSpPr>
          <p:spPr bwMode="auto">
            <a:xfrm>
              <a:off x="1042" y="3303"/>
              <a:ext cx="1" cy="5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4023" name="Line 143"/>
            <p:cNvSpPr>
              <a:spLocks noChangeShapeType="1"/>
            </p:cNvSpPr>
            <p:nvPr/>
          </p:nvSpPr>
          <p:spPr bwMode="auto">
            <a:xfrm>
              <a:off x="1426" y="3306"/>
              <a:ext cx="1" cy="5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4024" name="Line 144"/>
            <p:cNvSpPr>
              <a:spLocks noChangeShapeType="1"/>
            </p:cNvSpPr>
            <p:nvPr/>
          </p:nvSpPr>
          <p:spPr bwMode="auto">
            <a:xfrm>
              <a:off x="1750" y="3309"/>
              <a:ext cx="1" cy="5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sp>
        <p:nvSpPr>
          <p:cNvPr id="84014" name="Text Box 145"/>
          <p:cNvSpPr txBox="1">
            <a:spLocks noChangeArrowheads="1"/>
          </p:cNvSpPr>
          <p:nvPr/>
        </p:nvSpPr>
        <p:spPr bwMode="auto">
          <a:xfrm>
            <a:off x="4487863" y="4914900"/>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solidFill>
                  <a:srgbClr val="000000"/>
                </a:solidFill>
                <a:latin typeface="Arial" charset="0"/>
                <a:cs typeface="+mn-cs"/>
              </a:rPr>
              <a:t>0</a:t>
            </a:r>
          </a:p>
        </p:txBody>
      </p:sp>
      <p:sp>
        <p:nvSpPr>
          <p:cNvPr id="84015" name="Text Box 146"/>
          <p:cNvSpPr txBox="1">
            <a:spLocks noChangeArrowheads="1"/>
          </p:cNvSpPr>
          <p:nvPr/>
        </p:nvSpPr>
        <p:spPr bwMode="auto">
          <a:xfrm>
            <a:off x="1847850" y="2757488"/>
            <a:ext cx="2381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a:solidFill>
                  <a:srgbClr val="000000"/>
                </a:solidFill>
                <a:latin typeface="Arial" charset="0"/>
                <a:cs typeface="+mn-cs"/>
              </a:rPr>
              <a:t>          8      A       1</a:t>
            </a:r>
          </a:p>
        </p:txBody>
      </p:sp>
      <p:sp>
        <p:nvSpPr>
          <p:cNvPr id="84016" name="Rectangle 147"/>
          <p:cNvSpPr>
            <a:spLocks noGrp="1" noChangeArrowheads="1"/>
          </p:cNvSpPr>
          <p:nvPr>
            <p:ph type="title"/>
          </p:nvPr>
        </p:nvSpPr>
        <p:spPr/>
        <p:txBody>
          <a:bodyPr/>
          <a:lstStyle/>
          <a:p>
            <a:pPr>
              <a:defRPr/>
            </a:pPr>
            <a:r>
              <a:rPr lang="en-US" sz="4000" dirty="0">
                <a:latin typeface="Gill Sans MT" charset="0"/>
                <a:cs typeface="+mj-cs"/>
              </a:rPr>
              <a:t>MPLS forwarding tables</a:t>
            </a:r>
          </a:p>
        </p:txBody>
      </p:sp>
      <p:pic>
        <p:nvPicPr>
          <p:cNvPr id="198704" name="Picture 21"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1020763"/>
            <a:ext cx="5027612"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0"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110</a:t>
            </a:fld>
            <a:endParaRPr lang="en-US" sz="1200" dirty="0">
              <a:latin typeface="Tahoma" charset="0"/>
            </a:endParaRPr>
          </a:p>
        </p:txBody>
      </p:sp>
      <p:sp>
        <p:nvSpPr>
          <p:cNvPr id="151"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
        <p:nvSpPr>
          <p:cNvPr id="2" name="TextBox 1">
            <a:extLst>
              <a:ext uri="{FF2B5EF4-FFF2-40B4-BE49-F238E27FC236}">
                <a16:creationId xmlns:a16="http://schemas.microsoft.com/office/drawing/2014/main" id="{9E0B9EF6-0B75-BD4F-9063-55E7669E544F}"/>
              </a:ext>
            </a:extLst>
          </p:cNvPr>
          <p:cNvSpPr txBox="1"/>
          <p:nvPr/>
        </p:nvSpPr>
        <p:spPr>
          <a:xfrm>
            <a:off x="4871398" y="1228726"/>
            <a:ext cx="4095993" cy="923330"/>
          </a:xfrm>
          <a:prstGeom prst="rect">
            <a:avLst/>
          </a:prstGeom>
          <a:noFill/>
        </p:spPr>
        <p:txBody>
          <a:bodyPr wrap="none" rtlCol="0">
            <a:spAutoFit/>
          </a:bodyPr>
          <a:lstStyle/>
          <a:p>
            <a:r>
              <a:rPr lang="en-US" dirty="0"/>
              <a:t>Note: the first and intermediate MPLS </a:t>
            </a:r>
          </a:p>
          <a:p>
            <a:r>
              <a:rPr lang="en-US" dirty="0"/>
              <a:t>routers on a path assign an out label </a:t>
            </a:r>
          </a:p>
          <a:p>
            <a:r>
              <a:rPr lang="en-US" dirty="0"/>
              <a:t>to datagrams</a:t>
            </a:r>
          </a:p>
        </p:txBody>
      </p:sp>
    </p:spTree>
    <p:extLst>
      <p:ext uri="{BB962C8B-B14F-4D97-AF65-F5344CB8AC3E}">
        <p14:creationId xmlns:p14="http://schemas.microsoft.com/office/powerpoint/2010/main" val="21206045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0707"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28700"/>
            <a:ext cx="5942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p:txBody>
          <a:bodyPr/>
          <a:lstStyle/>
          <a:p>
            <a:pPr>
              <a:defRPr/>
            </a:pPr>
            <a:r>
              <a:rPr lang="en-US" dirty="0">
                <a:latin typeface="Gill Sans MT" charset="0"/>
                <a:cs typeface="+mj-cs"/>
              </a:rPr>
              <a:t>Link layer, </a:t>
            </a:r>
            <a:r>
              <a:rPr lang="en-US" sz="4000" dirty="0">
                <a:latin typeface="Gill Sans MT" charset="0"/>
                <a:cs typeface="+mj-cs"/>
              </a:rPr>
              <a:t>LAN</a:t>
            </a:r>
            <a:r>
              <a:rPr lang="en-US" dirty="0">
                <a:latin typeface="Gill Sans MT" charset="0"/>
                <a:cs typeface="+mj-cs"/>
              </a:rPr>
              <a:t>s: outline</a:t>
            </a:r>
          </a:p>
        </p:txBody>
      </p:sp>
      <p:sp>
        <p:nvSpPr>
          <p:cNvPr id="3078" name="Rectangle 3"/>
          <p:cNvSpPr>
            <a:spLocks noGrp="1" noChangeArrowheads="1"/>
          </p:cNvSpPr>
          <p:nvPr>
            <p:ph type="body" sz="half" idx="1"/>
          </p:nvPr>
        </p:nvSpPr>
        <p:spPr>
          <a:xfrm>
            <a:off x="533400" y="1600200"/>
            <a:ext cx="3922713" cy="4648200"/>
          </a:xfrm>
        </p:spPr>
        <p:txBody>
          <a:bodyPr/>
          <a:lstStyle/>
          <a:p>
            <a:pPr marL="457200" indent="-457200">
              <a:buFont typeface="Wingdings" charset="0"/>
              <a:buNone/>
              <a:defRPr/>
            </a:pPr>
            <a:r>
              <a:rPr lang="en-US" dirty="0">
                <a:solidFill>
                  <a:srgbClr val="000099"/>
                </a:solidFill>
                <a:latin typeface="Gill Sans MT" charset="0"/>
                <a:cs typeface="+mn-cs"/>
              </a:rPr>
              <a:t>6.1</a:t>
            </a:r>
            <a:r>
              <a:rPr lang="en-US" dirty="0">
                <a:solidFill>
                  <a:srgbClr val="CC0000"/>
                </a:solidFill>
                <a:latin typeface="Gill Sans MT" charset="0"/>
                <a:cs typeface="+mn-cs"/>
              </a:rPr>
              <a:t> </a:t>
            </a:r>
            <a:r>
              <a:rPr lang="en-US" dirty="0">
                <a:latin typeface="Gill Sans MT" charset="0"/>
                <a:cs typeface="+mn-cs"/>
              </a:rPr>
              <a:t>introduction, services</a:t>
            </a:r>
          </a:p>
          <a:p>
            <a:pPr marL="457200" indent="-457200">
              <a:buFont typeface="Wingdings" charset="0"/>
              <a:buNone/>
              <a:defRPr/>
            </a:pPr>
            <a:r>
              <a:rPr lang="en-US" dirty="0">
                <a:solidFill>
                  <a:srgbClr val="000099"/>
                </a:solidFill>
                <a:latin typeface="Gill Sans MT" charset="0"/>
                <a:cs typeface="+mn-cs"/>
              </a:rPr>
              <a:t>6.2</a:t>
            </a:r>
            <a:r>
              <a:rPr lang="en-US" dirty="0">
                <a:solidFill>
                  <a:srgbClr val="CC0000"/>
                </a:solidFill>
                <a:latin typeface="Gill Sans MT" charset="0"/>
                <a:cs typeface="+mn-cs"/>
              </a:rPr>
              <a:t> </a:t>
            </a:r>
            <a:r>
              <a:rPr lang="en-US" dirty="0">
                <a:latin typeface="Gill Sans MT" charset="0"/>
                <a:cs typeface="+mn-cs"/>
              </a:rPr>
              <a:t>error detection, correction </a:t>
            </a:r>
          </a:p>
          <a:p>
            <a:pPr marL="457200" indent="-457200">
              <a:buFont typeface="Wingdings" charset="0"/>
              <a:buNone/>
              <a:defRPr/>
            </a:pPr>
            <a:r>
              <a:rPr lang="en-US" dirty="0">
                <a:solidFill>
                  <a:srgbClr val="000099"/>
                </a:solidFill>
                <a:latin typeface="Gill Sans MT" charset="0"/>
                <a:cs typeface="+mn-cs"/>
              </a:rPr>
              <a:t>6.3</a:t>
            </a:r>
            <a:r>
              <a:rPr lang="en-US" dirty="0">
                <a:solidFill>
                  <a:srgbClr val="CC0000"/>
                </a:solidFill>
                <a:latin typeface="Gill Sans MT" charset="0"/>
                <a:cs typeface="+mn-cs"/>
              </a:rPr>
              <a:t> </a:t>
            </a:r>
            <a:r>
              <a:rPr lang="en-US" dirty="0">
                <a:latin typeface="Gill Sans MT" charset="0"/>
                <a:cs typeface="+mn-cs"/>
              </a:rPr>
              <a:t>multiple access protocols</a:t>
            </a:r>
          </a:p>
          <a:p>
            <a:pPr marL="457200" indent="-457200">
              <a:buFont typeface="Wingdings" charset="0"/>
              <a:buNone/>
              <a:defRPr/>
            </a:pPr>
            <a:r>
              <a:rPr lang="en-US" dirty="0">
                <a:solidFill>
                  <a:srgbClr val="000099"/>
                </a:solidFill>
                <a:latin typeface="Gill Sans MT" charset="0"/>
                <a:cs typeface="+mn-cs"/>
              </a:rPr>
              <a:t>6.4</a:t>
            </a:r>
            <a:r>
              <a:rPr lang="en-US" dirty="0">
                <a:solidFill>
                  <a:srgbClr val="CC0000"/>
                </a:solidFill>
                <a:latin typeface="Gill Sans MT" charset="0"/>
                <a:cs typeface="+mn-cs"/>
              </a:rPr>
              <a:t> </a:t>
            </a:r>
            <a:r>
              <a:rPr lang="en-US" dirty="0">
                <a:solidFill>
                  <a:srgbClr val="000000"/>
                </a:solidFill>
                <a:latin typeface="Gill Sans MT" charset="0"/>
                <a:cs typeface="+mn-cs"/>
              </a:rPr>
              <a:t>LANs</a:t>
            </a:r>
          </a:p>
          <a:p>
            <a:pPr lvl="1">
              <a:defRPr/>
            </a:pPr>
            <a:r>
              <a:rPr lang="en-US" dirty="0">
                <a:latin typeface="Gill Sans MT" charset="0"/>
              </a:rPr>
              <a:t>addressing, ARP</a:t>
            </a:r>
          </a:p>
          <a:p>
            <a:pPr lvl="1">
              <a:defRPr/>
            </a:pPr>
            <a:r>
              <a:rPr lang="en-US" dirty="0">
                <a:latin typeface="Gill Sans MT" charset="0"/>
              </a:rPr>
              <a:t>Ethernet</a:t>
            </a:r>
          </a:p>
          <a:p>
            <a:pPr lvl="1">
              <a:defRPr/>
            </a:pPr>
            <a:r>
              <a:rPr lang="en-US" dirty="0">
                <a:latin typeface="Gill Sans MT" charset="0"/>
              </a:rPr>
              <a:t>switches</a:t>
            </a:r>
          </a:p>
          <a:p>
            <a:pPr lvl="1">
              <a:defRPr/>
            </a:pPr>
            <a:r>
              <a:rPr lang="en-US" dirty="0">
                <a:latin typeface="Gill Sans MT" charset="0"/>
              </a:rPr>
              <a:t>VLANS</a:t>
            </a:r>
          </a:p>
        </p:txBody>
      </p:sp>
      <p:sp>
        <p:nvSpPr>
          <p:cNvPr id="3079" name="Rectangle 4"/>
          <p:cNvSpPr>
            <a:spLocks noGrp="1" noChangeArrowheads="1"/>
          </p:cNvSpPr>
          <p:nvPr>
            <p:ph type="body" sz="half" idx="2"/>
          </p:nvPr>
        </p:nvSpPr>
        <p:spPr>
          <a:xfrm>
            <a:off x="4495800" y="1600200"/>
            <a:ext cx="4054475" cy="4648200"/>
          </a:xfrm>
        </p:spPr>
        <p:txBody>
          <a:bodyPr/>
          <a:lstStyle/>
          <a:p>
            <a:pPr marL="457200" indent="-457200">
              <a:buFont typeface="Wingdings" charset="0"/>
              <a:buNone/>
              <a:defRPr/>
            </a:pPr>
            <a:r>
              <a:rPr lang="en-US" dirty="0">
                <a:solidFill>
                  <a:srgbClr val="000099"/>
                </a:solidFill>
                <a:latin typeface="Gill Sans MT" charset="0"/>
                <a:cs typeface="+mn-cs"/>
              </a:rPr>
              <a:t>6.5</a:t>
            </a:r>
            <a:r>
              <a:rPr lang="en-US" dirty="0">
                <a:latin typeface="Gill Sans MT" charset="0"/>
                <a:cs typeface="+mn-cs"/>
              </a:rPr>
              <a:t> link virtualization: MPLS</a:t>
            </a:r>
          </a:p>
          <a:p>
            <a:pPr marL="457200" indent="-457200">
              <a:buFont typeface="Wingdings" charset="0"/>
              <a:buNone/>
              <a:defRPr/>
            </a:pPr>
            <a:r>
              <a:rPr lang="en-US" dirty="0">
                <a:solidFill>
                  <a:srgbClr val="CC0000"/>
                </a:solidFill>
                <a:latin typeface="Gill Sans MT" charset="0"/>
                <a:cs typeface="+mn-cs"/>
              </a:rPr>
              <a:t>6.6 data center networking</a:t>
            </a:r>
          </a:p>
          <a:p>
            <a:pPr marL="457200" indent="-457200">
              <a:buFont typeface="Wingdings" charset="0"/>
              <a:buNone/>
              <a:defRPr/>
            </a:pPr>
            <a:r>
              <a:rPr lang="en-US" dirty="0">
                <a:solidFill>
                  <a:srgbClr val="000099"/>
                </a:solidFill>
                <a:latin typeface="Gill Sans MT" charset="0"/>
                <a:cs typeface="+mn-cs"/>
              </a:rPr>
              <a:t>6.7</a:t>
            </a:r>
            <a:r>
              <a:rPr lang="en-US" dirty="0">
                <a:latin typeface="Gill Sans MT" charset="0"/>
                <a:cs typeface="+mn-cs"/>
              </a:rPr>
              <a:t> a day in the life of a web request</a:t>
            </a:r>
          </a:p>
          <a:p>
            <a:pPr marL="457200" indent="-457200">
              <a:buFont typeface="Wingdings" charset="0"/>
              <a:buNone/>
              <a:defRPr/>
            </a:pPr>
            <a:endParaRPr lang="en-US" sz="2600" dirty="0">
              <a:latin typeface="Gill Sans MT" charset="0"/>
              <a:cs typeface="+mn-cs"/>
            </a:endParaRPr>
          </a:p>
        </p:txBody>
      </p:sp>
      <p:sp>
        <p:nvSpPr>
          <p:cNvPr id="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111</a:t>
            </a:fld>
            <a:endParaRPr lang="en-US" sz="1200" dirty="0">
              <a:latin typeface="Tahoma" charset="0"/>
            </a:endParaRPr>
          </a:p>
        </p:txBody>
      </p:sp>
      <p:sp>
        <p:nvSpPr>
          <p:cNvPr id="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2802444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6851"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28700"/>
            <a:ext cx="5942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p:txBody>
          <a:bodyPr/>
          <a:lstStyle/>
          <a:p>
            <a:pPr>
              <a:defRPr/>
            </a:pPr>
            <a:r>
              <a:rPr lang="en-US" dirty="0">
                <a:latin typeface="Gill Sans MT" charset="0"/>
                <a:cs typeface="+mj-cs"/>
              </a:rPr>
              <a:t>Link layer, </a:t>
            </a:r>
            <a:r>
              <a:rPr lang="en-US" sz="4000" dirty="0">
                <a:latin typeface="Gill Sans MT" charset="0"/>
                <a:cs typeface="+mj-cs"/>
              </a:rPr>
              <a:t>LAN</a:t>
            </a:r>
            <a:r>
              <a:rPr lang="en-US" dirty="0">
                <a:latin typeface="Gill Sans MT" charset="0"/>
                <a:cs typeface="+mj-cs"/>
              </a:rPr>
              <a:t>s: outline</a:t>
            </a:r>
          </a:p>
        </p:txBody>
      </p:sp>
      <p:sp>
        <p:nvSpPr>
          <p:cNvPr id="3078" name="Rectangle 3"/>
          <p:cNvSpPr>
            <a:spLocks noGrp="1" noChangeArrowheads="1"/>
          </p:cNvSpPr>
          <p:nvPr>
            <p:ph type="body" sz="half" idx="1"/>
          </p:nvPr>
        </p:nvSpPr>
        <p:spPr>
          <a:xfrm>
            <a:off x="533400" y="1600200"/>
            <a:ext cx="3922713" cy="4648200"/>
          </a:xfrm>
        </p:spPr>
        <p:txBody>
          <a:bodyPr/>
          <a:lstStyle/>
          <a:p>
            <a:pPr marL="457200" indent="-457200">
              <a:buFont typeface="Wingdings" charset="0"/>
              <a:buNone/>
              <a:defRPr/>
            </a:pPr>
            <a:r>
              <a:rPr lang="en-US" dirty="0">
                <a:solidFill>
                  <a:srgbClr val="000099"/>
                </a:solidFill>
                <a:latin typeface="Gill Sans MT" charset="0"/>
                <a:cs typeface="+mn-cs"/>
              </a:rPr>
              <a:t>6.1</a:t>
            </a:r>
            <a:r>
              <a:rPr lang="en-US" dirty="0">
                <a:solidFill>
                  <a:srgbClr val="CC0000"/>
                </a:solidFill>
                <a:latin typeface="Gill Sans MT" charset="0"/>
                <a:cs typeface="+mn-cs"/>
              </a:rPr>
              <a:t> </a:t>
            </a:r>
            <a:r>
              <a:rPr lang="en-US" dirty="0">
                <a:latin typeface="Gill Sans MT" charset="0"/>
                <a:cs typeface="+mn-cs"/>
              </a:rPr>
              <a:t>introduction, services</a:t>
            </a:r>
          </a:p>
          <a:p>
            <a:pPr marL="457200" indent="-457200">
              <a:buFont typeface="Wingdings" charset="0"/>
              <a:buNone/>
              <a:defRPr/>
            </a:pPr>
            <a:r>
              <a:rPr lang="en-US" dirty="0">
                <a:solidFill>
                  <a:srgbClr val="000099"/>
                </a:solidFill>
                <a:latin typeface="Gill Sans MT" charset="0"/>
                <a:cs typeface="+mn-cs"/>
              </a:rPr>
              <a:t>6.2</a:t>
            </a:r>
            <a:r>
              <a:rPr lang="en-US" dirty="0">
                <a:solidFill>
                  <a:srgbClr val="CC0000"/>
                </a:solidFill>
                <a:latin typeface="Gill Sans MT" charset="0"/>
                <a:cs typeface="+mn-cs"/>
              </a:rPr>
              <a:t> </a:t>
            </a:r>
            <a:r>
              <a:rPr lang="en-US" dirty="0">
                <a:latin typeface="Gill Sans MT" charset="0"/>
                <a:cs typeface="+mn-cs"/>
              </a:rPr>
              <a:t>error detection, correction </a:t>
            </a:r>
          </a:p>
          <a:p>
            <a:pPr marL="457200" indent="-457200">
              <a:buFont typeface="Wingdings" charset="0"/>
              <a:buNone/>
              <a:defRPr/>
            </a:pPr>
            <a:r>
              <a:rPr lang="en-US" dirty="0">
                <a:solidFill>
                  <a:srgbClr val="000099"/>
                </a:solidFill>
                <a:latin typeface="Gill Sans MT" charset="0"/>
                <a:cs typeface="+mn-cs"/>
              </a:rPr>
              <a:t>6.3</a:t>
            </a:r>
            <a:r>
              <a:rPr lang="en-US" dirty="0">
                <a:solidFill>
                  <a:srgbClr val="CC0000"/>
                </a:solidFill>
                <a:latin typeface="Gill Sans MT" charset="0"/>
                <a:cs typeface="+mn-cs"/>
              </a:rPr>
              <a:t> </a:t>
            </a:r>
            <a:r>
              <a:rPr lang="en-US" dirty="0">
                <a:latin typeface="Gill Sans MT" charset="0"/>
                <a:cs typeface="+mn-cs"/>
              </a:rPr>
              <a:t>multiple access protocols</a:t>
            </a:r>
          </a:p>
          <a:p>
            <a:pPr marL="457200" indent="-457200">
              <a:buFont typeface="Wingdings" charset="0"/>
              <a:buNone/>
              <a:defRPr/>
            </a:pPr>
            <a:r>
              <a:rPr lang="en-US" dirty="0">
                <a:solidFill>
                  <a:srgbClr val="000099"/>
                </a:solidFill>
                <a:latin typeface="Gill Sans MT" charset="0"/>
                <a:cs typeface="+mn-cs"/>
              </a:rPr>
              <a:t>64</a:t>
            </a:r>
            <a:r>
              <a:rPr lang="en-US" dirty="0">
                <a:solidFill>
                  <a:srgbClr val="CC0000"/>
                </a:solidFill>
                <a:latin typeface="Gill Sans MT" charset="0"/>
                <a:cs typeface="+mn-cs"/>
              </a:rPr>
              <a:t> </a:t>
            </a:r>
            <a:r>
              <a:rPr lang="en-US" dirty="0">
                <a:solidFill>
                  <a:srgbClr val="000000"/>
                </a:solidFill>
                <a:latin typeface="Gill Sans MT" charset="0"/>
                <a:cs typeface="+mn-cs"/>
              </a:rPr>
              <a:t>LANs</a:t>
            </a:r>
          </a:p>
          <a:p>
            <a:pPr lvl="1">
              <a:defRPr/>
            </a:pPr>
            <a:r>
              <a:rPr lang="en-US" dirty="0">
                <a:latin typeface="Gill Sans MT" charset="0"/>
              </a:rPr>
              <a:t>addressing, ARP</a:t>
            </a:r>
          </a:p>
          <a:p>
            <a:pPr lvl="1">
              <a:defRPr/>
            </a:pPr>
            <a:r>
              <a:rPr lang="en-US" dirty="0">
                <a:latin typeface="Gill Sans MT" charset="0"/>
              </a:rPr>
              <a:t>Ethernet</a:t>
            </a:r>
          </a:p>
          <a:p>
            <a:pPr lvl="1">
              <a:defRPr/>
            </a:pPr>
            <a:r>
              <a:rPr lang="en-US" dirty="0">
                <a:latin typeface="Gill Sans MT" charset="0"/>
              </a:rPr>
              <a:t>switches</a:t>
            </a:r>
          </a:p>
          <a:p>
            <a:pPr lvl="1">
              <a:defRPr/>
            </a:pPr>
            <a:r>
              <a:rPr lang="en-US" dirty="0">
                <a:latin typeface="Gill Sans MT" charset="0"/>
              </a:rPr>
              <a:t>VLANS</a:t>
            </a:r>
          </a:p>
        </p:txBody>
      </p:sp>
      <p:sp>
        <p:nvSpPr>
          <p:cNvPr id="3079" name="Rectangle 4"/>
          <p:cNvSpPr>
            <a:spLocks noGrp="1" noChangeArrowheads="1"/>
          </p:cNvSpPr>
          <p:nvPr>
            <p:ph type="body" sz="half" idx="2"/>
          </p:nvPr>
        </p:nvSpPr>
        <p:spPr>
          <a:xfrm>
            <a:off x="4495800" y="1600200"/>
            <a:ext cx="4054475" cy="4648200"/>
          </a:xfrm>
        </p:spPr>
        <p:txBody>
          <a:bodyPr/>
          <a:lstStyle/>
          <a:p>
            <a:pPr marL="457200" indent="-457200">
              <a:buFont typeface="Wingdings" charset="0"/>
              <a:buNone/>
              <a:defRPr/>
            </a:pPr>
            <a:r>
              <a:rPr lang="en-US" dirty="0">
                <a:solidFill>
                  <a:srgbClr val="000099"/>
                </a:solidFill>
                <a:latin typeface="Gill Sans MT" charset="0"/>
                <a:cs typeface="+mn-cs"/>
              </a:rPr>
              <a:t>6.5</a:t>
            </a:r>
            <a:r>
              <a:rPr lang="en-US" dirty="0">
                <a:latin typeface="Gill Sans MT" charset="0"/>
                <a:cs typeface="+mn-cs"/>
              </a:rPr>
              <a:t> link virtualization: MPLS</a:t>
            </a:r>
          </a:p>
          <a:p>
            <a:pPr marL="457200" indent="-457200">
              <a:buFont typeface="Wingdings" charset="0"/>
              <a:buNone/>
              <a:defRPr/>
            </a:pPr>
            <a:r>
              <a:rPr lang="en-US" dirty="0">
                <a:solidFill>
                  <a:srgbClr val="000099"/>
                </a:solidFill>
                <a:latin typeface="Gill Sans MT" charset="0"/>
                <a:cs typeface="+mn-cs"/>
              </a:rPr>
              <a:t>6.6</a:t>
            </a:r>
            <a:r>
              <a:rPr lang="en-US" dirty="0">
                <a:latin typeface="Gill Sans MT" charset="0"/>
                <a:cs typeface="+mn-cs"/>
              </a:rPr>
              <a:t> data center networking</a:t>
            </a:r>
          </a:p>
          <a:p>
            <a:pPr marL="457200" indent="-457200">
              <a:buFont typeface="Wingdings" charset="0"/>
              <a:buNone/>
              <a:defRPr/>
            </a:pPr>
            <a:r>
              <a:rPr lang="en-US" dirty="0">
                <a:solidFill>
                  <a:srgbClr val="CC0000"/>
                </a:solidFill>
                <a:latin typeface="Gill Sans MT" charset="0"/>
                <a:cs typeface="+mn-cs"/>
              </a:rPr>
              <a:t>6.7 a day in the life of a web request</a:t>
            </a:r>
          </a:p>
          <a:p>
            <a:pPr marL="457200" indent="-457200">
              <a:buFont typeface="Wingdings" charset="0"/>
              <a:buNone/>
              <a:defRPr/>
            </a:pPr>
            <a:endParaRPr lang="en-US" sz="2600" dirty="0">
              <a:latin typeface="Gill Sans MT" charset="0"/>
              <a:cs typeface="+mn-cs"/>
            </a:endParaRPr>
          </a:p>
        </p:txBody>
      </p:sp>
      <p:sp>
        <p:nvSpPr>
          <p:cNvPr id="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112</a:t>
            </a:fld>
            <a:endParaRPr lang="en-US" sz="1200" dirty="0">
              <a:latin typeface="Tahoma" charset="0"/>
            </a:endParaRPr>
          </a:p>
        </p:txBody>
      </p:sp>
      <p:sp>
        <p:nvSpPr>
          <p:cNvPr id="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2041056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a:xfrm>
            <a:off x="533400" y="228600"/>
            <a:ext cx="8034338" cy="1143000"/>
          </a:xfrm>
        </p:spPr>
        <p:txBody>
          <a:bodyPr/>
          <a:lstStyle/>
          <a:p>
            <a:pPr>
              <a:defRPr/>
            </a:pPr>
            <a:r>
              <a:rPr lang="en-US" sz="3200" i="1" dirty="0">
                <a:solidFill>
                  <a:srgbClr val="C00000"/>
                </a:solidFill>
                <a:latin typeface="Gill Sans MT" charset="0"/>
                <a:cs typeface="+mj-cs"/>
              </a:rPr>
              <a:t>Synthesis: </a:t>
            </a:r>
            <a:r>
              <a:rPr lang="en-US" sz="3200" dirty="0">
                <a:latin typeface="Gill Sans MT" charset="0"/>
                <a:cs typeface="+mj-cs"/>
              </a:rPr>
              <a:t>a day in the life of a web request</a:t>
            </a:r>
          </a:p>
        </p:txBody>
      </p:sp>
      <p:sp>
        <p:nvSpPr>
          <p:cNvPr id="86021" name="Rectangle 3"/>
          <p:cNvSpPr>
            <a:spLocks noGrp="1" noChangeArrowheads="1"/>
          </p:cNvSpPr>
          <p:nvPr>
            <p:ph type="body" idx="1"/>
          </p:nvPr>
        </p:nvSpPr>
        <p:spPr>
          <a:xfrm>
            <a:off x="533400" y="1338263"/>
            <a:ext cx="7772400" cy="4648200"/>
          </a:xfrm>
        </p:spPr>
        <p:txBody>
          <a:bodyPr/>
          <a:lstStyle/>
          <a:p>
            <a:pPr>
              <a:defRPr/>
            </a:pPr>
            <a:r>
              <a:rPr lang="en-US" dirty="0">
                <a:latin typeface="Gill Sans MT" charset="0"/>
                <a:cs typeface="+mn-cs"/>
              </a:rPr>
              <a:t>journey down protocol stack complete!</a:t>
            </a:r>
          </a:p>
          <a:p>
            <a:pPr lvl="1">
              <a:defRPr/>
            </a:pPr>
            <a:r>
              <a:rPr lang="en-US" dirty="0">
                <a:latin typeface="Gill Sans MT" charset="0"/>
              </a:rPr>
              <a:t>application, transport, network, link</a:t>
            </a:r>
          </a:p>
          <a:p>
            <a:pPr>
              <a:defRPr/>
            </a:pPr>
            <a:r>
              <a:rPr lang="en-US" dirty="0">
                <a:latin typeface="Gill Sans MT" charset="0"/>
                <a:cs typeface="+mn-cs"/>
              </a:rPr>
              <a:t>putting-it-all-together: synthesis!</a:t>
            </a:r>
          </a:p>
          <a:p>
            <a:pPr lvl="1">
              <a:defRPr/>
            </a:pPr>
            <a:r>
              <a:rPr lang="en-US" i="1" dirty="0">
                <a:solidFill>
                  <a:srgbClr val="C00000"/>
                </a:solidFill>
                <a:latin typeface="Gill Sans MT" charset="0"/>
              </a:rPr>
              <a:t>goal:</a:t>
            </a:r>
            <a:r>
              <a:rPr lang="en-US" dirty="0">
                <a:solidFill>
                  <a:srgbClr val="C00000"/>
                </a:solidFill>
                <a:latin typeface="Gill Sans MT" charset="0"/>
              </a:rPr>
              <a:t> </a:t>
            </a:r>
            <a:r>
              <a:rPr lang="en-US" dirty="0">
                <a:latin typeface="Gill Sans MT" charset="0"/>
              </a:rPr>
              <a:t>identify, review, understand protocols (at all layers) involved in seemingly simple scenario: requesting www page</a:t>
            </a:r>
          </a:p>
          <a:p>
            <a:pPr lvl="1">
              <a:defRPr/>
            </a:pPr>
            <a:r>
              <a:rPr lang="en-US" i="1" dirty="0">
                <a:solidFill>
                  <a:srgbClr val="C00000"/>
                </a:solidFill>
                <a:latin typeface="Gill Sans MT" charset="0"/>
              </a:rPr>
              <a:t>scenario:</a:t>
            </a:r>
            <a:r>
              <a:rPr lang="en-US" dirty="0">
                <a:solidFill>
                  <a:srgbClr val="C00000"/>
                </a:solidFill>
                <a:latin typeface="Gill Sans MT" charset="0"/>
              </a:rPr>
              <a:t> </a:t>
            </a:r>
            <a:r>
              <a:rPr lang="en-US" dirty="0">
                <a:latin typeface="Gill Sans MT" charset="0"/>
              </a:rPr>
              <a:t>student attaches laptop to campus network, requests/receives www.google.com </a:t>
            </a:r>
          </a:p>
          <a:p>
            <a:pPr>
              <a:defRPr/>
            </a:pPr>
            <a:endParaRPr lang="en-US" dirty="0">
              <a:latin typeface="Gill Sans MT" charset="0"/>
              <a:cs typeface="+mn-cs"/>
            </a:endParaRPr>
          </a:p>
          <a:p>
            <a:pPr>
              <a:defRPr/>
            </a:pPr>
            <a:endParaRPr lang="en-US" dirty="0">
              <a:latin typeface="Gill Sans MT" charset="0"/>
              <a:cs typeface="+mn-cs"/>
            </a:endParaRPr>
          </a:p>
        </p:txBody>
      </p:sp>
      <p:pic>
        <p:nvPicPr>
          <p:cNvPr id="208901" name="Picture 16"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 y="971550"/>
            <a:ext cx="73136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113</a:t>
            </a:fld>
            <a:endParaRPr lang="en-US" sz="1200" dirty="0">
              <a:latin typeface="Tahoma" charset="0"/>
            </a:endParaRPr>
          </a:p>
        </p:txBody>
      </p:sp>
      <p:sp>
        <p:nvSpPr>
          <p:cNvPr id="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380749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9923" name="Freeform 406"/>
          <p:cNvSpPr>
            <a:spLocks/>
          </p:cNvSpPr>
          <p:nvPr/>
        </p:nvSpPr>
        <p:spPr bwMode="auto">
          <a:xfrm>
            <a:off x="4751388" y="706438"/>
            <a:ext cx="3894137" cy="3192462"/>
          </a:xfrm>
          <a:custGeom>
            <a:avLst/>
            <a:gdLst>
              <a:gd name="T0" fmla="*/ 2147483647 w 2453"/>
              <a:gd name="T1" fmla="*/ 2147483647 h 2011"/>
              <a:gd name="T2" fmla="*/ 2147483647 w 2453"/>
              <a:gd name="T3" fmla="*/ 2147483647 h 2011"/>
              <a:gd name="T4" fmla="*/ 2147483647 w 2453"/>
              <a:gd name="T5" fmla="*/ 2147483647 h 2011"/>
              <a:gd name="T6" fmla="*/ 2147483647 w 2453"/>
              <a:gd name="T7" fmla="*/ 2147483647 h 2011"/>
              <a:gd name="T8" fmla="*/ 2147483647 w 2453"/>
              <a:gd name="T9" fmla="*/ 2147483647 h 2011"/>
              <a:gd name="T10" fmla="*/ 2147483647 w 2453"/>
              <a:gd name="T11" fmla="*/ 2147483647 h 2011"/>
              <a:gd name="T12" fmla="*/ 2147483647 w 2453"/>
              <a:gd name="T13" fmla="*/ 2147483647 h 2011"/>
              <a:gd name="T14" fmla="*/ 2147483647 w 2453"/>
              <a:gd name="T15" fmla="*/ 2147483647 h 2011"/>
              <a:gd name="T16" fmla="*/ 2147483647 w 2453"/>
              <a:gd name="T17" fmla="*/ 2147483647 h 2011"/>
              <a:gd name="T18" fmla="*/ 2147483647 w 2453"/>
              <a:gd name="T19" fmla="*/ 2147483647 h 2011"/>
              <a:gd name="T20" fmla="*/ 2147483647 w 2453"/>
              <a:gd name="T21" fmla="*/ 2147483647 h 2011"/>
              <a:gd name="T22" fmla="*/ 2147483647 w 2453"/>
              <a:gd name="T23" fmla="*/ 2147483647 h 2011"/>
              <a:gd name="T24" fmla="*/ 2147483647 w 2453"/>
              <a:gd name="T25" fmla="*/ 2147483647 h 2011"/>
              <a:gd name="T26" fmla="*/ 2147483647 w 2453"/>
              <a:gd name="T27" fmla="*/ 2147483647 h 2011"/>
              <a:gd name="T28" fmla="*/ 2147483647 w 2453"/>
              <a:gd name="T29" fmla="*/ 2147483647 h 2011"/>
              <a:gd name="T30" fmla="*/ 2147483647 w 2453"/>
              <a:gd name="T31" fmla="*/ 2147483647 h 2011"/>
              <a:gd name="T32" fmla="*/ 2147483647 w 2453"/>
              <a:gd name="T33" fmla="*/ 2147483647 h 2011"/>
              <a:gd name="T34" fmla="*/ 2147483647 w 2453"/>
              <a:gd name="T35" fmla="*/ 2147483647 h 2011"/>
              <a:gd name="T36" fmla="*/ 2147483647 w 2453"/>
              <a:gd name="T37" fmla="*/ 2147483647 h 2011"/>
              <a:gd name="T38" fmla="*/ 2147483647 w 2453"/>
              <a:gd name="T39" fmla="*/ 2147483647 h 2011"/>
              <a:gd name="T40" fmla="*/ 2147483647 w 2453"/>
              <a:gd name="T41" fmla="*/ 2147483647 h 2011"/>
              <a:gd name="T42" fmla="*/ 2147483647 w 2453"/>
              <a:gd name="T43" fmla="*/ 2147483647 h 2011"/>
              <a:gd name="T44" fmla="*/ 2147483647 w 2453"/>
              <a:gd name="T45" fmla="*/ 2147483647 h 2011"/>
              <a:gd name="T46" fmla="*/ 2147483647 w 2453"/>
              <a:gd name="T47" fmla="*/ 2147483647 h 20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53" h="2011">
                <a:moveTo>
                  <a:pt x="84" y="632"/>
                </a:moveTo>
                <a:cubicBezTo>
                  <a:pt x="51" y="704"/>
                  <a:pt x="28" y="747"/>
                  <a:pt x="16" y="809"/>
                </a:cubicBezTo>
                <a:cubicBezTo>
                  <a:pt x="4" y="871"/>
                  <a:pt x="0" y="949"/>
                  <a:pt x="9" y="1005"/>
                </a:cubicBezTo>
                <a:cubicBezTo>
                  <a:pt x="18" y="1061"/>
                  <a:pt x="44" y="1087"/>
                  <a:pt x="70" y="1147"/>
                </a:cubicBezTo>
                <a:cubicBezTo>
                  <a:pt x="96" y="1207"/>
                  <a:pt x="130" y="1314"/>
                  <a:pt x="165" y="1364"/>
                </a:cubicBezTo>
                <a:cubicBezTo>
                  <a:pt x="200" y="1414"/>
                  <a:pt x="216" y="1402"/>
                  <a:pt x="280" y="1446"/>
                </a:cubicBezTo>
                <a:cubicBezTo>
                  <a:pt x="344" y="1490"/>
                  <a:pt x="404" y="1587"/>
                  <a:pt x="549" y="1627"/>
                </a:cubicBezTo>
                <a:cubicBezTo>
                  <a:pt x="694" y="1667"/>
                  <a:pt x="987" y="1631"/>
                  <a:pt x="1152" y="1687"/>
                </a:cubicBezTo>
                <a:cubicBezTo>
                  <a:pt x="1317" y="1743"/>
                  <a:pt x="1455" y="1919"/>
                  <a:pt x="1542" y="1965"/>
                </a:cubicBezTo>
                <a:cubicBezTo>
                  <a:pt x="1629" y="2011"/>
                  <a:pt x="1610" y="1968"/>
                  <a:pt x="1675" y="1965"/>
                </a:cubicBezTo>
                <a:cubicBezTo>
                  <a:pt x="1740" y="1962"/>
                  <a:pt x="1816" y="1974"/>
                  <a:pt x="1933" y="1945"/>
                </a:cubicBezTo>
                <a:cubicBezTo>
                  <a:pt x="2050" y="1916"/>
                  <a:pt x="2299" y="1866"/>
                  <a:pt x="2376" y="1793"/>
                </a:cubicBezTo>
                <a:cubicBezTo>
                  <a:pt x="2453" y="1720"/>
                  <a:pt x="2410" y="1591"/>
                  <a:pt x="2396" y="1508"/>
                </a:cubicBezTo>
                <a:cubicBezTo>
                  <a:pt x="2382" y="1425"/>
                  <a:pt x="2301" y="1408"/>
                  <a:pt x="2293" y="1297"/>
                </a:cubicBezTo>
                <a:cubicBezTo>
                  <a:pt x="2285" y="1186"/>
                  <a:pt x="2339" y="950"/>
                  <a:pt x="2347" y="843"/>
                </a:cubicBezTo>
                <a:cubicBezTo>
                  <a:pt x="2355" y="736"/>
                  <a:pt x="2368" y="717"/>
                  <a:pt x="2340" y="653"/>
                </a:cubicBezTo>
                <a:cubicBezTo>
                  <a:pt x="2312" y="589"/>
                  <a:pt x="2247" y="537"/>
                  <a:pt x="2177" y="456"/>
                </a:cubicBezTo>
                <a:cubicBezTo>
                  <a:pt x="2107" y="375"/>
                  <a:pt x="2016" y="235"/>
                  <a:pt x="1920" y="165"/>
                </a:cubicBezTo>
                <a:cubicBezTo>
                  <a:pt x="1824" y="95"/>
                  <a:pt x="1716" y="61"/>
                  <a:pt x="1601" y="36"/>
                </a:cubicBezTo>
                <a:cubicBezTo>
                  <a:pt x="1486" y="11"/>
                  <a:pt x="1343" y="0"/>
                  <a:pt x="1229" y="16"/>
                </a:cubicBezTo>
                <a:cubicBezTo>
                  <a:pt x="1115" y="32"/>
                  <a:pt x="1042" y="90"/>
                  <a:pt x="917" y="131"/>
                </a:cubicBezTo>
                <a:cubicBezTo>
                  <a:pt x="792" y="172"/>
                  <a:pt x="595" y="219"/>
                  <a:pt x="477" y="260"/>
                </a:cubicBezTo>
                <a:cubicBezTo>
                  <a:pt x="359" y="301"/>
                  <a:pt x="280" y="311"/>
                  <a:pt x="212" y="375"/>
                </a:cubicBezTo>
                <a:cubicBezTo>
                  <a:pt x="144" y="439"/>
                  <a:pt x="117" y="560"/>
                  <a:pt x="84" y="632"/>
                </a:cubicBezTo>
                <a:close/>
              </a:path>
            </a:pathLst>
          </a:custGeom>
          <a:solidFill>
            <a:srgbClr val="00CCFF"/>
          </a:soli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7045" name="Rectangle 2"/>
          <p:cNvSpPr>
            <a:spLocks noGrp="1" noChangeArrowheads="1"/>
          </p:cNvSpPr>
          <p:nvPr>
            <p:ph type="title"/>
          </p:nvPr>
        </p:nvSpPr>
        <p:spPr>
          <a:xfrm>
            <a:off x="533400" y="96838"/>
            <a:ext cx="8034338" cy="973137"/>
          </a:xfrm>
        </p:spPr>
        <p:txBody>
          <a:bodyPr/>
          <a:lstStyle/>
          <a:p>
            <a:pPr>
              <a:defRPr/>
            </a:pPr>
            <a:r>
              <a:rPr lang="en-US" sz="3200" dirty="0">
                <a:latin typeface="Gill Sans MT" charset="0"/>
                <a:cs typeface="+mj-cs"/>
              </a:rPr>
              <a:t>A day in the life: scenario</a:t>
            </a:r>
          </a:p>
        </p:txBody>
      </p:sp>
      <p:sp>
        <p:nvSpPr>
          <p:cNvPr id="209925" name="Freeform 3"/>
          <p:cNvSpPr>
            <a:spLocks/>
          </p:cNvSpPr>
          <p:nvPr/>
        </p:nvSpPr>
        <p:spPr bwMode="auto">
          <a:xfrm>
            <a:off x="611188" y="1273175"/>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grpSp>
        <p:nvGrpSpPr>
          <p:cNvPr id="209926" name="Group 4"/>
          <p:cNvGrpSpPr>
            <a:grpSpLocks/>
          </p:cNvGrpSpPr>
          <p:nvPr/>
        </p:nvGrpSpPr>
        <p:grpSpPr bwMode="auto">
          <a:xfrm>
            <a:off x="5383213" y="2679700"/>
            <a:ext cx="757237" cy="379413"/>
            <a:chOff x="2466" y="2026"/>
            <a:chExt cx="477" cy="282"/>
          </a:xfrm>
        </p:grpSpPr>
        <p:sp>
          <p:nvSpPr>
            <p:cNvPr id="210197" name="Oval 5"/>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sp>
          <p:nvSpPr>
            <p:cNvPr id="210198" name="Line 6"/>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99" name="Rectangle 7"/>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endParaRPr>
            </a:p>
          </p:txBody>
        </p:sp>
        <p:sp>
          <p:nvSpPr>
            <p:cNvPr id="210200" name="Oval 8"/>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grpSp>
          <p:nvGrpSpPr>
            <p:cNvPr id="210201" name="Group 9"/>
            <p:cNvGrpSpPr>
              <a:grpSpLocks/>
            </p:cNvGrpSpPr>
            <p:nvPr/>
          </p:nvGrpSpPr>
          <p:grpSpPr bwMode="auto">
            <a:xfrm>
              <a:off x="2581" y="2061"/>
              <a:ext cx="236" cy="94"/>
              <a:chOff x="2848" y="848"/>
              <a:chExt cx="140" cy="98"/>
            </a:xfrm>
          </p:grpSpPr>
          <p:sp>
            <p:nvSpPr>
              <p:cNvPr id="210208" name="Line 1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209" name="Line 1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210" name="Line 1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10202" name="Group 13"/>
            <p:cNvGrpSpPr>
              <a:grpSpLocks/>
            </p:cNvGrpSpPr>
            <p:nvPr/>
          </p:nvGrpSpPr>
          <p:grpSpPr bwMode="auto">
            <a:xfrm flipV="1">
              <a:off x="2581" y="2060"/>
              <a:ext cx="236" cy="94"/>
              <a:chOff x="2848" y="848"/>
              <a:chExt cx="140" cy="98"/>
            </a:xfrm>
          </p:grpSpPr>
          <p:sp>
            <p:nvSpPr>
              <p:cNvPr id="210205" name="Line 14"/>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206" name="Line 15"/>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207" name="Line 16"/>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0203" name="Line 17"/>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204" name="Line 18"/>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09927" name="Group 19"/>
          <p:cNvGrpSpPr>
            <a:grpSpLocks/>
          </p:cNvGrpSpPr>
          <p:nvPr/>
        </p:nvGrpSpPr>
        <p:grpSpPr bwMode="auto">
          <a:xfrm>
            <a:off x="6748463" y="2425700"/>
            <a:ext cx="757237" cy="379413"/>
            <a:chOff x="2466" y="2026"/>
            <a:chExt cx="477" cy="282"/>
          </a:xfrm>
        </p:grpSpPr>
        <p:sp>
          <p:nvSpPr>
            <p:cNvPr id="210183" name="Oval 2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sp>
          <p:nvSpPr>
            <p:cNvPr id="210184" name="Line 21"/>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85" name="Rectangle 22"/>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endParaRPr>
            </a:p>
          </p:txBody>
        </p:sp>
        <p:sp>
          <p:nvSpPr>
            <p:cNvPr id="210186" name="Oval 2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grpSp>
          <p:nvGrpSpPr>
            <p:cNvPr id="210187" name="Group 24"/>
            <p:cNvGrpSpPr>
              <a:grpSpLocks/>
            </p:cNvGrpSpPr>
            <p:nvPr/>
          </p:nvGrpSpPr>
          <p:grpSpPr bwMode="auto">
            <a:xfrm>
              <a:off x="2581" y="2061"/>
              <a:ext cx="236" cy="94"/>
              <a:chOff x="2848" y="848"/>
              <a:chExt cx="140" cy="98"/>
            </a:xfrm>
          </p:grpSpPr>
          <p:sp>
            <p:nvSpPr>
              <p:cNvPr id="210194" name="Line 25"/>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95" name="Line 26"/>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96" name="Line 27"/>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10188" name="Group 28"/>
            <p:cNvGrpSpPr>
              <a:grpSpLocks/>
            </p:cNvGrpSpPr>
            <p:nvPr/>
          </p:nvGrpSpPr>
          <p:grpSpPr bwMode="auto">
            <a:xfrm flipV="1">
              <a:off x="2581" y="2060"/>
              <a:ext cx="236" cy="94"/>
              <a:chOff x="2848" y="848"/>
              <a:chExt cx="140" cy="98"/>
            </a:xfrm>
          </p:grpSpPr>
          <p:sp>
            <p:nvSpPr>
              <p:cNvPr id="210191" name="Line 29"/>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92" name="Line 30"/>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93" name="Line 31"/>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0189" name="Line 32"/>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90" name="Line 33"/>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09928" name="Text Box 34"/>
          <p:cNvSpPr txBox="1">
            <a:spLocks noChangeArrowheads="1"/>
          </p:cNvSpPr>
          <p:nvPr/>
        </p:nvSpPr>
        <p:spPr bwMode="auto">
          <a:xfrm>
            <a:off x="5364163" y="1762125"/>
            <a:ext cx="1811337"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i="0" dirty="0">
                <a:solidFill>
                  <a:srgbClr val="000000"/>
                </a:solidFill>
                <a:latin typeface="Arial" charset="0"/>
              </a:rPr>
              <a:t>Comcast network </a:t>
            </a:r>
          </a:p>
          <a:p>
            <a:pPr eaLnBrk="1" hangingPunct="1"/>
            <a:r>
              <a:rPr lang="en-US" sz="1600" i="0" dirty="0">
                <a:solidFill>
                  <a:srgbClr val="000000"/>
                </a:solidFill>
                <a:latin typeface="Arial" charset="0"/>
              </a:rPr>
              <a:t>68.80.0.0/13</a:t>
            </a:r>
          </a:p>
        </p:txBody>
      </p:sp>
      <p:sp>
        <p:nvSpPr>
          <p:cNvPr id="209929" name="Line 36"/>
          <p:cNvSpPr>
            <a:spLocks noChangeShapeType="1"/>
          </p:cNvSpPr>
          <p:nvPr/>
        </p:nvSpPr>
        <p:spPr bwMode="auto">
          <a:xfrm flipV="1">
            <a:off x="3613150" y="2344738"/>
            <a:ext cx="155575" cy="1428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9930" name="Line 43"/>
          <p:cNvSpPr>
            <a:spLocks noChangeShapeType="1"/>
          </p:cNvSpPr>
          <p:nvPr/>
        </p:nvSpPr>
        <p:spPr bwMode="auto">
          <a:xfrm flipV="1">
            <a:off x="2503488" y="2517775"/>
            <a:ext cx="695325"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9931" name="Line 44"/>
          <p:cNvSpPr>
            <a:spLocks noChangeShapeType="1"/>
          </p:cNvSpPr>
          <p:nvPr/>
        </p:nvSpPr>
        <p:spPr bwMode="auto">
          <a:xfrm flipV="1">
            <a:off x="3762375" y="2201863"/>
            <a:ext cx="138113" cy="142875"/>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9932" name="Line 48"/>
          <p:cNvSpPr>
            <a:spLocks noChangeShapeType="1"/>
          </p:cNvSpPr>
          <p:nvPr/>
        </p:nvSpPr>
        <p:spPr bwMode="auto">
          <a:xfrm flipV="1">
            <a:off x="3117850" y="2736850"/>
            <a:ext cx="512763" cy="6127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nvGrpSpPr>
          <p:cNvPr id="209933" name="Group 49"/>
          <p:cNvGrpSpPr>
            <a:grpSpLocks/>
          </p:cNvGrpSpPr>
          <p:nvPr/>
        </p:nvGrpSpPr>
        <p:grpSpPr bwMode="auto">
          <a:xfrm>
            <a:off x="2598738" y="3365500"/>
            <a:ext cx="987425" cy="479425"/>
            <a:chOff x="1118" y="1621"/>
            <a:chExt cx="622" cy="302"/>
          </a:xfrm>
        </p:grpSpPr>
        <p:sp>
          <p:nvSpPr>
            <p:cNvPr id="210166"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dirty="0">
                <a:solidFill>
                  <a:srgbClr val="000000"/>
                </a:solidFill>
                <a:latin typeface="Arial" charset="0"/>
              </a:endParaRPr>
            </a:p>
          </p:txBody>
        </p:sp>
        <p:sp>
          <p:nvSpPr>
            <p:cNvPr id="210167"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dirty="0">
                <a:solidFill>
                  <a:srgbClr val="000000"/>
                </a:solidFill>
                <a:latin typeface="Arial" charset="0"/>
              </a:endParaRPr>
            </a:p>
          </p:txBody>
        </p:sp>
        <p:grpSp>
          <p:nvGrpSpPr>
            <p:cNvPr id="210168" name="Group 52"/>
            <p:cNvGrpSpPr>
              <a:grpSpLocks/>
            </p:cNvGrpSpPr>
            <p:nvPr/>
          </p:nvGrpSpPr>
          <p:grpSpPr bwMode="auto">
            <a:xfrm>
              <a:off x="1118" y="1684"/>
              <a:ext cx="477" cy="239"/>
              <a:chOff x="2466" y="2026"/>
              <a:chExt cx="477" cy="282"/>
            </a:xfrm>
          </p:grpSpPr>
          <p:sp>
            <p:nvSpPr>
              <p:cNvPr id="210169"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sp>
            <p:nvSpPr>
              <p:cNvPr id="210170" name="Line 54"/>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71" name="Rectangle 55"/>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endParaRPr>
              </a:p>
            </p:txBody>
          </p:sp>
          <p:sp>
            <p:nvSpPr>
              <p:cNvPr id="210172"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grpSp>
            <p:nvGrpSpPr>
              <p:cNvPr id="210173" name="Group 57"/>
              <p:cNvGrpSpPr>
                <a:grpSpLocks/>
              </p:cNvGrpSpPr>
              <p:nvPr/>
            </p:nvGrpSpPr>
            <p:grpSpPr bwMode="auto">
              <a:xfrm>
                <a:off x="2581" y="2061"/>
                <a:ext cx="236" cy="94"/>
                <a:chOff x="2848" y="848"/>
                <a:chExt cx="140" cy="98"/>
              </a:xfrm>
            </p:grpSpPr>
            <p:sp>
              <p:nvSpPr>
                <p:cNvPr id="210180" name="Line 58"/>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81" name="Line 59"/>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82" name="Line 60"/>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10174" name="Group 61"/>
              <p:cNvGrpSpPr>
                <a:grpSpLocks/>
              </p:cNvGrpSpPr>
              <p:nvPr/>
            </p:nvGrpSpPr>
            <p:grpSpPr bwMode="auto">
              <a:xfrm flipV="1">
                <a:off x="2581" y="2060"/>
                <a:ext cx="236" cy="94"/>
                <a:chOff x="2848" y="848"/>
                <a:chExt cx="140" cy="98"/>
              </a:xfrm>
            </p:grpSpPr>
            <p:sp>
              <p:nvSpPr>
                <p:cNvPr id="210177" name="Line 62"/>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78" name="Line 63"/>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79" name="Line 64"/>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0175" name="Line 65"/>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76" name="Line 66"/>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sp>
        <p:nvSpPr>
          <p:cNvPr id="209934" name="Line 68"/>
          <p:cNvSpPr>
            <a:spLocks noChangeShapeType="1"/>
          </p:cNvSpPr>
          <p:nvPr/>
        </p:nvSpPr>
        <p:spPr bwMode="auto">
          <a:xfrm flipV="1">
            <a:off x="3589338" y="2930525"/>
            <a:ext cx="1819275" cy="73342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nvGrpSpPr>
          <p:cNvPr id="209935" name="Group 69"/>
          <p:cNvGrpSpPr>
            <a:grpSpLocks/>
          </p:cNvGrpSpPr>
          <p:nvPr/>
        </p:nvGrpSpPr>
        <p:grpSpPr bwMode="auto">
          <a:xfrm>
            <a:off x="7405688" y="3341688"/>
            <a:ext cx="757237" cy="379412"/>
            <a:chOff x="2466" y="2026"/>
            <a:chExt cx="477" cy="282"/>
          </a:xfrm>
        </p:grpSpPr>
        <p:sp>
          <p:nvSpPr>
            <p:cNvPr id="210152" name="Oval 7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sp>
          <p:nvSpPr>
            <p:cNvPr id="210153" name="Line 71"/>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54" name="Rectangle 72"/>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endParaRPr>
            </a:p>
          </p:txBody>
        </p:sp>
        <p:sp>
          <p:nvSpPr>
            <p:cNvPr id="210155" name="Oval 7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grpSp>
          <p:nvGrpSpPr>
            <p:cNvPr id="210156" name="Group 74"/>
            <p:cNvGrpSpPr>
              <a:grpSpLocks/>
            </p:cNvGrpSpPr>
            <p:nvPr/>
          </p:nvGrpSpPr>
          <p:grpSpPr bwMode="auto">
            <a:xfrm>
              <a:off x="2581" y="2061"/>
              <a:ext cx="236" cy="94"/>
              <a:chOff x="2848" y="848"/>
              <a:chExt cx="140" cy="98"/>
            </a:xfrm>
          </p:grpSpPr>
          <p:sp>
            <p:nvSpPr>
              <p:cNvPr id="210163" name="Line 75"/>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64" name="Line 76"/>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65" name="Line 77"/>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10157" name="Group 78"/>
            <p:cNvGrpSpPr>
              <a:grpSpLocks/>
            </p:cNvGrpSpPr>
            <p:nvPr/>
          </p:nvGrpSpPr>
          <p:grpSpPr bwMode="auto">
            <a:xfrm flipV="1">
              <a:off x="2581" y="2060"/>
              <a:ext cx="236" cy="94"/>
              <a:chOff x="2848" y="848"/>
              <a:chExt cx="140" cy="98"/>
            </a:xfrm>
          </p:grpSpPr>
          <p:sp>
            <p:nvSpPr>
              <p:cNvPr id="210160" name="Line 79"/>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61" name="Line 80"/>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62" name="Line 81"/>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0158" name="Line 82"/>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59" name="Line 83"/>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09936" name="Line 93"/>
          <p:cNvSpPr>
            <a:spLocks noChangeShapeType="1"/>
          </p:cNvSpPr>
          <p:nvPr/>
        </p:nvSpPr>
        <p:spPr bwMode="auto">
          <a:xfrm flipH="1">
            <a:off x="7124700" y="2166938"/>
            <a:ext cx="260350" cy="25876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9937" name="Freeform 94"/>
          <p:cNvSpPr>
            <a:spLocks/>
          </p:cNvSpPr>
          <p:nvPr/>
        </p:nvSpPr>
        <p:spPr bwMode="auto">
          <a:xfrm>
            <a:off x="1089025" y="4146550"/>
            <a:ext cx="6419850" cy="1620838"/>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grpSp>
        <p:nvGrpSpPr>
          <p:cNvPr id="209938" name="Group 110"/>
          <p:cNvGrpSpPr>
            <a:grpSpLocks/>
          </p:cNvGrpSpPr>
          <p:nvPr/>
        </p:nvGrpSpPr>
        <p:grpSpPr bwMode="auto">
          <a:xfrm>
            <a:off x="4025900" y="4724400"/>
            <a:ext cx="757238" cy="379413"/>
            <a:chOff x="2466" y="2026"/>
            <a:chExt cx="477" cy="282"/>
          </a:xfrm>
        </p:grpSpPr>
        <p:sp>
          <p:nvSpPr>
            <p:cNvPr id="210138"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sp>
          <p:nvSpPr>
            <p:cNvPr id="210139" name="Line 112"/>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40" name="Rectangle 113"/>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endParaRPr>
            </a:p>
          </p:txBody>
        </p:sp>
        <p:sp>
          <p:nvSpPr>
            <p:cNvPr id="210141"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grpSp>
          <p:nvGrpSpPr>
            <p:cNvPr id="210142" name="Group 115"/>
            <p:cNvGrpSpPr>
              <a:grpSpLocks/>
            </p:cNvGrpSpPr>
            <p:nvPr/>
          </p:nvGrpSpPr>
          <p:grpSpPr bwMode="auto">
            <a:xfrm>
              <a:off x="2581" y="2061"/>
              <a:ext cx="236" cy="94"/>
              <a:chOff x="2848" y="848"/>
              <a:chExt cx="140" cy="98"/>
            </a:xfrm>
          </p:grpSpPr>
          <p:sp>
            <p:nvSpPr>
              <p:cNvPr id="210149" name="Line 116"/>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50" name="Line 117"/>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51" name="Line 118"/>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10143" name="Group 119"/>
            <p:cNvGrpSpPr>
              <a:grpSpLocks/>
            </p:cNvGrpSpPr>
            <p:nvPr/>
          </p:nvGrpSpPr>
          <p:grpSpPr bwMode="auto">
            <a:xfrm flipV="1">
              <a:off x="2581" y="2060"/>
              <a:ext cx="236" cy="94"/>
              <a:chOff x="2848" y="848"/>
              <a:chExt cx="140" cy="98"/>
            </a:xfrm>
          </p:grpSpPr>
          <p:sp>
            <p:nvSpPr>
              <p:cNvPr id="210146" name="Line 12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47" name="Line 12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48" name="Line 12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0144" name="Line 123"/>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45" name="Line 124"/>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09939" name="Line 134"/>
          <p:cNvSpPr>
            <a:spLocks noChangeShapeType="1"/>
          </p:cNvSpPr>
          <p:nvPr/>
        </p:nvSpPr>
        <p:spPr bwMode="auto">
          <a:xfrm flipV="1">
            <a:off x="4479925" y="3074988"/>
            <a:ext cx="1174750" cy="16510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9940" name="Text Box 135"/>
          <p:cNvSpPr txBox="1">
            <a:spLocks noChangeArrowheads="1"/>
          </p:cNvSpPr>
          <p:nvPr/>
        </p:nvSpPr>
        <p:spPr bwMode="auto">
          <a:xfrm>
            <a:off x="5357813" y="5018088"/>
            <a:ext cx="180975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i="0" dirty="0">
                <a:solidFill>
                  <a:srgbClr val="000000"/>
                </a:solidFill>
                <a:latin typeface="Arial" charset="0"/>
              </a:rPr>
              <a:t>Google</a:t>
            </a:r>
            <a:r>
              <a:rPr lang="ja-JP" altLang="en-US" sz="1600" i="0">
                <a:solidFill>
                  <a:srgbClr val="000000"/>
                </a:solidFill>
                <a:latin typeface="Arial" charset="0"/>
              </a:rPr>
              <a:t>’</a:t>
            </a:r>
            <a:r>
              <a:rPr lang="en-US" altLang="ja-JP" sz="1600" i="0" dirty="0">
                <a:solidFill>
                  <a:srgbClr val="000000"/>
                </a:solidFill>
                <a:latin typeface="Arial" charset="0"/>
              </a:rPr>
              <a:t>s network </a:t>
            </a:r>
          </a:p>
          <a:p>
            <a:pPr eaLnBrk="1" hangingPunct="1"/>
            <a:r>
              <a:rPr lang="en-US" sz="1600" i="0" dirty="0">
                <a:solidFill>
                  <a:srgbClr val="000000"/>
                </a:solidFill>
                <a:latin typeface="Arial" charset="0"/>
              </a:rPr>
              <a:t>64.233.160.0/19 </a:t>
            </a:r>
          </a:p>
        </p:txBody>
      </p:sp>
      <p:sp>
        <p:nvSpPr>
          <p:cNvPr id="209941" name="Line 136"/>
          <p:cNvSpPr>
            <a:spLocks noChangeShapeType="1"/>
          </p:cNvSpPr>
          <p:nvPr/>
        </p:nvSpPr>
        <p:spPr bwMode="auto">
          <a:xfrm flipV="1">
            <a:off x="3059113" y="4894263"/>
            <a:ext cx="942975" cy="158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9942" name="Text Box 137"/>
          <p:cNvSpPr txBox="1">
            <a:spLocks noChangeArrowheads="1"/>
          </p:cNvSpPr>
          <p:nvPr/>
        </p:nvSpPr>
        <p:spPr bwMode="auto">
          <a:xfrm>
            <a:off x="1971675" y="5286375"/>
            <a:ext cx="15954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i="0" dirty="0">
                <a:solidFill>
                  <a:srgbClr val="000000"/>
                </a:solidFill>
                <a:latin typeface="Arial" charset="0"/>
              </a:rPr>
              <a:t>64.233.169.105</a:t>
            </a:r>
          </a:p>
        </p:txBody>
      </p:sp>
      <p:sp>
        <p:nvSpPr>
          <p:cNvPr id="209943" name="Text Box 138"/>
          <p:cNvSpPr txBox="1">
            <a:spLocks noChangeArrowheads="1"/>
          </p:cNvSpPr>
          <p:nvPr/>
        </p:nvSpPr>
        <p:spPr bwMode="auto">
          <a:xfrm>
            <a:off x="1939925" y="4992688"/>
            <a:ext cx="11779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i="0" dirty="0">
                <a:solidFill>
                  <a:srgbClr val="000000"/>
                </a:solidFill>
                <a:latin typeface="Arial" charset="0"/>
              </a:rPr>
              <a:t>web server</a:t>
            </a:r>
          </a:p>
        </p:txBody>
      </p:sp>
      <p:sp>
        <p:nvSpPr>
          <p:cNvPr id="209944" name="Text Box 139"/>
          <p:cNvSpPr txBox="1">
            <a:spLocks noChangeArrowheads="1"/>
          </p:cNvSpPr>
          <p:nvPr/>
        </p:nvSpPr>
        <p:spPr bwMode="auto">
          <a:xfrm>
            <a:off x="7577138" y="1384300"/>
            <a:ext cx="1233487"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i="0" dirty="0">
                <a:solidFill>
                  <a:srgbClr val="000000"/>
                </a:solidFill>
                <a:latin typeface="Arial" charset="0"/>
              </a:rPr>
              <a:t>DNS server</a:t>
            </a:r>
          </a:p>
          <a:p>
            <a:pPr eaLnBrk="1" hangingPunct="1"/>
            <a:endParaRPr lang="en-US" sz="1600" i="0" dirty="0">
              <a:solidFill>
                <a:srgbClr val="000000"/>
              </a:solidFill>
              <a:latin typeface="Arial" charset="0"/>
            </a:endParaRPr>
          </a:p>
        </p:txBody>
      </p:sp>
      <p:grpSp>
        <p:nvGrpSpPr>
          <p:cNvPr id="209945" name="Group 95"/>
          <p:cNvGrpSpPr>
            <a:grpSpLocks/>
          </p:cNvGrpSpPr>
          <p:nvPr/>
        </p:nvGrpSpPr>
        <p:grpSpPr bwMode="auto">
          <a:xfrm>
            <a:off x="5797550" y="4365625"/>
            <a:ext cx="757238" cy="379413"/>
            <a:chOff x="2466" y="2026"/>
            <a:chExt cx="477" cy="282"/>
          </a:xfrm>
        </p:grpSpPr>
        <p:sp>
          <p:nvSpPr>
            <p:cNvPr id="210124" name="Oval 96"/>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sp>
          <p:nvSpPr>
            <p:cNvPr id="210125" name="Line 97"/>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26" name="Rectangle 98"/>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endParaRPr>
            </a:p>
          </p:txBody>
        </p:sp>
        <p:sp>
          <p:nvSpPr>
            <p:cNvPr id="210127" name="Oval 99"/>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grpSp>
          <p:nvGrpSpPr>
            <p:cNvPr id="210128" name="Group 100"/>
            <p:cNvGrpSpPr>
              <a:grpSpLocks/>
            </p:cNvGrpSpPr>
            <p:nvPr/>
          </p:nvGrpSpPr>
          <p:grpSpPr bwMode="auto">
            <a:xfrm>
              <a:off x="2581" y="2061"/>
              <a:ext cx="236" cy="94"/>
              <a:chOff x="2848" y="848"/>
              <a:chExt cx="140" cy="98"/>
            </a:xfrm>
          </p:grpSpPr>
          <p:sp>
            <p:nvSpPr>
              <p:cNvPr id="210135" name="Line 101"/>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36" name="Line 102"/>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37" name="Line 103"/>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10129" name="Group 104"/>
            <p:cNvGrpSpPr>
              <a:grpSpLocks/>
            </p:cNvGrpSpPr>
            <p:nvPr/>
          </p:nvGrpSpPr>
          <p:grpSpPr bwMode="auto">
            <a:xfrm flipV="1">
              <a:off x="2581" y="2060"/>
              <a:ext cx="236" cy="94"/>
              <a:chOff x="2848" y="848"/>
              <a:chExt cx="140" cy="98"/>
            </a:xfrm>
          </p:grpSpPr>
          <p:sp>
            <p:nvSpPr>
              <p:cNvPr id="210132" name="Line 105"/>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33" name="Line 106"/>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34" name="Line 107"/>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0130" name="Line 108"/>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0131" name="Line 109"/>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09946" name="Group 166"/>
          <p:cNvGrpSpPr>
            <a:grpSpLocks/>
          </p:cNvGrpSpPr>
          <p:nvPr/>
        </p:nvGrpSpPr>
        <p:grpSpPr bwMode="auto">
          <a:xfrm>
            <a:off x="5181600" y="3048000"/>
            <a:ext cx="400050" cy="152400"/>
            <a:chOff x="3228" y="1776"/>
            <a:chExt cx="252" cy="96"/>
          </a:xfrm>
        </p:grpSpPr>
        <p:sp>
          <p:nvSpPr>
            <p:cNvPr id="210122"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0123"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9947" name="Group 167"/>
          <p:cNvGrpSpPr>
            <a:grpSpLocks/>
          </p:cNvGrpSpPr>
          <p:nvPr/>
        </p:nvGrpSpPr>
        <p:grpSpPr bwMode="auto">
          <a:xfrm flipH="1">
            <a:off x="5810250" y="3062288"/>
            <a:ext cx="400050" cy="152400"/>
            <a:chOff x="3228" y="1776"/>
            <a:chExt cx="252" cy="96"/>
          </a:xfrm>
        </p:grpSpPr>
        <p:sp>
          <p:nvSpPr>
            <p:cNvPr id="210120"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0121"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9948" name="Group 170"/>
          <p:cNvGrpSpPr>
            <a:grpSpLocks/>
          </p:cNvGrpSpPr>
          <p:nvPr/>
        </p:nvGrpSpPr>
        <p:grpSpPr bwMode="auto">
          <a:xfrm flipH="1" flipV="1">
            <a:off x="5962650" y="2538413"/>
            <a:ext cx="400050" cy="152400"/>
            <a:chOff x="3228" y="1776"/>
            <a:chExt cx="252" cy="96"/>
          </a:xfrm>
        </p:grpSpPr>
        <p:sp>
          <p:nvSpPr>
            <p:cNvPr id="210118"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0119"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9949" name="Group 173"/>
          <p:cNvGrpSpPr>
            <a:grpSpLocks/>
          </p:cNvGrpSpPr>
          <p:nvPr/>
        </p:nvGrpSpPr>
        <p:grpSpPr bwMode="auto">
          <a:xfrm flipH="1" flipV="1">
            <a:off x="8062913" y="3228975"/>
            <a:ext cx="400050" cy="152400"/>
            <a:chOff x="3228" y="1776"/>
            <a:chExt cx="252" cy="96"/>
          </a:xfrm>
        </p:grpSpPr>
        <p:sp>
          <p:nvSpPr>
            <p:cNvPr id="210116" name="Line 17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0117" name="Line 17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9950" name="Group 176"/>
          <p:cNvGrpSpPr>
            <a:grpSpLocks/>
          </p:cNvGrpSpPr>
          <p:nvPr/>
        </p:nvGrpSpPr>
        <p:grpSpPr bwMode="auto">
          <a:xfrm flipV="1">
            <a:off x="7239000" y="3248025"/>
            <a:ext cx="295275" cy="114300"/>
            <a:chOff x="3228" y="1776"/>
            <a:chExt cx="252" cy="96"/>
          </a:xfrm>
        </p:grpSpPr>
        <p:sp>
          <p:nvSpPr>
            <p:cNvPr id="210114" name="Line 177"/>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0115" name="Line 178"/>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9951" name="Group 179"/>
          <p:cNvGrpSpPr>
            <a:grpSpLocks/>
          </p:cNvGrpSpPr>
          <p:nvPr/>
        </p:nvGrpSpPr>
        <p:grpSpPr bwMode="auto">
          <a:xfrm rot="409689" flipH="1" flipV="1">
            <a:off x="7510463" y="2590800"/>
            <a:ext cx="452437" cy="57150"/>
            <a:chOff x="3228" y="1776"/>
            <a:chExt cx="252" cy="96"/>
          </a:xfrm>
        </p:grpSpPr>
        <p:sp>
          <p:nvSpPr>
            <p:cNvPr id="210112" name="Line 180"/>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0113" name="Line 181"/>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9952" name="Group 182"/>
          <p:cNvGrpSpPr>
            <a:grpSpLocks/>
          </p:cNvGrpSpPr>
          <p:nvPr/>
        </p:nvGrpSpPr>
        <p:grpSpPr bwMode="auto">
          <a:xfrm>
            <a:off x="6653213" y="2795588"/>
            <a:ext cx="295275" cy="114300"/>
            <a:chOff x="3228" y="1776"/>
            <a:chExt cx="252" cy="96"/>
          </a:xfrm>
        </p:grpSpPr>
        <p:sp>
          <p:nvSpPr>
            <p:cNvPr id="210110" name="Line 183"/>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0111" name="Line 184"/>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9953" name="Group 185"/>
          <p:cNvGrpSpPr>
            <a:grpSpLocks/>
          </p:cNvGrpSpPr>
          <p:nvPr/>
        </p:nvGrpSpPr>
        <p:grpSpPr bwMode="auto">
          <a:xfrm flipH="1">
            <a:off x="7291388" y="2795588"/>
            <a:ext cx="295275" cy="114300"/>
            <a:chOff x="3228" y="1776"/>
            <a:chExt cx="252" cy="96"/>
          </a:xfrm>
        </p:grpSpPr>
        <p:sp>
          <p:nvSpPr>
            <p:cNvPr id="210108" name="Line 186"/>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0109" name="Line 187"/>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9954" name="Group 188"/>
          <p:cNvGrpSpPr>
            <a:grpSpLocks/>
          </p:cNvGrpSpPr>
          <p:nvPr/>
        </p:nvGrpSpPr>
        <p:grpSpPr bwMode="auto">
          <a:xfrm>
            <a:off x="5705475" y="4743450"/>
            <a:ext cx="295275" cy="114300"/>
            <a:chOff x="3228" y="1776"/>
            <a:chExt cx="252" cy="96"/>
          </a:xfrm>
        </p:grpSpPr>
        <p:sp>
          <p:nvSpPr>
            <p:cNvPr id="210106" name="Line 189"/>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0107" name="Line 190"/>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9955" name="Group 191"/>
          <p:cNvGrpSpPr>
            <a:grpSpLocks/>
          </p:cNvGrpSpPr>
          <p:nvPr/>
        </p:nvGrpSpPr>
        <p:grpSpPr bwMode="auto">
          <a:xfrm flipH="1">
            <a:off x="6343650" y="4743450"/>
            <a:ext cx="295275" cy="114300"/>
            <a:chOff x="3228" y="1776"/>
            <a:chExt cx="252" cy="96"/>
          </a:xfrm>
        </p:grpSpPr>
        <p:sp>
          <p:nvSpPr>
            <p:cNvPr id="210104" name="Line 192"/>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0105" name="Line 193"/>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9956" name="Group 194"/>
          <p:cNvGrpSpPr>
            <a:grpSpLocks/>
          </p:cNvGrpSpPr>
          <p:nvPr/>
        </p:nvGrpSpPr>
        <p:grpSpPr bwMode="auto">
          <a:xfrm>
            <a:off x="3938588" y="5100638"/>
            <a:ext cx="295275" cy="114300"/>
            <a:chOff x="3228" y="1776"/>
            <a:chExt cx="252" cy="96"/>
          </a:xfrm>
        </p:grpSpPr>
        <p:sp>
          <p:nvSpPr>
            <p:cNvPr id="210102" name="Line 195"/>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0103" name="Line 196"/>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9957" name="Group 197"/>
          <p:cNvGrpSpPr>
            <a:grpSpLocks/>
          </p:cNvGrpSpPr>
          <p:nvPr/>
        </p:nvGrpSpPr>
        <p:grpSpPr bwMode="auto">
          <a:xfrm flipH="1">
            <a:off x="4576763" y="5100638"/>
            <a:ext cx="295275" cy="114300"/>
            <a:chOff x="3228" y="1776"/>
            <a:chExt cx="252" cy="96"/>
          </a:xfrm>
        </p:grpSpPr>
        <p:sp>
          <p:nvSpPr>
            <p:cNvPr id="210100" name="Line 19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0101" name="Line 19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9958" name="Group 200"/>
          <p:cNvGrpSpPr>
            <a:grpSpLocks/>
          </p:cNvGrpSpPr>
          <p:nvPr/>
        </p:nvGrpSpPr>
        <p:grpSpPr bwMode="auto">
          <a:xfrm flipH="1" flipV="1">
            <a:off x="4781550" y="4805363"/>
            <a:ext cx="295275" cy="114300"/>
            <a:chOff x="3228" y="1776"/>
            <a:chExt cx="252" cy="96"/>
          </a:xfrm>
        </p:grpSpPr>
        <p:sp>
          <p:nvSpPr>
            <p:cNvPr id="210098" name="Line 20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0099" name="Line 20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209959" name="Text Box 34"/>
          <p:cNvSpPr txBox="1">
            <a:spLocks noChangeArrowheads="1"/>
          </p:cNvSpPr>
          <p:nvPr/>
        </p:nvSpPr>
        <p:spPr bwMode="auto">
          <a:xfrm>
            <a:off x="962025" y="3128963"/>
            <a:ext cx="1595438"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i="0" dirty="0">
                <a:solidFill>
                  <a:srgbClr val="000000"/>
                </a:solidFill>
                <a:latin typeface="Arial" charset="0"/>
              </a:rPr>
              <a:t>school network </a:t>
            </a:r>
          </a:p>
          <a:p>
            <a:pPr eaLnBrk="1" hangingPunct="1"/>
            <a:r>
              <a:rPr lang="en-US" sz="1600" i="0" dirty="0">
                <a:solidFill>
                  <a:srgbClr val="000000"/>
                </a:solidFill>
                <a:latin typeface="Arial" charset="0"/>
              </a:rPr>
              <a:t>68.80.2.0/24</a:t>
            </a:r>
          </a:p>
        </p:txBody>
      </p:sp>
      <p:pic>
        <p:nvPicPr>
          <p:cNvPr id="699793" name="Picture 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713" y="4208463"/>
            <a:ext cx="1243012" cy="768350"/>
          </a:xfrm>
          <a:prstGeom prst="rect">
            <a:avLst/>
          </a:prstGeom>
          <a:noFill/>
          <a:ln w="2857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99796" name="Text Box 404"/>
          <p:cNvSpPr txBox="1">
            <a:spLocks noChangeArrowheads="1"/>
          </p:cNvSpPr>
          <p:nvPr/>
        </p:nvSpPr>
        <p:spPr bwMode="auto">
          <a:xfrm>
            <a:off x="1563688" y="3940175"/>
            <a:ext cx="9525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FF0000"/>
                </a:solidFill>
                <a:latin typeface="Arial" charset="0"/>
                <a:cs typeface="+mn-cs"/>
              </a:rPr>
              <a:t>web page</a:t>
            </a:r>
          </a:p>
        </p:txBody>
      </p:sp>
      <p:grpSp>
        <p:nvGrpSpPr>
          <p:cNvPr id="699797" name="Group 405"/>
          <p:cNvGrpSpPr>
            <a:grpSpLocks/>
          </p:cNvGrpSpPr>
          <p:nvPr/>
        </p:nvGrpSpPr>
        <p:grpSpPr bwMode="auto">
          <a:xfrm>
            <a:off x="288925" y="1162050"/>
            <a:ext cx="1416050" cy="1265238"/>
            <a:chOff x="146" y="690"/>
            <a:chExt cx="892" cy="797"/>
          </a:xfrm>
        </p:grpSpPr>
        <p:grpSp>
          <p:nvGrpSpPr>
            <p:cNvPr id="210091" name="Group 400"/>
            <p:cNvGrpSpPr>
              <a:grpSpLocks/>
            </p:cNvGrpSpPr>
            <p:nvPr/>
          </p:nvGrpSpPr>
          <p:grpSpPr bwMode="auto">
            <a:xfrm>
              <a:off x="146" y="690"/>
              <a:ext cx="892" cy="797"/>
              <a:chOff x="146" y="690"/>
              <a:chExt cx="892" cy="797"/>
            </a:xfrm>
          </p:grpSpPr>
          <p:sp>
            <p:nvSpPr>
              <p:cNvPr id="210093" name="Freeform 398"/>
              <p:cNvSpPr>
                <a:spLocks/>
              </p:cNvSpPr>
              <p:nvPr/>
            </p:nvSpPr>
            <p:spPr bwMode="auto">
              <a:xfrm>
                <a:off x="177" y="715"/>
                <a:ext cx="861" cy="772"/>
              </a:xfrm>
              <a:custGeom>
                <a:avLst/>
                <a:gdLst>
                  <a:gd name="T0" fmla="*/ 861 w 861"/>
                  <a:gd name="T1" fmla="*/ 772 h 772"/>
                  <a:gd name="T2" fmla="*/ 0 w 861"/>
                  <a:gd name="T3" fmla="*/ 557 h 772"/>
                  <a:gd name="T4" fmla="*/ 532 w 861"/>
                  <a:gd name="T5" fmla="*/ 405 h 772"/>
                  <a:gd name="T6" fmla="*/ 652 w 861"/>
                  <a:gd name="T7" fmla="*/ 0 h 772"/>
                  <a:gd name="T8" fmla="*/ 861 w 861"/>
                  <a:gd name="T9" fmla="*/ 772 h 7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1" h="772">
                    <a:moveTo>
                      <a:pt x="861" y="772"/>
                    </a:moveTo>
                    <a:lnTo>
                      <a:pt x="0" y="557"/>
                    </a:lnTo>
                    <a:lnTo>
                      <a:pt x="532" y="405"/>
                    </a:lnTo>
                    <a:lnTo>
                      <a:pt x="652" y="0"/>
                    </a:lnTo>
                    <a:lnTo>
                      <a:pt x="861" y="772"/>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210094" name="Group 392"/>
              <p:cNvGrpSpPr>
                <a:grpSpLocks/>
              </p:cNvGrpSpPr>
              <p:nvPr/>
            </p:nvGrpSpPr>
            <p:grpSpPr bwMode="auto">
              <a:xfrm>
                <a:off x="148" y="697"/>
                <a:ext cx="694" cy="574"/>
                <a:chOff x="2579" y="1366"/>
                <a:chExt cx="1078" cy="674"/>
              </a:xfrm>
            </p:grpSpPr>
            <p:pic>
              <p:nvPicPr>
                <p:cNvPr id="87217" name="Picture 3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 y="1366"/>
                  <a:ext cx="1078" cy="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7218" name="Rectangle 394"/>
                <p:cNvSpPr>
                  <a:spLocks noChangeArrowheads="1"/>
                </p:cNvSpPr>
                <p:nvPr/>
              </p:nvSpPr>
              <p:spPr bwMode="auto">
                <a:xfrm>
                  <a:off x="2633" y="1428"/>
                  <a:ext cx="957" cy="56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7216" name="Rectangle 399"/>
              <p:cNvSpPr>
                <a:spLocks noChangeArrowheads="1"/>
              </p:cNvSpPr>
              <p:nvPr/>
            </p:nvSpPr>
            <p:spPr bwMode="auto">
              <a:xfrm>
                <a:off x="146" y="690"/>
                <a:ext cx="696" cy="582"/>
              </a:xfrm>
              <a:prstGeom prst="rect">
                <a:avLst/>
              </a:prstGeom>
              <a:noFill/>
              <a:ln w="1905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7213" name="Text Box 402"/>
            <p:cNvSpPr txBox="1">
              <a:spLocks noChangeArrowheads="1"/>
            </p:cNvSpPr>
            <p:nvPr/>
          </p:nvSpPr>
          <p:spPr bwMode="auto">
            <a:xfrm>
              <a:off x="227" y="850"/>
              <a:ext cx="51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FF0000"/>
                  </a:solidFill>
                  <a:latin typeface="Arial" charset="0"/>
                  <a:cs typeface="+mn-cs"/>
                </a:rPr>
                <a:t>browser</a:t>
              </a:r>
            </a:p>
          </p:txBody>
        </p:sp>
      </p:grpSp>
      <p:grpSp>
        <p:nvGrpSpPr>
          <p:cNvPr id="209963" name="Group 356"/>
          <p:cNvGrpSpPr>
            <a:grpSpLocks/>
          </p:cNvGrpSpPr>
          <p:nvPr/>
        </p:nvGrpSpPr>
        <p:grpSpPr bwMode="auto">
          <a:xfrm>
            <a:off x="1511300" y="1898650"/>
            <a:ext cx="842963" cy="814388"/>
            <a:chOff x="313" y="1497"/>
            <a:chExt cx="1152" cy="1014"/>
          </a:xfrm>
        </p:grpSpPr>
        <p:pic>
          <p:nvPicPr>
            <p:cNvPr id="210089" name="Picture 354" descr="laptop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0090" name="Picture 355" descr="antenna_styliz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99788" name="AutoShape 396"/>
          <p:cNvSpPr>
            <a:spLocks noChangeArrowheads="1"/>
          </p:cNvSpPr>
          <p:nvPr/>
        </p:nvSpPr>
        <p:spPr bwMode="auto">
          <a:xfrm>
            <a:off x="668338" y="2266950"/>
            <a:ext cx="976312"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8708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0863" y="2444750"/>
            <a:ext cx="914400" cy="387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96" name="Rectangle 43"/>
          <p:cNvSpPr>
            <a:spLocks noChangeArrowheads="1"/>
          </p:cNvSpPr>
          <p:nvPr/>
        </p:nvSpPr>
        <p:spPr bwMode="auto">
          <a:xfrm rot="16200000">
            <a:off x="3416300" y="3551238"/>
            <a:ext cx="147638" cy="18891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sp>
        <p:nvSpPr>
          <p:cNvPr id="198" name="Rectangle 43"/>
          <p:cNvSpPr>
            <a:spLocks noChangeArrowheads="1"/>
          </p:cNvSpPr>
          <p:nvPr/>
        </p:nvSpPr>
        <p:spPr bwMode="auto">
          <a:xfrm rot="2460490">
            <a:off x="3074988" y="3208338"/>
            <a:ext cx="136525" cy="30638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sp>
        <p:nvSpPr>
          <p:cNvPr id="209968" name="Oval 407"/>
          <p:cNvSpPr>
            <a:spLocks noChangeArrowheads="1"/>
          </p:cNvSpPr>
          <p:nvPr/>
        </p:nvSpPr>
        <p:spPr bwMode="auto">
          <a:xfrm>
            <a:off x="2552700" y="3619500"/>
            <a:ext cx="850900" cy="250825"/>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solidFill>
                <a:srgbClr val="000000"/>
              </a:solidFill>
              <a:latin typeface="Times New Roman" charset="0"/>
              <a:cs typeface="Arial" charset="0"/>
            </a:endParaRPr>
          </a:p>
        </p:txBody>
      </p:sp>
      <p:sp>
        <p:nvSpPr>
          <p:cNvPr id="209969" name="Rectangle 410"/>
          <p:cNvSpPr>
            <a:spLocks noChangeArrowheads="1"/>
          </p:cNvSpPr>
          <p:nvPr/>
        </p:nvSpPr>
        <p:spPr bwMode="auto">
          <a:xfrm>
            <a:off x="2552700" y="3590925"/>
            <a:ext cx="854075" cy="15716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cs typeface="Arial" charset="0"/>
            </a:endParaRPr>
          </a:p>
        </p:txBody>
      </p:sp>
      <p:sp>
        <p:nvSpPr>
          <p:cNvPr id="209970" name="Oval 411"/>
          <p:cNvSpPr>
            <a:spLocks noChangeArrowheads="1"/>
          </p:cNvSpPr>
          <p:nvPr/>
        </p:nvSpPr>
        <p:spPr bwMode="auto">
          <a:xfrm>
            <a:off x="2549525" y="3421063"/>
            <a:ext cx="850900" cy="29368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solidFill>
                <a:srgbClr val="000000"/>
              </a:solidFill>
              <a:latin typeface="Times New Roman" charset="0"/>
              <a:cs typeface="Arial" charset="0"/>
            </a:endParaRPr>
          </a:p>
        </p:txBody>
      </p:sp>
      <p:grpSp>
        <p:nvGrpSpPr>
          <p:cNvPr id="209971" name="Group 1189"/>
          <p:cNvGrpSpPr>
            <a:grpSpLocks/>
          </p:cNvGrpSpPr>
          <p:nvPr/>
        </p:nvGrpSpPr>
        <p:grpSpPr bwMode="auto">
          <a:xfrm>
            <a:off x="2720975" y="3497263"/>
            <a:ext cx="481013" cy="136525"/>
            <a:chOff x="2468" y="1332"/>
            <a:chExt cx="310" cy="60"/>
          </a:xfrm>
        </p:grpSpPr>
        <p:sp>
          <p:nvSpPr>
            <p:cNvPr id="210087"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0088"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87093" name="Line 1192"/>
          <p:cNvSpPr>
            <a:spLocks noChangeShapeType="1"/>
          </p:cNvSpPr>
          <p:nvPr/>
        </p:nvSpPr>
        <p:spPr bwMode="auto">
          <a:xfrm>
            <a:off x="2552700" y="3557588"/>
            <a:ext cx="0" cy="2000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7094" name="Line 1193"/>
          <p:cNvSpPr>
            <a:spLocks noChangeShapeType="1"/>
          </p:cNvSpPr>
          <p:nvPr/>
        </p:nvSpPr>
        <p:spPr bwMode="auto">
          <a:xfrm>
            <a:off x="3400425" y="3567113"/>
            <a:ext cx="0" cy="1952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07" name="Rectangle 43"/>
          <p:cNvSpPr>
            <a:spLocks noChangeArrowheads="1"/>
          </p:cNvSpPr>
          <p:nvPr/>
        </p:nvSpPr>
        <p:spPr bwMode="auto">
          <a:xfrm rot="16200000">
            <a:off x="2338388" y="2365375"/>
            <a:ext cx="146050" cy="3143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grpSp>
        <p:nvGrpSpPr>
          <p:cNvPr id="209975" name="Group 1185"/>
          <p:cNvGrpSpPr>
            <a:grpSpLocks/>
          </p:cNvGrpSpPr>
          <p:nvPr/>
        </p:nvGrpSpPr>
        <p:grpSpPr bwMode="auto">
          <a:xfrm>
            <a:off x="5338763" y="2667000"/>
            <a:ext cx="830262" cy="455613"/>
            <a:chOff x="4650" y="1129"/>
            <a:chExt cx="246" cy="95"/>
          </a:xfrm>
        </p:grpSpPr>
        <p:sp>
          <p:nvSpPr>
            <p:cNvPr id="210079"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solidFill>
                  <a:srgbClr val="000000"/>
                </a:solidFill>
                <a:latin typeface="Times New Roman" charset="0"/>
                <a:cs typeface="Arial" charset="0"/>
              </a:endParaRPr>
            </a:p>
          </p:txBody>
        </p:sp>
        <p:sp>
          <p:nvSpPr>
            <p:cNvPr id="210080"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cs typeface="Arial" charset="0"/>
              </a:endParaRPr>
            </a:p>
          </p:txBody>
        </p:sp>
        <p:sp>
          <p:nvSpPr>
            <p:cNvPr id="210081"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solidFill>
                  <a:srgbClr val="000000"/>
                </a:solidFill>
                <a:latin typeface="Times New Roman" charset="0"/>
                <a:cs typeface="Arial" charset="0"/>
              </a:endParaRPr>
            </a:p>
          </p:txBody>
        </p:sp>
        <p:grpSp>
          <p:nvGrpSpPr>
            <p:cNvPr id="210082" name="Group 1189"/>
            <p:cNvGrpSpPr>
              <a:grpSpLocks/>
            </p:cNvGrpSpPr>
            <p:nvPr/>
          </p:nvGrpSpPr>
          <p:grpSpPr bwMode="auto">
            <a:xfrm>
              <a:off x="4699" y="1145"/>
              <a:ext cx="138" cy="29"/>
              <a:chOff x="2468" y="1332"/>
              <a:chExt cx="310" cy="60"/>
            </a:xfrm>
          </p:grpSpPr>
          <p:sp>
            <p:nvSpPr>
              <p:cNvPr id="210085"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0086"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87204"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7205"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grpSp>
        <p:nvGrpSpPr>
          <p:cNvPr id="209976" name="Group 1185"/>
          <p:cNvGrpSpPr>
            <a:grpSpLocks/>
          </p:cNvGrpSpPr>
          <p:nvPr/>
        </p:nvGrpSpPr>
        <p:grpSpPr bwMode="auto">
          <a:xfrm>
            <a:off x="6729413" y="2401888"/>
            <a:ext cx="808037" cy="425450"/>
            <a:chOff x="4650" y="1129"/>
            <a:chExt cx="246" cy="95"/>
          </a:xfrm>
        </p:grpSpPr>
        <p:sp>
          <p:nvSpPr>
            <p:cNvPr id="210071"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solidFill>
                  <a:srgbClr val="000000"/>
                </a:solidFill>
                <a:latin typeface="Times New Roman" charset="0"/>
                <a:cs typeface="Arial" charset="0"/>
              </a:endParaRPr>
            </a:p>
          </p:txBody>
        </p:sp>
        <p:sp>
          <p:nvSpPr>
            <p:cNvPr id="210072"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cs typeface="Arial" charset="0"/>
              </a:endParaRPr>
            </a:p>
          </p:txBody>
        </p:sp>
        <p:sp>
          <p:nvSpPr>
            <p:cNvPr id="210073"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solidFill>
                  <a:srgbClr val="000000"/>
                </a:solidFill>
                <a:latin typeface="Times New Roman" charset="0"/>
                <a:cs typeface="Arial" charset="0"/>
              </a:endParaRPr>
            </a:p>
          </p:txBody>
        </p:sp>
        <p:grpSp>
          <p:nvGrpSpPr>
            <p:cNvPr id="210074" name="Group 1189"/>
            <p:cNvGrpSpPr>
              <a:grpSpLocks/>
            </p:cNvGrpSpPr>
            <p:nvPr/>
          </p:nvGrpSpPr>
          <p:grpSpPr bwMode="auto">
            <a:xfrm>
              <a:off x="4699" y="1145"/>
              <a:ext cx="138" cy="29"/>
              <a:chOff x="2468" y="1332"/>
              <a:chExt cx="310" cy="60"/>
            </a:xfrm>
          </p:grpSpPr>
          <p:sp>
            <p:nvSpPr>
              <p:cNvPr id="210077"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0078"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87196"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7197"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grpSp>
        <p:nvGrpSpPr>
          <p:cNvPr id="209977" name="Group 1185"/>
          <p:cNvGrpSpPr>
            <a:grpSpLocks/>
          </p:cNvGrpSpPr>
          <p:nvPr/>
        </p:nvGrpSpPr>
        <p:grpSpPr bwMode="auto">
          <a:xfrm>
            <a:off x="7343775" y="3338513"/>
            <a:ext cx="892175" cy="390525"/>
            <a:chOff x="4650" y="1129"/>
            <a:chExt cx="246" cy="95"/>
          </a:xfrm>
        </p:grpSpPr>
        <p:sp>
          <p:nvSpPr>
            <p:cNvPr id="210063"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solidFill>
                  <a:srgbClr val="000000"/>
                </a:solidFill>
                <a:latin typeface="Times New Roman" charset="0"/>
                <a:cs typeface="Arial" charset="0"/>
              </a:endParaRPr>
            </a:p>
          </p:txBody>
        </p:sp>
        <p:sp>
          <p:nvSpPr>
            <p:cNvPr id="210064"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cs typeface="Arial" charset="0"/>
              </a:endParaRPr>
            </a:p>
          </p:txBody>
        </p:sp>
        <p:sp>
          <p:nvSpPr>
            <p:cNvPr id="210065"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solidFill>
                  <a:srgbClr val="000000"/>
                </a:solidFill>
                <a:latin typeface="Times New Roman" charset="0"/>
                <a:cs typeface="Arial" charset="0"/>
              </a:endParaRPr>
            </a:p>
          </p:txBody>
        </p:sp>
        <p:grpSp>
          <p:nvGrpSpPr>
            <p:cNvPr id="210066" name="Group 1189"/>
            <p:cNvGrpSpPr>
              <a:grpSpLocks/>
            </p:cNvGrpSpPr>
            <p:nvPr/>
          </p:nvGrpSpPr>
          <p:grpSpPr bwMode="auto">
            <a:xfrm>
              <a:off x="4699" y="1145"/>
              <a:ext cx="138" cy="29"/>
              <a:chOff x="2468" y="1332"/>
              <a:chExt cx="310" cy="60"/>
            </a:xfrm>
          </p:grpSpPr>
          <p:sp>
            <p:nvSpPr>
              <p:cNvPr id="210069"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0070"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87188"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7189"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grpSp>
        <p:nvGrpSpPr>
          <p:cNvPr id="209978" name="Group 1185"/>
          <p:cNvGrpSpPr>
            <a:grpSpLocks/>
          </p:cNvGrpSpPr>
          <p:nvPr/>
        </p:nvGrpSpPr>
        <p:grpSpPr bwMode="auto">
          <a:xfrm>
            <a:off x="5754688" y="4344988"/>
            <a:ext cx="808037" cy="425450"/>
            <a:chOff x="4650" y="1129"/>
            <a:chExt cx="246" cy="95"/>
          </a:xfrm>
        </p:grpSpPr>
        <p:sp>
          <p:nvSpPr>
            <p:cNvPr id="210055"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solidFill>
                  <a:srgbClr val="000000"/>
                </a:solidFill>
                <a:latin typeface="Times New Roman" charset="0"/>
                <a:cs typeface="Arial" charset="0"/>
              </a:endParaRPr>
            </a:p>
          </p:txBody>
        </p:sp>
        <p:sp>
          <p:nvSpPr>
            <p:cNvPr id="210056"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cs typeface="Arial" charset="0"/>
              </a:endParaRPr>
            </a:p>
          </p:txBody>
        </p:sp>
        <p:sp>
          <p:nvSpPr>
            <p:cNvPr id="210057"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solidFill>
                  <a:srgbClr val="000000"/>
                </a:solidFill>
                <a:latin typeface="Times New Roman" charset="0"/>
                <a:cs typeface="Arial" charset="0"/>
              </a:endParaRPr>
            </a:p>
          </p:txBody>
        </p:sp>
        <p:grpSp>
          <p:nvGrpSpPr>
            <p:cNvPr id="210058" name="Group 1189"/>
            <p:cNvGrpSpPr>
              <a:grpSpLocks/>
            </p:cNvGrpSpPr>
            <p:nvPr/>
          </p:nvGrpSpPr>
          <p:grpSpPr bwMode="auto">
            <a:xfrm>
              <a:off x="4699" y="1145"/>
              <a:ext cx="138" cy="29"/>
              <a:chOff x="2468" y="1332"/>
              <a:chExt cx="310" cy="60"/>
            </a:xfrm>
          </p:grpSpPr>
          <p:sp>
            <p:nvSpPr>
              <p:cNvPr id="210061"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0062"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87180"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7181"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grpSp>
        <p:nvGrpSpPr>
          <p:cNvPr id="209979" name="Group 1185"/>
          <p:cNvGrpSpPr>
            <a:grpSpLocks/>
          </p:cNvGrpSpPr>
          <p:nvPr/>
        </p:nvGrpSpPr>
        <p:grpSpPr bwMode="auto">
          <a:xfrm>
            <a:off x="4013200" y="4710113"/>
            <a:ext cx="808038" cy="425450"/>
            <a:chOff x="4650" y="1129"/>
            <a:chExt cx="246" cy="95"/>
          </a:xfrm>
        </p:grpSpPr>
        <p:sp>
          <p:nvSpPr>
            <p:cNvPr id="210047"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solidFill>
                  <a:srgbClr val="000000"/>
                </a:solidFill>
                <a:latin typeface="Times New Roman" charset="0"/>
                <a:cs typeface="Arial" charset="0"/>
              </a:endParaRPr>
            </a:p>
          </p:txBody>
        </p:sp>
        <p:sp>
          <p:nvSpPr>
            <p:cNvPr id="210048"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cs typeface="Arial" charset="0"/>
              </a:endParaRPr>
            </a:p>
          </p:txBody>
        </p:sp>
        <p:sp>
          <p:nvSpPr>
            <p:cNvPr id="210049"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solidFill>
                  <a:srgbClr val="000000"/>
                </a:solidFill>
                <a:latin typeface="Times New Roman" charset="0"/>
                <a:cs typeface="Arial" charset="0"/>
              </a:endParaRPr>
            </a:p>
          </p:txBody>
        </p:sp>
        <p:grpSp>
          <p:nvGrpSpPr>
            <p:cNvPr id="210050" name="Group 1189"/>
            <p:cNvGrpSpPr>
              <a:grpSpLocks/>
            </p:cNvGrpSpPr>
            <p:nvPr/>
          </p:nvGrpSpPr>
          <p:grpSpPr bwMode="auto">
            <a:xfrm>
              <a:off x="4699" y="1145"/>
              <a:ext cx="138" cy="29"/>
              <a:chOff x="2468" y="1332"/>
              <a:chExt cx="310" cy="60"/>
            </a:xfrm>
          </p:grpSpPr>
          <p:sp>
            <p:nvSpPr>
              <p:cNvPr id="210053"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0054"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87172"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7173"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grpSp>
        <p:nvGrpSpPr>
          <p:cNvPr id="209980" name="Group 248"/>
          <p:cNvGrpSpPr>
            <a:grpSpLocks/>
          </p:cNvGrpSpPr>
          <p:nvPr/>
        </p:nvGrpSpPr>
        <p:grpSpPr bwMode="auto">
          <a:xfrm>
            <a:off x="7218363" y="1558925"/>
            <a:ext cx="358775" cy="623888"/>
            <a:chOff x="4140" y="429"/>
            <a:chExt cx="1425" cy="2396"/>
          </a:xfrm>
        </p:grpSpPr>
        <p:sp>
          <p:nvSpPr>
            <p:cNvPr id="210015"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137" name="Rectangle 149"/>
            <p:cNvSpPr>
              <a:spLocks noChangeArrowheads="1"/>
            </p:cNvSpPr>
            <p:nvPr/>
          </p:nvSpPr>
          <p:spPr bwMode="auto">
            <a:xfrm>
              <a:off x="4203" y="429"/>
              <a:ext cx="1053"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0017"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0018"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140" name="Rectangle 152"/>
            <p:cNvSpPr>
              <a:spLocks noChangeArrowheads="1"/>
            </p:cNvSpPr>
            <p:nvPr/>
          </p:nvSpPr>
          <p:spPr bwMode="auto">
            <a:xfrm>
              <a:off x="4209" y="691"/>
              <a:ext cx="599" cy="49"/>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0020" name="Group 153"/>
            <p:cNvGrpSpPr>
              <a:grpSpLocks/>
            </p:cNvGrpSpPr>
            <p:nvPr/>
          </p:nvGrpSpPr>
          <p:grpSpPr bwMode="auto">
            <a:xfrm>
              <a:off x="4749" y="668"/>
              <a:ext cx="581" cy="145"/>
              <a:chOff x="614" y="2568"/>
              <a:chExt cx="725" cy="139"/>
            </a:xfrm>
          </p:grpSpPr>
          <p:sp>
            <p:nvSpPr>
              <p:cNvPr id="87166" name="AutoShape 154"/>
              <p:cNvSpPr>
                <a:spLocks noChangeArrowheads="1"/>
              </p:cNvSpPr>
              <p:nvPr/>
            </p:nvSpPr>
            <p:spPr bwMode="auto">
              <a:xfrm>
                <a:off x="617" y="2567"/>
                <a:ext cx="724"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67" name="AutoShape 155"/>
              <p:cNvSpPr>
                <a:spLocks noChangeArrowheads="1"/>
              </p:cNvSpPr>
              <p:nvPr/>
            </p:nvSpPr>
            <p:spPr bwMode="auto">
              <a:xfrm>
                <a:off x="633" y="2584"/>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7142" name="Rectangle 156"/>
            <p:cNvSpPr>
              <a:spLocks noChangeArrowheads="1"/>
            </p:cNvSpPr>
            <p:nvPr/>
          </p:nvSpPr>
          <p:spPr bwMode="auto">
            <a:xfrm>
              <a:off x="4222" y="1020"/>
              <a:ext cx="599" cy="43"/>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0022" name="Group 157"/>
            <p:cNvGrpSpPr>
              <a:grpSpLocks/>
            </p:cNvGrpSpPr>
            <p:nvPr/>
          </p:nvGrpSpPr>
          <p:grpSpPr bwMode="auto">
            <a:xfrm>
              <a:off x="4747" y="994"/>
              <a:ext cx="581" cy="134"/>
              <a:chOff x="614" y="2568"/>
              <a:chExt cx="725" cy="139"/>
            </a:xfrm>
          </p:grpSpPr>
          <p:sp>
            <p:nvSpPr>
              <p:cNvPr id="87164" name="AutoShape 158"/>
              <p:cNvSpPr>
                <a:spLocks noChangeArrowheads="1"/>
              </p:cNvSpPr>
              <p:nvPr/>
            </p:nvSpPr>
            <p:spPr bwMode="auto">
              <a:xfrm>
                <a:off x="612" y="2570"/>
                <a:ext cx="724" cy="13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65" name="AutoShape 159"/>
              <p:cNvSpPr>
                <a:spLocks noChangeArrowheads="1"/>
              </p:cNvSpPr>
              <p:nvPr/>
            </p:nvSpPr>
            <p:spPr bwMode="auto">
              <a:xfrm>
                <a:off x="628" y="2589"/>
                <a:ext cx="692"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7144" name="Rectangle 160"/>
            <p:cNvSpPr>
              <a:spLocks noChangeArrowheads="1"/>
            </p:cNvSpPr>
            <p:nvPr/>
          </p:nvSpPr>
          <p:spPr bwMode="auto">
            <a:xfrm>
              <a:off x="4216" y="1356"/>
              <a:ext cx="599" cy="49"/>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45" name="Rectangle 161"/>
            <p:cNvSpPr>
              <a:spLocks noChangeArrowheads="1"/>
            </p:cNvSpPr>
            <p:nvPr/>
          </p:nvSpPr>
          <p:spPr bwMode="auto">
            <a:xfrm>
              <a:off x="4228" y="1654"/>
              <a:ext cx="593" cy="49"/>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0025" name="Group 162"/>
            <p:cNvGrpSpPr>
              <a:grpSpLocks/>
            </p:cNvGrpSpPr>
            <p:nvPr/>
          </p:nvGrpSpPr>
          <p:grpSpPr bwMode="auto">
            <a:xfrm>
              <a:off x="4735" y="1627"/>
              <a:ext cx="582" cy="151"/>
              <a:chOff x="614" y="2568"/>
              <a:chExt cx="725" cy="139"/>
            </a:xfrm>
          </p:grpSpPr>
          <p:sp>
            <p:nvSpPr>
              <p:cNvPr id="87162" name="AutoShape 163"/>
              <p:cNvSpPr>
                <a:spLocks noChangeArrowheads="1"/>
              </p:cNvSpPr>
              <p:nvPr/>
            </p:nvSpPr>
            <p:spPr bwMode="auto">
              <a:xfrm>
                <a:off x="611" y="2576"/>
                <a:ext cx="730" cy="12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63" name="AutoShape 164"/>
              <p:cNvSpPr>
                <a:spLocks noChangeArrowheads="1"/>
              </p:cNvSpPr>
              <p:nvPr/>
            </p:nvSpPr>
            <p:spPr bwMode="auto">
              <a:xfrm>
                <a:off x="627" y="2588"/>
                <a:ext cx="69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210026"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210027" name="Group 166"/>
            <p:cNvGrpSpPr>
              <a:grpSpLocks/>
            </p:cNvGrpSpPr>
            <p:nvPr/>
          </p:nvGrpSpPr>
          <p:grpSpPr bwMode="auto">
            <a:xfrm>
              <a:off x="4739" y="1327"/>
              <a:ext cx="582" cy="139"/>
              <a:chOff x="614" y="2568"/>
              <a:chExt cx="725" cy="139"/>
            </a:xfrm>
          </p:grpSpPr>
          <p:sp>
            <p:nvSpPr>
              <p:cNvPr id="87160" name="AutoShape 167"/>
              <p:cNvSpPr>
                <a:spLocks noChangeArrowheads="1"/>
              </p:cNvSpPr>
              <p:nvPr/>
            </p:nvSpPr>
            <p:spPr bwMode="auto">
              <a:xfrm>
                <a:off x="614" y="2566"/>
                <a:ext cx="723"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61" name="AutoShape 168"/>
              <p:cNvSpPr>
                <a:spLocks noChangeArrowheads="1"/>
              </p:cNvSpPr>
              <p:nvPr/>
            </p:nvSpPr>
            <p:spPr bwMode="auto">
              <a:xfrm>
                <a:off x="630" y="2585"/>
                <a:ext cx="691" cy="10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7149" name="Rectangle 169"/>
            <p:cNvSpPr>
              <a:spLocks noChangeArrowheads="1"/>
            </p:cNvSpPr>
            <p:nvPr/>
          </p:nvSpPr>
          <p:spPr bwMode="auto">
            <a:xfrm>
              <a:off x="5250" y="429"/>
              <a:ext cx="69"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0029"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0030"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152" name="Oval 172"/>
            <p:cNvSpPr>
              <a:spLocks noChangeArrowheads="1"/>
            </p:cNvSpPr>
            <p:nvPr/>
          </p:nvSpPr>
          <p:spPr bwMode="auto">
            <a:xfrm>
              <a:off x="5515" y="2612"/>
              <a:ext cx="50" cy="98"/>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0032"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154" name="AutoShape 174"/>
            <p:cNvSpPr>
              <a:spLocks noChangeArrowheads="1"/>
            </p:cNvSpPr>
            <p:nvPr/>
          </p:nvSpPr>
          <p:spPr bwMode="auto">
            <a:xfrm>
              <a:off x="4140" y="2679"/>
              <a:ext cx="1198" cy="146"/>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55" name="AutoShape 175"/>
            <p:cNvSpPr>
              <a:spLocks noChangeArrowheads="1"/>
            </p:cNvSpPr>
            <p:nvPr/>
          </p:nvSpPr>
          <p:spPr bwMode="auto">
            <a:xfrm>
              <a:off x="4203" y="2709"/>
              <a:ext cx="1072"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56" name="Oval 176"/>
            <p:cNvSpPr>
              <a:spLocks noChangeArrowheads="1"/>
            </p:cNvSpPr>
            <p:nvPr/>
          </p:nvSpPr>
          <p:spPr bwMode="auto">
            <a:xfrm>
              <a:off x="4310" y="2386"/>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57" name="Oval 177"/>
            <p:cNvSpPr>
              <a:spLocks noChangeArrowheads="1"/>
            </p:cNvSpPr>
            <p:nvPr/>
          </p:nvSpPr>
          <p:spPr bwMode="auto">
            <a:xfrm>
              <a:off x="4487" y="2386"/>
              <a:ext cx="158" cy="140"/>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mn-cs"/>
              </a:endParaRPr>
            </a:p>
          </p:txBody>
        </p:sp>
        <p:sp>
          <p:nvSpPr>
            <p:cNvPr id="87158" name="Oval 178"/>
            <p:cNvSpPr>
              <a:spLocks noChangeArrowheads="1"/>
            </p:cNvSpPr>
            <p:nvPr/>
          </p:nvSpPr>
          <p:spPr bwMode="auto">
            <a:xfrm>
              <a:off x="4663" y="2380"/>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59" name="Rectangle 179"/>
            <p:cNvSpPr>
              <a:spLocks noChangeArrowheads="1"/>
            </p:cNvSpPr>
            <p:nvPr/>
          </p:nvSpPr>
          <p:spPr bwMode="auto">
            <a:xfrm>
              <a:off x="5061" y="1837"/>
              <a:ext cx="88" cy="756"/>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09981" name="Group 248"/>
          <p:cNvGrpSpPr>
            <a:grpSpLocks/>
          </p:cNvGrpSpPr>
          <p:nvPr/>
        </p:nvGrpSpPr>
        <p:grpSpPr bwMode="auto">
          <a:xfrm>
            <a:off x="2876550" y="4454525"/>
            <a:ext cx="358775" cy="623888"/>
            <a:chOff x="4140" y="429"/>
            <a:chExt cx="1425" cy="2396"/>
          </a:xfrm>
        </p:grpSpPr>
        <p:sp>
          <p:nvSpPr>
            <p:cNvPr id="209983"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105" name="Rectangle 149"/>
            <p:cNvSpPr>
              <a:spLocks noChangeArrowheads="1"/>
            </p:cNvSpPr>
            <p:nvPr/>
          </p:nvSpPr>
          <p:spPr bwMode="auto">
            <a:xfrm>
              <a:off x="4203" y="429"/>
              <a:ext cx="1053"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09985"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9986"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108" name="Rectangle 152"/>
            <p:cNvSpPr>
              <a:spLocks noChangeArrowheads="1"/>
            </p:cNvSpPr>
            <p:nvPr/>
          </p:nvSpPr>
          <p:spPr bwMode="auto">
            <a:xfrm>
              <a:off x="4209" y="691"/>
              <a:ext cx="599" cy="49"/>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09988" name="Group 153"/>
            <p:cNvGrpSpPr>
              <a:grpSpLocks/>
            </p:cNvGrpSpPr>
            <p:nvPr/>
          </p:nvGrpSpPr>
          <p:grpSpPr bwMode="auto">
            <a:xfrm>
              <a:off x="4749" y="668"/>
              <a:ext cx="581" cy="145"/>
              <a:chOff x="614" y="2568"/>
              <a:chExt cx="725" cy="139"/>
            </a:xfrm>
          </p:grpSpPr>
          <p:sp>
            <p:nvSpPr>
              <p:cNvPr id="87134" name="AutoShape 154"/>
              <p:cNvSpPr>
                <a:spLocks noChangeArrowheads="1"/>
              </p:cNvSpPr>
              <p:nvPr/>
            </p:nvSpPr>
            <p:spPr bwMode="auto">
              <a:xfrm>
                <a:off x="617" y="2567"/>
                <a:ext cx="724"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35" name="AutoShape 155"/>
              <p:cNvSpPr>
                <a:spLocks noChangeArrowheads="1"/>
              </p:cNvSpPr>
              <p:nvPr/>
            </p:nvSpPr>
            <p:spPr bwMode="auto">
              <a:xfrm>
                <a:off x="633" y="2584"/>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7110" name="Rectangle 156"/>
            <p:cNvSpPr>
              <a:spLocks noChangeArrowheads="1"/>
            </p:cNvSpPr>
            <p:nvPr/>
          </p:nvSpPr>
          <p:spPr bwMode="auto">
            <a:xfrm>
              <a:off x="4222" y="1020"/>
              <a:ext cx="599" cy="43"/>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09990" name="Group 157"/>
            <p:cNvGrpSpPr>
              <a:grpSpLocks/>
            </p:cNvGrpSpPr>
            <p:nvPr/>
          </p:nvGrpSpPr>
          <p:grpSpPr bwMode="auto">
            <a:xfrm>
              <a:off x="4747" y="994"/>
              <a:ext cx="581" cy="134"/>
              <a:chOff x="614" y="2568"/>
              <a:chExt cx="725" cy="139"/>
            </a:xfrm>
          </p:grpSpPr>
          <p:sp>
            <p:nvSpPr>
              <p:cNvPr id="87132" name="AutoShape 158"/>
              <p:cNvSpPr>
                <a:spLocks noChangeArrowheads="1"/>
              </p:cNvSpPr>
              <p:nvPr/>
            </p:nvSpPr>
            <p:spPr bwMode="auto">
              <a:xfrm>
                <a:off x="612" y="2570"/>
                <a:ext cx="724" cy="13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33" name="AutoShape 159"/>
              <p:cNvSpPr>
                <a:spLocks noChangeArrowheads="1"/>
              </p:cNvSpPr>
              <p:nvPr/>
            </p:nvSpPr>
            <p:spPr bwMode="auto">
              <a:xfrm>
                <a:off x="628" y="2589"/>
                <a:ext cx="692"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7112" name="Rectangle 160"/>
            <p:cNvSpPr>
              <a:spLocks noChangeArrowheads="1"/>
            </p:cNvSpPr>
            <p:nvPr/>
          </p:nvSpPr>
          <p:spPr bwMode="auto">
            <a:xfrm>
              <a:off x="4216" y="1356"/>
              <a:ext cx="599" cy="49"/>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13" name="Rectangle 161"/>
            <p:cNvSpPr>
              <a:spLocks noChangeArrowheads="1"/>
            </p:cNvSpPr>
            <p:nvPr/>
          </p:nvSpPr>
          <p:spPr bwMode="auto">
            <a:xfrm>
              <a:off x="4228" y="1654"/>
              <a:ext cx="593" cy="49"/>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09993" name="Group 162"/>
            <p:cNvGrpSpPr>
              <a:grpSpLocks/>
            </p:cNvGrpSpPr>
            <p:nvPr/>
          </p:nvGrpSpPr>
          <p:grpSpPr bwMode="auto">
            <a:xfrm>
              <a:off x="4735" y="1627"/>
              <a:ext cx="582" cy="151"/>
              <a:chOff x="614" y="2568"/>
              <a:chExt cx="725" cy="139"/>
            </a:xfrm>
          </p:grpSpPr>
          <p:sp>
            <p:nvSpPr>
              <p:cNvPr id="87130" name="AutoShape 163"/>
              <p:cNvSpPr>
                <a:spLocks noChangeArrowheads="1"/>
              </p:cNvSpPr>
              <p:nvPr/>
            </p:nvSpPr>
            <p:spPr bwMode="auto">
              <a:xfrm>
                <a:off x="611" y="2576"/>
                <a:ext cx="730" cy="12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31" name="AutoShape 164"/>
              <p:cNvSpPr>
                <a:spLocks noChangeArrowheads="1"/>
              </p:cNvSpPr>
              <p:nvPr/>
            </p:nvSpPr>
            <p:spPr bwMode="auto">
              <a:xfrm>
                <a:off x="627" y="2588"/>
                <a:ext cx="69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209994"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209995" name="Group 166"/>
            <p:cNvGrpSpPr>
              <a:grpSpLocks/>
            </p:cNvGrpSpPr>
            <p:nvPr/>
          </p:nvGrpSpPr>
          <p:grpSpPr bwMode="auto">
            <a:xfrm>
              <a:off x="4739" y="1327"/>
              <a:ext cx="582" cy="139"/>
              <a:chOff x="614" y="2568"/>
              <a:chExt cx="725" cy="139"/>
            </a:xfrm>
          </p:grpSpPr>
          <p:sp>
            <p:nvSpPr>
              <p:cNvPr id="87128" name="AutoShape 167"/>
              <p:cNvSpPr>
                <a:spLocks noChangeArrowheads="1"/>
              </p:cNvSpPr>
              <p:nvPr/>
            </p:nvSpPr>
            <p:spPr bwMode="auto">
              <a:xfrm>
                <a:off x="614" y="2566"/>
                <a:ext cx="723"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29" name="AutoShape 168"/>
              <p:cNvSpPr>
                <a:spLocks noChangeArrowheads="1"/>
              </p:cNvSpPr>
              <p:nvPr/>
            </p:nvSpPr>
            <p:spPr bwMode="auto">
              <a:xfrm>
                <a:off x="630" y="2585"/>
                <a:ext cx="691" cy="10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7117" name="Rectangle 169"/>
            <p:cNvSpPr>
              <a:spLocks noChangeArrowheads="1"/>
            </p:cNvSpPr>
            <p:nvPr/>
          </p:nvSpPr>
          <p:spPr bwMode="auto">
            <a:xfrm>
              <a:off x="5250" y="429"/>
              <a:ext cx="69"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09997"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9998"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120" name="Oval 172"/>
            <p:cNvSpPr>
              <a:spLocks noChangeArrowheads="1"/>
            </p:cNvSpPr>
            <p:nvPr/>
          </p:nvSpPr>
          <p:spPr bwMode="auto">
            <a:xfrm>
              <a:off x="5515" y="2612"/>
              <a:ext cx="50" cy="98"/>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0000"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122" name="AutoShape 174"/>
            <p:cNvSpPr>
              <a:spLocks noChangeArrowheads="1"/>
            </p:cNvSpPr>
            <p:nvPr/>
          </p:nvSpPr>
          <p:spPr bwMode="auto">
            <a:xfrm>
              <a:off x="4140" y="2679"/>
              <a:ext cx="1198" cy="146"/>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23" name="AutoShape 175"/>
            <p:cNvSpPr>
              <a:spLocks noChangeArrowheads="1"/>
            </p:cNvSpPr>
            <p:nvPr/>
          </p:nvSpPr>
          <p:spPr bwMode="auto">
            <a:xfrm>
              <a:off x="4203" y="2709"/>
              <a:ext cx="1072"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24" name="Oval 176"/>
            <p:cNvSpPr>
              <a:spLocks noChangeArrowheads="1"/>
            </p:cNvSpPr>
            <p:nvPr/>
          </p:nvSpPr>
          <p:spPr bwMode="auto">
            <a:xfrm>
              <a:off x="4310" y="2386"/>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25" name="Oval 177"/>
            <p:cNvSpPr>
              <a:spLocks noChangeArrowheads="1"/>
            </p:cNvSpPr>
            <p:nvPr/>
          </p:nvSpPr>
          <p:spPr bwMode="auto">
            <a:xfrm>
              <a:off x="4487" y="2386"/>
              <a:ext cx="158" cy="140"/>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mn-cs"/>
              </a:endParaRPr>
            </a:p>
          </p:txBody>
        </p:sp>
        <p:sp>
          <p:nvSpPr>
            <p:cNvPr id="87126" name="Oval 178"/>
            <p:cNvSpPr>
              <a:spLocks noChangeArrowheads="1"/>
            </p:cNvSpPr>
            <p:nvPr/>
          </p:nvSpPr>
          <p:spPr bwMode="auto">
            <a:xfrm>
              <a:off x="4663" y="2380"/>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7127" name="Rectangle 179"/>
            <p:cNvSpPr>
              <a:spLocks noChangeArrowheads="1"/>
            </p:cNvSpPr>
            <p:nvPr/>
          </p:nvSpPr>
          <p:spPr bwMode="auto">
            <a:xfrm>
              <a:off x="5061" y="1837"/>
              <a:ext cx="88" cy="756"/>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pic>
        <p:nvPicPr>
          <p:cNvPr id="209982" name="Picture 22" descr="underline_bas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 y="746125"/>
            <a:ext cx="45704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2"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114</a:t>
            </a:fld>
            <a:endParaRPr lang="en-US" sz="1200" dirty="0">
              <a:latin typeface="Tahoma" charset="0"/>
            </a:endParaRPr>
          </a:p>
        </p:txBody>
      </p:sp>
      <p:sp>
        <p:nvSpPr>
          <p:cNvPr id="293"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047009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9788"/>
                                        </p:tgtEl>
                                        <p:attrNameLst>
                                          <p:attrName>style.visibility</p:attrName>
                                        </p:attrNameLst>
                                      </p:cBhvr>
                                      <p:to>
                                        <p:strVal val="visible"/>
                                      </p:to>
                                    </p:set>
                                    <p:animEffect transition="in" filter="wipe(left)">
                                      <p:cBhvr>
                                        <p:cTn id="7" dur="500"/>
                                        <p:tgtEl>
                                          <p:spTgt spid="699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699797"/>
                                        </p:tgtEl>
                                        <p:attrNameLst>
                                          <p:attrName>style.visibility</p:attrName>
                                        </p:attrNameLst>
                                      </p:cBhvr>
                                      <p:to>
                                        <p:strVal val="visible"/>
                                      </p:to>
                                    </p:set>
                                    <p:animEffect transition="in" filter="wipe(right)">
                                      <p:cBhvr>
                                        <p:cTn id="12" dur="500"/>
                                        <p:tgtEl>
                                          <p:spTgt spid="6997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97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9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796" grpId="0"/>
      <p:bldP spid="699788"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10945" name="Group 156"/>
          <p:cNvGrpSpPr>
            <a:grpSpLocks/>
          </p:cNvGrpSpPr>
          <p:nvPr/>
        </p:nvGrpSpPr>
        <p:grpSpPr bwMode="auto">
          <a:xfrm>
            <a:off x="773113" y="1273175"/>
            <a:ext cx="3554412" cy="3067050"/>
            <a:chOff x="773113" y="1273175"/>
            <a:chExt cx="3554412" cy="3066395"/>
          </a:xfrm>
        </p:grpSpPr>
        <p:sp>
          <p:nvSpPr>
            <p:cNvPr id="211062" name="Freeform 3"/>
            <p:cNvSpPr>
              <a:spLocks/>
            </p:cNvSpPr>
            <p:nvPr/>
          </p:nvSpPr>
          <p:spPr bwMode="auto">
            <a:xfrm>
              <a:off x="773113" y="1273175"/>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211063"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1064"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1065"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1066"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88188" name="Text Box 240"/>
            <p:cNvSpPr txBox="1">
              <a:spLocks noChangeArrowheads="1"/>
            </p:cNvSpPr>
            <p:nvPr/>
          </p:nvSpPr>
          <p:spPr bwMode="auto">
            <a:xfrm>
              <a:off x="2562225" y="3815807"/>
              <a:ext cx="1211263" cy="523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dirty="0">
                  <a:solidFill>
                    <a:srgbClr val="000000"/>
                  </a:solidFill>
                  <a:latin typeface="Arial" charset="0"/>
                  <a:cs typeface="Arial" charset="0"/>
                </a:rPr>
                <a:t>router</a:t>
              </a:r>
            </a:p>
            <a:p>
              <a:pPr>
                <a:defRPr/>
              </a:pPr>
              <a:r>
                <a:rPr lang="en-US" sz="1400" dirty="0">
                  <a:solidFill>
                    <a:srgbClr val="000000"/>
                  </a:solidFill>
                  <a:latin typeface="Arial" charset="0"/>
                  <a:cs typeface="Arial" charset="0"/>
                </a:rPr>
                <a:t>(runs DHCP)</a:t>
              </a:r>
            </a:p>
          </p:txBody>
        </p:sp>
        <p:grpSp>
          <p:nvGrpSpPr>
            <p:cNvPr id="211068" name="Group 356"/>
            <p:cNvGrpSpPr>
              <a:grpSpLocks/>
            </p:cNvGrpSpPr>
            <p:nvPr/>
          </p:nvGrpSpPr>
          <p:grpSpPr bwMode="auto">
            <a:xfrm>
              <a:off x="1653422" y="1982680"/>
              <a:ext cx="843032" cy="814871"/>
              <a:chOff x="313" y="1497"/>
              <a:chExt cx="1152" cy="1014"/>
            </a:xfrm>
          </p:grpSpPr>
          <p:pic>
            <p:nvPicPr>
              <p:cNvPr id="211120" name="Picture 354" descr="laptop_stylized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1121" name="Picture 355" descr="antenna_styl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8819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925" y="2423867"/>
              <a:ext cx="879475" cy="34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66" name="Rectangle 43"/>
            <p:cNvSpPr>
              <a:spLocks noChangeArrowheads="1"/>
            </p:cNvSpPr>
            <p:nvPr/>
          </p:nvSpPr>
          <p:spPr bwMode="auto">
            <a:xfrm rot="16200000" flipH="1">
              <a:off x="3589349" y="3549138"/>
              <a:ext cx="104753" cy="24447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sp>
          <p:nvSpPr>
            <p:cNvPr id="167" name="Rectangle 43"/>
            <p:cNvSpPr>
              <a:spLocks noChangeArrowheads="1"/>
            </p:cNvSpPr>
            <p:nvPr/>
          </p:nvSpPr>
          <p:spPr bwMode="auto">
            <a:xfrm rot="2460490">
              <a:off x="3206750" y="3274585"/>
              <a:ext cx="82550" cy="24759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sp>
          <p:nvSpPr>
            <p:cNvPr id="168" name="Rectangle 43"/>
            <p:cNvSpPr>
              <a:spLocks noChangeArrowheads="1"/>
            </p:cNvSpPr>
            <p:nvPr/>
          </p:nvSpPr>
          <p:spPr bwMode="auto">
            <a:xfrm rot="16200000">
              <a:off x="2499531" y="2388124"/>
              <a:ext cx="111101" cy="2968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grpSp>
          <p:nvGrpSpPr>
            <p:cNvPr id="211073" name="Group 248"/>
            <p:cNvGrpSpPr>
              <a:grpSpLocks/>
            </p:cNvGrpSpPr>
            <p:nvPr/>
          </p:nvGrpSpPr>
          <p:grpSpPr bwMode="auto">
            <a:xfrm>
              <a:off x="2597285" y="3210128"/>
              <a:ext cx="332569" cy="581078"/>
              <a:chOff x="4140" y="429"/>
              <a:chExt cx="1425" cy="2396"/>
            </a:xfrm>
          </p:grpSpPr>
          <p:sp>
            <p:nvSpPr>
              <p:cNvPr id="211088"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8210" name="Rectangle 149"/>
              <p:cNvSpPr>
                <a:spLocks noChangeArrowheads="1"/>
              </p:cNvSpPr>
              <p:nvPr/>
            </p:nvSpPr>
            <p:spPr bwMode="auto">
              <a:xfrm>
                <a:off x="4207" y="426"/>
                <a:ext cx="1048" cy="2291"/>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1090"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1091"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8213" name="Rectangle 152"/>
              <p:cNvSpPr>
                <a:spLocks noChangeArrowheads="1"/>
              </p:cNvSpPr>
              <p:nvPr/>
            </p:nvSpPr>
            <p:spPr bwMode="auto">
              <a:xfrm>
                <a:off x="4214" y="688"/>
                <a:ext cx="592" cy="5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1093" name="Group 153"/>
              <p:cNvGrpSpPr>
                <a:grpSpLocks/>
              </p:cNvGrpSpPr>
              <p:nvPr/>
            </p:nvGrpSpPr>
            <p:grpSpPr bwMode="auto">
              <a:xfrm>
                <a:off x="4749" y="668"/>
                <a:ext cx="581" cy="145"/>
                <a:chOff x="614" y="2568"/>
                <a:chExt cx="725" cy="139"/>
              </a:xfrm>
            </p:grpSpPr>
            <p:sp>
              <p:nvSpPr>
                <p:cNvPr id="88239" name="AutoShape 154"/>
                <p:cNvSpPr>
                  <a:spLocks noChangeArrowheads="1"/>
                </p:cNvSpPr>
                <p:nvPr/>
              </p:nvSpPr>
              <p:spPr bwMode="auto">
                <a:xfrm>
                  <a:off x="617" y="2569"/>
                  <a:ext cx="721"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240" name="AutoShape 155"/>
                <p:cNvSpPr>
                  <a:spLocks noChangeArrowheads="1"/>
                </p:cNvSpPr>
                <p:nvPr/>
              </p:nvSpPr>
              <p:spPr bwMode="auto">
                <a:xfrm>
                  <a:off x="634" y="2587"/>
                  <a:ext cx="688"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8215" name="Rectangle 156"/>
              <p:cNvSpPr>
                <a:spLocks noChangeArrowheads="1"/>
              </p:cNvSpPr>
              <p:nvPr/>
            </p:nvSpPr>
            <p:spPr bwMode="auto">
              <a:xfrm>
                <a:off x="4221" y="1015"/>
                <a:ext cx="599" cy="5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1095" name="Group 157"/>
              <p:cNvGrpSpPr>
                <a:grpSpLocks/>
              </p:cNvGrpSpPr>
              <p:nvPr/>
            </p:nvGrpSpPr>
            <p:grpSpPr bwMode="auto">
              <a:xfrm>
                <a:off x="4747" y="994"/>
                <a:ext cx="581" cy="134"/>
                <a:chOff x="614" y="2568"/>
                <a:chExt cx="725" cy="139"/>
              </a:xfrm>
            </p:grpSpPr>
            <p:sp>
              <p:nvSpPr>
                <p:cNvPr id="88237" name="AutoShape 158"/>
                <p:cNvSpPr>
                  <a:spLocks noChangeArrowheads="1"/>
                </p:cNvSpPr>
                <p:nvPr/>
              </p:nvSpPr>
              <p:spPr bwMode="auto">
                <a:xfrm>
                  <a:off x="611" y="2570"/>
                  <a:ext cx="730" cy="136"/>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238" name="AutoShape 159"/>
                <p:cNvSpPr>
                  <a:spLocks noChangeArrowheads="1"/>
                </p:cNvSpPr>
                <p:nvPr/>
              </p:nvSpPr>
              <p:spPr bwMode="auto">
                <a:xfrm>
                  <a:off x="628" y="2583"/>
                  <a:ext cx="69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8217" name="Rectangle 160"/>
              <p:cNvSpPr>
                <a:spLocks noChangeArrowheads="1"/>
              </p:cNvSpPr>
              <p:nvPr/>
            </p:nvSpPr>
            <p:spPr bwMode="auto">
              <a:xfrm>
                <a:off x="4214" y="1356"/>
                <a:ext cx="599"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218" name="Rectangle 161"/>
              <p:cNvSpPr>
                <a:spLocks noChangeArrowheads="1"/>
              </p:cNvSpPr>
              <p:nvPr/>
            </p:nvSpPr>
            <p:spPr bwMode="auto">
              <a:xfrm>
                <a:off x="4228" y="1657"/>
                <a:ext cx="599"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1098" name="Group 162"/>
              <p:cNvGrpSpPr>
                <a:grpSpLocks/>
              </p:cNvGrpSpPr>
              <p:nvPr/>
            </p:nvGrpSpPr>
            <p:grpSpPr bwMode="auto">
              <a:xfrm>
                <a:off x="4735" y="1627"/>
                <a:ext cx="582" cy="151"/>
                <a:chOff x="614" y="2568"/>
                <a:chExt cx="725" cy="139"/>
              </a:xfrm>
            </p:grpSpPr>
            <p:sp>
              <p:nvSpPr>
                <p:cNvPr id="88235" name="AutoShape 163"/>
                <p:cNvSpPr>
                  <a:spLocks noChangeArrowheads="1"/>
                </p:cNvSpPr>
                <p:nvPr/>
              </p:nvSpPr>
              <p:spPr bwMode="auto">
                <a:xfrm>
                  <a:off x="618" y="2571"/>
                  <a:ext cx="720" cy="13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236" name="AutoShape 164"/>
                <p:cNvSpPr>
                  <a:spLocks noChangeArrowheads="1"/>
                </p:cNvSpPr>
                <p:nvPr/>
              </p:nvSpPr>
              <p:spPr bwMode="auto">
                <a:xfrm>
                  <a:off x="635" y="2589"/>
                  <a:ext cx="68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211099"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211100" name="Group 166"/>
              <p:cNvGrpSpPr>
                <a:grpSpLocks/>
              </p:cNvGrpSpPr>
              <p:nvPr/>
            </p:nvGrpSpPr>
            <p:grpSpPr bwMode="auto">
              <a:xfrm>
                <a:off x="4739" y="1327"/>
                <a:ext cx="582" cy="139"/>
                <a:chOff x="614" y="2568"/>
                <a:chExt cx="725" cy="139"/>
              </a:xfrm>
            </p:grpSpPr>
            <p:sp>
              <p:nvSpPr>
                <p:cNvPr id="88233" name="AutoShape 167"/>
                <p:cNvSpPr>
                  <a:spLocks noChangeArrowheads="1"/>
                </p:cNvSpPr>
                <p:nvPr/>
              </p:nvSpPr>
              <p:spPr bwMode="auto">
                <a:xfrm>
                  <a:off x="613" y="2571"/>
                  <a:ext cx="729" cy="137"/>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234" name="AutoShape 168"/>
                <p:cNvSpPr>
                  <a:spLocks noChangeArrowheads="1"/>
                </p:cNvSpPr>
                <p:nvPr/>
              </p:nvSpPr>
              <p:spPr bwMode="auto">
                <a:xfrm>
                  <a:off x="630" y="2584"/>
                  <a:ext cx="695"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8222" name="Rectangle 169"/>
              <p:cNvSpPr>
                <a:spLocks noChangeArrowheads="1"/>
              </p:cNvSpPr>
              <p:nvPr/>
            </p:nvSpPr>
            <p:spPr bwMode="auto">
              <a:xfrm>
                <a:off x="5255" y="426"/>
                <a:ext cx="68" cy="229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1102"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1103"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8225" name="Oval 172"/>
              <p:cNvSpPr>
                <a:spLocks noChangeArrowheads="1"/>
              </p:cNvSpPr>
              <p:nvPr/>
            </p:nvSpPr>
            <p:spPr bwMode="auto">
              <a:xfrm>
                <a:off x="5520" y="2612"/>
                <a:ext cx="48" cy="98"/>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1105"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8227" name="AutoShape 174"/>
              <p:cNvSpPr>
                <a:spLocks noChangeArrowheads="1"/>
              </p:cNvSpPr>
              <p:nvPr/>
            </p:nvSpPr>
            <p:spPr bwMode="auto">
              <a:xfrm>
                <a:off x="4139" y="2678"/>
                <a:ext cx="1204" cy="17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228" name="AutoShape 175"/>
              <p:cNvSpPr>
                <a:spLocks noChangeArrowheads="1"/>
              </p:cNvSpPr>
              <p:nvPr/>
            </p:nvSpPr>
            <p:spPr bwMode="auto">
              <a:xfrm>
                <a:off x="4207" y="2717"/>
                <a:ext cx="1068"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229" name="Oval 176"/>
              <p:cNvSpPr>
                <a:spLocks noChangeArrowheads="1"/>
              </p:cNvSpPr>
              <p:nvPr/>
            </p:nvSpPr>
            <p:spPr bwMode="auto">
              <a:xfrm>
                <a:off x="4309" y="2383"/>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230" name="Oval 177"/>
              <p:cNvSpPr>
                <a:spLocks noChangeArrowheads="1"/>
              </p:cNvSpPr>
              <p:nvPr/>
            </p:nvSpPr>
            <p:spPr bwMode="auto">
              <a:xfrm>
                <a:off x="4486" y="2383"/>
                <a:ext cx="163"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mn-cs"/>
                </a:endParaRPr>
              </a:p>
            </p:txBody>
          </p:sp>
          <p:sp>
            <p:nvSpPr>
              <p:cNvPr id="88231" name="Oval 178"/>
              <p:cNvSpPr>
                <a:spLocks noChangeArrowheads="1"/>
              </p:cNvSpPr>
              <p:nvPr/>
            </p:nvSpPr>
            <p:spPr bwMode="auto">
              <a:xfrm>
                <a:off x="4663" y="2383"/>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232" name="Rectangle 179"/>
              <p:cNvSpPr>
                <a:spLocks noChangeArrowheads="1"/>
              </p:cNvSpPr>
              <p:nvPr/>
            </p:nvSpPr>
            <p:spPr bwMode="auto">
              <a:xfrm>
                <a:off x="5065" y="1834"/>
                <a:ext cx="82" cy="772"/>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1074" name="Group 48"/>
            <p:cNvGrpSpPr>
              <a:grpSpLocks/>
            </p:cNvGrpSpPr>
            <p:nvPr/>
          </p:nvGrpSpPr>
          <p:grpSpPr bwMode="auto">
            <a:xfrm>
              <a:off x="2795471" y="3465563"/>
              <a:ext cx="735669" cy="376863"/>
              <a:chOff x="3600" y="219"/>
              <a:chExt cx="360" cy="175"/>
            </a:xfrm>
          </p:grpSpPr>
          <p:sp>
            <p:nvSpPr>
              <p:cNvPr id="88196"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97"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8198"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8199" name="Rectangle 52"/>
              <p:cNvSpPr>
                <a:spLocks noChangeArrowheads="1"/>
              </p:cNvSpPr>
              <p:nvPr/>
            </p:nvSpPr>
            <p:spPr bwMode="auto">
              <a:xfrm>
                <a:off x="3603" y="289"/>
                <a:ext cx="353"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8200"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1080" name="Group 54"/>
              <p:cNvGrpSpPr>
                <a:grpSpLocks/>
              </p:cNvGrpSpPr>
              <p:nvPr/>
            </p:nvGrpSpPr>
            <p:grpSpPr bwMode="auto">
              <a:xfrm>
                <a:off x="3686" y="244"/>
                <a:ext cx="177" cy="66"/>
                <a:chOff x="2848" y="848"/>
                <a:chExt cx="140" cy="98"/>
              </a:xfrm>
            </p:grpSpPr>
            <p:sp>
              <p:nvSpPr>
                <p:cNvPr id="88206"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8207"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8208"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211081" name="Group 58"/>
              <p:cNvGrpSpPr>
                <a:grpSpLocks/>
              </p:cNvGrpSpPr>
              <p:nvPr/>
            </p:nvGrpSpPr>
            <p:grpSpPr bwMode="auto">
              <a:xfrm flipV="1">
                <a:off x="3686" y="243"/>
                <a:ext cx="177" cy="66"/>
                <a:chOff x="2848" y="848"/>
                <a:chExt cx="140" cy="98"/>
              </a:xfrm>
            </p:grpSpPr>
            <p:sp>
              <p:nvSpPr>
                <p:cNvPr id="88203"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8204"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8205" name="Line 61"/>
                <p:cNvSpPr>
                  <a:spLocks noChangeShapeType="1"/>
                </p:cNvSpPr>
                <p:nvPr/>
              </p:nvSpPr>
              <p:spPr bwMode="auto">
                <a:xfrm>
                  <a:off x="2894" y="854"/>
                  <a:ext cx="52" cy="9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sp>
        <p:nvSpPr>
          <p:cNvPr id="88069" name="Rectangle 2"/>
          <p:cNvSpPr>
            <a:spLocks noGrp="1" noChangeArrowheads="1"/>
          </p:cNvSpPr>
          <p:nvPr>
            <p:ph type="title"/>
          </p:nvPr>
        </p:nvSpPr>
        <p:spPr>
          <a:xfrm>
            <a:off x="323850" y="9525"/>
            <a:ext cx="8034338" cy="996950"/>
          </a:xfrm>
        </p:spPr>
        <p:txBody>
          <a:bodyPr/>
          <a:lstStyle/>
          <a:p>
            <a:pPr>
              <a:defRPr/>
            </a:pPr>
            <a:r>
              <a:rPr lang="en-US" sz="3200" dirty="0">
                <a:latin typeface="Gill Sans MT" charset="0"/>
                <a:cs typeface="+mj-cs"/>
              </a:rPr>
              <a:t>A day in the life… connecting to the Internet</a:t>
            </a:r>
          </a:p>
        </p:txBody>
      </p:sp>
      <p:sp>
        <p:nvSpPr>
          <p:cNvPr id="701629" name="Rectangle 189"/>
          <p:cNvSpPr>
            <a:spLocks noGrp="1" noChangeArrowheads="1"/>
          </p:cNvSpPr>
          <p:nvPr>
            <p:ph type="body" idx="1"/>
          </p:nvPr>
        </p:nvSpPr>
        <p:spPr>
          <a:xfrm>
            <a:off x="5037138" y="1128713"/>
            <a:ext cx="3732212" cy="1262062"/>
          </a:xfrm>
        </p:spPr>
        <p:txBody>
          <a:bodyPr/>
          <a:lstStyle/>
          <a:p>
            <a:pPr marL="231775" indent="-231775">
              <a:defRPr/>
            </a:pPr>
            <a:r>
              <a:rPr lang="en-US" sz="2200" dirty="0">
                <a:latin typeface="Gill Sans MT" charset="0"/>
                <a:cs typeface="+mn-cs"/>
              </a:rPr>
              <a:t>connecting laptop needs to get its own IP address, addr of first-hop router, addr of DNS server: use </a:t>
            </a:r>
            <a:r>
              <a:rPr lang="en-US" sz="2200" i="1" dirty="0">
                <a:solidFill>
                  <a:srgbClr val="C00000"/>
                </a:solidFill>
                <a:latin typeface="Gill Sans MT" charset="0"/>
                <a:cs typeface="+mn-cs"/>
              </a:rPr>
              <a:t>DHCP</a:t>
            </a:r>
          </a:p>
        </p:txBody>
      </p:sp>
      <p:sp>
        <p:nvSpPr>
          <p:cNvPr id="701661" name="AutoShape 221"/>
          <p:cNvSpPr>
            <a:spLocks noChangeArrowheads="1"/>
          </p:cNvSpPr>
          <p:nvPr/>
        </p:nvSpPr>
        <p:spPr bwMode="auto">
          <a:xfrm>
            <a:off x="830263" y="2266950"/>
            <a:ext cx="976312"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701690" name="Group 250"/>
          <p:cNvGrpSpPr>
            <a:grpSpLocks/>
          </p:cNvGrpSpPr>
          <p:nvPr/>
        </p:nvGrpSpPr>
        <p:grpSpPr bwMode="auto">
          <a:xfrm>
            <a:off x="1195388" y="1081088"/>
            <a:ext cx="976312" cy="1460500"/>
            <a:chOff x="651" y="681"/>
            <a:chExt cx="615" cy="920"/>
          </a:xfrm>
        </p:grpSpPr>
        <p:sp>
          <p:nvSpPr>
            <p:cNvPr id="211054" name="Freeform 249"/>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211055" name="Group 248"/>
            <p:cNvGrpSpPr>
              <a:grpSpLocks/>
            </p:cNvGrpSpPr>
            <p:nvPr/>
          </p:nvGrpSpPr>
          <p:grpSpPr bwMode="auto">
            <a:xfrm>
              <a:off x="651" y="681"/>
              <a:ext cx="501" cy="828"/>
              <a:chOff x="569" y="2954"/>
              <a:chExt cx="501" cy="828"/>
            </a:xfrm>
          </p:grpSpPr>
          <p:sp>
            <p:nvSpPr>
              <p:cNvPr id="88177" name="Rectangle 242"/>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78" name="Text Box 241"/>
              <p:cNvSpPr txBox="1">
                <a:spLocks noChangeArrowheads="1"/>
              </p:cNvSpPr>
              <p:nvPr/>
            </p:nvSpPr>
            <p:spPr bwMode="auto">
              <a:xfrm>
                <a:off x="593" y="2954"/>
                <a:ext cx="477"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dirty="0">
                    <a:solidFill>
                      <a:srgbClr val="000000"/>
                    </a:solidFill>
                    <a:latin typeface="Arial" charset="0"/>
                    <a:cs typeface="+mn-cs"/>
                  </a:rPr>
                  <a:t>DHCP</a:t>
                </a:r>
              </a:p>
              <a:p>
                <a:pPr algn="ctr">
                  <a:defRPr/>
                </a:pPr>
                <a:r>
                  <a:rPr lang="en-US" sz="1600" i="0" dirty="0">
                    <a:solidFill>
                      <a:srgbClr val="000000"/>
                    </a:solidFill>
                    <a:latin typeface="Arial" charset="0"/>
                    <a:cs typeface="+mn-cs"/>
                  </a:rPr>
                  <a:t>UDP</a:t>
                </a:r>
              </a:p>
              <a:p>
                <a:pPr algn="ctr">
                  <a:defRPr/>
                </a:pPr>
                <a:r>
                  <a:rPr lang="en-US" sz="1600" i="0" dirty="0">
                    <a:solidFill>
                      <a:srgbClr val="000000"/>
                    </a:solidFill>
                    <a:latin typeface="Arial" charset="0"/>
                    <a:cs typeface="+mn-cs"/>
                  </a:rPr>
                  <a:t>IP</a:t>
                </a:r>
              </a:p>
              <a:p>
                <a:pPr algn="ctr">
                  <a:defRPr/>
                </a:pPr>
                <a:r>
                  <a:rPr lang="en-US" sz="1600" i="0" dirty="0">
                    <a:solidFill>
                      <a:srgbClr val="000000"/>
                    </a:solidFill>
                    <a:latin typeface="Arial" charset="0"/>
                    <a:cs typeface="+mn-cs"/>
                  </a:rPr>
                  <a:t>Eth</a:t>
                </a:r>
              </a:p>
              <a:p>
                <a:pPr algn="ctr">
                  <a:defRPr/>
                </a:pPr>
                <a:r>
                  <a:rPr lang="en-US" sz="1600" i="0" dirty="0">
                    <a:solidFill>
                      <a:srgbClr val="000000"/>
                    </a:solidFill>
                    <a:latin typeface="Arial" charset="0"/>
                    <a:cs typeface="+mn-cs"/>
                  </a:rPr>
                  <a:t>Phy</a:t>
                </a:r>
              </a:p>
            </p:txBody>
          </p:sp>
          <p:sp>
            <p:nvSpPr>
              <p:cNvPr id="88179" name="Line 243"/>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88180" name="Line 244"/>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88181" name="Line 245"/>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88182" name="Line 246"/>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grpSp>
        <p:nvGrpSpPr>
          <p:cNvPr id="701693" name="Group 253"/>
          <p:cNvGrpSpPr>
            <a:grpSpLocks/>
          </p:cNvGrpSpPr>
          <p:nvPr/>
        </p:nvGrpSpPr>
        <p:grpSpPr bwMode="auto">
          <a:xfrm>
            <a:off x="520700" y="1162050"/>
            <a:ext cx="544513" cy="244475"/>
            <a:chOff x="844" y="3337"/>
            <a:chExt cx="343" cy="154"/>
          </a:xfrm>
        </p:grpSpPr>
        <p:sp>
          <p:nvSpPr>
            <p:cNvPr id="88173" name="Rectangle 25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74" name="Text Box 252"/>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grpSp>
        <p:nvGrpSpPr>
          <p:cNvPr id="701739" name="Group 299"/>
          <p:cNvGrpSpPr>
            <a:grpSpLocks/>
          </p:cNvGrpSpPr>
          <p:nvPr/>
        </p:nvGrpSpPr>
        <p:grpSpPr bwMode="auto">
          <a:xfrm>
            <a:off x="66675" y="1181100"/>
            <a:ext cx="1081088" cy="1166813"/>
            <a:chOff x="42" y="744"/>
            <a:chExt cx="681" cy="735"/>
          </a:xfrm>
        </p:grpSpPr>
        <p:grpSp>
          <p:nvGrpSpPr>
            <p:cNvPr id="211020" name="Group 296"/>
            <p:cNvGrpSpPr>
              <a:grpSpLocks/>
            </p:cNvGrpSpPr>
            <p:nvPr/>
          </p:nvGrpSpPr>
          <p:grpSpPr bwMode="auto">
            <a:xfrm>
              <a:off x="42" y="886"/>
              <a:ext cx="681" cy="468"/>
              <a:chOff x="42" y="886"/>
              <a:chExt cx="681" cy="468"/>
            </a:xfrm>
          </p:grpSpPr>
          <p:grpSp>
            <p:nvGrpSpPr>
              <p:cNvPr id="211022" name="Group 295"/>
              <p:cNvGrpSpPr>
                <a:grpSpLocks/>
              </p:cNvGrpSpPr>
              <p:nvPr/>
            </p:nvGrpSpPr>
            <p:grpSpPr bwMode="auto">
              <a:xfrm>
                <a:off x="278" y="886"/>
                <a:ext cx="397" cy="154"/>
                <a:chOff x="740" y="3209"/>
                <a:chExt cx="397" cy="154"/>
              </a:xfrm>
            </p:grpSpPr>
            <p:grpSp>
              <p:nvGrpSpPr>
                <p:cNvPr id="211047" name="Group 254"/>
                <p:cNvGrpSpPr>
                  <a:grpSpLocks/>
                </p:cNvGrpSpPr>
                <p:nvPr/>
              </p:nvGrpSpPr>
              <p:grpSpPr bwMode="auto">
                <a:xfrm>
                  <a:off x="794" y="3209"/>
                  <a:ext cx="343" cy="154"/>
                  <a:chOff x="844" y="3337"/>
                  <a:chExt cx="343" cy="154"/>
                </a:xfrm>
              </p:grpSpPr>
              <p:sp>
                <p:nvSpPr>
                  <p:cNvPr id="88171" name="Rectangle 25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72" name="Text Box 256"/>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sp>
              <p:nvSpPr>
                <p:cNvPr id="88169" name="Rectangle 266"/>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70" name="Rectangle 267"/>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1023" name="Group 274"/>
              <p:cNvGrpSpPr>
                <a:grpSpLocks/>
              </p:cNvGrpSpPr>
              <p:nvPr/>
            </p:nvGrpSpPr>
            <p:grpSpPr bwMode="auto">
              <a:xfrm>
                <a:off x="278" y="1034"/>
                <a:ext cx="397" cy="154"/>
                <a:chOff x="836" y="3305"/>
                <a:chExt cx="397" cy="154"/>
              </a:xfrm>
            </p:grpSpPr>
            <p:grpSp>
              <p:nvGrpSpPr>
                <p:cNvPr id="211041" name="Group 268"/>
                <p:cNvGrpSpPr>
                  <a:grpSpLocks/>
                </p:cNvGrpSpPr>
                <p:nvPr/>
              </p:nvGrpSpPr>
              <p:grpSpPr bwMode="auto">
                <a:xfrm>
                  <a:off x="890" y="3305"/>
                  <a:ext cx="343" cy="154"/>
                  <a:chOff x="844" y="3337"/>
                  <a:chExt cx="343" cy="154"/>
                </a:xfrm>
              </p:grpSpPr>
              <p:sp>
                <p:nvSpPr>
                  <p:cNvPr id="88166" name="Rectangle 26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67" name="Text Box 270"/>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grpSp>
              <p:nvGrpSpPr>
                <p:cNvPr id="211042" name="Group 273"/>
                <p:cNvGrpSpPr>
                  <a:grpSpLocks/>
                </p:cNvGrpSpPr>
                <p:nvPr/>
              </p:nvGrpSpPr>
              <p:grpSpPr bwMode="auto">
                <a:xfrm>
                  <a:off x="836" y="3334"/>
                  <a:ext cx="354" cy="94"/>
                  <a:chOff x="836" y="3334"/>
                  <a:chExt cx="354" cy="94"/>
                </a:xfrm>
              </p:grpSpPr>
              <p:sp>
                <p:nvSpPr>
                  <p:cNvPr id="88164" name="Rectangle 27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65" name="Rectangle 27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grpSp>
            <p:nvGrpSpPr>
              <p:cNvPr id="211024" name="Group 293"/>
              <p:cNvGrpSpPr>
                <a:grpSpLocks/>
              </p:cNvGrpSpPr>
              <p:nvPr/>
            </p:nvGrpSpPr>
            <p:grpSpPr bwMode="auto">
              <a:xfrm>
                <a:off x="165" y="1054"/>
                <a:ext cx="480" cy="112"/>
                <a:chOff x="627" y="3377"/>
                <a:chExt cx="480" cy="112"/>
              </a:xfrm>
            </p:grpSpPr>
            <p:sp>
              <p:nvSpPr>
                <p:cNvPr id="88160" name="Rectangle 276"/>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61" name="Rectangle 277"/>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1025" name="Group 294"/>
              <p:cNvGrpSpPr>
                <a:grpSpLocks/>
              </p:cNvGrpSpPr>
              <p:nvPr/>
            </p:nvGrpSpPr>
            <p:grpSpPr bwMode="auto">
              <a:xfrm>
                <a:off x="42" y="1200"/>
                <a:ext cx="681" cy="154"/>
                <a:chOff x="504" y="3523"/>
                <a:chExt cx="681" cy="154"/>
              </a:xfrm>
            </p:grpSpPr>
            <p:grpSp>
              <p:nvGrpSpPr>
                <p:cNvPr id="211026" name="Group 287"/>
                <p:cNvGrpSpPr>
                  <a:grpSpLocks/>
                </p:cNvGrpSpPr>
                <p:nvPr/>
              </p:nvGrpSpPr>
              <p:grpSpPr bwMode="auto">
                <a:xfrm>
                  <a:off x="623" y="3523"/>
                  <a:ext cx="510" cy="154"/>
                  <a:chOff x="723" y="3453"/>
                  <a:chExt cx="510" cy="154"/>
                </a:xfrm>
              </p:grpSpPr>
              <p:grpSp>
                <p:nvGrpSpPr>
                  <p:cNvPr id="211030" name="Group 278"/>
                  <p:cNvGrpSpPr>
                    <a:grpSpLocks/>
                  </p:cNvGrpSpPr>
                  <p:nvPr/>
                </p:nvGrpSpPr>
                <p:grpSpPr bwMode="auto">
                  <a:xfrm>
                    <a:off x="836" y="3453"/>
                    <a:ext cx="397" cy="154"/>
                    <a:chOff x="836" y="3305"/>
                    <a:chExt cx="397" cy="154"/>
                  </a:xfrm>
                </p:grpSpPr>
                <p:grpSp>
                  <p:nvGrpSpPr>
                    <p:cNvPr id="211033" name="Group 279"/>
                    <p:cNvGrpSpPr>
                      <a:grpSpLocks/>
                    </p:cNvGrpSpPr>
                    <p:nvPr/>
                  </p:nvGrpSpPr>
                  <p:grpSpPr bwMode="auto">
                    <a:xfrm>
                      <a:off x="890" y="3305"/>
                      <a:ext cx="343" cy="154"/>
                      <a:chOff x="844" y="3337"/>
                      <a:chExt cx="343" cy="154"/>
                    </a:xfrm>
                  </p:grpSpPr>
                  <p:sp>
                    <p:nvSpPr>
                      <p:cNvPr id="88158" name="Rectangle 28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59" name="Text Box 281"/>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grpSp>
                  <p:nvGrpSpPr>
                    <p:cNvPr id="211034" name="Group 282"/>
                    <p:cNvGrpSpPr>
                      <a:grpSpLocks/>
                    </p:cNvGrpSpPr>
                    <p:nvPr/>
                  </p:nvGrpSpPr>
                  <p:grpSpPr bwMode="auto">
                    <a:xfrm>
                      <a:off x="836" y="3334"/>
                      <a:ext cx="354" cy="94"/>
                      <a:chOff x="836" y="3334"/>
                      <a:chExt cx="354" cy="94"/>
                    </a:xfrm>
                  </p:grpSpPr>
                  <p:sp>
                    <p:nvSpPr>
                      <p:cNvPr id="88156" name="Rectangle 283"/>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57" name="Rectangle 284"/>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sp>
                <p:nvSpPr>
                  <p:cNvPr id="88152" name="Rectangle 285"/>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53" name="Rectangle 286"/>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8148" name="Rectangle 288"/>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49" name="Rectangle 290"/>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50" name="Rectangle 291"/>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sp>
          <p:nvSpPr>
            <p:cNvPr id="88142" name="AutoShape 297"/>
            <p:cNvSpPr>
              <a:spLocks noChangeArrowheads="1"/>
            </p:cNvSpPr>
            <p:nvPr/>
          </p:nvSpPr>
          <p:spPr bwMode="auto">
            <a:xfrm>
              <a:off x="384" y="744"/>
              <a:ext cx="240" cy="735"/>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701758" name="Group 318"/>
          <p:cNvGrpSpPr>
            <a:grpSpLocks/>
          </p:cNvGrpSpPr>
          <p:nvPr/>
        </p:nvGrpSpPr>
        <p:grpSpPr bwMode="auto">
          <a:xfrm>
            <a:off x="650875" y="2389188"/>
            <a:ext cx="1081088" cy="244475"/>
            <a:chOff x="504" y="3523"/>
            <a:chExt cx="681" cy="154"/>
          </a:xfrm>
        </p:grpSpPr>
        <p:grpSp>
          <p:nvGrpSpPr>
            <p:cNvPr id="211007" name="Group 319"/>
            <p:cNvGrpSpPr>
              <a:grpSpLocks/>
            </p:cNvGrpSpPr>
            <p:nvPr/>
          </p:nvGrpSpPr>
          <p:grpSpPr bwMode="auto">
            <a:xfrm>
              <a:off x="623" y="3523"/>
              <a:ext cx="510" cy="154"/>
              <a:chOff x="723" y="3453"/>
              <a:chExt cx="510" cy="154"/>
            </a:xfrm>
          </p:grpSpPr>
          <p:grpSp>
            <p:nvGrpSpPr>
              <p:cNvPr id="211011" name="Group 320"/>
              <p:cNvGrpSpPr>
                <a:grpSpLocks/>
              </p:cNvGrpSpPr>
              <p:nvPr/>
            </p:nvGrpSpPr>
            <p:grpSpPr bwMode="auto">
              <a:xfrm>
                <a:off x="836" y="3453"/>
                <a:ext cx="397" cy="154"/>
                <a:chOff x="836" y="3305"/>
                <a:chExt cx="397" cy="154"/>
              </a:xfrm>
            </p:grpSpPr>
            <p:grpSp>
              <p:nvGrpSpPr>
                <p:cNvPr id="211014" name="Group 321"/>
                <p:cNvGrpSpPr>
                  <a:grpSpLocks/>
                </p:cNvGrpSpPr>
                <p:nvPr/>
              </p:nvGrpSpPr>
              <p:grpSpPr bwMode="auto">
                <a:xfrm>
                  <a:off x="890" y="3305"/>
                  <a:ext cx="343" cy="154"/>
                  <a:chOff x="844" y="3337"/>
                  <a:chExt cx="343" cy="154"/>
                </a:xfrm>
              </p:grpSpPr>
              <p:sp>
                <p:nvSpPr>
                  <p:cNvPr id="88139" name="Rectangle 322"/>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40" name="Text Box 323"/>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grpSp>
              <p:nvGrpSpPr>
                <p:cNvPr id="211015" name="Group 324"/>
                <p:cNvGrpSpPr>
                  <a:grpSpLocks/>
                </p:cNvGrpSpPr>
                <p:nvPr/>
              </p:nvGrpSpPr>
              <p:grpSpPr bwMode="auto">
                <a:xfrm>
                  <a:off x="836" y="3334"/>
                  <a:ext cx="354" cy="94"/>
                  <a:chOff x="836" y="3334"/>
                  <a:chExt cx="354" cy="94"/>
                </a:xfrm>
              </p:grpSpPr>
              <p:sp>
                <p:nvSpPr>
                  <p:cNvPr id="88137" name="Rectangle 325"/>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38" name="Rectangle 326"/>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sp>
            <p:nvSpPr>
              <p:cNvPr id="88133" name="Rectangle 327"/>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34" name="Rectangle 328"/>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8129" name="Rectangle 329"/>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30" name="Rectangle 330"/>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31" name="Rectangle 331"/>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701782" name="Group 342"/>
          <p:cNvGrpSpPr>
            <a:grpSpLocks/>
          </p:cNvGrpSpPr>
          <p:nvPr/>
        </p:nvGrpSpPr>
        <p:grpSpPr bwMode="auto">
          <a:xfrm>
            <a:off x="1477963" y="3081338"/>
            <a:ext cx="1316037" cy="1314450"/>
            <a:chOff x="931" y="1941"/>
            <a:chExt cx="829" cy="828"/>
          </a:xfrm>
        </p:grpSpPr>
        <p:sp>
          <p:nvSpPr>
            <p:cNvPr id="210999" name="Freeform 334"/>
            <p:cNvSpPr>
              <a:spLocks/>
            </p:cNvSpPr>
            <p:nvPr/>
          </p:nvSpPr>
          <p:spPr bwMode="auto">
            <a:xfrm>
              <a:off x="1424" y="1965"/>
              <a:ext cx="336" cy="801"/>
            </a:xfrm>
            <a:custGeom>
              <a:avLst/>
              <a:gdLst>
                <a:gd name="T0" fmla="*/ 1 w 551"/>
                <a:gd name="T1" fmla="*/ 0 h 801"/>
                <a:gd name="T2" fmla="*/ 28 w 551"/>
                <a:gd name="T3" fmla="*/ 402 h 801"/>
                <a:gd name="T4" fmla="*/ 1 w 551"/>
                <a:gd name="T5" fmla="*/ 801 h 801"/>
                <a:gd name="T6" fmla="*/ 1 w 551"/>
                <a:gd name="T7" fmla="*/ 535 h 801"/>
                <a:gd name="T8" fmla="*/ 0 w 551"/>
                <a:gd name="T9" fmla="*/ 371 h 801"/>
                <a:gd name="T10" fmla="*/ 1 w 551"/>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1" h="801">
                  <a:moveTo>
                    <a:pt x="14" y="0"/>
                  </a:moveTo>
                  <a:lnTo>
                    <a:pt x="551" y="402"/>
                  </a:lnTo>
                  <a:lnTo>
                    <a:pt x="6" y="801"/>
                  </a:lnTo>
                  <a:lnTo>
                    <a:pt x="13" y="535"/>
                  </a:lnTo>
                  <a:lnTo>
                    <a:pt x="0" y="371"/>
                  </a:lnTo>
                  <a:lnTo>
                    <a:pt x="14" y="0"/>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211000" name="Group 335"/>
            <p:cNvGrpSpPr>
              <a:grpSpLocks/>
            </p:cNvGrpSpPr>
            <p:nvPr/>
          </p:nvGrpSpPr>
          <p:grpSpPr bwMode="auto">
            <a:xfrm>
              <a:off x="931" y="1941"/>
              <a:ext cx="501" cy="828"/>
              <a:chOff x="569" y="2954"/>
              <a:chExt cx="501" cy="828"/>
            </a:xfrm>
          </p:grpSpPr>
          <p:sp>
            <p:nvSpPr>
              <p:cNvPr id="88122" name="Rectangle 336"/>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23" name="Text Box 337"/>
              <p:cNvSpPr txBox="1">
                <a:spLocks noChangeArrowheads="1"/>
              </p:cNvSpPr>
              <p:nvPr/>
            </p:nvSpPr>
            <p:spPr bwMode="auto">
              <a:xfrm>
                <a:off x="593" y="2954"/>
                <a:ext cx="477"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dirty="0">
                    <a:solidFill>
                      <a:srgbClr val="000000"/>
                    </a:solidFill>
                    <a:latin typeface="Arial" charset="0"/>
                    <a:cs typeface="+mn-cs"/>
                  </a:rPr>
                  <a:t>DHCP</a:t>
                </a:r>
              </a:p>
              <a:p>
                <a:pPr algn="ctr">
                  <a:defRPr/>
                </a:pPr>
                <a:r>
                  <a:rPr lang="en-US" sz="1600" i="0" dirty="0">
                    <a:solidFill>
                      <a:srgbClr val="000000"/>
                    </a:solidFill>
                    <a:latin typeface="Arial" charset="0"/>
                    <a:cs typeface="+mn-cs"/>
                  </a:rPr>
                  <a:t>UDP</a:t>
                </a:r>
              </a:p>
              <a:p>
                <a:pPr algn="ctr">
                  <a:defRPr/>
                </a:pPr>
                <a:r>
                  <a:rPr lang="en-US" sz="1600" i="0" dirty="0">
                    <a:solidFill>
                      <a:srgbClr val="000000"/>
                    </a:solidFill>
                    <a:latin typeface="Arial" charset="0"/>
                    <a:cs typeface="+mn-cs"/>
                  </a:rPr>
                  <a:t>IP</a:t>
                </a:r>
              </a:p>
              <a:p>
                <a:pPr algn="ctr">
                  <a:defRPr/>
                </a:pPr>
                <a:r>
                  <a:rPr lang="en-US" sz="1600" i="0" dirty="0">
                    <a:solidFill>
                      <a:srgbClr val="000000"/>
                    </a:solidFill>
                    <a:latin typeface="Arial" charset="0"/>
                    <a:cs typeface="+mn-cs"/>
                  </a:rPr>
                  <a:t>Eth</a:t>
                </a:r>
              </a:p>
              <a:p>
                <a:pPr algn="ctr">
                  <a:defRPr/>
                </a:pPr>
                <a:r>
                  <a:rPr lang="en-US" sz="1600" i="0" dirty="0">
                    <a:solidFill>
                      <a:srgbClr val="000000"/>
                    </a:solidFill>
                    <a:latin typeface="Arial" charset="0"/>
                    <a:cs typeface="+mn-cs"/>
                  </a:rPr>
                  <a:t>Phy</a:t>
                </a:r>
              </a:p>
            </p:txBody>
          </p:sp>
          <p:sp>
            <p:nvSpPr>
              <p:cNvPr id="88124" name="Line 338"/>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88125" name="Line 339"/>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88126" name="Line 340"/>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88127" name="Line 341"/>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grpSp>
        <p:nvGrpSpPr>
          <p:cNvPr id="701882" name="Group 442"/>
          <p:cNvGrpSpPr>
            <a:grpSpLocks/>
          </p:cNvGrpSpPr>
          <p:nvPr/>
        </p:nvGrpSpPr>
        <p:grpSpPr bwMode="auto">
          <a:xfrm>
            <a:off x="339725" y="2981325"/>
            <a:ext cx="1081088" cy="1217613"/>
            <a:chOff x="1404" y="3105"/>
            <a:chExt cx="681" cy="767"/>
          </a:xfrm>
        </p:grpSpPr>
        <p:grpSp>
          <p:nvGrpSpPr>
            <p:cNvPr id="210964" name="Group 344"/>
            <p:cNvGrpSpPr>
              <a:grpSpLocks/>
            </p:cNvGrpSpPr>
            <p:nvPr/>
          </p:nvGrpSpPr>
          <p:grpSpPr bwMode="auto">
            <a:xfrm>
              <a:off x="1404" y="3355"/>
              <a:ext cx="681" cy="468"/>
              <a:chOff x="42" y="886"/>
              <a:chExt cx="681" cy="468"/>
            </a:xfrm>
          </p:grpSpPr>
          <p:grpSp>
            <p:nvGrpSpPr>
              <p:cNvPr id="210969" name="Group 345"/>
              <p:cNvGrpSpPr>
                <a:grpSpLocks/>
              </p:cNvGrpSpPr>
              <p:nvPr/>
            </p:nvGrpSpPr>
            <p:grpSpPr bwMode="auto">
              <a:xfrm>
                <a:off x="278" y="886"/>
                <a:ext cx="397" cy="154"/>
                <a:chOff x="740" y="3209"/>
                <a:chExt cx="397" cy="154"/>
              </a:xfrm>
            </p:grpSpPr>
            <p:grpSp>
              <p:nvGrpSpPr>
                <p:cNvPr id="210994" name="Group 346"/>
                <p:cNvGrpSpPr>
                  <a:grpSpLocks/>
                </p:cNvGrpSpPr>
                <p:nvPr/>
              </p:nvGrpSpPr>
              <p:grpSpPr bwMode="auto">
                <a:xfrm>
                  <a:off x="794" y="3209"/>
                  <a:ext cx="343" cy="154"/>
                  <a:chOff x="844" y="3337"/>
                  <a:chExt cx="343" cy="154"/>
                </a:xfrm>
              </p:grpSpPr>
              <p:sp>
                <p:nvSpPr>
                  <p:cNvPr id="88118" name="Rectangle 34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19" name="Text Box 348"/>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sp>
              <p:nvSpPr>
                <p:cNvPr id="88116" name="Rectangle 349"/>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17" name="Rectangle 350"/>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0970" name="Group 351"/>
              <p:cNvGrpSpPr>
                <a:grpSpLocks/>
              </p:cNvGrpSpPr>
              <p:nvPr/>
            </p:nvGrpSpPr>
            <p:grpSpPr bwMode="auto">
              <a:xfrm>
                <a:off x="278" y="1034"/>
                <a:ext cx="397" cy="154"/>
                <a:chOff x="836" y="3305"/>
                <a:chExt cx="397" cy="154"/>
              </a:xfrm>
            </p:grpSpPr>
            <p:grpSp>
              <p:nvGrpSpPr>
                <p:cNvPr id="210988" name="Group 352"/>
                <p:cNvGrpSpPr>
                  <a:grpSpLocks/>
                </p:cNvGrpSpPr>
                <p:nvPr/>
              </p:nvGrpSpPr>
              <p:grpSpPr bwMode="auto">
                <a:xfrm>
                  <a:off x="890" y="3305"/>
                  <a:ext cx="343" cy="154"/>
                  <a:chOff x="844" y="3337"/>
                  <a:chExt cx="343" cy="154"/>
                </a:xfrm>
              </p:grpSpPr>
              <p:sp>
                <p:nvSpPr>
                  <p:cNvPr id="88113" name="Rectangle 35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14" name="Text Box 354"/>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grpSp>
              <p:nvGrpSpPr>
                <p:cNvPr id="210989" name="Group 355"/>
                <p:cNvGrpSpPr>
                  <a:grpSpLocks/>
                </p:cNvGrpSpPr>
                <p:nvPr/>
              </p:nvGrpSpPr>
              <p:grpSpPr bwMode="auto">
                <a:xfrm>
                  <a:off x="836" y="3334"/>
                  <a:ext cx="354" cy="94"/>
                  <a:chOff x="836" y="3334"/>
                  <a:chExt cx="354" cy="94"/>
                </a:xfrm>
              </p:grpSpPr>
              <p:sp>
                <p:nvSpPr>
                  <p:cNvPr id="88111" name="Rectangle 35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12" name="Rectangle 35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grpSp>
            <p:nvGrpSpPr>
              <p:cNvPr id="210971" name="Group 358"/>
              <p:cNvGrpSpPr>
                <a:grpSpLocks/>
              </p:cNvGrpSpPr>
              <p:nvPr/>
            </p:nvGrpSpPr>
            <p:grpSpPr bwMode="auto">
              <a:xfrm>
                <a:off x="165" y="1054"/>
                <a:ext cx="480" cy="112"/>
                <a:chOff x="627" y="3377"/>
                <a:chExt cx="480" cy="112"/>
              </a:xfrm>
            </p:grpSpPr>
            <p:sp>
              <p:nvSpPr>
                <p:cNvPr id="88107" name="Rectangle 35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08" name="Rectangle 36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0972" name="Group 361"/>
              <p:cNvGrpSpPr>
                <a:grpSpLocks/>
              </p:cNvGrpSpPr>
              <p:nvPr/>
            </p:nvGrpSpPr>
            <p:grpSpPr bwMode="auto">
              <a:xfrm>
                <a:off x="42" y="1200"/>
                <a:ext cx="681" cy="154"/>
                <a:chOff x="504" y="3523"/>
                <a:chExt cx="681" cy="154"/>
              </a:xfrm>
            </p:grpSpPr>
            <p:grpSp>
              <p:nvGrpSpPr>
                <p:cNvPr id="210973" name="Group 362"/>
                <p:cNvGrpSpPr>
                  <a:grpSpLocks/>
                </p:cNvGrpSpPr>
                <p:nvPr/>
              </p:nvGrpSpPr>
              <p:grpSpPr bwMode="auto">
                <a:xfrm>
                  <a:off x="623" y="3523"/>
                  <a:ext cx="510" cy="154"/>
                  <a:chOff x="723" y="3453"/>
                  <a:chExt cx="510" cy="154"/>
                </a:xfrm>
              </p:grpSpPr>
              <p:grpSp>
                <p:nvGrpSpPr>
                  <p:cNvPr id="210977" name="Group 363"/>
                  <p:cNvGrpSpPr>
                    <a:grpSpLocks/>
                  </p:cNvGrpSpPr>
                  <p:nvPr/>
                </p:nvGrpSpPr>
                <p:grpSpPr bwMode="auto">
                  <a:xfrm>
                    <a:off x="836" y="3453"/>
                    <a:ext cx="397" cy="154"/>
                    <a:chOff x="836" y="3305"/>
                    <a:chExt cx="397" cy="154"/>
                  </a:xfrm>
                </p:grpSpPr>
                <p:grpSp>
                  <p:nvGrpSpPr>
                    <p:cNvPr id="210980" name="Group 364"/>
                    <p:cNvGrpSpPr>
                      <a:grpSpLocks/>
                    </p:cNvGrpSpPr>
                    <p:nvPr/>
                  </p:nvGrpSpPr>
                  <p:grpSpPr bwMode="auto">
                    <a:xfrm>
                      <a:off x="890" y="3305"/>
                      <a:ext cx="343" cy="154"/>
                      <a:chOff x="844" y="3337"/>
                      <a:chExt cx="343" cy="154"/>
                    </a:xfrm>
                  </p:grpSpPr>
                  <p:sp>
                    <p:nvSpPr>
                      <p:cNvPr id="88105" name="Rectangle 36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06" name="Text Box 366"/>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grpSp>
                  <p:nvGrpSpPr>
                    <p:cNvPr id="210981" name="Group 367"/>
                    <p:cNvGrpSpPr>
                      <a:grpSpLocks/>
                    </p:cNvGrpSpPr>
                    <p:nvPr/>
                  </p:nvGrpSpPr>
                  <p:grpSpPr bwMode="auto">
                    <a:xfrm>
                      <a:off x="836" y="3334"/>
                      <a:ext cx="354" cy="94"/>
                      <a:chOff x="836" y="3334"/>
                      <a:chExt cx="354" cy="94"/>
                    </a:xfrm>
                  </p:grpSpPr>
                  <p:sp>
                    <p:nvSpPr>
                      <p:cNvPr id="88103" name="Rectangle 368"/>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04" name="Rectangle 369"/>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sp>
                <p:nvSpPr>
                  <p:cNvPr id="88099" name="Rectangle 370"/>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100" name="Rectangle 371"/>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8095" name="Rectangle 372"/>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096" name="Rectangle 373"/>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097" name="Rectangle 374"/>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sp>
          <p:nvSpPr>
            <p:cNvPr id="88086" name="AutoShape 375"/>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0966" name="Group 379"/>
            <p:cNvGrpSpPr>
              <a:grpSpLocks/>
            </p:cNvGrpSpPr>
            <p:nvPr/>
          </p:nvGrpSpPr>
          <p:grpSpPr bwMode="auto">
            <a:xfrm>
              <a:off x="1695" y="3227"/>
              <a:ext cx="343" cy="154"/>
              <a:chOff x="844" y="3337"/>
              <a:chExt cx="343" cy="154"/>
            </a:xfrm>
          </p:grpSpPr>
          <p:sp>
            <p:nvSpPr>
              <p:cNvPr id="88088" name="Rectangle 38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089" name="Text Box 381"/>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grpSp>
      <p:grpSp>
        <p:nvGrpSpPr>
          <p:cNvPr id="701916" name="Group 476"/>
          <p:cNvGrpSpPr>
            <a:grpSpLocks/>
          </p:cNvGrpSpPr>
          <p:nvPr/>
        </p:nvGrpSpPr>
        <p:grpSpPr bwMode="auto">
          <a:xfrm>
            <a:off x="803275" y="3178175"/>
            <a:ext cx="544513" cy="244475"/>
            <a:chOff x="844" y="3337"/>
            <a:chExt cx="343" cy="154"/>
          </a:xfrm>
        </p:grpSpPr>
        <p:sp>
          <p:nvSpPr>
            <p:cNvPr id="88083" name="Rectangle 47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8084" name="Text Box 478"/>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sp>
        <p:nvSpPr>
          <p:cNvPr id="701919" name="Rectangle 479"/>
          <p:cNvSpPr>
            <a:spLocks noChangeArrowheads="1"/>
          </p:cNvSpPr>
          <p:nvPr/>
        </p:nvSpPr>
        <p:spPr bwMode="auto">
          <a:xfrm>
            <a:off x="5037138" y="2568575"/>
            <a:ext cx="3892550" cy="1306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90000"/>
              </a:lnSpc>
              <a:spcBef>
                <a:spcPct val="20000"/>
              </a:spcBef>
              <a:buClr>
                <a:srgbClr val="000099"/>
              </a:buClr>
              <a:buSzPct val="100000"/>
              <a:buFont typeface="Wingdings" charset="2"/>
              <a:buChar char="§"/>
              <a:defRPr/>
            </a:pPr>
            <a:r>
              <a:rPr lang="en-US" sz="2200" i="0" dirty="0">
                <a:solidFill>
                  <a:srgbClr val="000000"/>
                </a:solidFill>
                <a:latin typeface="Gill Sans MT" charset="0"/>
                <a:cs typeface="+mn-cs"/>
              </a:rPr>
              <a:t>DHCP request </a:t>
            </a:r>
            <a:r>
              <a:rPr lang="en-US" sz="2200" dirty="0">
                <a:solidFill>
                  <a:srgbClr val="3333CC"/>
                </a:solidFill>
                <a:latin typeface="Gill Sans MT" charset="0"/>
                <a:cs typeface="+mn-cs"/>
              </a:rPr>
              <a:t>encapsulated</a:t>
            </a:r>
            <a:r>
              <a:rPr lang="en-US" sz="2200" i="0" dirty="0">
                <a:solidFill>
                  <a:srgbClr val="3333CC"/>
                </a:solidFill>
                <a:latin typeface="Gill Sans MT" charset="0"/>
                <a:cs typeface="+mn-cs"/>
              </a:rPr>
              <a:t> </a:t>
            </a:r>
            <a:r>
              <a:rPr lang="en-US" sz="2200" i="0" dirty="0">
                <a:solidFill>
                  <a:srgbClr val="000000"/>
                </a:solidFill>
                <a:latin typeface="Gill Sans MT" charset="0"/>
                <a:cs typeface="+mn-cs"/>
              </a:rPr>
              <a:t>in </a:t>
            </a:r>
            <a:r>
              <a:rPr lang="en-US" sz="2200" dirty="0">
                <a:solidFill>
                  <a:srgbClr val="C00000"/>
                </a:solidFill>
                <a:latin typeface="Gill Sans MT" charset="0"/>
                <a:cs typeface="+mn-cs"/>
              </a:rPr>
              <a:t>UDP</a:t>
            </a:r>
            <a:r>
              <a:rPr lang="en-US" sz="2200" i="0" dirty="0">
                <a:solidFill>
                  <a:srgbClr val="000000"/>
                </a:solidFill>
                <a:latin typeface="Gill Sans MT" charset="0"/>
                <a:cs typeface="+mn-cs"/>
              </a:rPr>
              <a:t>, encapsulated in </a:t>
            </a:r>
            <a:r>
              <a:rPr lang="en-US" sz="2200" dirty="0">
                <a:solidFill>
                  <a:srgbClr val="C00000"/>
                </a:solidFill>
                <a:latin typeface="Gill Sans MT" charset="0"/>
                <a:cs typeface="+mn-cs"/>
              </a:rPr>
              <a:t>IP</a:t>
            </a:r>
            <a:r>
              <a:rPr lang="en-US" sz="2200" i="0" dirty="0">
                <a:solidFill>
                  <a:srgbClr val="000000"/>
                </a:solidFill>
                <a:latin typeface="Gill Sans MT" charset="0"/>
                <a:cs typeface="+mn-cs"/>
              </a:rPr>
              <a:t>, encapsulated in </a:t>
            </a:r>
            <a:r>
              <a:rPr lang="en-US" sz="2200" dirty="0">
                <a:solidFill>
                  <a:srgbClr val="C00000"/>
                </a:solidFill>
                <a:latin typeface="Gill Sans MT" charset="0"/>
                <a:cs typeface="+mn-cs"/>
              </a:rPr>
              <a:t>802.3</a:t>
            </a:r>
            <a:r>
              <a:rPr lang="en-US" sz="2200" i="0" dirty="0">
                <a:solidFill>
                  <a:srgbClr val="C00000"/>
                </a:solidFill>
                <a:latin typeface="Gill Sans MT" charset="0"/>
                <a:cs typeface="+mn-cs"/>
              </a:rPr>
              <a:t> </a:t>
            </a:r>
            <a:r>
              <a:rPr lang="en-US" sz="2200" i="0" dirty="0">
                <a:solidFill>
                  <a:srgbClr val="000000"/>
                </a:solidFill>
                <a:latin typeface="Gill Sans MT" charset="0"/>
                <a:cs typeface="+mn-cs"/>
              </a:rPr>
              <a:t>Ethernet</a:t>
            </a:r>
          </a:p>
          <a:p>
            <a:pPr marL="342900" indent="-342900">
              <a:lnSpc>
                <a:spcPct val="90000"/>
              </a:lnSpc>
              <a:spcBef>
                <a:spcPct val="20000"/>
              </a:spcBef>
              <a:buClr>
                <a:srgbClr val="000099"/>
              </a:buClr>
              <a:buSzPct val="65000"/>
              <a:buFont typeface="Wingdings" charset="0"/>
              <a:buNone/>
              <a:defRPr/>
            </a:pPr>
            <a:endParaRPr lang="en-US" sz="2200" i="0" dirty="0">
              <a:solidFill>
                <a:srgbClr val="000000"/>
              </a:solidFill>
              <a:latin typeface="Gill Sans MT" charset="0"/>
              <a:cs typeface="+mn-cs"/>
            </a:endParaRPr>
          </a:p>
        </p:txBody>
      </p:sp>
      <p:sp>
        <p:nvSpPr>
          <p:cNvPr id="701920" name="Rectangle 480"/>
          <p:cNvSpPr>
            <a:spLocks noChangeArrowheads="1"/>
          </p:cNvSpPr>
          <p:nvPr/>
        </p:nvSpPr>
        <p:spPr bwMode="auto">
          <a:xfrm>
            <a:off x="5035550" y="3979863"/>
            <a:ext cx="3924300" cy="1563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90000"/>
              </a:lnSpc>
              <a:spcBef>
                <a:spcPct val="20000"/>
              </a:spcBef>
              <a:buClr>
                <a:srgbClr val="000099"/>
              </a:buClr>
              <a:buSzPct val="100000"/>
              <a:buFont typeface="Wingdings" charset="2"/>
              <a:buChar char="§"/>
              <a:defRPr/>
            </a:pPr>
            <a:r>
              <a:rPr lang="en-US" sz="2200" i="0" dirty="0">
                <a:solidFill>
                  <a:srgbClr val="000000"/>
                </a:solidFill>
                <a:latin typeface="Gill Sans MT" charset="0"/>
                <a:cs typeface="+mn-cs"/>
              </a:rPr>
              <a:t>Ethernet frame </a:t>
            </a:r>
            <a:r>
              <a:rPr lang="en-US" sz="2200" dirty="0">
                <a:solidFill>
                  <a:srgbClr val="000099"/>
                </a:solidFill>
                <a:latin typeface="Gill Sans MT" charset="0"/>
                <a:cs typeface="+mn-cs"/>
              </a:rPr>
              <a:t>broadcast</a:t>
            </a:r>
            <a:r>
              <a:rPr lang="en-US" sz="2200" i="0" dirty="0">
                <a:solidFill>
                  <a:srgbClr val="000000"/>
                </a:solidFill>
                <a:latin typeface="Gill Sans MT" charset="0"/>
                <a:cs typeface="+mn-cs"/>
              </a:rPr>
              <a:t> (dest: FFFFFFFFFFFF) on LAN, received at router running </a:t>
            </a:r>
            <a:r>
              <a:rPr lang="en-US" sz="2200" dirty="0">
                <a:solidFill>
                  <a:srgbClr val="C00000"/>
                </a:solidFill>
                <a:latin typeface="Gill Sans MT" charset="0"/>
                <a:cs typeface="+mn-cs"/>
              </a:rPr>
              <a:t>DHCP</a:t>
            </a:r>
            <a:r>
              <a:rPr lang="en-US" sz="2200" i="0" dirty="0">
                <a:solidFill>
                  <a:srgbClr val="C00000"/>
                </a:solidFill>
                <a:latin typeface="Gill Sans MT" charset="0"/>
                <a:cs typeface="+mn-cs"/>
              </a:rPr>
              <a:t> </a:t>
            </a:r>
            <a:r>
              <a:rPr lang="en-US" sz="2200" i="0" dirty="0">
                <a:solidFill>
                  <a:srgbClr val="000000"/>
                </a:solidFill>
                <a:latin typeface="Gill Sans MT" charset="0"/>
                <a:cs typeface="+mn-cs"/>
              </a:rPr>
              <a:t>server</a:t>
            </a:r>
          </a:p>
        </p:txBody>
      </p:sp>
      <p:sp>
        <p:nvSpPr>
          <p:cNvPr id="701921" name="Rectangle 481"/>
          <p:cNvSpPr>
            <a:spLocks noChangeArrowheads="1"/>
          </p:cNvSpPr>
          <p:nvPr/>
        </p:nvSpPr>
        <p:spPr bwMode="auto">
          <a:xfrm>
            <a:off x="5033963" y="5316538"/>
            <a:ext cx="3802062"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90000"/>
              </a:lnSpc>
              <a:spcBef>
                <a:spcPct val="20000"/>
              </a:spcBef>
              <a:buClr>
                <a:srgbClr val="000099"/>
              </a:buClr>
              <a:buSzPct val="100000"/>
              <a:buFont typeface="Wingdings" charset="2"/>
              <a:buChar char="§"/>
              <a:defRPr/>
            </a:pPr>
            <a:r>
              <a:rPr lang="en-US" sz="2200" i="0" dirty="0">
                <a:solidFill>
                  <a:srgbClr val="000000"/>
                </a:solidFill>
                <a:latin typeface="Gill Sans MT" charset="0"/>
                <a:cs typeface="+mn-cs"/>
              </a:rPr>
              <a:t>Ethernet </a:t>
            </a:r>
            <a:r>
              <a:rPr lang="en-US" sz="2200" dirty="0">
                <a:solidFill>
                  <a:srgbClr val="000099"/>
                </a:solidFill>
                <a:latin typeface="Gill Sans MT" charset="0"/>
                <a:cs typeface="+mn-cs"/>
              </a:rPr>
              <a:t>demuxed</a:t>
            </a:r>
            <a:r>
              <a:rPr lang="en-US" sz="2200" i="0" dirty="0">
                <a:solidFill>
                  <a:srgbClr val="000000"/>
                </a:solidFill>
                <a:latin typeface="Gill Sans MT" charset="0"/>
                <a:cs typeface="+mn-cs"/>
              </a:rPr>
              <a:t> to IP demuxed, UDP demuxed to DHCP </a:t>
            </a:r>
          </a:p>
        </p:txBody>
      </p:sp>
      <p:pic>
        <p:nvPicPr>
          <p:cNvPr id="210961" name="Picture 15"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671513"/>
            <a:ext cx="7769225"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9"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115</a:t>
            </a:fld>
            <a:endParaRPr lang="en-US" sz="1200" dirty="0">
              <a:latin typeface="Tahoma" charset="0"/>
            </a:endParaRPr>
          </a:p>
        </p:txBody>
      </p:sp>
      <p:sp>
        <p:nvSpPr>
          <p:cNvPr id="180"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207579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1661"/>
                                        </p:tgtEl>
                                        <p:attrNameLst>
                                          <p:attrName>style.visibility</p:attrName>
                                        </p:attrNameLst>
                                      </p:cBhvr>
                                      <p:to>
                                        <p:strVal val="visible"/>
                                      </p:to>
                                    </p:set>
                                    <p:animEffect transition="in" filter="wipe(left)">
                                      <p:cBhvr>
                                        <p:cTn id="7" dur="500"/>
                                        <p:tgtEl>
                                          <p:spTgt spid="701661"/>
                                        </p:tgtEl>
                                      </p:cBhvr>
                                    </p:animEffect>
                                  </p:childTnLst>
                                </p:cTn>
                              </p:par>
                            </p:childTnLst>
                          </p:cTn>
                        </p:par>
                        <p:par>
                          <p:cTn id="8" fill="hold" nodeType="afterGroup">
                            <p:stCondLst>
                              <p:cond delay="500"/>
                            </p:stCondLst>
                            <p:childTnLst>
                              <p:par>
                                <p:cTn id="9" presetID="9" presetClass="exit" presetSubtype="0" fill="hold" grpId="1" nodeType="afterEffect">
                                  <p:stCondLst>
                                    <p:cond delay="0"/>
                                  </p:stCondLst>
                                  <p:childTnLst>
                                    <p:animEffect transition="out" filter="dissolve">
                                      <p:cBhvr>
                                        <p:cTn id="10" dur="500"/>
                                        <p:tgtEl>
                                          <p:spTgt spid="701661"/>
                                        </p:tgtEl>
                                      </p:cBhvr>
                                    </p:animEffect>
                                    <p:set>
                                      <p:cBhvr>
                                        <p:cTn id="11" dur="1" fill="hold">
                                          <p:stCondLst>
                                            <p:cond delay="499"/>
                                          </p:stCondLst>
                                        </p:cTn>
                                        <p:tgtEl>
                                          <p:spTgt spid="701661"/>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701690"/>
                                        </p:tgtEl>
                                        <p:attrNameLst>
                                          <p:attrName>style.visibility</p:attrName>
                                        </p:attrNameLst>
                                      </p:cBhvr>
                                      <p:to>
                                        <p:strVal val="visible"/>
                                      </p:to>
                                    </p:set>
                                    <p:animEffect transition="in" filter="wipe(down)">
                                      <p:cBhvr>
                                        <p:cTn id="16" dur="500"/>
                                        <p:tgtEl>
                                          <p:spTgt spid="701690"/>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701693"/>
                                        </p:tgtEl>
                                        <p:attrNameLst>
                                          <p:attrName>style.visibility</p:attrName>
                                        </p:attrNameLst>
                                      </p:cBhvr>
                                      <p:to>
                                        <p:strVal val="visible"/>
                                      </p:to>
                                    </p:set>
                                    <p:animEffect transition="in" filter="dissolve">
                                      <p:cBhvr>
                                        <p:cTn id="20" dur="500"/>
                                        <p:tgtEl>
                                          <p:spTgt spid="70169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01629">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01739"/>
                                        </p:tgtEl>
                                        <p:attrNameLst>
                                          <p:attrName>style.visibility</p:attrName>
                                        </p:attrNameLst>
                                      </p:cBhvr>
                                      <p:to>
                                        <p:strVal val="visible"/>
                                      </p:to>
                                    </p:set>
                                    <p:animEffect transition="in" filter="wipe(up)">
                                      <p:cBhvr>
                                        <p:cTn id="27" dur="500"/>
                                        <p:tgtEl>
                                          <p:spTgt spid="70173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70191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701693"/>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701739"/>
                                        </p:tgtEl>
                                        <p:attrNameLst>
                                          <p:attrName>style.visibility</p:attrName>
                                        </p:attrNameLst>
                                      </p:cBhvr>
                                      <p:to>
                                        <p:strVal val="hidden"/>
                                      </p:to>
                                    </p:set>
                                  </p:childTnLst>
                                </p:cTn>
                              </p:par>
                            </p:childTnLst>
                          </p:cTn>
                        </p:par>
                        <p:par>
                          <p:cTn id="36" fill="hold" nodeType="afterGroup">
                            <p:stCondLst>
                              <p:cond delay="0"/>
                            </p:stCondLst>
                            <p:childTnLst>
                              <p:par>
                                <p:cTn id="37" presetID="1" presetClass="entr" presetSubtype="0" fill="hold" nodeType="afterEffect">
                                  <p:stCondLst>
                                    <p:cond delay="0"/>
                                  </p:stCondLst>
                                  <p:childTnLst>
                                    <p:set>
                                      <p:cBhvr>
                                        <p:cTn id="38" dur="1" fill="hold">
                                          <p:stCondLst>
                                            <p:cond delay="0"/>
                                          </p:stCondLst>
                                        </p:cTn>
                                        <p:tgtEl>
                                          <p:spTgt spid="7017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1920"/>
                                        </p:tgtEl>
                                        <p:attrNameLst>
                                          <p:attrName>style.visibility</p:attrName>
                                        </p:attrNameLst>
                                      </p:cBhvr>
                                      <p:to>
                                        <p:strVal val="visible"/>
                                      </p:to>
                                    </p:set>
                                  </p:childTnLst>
                                </p:cTn>
                              </p:par>
                            </p:childTnLst>
                          </p:cTn>
                        </p:par>
                        <p:par>
                          <p:cTn id="41" fill="hold" nodeType="afterGroup">
                            <p:stCondLst>
                              <p:cond delay="0"/>
                            </p:stCondLst>
                            <p:childTnLst>
                              <p:par>
                                <p:cTn id="42" presetID="0" presetClass="path" presetSubtype="0" accel="50000" decel="50000" fill="hold" nodeType="afterEffect">
                                  <p:stCondLst>
                                    <p:cond delay="0"/>
                                  </p:stCondLst>
                                  <p:childTnLst>
                                    <p:animMotion origin="layout" path="M 1.66667E-6 1.81144E-6 L 0.26823 -0.00139 L 0.10833 0.27287 L -0.01806 0.27125 " pathEditMode="relative" rAng="0" ptsTypes="AAAA">
                                      <p:cBhvr>
                                        <p:cTn id="43" dur="2000" fill="hold"/>
                                        <p:tgtEl>
                                          <p:spTgt spid="701758"/>
                                        </p:tgtEl>
                                        <p:attrNameLst>
                                          <p:attrName>ppt_x</p:attrName>
                                          <p:attrName>ppt_y</p:attrName>
                                        </p:attrNameLst>
                                      </p:cBhvr>
                                      <p:rCtr x="12500" y="13574"/>
                                    </p:animMotion>
                                  </p:childTnLst>
                                </p:cTn>
                              </p:par>
                            </p:childTnLst>
                          </p:cTn>
                        </p:par>
                        <p:par>
                          <p:cTn id="44" fill="hold" nodeType="afterGroup">
                            <p:stCondLst>
                              <p:cond delay="2000"/>
                            </p:stCondLst>
                            <p:childTnLst>
                              <p:par>
                                <p:cTn id="45" presetID="22" presetClass="entr" presetSubtype="2" fill="hold" nodeType="afterEffect">
                                  <p:stCondLst>
                                    <p:cond delay="0"/>
                                  </p:stCondLst>
                                  <p:childTnLst>
                                    <p:set>
                                      <p:cBhvr>
                                        <p:cTn id="46" dur="1" fill="hold">
                                          <p:stCondLst>
                                            <p:cond delay="0"/>
                                          </p:stCondLst>
                                        </p:cTn>
                                        <p:tgtEl>
                                          <p:spTgt spid="701782"/>
                                        </p:tgtEl>
                                        <p:attrNameLst>
                                          <p:attrName>style.visibility</p:attrName>
                                        </p:attrNameLst>
                                      </p:cBhvr>
                                      <p:to>
                                        <p:strVal val="visible"/>
                                      </p:to>
                                    </p:set>
                                    <p:animEffect transition="in" filter="wipe(right)">
                                      <p:cBhvr>
                                        <p:cTn id="47" dur="500"/>
                                        <p:tgtEl>
                                          <p:spTgt spid="70178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xit" presetSubtype="0" fill="hold" nodeType="clickEffect">
                                  <p:stCondLst>
                                    <p:cond delay="0"/>
                                  </p:stCondLst>
                                  <p:childTnLst>
                                    <p:set>
                                      <p:cBhvr>
                                        <p:cTn id="51" dur="1" fill="hold">
                                          <p:stCondLst>
                                            <p:cond delay="0"/>
                                          </p:stCondLst>
                                        </p:cTn>
                                        <p:tgtEl>
                                          <p:spTgt spid="701758"/>
                                        </p:tgtEl>
                                        <p:attrNameLst>
                                          <p:attrName>style.visibility</p:attrName>
                                        </p:attrNameLst>
                                      </p:cBhvr>
                                      <p:to>
                                        <p:strVal val="hidden"/>
                                      </p:to>
                                    </p:set>
                                  </p:childTnLst>
                                </p:cTn>
                              </p:par>
                            </p:childTnLst>
                          </p:cTn>
                        </p:par>
                        <p:par>
                          <p:cTn id="52" fill="hold" nodeType="afterGroup">
                            <p:stCondLst>
                              <p:cond delay="0"/>
                            </p:stCondLst>
                            <p:childTnLst>
                              <p:par>
                                <p:cTn id="53" presetID="22" presetClass="entr" presetSubtype="4" fill="hold" nodeType="afterEffect">
                                  <p:stCondLst>
                                    <p:cond delay="0"/>
                                  </p:stCondLst>
                                  <p:childTnLst>
                                    <p:set>
                                      <p:cBhvr>
                                        <p:cTn id="54" dur="1" fill="hold">
                                          <p:stCondLst>
                                            <p:cond delay="0"/>
                                          </p:stCondLst>
                                        </p:cTn>
                                        <p:tgtEl>
                                          <p:spTgt spid="701882"/>
                                        </p:tgtEl>
                                        <p:attrNameLst>
                                          <p:attrName>style.visibility</p:attrName>
                                        </p:attrNameLst>
                                      </p:cBhvr>
                                      <p:to>
                                        <p:strVal val="visible"/>
                                      </p:to>
                                    </p:set>
                                    <p:animEffect transition="in" filter="wipe(down)">
                                      <p:cBhvr>
                                        <p:cTn id="55" dur="1000"/>
                                        <p:tgtEl>
                                          <p:spTgt spid="701882"/>
                                        </p:tgtEl>
                                      </p:cBhvr>
                                    </p:animEffect>
                                  </p:childTnLst>
                                </p:cTn>
                              </p:par>
                            </p:childTnLst>
                          </p:cTn>
                        </p:par>
                        <p:par>
                          <p:cTn id="56" fill="hold" nodeType="afterGroup">
                            <p:stCondLst>
                              <p:cond delay="1000"/>
                            </p:stCondLst>
                            <p:childTnLst>
                              <p:par>
                                <p:cTn id="57" presetID="1" presetClass="exit" presetSubtype="0" fill="hold" nodeType="afterEffect">
                                  <p:stCondLst>
                                    <p:cond delay="1000"/>
                                  </p:stCondLst>
                                  <p:childTnLst>
                                    <p:set>
                                      <p:cBhvr>
                                        <p:cTn id="58" dur="1" fill="hold">
                                          <p:stCondLst>
                                            <p:cond delay="0"/>
                                          </p:stCondLst>
                                        </p:cTn>
                                        <p:tgtEl>
                                          <p:spTgt spid="701882"/>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701921"/>
                                        </p:tgtEl>
                                        <p:attrNameLst>
                                          <p:attrName>style.visibility</p:attrName>
                                        </p:attrNameLst>
                                      </p:cBhvr>
                                      <p:to>
                                        <p:strVal val="visible"/>
                                      </p:to>
                                    </p:set>
                                  </p:childTnLst>
                                </p:cTn>
                              </p:par>
                              <p:par>
                                <p:cTn id="61" presetID="1" presetClass="entr" presetSubtype="0" fill="hold" nodeType="withEffect">
                                  <p:stCondLst>
                                    <p:cond delay="1000"/>
                                  </p:stCondLst>
                                  <p:childTnLst>
                                    <p:set>
                                      <p:cBhvr>
                                        <p:cTn id="62" dur="1" fill="hold">
                                          <p:stCondLst>
                                            <p:cond delay="0"/>
                                          </p:stCondLst>
                                        </p:cTn>
                                        <p:tgtEl>
                                          <p:spTgt spid="701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629" grpId="0" build="p"/>
      <p:bldP spid="701661" grpId="0" animBg="1"/>
      <p:bldP spid="701661" grpId="1" animBg="1"/>
      <p:bldP spid="701919" grpId="0"/>
      <p:bldP spid="701920" grpId="0"/>
      <p:bldP spid="701921" grpId="0"/>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11969" name="Group 152"/>
          <p:cNvGrpSpPr>
            <a:grpSpLocks/>
          </p:cNvGrpSpPr>
          <p:nvPr/>
        </p:nvGrpSpPr>
        <p:grpSpPr bwMode="auto">
          <a:xfrm>
            <a:off x="773113" y="1273175"/>
            <a:ext cx="3554412" cy="3067050"/>
            <a:chOff x="773113" y="1273175"/>
            <a:chExt cx="3554412" cy="3066395"/>
          </a:xfrm>
        </p:grpSpPr>
        <p:sp>
          <p:nvSpPr>
            <p:cNvPr id="212082" name="Freeform 3"/>
            <p:cNvSpPr>
              <a:spLocks/>
            </p:cNvSpPr>
            <p:nvPr/>
          </p:nvSpPr>
          <p:spPr bwMode="auto">
            <a:xfrm>
              <a:off x="773113" y="1273175"/>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212083"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2084"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2085"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2086"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89208" name="Text Box 240"/>
            <p:cNvSpPr txBox="1">
              <a:spLocks noChangeArrowheads="1"/>
            </p:cNvSpPr>
            <p:nvPr/>
          </p:nvSpPr>
          <p:spPr bwMode="auto">
            <a:xfrm>
              <a:off x="2562225" y="3815807"/>
              <a:ext cx="1211263" cy="523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dirty="0">
                  <a:solidFill>
                    <a:srgbClr val="000000"/>
                  </a:solidFill>
                  <a:latin typeface="Arial" charset="0"/>
                  <a:cs typeface="Arial" charset="0"/>
                </a:rPr>
                <a:t>router</a:t>
              </a:r>
            </a:p>
            <a:p>
              <a:pPr>
                <a:defRPr/>
              </a:pPr>
              <a:r>
                <a:rPr lang="en-US" sz="1400" dirty="0">
                  <a:solidFill>
                    <a:srgbClr val="000000"/>
                  </a:solidFill>
                  <a:latin typeface="Arial" charset="0"/>
                  <a:cs typeface="Arial" charset="0"/>
                </a:rPr>
                <a:t>(runs DHCP)</a:t>
              </a:r>
            </a:p>
          </p:txBody>
        </p:sp>
        <p:grpSp>
          <p:nvGrpSpPr>
            <p:cNvPr id="212088" name="Group 356"/>
            <p:cNvGrpSpPr>
              <a:grpSpLocks/>
            </p:cNvGrpSpPr>
            <p:nvPr/>
          </p:nvGrpSpPr>
          <p:grpSpPr bwMode="auto">
            <a:xfrm>
              <a:off x="1653422" y="1982680"/>
              <a:ext cx="843032" cy="814871"/>
              <a:chOff x="313" y="1497"/>
              <a:chExt cx="1152" cy="1014"/>
            </a:xfrm>
          </p:grpSpPr>
          <p:pic>
            <p:nvPicPr>
              <p:cNvPr id="212140" name="Picture 354" descr="laptop_stylized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2141" name="Picture 355" descr="antenna_styl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892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925" y="2423867"/>
              <a:ext cx="879475" cy="34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62" name="Rectangle 43"/>
            <p:cNvSpPr>
              <a:spLocks noChangeArrowheads="1"/>
            </p:cNvSpPr>
            <p:nvPr/>
          </p:nvSpPr>
          <p:spPr bwMode="auto">
            <a:xfrm rot="16200000" flipH="1">
              <a:off x="3589349" y="3549138"/>
              <a:ext cx="104753" cy="24447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sp>
          <p:nvSpPr>
            <p:cNvPr id="163" name="Rectangle 43"/>
            <p:cNvSpPr>
              <a:spLocks noChangeArrowheads="1"/>
            </p:cNvSpPr>
            <p:nvPr/>
          </p:nvSpPr>
          <p:spPr bwMode="auto">
            <a:xfrm rot="2460490">
              <a:off x="3206750" y="3274585"/>
              <a:ext cx="82550" cy="24759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sp>
          <p:nvSpPr>
            <p:cNvPr id="164" name="Rectangle 43"/>
            <p:cNvSpPr>
              <a:spLocks noChangeArrowheads="1"/>
            </p:cNvSpPr>
            <p:nvPr/>
          </p:nvSpPr>
          <p:spPr bwMode="auto">
            <a:xfrm rot="16200000">
              <a:off x="2499531" y="2388124"/>
              <a:ext cx="111101" cy="2968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grpSp>
          <p:nvGrpSpPr>
            <p:cNvPr id="212093" name="Group 248"/>
            <p:cNvGrpSpPr>
              <a:grpSpLocks/>
            </p:cNvGrpSpPr>
            <p:nvPr/>
          </p:nvGrpSpPr>
          <p:grpSpPr bwMode="auto">
            <a:xfrm>
              <a:off x="2597285" y="3210128"/>
              <a:ext cx="332569" cy="581078"/>
              <a:chOff x="4140" y="429"/>
              <a:chExt cx="1425" cy="2396"/>
            </a:xfrm>
          </p:grpSpPr>
          <p:sp>
            <p:nvSpPr>
              <p:cNvPr id="212108"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230" name="Rectangle 149"/>
              <p:cNvSpPr>
                <a:spLocks noChangeArrowheads="1"/>
              </p:cNvSpPr>
              <p:nvPr/>
            </p:nvSpPr>
            <p:spPr bwMode="auto">
              <a:xfrm>
                <a:off x="4207" y="426"/>
                <a:ext cx="1048" cy="2291"/>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2110"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2111"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233" name="Rectangle 152"/>
              <p:cNvSpPr>
                <a:spLocks noChangeArrowheads="1"/>
              </p:cNvSpPr>
              <p:nvPr/>
            </p:nvSpPr>
            <p:spPr bwMode="auto">
              <a:xfrm>
                <a:off x="4214" y="688"/>
                <a:ext cx="592" cy="5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2113" name="Group 153"/>
              <p:cNvGrpSpPr>
                <a:grpSpLocks/>
              </p:cNvGrpSpPr>
              <p:nvPr/>
            </p:nvGrpSpPr>
            <p:grpSpPr bwMode="auto">
              <a:xfrm>
                <a:off x="4749" y="668"/>
                <a:ext cx="581" cy="145"/>
                <a:chOff x="614" y="2568"/>
                <a:chExt cx="725" cy="139"/>
              </a:xfrm>
            </p:grpSpPr>
            <p:sp>
              <p:nvSpPr>
                <p:cNvPr id="89259" name="AutoShape 154"/>
                <p:cNvSpPr>
                  <a:spLocks noChangeArrowheads="1"/>
                </p:cNvSpPr>
                <p:nvPr/>
              </p:nvSpPr>
              <p:spPr bwMode="auto">
                <a:xfrm>
                  <a:off x="617" y="2569"/>
                  <a:ext cx="721"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260" name="AutoShape 155"/>
                <p:cNvSpPr>
                  <a:spLocks noChangeArrowheads="1"/>
                </p:cNvSpPr>
                <p:nvPr/>
              </p:nvSpPr>
              <p:spPr bwMode="auto">
                <a:xfrm>
                  <a:off x="634" y="2587"/>
                  <a:ext cx="688"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9235" name="Rectangle 156"/>
              <p:cNvSpPr>
                <a:spLocks noChangeArrowheads="1"/>
              </p:cNvSpPr>
              <p:nvPr/>
            </p:nvSpPr>
            <p:spPr bwMode="auto">
              <a:xfrm>
                <a:off x="4221" y="1015"/>
                <a:ext cx="599" cy="5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2115" name="Group 157"/>
              <p:cNvGrpSpPr>
                <a:grpSpLocks/>
              </p:cNvGrpSpPr>
              <p:nvPr/>
            </p:nvGrpSpPr>
            <p:grpSpPr bwMode="auto">
              <a:xfrm>
                <a:off x="4747" y="994"/>
                <a:ext cx="581" cy="134"/>
                <a:chOff x="614" y="2568"/>
                <a:chExt cx="725" cy="139"/>
              </a:xfrm>
            </p:grpSpPr>
            <p:sp>
              <p:nvSpPr>
                <p:cNvPr id="89257" name="AutoShape 158"/>
                <p:cNvSpPr>
                  <a:spLocks noChangeArrowheads="1"/>
                </p:cNvSpPr>
                <p:nvPr/>
              </p:nvSpPr>
              <p:spPr bwMode="auto">
                <a:xfrm>
                  <a:off x="611" y="2570"/>
                  <a:ext cx="730" cy="136"/>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258" name="AutoShape 159"/>
                <p:cNvSpPr>
                  <a:spLocks noChangeArrowheads="1"/>
                </p:cNvSpPr>
                <p:nvPr/>
              </p:nvSpPr>
              <p:spPr bwMode="auto">
                <a:xfrm>
                  <a:off x="628" y="2583"/>
                  <a:ext cx="69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9237" name="Rectangle 160"/>
              <p:cNvSpPr>
                <a:spLocks noChangeArrowheads="1"/>
              </p:cNvSpPr>
              <p:nvPr/>
            </p:nvSpPr>
            <p:spPr bwMode="auto">
              <a:xfrm>
                <a:off x="4214" y="1356"/>
                <a:ext cx="599"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238" name="Rectangle 161"/>
              <p:cNvSpPr>
                <a:spLocks noChangeArrowheads="1"/>
              </p:cNvSpPr>
              <p:nvPr/>
            </p:nvSpPr>
            <p:spPr bwMode="auto">
              <a:xfrm>
                <a:off x="4228" y="1657"/>
                <a:ext cx="599"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2118" name="Group 162"/>
              <p:cNvGrpSpPr>
                <a:grpSpLocks/>
              </p:cNvGrpSpPr>
              <p:nvPr/>
            </p:nvGrpSpPr>
            <p:grpSpPr bwMode="auto">
              <a:xfrm>
                <a:off x="4735" y="1627"/>
                <a:ext cx="582" cy="151"/>
                <a:chOff x="614" y="2568"/>
                <a:chExt cx="725" cy="139"/>
              </a:xfrm>
            </p:grpSpPr>
            <p:sp>
              <p:nvSpPr>
                <p:cNvPr id="89255" name="AutoShape 163"/>
                <p:cNvSpPr>
                  <a:spLocks noChangeArrowheads="1"/>
                </p:cNvSpPr>
                <p:nvPr/>
              </p:nvSpPr>
              <p:spPr bwMode="auto">
                <a:xfrm>
                  <a:off x="618" y="2571"/>
                  <a:ext cx="720" cy="13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256" name="AutoShape 164"/>
                <p:cNvSpPr>
                  <a:spLocks noChangeArrowheads="1"/>
                </p:cNvSpPr>
                <p:nvPr/>
              </p:nvSpPr>
              <p:spPr bwMode="auto">
                <a:xfrm>
                  <a:off x="635" y="2589"/>
                  <a:ext cx="68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212119"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212120" name="Group 166"/>
              <p:cNvGrpSpPr>
                <a:grpSpLocks/>
              </p:cNvGrpSpPr>
              <p:nvPr/>
            </p:nvGrpSpPr>
            <p:grpSpPr bwMode="auto">
              <a:xfrm>
                <a:off x="4739" y="1327"/>
                <a:ext cx="582" cy="139"/>
                <a:chOff x="614" y="2568"/>
                <a:chExt cx="725" cy="139"/>
              </a:xfrm>
            </p:grpSpPr>
            <p:sp>
              <p:nvSpPr>
                <p:cNvPr id="89253" name="AutoShape 167"/>
                <p:cNvSpPr>
                  <a:spLocks noChangeArrowheads="1"/>
                </p:cNvSpPr>
                <p:nvPr/>
              </p:nvSpPr>
              <p:spPr bwMode="auto">
                <a:xfrm>
                  <a:off x="613" y="2571"/>
                  <a:ext cx="729" cy="137"/>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254" name="AutoShape 168"/>
                <p:cNvSpPr>
                  <a:spLocks noChangeArrowheads="1"/>
                </p:cNvSpPr>
                <p:nvPr/>
              </p:nvSpPr>
              <p:spPr bwMode="auto">
                <a:xfrm>
                  <a:off x="630" y="2584"/>
                  <a:ext cx="695"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9242" name="Rectangle 169"/>
              <p:cNvSpPr>
                <a:spLocks noChangeArrowheads="1"/>
              </p:cNvSpPr>
              <p:nvPr/>
            </p:nvSpPr>
            <p:spPr bwMode="auto">
              <a:xfrm>
                <a:off x="5255" y="426"/>
                <a:ext cx="68" cy="229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2122"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2123"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245" name="Oval 172"/>
              <p:cNvSpPr>
                <a:spLocks noChangeArrowheads="1"/>
              </p:cNvSpPr>
              <p:nvPr/>
            </p:nvSpPr>
            <p:spPr bwMode="auto">
              <a:xfrm>
                <a:off x="5520" y="2612"/>
                <a:ext cx="48" cy="98"/>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2125"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247" name="AutoShape 174"/>
              <p:cNvSpPr>
                <a:spLocks noChangeArrowheads="1"/>
              </p:cNvSpPr>
              <p:nvPr/>
            </p:nvSpPr>
            <p:spPr bwMode="auto">
              <a:xfrm>
                <a:off x="4139" y="2678"/>
                <a:ext cx="1204" cy="17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248" name="AutoShape 175"/>
              <p:cNvSpPr>
                <a:spLocks noChangeArrowheads="1"/>
              </p:cNvSpPr>
              <p:nvPr/>
            </p:nvSpPr>
            <p:spPr bwMode="auto">
              <a:xfrm>
                <a:off x="4207" y="2717"/>
                <a:ext cx="1068"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249" name="Oval 176"/>
              <p:cNvSpPr>
                <a:spLocks noChangeArrowheads="1"/>
              </p:cNvSpPr>
              <p:nvPr/>
            </p:nvSpPr>
            <p:spPr bwMode="auto">
              <a:xfrm>
                <a:off x="4309" y="2383"/>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250" name="Oval 177"/>
              <p:cNvSpPr>
                <a:spLocks noChangeArrowheads="1"/>
              </p:cNvSpPr>
              <p:nvPr/>
            </p:nvSpPr>
            <p:spPr bwMode="auto">
              <a:xfrm>
                <a:off x="4486" y="2383"/>
                <a:ext cx="163"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mn-cs"/>
                </a:endParaRPr>
              </a:p>
            </p:txBody>
          </p:sp>
          <p:sp>
            <p:nvSpPr>
              <p:cNvPr id="89251" name="Oval 178"/>
              <p:cNvSpPr>
                <a:spLocks noChangeArrowheads="1"/>
              </p:cNvSpPr>
              <p:nvPr/>
            </p:nvSpPr>
            <p:spPr bwMode="auto">
              <a:xfrm>
                <a:off x="4663" y="2383"/>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252" name="Rectangle 179"/>
              <p:cNvSpPr>
                <a:spLocks noChangeArrowheads="1"/>
              </p:cNvSpPr>
              <p:nvPr/>
            </p:nvSpPr>
            <p:spPr bwMode="auto">
              <a:xfrm>
                <a:off x="5065" y="1834"/>
                <a:ext cx="82" cy="772"/>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2094" name="Group 48"/>
            <p:cNvGrpSpPr>
              <a:grpSpLocks/>
            </p:cNvGrpSpPr>
            <p:nvPr/>
          </p:nvGrpSpPr>
          <p:grpSpPr bwMode="auto">
            <a:xfrm>
              <a:off x="2795471" y="3465563"/>
              <a:ext cx="735669" cy="376863"/>
              <a:chOff x="3600" y="219"/>
              <a:chExt cx="360" cy="175"/>
            </a:xfrm>
          </p:grpSpPr>
          <p:sp>
            <p:nvSpPr>
              <p:cNvPr id="89216"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217"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9218"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9219" name="Rectangle 52"/>
              <p:cNvSpPr>
                <a:spLocks noChangeArrowheads="1"/>
              </p:cNvSpPr>
              <p:nvPr/>
            </p:nvSpPr>
            <p:spPr bwMode="auto">
              <a:xfrm>
                <a:off x="3603" y="289"/>
                <a:ext cx="353"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89220"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2100" name="Group 54"/>
              <p:cNvGrpSpPr>
                <a:grpSpLocks/>
              </p:cNvGrpSpPr>
              <p:nvPr/>
            </p:nvGrpSpPr>
            <p:grpSpPr bwMode="auto">
              <a:xfrm>
                <a:off x="3686" y="244"/>
                <a:ext cx="177" cy="66"/>
                <a:chOff x="2848" y="848"/>
                <a:chExt cx="140" cy="98"/>
              </a:xfrm>
            </p:grpSpPr>
            <p:sp>
              <p:nvSpPr>
                <p:cNvPr id="89226"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9227"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9228"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212101" name="Group 58"/>
              <p:cNvGrpSpPr>
                <a:grpSpLocks/>
              </p:cNvGrpSpPr>
              <p:nvPr/>
            </p:nvGrpSpPr>
            <p:grpSpPr bwMode="auto">
              <a:xfrm flipV="1">
                <a:off x="3686" y="243"/>
                <a:ext cx="177" cy="66"/>
                <a:chOff x="2848" y="848"/>
                <a:chExt cx="140" cy="98"/>
              </a:xfrm>
            </p:grpSpPr>
            <p:sp>
              <p:nvSpPr>
                <p:cNvPr id="89223"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9224"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9225" name="Line 61"/>
                <p:cNvSpPr>
                  <a:spLocks noChangeShapeType="1"/>
                </p:cNvSpPr>
                <p:nvPr/>
              </p:nvSpPr>
              <p:spPr bwMode="auto">
                <a:xfrm>
                  <a:off x="2894" y="854"/>
                  <a:ext cx="52" cy="9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sp>
        <p:nvSpPr>
          <p:cNvPr id="703491" name="Rectangle 3"/>
          <p:cNvSpPr>
            <a:spLocks noGrp="1" noChangeArrowheads="1"/>
          </p:cNvSpPr>
          <p:nvPr>
            <p:ph type="body" idx="1"/>
          </p:nvPr>
        </p:nvSpPr>
        <p:spPr>
          <a:xfrm>
            <a:off x="5037138" y="1158875"/>
            <a:ext cx="3430587" cy="1573213"/>
          </a:xfrm>
        </p:spPr>
        <p:txBody>
          <a:bodyPr/>
          <a:lstStyle/>
          <a:p>
            <a:pPr marL="231775" indent="-231775">
              <a:lnSpc>
                <a:spcPct val="80000"/>
              </a:lnSpc>
              <a:defRPr/>
            </a:pPr>
            <a:r>
              <a:rPr lang="en-US" sz="2000" dirty="0">
                <a:latin typeface="Gill Sans MT" charset="0"/>
                <a:cs typeface="+mn-cs"/>
              </a:rPr>
              <a:t>DHCP server formulates </a:t>
            </a:r>
            <a:r>
              <a:rPr lang="en-US" sz="2000" i="1" dirty="0">
                <a:solidFill>
                  <a:srgbClr val="C00000"/>
                </a:solidFill>
                <a:latin typeface="Gill Sans MT" charset="0"/>
                <a:cs typeface="+mn-cs"/>
              </a:rPr>
              <a:t>DHCP ACK</a:t>
            </a:r>
            <a:r>
              <a:rPr lang="en-US" sz="2000" dirty="0">
                <a:solidFill>
                  <a:srgbClr val="C00000"/>
                </a:solidFill>
                <a:latin typeface="Gill Sans MT" charset="0"/>
                <a:cs typeface="+mn-cs"/>
              </a:rPr>
              <a:t> </a:t>
            </a:r>
            <a:r>
              <a:rPr lang="en-US" sz="2000" dirty="0">
                <a:latin typeface="Gill Sans MT" charset="0"/>
                <a:cs typeface="+mn-cs"/>
              </a:rPr>
              <a:t>containing client</a:t>
            </a:r>
            <a:r>
              <a:rPr lang="ja-JP" altLang="en-US" sz="2000" dirty="0">
                <a:latin typeface="Gill Sans MT" charset="0"/>
                <a:cs typeface="+mn-cs"/>
              </a:rPr>
              <a:t>’</a:t>
            </a:r>
            <a:r>
              <a:rPr lang="en-US" sz="2000" dirty="0">
                <a:latin typeface="Gill Sans MT" charset="0"/>
                <a:cs typeface="+mn-cs"/>
              </a:rPr>
              <a:t>s IP address, IP address of first-hop router for client, name &amp; IP address of DNS server</a:t>
            </a:r>
          </a:p>
          <a:p>
            <a:pPr>
              <a:lnSpc>
                <a:spcPct val="80000"/>
              </a:lnSpc>
              <a:defRPr/>
            </a:pPr>
            <a:endParaRPr lang="en-US" sz="2000" dirty="0">
              <a:latin typeface="Gill Sans MT" charset="0"/>
              <a:cs typeface="+mn-cs"/>
            </a:endParaRPr>
          </a:p>
        </p:txBody>
      </p:sp>
      <p:grpSp>
        <p:nvGrpSpPr>
          <p:cNvPr id="703533" name="Group 45"/>
          <p:cNvGrpSpPr>
            <a:grpSpLocks/>
          </p:cNvGrpSpPr>
          <p:nvPr/>
        </p:nvGrpSpPr>
        <p:grpSpPr bwMode="auto">
          <a:xfrm>
            <a:off x="1195388" y="1081088"/>
            <a:ext cx="976312" cy="1460500"/>
            <a:chOff x="651" y="681"/>
            <a:chExt cx="615" cy="920"/>
          </a:xfrm>
        </p:grpSpPr>
        <p:sp>
          <p:nvSpPr>
            <p:cNvPr id="212074" name="Freeform 46"/>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212075" name="Group 47"/>
            <p:cNvGrpSpPr>
              <a:grpSpLocks/>
            </p:cNvGrpSpPr>
            <p:nvPr/>
          </p:nvGrpSpPr>
          <p:grpSpPr bwMode="auto">
            <a:xfrm>
              <a:off x="651" y="681"/>
              <a:ext cx="501" cy="828"/>
              <a:chOff x="569" y="2954"/>
              <a:chExt cx="501" cy="828"/>
            </a:xfrm>
          </p:grpSpPr>
          <p:sp>
            <p:nvSpPr>
              <p:cNvPr id="89197" name="Rectangle 4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98" name="Text Box 49"/>
              <p:cNvSpPr txBox="1">
                <a:spLocks noChangeArrowheads="1"/>
              </p:cNvSpPr>
              <p:nvPr/>
            </p:nvSpPr>
            <p:spPr bwMode="auto">
              <a:xfrm>
                <a:off x="593" y="2954"/>
                <a:ext cx="477"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dirty="0">
                    <a:solidFill>
                      <a:srgbClr val="000000"/>
                    </a:solidFill>
                    <a:latin typeface="Arial" charset="0"/>
                    <a:cs typeface="+mn-cs"/>
                  </a:rPr>
                  <a:t>DHCP</a:t>
                </a:r>
              </a:p>
              <a:p>
                <a:pPr algn="ctr">
                  <a:defRPr/>
                </a:pPr>
                <a:r>
                  <a:rPr lang="en-US" sz="1600" i="0" dirty="0">
                    <a:solidFill>
                      <a:srgbClr val="000000"/>
                    </a:solidFill>
                    <a:latin typeface="Arial" charset="0"/>
                    <a:cs typeface="+mn-cs"/>
                  </a:rPr>
                  <a:t>UDP</a:t>
                </a:r>
              </a:p>
              <a:p>
                <a:pPr algn="ctr">
                  <a:defRPr/>
                </a:pPr>
                <a:r>
                  <a:rPr lang="en-US" sz="1600" i="0" dirty="0">
                    <a:solidFill>
                      <a:srgbClr val="000000"/>
                    </a:solidFill>
                    <a:latin typeface="Arial" charset="0"/>
                    <a:cs typeface="+mn-cs"/>
                  </a:rPr>
                  <a:t>IP</a:t>
                </a:r>
              </a:p>
              <a:p>
                <a:pPr algn="ctr">
                  <a:defRPr/>
                </a:pPr>
                <a:r>
                  <a:rPr lang="en-US" sz="1600" i="0" dirty="0">
                    <a:solidFill>
                      <a:srgbClr val="000000"/>
                    </a:solidFill>
                    <a:latin typeface="Arial" charset="0"/>
                    <a:cs typeface="+mn-cs"/>
                  </a:rPr>
                  <a:t>Eth</a:t>
                </a:r>
              </a:p>
              <a:p>
                <a:pPr algn="ctr">
                  <a:defRPr/>
                </a:pPr>
                <a:r>
                  <a:rPr lang="en-US" sz="1600" i="0" dirty="0">
                    <a:solidFill>
                      <a:srgbClr val="000000"/>
                    </a:solidFill>
                    <a:latin typeface="Arial" charset="0"/>
                    <a:cs typeface="+mn-cs"/>
                  </a:rPr>
                  <a:t>Phy</a:t>
                </a:r>
              </a:p>
            </p:txBody>
          </p:sp>
          <p:sp>
            <p:nvSpPr>
              <p:cNvPr id="89199" name="Line 5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89200" name="Line 5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89201" name="Line 5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89202" name="Line 5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grpSp>
        <p:nvGrpSpPr>
          <p:cNvPr id="703545" name="Group 57"/>
          <p:cNvGrpSpPr>
            <a:grpSpLocks/>
          </p:cNvGrpSpPr>
          <p:nvPr/>
        </p:nvGrpSpPr>
        <p:grpSpPr bwMode="auto">
          <a:xfrm>
            <a:off x="352425" y="3152775"/>
            <a:ext cx="1081088" cy="1166813"/>
            <a:chOff x="42" y="744"/>
            <a:chExt cx="681" cy="735"/>
          </a:xfrm>
        </p:grpSpPr>
        <p:grpSp>
          <p:nvGrpSpPr>
            <p:cNvPr id="212042" name="Group 58"/>
            <p:cNvGrpSpPr>
              <a:grpSpLocks/>
            </p:cNvGrpSpPr>
            <p:nvPr/>
          </p:nvGrpSpPr>
          <p:grpSpPr bwMode="auto">
            <a:xfrm>
              <a:off x="42" y="886"/>
              <a:ext cx="681" cy="468"/>
              <a:chOff x="42" y="886"/>
              <a:chExt cx="681" cy="468"/>
            </a:xfrm>
          </p:grpSpPr>
          <p:grpSp>
            <p:nvGrpSpPr>
              <p:cNvPr id="212044" name="Group 59"/>
              <p:cNvGrpSpPr>
                <a:grpSpLocks/>
              </p:cNvGrpSpPr>
              <p:nvPr/>
            </p:nvGrpSpPr>
            <p:grpSpPr bwMode="auto">
              <a:xfrm>
                <a:off x="278" y="886"/>
                <a:ext cx="397" cy="154"/>
                <a:chOff x="740" y="3209"/>
                <a:chExt cx="397" cy="154"/>
              </a:xfrm>
            </p:grpSpPr>
            <p:grpSp>
              <p:nvGrpSpPr>
                <p:cNvPr id="212069" name="Group 60"/>
                <p:cNvGrpSpPr>
                  <a:grpSpLocks/>
                </p:cNvGrpSpPr>
                <p:nvPr/>
              </p:nvGrpSpPr>
              <p:grpSpPr bwMode="auto">
                <a:xfrm>
                  <a:off x="794" y="3209"/>
                  <a:ext cx="343" cy="154"/>
                  <a:chOff x="844" y="3337"/>
                  <a:chExt cx="343" cy="154"/>
                </a:xfrm>
              </p:grpSpPr>
              <p:sp>
                <p:nvSpPr>
                  <p:cNvPr id="89193" name="Rectangle 6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94" name="Text Box 62"/>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sp>
              <p:nvSpPr>
                <p:cNvPr id="89191" name="Rectangle 63"/>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92" name="Rectangle 64"/>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2045" name="Group 65"/>
              <p:cNvGrpSpPr>
                <a:grpSpLocks/>
              </p:cNvGrpSpPr>
              <p:nvPr/>
            </p:nvGrpSpPr>
            <p:grpSpPr bwMode="auto">
              <a:xfrm>
                <a:off x="278" y="1034"/>
                <a:ext cx="397" cy="154"/>
                <a:chOff x="836" y="3305"/>
                <a:chExt cx="397" cy="154"/>
              </a:xfrm>
            </p:grpSpPr>
            <p:grpSp>
              <p:nvGrpSpPr>
                <p:cNvPr id="212063" name="Group 66"/>
                <p:cNvGrpSpPr>
                  <a:grpSpLocks/>
                </p:cNvGrpSpPr>
                <p:nvPr/>
              </p:nvGrpSpPr>
              <p:grpSpPr bwMode="auto">
                <a:xfrm>
                  <a:off x="890" y="3305"/>
                  <a:ext cx="343" cy="154"/>
                  <a:chOff x="844" y="3337"/>
                  <a:chExt cx="343" cy="154"/>
                </a:xfrm>
              </p:grpSpPr>
              <p:sp>
                <p:nvSpPr>
                  <p:cNvPr id="89188" name="Rectangle 6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89" name="Text Box 68"/>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grpSp>
              <p:nvGrpSpPr>
                <p:cNvPr id="212064" name="Group 69"/>
                <p:cNvGrpSpPr>
                  <a:grpSpLocks/>
                </p:cNvGrpSpPr>
                <p:nvPr/>
              </p:nvGrpSpPr>
              <p:grpSpPr bwMode="auto">
                <a:xfrm>
                  <a:off x="836" y="3334"/>
                  <a:ext cx="354" cy="94"/>
                  <a:chOff x="836" y="3334"/>
                  <a:chExt cx="354" cy="94"/>
                </a:xfrm>
              </p:grpSpPr>
              <p:sp>
                <p:nvSpPr>
                  <p:cNvPr id="89186" name="Rectangle 70"/>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87" name="Rectangle 71"/>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grpSp>
            <p:nvGrpSpPr>
              <p:cNvPr id="212046" name="Group 72"/>
              <p:cNvGrpSpPr>
                <a:grpSpLocks/>
              </p:cNvGrpSpPr>
              <p:nvPr/>
            </p:nvGrpSpPr>
            <p:grpSpPr bwMode="auto">
              <a:xfrm>
                <a:off x="165" y="1054"/>
                <a:ext cx="480" cy="112"/>
                <a:chOff x="627" y="3377"/>
                <a:chExt cx="480" cy="112"/>
              </a:xfrm>
            </p:grpSpPr>
            <p:sp>
              <p:nvSpPr>
                <p:cNvPr id="89182" name="Rectangle 73"/>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83" name="Rectangle 74"/>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2047" name="Group 75"/>
              <p:cNvGrpSpPr>
                <a:grpSpLocks/>
              </p:cNvGrpSpPr>
              <p:nvPr/>
            </p:nvGrpSpPr>
            <p:grpSpPr bwMode="auto">
              <a:xfrm>
                <a:off x="42" y="1200"/>
                <a:ext cx="681" cy="154"/>
                <a:chOff x="504" y="3523"/>
                <a:chExt cx="681" cy="154"/>
              </a:xfrm>
            </p:grpSpPr>
            <p:grpSp>
              <p:nvGrpSpPr>
                <p:cNvPr id="212048" name="Group 76"/>
                <p:cNvGrpSpPr>
                  <a:grpSpLocks/>
                </p:cNvGrpSpPr>
                <p:nvPr/>
              </p:nvGrpSpPr>
              <p:grpSpPr bwMode="auto">
                <a:xfrm>
                  <a:off x="623" y="3523"/>
                  <a:ext cx="510" cy="154"/>
                  <a:chOff x="723" y="3453"/>
                  <a:chExt cx="510" cy="154"/>
                </a:xfrm>
              </p:grpSpPr>
              <p:grpSp>
                <p:nvGrpSpPr>
                  <p:cNvPr id="212052" name="Group 77"/>
                  <p:cNvGrpSpPr>
                    <a:grpSpLocks/>
                  </p:cNvGrpSpPr>
                  <p:nvPr/>
                </p:nvGrpSpPr>
                <p:grpSpPr bwMode="auto">
                  <a:xfrm>
                    <a:off x="836" y="3453"/>
                    <a:ext cx="397" cy="154"/>
                    <a:chOff x="836" y="3305"/>
                    <a:chExt cx="397" cy="154"/>
                  </a:xfrm>
                </p:grpSpPr>
                <p:grpSp>
                  <p:nvGrpSpPr>
                    <p:cNvPr id="212055" name="Group 78"/>
                    <p:cNvGrpSpPr>
                      <a:grpSpLocks/>
                    </p:cNvGrpSpPr>
                    <p:nvPr/>
                  </p:nvGrpSpPr>
                  <p:grpSpPr bwMode="auto">
                    <a:xfrm>
                      <a:off x="890" y="3305"/>
                      <a:ext cx="343" cy="154"/>
                      <a:chOff x="844" y="3337"/>
                      <a:chExt cx="343" cy="154"/>
                    </a:xfrm>
                  </p:grpSpPr>
                  <p:sp>
                    <p:nvSpPr>
                      <p:cNvPr id="89180" name="Rectangle 7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81" name="Text Box 80"/>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grpSp>
                  <p:nvGrpSpPr>
                    <p:cNvPr id="212056" name="Group 81"/>
                    <p:cNvGrpSpPr>
                      <a:grpSpLocks/>
                    </p:cNvGrpSpPr>
                    <p:nvPr/>
                  </p:nvGrpSpPr>
                  <p:grpSpPr bwMode="auto">
                    <a:xfrm>
                      <a:off x="836" y="3334"/>
                      <a:ext cx="354" cy="94"/>
                      <a:chOff x="836" y="3334"/>
                      <a:chExt cx="354" cy="94"/>
                    </a:xfrm>
                  </p:grpSpPr>
                  <p:sp>
                    <p:nvSpPr>
                      <p:cNvPr id="89178" name="Rectangle 82"/>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79" name="Rectangle 83"/>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sp>
                <p:nvSpPr>
                  <p:cNvPr id="89174" name="Rectangle 84"/>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75" name="Rectangle 85"/>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9170" name="Rectangle 86"/>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71" name="Rectangle 87"/>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72" name="Rectangle 88"/>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sp>
          <p:nvSpPr>
            <p:cNvPr id="89164" name="AutoShape 89"/>
            <p:cNvSpPr>
              <a:spLocks noChangeArrowheads="1"/>
            </p:cNvSpPr>
            <p:nvPr/>
          </p:nvSpPr>
          <p:spPr bwMode="auto">
            <a:xfrm>
              <a:off x="384" y="744"/>
              <a:ext cx="240" cy="735"/>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703578" name="Group 90"/>
          <p:cNvGrpSpPr>
            <a:grpSpLocks/>
          </p:cNvGrpSpPr>
          <p:nvPr/>
        </p:nvGrpSpPr>
        <p:grpSpPr bwMode="auto">
          <a:xfrm>
            <a:off x="449263" y="4238625"/>
            <a:ext cx="1081087" cy="244475"/>
            <a:chOff x="504" y="3523"/>
            <a:chExt cx="681" cy="154"/>
          </a:xfrm>
        </p:grpSpPr>
        <p:grpSp>
          <p:nvGrpSpPr>
            <p:cNvPr id="212029" name="Group 91"/>
            <p:cNvGrpSpPr>
              <a:grpSpLocks/>
            </p:cNvGrpSpPr>
            <p:nvPr/>
          </p:nvGrpSpPr>
          <p:grpSpPr bwMode="auto">
            <a:xfrm>
              <a:off x="623" y="3523"/>
              <a:ext cx="510" cy="154"/>
              <a:chOff x="723" y="3453"/>
              <a:chExt cx="510" cy="154"/>
            </a:xfrm>
          </p:grpSpPr>
          <p:grpSp>
            <p:nvGrpSpPr>
              <p:cNvPr id="212033" name="Group 92"/>
              <p:cNvGrpSpPr>
                <a:grpSpLocks/>
              </p:cNvGrpSpPr>
              <p:nvPr/>
            </p:nvGrpSpPr>
            <p:grpSpPr bwMode="auto">
              <a:xfrm>
                <a:off x="836" y="3453"/>
                <a:ext cx="397" cy="154"/>
                <a:chOff x="836" y="3305"/>
                <a:chExt cx="397" cy="154"/>
              </a:xfrm>
            </p:grpSpPr>
            <p:grpSp>
              <p:nvGrpSpPr>
                <p:cNvPr id="212036" name="Group 93"/>
                <p:cNvGrpSpPr>
                  <a:grpSpLocks/>
                </p:cNvGrpSpPr>
                <p:nvPr/>
              </p:nvGrpSpPr>
              <p:grpSpPr bwMode="auto">
                <a:xfrm>
                  <a:off x="890" y="3305"/>
                  <a:ext cx="343" cy="154"/>
                  <a:chOff x="844" y="3337"/>
                  <a:chExt cx="343" cy="154"/>
                </a:xfrm>
              </p:grpSpPr>
              <p:sp>
                <p:nvSpPr>
                  <p:cNvPr id="89161" name="Rectangle 94"/>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62" name="Text Box 95"/>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grpSp>
              <p:nvGrpSpPr>
                <p:cNvPr id="212037" name="Group 96"/>
                <p:cNvGrpSpPr>
                  <a:grpSpLocks/>
                </p:cNvGrpSpPr>
                <p:nvPr/>
              </p:nvGrpSpPr>
              <p:grpSpPr bwMode="auto">
                <a:xfrm>
                  <a:off x="836" y="3334"/>
                  <a:ext cx="354" cy="94"/>
                  <a:chOff x="836" y="3334"/>
                  <a:chExt cx="354" cy="94"/>
                </a:xfrm>
              </p:grpSpPr>
              <p:sp>
                <p:nvSpPr>
                  <p:cNvPr id="89159" name="Rectangle 97"/>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60" name="Rectangle 98"/>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sp>
            <p:nvSpPr>
              <p:cNvPr id="89155" name="Rectangle 99"/>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56" name="Rectangle 100"/>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9151" name="Rectangle 101"/>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52" name="Rectangle 102"/>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53" name="Rectangle 103"/>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703592" name="Group 104"/>
          <p:cNvGrpSpPr>
            <a:grpSpLocks/>
          </p:cNvGrpSpPr>
          <p:nvPr/>
        </p:nvGrpSpPr>
        <p:grpSpPr bwMode="auto">
          <a:xfrm>
            <a:off x="1477963" y="3081338"/>
            <a:ext cx="1316037" cy="1314450"/>
            <a:chOff x="931" y="1941"/>
            <a:chExt cx="829" cy="828"/>
          </a:xfrm>
        </p:grpSpPr>
        <p:sp>
          <p:nvSpPr>
            <p:cNvPr id="212021" name="Freeform 105"/>
            <p:cNvSpPr>
              <a:spLocks/>
            </p:cNvSpPr>
            <p:nvPr/>
          </p:nvSpPr>
          <p:spPr bwMode="auto">
            <a:xfrm>
              <a:off x="1424" y="1965"/>
              <a:ext cx="336" cy="801"/>
            </a:xfrm>
            <a:custGeom>
              <a:avLst/>
              <a:gdLst>
                <a:gd name="T0" fmla="*/ 1 w 551"/>
                <a:gd name="T1" fmla="*/ 0 h 801"/>
                <a:gd name="T2" fmla="*/ 28 w 551"/>
                <a:gd name="T3" fmla="*/ 402 h 801"/>
                <a:gd name="T4" fmla="*/ 1 w 551"/>
                <a:gd name="T5" fmla="*/ 801 h 801"/>
                <a:gd name="T6" fmla="*/ 1 w 551"/>
                <a:gd name="T7" fmla="*/ 535 h 801"/>
                <a:gd name="T8" fmla="*/ 0 w 551"/>
                <a:gd name="T9" fmla="*/ 371 h 801"/>
                <a:gd name="T10" fmla="*/ 1 w 551"/>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1" h="801">
                  <a:moveTo>
                    <a:pt x="14" y="0"/>
                  </a:moveTo>
                  <a:lnTo>
                    <a:pt x="551" y="402"/>
                  </a:lnTo>
                  <a:lnTo>
                    <a:pt x="6" y="801"/>
                  </a:lnTo>
                  <a:lnTo>
                    <a:pt x="13" y="535"/>
                  </a:lnTo>
                  <a:lnTo>
                    <a:pt x="0" y="371"/>
                  </a:lnTo>
                  <a:lnTo>
                    <a:pt x="14" y="0"/>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212022" name="Group 106"/>
            <p:cNvGrpSpPr>
              <a:grpSpLocks/>
            </p:cNvGrpSpPr>
            <p:nvPr/>
          </p:nvGrpSpPr>
          <p:grpSpPr bwMode="auto">
            <a:xfrm>
              <a:off x="931" y="1941"/>
              <a:ext cx="501" cy="828"/>
              <a:chOff x="569" y="2954"/>
              <a:chExt cx="501" cy="828"/>
            </a:xfrm>
          </p:grpSpPr>
          <p:sp>
            <p:nvSpPr>
              <p:cNvPr id="89144" name="Rectangle 107"/>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45" name="Text Box 108"/>
              <p:cNvSpPr txBox="1">
                <a:spLocks noChangeArrowheads="1"/>
              </p:cNvSpPr>
              <p:nvPr/>
            </p:nvSpPr>
            <p:spPr bwMode="auto">
              <a:xfrm>
                <a:off x="593" y="2954"/>
                <a:ext cx="477"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dirty="0">
                    <a:solidFill>
                      <a:srgbClr val="000000"/>
                    </a:solidFill>
                    <a:latin typeface="Arial" charset="0"/>
                    <a:cs typeface="+mn-cs"/>
                  </a:rPr>
                  <a:t>DHCP</a:t>
                </a:r>
              </a:p>
              <a:p>
                <a:pPr algn="ctr">
                  <a:defRPr/>
                </a:pPr>
                <a:r>
                  <a:rPr lang="en-US" sz="1600" i="0" dirty="0">
                    <a:solidFill>
                      <a:srgbClr val="000000"/>
                    </a:solidFill>
                    <a:latin typeface="Arial" charset="0"/>
                    <a:cs typeface="+mn-cs"/>
                  </a:rPr>
                  <a:t>UDP</a:t>
                </a:r>
              </a:p>
              <a:p>
                <a:pPr algn="ctr">
                  <a:defRPr/>
                </a:pPr>
                <a:r>
                  <a:rPr lang="en-US" sz="1600" i="0" dirty="0">
                    <a:solidFill>
                      <a:srgbClr val="000000"/>
                    </a:solidFill>
                    <a:latin typeface="Arial" charset="0"/>
                    <a:cs typeface="+mn-cs"/>
                  </a:rPr>
                  <a:t>IP</a:t>
                </a:r>
              </a:p>
              <a:p>
                <a:pPr algn="ctr">
                  <a:defRPr/>
                </a:pPr>
                <a:r>
                  <a:rPr lang="en-US" sz="1600" i="0" dirty="0">
                    <a:solidFill>
                      <a:srgbClr val="000000"/>
                    </a:solidFill>
                    <a:latin typeface="Arial" charset="0"/>
                    <a:cs typeface="+mn-cs"/>
                  </a:rPr>
                  <a:t>Eth</a:t>
                </a:r>
              </a:p>
              <a:p>
                <a:pPr algn="ctr">
                  <a:defRPr/>
                </a:pPr>
                <a:r>
                  <a:rPr lang="en-US" sz="1600" i="0" dirty="0">
                    <a:solidFill>
                      <a:srgbClr val="000000"/>
                    </a:solidFill>
                    <a:latin typeface="Arial" charset="0"/>
                    <a:cs typeface="+mn-cs"/>
                  </a:rPr>
                  <a:t>Phy</a:t>
                </a:r>
              </a:p>
            </p:txBody>
          </p:sp>
          <p:sp>
            <p:nvSpPr>
              <p:cNvPr id="89146" name="Line 109"/>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89147" name="Line 110"/>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89148" name="Line 111"/>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89149" name="Line 112"/>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grpSp>
        <p:nvGrpSpPr>
          <p:cNvPr id="703601" name="Group 113"/>
          <p:cNvGrpSpPr>
            <a:grpSpLocks/>
          </p:cNvGrpSpPr>
          <p:nvPr/>
        </p:nvGrpSpPr>
        <p:grpSpPr bwMode="auto">
          <a:xfrm>
            <a:off x="71438" y="969963"/>
            <a:ext cx="1081087" cy="1217612"/>
            <a:chOff x="1404" y="3105"/>
            <a:chExt cx="681" cy="767"/>
          </a:xfrm>
        </p:grpSpPr>
        <p:grpSp>
          <p:nvGrpSpPr>
            <p:cNvPr id="211986" name="Group 114"/>
            <p:cNvGrpSpPr>
              <a:grpSpLocks/>
            </p:cNvGrpSpPr>
            <p:nvPr/>
          </p:nvGrpSpPr>
          <p:grpSpPr bwMode="auto">
            <a:xfrm>
              <a:off x="1404" y="3355"/>
              <a:ext cx="681" cy="468"/>
              <a:chOff x="42" y="886"/>
              <a:chExt cx="681" cy="468"/>
            </a:xfrm>
          </p:grpSpPr>
          <p:grpSp>
            <p:nvGrpSpPr>
              <p:cNvPr id="211991" name="Group 115"/>
              <p:cNvGrpSpPr>
                <a:grpSpLocks/>
              </p:cNvGrpSpPr>
              <p:nvPr/>
            </p:nvGrpSpPr>
            <p:grpSpPr bwMode="auto">
              <a:xfrm>
                <a:off x="278" y="886"/>
                <a:ext cx="397" cy="154"/>
                <a:chOff x="740" y="3209"/>
                <a:chExt cx="397" cy="154"/>
              </a:xfrm>
            </p:grpSpPr>
            <p:grpSp>
              <p:nvGrpSpPr>
                <p:cNvPr id="212016" name="Group 116"/>
                <p:cNvGrpSpPr>
                  <a:grpSpLocks/>
                </p:cNvGrpSpPr>
                <p:nvPr/>
              </p:nvGrpSpPr>
              <p:grpSpPr bwMode="auto">
                <a:xfrm>
                  <a:off x="794" y="3209"/>
                  <a:ext cx="343" cy="154"/>
                  <a:chOff x="844" y="3337"/>
                  <a:chExt cx="343" cy="154"/>
                </a:xfrm>
              </p:grpSpPr>
              <p:sp>
                <p:nvSpPr>
                  <p:cNvPr id="89140" name="Rectangle 11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41" name="Text Box 118"/>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sp>
              <p:nvSpPr>
                <p:cNvPr id="89138" name="Rectangle 119"/>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39" name="Rectangle 120"/>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1992" name="Group 121"/>
              <p:cNvGrpSpPr>
                <a:grpSpLocks/>
              </p:cNvGrpSpPr>
              <p:nvPr/>
            </p:nvGrpSpPr>
            <p:grpSpPr bwMode="auto">
              <a:xfrm>
                <a:off x="278" y="1034"/>
                <a:ext cx="397" cy="154"/>
                <a:chOff x="836" y="3305"/>
                <a:chExt cx="397" cy="154"/>
              </a:xfrm>
            </p:grpSpPr>
            <p:grpSp>
              <p:nvGrpSpPr>
                <p:cNvPr id="212010" name="Group 122"/>
                <p:cNvGrpSpPr>
                  <a:grpSpLocks/>
                </p:cNvGrpSpPr>
                <p:nvPr/>
              </p:nvGrpSpPr>
              <p:grpSpPr bwMode="auto">
                <a:xfrm>
                  <a:off x="890" y="3305"/>
                  <a:ext cx="343" cy="154"/>
                  <a:chOff x="844" y="3337"/>
                  <a:chExt cx="343" cy="154"/>
                </a:xfrm>
              </p:grpSpPr>
              <p:sp>
                <p:nvSpPr>
                  <p:cNvPr id="89135" name="Rectangle 12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36" name="Text Box 124"/>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grpSp>
              <p:nvGrpSpPr>
                <p:cNvPr id="212011" name="Group 125"/>
                <p:cNvGrpSpPr>
                  <a:grpSpLocks/>
                </p:cNvGrpSpPr>
                <p:nvPr/>
              </p:nvGrpSpPr>
              <p:grpSpPr bwMode="auto">
                <a:xfrm>
                  <a:off x="836" y="3334"/>
                  <a:ext cx="354" cy="94"/>
                  <a:chOff x="836" y="3334"/>
                  <a:chExt cx="354" cy="94"/>
                </a:xfrm>
              </p:grpSpPr>
              <p:sp>
                <p:nvSpPr>
                  <p:cNvPr id="89133" name="Rectangle 12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34" name="Rectangle 12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grpSp>
            <p:nvGrpSpPr>
              <p:cNvPr id="211993" name="Group 128"/>
              <p:cNvGrpSpPr>
                <a:grpSpLocks/>
              </p:cNvGrpSpPr>
              <p:nvPr/>
            </p:nvGrpSpPr>
            <p:grpSpPr bwMode="auto">
              <a:xfrm>
                <a:off x="165" y="1054"/>
                <a:ext cx="480" cy="112"/>
                <a:chOff x="627" y="3377"/>
                <a:chExt cx="480" cy="112"/>
              </a:xfrm>
            </p:grpSpPr>
            <p:sp>
              <p:nvSpPr>
                <p:cNvPr id="89129" name="Rectangle 12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30" name="Rectangle 13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1994" name="Group 131"/>
              <p:cNvGrpSpPr>
                <a:grpSpLocks/>
              </p:cNvGrpSpPr>
              <p:nvPr/>
            </p:nvGrpSpPr>
            <p:grpSpPr bwMode="auto">
              <a:xfrm>
                <a:off x="42" y="1200"/>
                <a:ext cx="681" cy="154"/>
                <a:chOff x="504" y="3523"/>
                <a:chExt cx="681" cy="154"/>
              </a:xfrm>
            </p:grpSpPr>
            <p:grpSp>
              <p:nvGrpSpPr>
                <p:cNvPr id="211995" name="Group 132"/>
                <p:cNvGrpSpPr>
                  <a:grpSpLocks/>
                </p:cNvGrpSpPr>
                <p:nvPr/>
              </p:nvGrpSpPr>
              <p:grpSpPr bwMode="auto">
                <a:xfrm>
                  <a:off x="623" y="3523"/>
                  <a:ext cx="510" cy="154"/>
                  <a:chOff x="723" y="3453"/>
                  <a:chExt cx="510" cy="154"/>
                </a:xfrm>
              </p:grpSpPr>
              <p:grpSp>
                <p:nvGrpSpPr>
                  <p:cNvPr id="211999" name="Group 133"/>
                  <p:cNvGrpSpPr>
                    <a:grpSpLocks/>
                  </p:cNvGrpSpPr>
                  <p:nvPr/>
                </p:nvGrpSpPr>
                <p:grpSpPr bwMode="auto">
                  <a:xfrm>
                    <a:off x="836" y="3453"/>
                    <a:ext cx="397" cy="154"/>
                    <a:chOff x="836" y="3305"/>
                    <a:chExt cx="397" cy="154"/>
                  </a:xfrm>
                </p:grpSpPr>
                <p:grpSp>
                  <p:nvGrpSpPr>
                    <p:cNvPr id="212002" name="Group 134"/>
                    <p:cNvGrpSpPr>
                      <a:grpSpLocks/>
                    </p:cNvGrpSpPr>
                    <p:nvPr/>
                  </p:nvGrpSpPr>
                  <p:grpSpPr bwMode="auto">
                    <a:xfrm>
                      <a:off x="890" y="3305"/>
                      <a:ext cx="343" cy="154"/>
                      <a:chOff x="844" y="3337"/>
                      <a:chExt cx="343" cy="154"/>
                    </a:xfrm>
                  </p:grpSpPr>
                  <p:sp>
                    <p:nvSpPr>
                      <p:cNvPr id="89127" name="Rectangle 13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28" name="Text Box 136"/>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grpSp>
                  <p:nvGrpSpPr>
                    <p:cNvPr id="212003" name="Group 137"/>
                    <p:cNvGrpSpPr>
                      <a:grpSpLocks/>
                    </p:cNvGrpSpPr>
                    <p:nvPr/>
                  </p:nvGrpSpPr>
                  <p:grpSpPr bwMode="auto">
                    <a:xfrm>
                      <a:off x="836" y="3334"/>
                      <a:ext cx="354" cy="94"/>
                      <a:chOff x="836" y="3334"/>
                      <a:chExt cx="354" cy="94"/>
                    </a:xfrm>
                  </p:grpSpPr>
                  <p:sp>
                    <p:nvSpPr>
                      <p:cNvPr id="89125" name="Rectangle 138"/>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26" name="Rectangle 139"/>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sp>
                <p:nvSpPr>
                  <p:cNvPr id="89121" name="Rectangle 140"/>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22" name="Rectangle 141"/>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89117" name="Rectangle 142"/>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18" name="Rectangle 143"/>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19" name="Rectangle 144"/>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sp>
          <p:nvSpPr>
            <p:cNvPr id="89108" name="AutoShape 145"/>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1988" name="Group 146"/>
            <p:cNvGrpSpPr>
              <a:grpSpLocks/>
            </p:cNvGrpSpPr>
            <p:nvPr/>
          </p:nvGrpSpPr>
          <p:grpSpPr bwMode="auto">
            <a:xfrm>
              <a:off x="1695" y="3227"/>
              <a:ext cx="343" cy="154"/>
              <a:chOff x="844" y="3337"/>
              <a:chExt cx="343" cy="154"/>
            </a:xfrm>
          </p:grpSpPr>
          <p:sp>
            <p:nvSpPr>
              <p:cNvPr id="89110" name="Rectangle 14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11" name="Text Box 148"/>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grpSp>
      <p:grpSp>
        <p:nvGrpSpPr>
          <p:cNvPr id="703637" name="Group 149"/>
          <p:cNvGrpSpPr>
            <a:grpSpLocks/>
          </p:cNvGrpSpPr>
          <p:nvPr/>
        </p:nvGrpSpPr>
        <p:grpSpPr bwMode="auto">
          <a:xfrm>
            <a:off x="803275" y="3178175"/>
            <a:ext cx="544513" cy="244475"/>
            <a:chOff x="844" y="3337"/>
            <a:chExt cx="343" cy="154"/>
          </a:xfrm>
        </p:grpSpPr>
        <p:sp>
          <p:nvSpPr>
            <p:cNvPr id="89105" name="Rectangle 15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89106" name="Text Box 151"/>
            <p:cNvSpPr txBox="1">
              <a:spLocks noChangeArrowheads="1"/>
            </p:cNvSpPr>
            <p:nvPr/>
          </p:nvSpPr>
          <p:spPr bwMode="auto">
            <a:xfrm>
              <a:off x="844" y="3337"/>
              <a:ext cx="343"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DHCP</a:t>
              </a:r>
            </a:p>
          </p:txBody>
        </p:sp>
      </p:grpSp>
      <p:sp>
        <p:nvSpPr>
          <p:cNvPr id="703643" name="Rectangle 155"/>
          <p:cNvSpPr>
            <a:spLocks noChangeArrowheads="1"/>
          </p:cNvSpPr>
          <p:nvPr/>
        </p:nvSpPr>
        <p:spPr bwMode="auto">
          <a:xfrm>
            <a:off x="4997450" y="2709863"/>
            <a:ext cx="3421063" cy="13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90000"/>
              </a:lnSpc>
              <a:spcBef>
                <a:spcPct val="20000"/>
              </a:spcBef>
              <a:buClr>
                <a:srgbClr val="000099"/>
              </a:buClr>
              <a:buSzPct val="100000"/>
              <a:buFont typeface="Wingdings" charset="2"/>
              <a:buChar char="§"/>
              <a:defRPr/>
            </a:pPr>
            <a:r>
              <a:rPr lang="en-US" sz="2000" i="0" dirty="0">
                <a:solidFill>
                  <a:srgbClr val="000000"/>
                </a:solidFill>
                <a:latin typeface="Gill Sans MT" charset="0"/>
                <a:cs typeface="+mn-cs"/>
              </a:rPr>
              <a:t>encapsulation at DHCP server, frame forwarded (</a:t>
            </a:r>
            <a:r>
              <a:rPr lang="en-US" sz="2000" dirty="0">
                <a:solidFill>
                  <a:srgbClr val="C00000"/>
                </a:solidFill>
                <a:latin typeface="Gill Sans MT" charset="0"/>
                <a:cs typeface="+mn-cs"/>
              </a:rPr>
              <a:t>switch learning</a:t>
            </a:r>
            <a:r>
              <a:rPr lang="en-US" sz="2000" i="0" dirty="0">
                <a:solidFill>
                  <a:srgbClr val="000000"/>
                </a:solidFill>
                <a:latin typeface="Gill Sans MT" charset="0"/>
                <a:cs typeface="+mn-cs"/>
              </a:rPr>
              <a:t>) through LAN, demultiplexing at client</a:t>
            </a:r>
          </a:p>
          <a:p>
            <a:pPr marL="342900" indent="-342900">
              <a:lnSpc>
                <a:spcPct val="90000"/>
              </a:lnSpc>
              <a:spcBef>
                <a:spcPct val="20000"/>
              </a:spcBef>
              <a:buClr>
                <a:srgbClr val="000099"/>
              </a:buClr>
              <a:buSzPct val="65000"/>
              <a:buFont typeface="Wingdings" charset="0"/>
              <a:buChar char="v"/>
              <a:defRPr/>
            </a:pPr>
            <a:endParaRPr lang="en-US" i="0" dirty="0">
              <a:solidFill>
                <a:srgbClr val="000000"/>
              </a:solidFill>
              <a:latin typeface="Gill Sans MT" charset="0"/>
              <a:cs typeface="+mn-cs"/>
            </a:endParaRPr>
          </a:p>
        </p:txBody>
      </p:sp>
      <p:sp>
        <p:nvSpPr>
          <p:cNvPr id="703644" name="Text Box 156"/>
          <p:cNvSpPr txBox="1">
            <a:spLocks noChangeArrowheads="1"/>
          </p:cNvSpPr>
          <p:nvPr/>
        </p:nvSpPr>
        <p:spPr bwMode="auto">
          <a:xfrm>
            <a:off x="1379538" y="5260975"/>
            <a:ext cx="6643687" cy="83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2400" dirty="0">
                <a:solidFill>
                  <a:srgbClr val="000000"/>
                </a:solidFill>
                <a:latin typeface="Gill Sans MT" charset="0"/>
                <a:cs typeface="+mn-cs"/>
              </a:rPr>
              <a:t>Client now has IP address, knows name &amp; addr of DNS </a:t>
            </a:r>
          </a:p>
          <a:p>
            <a:pPr algn="ctr">
              <a:defRPr/>
            </a:pPr>
            <a:r>
              <a:rPr lang="en-US" sz="2400" dirty="0">
                <a:solidFill>
                  <a:srgbClr val="000000"/>
                </a:solidFill>
                <a:latin typeface="Gill Sans MT" charset="0"/>
                <a:cs typeface="+mn-cs"/>
              </a:rPr>
              <a:t>server, IP address of its first-hop router</a:t>
            </a:r>
          </a:p>
        </p:txBody>
      </p:sp>
      <p:sp>
        <p:nvSpPr>
          <p:cNvPr id="703645" name="Rectangle 157"/>
          <p:cNvSpPr>
            <a:spLocks noChangeArrowheads="1"/>
          </p:cNvSpPr>
          <p:nvPr/>
        </p:nvSpPr>
        <p:spPr bwMode="auto">
          <a:xfrm>
            <a:off x="4989513" y="4111625"/>
            <a:ext cx="3421062" cy="733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90000"/>
              </a:lnSpc>
              <a:spcBef>
                <a:spcPct val="20000"/>
              </a:spcBef>
              <a:buClr>
                <a:srgbClr val="000099"/>
              </a:buClr>
              <a:buSzPct val="100000"/>
              <a:buFont typeface="Wingdings" charset="2"/>
              <a:buChar char="§"/>
              <a:defRPr/>
            </a:pPr>
            <a:r>
              <a:rPr lang="en-US" sz="2000" i="0" dirty="0">
                <a:solidFill>
                  <a:srgbClr val="000000"/>
                </a:solidFill>
                <a:latin typeface="Gill Sans MT" charset="0"/>
                <a:cs typeface="+mn-cs"/>
              </a:rPr>
              <a:t>DHCP client receives DHCP ACK reply</a:t>
            </a:r>
          </a:p>
        </p:txBody>
      </p:sp>
      <p:sp>
        <p:nvSpPr>
          <p:cNvPr id="89103" name="Rectangle 2"/>
          <p:cNvSpPr>
            <a:spLocks noGrp="1" noChangeArrowheads="1"/>
          </p:cNvSpPr>
          <p:nvPr>
            <p:ph type="title"/>
          </p:nvPr>
        </p:nvSpPr>
        <p:spPr>
          <a:xfrm>
            <a:off x="323850" y="9525"/>
            <a:ext cx="8034338" cy="996950"/>
          </a:xfrm>
        </p:spPr>
        <p:txBody>
          <a:bodyPr/>
          <a:lstStyle/>
          <a:p>
            <a:pPr>
              <a:defRPr/>
            </a:pPr>
            <a:r>
              <a:rPr lang="en-US" sz="3200" dirty="0">
                <a:latin typeface="Gill Sans MT" charset="0"/>
                <a:cs typeface="+mj-cs"/>
              </a:rPr>
              <a:t>A day in the life… connecting to the Internet</a:t>
            </a:r>
          </a:p>
        </p:txBody>
      </p:sp>
      <p:pic>
        <p:nvPicPr>
          <p:cNvPr id="211983" name="Picture 15"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671513"/>
            <a:ext cx="7769225"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116</a:t>
            </a:fld>
            <a:endParaRPr lang="en-US" sz="1200" dirty="0">
              <a:latin typeface="Tahoma" charset="0"/>
            </a:endParaRPr>
          </a:p>
        </p:txBody>
      </p:sp>
      <p:sp>
        <p:nvSpPr>
          <p:cNvPr id="176"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938103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036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349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703545"/>
                                        </p:tgtEl>
                                        <p:attrNameLst>
                                          <p:attrName>style.visibility</p:attrName>
                                        </p:attrNameLst>
                                      </p:cBhvr>
                                      <p:to>
                                        <p:strVal val="visible"/>
                                      </p:to>
                                    </p:set>
                                    <p:animEffect transition="in" filter="wipe(up)">
                                      <p:cBhvr>
                                        <p:cTn id="13" dur="500"/>
                                        <p:tgtEl>
                                          <p:spTgt spid="70354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703643">
                                            <p:txEl>
                                              <p:pRg st="0" end="0"/>
                                            </p:txEl>
                                          </p:spTgt>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703578"/>
                                        </p:tgtEl>
                                        <p:attrNameLst>
                                          <p:attrName>style.visibility</p:attrName>
                                        </p:attrNameLst>
                                      </p:cBhvr>
                                      <p:to>
                                        <p:strVal val="visible"/>
                                      </p:to>
                                    </p:set>
                                  </p:childTnLst>
                                </p:cTn>
                              </p:par>
                            </p:childTnLst>
                          </p:cTn>
                        </p:par>
                        <p:par>
                          <p:cTn id="19" fill="hold" nodeType="afterGroup">
                            <p:stCondLst>
                              <p:cond delay="500"/>
                            </p:stCondLst>
                            <p:childTnLst>
                              <p:par>
                                <p:cTn id="20" presetID="0" presetClass="path" presetSubtype="0" accel="50000" decel="50000" fill="hold" nodeType="afterEffect">
                                  <p:stCondLst>
                                    <p:cond delay="0"/>
                                  </p:stCondLst>
                                  <p:childTnLst>
                                    <p:animMotion origin="layout" path="M -0.02569 0.03081 L 0.1533 0.0322 L 0.34896 -0.28446 L -0.04115 -0.28886 " pathEditMode="relative" rAng="0" ptsTypes="AAAA">
                                      <p:cBhvr>
                                        <p:cTn id="21" dur="2000" fill="hold"/>
                                        <p:tgtEl>
                                          <p:spTgt spid="703578"/>
                                        </p:tgtEl>
                                        <p:attrNameLst>
                                          <p:attrName>ppt_x</p:attrName>
                                          <p:attrName>ppt_y</p:attrName>
                                        </p:attrNameLst>
                                      </p:cBhvr>
                                      <p:rCtr x="17951" y="-15914"/>
                                    </p:animMotion>
                                  </p:childTnLst>
                                </p:cTn>
                              </p:par>
                            </p:childTnLst>
                          </p:cTn>
                        </p:par>
                        <p:par>
                          <p:cTn id="22" fill="hold" nodeType="afterGroup">
                            <p:stCondLst>
                              <p:cond delay="2500"/>
                            </p:stCondLst>
                            <p:childTnLst>
                              <p:par>
                                <p:cTn id="23" presetID="1" presetClass="exit" presetSubtype="0" fill="hold" nodeType="afterEffect">
                                  <p:stCondLst>
                                    <p:cond delay="0"/>
                                  </p:stCondLst>
                                  <p:childTnLst>
                                    <p:set>
                                      <p:cBhvr>
                                        <p:cTn id="24" dur="1" fill="hold">
                                          <p:stCondLst>
                                            <p:cond delay="0"/>
                                          </p:stCondLst>
                                        </p:cTn>
                                        <p:tgtEl>
                                          <p:spTgt spid="70359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0363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03545"/>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703533"/>
                                        </p:tgtEl>
                                        <p:attrNameLst>
                                          <p:attrName>style.visibility</p:attrName>
                                        </p:attrNameLst>
                                      </p:cBhvr>
                                      <p:to>
                                        <p:strVal val="visible"/>
                                      </p:to>
                                    </p:set>
                                    <p:animEffect transition="in" filter="wipe(down)">
                                      <p:cBhvr>
                                        <p:cTn id="33" dur="500"/>
                                        <p:tgtEl>
                                          <p:spTgt spid="703533"/>
                                        </p:tgtEl>
                                      </p:cBhvr>
                                    </p:animEffect>
                                  </p:childTnLst>
                                </p:cTn>
                              </p:par>
                            </p:childTnLst>
                          </p:cTn>
                        </p:par>
                        <p:par>
                          <p:cTn id="34" fill="hold" nodeType="afterGroup">
                            <p:stCondLst>
                              <p:cond delay="500"/>
                            </p:stCondLst>
                            <p:childTnLst>
                              <p:par>
                                <p:cTn id="35" presetID="22" presetClass="entr" presetSubtype="4" fill="hold" nodeType="afterEffect">
                                  <p:stCondLst>
                                    <p:cond delay="0"/>
                                  </p:stCondLst>
                                  <p:childTnLst>
                                    <p:set>
                                      <p:cBhvr>
                                        <p:cTn id="36" dur="1" fill="hold">
                                          <p:stCondLst>
                                            <p:cond delay="0"/>
                                          </p:stCondLst>
                                        </p:cTn>
                                        <p:tgtEl>
                                          <p:spTgt spid="703601"/>
                                        </p:tgtEl>
                                        <p:attrNameLst>
                                          <p:attrName>style.visibility</p:attrName>
                                        </p:attrNameLst>
                                      </p:cBhvr>
                                      <p:to>
                                        <p:strVal val="visible"/>
                                      </p:to>
                                    </p:set>
                                    <p:animEffect transition="in" filter="wipe(down)">
                                      <p:cBhvr>
                                        <p:cTn id="37" dur="1000"/>
                                        <p:tgtEl>
                                          <p:spTgt spid="703601"/>
                                        </p:tgtEl>
                                      </p:cBhvr>
                                    </p:animEffect>
                                  </p:childTnLst>
                                </p:cTn>
                              </p:par>
                              <p:par>
                                <p:cTn id="38" presetID="1" presetClass="exit" presetSubtype="0" fill="hold" nodeType="withEffect">
                                  <p:stCondLst>
                                    <p:cond delay="0"/>
                                  </p:stCondLst>
                                  <p:childTnLst>
                                    <p:set>
                                      <p:cBhvr>
                                        <p:cTn id="39" dur="1" fill="hold">
                                          <p:stCondLst>
                                            <p:cond delay="0"/>
                                          </p:stCondLst>
                                        </p:cTn>
                                        <p:tgtEl>
                                          <p:spTgt spid="703578"/>
                                        </p:tgtEl>
                                        <p:attrNameLst>
                                          <p:attrName>style.visibility</p:attrName>
                                        </p:attrNameLst>
                                      </p:cBhvr>
                                      <p:to>
                                        <p:strVal val="hidden"/>
                                      </p:to>
                                    </p:set>
                                  </p:childTnLst>
                                </p:cTn>
                              </p:par>
                            </p:childTnLst>
                          </p:cTn>
                        </p:par>
                        <p:par>
                          <p:cTn id="40" fill="hold" nodeType="afterGroup">
                            <p:stCondLst>
                              <p:cond delay="1500"/>
                            </p:stCondLst>
                            <p:childTnLst>
                              <p:par>
                                <p:cTn id="41" presetID="1" presetClass="entr" presetSubtype="0" fill="hold" grpId="0" nodeType="afterEffect">
                                  <p:stCondLst>
                                    <p:cond delay="0"/>
                                  </p:stCondLst>
                                  <p:childTnLst>
                                    <p:set>
                                      <p:cBhvr>
                                        <p:cTn id="42" dur="1" fill="hold">
                                          <p:stCondLst>
                                            <p:cond delay="0"/>
                                          </p:stCondLst>
                                        </p:cTn>
                                        <p:tgtEl>
                                          <p:spTgt spid="7036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36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1" grpId="0" build="p"/>
      <p:bldP spid="703643" grpId="0" build="p"/>
      <p:bldP spid="703644" grpId="0"/>
      <p:bldP spid="703645" grpId="0" build="p"/>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12993" name="Group 92"/>
          <p:cNvGrpSpPr>
            <a:grpSpLocks/>
          </p:cNvGrpSpPr>
          <p:nvPr/>
        </p:nvGrpSpPr>
        <p:grpSpPr bwMode="auto">
          <a:xfrm>
            <a:off x="773113" y="1273175"/>
            <a:ext cx="3554412" cy="3067050"/>
            <a:chOff x="773113" y="1273175"/>
            <a:chExt cx="3554412" cy="3066395"/>
          </a:xfrm>
        </p:grpSpPr>
        <p:sp>
          <p:nvSpPr>
            <p:cNvPr id="213057" name="Freeform 3"/>
            <p:cNvSpPr>
              <a:spLocks/>
            </p:cNvSpPr>
            <p:nvPr/>
          </p:nvSpPr>
          <p:spPr bwMode="auto">
            <a:xfrm>
              <a:off x="773113" y="1273175"/>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213058"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3059"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3060"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3061"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90183" name="Text Box 240"/>
            <p:cNvSpPr txBox="1">
              <a:spLocks noChangeArrowheads="1"/>
            </p:cNvSpPr>
            <p:nvPr/>
          </p:nvSpPr>
          <p:spPr bwMode="auto">
            <a:xfrm>
              <a:off x="2562225" y="3815807"/>
              <a:ext cx="1211263" cy="523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dirty="0">
                  <a:solidFill>
                    <a:srgbClr val="000000"/>
                  </a:solidFill>
                  <a:latin typeface="Arial" charset="0"/>
                  <a:cs typeface="Arial" charset="0"/>
                </a:rPr>
                <a:t>router</a:t>
              </a:r>
            </a:p>
            <a:p>
              <a:pPr>
                <a:defRPr/>
              </a:pPr>
              <a:r>
                <a:rPr lang="en-US" sz="1400" dirty="0">
                  <a:solidFill>
                    <a:srgbClr val="000000"/>
                  </a:solidFill>
                  <a:latin typeface="Arial" charset="0"/>
                  <a:cs typeface="Arial" charset="0"/>
                </a:rPr>
                <a:t>(runs DHCP)</a:t>
              </a:r>
            </a:p>
          </p:txBody>
        </p:sp>
        <p:grpSp>
          <p:nvGrpSpPr>
            <p:cNvPr id="213063" name="Group 356"/>
            <p:cNvGrpSpPr>
              <a:grpSpLocks/>
            </p:cNvGrpSpPr>
            <p:nvPr/>
          </p:nvGrpSpPr>
          <p:grpSpPr bwMode="auto">
            <a:xfrm>
              <a:off x="1653422" y="1982680"/>
              <a:ext cx="843032" cy="814871"/>
              <a:chOff x="313" y="1497"/>
              <a:chExt cx="1152" cy="1014"/>
            </a:xfrm>
          </p:grpSpPr>
          <p:pic>
            <p:nvPicPr>
              <p:cNvPr id="213115" name="Picture 354" descr="laptop_stylized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3116" name="Picture 355" descr="antenna_styl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901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925" y="2423867"/>
              <a:ext cx="879475" cy="34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2" name="Rectangle 43"/>
            <p:cNvSpPr>
              <a:spLocks noChangeArrowheads="1"/>
            </p:cNvSpPr>
            <p:nvPr/>
          </p:nvSpPr>
          <p:spPr bwMode="auto">
            <a:xfrm rot="16200000" flipH="1">
              <a:off x="3589349" y="3549138"/>
              <a:ext cx="104753" cy="24447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sp>
          <p:nvSpPr>
            <p:cNvPr id="103" name="Rectangle 43"/>
            <p:cNvSpPr>
              <a:spLocks noChangeArrowheads="1"/>
            </p:cNvSpPr>
            <p:nvPr/>
          </p:nvSpPr>
          <p:spPr bwMode="auto">
            <a:xfrm rot="2460490">
              <a:off x="3206750" y="3274585"/>
              <a:ext cx="82550" cy="24759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sp>
          <p:nvSpPr>
            <p:cNvPr id="104" name="Rectangle 43"/>
            <p:cNvSpPr>
              <a:spLocks noChangeArrowheads="1"/>
            </p:cNvSpPr>
            <p:nvPr/>
          </p:nvSpPr>
          <p:spPr bwMode="auto">
            <a:xfrm rot="16200000">
              <a:off x="2499531" y="2388124"/>
              <a:ext cx="111101" cy="2968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grpSp>
          <p:nvGrpSpPr>
            <p:cNvPr id="213068" name="Group 248"/>
            <p:cNvGrpSpPr>
              <a:grpSpLocks/>
            </p:cNvGrpSpPr>
            <p:nvPr/>
          </p:nvGrpSpPr>
          <p:grpSpPr bwMode="auto">
            <a:xfrm>
              <a:off x="2597285" y="3210128"/>
              <a:ext cx="332569" cy="581078"/>
              <a:chOff x="4140" y="429"/>
              <a:chExt cx="1425" cy="2396"/>
            </a:xfrm>
          </p:grpSpPr>
          <p:sp>
            <p:nvSpPr>
              <p:cNvPr id="213083"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0205" name="Rectangle 149"/>
              <p:cNvSpPr>
                <a:spLocks noChangeArrowheads="1"/>
              </p:cNvSpPr>
              <p:nvPr/>
            </p:nvSpPr>
            <p:spPr bwMode="auto">
              <a:xfrm>
                <a:off x="4207" y="426"/>
                <a:ext cx="1048" cy="2291"/>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3085"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3086"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0208" name="Rectangle 152"/>
              <p:cNvSpPr>
                <a:spLocks noChangeArrowheads="1"/>
              </p:cNvSpPr>
              <p:nvPr/>
            </p:nvSpPr>
            <p:spPr bwMode="auto">
              <a:xfrm>
                <a:off x="4214" y="688"/>
                <a:ext cx="592" cy="5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3088" name="Group 153"/>
              <p:cNvGrpSpPr>
                <a:grpSpLocks/>
              </p:cNvGrpSpPr>
              <p:nvPr/>
            </p:nvGrpSpPr>
            <p:grpSpPr bwMode="auto">
              <a:xfrm>
                <a:off x="4749" y="668"/>
                <a:ext cx="581" cy="145"/>
                <a:chOff x="614" y="2568"/>
                <a:chExt cx="725" cy="139"/>
              </a:xfrm>
            </p:grpSpPr>
            <p:sp>
              <p:nvSpPr>
                <p:cNvPr id="90234" name="AutoShape 154"/>
                <p:cNvSpPr>
                  <a:spLocks noChangeArrowheads="1"/>
                </p:cNvSpPr>
                <p:nvPr/>
              </p:nvSpPr>
              <p:spPr bwMode="auto">
                <a:xfrm>
                  <a:off x="617" y="2569"/>
                  <a:ext cx="721"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235" name="AutoShape 155"/>
                <p:cNvSpPr>
                  <a:spLocks noChangeArrowheads="1"/>
                </p:cNvSpPr>
                <p:nvPr/>
              </p:nvSpPr>
              <p:spPr bwMode="auto">
                <a:xfrm>
                  <a:off x="634" y="2587"/>
                  <a:ext cx="688"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0210" name="Rectangle 156"/>
              <p:cNvSpPr>
                <a:spLocks noChangeArrowheads="1"/>
              </p:cNvSpPr>
              <p:nvPr/>
            </p:nvSpPr>
            <p:spPr bwMode="auto">
              <a:xfrm>
                <a:off x="4221" y="1015"/>
                <a:ext cx="599" cy="5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3090" name="Group 157"/>
              <p:cNvGrpSpPr>
                <a:grpSpLocks/>
              </p:cNvGrpSpPr>
              <p:nvPr/>
            </p:nvGrpSpPr>
            <p:grpSpPr bwMode="auto">
              <a:xfrm>
                <a:off x="4747" y="994"/>
                <a:ext cx="581" cy="134"/>
                <a:chOff x="614" y="2568"/>
                <a:chExt cx="725" cy="139"/>
              </a:xfrm>
            </p:grpSpPr>
            <p:sp>
              <p:nvSpPr>
                <p:cNvPr id="90232" name="AutoShape 158"/>
                <p:cNvSpPr>
                  <a:spLocks noChangeArrowheads="1"/>
                </p:cNvSpPr>
                <p:nvPr/>
              </p:nvSpPr>
              <p:spPr bwMode="auto">
                <a:xfrm>
                  <a:off x="611" y="2570"/>
                  <a:ext cx="730" cy="136"/>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233" name="AutoShape 159"/>
                <p:cNvSpPr>
                  <a:spLocks noChangeArrowheads="1"/>
                </p:cNvSpPr>
                <p:nvPr/>
              </p:nvSpPr>
              <p:spPr bwMode="auto">
                <a:xfrm>
                  <a:off x="628" y="2583"/>
                  <a:ext cx="69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0212" name="Rectangle 160"/>
              <p:cNvSpPr>
                <a:spLocks noChangeArrowheads="1"/>
              </p:cNvSpPr>
              <p:nvPr/>
            </p:nvSpPr>
            <p:spPr bwMode="auto">
              <a:xfrm>
                <a:off x="4214" y="1356"/>
                <a:ext cx="599"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213" name="Rectangle 161"/>
              <p:cNvSpPr>
                <a:spLocks noChangeArrowheads="1"/>
              </p:cNvSpPr>
              <p:nvPr/>
            </p:nvSpPr>
            <p:spPr bwMode="auto">
              <a:xfrm>
                <a:off x="4228" y="1657"/>
                <a:ext cx="599"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3093" name="Group 162"/>
              <p:cNvGrpSpPr>
                <a:grpSpLocks/>
              </p:cNvGrpSpPr>
              <p:nvPr/>
            </p:nvGrpSpPr>
            <p:grpSpPr bwMode="auto">
              <a:xfrm>
                <a:off x="4735" y="1627"/>
                <a:ext cx="582" cy="151"/>
                <a:chOff x="614" y="2568"/>
                <a:chExt cx="725" cy="139"/>
              </a:xfrm>
            </p:grpSpPr>
            <p:sp>
              <p:nvSpPr>
                <p:cNvPr id="90230" name="AutoShape 163"/>
                <p:cNvSpPr>
                  <a:spLocks noChangeArrowheads="1"/>
                </p:cNvSpPr>
                <p:nvPr/>
              </p:nvSpPr>
              <p:spPr bwMode="auto">
                <a:xfrm>
                  <a:off x="618" y="2571"/>
                  <a:ext cx="720" cy="13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231" name="AutoShape 164"/>
                <p:cNvSpPr>
                  <a:spLocks noChangeArrowheads="1"/>
                </p:cNvSpPr>
                <p:nvPr/>
              </p:nvSpPr>
              <p:spPr bwMode="auto">
                <a:xfrm>
                  <a:off x="635" y="2589"/>
                  <a:ext cx="68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213094"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213095" name="Group 166"/>
              <p:cNvGrpSpPr>
                <a:grpSpLocks/>
              </p:cNvGrpSpPr>
              <p:nvPr/>
            </p:nvGrpSpPr>
            <p:grpSpPr bwMode="auto">
              <a:xfrm>
                <a:off x="4739" y="1327"/>
                <a:ext cx="582" cy="139"/>
                <a:chOff x="614" y="2568"/>
                <a:chExt cx="725" cy="139"/>
              </a:xfrm>
            </p:grpSpPr>
            <p:sp>
              <p:nvSpPr>
                <p:cNvPr id="90228" name="AutoShape 167"/>
                <p:cNvSpPr>
                  <a:spLocks noChangeArrowheads="1"/>
                </p:cNvSpPr>
                <p:nvPr/>
              </p:nvSpPr>
              <p:spPr bwMode="auto">
                <a:xfrm>
                  <a:off x="613" y="2571"/>
                  <a:ext cx="729" cy="137"/>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229" name="AutoShape 168"/>
                <p:cNvSpPr>
                  <a:spLocks noChangeArrowheads="1"/>
                </p:cNvSpPr>
                <p:nvPr/>
              </p:nvSpPr>
              <p:spPr bwMode="auto">
                <a:xfrm>
                  <a:off x="630" y="2584"/>
                  <a:ext cx="695"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0217" name="Rectangle 169"/>
              <p:cNvSpPr>
                <a:spLocks noChangeArrowheads="1"/>
              </p:cNvSpPr>
              <p:nvPr/>
            </p:nvSpPr>
            <p:spPr bwMode="auto">
              <a:xfrm>
                <a:off x="5255" y="426"/>
                <a:ext cx="68" cy="229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3097"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3098"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0220" name="Oval 172"/>
              <p:cNvSpPr>
                <a:spLocks noChangeArrowheads="1"/>
              </p:cNvSpPr>
              <p:nvPr/>
            </p:nvSpPr>
            <p:spPr bwMode="auto">
              <a:xfrm>
                <a:off x="5520" y="2612"/>
                <a:ext cx="48" cy="98"/>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3100"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0222" name="AutoShape 174"/>
              <p:cNvSpPr>
                <a:spLocks noChangeArrowheads="1"/>
              </p:cNvSpPr>
              <p:nvPr/>
            </p:nvSpPr>
            <p:spPr bwMode="auto">
              <a:xfrm>
                <a:off x="4139" y="2678"/>
                <a:ext cx="1204" cy="17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223" name="AutoShape 175"/>
              <p:cNvSpPr>
                <a:spLocks noChangeArrowheads="1"/>
              </p:cNvSpPr>
              <p:nvPr/>
            </p:nvSpPr>
            <p:spPr bwMode="auto">
              <a:xfrm>
                <a:off x="4207" y="2717"/>
                <a:ext cx="1068"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224" name="Oval 176"/>
              <p:cNvSpPr>
                <a:spLocks noChangeArrowheads="1"/>
              </p:cNvSpPr>
              <p:nvPr/>
            </p:nvSpPr>
            <p:spPr bwMode="auto">
              <a:xfrm>
                <a:off x="4309" y="2383"/>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225" name="Oval 177"/>
              <p:cNvSpPr>
                <a:spLocks noChangeArrowheads="1"/>
              </p:cNvSpPr>
              <p:nvPr/>
            </p:nvSpPr>
            <p:spPr bwMode="auto">
              <a:xfrm>
                <a:off x="4486" y="2383"/>
                <a:ext cx="163"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mn-cs"/>
                </a:endParaRPr>
              </a:p>
            </p:txBody>
          </p:sp>
          <p:sp>
            <p:nvSpPr>
              <p:cNvPr id="90226" name="Oval 178"/>
              <p:cNvSpPr>
                <a:spLocks noChangeArrowheads="1"/>
              </p:cNvSpPr>
              <p:nvPr/>
            </p:nvSpPr>
            <p:spPr bwMode="auto">
              <a:xfrm>
                <a:off x="4663" y="2383"/>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227" name="Rectangle 179"/>
              <p:cNvSpPr>
                <a:spLocks noChangeArrowheads="1"/>
              </p:cNvSpPr>
              <p:nvPr/>
            </p:nvSpPr>
            <p:spPr bwMode="auto">
              <a:xfrm>
                <a:off x="5065" y="1834"/>
                <a:ext cx="82" cy="772"/>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3069" name="Group 48"/>
            <p:cNvGrpSpPr>
              <a:grpSpLocks/>
            </p:cNvGrpSpPr>
            <p:nvPr/>
          </p:nvGrpSpPr>
          <p:grpSpPr bwMode="auto">
            <a:xfrm>
              <a:off x="2795471" y="3465563"/>
              <a:ext cx="735669" cy="376863"/>
              <a:chOff x="3600" y="219"/>
              <a:chExt cx="360" cy="175"/>
            </a:xfrm>
          </p:grpSpPr>
          <p:sp>
            <p:nvSpPr>
              <p:cNvPr id="90191"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92"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0193"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0194" name="Rectangle 52"/>
              <p:cNvSpPr>
                <a:spLocks noChangeArrowheads="1"/>
              </p:cNvSpPr>
              <p:nvPr/>
            </p:nvSpPr>
            <p:spPr bwMode="auto">
              <a:xfrm>
                <a:off x="3603" y="289"/>
                <a:ext cx="353"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90195"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3075" name="Group 54"/>
              <p:cNvGrpSpPr>
                <a:grpSpLocks/>
              </p:cNvGrpSpPr>
              <p:nvPr/>
            </p:nvGrpSpPr>
            <p:grpSpPr bwMode="auto">
              <a:xfrm>
                <a:off x="3686" y="244"/>
                <a:ext cx="177" cy="66"/>
                <a:chOff x="2848" y="848"/>
                <a:chExt cx="140" cy="98"/>
              </a:xfrm>
            </p:grpSpPr>
            <p:sp>
              <p:nvSpPr>
                <p:cNvPr id="90201"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0202"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0203"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213076" name="Group 58"/>
              <p:cNvGrpSpPr>
                <a:grpSpLocks/>
              </p:cNvGrpSpPr>
              <p:nvPr/>
            </p:nvGrpSpPr>
            <p:grpSpPr bwMode="auto">
              <a:xfrm flipV="1">
                <a:off x="3686" y="243"/>
                <a:ext cx="177" cy="66"/>
                <a:chOff x="2848" y="848"/>
                <a:chExt cx="140" cy="98"/>
              </a:xfrm>
            </p:grpSpPr>
            <p:sp>
              <p:nvSpPr>
                <p:cNvPr id="90198"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0199"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0200" name="Line 61"/>
                <p:cNvSpPr>
                  <a:spLocks noChangeShapeType="1"/>
                </p:cNvSpPr>
                <p:nvPr/>
              </p:nvSpPr>
              <p:spPr bwMode="auto">
                <a:xfrm>
                  <a:off x="2894" y="854"/>
                  <a:ext cx="52" cy="9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sp>
        <p:nvSpPr>
          <p:cNvPr id="90117" name="Rectangle 2"/>
          <p:cNvSpPr>
            <a:spLocks noGrp="1" noChangeArrowheads="1"/>
          </p:cNvSpPr>
          <p:nvPr>
            <p:ph type="title"/>
          </p:nvPr>
        </p:nvSpPr>
        <p:spPr>
          <a:xfrm>
            <a:off x="152400" y="0"/>
            <a:ext cx="8853488" cy="1001713"/>
          </a:xfrm>
        </p:spPr>
        <p:txBody>
          <a:bodyPr/>
          <a:lstStyle/>
          <a:p>
            <a:pPr>
              <a:defRPr/>
            </a:pPr>
            <a:r>
              <a:rPr lang="en-US" sz="3200" dirty="0">
                <a:latin typeface="Gill Sans MT" charset="0"/>
                <a:cs typeface="+mj-cs"/>
              </a:rPr>
              <a:t>A day in the life… ARP (before DNS, before HTTP)</a:t>
            </a:r>
          </a:p>
        </p:txBody>
      </p:sp>
      <p:sp>
        <p:nvSpPr>
          <p:cNvPr id="90118" name="Rectangle 3"/>
          <p:cNvSpPr>
            <a:spLocks noGrp="1" noChangeArrowheads="1"/>
          </p:cNvSpPr>
          <p:nvPr>
            <p:ph type="body" idx="1"/>
          </p:nvPr>
        </p:nvSpPr>
        <p:spPr>
          <a:xfrm>
            <a:off x="4391025" y="1014413"/>
            <a:ext cx="4667250" cy="1262062"/>
          </a:xfrm>
        </p:spPr>
        <p:txBody>
          <a:bodyPr/>
          <a:lstStyle/>
          <a:p>
            <a:pPr>
              <a:defRPr/>
            </a:pPr>
            <a:r>
              <a:rPr lang="en-US" sz="2200" dirty="0">
                <a:latin typeface="Gill Sans MT" charset="0"/>
                <a:cs typeface="+mn-cs"/>
              </a:rPr>
              <a:t>before sending </a:t>
            </a:r>
            <a:r>
              <a:rPr lang="en-US" sz="2200" i="1" dirty="0">
                <a:solidFill>
                  <a:srgbClr val="C00000"/>
                </a:solidFill>
                <a:latin typeface="Gill Sans MT" charset="0"/>
                <a:cs typeface="+mn-cs"/>
              </a:rPr>
              <a:t>HTTP</a:t>
            </a:r>
            <a:r>
              <a:rPr lang="en-US" sz="2200" b="1" i="1" dirty="0">
                <a:solidFill>
                  <a:srgbClr val="C00000"/>
                </a:solidFill>
                <a:latin typeface="Gill Sans MT" charset="0"/>
                <a:cs typeface="+mn-cs"/>
              </a:rPr>
              <a:t> </a:t>
            </a:r>
            <a:r>
              <a:rPr lang="en-US" sz="2200" dirty="0">
                <a:latin typeface="Gill Sans MT" charset="0"/>
                <a:cs typeface="+mn-cs"/>
              </a:rPr>
              <a:t>request, need IP address of www.google.com:  </a:t>
            </a:r>
            <a:r>
              <a:rPr lang="en-US" sz="2200" i="1" dirty="0">
                <a:solidFill>
                  <a:srgbClr val="C00000"/>
                </a:solidFill>
                <a:latin typeface="Gill Sans MT" charset="0"/>
                <a:cs typeface="+mn-cs"/>
              </a:rPr>
              <a:t>DNS</a:t>
            </a:r>
          </a:p>
        </p:txBody>
      </p:sp>
      <p:sp>
        <p:nvSpPr>
          <p:cNvPr id="212998"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nvGrpSpPr>
          <p:cNvPr id="704557" name="Group 45"/>
          <p:cNvGrpSpPr>
            <a:grpSpLocks/>
          </p:cNvGrpSpPr>
          <p:nvPr/>
        </p:nvGrpSpPr>
        <p:grpSpPr bwMode="auto">
          <a:xfrm>
            <a:off x="1195388" y="1081088"/>
            <a:ext cx="976312" cy="1460500"/>
            <a:chOff x="651" y="681"/>
            <a:chExt cx="615" cy="920"/>
          </a:xfrm>
        </p:grpSpPr>
        <p:sp>
          <p:nvSpPr>
            <p:cNvPr id="213049" name="Freeform 46"/>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213050" name="Group 47"/>
            <p:cNvGrpSpPr>
              <a:grpSpLocks/>
            </p:cNvGrpSpPr>
            <p:nvPr/>
          </p:nvGrpSpPr>
          <p:grpSpPr bwMode="auto">
            <a:xfrm>
              <a:off x="651" y="681"/>
              <a:ext cx="500" cy="828"/>
              <a:chOff x="569" y="2954"/>
              <a:chExt cx="500" cy="828"/>
            </a:xfrm>
          </p:grpSpPr>
          <p:sp>
            <p:nvSpPr>
              <p:cNvPr id="90172" name="Rectangle 4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73" name="Text Box 49"/>
              <p:cNvSpPr txBox="1">
                <a:spLocks noChangeArrowheads="1"/>
              </p:cNvSpPr>
              <p:nvPr/>
            </p:nvSpPr>
            <p:spPr bwMode="auto">
              <a:xfrm>
                <a:off x="639" y="2954"/>
                <a:ext cx="385"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dirty="0">
                    <a:solidFill>
                      <a:srgbClr val="000000"/>
                    </a:solidFill>
                    <a:latin typeface="Arial" charset="0"/>
                    <a:cs typeface="+mn-cs"/>
                  </a:rPr>
                  <a:t>DNS</a:t>
                </a:r>
              </a:p>
              <a:p>
                <a:pPr algn="ctr">
                  <a:defRPr/>
                </a:pPr>
                <a:r>
                  <a:rPr lang="en-US" sz="1600" i="0" dirty="0">
                    <a:solidFill>
                      <a:srgbClr val="000000"/>
                    </a:solidFill>
                    <a:latin typeface="Arial" charset="0"/>
                    <a:cs typeface="+mn-cs"/>
                  </a:rPr>
                  <a:t>UDP</a:t>
                </a:r>
              </a:p>
              <a:p>
                <a:pPr algn="ctr">
                  <a:defRPr/>
                </a:pPr>
                <a:r>
                  <a:rPr lang="en-US" sz="1600" i="0" dirty="0">
                    <a:solidFill>
                      <a:srgbClr val="000000"/>
                    </a:solidFill>
                    <a:latin typeface="Arial" charset="0"/>
                    <a:cs typeface="+mn-cs"/>
                  </a:rPr>
                  <a:t>IP</a:t>
                </a:r>
              </a:p>
              <a:p>
                <a:pPr algn="ctr">
                  <a:defRPr/>
                </a:pPr>
                <a:r>
                  <a:rPr lang="en-US" sz="1600" i="0" dirty="0">
                    <a:solidFill>
                      <a:srgbClr val="000000"/>
                    </a:solidFill>
                    <a:latin typeface="Arial" charset="0"/>
                    <a:cs typeface="+mn-cs"/>
                  </a:rPr>
                  <a:t>Eth</a:t>
                </a:r>
              </a:p>
              <a:p>
                <a:pPr algn="ctr">
                  <a:defRPr/>
                </a:pPr>
                <a:r>
                  <a:rPr lang="en-US" sz="1600" i="0" dirty="0">
                    <a:solidFill>
                      <a:srgbClr val="000000"/>
                    </a:solidFill>
                    <a:latin typeface="Arial" charset="0"/>
                    <a:cs typeface="+mn-cs"/>
                  </a:rPr>
                  <a:t>Phy</a:t>
                </a:r>
              </a:p>
            </p:txBody>
          </p:sp>
          <p:sp>
            <p:nvSpPr>
              <p:cNvPr id="90174" name="Line 5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0175" name="Line 5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0176" name="Line 5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0177" name="Line 5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grpSp>
        <p:nvGrpSpPr>
          <p:cNvPr id="704788" name="Group 276"/>
          <p:cNvGrpSpPr>
            <a:grpSpLocks/>
          </p:cNvGrpSpPr>
          <p:nvPr/>
        </p:nvGrpSpPr>
        <p:grpSpPr bwMode="auto">
          <a:xfrm>
            <a:off x="280988" y="1157288"/>
            <a:ext cx="762000" cy="876300"/>
            <a:chOff x="177" y="729"/>
            <a:chExt cx="480" cy="552"/>
          </a:xfrm>
        </p:grpSpPr>
        <p:grpSp>
          <p:nvGrpSpPr>
            <p:cNvPr id="213029" name="Group 54"/>
            <p:cNvGrpSpPr>
              <a:grpSpLocks/>
            </p:cNvGrpSpPr>
            <p:nvPr/>
          </p:nvGrpSpPr>
          <p:grpSpPr bwMode="auto">
            <a:xfrm>
              <a:off x="343" y="732"/>
              <a:ext cx="290" cy="154"/>
              <a:chOff x="844" y="3337"/>
              <a:chExt cx="290" cy="154"/>
            </a:xfrm>
          </p:grpSpPr>
          <p:sp>
            <p:nvSpPr>
              <p:cNvPr id="90168" name="Rectangle 5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69" name="Text Box 56"/>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DNS</a:t>
                </a:r>
              </a:p>
            </p:txBody>
          </p:sp>
        </p:grpSp>
        <p:grpSp>
          <p:nvGrpSpPr>
            <p:cNvPr id="213030" name="Group 59"/>
            <p:cNvGrpSpPr>
              <a:grpSpLocks/>
            </p:cNvGrpSpPr>
            <p:nvPr/>
          </p:nvGrpSpPr>
          <p:grpSpPr bwMode="auto">
            <a:xfrm>
              <a:off x="290" y="874"/>
              <a:ext cx="354" cy="154"/>
              <a:chOff x="740" y="3209"/>
              <a:chExt cx="354" cy="154"/>
            </a:xfrm>
          </p:grpSpPr>
          <p:grpSp>
            <p:nvGrpSpPr>
              <p:cNvPr id="213042" name="Group 60"/>
              <p:cNvGrpSpPr>
                <a:grpSpLocks/>
              </p:cNvGrpSpPr>
              <p:nvPr/>
            </p:nvGrpSpPr>
            <p:grpSpPr bwMode="auto">
              <a:xfrm>
                <a:off x="794" y="3209"/>
                <a:ext cx="290" cy="154"/>
                <a:chOff x="844" y="3337"/>
                <a:chExt cx="290" cy="154"/>
              </a:xfrm>
            </p:grpSpPr>
            <p:sp>
              <p:nvSpPr>
                <p:cNvPr id="90166" name="Rectangle 6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67" name="Text Box 62"/>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DNS</a:t>
                  </a:r>
                </a:p>
              </p:txBody>
            </p:sp>
          </p:grpSp>
          <p:sp>
            <p:nvSpPr>
              <p:cNvPr id="90164" name="Rectangle 63"/>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65" name="Rectangle 64"/>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3031" name="Group 65"/>
            <p:cNvGrpSpPr>
              <a:grpSpLocks/>
            </p:cNvGrpSpPr>
            <p:nvPr/>
          </p:nvGrpSpPr>
          <p:grpSpPr bwMode="auto">
            <a:xfrm>
              <a:off x="290" y="1022"/>
              <a:ext cx="354" cy="154"/>
              <a:chOff x="836" y="3305"/>
              <a:chExt cx="354" cy="154"/>
            </a:xfrm>
          </p:grpSpPr>
          <p:grpSp>
            <p:nvGrpSpPr>
              <p:cNvPr id="213036" name="Group 66"/>
              <p:cNvGrpSpPr>
                <a:grpSpLocks/>
              </p:cNvGrpSpPr>
              <p:nvPr/>
            </p:nvGrpSpPr>
            <p:grpSpPr bwMode="auto">
              <a:xfrm>
                <a:off x="890" y="3305"/>
                <a:ext cx="290" cy="154"/>
                <a:chOff x="844" y="3337"/>
                <a:chExt cx="290" cy="154"/>
              </a:xfrm>
            </p:grpSpPr>
            <p:sp>
              <p:nvSpPr>
                <p:cNvPr id="90161" name="Rectangle 6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62" name="Text Box 68"/>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DNS</a:t>
                  </a:r>
                </a:p>
              </p:txBody>
            </p:sp>
          </p:grpSp>
          <p:grpSp>
            <p:nvGrpSpPr>
              <p:cNvPr id="213037" name="Group 69"/>
              <p:cNvGrpSpPr>
                <a:grpSpLocks/>
              </p:cNvGrpSpPr>
              <p:nvPr/>
            </p:nvGrpSpPr>
            <p:grpSpPr bwMode="auto">
              <a:xfrm>
                <a:off x="836" y="3334"/>
                <a:ext cx="354" cy="94"/>
                <a:chOff x="836" y="3334"/>
                <a:chExt cx="354" cy="94"/>
              </a:xfrm>
            </p:grpSpPr>
            <p:sp>
              <p:nvSpPr>
                <p:cNvPr id="90159" name="Rectangle 70"/>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60" name="Rectangle 71"/>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grpSp>
          <p:nvGrpSpPr>
            <p:cNvPr id="213032" name="Group 72"/>
            <p:cNvGrpSpPr>
              <a:grpSpLocks/>
            </p:cNvGrpSpPr>
            <p:nvPr/>
          </p:nvGrpSpPr>
          <p:grpSpPr bwMode="auto">
            <a:xfrm>
              <a:off x="177" y="1042"/>
              <a:ext cx="480" cy="112"/>
              <a:chOff x="627" y="3377"/>
              <a:chExt cx="480" cy="112"/>
            </a:xfrm>
          </p:grpSpPr>
          <p:sp>
            <p:nvSpPr>
              <p:cNvPr id="90155" name="Rectangle 73"/>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56" name="Rectangle 74"/>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0154" name="AutoShape 89"/>
            <p:cNvSpPr>
              <a:spLocks noChangeArrowheads="1"/>
            </p:cNvSpPr>
            <p:nvPr/>
          </p:nvSpPr>
          <p:spPr bwMode="auto">
            <a:xfrm>
              <a:off x="393" y="729"/>
              <a:ext cx="240" cy="552"/>
            </a:xfrm>
            <a:prstGeom prst="downArrow">
              <a:avLst>
                <a:gd name="adj1" fmla="val 54167"/>
                <a:gd name="adj2" fmla="val 36928"/>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704664" name="Rectangle 152"/>
          <p:cNvSpPr>
            <a:spLocks noChangeArrowheads="1"/>
          </p:cNvSpPr>
          <p:nvPr/>
        </p:nvSpPr>
        <p:spPr bwMode="auto">
          <a:xfrm>
            <a:off x="4387850" y="2051050"/>
            <a:ext cx="4586288" cy="1306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100000"/>
              <a:buFont typeface="Wingdings" charset="2"/>
              <a:buChar char="§"/>
              <a:defRPr/>
            </a:pPr>
            <a:r>
              <a:rPr lang="en-US" sz="2200" i="0" dirty="0">
                <a:solidFill>
                  <a:srgbClr val="000000"/>
                </a:solidFill>
                <a:latin typeface="Gill Sans MT" charset="0"/>
                <a:cs typeface="+mn-cs"/>
              </a:rPr>
              <a:t>DNS query created, encapsulated in UDP, encapsulated in IP, encapsulated in Eth.  To send frame to router, need MAC address of router interface: </a:t>
            </a:r>
            <a:r>
              <a:rPr lang="en-US" sz="2200" dirty="0">
                <a:solidFill>
                  <a:srgbClr val="C00000"/>
                </a:solidFill>
                <a:latin typeface="Gill Sans MT" charset="0"/>
                <a:cs typeface="+mn-cs"/>
              </a:rPr>
              <a:t>ARP</a:t>
            </a:r>
          </a:p>
          <a:p>
            <a:pPr>
              <a:lnSpc>
                <a:spcPct val="90000"/>
              </a:lnSpc>
              <a:spcBef>
                <a:spcPct val="20000"/>
              </a:spcBef>
              <a:buClr>
                <a:srgbClr val="000099"/>
              </a:buClr>
              <a:buSzPct val="100000"/>
              <a:defRPr/>
            </a:pPr>
            <a:endParaRPr lang="en-US" sz="2200" b="1" dirty="0">
              <a:solidFill>
                <a:srgbClr val="000000"/>
              </a:solidFill>
              <a:latin typeface="Gill Sans MT" charset="0"/>
              <a:cs typeface="+mn-cs"/>
            </a:endParaRPr>
          </a:p>
        </p:txBody>
      </p:sp>
      <p:sp>
        <p:nvSpPr>
          <p:cNvPr id="704665" name="Rectangle 153"/>
          <p:cNvSpPr>
            <a:spLocks noChangeArrowheads="1"/>
          </p:cNvSpPr>
          <p:nvPr/>
        </p:nvSpPr>
        <p:spPr bwMode="auto">
          <a:xfrm>
            <a:off x="4419600" y="3608388"/>
            <a:ext cx="4386263" cy="1563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100000"/>
              <a:buFont typeface="Wingdings" charset="2"/>
              <a:buChar char="§"/>
              <a:defRPr/>
            </a:pPr>
            <a:r>
              <a:rPr lang="en-US" sz="2200" dirty="0">
                <a:solidFill>
                  <a:srgbClr val="C00000"/>
                </a:solidFill>
                <a:latin typeface="Gill Sans MT" charset="0"/>
                <a:cs typeface="+mn-cs"/>
              </a:rPr>
              <a:t>ARP query</a:t>
            </a:r>
            <a:r>
              <a:rPr lang="en-US" sz="2200" i="0" dirty="0">
                <a:solidFill>
                  <a:srgbClr val="C00000"/>
                </a:solidFill>
                <a:latin typeface="Gill Sans MT" charset="0"/>
                <a:cs typeface="+mn-cs"/>
              </a:rPr>
              <a:t> </a:t>
            </a:r>
            <a:r>
              <a:rPr lang="en-US" sz="2200" i="0" dirty="0">
                <a:solidFill>
                  <a:srgbClr val="000000"/>
                </a:solidFill>
                <a:latin typeface="Gill Sans MT" charset="0"/>
                <a:cs typeface="+mn-cs"/>
              </a:rPr>
              <a:t>broadcast, received by router, which replies with </a:t>
            </a:r>
            <a:r>
              <a:rPr lang="en-US" sz="2200" dirty="0">
                <a:solidFill>
                  <a:srgbClr val="C00000"/>
                </a:solidFill>
                <a:latin typeface="Gill Sans MT" charset="0"/>
                <a:cs typeface="+mn-cs"/>
              </a:rPr>
              <a:t>ARP reply</a:t>
            </a:r>
            <a:r>
              <a:rPr lang="en-US" sz="2200" i="0" dirty="0">
                <a:solidFill>
                  <a:srgbClr val="C00000"/>
                </a:solidFill>
                <a:latin typeface="Gill Sans MT" charset="0"/>
                <a:cs typeface="+mn-cs"/>
              </a:rPr>
              <a:t> </a:t>
            </a:r>
            <a:r>
              <a:rPr lang="en-US" sz="2200" i="0" dirty="0">
                <a:solidFill>
                  <a:srgbClr val="000000"/>
                </a:solidFill>
                <a:latin typeface="Gill Sans MT" charset="0"/>
                <a:cs typeface="+mn-cs"/>
              </a:rPr>
              <a:t>giving MAC address of router interface</a:t>
            </a:r>
          </a:p>
        </p:txBody>
      </p:sp>
      <p:sp>
        <p:nvSpPr>
          <p:cNvPr id="704666" name="Rectangle 154"/>
          <p:cNvSpPr>
            <a:spLocks noChangeArrowheads="1"/>
          </p:cNvSpPr>
          <p:nvPr/>
        </p:nvSpPr>
        <p:spPr bwMode="auto">
          <a:xfrm>
            <a:off x="4471988" y="5000625"/>
            <a:ext cx="4286250"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100000"/>
              <a:buFont typeface="Wingdings" charset="2"/>
              <a:buChar char="§"/>
              <a:defRPr/>
            </a:pPr>
            <a:r>
              <a:rPr lang="en-US" sz="2200" i="0" dirty="0">
                <a:solidFill>
                  <a:srgbClr val="000000"/>
                </a:solidFill>
                <a:latin typeface="Gill Sans MT" charset="0"/>
                <a:cs typeface="+mn-cs"/>
              </a:rPr>
              <a:t>client now knows MAC address of first hop router, so can now send frame containing DNS query </a:t>
            </a:r>
          </a:p>
        </p:txBody>
      </p:sp>
      <p:grpSp>
        <p:nvGrpSpPr>
          <p:cNvPr id="704775" name="Group 263"/>
          <p:cNvGrpSpPr>
            <a:grpSpLocks/>
          </p:cNvGrpSpPr>
          <p:nvPr/>
        </p:nvGrpSpPr>
        <p:grpSpPr bwMode="auto">
          <a:xfrm>
            <a:off x="92075" y="1868488"/>
            <a:ext cx="1081088" cy="244475"/>
            <a:chOff x="76" y="2296"/>
            <a:chExt cx="681" cy="154"/>
          </a:xfrm>
        </p:grpSpPr>
        <p:sp>
          <p:nvSpPr>
            <p:cNvPr id="90145" name="Rectangle 103"/>
            <p:cNvSpPr>
              <a:spLocks noChangeArrowheads="1"/>
            </p:cNvSpPr>
            <p:nvPr/>
          </p:nvSpPr>
          <p:spPr bwMode="auto">
            <a:xfrm>
              <a:off x="76" y="2305"/>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46" name="Rectangle 101"/>
            <p:cNvSpPr>
              <a:spLocks noChangeArrowheads="1"/>
            </p:cNvSpPr>
            <p:nvPr/>
          </p:nvSpPr>
          <p:spPr bwMode="auto">
            <a:xfrm>
              <a:off x="89" y="2321"/>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47" name="Rectangle 102"/>
            <p:cNvSpPr>
              <a:spLocks noChangeArrowheads="1"/>
            </p:cNvSpPr>
            <p:nvPr/>
          </p:nvSpPr>
          <p:spPr bwMode="auto">
            <a:xfrm>
              <a:off x="687" y="2320"/>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48" name="Rectangle 100"/>
            <p:cNvSpPr>
              <a:spLocks noChangeArrowheads="1"/>
            </p:cNvSpPr>
            <p:nvPr/>
          </p:nvSpPr>
          <p:spPr bwMode="auto">
            <a:xfrm>
              <a:off x="195" y="2319"/>
              <a:ext cx="480" cy="112"/>
            </a:xfrm>
            <a:prstGeom prst="rect">
              <a:avLst/>
            </a:prstGeom>
            <a:solidFill>
              <a:srgbClr val="FFFF00"/>
            </a:solidFill>
            <a:ln w="9525">
              <a:solidFill>
                <a:srgbClr val="FFFF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49" name="Text Box 95"/>
            <p:cNvSpPr txBox="1">
              <a:spLocks noChangeArrowheads="1"/>
            </p:cNvSpPr>
            <p:nvPr/>
          </p:nvSpPr>
          <p:spPr bwMode="auto">
            <a:xfrm>
              <a:off x="182" y="2296"/>
              <a:ext cx="501"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ARP query</a:t>
              </a:r>
            </a:p>
          </p:txBody>
        </p:sp>
      </p:grpSp>
      <p:grpSp>
        <p:nvGrpSpPr>
          <p:cNvPr id="704767" name="Group 255"/>
          <p:cNvGrpSpPr>
            <a:grpSpLocks/>
          </p:cNvGrpSpPr>
          <p:nvPr/>
        </p:nvGrpSpPr>
        <p:grpSpPr bwMode="auto">
          <a:xfrm>
            <a:off x="2241550" y="2982913"/>
            <a:ext cx="1016000" cy="877887"/>
            <a:chOff x="719" y="2137"/>
            <a:chExt cx="640" cy="553"/>
          </a:xfrm>
        </p:grpSpPr>
        <p:sp>
          <p:nvSpPr>
            <p:cNvPr id="213016" name="Freeform 244"/>
            <p:cNvSpPr>
              <a:spLocks/>
            </p:cNvSpPr>
            <p:nvPr/>
          </p:nvSpPr>
          <p:spPr bwMode="auto">
            <a:xfrm>
              <a:off x="755" y="2268"/>
              <a:ext cx="604" cy="422"/>
            </a:xfrm>
            <a:custGeom>
              <a:avLst/>
              <a:gdLst>
                <a:gd name="T0" fmla="*/ 493 w 604"/>
                <a:gd name="T1" fmla="*/ 0 h 422"/>
                <a:gd name="T2" fmla="*/ 604 w 604"/>
                <a:gd name="T3" fmla="*/ 422 h 422"/>
                <a:gd name="T4" fmla="*/ 0 w 604"/>
                <a:gd name="T5" fmla="*/ 307 h 422"/>
                <a:gd name="T6" fmla="*/ 220 w 604"/>
                <a:gd name="T7" fmla="*/ 3 h 422"/>
                <a:gd name="T8" fmla="*/ 493 w 604"/>
                <a:gd name="T9" fmla="*/ 0 h 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422">
                  <a:moveTo>
                    <a:pt x="493" y="0"/>
                  </a:moveTo>
                  <a:lnTo>
                    <a:pt x="604" y="422"/>
                  </a:lnTo>
                  <a:lnTo>
                    <a:pt x="0" y="307"/>
                  </a:lnTo>
                  <a:lnTo>
                    <a:pt x="220" y="3"/>
                  </a:lnTo>
                  <a:lnTo>
                    <a:pt x="493" y="0"/>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90138" name="Rectangle 246"/>
            <p:cNvSpPr>
              <a:spLocks noChangeArrowheads="1"/>
            </p:cNvSpPr>
            <p:nvPr/>
          </p:nvSpPr>
          <p:spPr bwMode="auto">
            <a:xfrm>
              <a:off x="751" y="2266"/>
              <a:ext cx="493" cy="313"/>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39" name="Text Box 247"/>
            <p:cNvSpPr txBox="1">
              <a:spLocks noChangeArrowheads="1"/>
            </p:cNvSpPr>
            <p:nvPr/>
          </p:nvSpPr>
          <p:spPr bwMode="auto">
            <a:xfrm>
              <a:off x="835" y="2235"/>
              <a:ext cx="336"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dirty="0">
                  <a:solidFill>
                    <a:srgbClr val="000000"/>
                  </a:solidFill>
                  <a:latin typeface="Arial" charset="0"/>
                  <a:cs typeface="+mn-cs"/>
                </a:rPr>
                <a:t>Eth</a:t>
              </a:r>
            </a:p>
            <a:p>
              <a:pPr algn="ctr">
                <a:defRPr/>
              </a:pPr>
              <a:r>
                <a:rPr lang="en-US" sz="1600" i="0" dirty="0">
                  <a:solidFill>
                    <a:srgbClr val="000000"/>
                  </a:solidFill>
                  <a:latin typeface="Arial" charset="0"/>
                  <a:cs typeface="+mn-cs"/>
                </a:rPr>
                <a:t>Phy</a:t>
              </a:r>
            </a:p>
          </p:txBody>
        </p:sp>
        <p:sp>
          <p:nvSpPr>
            <p:cNvPr id="90140" name="Line 250"/>
            <p:cNvSpPr>
              <a:spLocks noChangeShapeType="1"/>
            </p:cNvSpPr>
            <p:nvPr/>
          </p:nvSpPr>
          <p:spPr bwMode="auto">
            <a:xfrm>
              <a:off x="747" y="2264"/>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0141" name="Line 251"/>
            <p:cNvSpPr>
              <a:spLocks noChangeShapeType="1"/>
            </p:cNvSpPr>
            <p:nvPr/>
          </p:nvSpPr>
          <p:spPr bwMode="auto">
            <a:xfrm>
              <a:off x="744" y="2423"/>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nvGrpSpPr>
            <p:cNvPr id="213021" name="Group 252"/>
            <p:cNvGrpSpPr>
              <a:grpSpLocks/>
            </p:cNvGrpSpPr>
            <p:nvPr/>
          </p:nvGrpSpPr>
          <p:grpSpPr bwMode="auto">
            <a:xfrm>
              <a:off x="719" y="2137"/>
              <a:ext cx="280" cy="154"/>
              <a:chOff x="161" y="1354"/>
              <a:chExt cx="280" cy="154"/>
            </a:xfrm>
          </p:grpSpPr>
          <p:sp>
            <p:nvSpPr>
              <p:cNvPr id="90143" name="Rectangle 253"/>
              <p:cNvSpPr>
                <a:spLocks noChangeArrowheads="1"/>
              </p:cNvSpPr>
              <p:nvPr/>
            </p:nvSpPr>
            <p:spPr bwMode="auto">
              <a:xfrm>
                <a:off x="192" y="1365"/>
                <a:ext cx="228" cy="141"/>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44" name="Text Box 254"/>
              <p:cNvSpPr txBox="1">
                <a:spLocks noChangeArrowheads="1"/>
              </p:cNvSpPr>
              <p:nvPr/>
            </p:nvSpPr>
            <p:spPr bwMode="auto">
              <a:xfrm>
                <a:off x="161" y="1354"/>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ARP</a:t>
                </a:r>
              </a:p>
            </p:txBody>
          </p:sp>
        </p:grpSp>
      </p:grpSp>
      <p:grpSp>
        <p:nvGrpSpPr>
          <p:cNvPr id="704754" name="Group 242"/>
          <p:cNvGrpSpPr>
            <a:grpSpLocks/>
          </p:cNvGrpSpPr>
          <p:nvPr/>
        </p:nvGrpSpPr>
        <p:grpSpPr bwMode="auto">
          <a:xfrm>
            <a:off x="1150938" y="1720850"/>
            <a:ext cx="444500" cy="244475"/>
            <a:chOff x="161" y="1354"/>
            <a:chExt cx="280" cy="154"/>
          </a:xfrm>
        </p:grpSpPr>
        <p:sp>
          <p:nvSpPr>
            <p:cNvPr id="90135" name="Rectangle 241"/>
            <p:cNvSpPr>
              <a:spLocks noChangeArrowheads="1"/>
            </p:cNvSpPr>
            <p:nvPr/>
          </p:nvSpPr>
          <p:spPr bwMode="auto">
            <a:xfrm>
              <a:off x="192" y="1365"/>
              <a:ext cx="228" cy="141"/>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36" name="Text Box 240"/>
            <p:cNvSpPr txBox="1">
              <a:spLocks noChangeArrowheads="1"/>
            </p:cNvSpPr>
            <p:nvPr/>
          </p:nvSpPr>
          <p:spPr bwMode="auto">
            <a:xfrm>
              <a:off x="161" y="1354"/>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ARP</a:t>
              </a:r>
            </a:p>
          </p:txBody>
        </p:sp>
      </p:grpSp>
      <p:grpSp>
        <p:nvGrpSpPr>
          <p:cNvPr id="704782" name="Group 270"/>
          <p:cNvGrpSpPr>
            <a:grpSpLocks/>
          </p:cNvGrpSpPr>
          <p:nvPr/>
        </p:nvGrpSpPr>
        <p:grpSpPr bwMode="auto">
          <a:xfrm>
            <a:off x="1177925" y="3187700"/>
            <a:ext cx="1081088" cy="244475"/>
            <a:chOff x="76" y="2296"/>
            <a:chExt cx="681" cy="154"/>
          </a:xfrm>
        </p:grpSpPr>
        <p:sp>
          <p:nvSpPr>
            <p:cNvPr id="90130" name="Rectangle 271"/>
            <p:cNvSpPr>
              <a:spLocks noChangeArrowheads="1"/>
            </p:cNvSpPr>
            <p:nvPr/>
          </p:nvSpPr>
          <p:spPr bwMode="auto">
            <a:xfrm>
              <a:off x="76" y="2305"/>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31" name="Rectangle 272"/>
            <p:cNvSpPr>
              <a:spLocks noChangeArrowheads="1"/>
            </p:cNvSpPr>
            <p:nvPr/>
          </p:nvSpPr>
          <p:spPr bwMode="auto">
            <a:xfrm>
              <a:off x="89" y="2321"/>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32" name="Rectangle 273"/>
            <p:cNvSpPr>
              <a:spLocks noChangeArrowheads="1"/>
            </p:cNvSpPr>
            <p:nvPr/>
          </p:nvSpPr>
          <p:spPr bwMode="auto">
            <a:xfrm>
              <a:off x="687" y="2320"/>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33" name="Rectangle 274"/>
            <p:cNvSpPr>
              <a:spLocks noChangeArrowheads="1"/>
            </p:cNvSpPr>
            <p:nvPr/>
          </p:nvSpPr>
          <p:spPr bwMode="auto">
            <a:xfrm>
              <a:off x="195" y="2319"/>
              <a:ext cx="480" cy="112"/>
            </a:xfrm>
            <a:prstGeom prst="rect">
              <a:avLst/>
            </a:prstGeom>
            <a:solidFill>
              <a:srgbClr val="FFFF00"/>
            </a:solidFill>
            <a:ln w="9525">
              <a:solidFill>
                <a:srgbClr val="FFFF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0134" name="Text Box 275"/>
            <p:cNvSpPr txBox="1">
              <a:spLocks noChangeArrowheads="1"/>
            </p:cNvSpPr>
            <p:nvPr/>
          </p:nvSpPr>
          <p:spPr bwMode="auto">
            <a:xfrm>
              <a:off x="182" y="2296"/>
              <a:ext cx="47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ARP reply</a:t>
              </a:r>
            </a:p>
          </p:txBody>
        </p:sp>
      </p:grpSp>
      <p:pic>
        <p:nvPicPr>
          <p:cNvPr id="213008" name="Picture 6" descr="underline_b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63" y="641350"/>
            <a:ext cx="8228012"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6"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117</a:t>
            </a:fld>
            <a:endParaRPr lang="en-US" sz="1200" dirty="0">
              <a:latin typeface="Tahoma" charset="0"/>
            </a:endParaRPr>
          </a:p>
        </p:txBody>
      </p:sp>
      <p:sp>
        <p:nvSpPr>
          <p:cNvPr id="127"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175748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04557"/>
                                        </p:tgtEl>
                                        <p:attrNameLst>
                                          <p:attrName>style.visibility</p:attrName>
                                        </p:attrNameLst>
                                      </p:cBhvr>
                                      <p:to>
                                        <p:strVal val="visible"/>
                                      </p:to>
                                    </p:set>
                                    <p:animEffect transition="in" filter="wipe(down)">
                                      <p:cBhvr>
                                        <p:cTn id="7" dur="500"/>
                                        <p:tgtEl>
                                          <p:spTgt spid="704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04788"/>
                                        </p:tgtEl>
                                        <p:attrNameLst>
                                          <p:attrName>style.visibility</p:attrName>
                                        </p:attrNameLst>
                                      </p:cBhvr>
                                      <p:to>
                                        <p:strVal val="visible"/>
                                      </p:to>
                                    </p:set>
                                    <p:animEffect transition="in" filter="wipe(up)">
                                      <p:cBhvr>
                                        <p:cTn id="12" dur="500"/>
                                        <p:tgtEl>
                                          <p:spTgt spid="704788"/>
                                        </p:tgtEl>
                                      </p:cBhvr>
                                    </p:animEffect>
                                  </p:childTnLst>
                                </p:cTn>
                              </p:par>
                              <p:par>
                                <p:cTn id="13" presetID="9" presetClass="entr" presetSubtype="0" fill="hold" nodeType="withEffect">
                                  <p:stCondLst>
                                    <p:cond delay="0"/>
                                  </p:stCondLst>
                                  <p:childTnLst>
                                    <p:set>
                                      <p:cBhvr>
                                        <p:cTn id="14" dur="1" fill="hold">
                                          <p:stCondLst>
                                            <p:cond delay="0"/>
                                          </p:stCondLst>
                                        </p:cTn>
                                        <p:tgtEl>
                                          <p:spTgt spid="704754"/>
                                        </p:tgtEl>
                                        <p:attrNameLst>
                                          <p:attrName>style.visibility</p:attrName>
                                        </p:attrNameLst>
                                      </p:cBhvr>
                                      <p:to>
                                        <p:strVal val="visible"/>
                                      </p:to>
                                    </p:set>
                                    <p:animEffect transition="in" filter="dissolve">
                                      <p:cBhvr>
                                        <p:cTn id="15" dur="500"/>
                                        <p:tgtEl>
                                          <p:spTgt spid="70475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0466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04775"/>
                                        </p:tgtEl>
                                        <p:attrNameLst>
                                          <p:attrName>style.visibility</p:attrName>
                                        </p:attrNameLst>
                                      </p:cBhvr>
                                      <p:to>
                                        <p:strVal val="visible"/>
                                      </p:to>
                                    </p:set>
                                    <p:animEffect transition="in" filter="dissolve">
                                      <p:cBhvr>
                                        <p:cTn id="22" dur="500"/>
                                        <p:tgtEl>
                                          <p:spTgt spid="704775"/>
                                        </p:tgtEl>
                                      </p:cBhvr>
                                    </p:animEffect>
                                  </p:childTnLst>
                                </p:cTn>
                              </p:par>
                            </p:childTnLst>
                          </p:cTn>
                        </p:par>
                        <p:par>
                          <p:cTn id="23" fill="hold" nodeType="afterGroup">
                            <p:stCondLst>
                              <p:cond delay="500"/>
                            </p:stCondLst>
                            <p:childTnLst>
                              <p:par>
                                <p:cTn id="24" presetID="0" presetClass="path" presetSubtype="0" accel="50000" decel="50000" fill="hold" nodeType="afterEffect">
                                  <p:stCondLst>
                                    <p:cond delay="0"/>
                                  </p:stCondLst>
                                  <p:childTnLst>
                                    <p:animMotion origin="layout" path="M -2.77778E-6 2.22222E-6 L -0.00052 0.08056 L 0.4151 0.075 L 0.26701 0.2757 L 0.1151 0.27431 L 0.1151 0.18889 " pathEditMode="relative" ptsTypes="AAAAAA">
                                      <p:cBhvr>
                                        <p:cTn id="25" dur="2000" fill="hold"/>
                                        <p:tgtEl>
                                          <p:spTgt spid="704775"/>
                                        </p:tgtEl>
                                        <p:attrNameLst>
                                          <p:attrName>ppt_x</p:attrName>
                                          <p:attrName>ppt_y</p:attrName>
                                        </p:attrNameLst>
                                      </p:cBhvr>
                                    </p:animMotion>
                                  </p:childTnLst>
                                </p:cTn>
                              </p:par>
                            </p:childTnLst>
                          </p:cTn>
                        </p:par>
                        <p:par>
                          <p:cTn id="26" fill="hold" nodeType="afterGroup">
                            <p:stCondLst>
                              <p:cond delay="2500"/>
                            </p:stCondLst>
                            <p:childTnLst>
                              <p:par>
                                <p:cTn id="27" presetID="22" presetClass="entr" presetSubtype="4" fill="hold" nodeType="afterEffect">
                                  <p:stCondLst>
                                    <p:cond delay="0"/>
                                  </p:stCondLst>
                                  <p:childTnLst>
                                    <p:set>
                                      <p:cBhvr>
                                        <p:cTn id="28" dur="1" fill="hold">
                                          <p:stCondLst>
                                            <p:cond delay="0"/>
                                          </p:stCondLst>
                                        </p:cTn>
                                        <p:tgtEl>
                                          <p:spTgt spid="704767"/>
                                        </p:tgtEl>
                                        <p:attrNameLst>
                                          <p:attrName>style.visibility</p:attrName>
                                        </p:attrNameLst>
                                      </p:cBhvr>
                                      <p:to>
                                        <p:strVal val="visible"/>
                                      </p:to>
                                    </p:set>
                                    <p:animEffect transition="in" filter="wipe(down)">
                                      <p:cBhvr>
                                        <p:cTn id="29" dur="500"/>
                                        <p:tgtEl>
                                          <p:spTgt spid="704767"/>
                                        </p:tgtEl>
                                      </p:cBhvr>
                                    </p:animEffect>
                                  </p:childTnLst>
                                </p:cTn>
                              </p:par>
                            </p:childTnLst>
                          </p:cTn>
                        </p:par>
                        <p:par>
                          <p:cTn id="30" fill="hold" nodeType="afterGroup">
                            <p:stCondLst>
                              <p:cond delay="3000"/>
                            </p:stCondLst>
                            <p:childTnLst>
                              <p:par>
                                <p:cTn id="31" presetID="1" presetClass="entr" presetSubtype="0" fill="hold" grpId="0" nodeType="afterEffect">
                                  <p:stCondLst>
                                    <p:cond delay="0"/>
                                  </p:stCondLst>
                                  <p:childTnLst>
                                    <p:set>
                                      <p:cBhvr>
                                        <p:cTn id="32" dur="1" fill="hold">
                                          <p:stCondLst>
                                            <p:cond delay="0"/>
                                          </p:stCondLst>
                                        </p:cTn>
                                        <p:tgtEl>
                                          <p:spTgt spid="7046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704775"/>
                                        </p:tgtEl>
                                      </p:cBhvr>
                                    </p:animEffect>
                                    <p:set>
                                      <p:cBhvr>
                                        <p:cTn id="37" dur="1" fill="hold">
                                          <p:stCondLst>
                                            <p:cond delay="499"/>
                                          </p:stCondLst>
                                        </p:cTn>
                                        <p:tgtEl>
                                          <p:spTgt spid="704775"/>
                                        </p:tgtEl>
                                        <p:attrNameLst>
                                          <p:attrName>style.visibility</p:attrName>
                                        </p:attrNameLst>
                                      </p:cBhvr>
                                      <p:to>
                                        <p:strVal val="hidden"/>
                                      </p:to>
                                    </p:set>
                                  </p:childTnLst>
                                </p:cTn>
                              </p:par>
                              <p:par>
                                <p:cTn id="38" presetID="9" presetClass="entr" presetSubtype="0" fill="hold" nodeType="withEffect">
                                  <p:stCondLst>
                                    <p:cond delay="0"/>
                                  </p:stCondLst>
                                  <p:childTnLst>
                                    <p:set>
                                      <p:cBhvr>
                                        <p:cTn id="39" dur="1" fill="hold">
                                          <p:stCondLst>
                                            <p:cond delay="0"/>
                                          </p:stCondLst>
                                        </p:cTn>
                                        <p:tgtEl>
                                          <p:spTgt spid="704782"/>
                                        </p:tgtEl>
                                        <p:attrNameLst>
                                          <p:attrName>style.visibility</p:attrName>
                                        </p:attrNameLst>
                                      </p:cBhvr>
                                      <p:to>
                                        <p:strVal val="visible"/>
                                      </p:to>
                                    </p:set>
                                    <p:animEffect transition="in" filter="dissolve">
                                      <p:cBhvr>
                                        <p:cTn id="40" dur="500"/>
                                        <p:tgtEl>
                                          <p:spTgt spid="704782"/>
                                        </p:tgtEl>
                                      </p:cBhvr>
                                    </p:animEffect>
                                  </p:childTnLst>
                                </p:cTn>
                              </p:par>
                            </p:childTnLst>
                          </p:cTn>
                        </p:par>
                        <p:par>
                          <p:cTn id="41" fill="hold" nodeType="afterGroup">
                            <p:stCondLst>
                              <p:cond delay="500"/>
                            </p:stCondLst>
                            <p:childTnLst>
                              <p:par>
                                <p:cTn id="42" presetID="0" presetClass="path" presetSubtype="0" accel="50000" decel="50000" fill="hold" nodeType="afterEffect">
                                  <p:stCondLst>
                                    <p:cond delay="0"/>
                                  </p:stCondLst>
                                  <p:childTnLst>
                                    <p:animMotion origin="layout" path="M 2.77778E-6 1.11111E-6 L 0.00052 0.0794 L 0.1467 0.08009 L 0.29444 -0.12222 L -0.11597 -0.12014 L -0.11597 -0.16181 L -0.11754 -0.1882 " pathEditMode="relative" rAng="0" ptsTypes="AAAAAAA">
                                      <p:cBhvr>
                                        <p:cTn id="43" dur="2000" fill="hold"/>
                                        <p:tgtEl>
                                          <p:spTgt spid="704782"/>
                                        </p:tgtEl>
                                        <p:attrNameLst>
                                          <p:attrName>ppt_x</p:attrName>
                                          <p:attrName>ppt_y</p:attrName>
                                        </p:attrNameLst>
                                      </p:cBhvr>
                                      <p:rCtr x="8837" y="-5417"/>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xit" presetSubtype="0" fill="hold" nodeType="clickEffect">
                                  <p:stCondLst>
                                    <p:cond delay="0"/>
                                  </p:stCondLst>
                                  <p:childTnLst>
                                    <p:animEffect transition="out" filter="dissolve">
                                      <p:cBhvr>
                                        <p:cTn id="47" dur="500"/>
                                        <p:tgtEl>
                                          <p:spTgt spid="704782"/>
                                        </p:tgtEl>
                                      </p:cBhvr>
                                    </p:animEffect>
                                    <p:set>
                                      <p:cBhvr>
                                        <p:cTn id="48" dur="1" fill="hold">
                                          <p:stCondLst>
                                            <p:cond delay="499"/>
                                          </p:stCondLst>
                                        </p:cTn>
                                        <p:tgtEl>
                                          <p:spTgt spid="704782"/>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704767"/>
                                        </p:tgtEl>
                                      </p:cBhvr>
                                    </p:animEffect>
                                    <p:set>
                                      <p:cBhvr>
                                        <p:cTn id="51" dur="1" fill="hold">
                                          <p:stCondLst>
                                            <p:cond delay="499"/>
                                          </p:stCondLst>
                                        </p:cTn>
                                        <p:tgtEl>
                                          <p:spTgt spid="704767"/>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704754"/>
                                        </p:tgtEl>
                                      </p:cBhvr>
                                    </p:animEffect>
                                    <p:set>
                                      <p:cBhvr>
                                        <p:cTn id="54" dur="1" fill="hold">
                                          <p:stCondLst>
                                            <p:cond delay="499"/>
                                          </p:stCondLst>
                                        </p:cTn>
                                        <p:tgtEl>
                                          <p:spTgt spid="704754"/>
                                        </p:tgtEl>
                                        <p:attrNameLst>
                                          <p:attrName>style.visibility</p:attrName>
                                        </p:attrNameLst>
                                      </p:cBhvr>
                                      <p:to>
                                        <p:strVal val="hidden"/>
                                      </p:to>
                                    </p:set>
                                  </p:childTnLst>
                                </p:cTn>
                              </p:par>
                            </p:childTnLst>
                          </p:cTn>
                        </p:par>
                        <p:par>
                          <p:cTn id="55" fill="hold" nodeType="afterGroup">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704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664" grpId="0"/>
      <p:bldP spid="704665" grpId="0"/>
      <p:bldP spid="704666" grpId="0"/>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14017" name="Group 230"/>
          <p:cNvGrpSpPr>
            <a:grpSpLocks/>
          </p:cNvGrpSpPr>
          <p:nvPr/>
        </p:nvGrpSpPr>
        <p:grpSpPr bwMode="auto">
          <a:xfrm>
            <a:off x="773113" y="1273175"/>
            <a:ext cx="3554412" cy="3067050"/>
            <a:chOff x="773113" y="1273175"/>
            <a:chExt cx="3554412" cy="3066395"/>
          </a:xfrm>
        </p:grpSpPr>
        <p:sp>
          <p:nvSpPr>
            <p:cNvPr id="214233" name="Freeform 3"/>
            <p:cNvSpPr>
              <a:spLocks/>
            </p:cNvSpPr>
            <p:nvPr/>
          </p:nvSpPr>
          <p:spPr bwMode="auto">
            <a:xfrm>
              <a:off x="773113" y="1273175"/>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214234"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4235"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4236"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4237"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91359" name="Text Box 240"/>
            <p:cNvSpPr txBox="1">
              <a:spLocks noChangeArrowheads="1"/>
            </p:cNvSpPr>
            <p:nvPr/>
          </p:nvSpPr>
          <p:spPr bwMode="auto">
            <a:xfrm>
              <a:off x="2562225" y="3815807"/>
              <a:ext cx="1211263" cy="523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dirty="0">
                  <a:solidFill>
                    <a:srgbClr val="000000"/>
                  </a:solidFill>
                  <a:latin typeface="Arial" charset="0"/>
                  <a:cs typeface="Arial" charset="0"/>
                </a:rPr>
                <a:t>router</a:t>
              </a:r>
            </a:p>
            <a:p>
              <a:pPr>
                <a:defRPr/>
              </a:pPr>
              <a:r>
                <a:rPr lang="en-US" sz="1400" dirty="0">
                  <a:solidFill>
                    <a:srgbClr val="000000"/>
                  </a:solidFill>
                  <a:latin typeface="Arial" charset="0"/>
                  <a:cs typeface="Arial" charset="0"/>
                </a:rPr>
                <a:t>(runs DHCP)</a:t>
              </a:r>
            </a:p>
          </p:txBody>
        </p:sp>
        <p:grpSp>
          <p:nvGrpSpPr>
            <p:cNvPr id="214239" name="Group 356"/>
            <p:cNvGrpSpPr>
              <a:grpSpLocks/>
            </p:cNvGrpSpPr>
            <p:nvPr/>
          </p:nvGrpSpPr>
          <p:grpSpPr bwMode="auto">
            <a:xfrm>
              <a:off x="1653422" y="1982680"/>
              <a:ext cx="843032" cy="814871"/>
              <a:chOff x="313" y="1497"/>
              <a:chExt cx="1152" cy="1014"/>
            </a:xfrm>
          </p:grpSpPr>
          <p:pic>
            <p:nvPicPr>
              <p:cNvPr id="214291" name="Picture 354" descr="laptop_stylized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4292" name="Picture 355" descr="antenna_styl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913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925" y="2423867"/>
              <a:ext cx="879475" cy="34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40" name="Rectangle 43"/>
            <p:cNvSpPr>
              <a:spLocks noChangeArrowheads="1"/>
            </p:cNvSpPr>
            <p:nvPr/>
          </p:nvSpPr>
          <p:spPr bwMode="auto">
            <a:xfrm rot="16200000" flipH="1">
              <a:off x="3589349" y="3549138"/>
              <a:ext cx="104753" cy="24447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sp>
          <p:nvSpPr>
            <p:cNvPr id="241" name="Rectangle 43"/>
            <p:cNvSpPr>
              <a:spLocks noChangeArrowheads="1"/>
            </p:cNvSpPr>
            <p:nvPr/>
          </p:nvSpPr>
          <p:spPr bwMode="auto">
            <a:xfrm rot="2460490">
              <a:off x="3206750" y="3274585"/>
              <a:ext cx="82550" cy="24759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sp>
          <p:nvSpPr>
            <p:cNvPr id="242" name="Rectangle 43"/>
            <p:cNvSpPr>
              <a:spLocks noChangeArrowheads="1"/>
            </p:cNvSpPr>
            <p:nvPr/>
          </p:nvSpPr>
          <p:spPr bwMode="auto">
            <a:xfrm rot="16200000">
              <a:off x="2499531" y="2388124"/>
              <a:ext cx="111101" cy="2968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grpSp>
          <p:nvGrpSpPr>
            <p:cNvPr id="214244" name="Group 248"/>
            <p:cNvGrpSpPr>
              <a:grpSpLocks/>
            </p:cNvGrpSpPr>
            <p:nvPr/>
          </p:nvGrpSpPr>
          <p:grpSpPr bwMode="auto">
            <a:xfrm>
              <a:off x="2597285" y="3210128"/>
              <a:ext cx="332569" cy="581078"/>
              <a:chOff x="4140" y="429"/>
              <a:chExt cx="1425" cy="2396"/>
            </a:xfrm>
          </p:grpSpPr>
          <p:sp>
            <p:nvSpPr>
              <p:cNvPr id="214259"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1381" name="Rectangle 149"/>
              <p:cNvSpPr>
                <a:spLocks noChangeArrowheads="1"/>
              </p:cNvSpPr>
              <p:nvPr/>
            </p:nvSpPr>
            <p:spPr bwMode="auto">
              <a:xfrm>
                <a:off x="4207" y="426"/>
                <a:ext cx="1048" cy="2291"/>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4261"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4262"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1384" name="Rectangle 152"/>
              <p:cNvSpPr>
                <a:spLocks noChangeArrowheads="1"/>
              </p:cNvSpPr>
              <p:nvPr/>
            </p:nvSpPr>
            <p:spPr bwMode="auto">
              <a:xfrm>
                <a:off x="4214" y="688"/>
                <a:ext cx="592" cy="5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4264" name="Group 153"/>
              <p:cNvGrpSpPr>
                <a:grpSpLocks/>
              </p:cNvGrpSpPr>
              <p:nvPr/>
            </p:nvGrpSpPr>
            <p:grpSpPr bwMode="auto">
              <a:xfrm>
                <a:off x="4749" y="668"/>
                <a:ext cx="581" cy="145"/>
                <a:chOff x="614" y="2568"/>
                <a:chExt cx="725" cy="139"/>
              </a:xfrm>
            </p:grpSpPr>
            <p:sp>
              <p:nvSpPr>
                <p:cNvPr id="91410" name="AutoShape 154"/>
                <p:cNvSpPr>
                  <a:spLocks noChangeArrowheads="1"/>
                </p:cNvSpPr>
                <p:nvPr/>
              </p:nvSpPr>
              <p:spPr bwMode="auto">
                <a:xfrm>
                  <a:off x="617" y="2569"/>
                  <a:ext cx="721"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1411" name="AutoShape 155"/>
                <p:cNvSpPr>
                  <a:spLocks noChangeArrowheads="1"/>
                </p:cNvSpPr>
                <p:nvPr/>
              </p:nvSpPr>
              <p:spPr bwMode="auto">
                <a:xfrm>
                  <a:off x="634" y="2587"/>
                  <a:ext cx="688"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1386" name="Rectangle 156"/>
              <p:cNvSpPr>
                <a:spLocks noChangeArrowheads="1"/>
              </p:cNvSpPr>
              <p:nvPr/>
            </p:nvSpPr>
            <p:spPr bwMode="auto">
              <a:xfrm>
                <a:off x="4221" y="1015"/>
                <a:ext cx="599" cy="5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4266" name="Group 157"/>
              <p:cNvGrpSpPr>
                <a:grpSpLocks/>
              </p:cNvGrpSpPr>
              <p:nvPr/>
            </p:nvGrpSpPr>
            <p:grpSpPr bwMode="auto">
              <a:xfrm>
                <a:off x="4747" y="994"/>
                <a:ext cx="581" cy="134"/>
                <a:chOff x="614" y="2568"/>
                <a:chExt cx="725" cy="139"/>
              </a:xfrm>
            </p:grpSpPr>
            <p:sp>
              <p:nvSpPr>
                <p:cNvPr id="91408" name="AutoShape 158"/>
                <p:cNvSpPr>
                  <a:spLocks noChangeArrowheads="1"/>
                </p:cNvSpPr>
                <p:nvPr/>
              </p:nvSpPr>
              <p:spPr bwMode="auto">
                <a:xfrm>
                  <a:off x="611" y="2570"/>
                  <a:ext cx="730" cy="136"/>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1409" name="AutoShape 159"/>
                <p:cNvSpPr>
                  <a:spLocks noChangeArrowheads="1"/>
                </p:cNvSpPr>
                <p:nvPr/>
              </p:nvSpPr>
              <p:spPr bwMode="auto">
                <a:xfrm>
                  <a:off x="628" y="2583"/>
                  <a:ext cx="69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1388" name="Rectangle 160"/>
              <p:cNvSpPr>
                <a:spLocks noChangeArrowheads="1"/>
              </p:cNvSpPr>
              <p:nvPr/>
            </p:nvSpPr>
            <p:spPr bwMode="auto">
              <a:xfrm>
                <a:off x="4214" y="1356"/>
                <a:ext cx="599"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1389" name="Rectangle 161"/>
              <p:cNvSpPr>
                <a:spLocks noChangeArrowheads="1"/>
              </p:cNvSpPr>
              <p:nvPr/>
            </p:nvSpPr>
            <p:spPr bwMode="auto">
              <a:xfrm>
                <a:off x="4228" y="1657"/>
                <a:ext cx="599"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4269" name="Group 162"/>
              <p:cNvGrpSpPr>
                <a:grpSpLocks/>
              </p:cNvGrpSpPr>
              <p:nvPr/>
            </p:nvGrpSpPr>
            <p:grpSpPr bwMode="auto">
              <a:xfrm>
                <a:off x="4735" y="1627"/>
                <a:ext cx="582" cy="151"/>
                <a:chOff x="614" y="2568"/>
                <a:chExt cx="725" cy="139"/>
              </a:xfrm>
            </p:grpSpPr>
            <p:sp>
              <p:nvSpPr>
                <p:cNvPr id="91406" name="AutoShape 163"/>
                <p:cNvSpPr>
                  <a:spLocks noChangeArrowheads="1"/>
                </p:cNvSpPr>
                <p:nvPr/>
              </p:nvSpPr>
              <p:spPr bwMode="auto">
                <a:xfrm>
                  <a:off x="618" y="2571"/>
                  <a:ext cx="720" cy="13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1407" name="AutoShape 164"/>
                <p:cNvSpPr>
                  <a:spLocks noChangeArrowheads="1"/>
                </p:cNvSpPr>
                <p:nvPr/>
              </p:nvSpPr>
              <p:spPr bwMode="auto">
                <a:xfrm>
                  <a:off x="635" y="2589"/>
                  <a:ext cx="68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214270"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214271" name="Group 166"/>
              <p:cNvGrpSpPr>
                <a:grpSpLocks/>
              </p:cNvGrpSpPr>
              <p:nvPr/>
            </p:nvGrpSpPr>
            <p:grpSpPr bwMode="auto">
              <a:xfrm>
                <a:off x="4739" y="1327"/>
                <a:ext cx="582" cy="139"/>
                <a:chOff x="614" y="2568"/>
                <a:chExt cx="725" cy="139"/>
              </a:xfrm>
            </p:grpSpPr>
            <p:sp>
              <p:nvSpPr>
                <p:cNvPr id="91404" name="AutoShape 167"/>
                <p:cNvSpPr>
                  <a:spLocks noChangeArrowheads="1"/>
                </p:cNvSpPr>
                <p:nvPr/>
              </p:nvSpPr>
              <p:spPr bwMode="auto">
                <a:xfrm>
                  <a:off x="613" y="2571"/>
                  <a:ext cx="729" cy="137"/>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1405" name="AutoShape 168"/>
                <p:cNvSpPr>
                  <a:spLocks noChangeArrowheads="1"/>
                </p:cNvSpPr>
                <p:nvPr/>
              </p:nvSpPr>
              <p:spPr bwMode="auto">
                <a:xfrm>
                  <a:off x="630" y="2584"/>
                  <a:ext cx="695"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1393" name="Rectangle 169"/>
              <p:cNvSpPr>
                <a:spLocks noChangeArrowheads="1"/>
              </p:cNvSpPr>
              <p:nvPr/>
            </p:nvSpPr>
            <p:spPr bwMode="auto">
              <a:xfrm>
                <a:off x="5255" y="426"/>
                <a:ext cx="68" cy="229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4273"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4274"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1396" name="Oval 172"/>
              <p:cNvSpPr>
                <a:spLocks noChangeArrowheads="1"/>
              </p:cNvSpPr>
              <p:nvPr/>
            </p:nvSpPr>
            <p:spPr bwMode="auto">
              <a:xfrm>
                <a:off x="5520" y="2612"/>
                <a:ext cx="48" cy="98"/>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4276"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1398" name="AutoShape 174"/>
              <p:cNvSpPr>
                <a:spLocks noChangeArrowheads="1"/>
              </p:cNvSpPr>
              <p:nvPr/>
            </p:nvSpPr>
            <p:spPr bwMode="auto">
              <a:xfrm>
                <a:off x="4139" y="2678"/>
                <a:ext cx="1204" cy="17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1399" name="AutoShape 175"/>
              <p:cNvSpPr>
                <a:spLocks noChangeArrowheads="1"/>
              </p:cNvSpPr>
              <p:nvPr/>
            </p:nvSpPr>
            <p:spPr bwMode="auto">
              <a:xfrm>
                <a:off x="4207" y="2717"/>
                <a:ext cx="1068"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1400" name="Oval 176"/>
              <p:cNvSpPr>
                <a:spLocks noChangeArrowheads="1"/>
              </p:cNvSpPr>
              <p:nvPr/>
            </p:nvSpPr>
            <p:spPr bwMode="auto">
              <a:xfrm>
                <a:off x="4309" y="2383"/>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1401" name="Oval 177"/>
              <p:cNvSpPr>
                <a:spLocks noChangeArrowheads="1"/>
              </p:cNvSpPr>
              <p:nvPr/>
            </p:nvSpPr>
            <p:spPr bwMode="auto">
              <a:xfrm>
                <a:off x="4486" y="2383"/>
                <a:ext cx="163"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mn-cs"/>
                </a:endParaRPr>
              </a:p>
            </p:txBody>
          </p:sp>
          <p:sp>
            <p:nvSpPr>
              <p:cNvPr id="91402" name="Oval 178"/>
              <p:cNvSpPr>
                <a:spLocks noChangeArrowheads="1"/>
              </p:cNvSpPr>
              <p:nvPr/>
            </p:nvSpPr>
            <p:spPr bwMode="auto">
              <a:xfrm>
                <a:off x="4663" y="2383"/>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1403" name="Rectangle 179"/>
              <p:cNvSpPr>
                <a:spLocks noChangeArrowheads="1"/>
              </p:cNvSpPr>
              <p:nvPr/>
            </p:nvSpPr>
            <p:spPr bwMode="auto">
              <a:xfrm>
                <a:off x="5065" y="1834"/>
                <a:ext cx="82" cy="772"/>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4245" name="Group 48"/>
            <p:cNvGrpSpPr>
              <a:grpSpLocks/>
            </p:cNvGrpSpPr>
            <p:nvPr/>
          </p:nvGrpSpPr>
          <p:grpSpPr bwMode="auto">
            <a:xfrm>
              <a:off x="2795471" y="3465563"/>
              <a:ext cx="735669" cy="376863"/>
              <a:chOff x="3600" y="219"/>
              <a:chExt cx="360" cy="175"/>
            </a:xfrm>
          </p:grpSpPr>
          <p:sp>
            <p:nvSpPr>
              <p:cNvPr id="91367"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1368"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69"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70" name="Rectangle 52"/>
              <p:cNvSpPr>
                <a:spLocks noChangeArrowheads="1"/>
              </p:cNvSpPr>
              <p:nvPr/>
            </p:nvSpPr>
            <p:spPr bwMode="auto">
              <a:xfrm>
                <a:off x="3603" y="289"/>
                <a:ext cx="353"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91371"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4251" name="Group 54"/>
              <p:cNvGrpSpPr>
                <a:grpSpLocks/>
              </p:cNvGrpSpPr>
              <p:nvPr/>
            </p:nvGrpSpPr>
            <p:grpSpPr bwMode="auto">
              <a:xfrm>
                <a:off x="3686" y="244"/>
                <a:ext cx="177" cy="66"/>
                <a:chOff x="2848" y="848"/>
                <a:chExt cx="140" cy="98"/>
              </a:xfrm>
            </p:grpSpPr>
            <p:sp>
              <p:nvSpPr>
                <p:cNvPr id="91377"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78"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79"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214252" name="Group 58"/>
              <p:cNvGrpSpPr>
                <a:grpSpLocks/>
              </p:cNvGrpSpPr>
              <p:nvPr/>
            </p:nvGrpSpPr>
            <p:grpSpPr bwMode="auto">
              <a:xfrm flipV="1">
                <a:off x="3686" y="243"/>
                <a:ext cx="177" cy="66"/>
                <a:chOff x="2848" y="848"/>
                <a:chExt cx="140" cy="98"/>
              </a:xfrm>
            </p:grpSpPr>
            <p:sp>
              <p:nvSpPr>
                <p:cNvPr id="91374"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75"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76" name="Line 61"/>
                <p:cNvSpPr>
                  <a:spLocks noChangeShapeType="1"/>
                </p:cNvSpPr>
                <p:nvPr/>
              </p:nvSpPr>
              <p:spPr bwMode="auto">
                <a:xfrm>
                  <a:off x="2894" y="854"/>
                  <a:ext cx="52" cy="9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sp>
        <p:nvSpPr>
          <p:cNvPr id="214020" name="Freeform 236"/>
          <p:cNvSpPr>
            <a:spLocks/>
          </p:cNvSpPr>
          <p:nvPr/>
        </p:nvSpPr>
        <p:spPr bwMode="auto">
          <a:xfrm>
            <a:off x="4751388" y="706438"/>
            <a:ext cx="3759200" cy="2473325"/>
          </a:xfrm>
          <a:custGeom>
            <a:avLst/>
            <a:gdLst>
              <a:gd name="T0" fmla="*/ 2147483647 w 2368"/>
              <a:gd name="T1" fmla="*/ 2147483647 h 1558"/>
              <a:gd name="T2" fmla="*/ 2147483647 w 2368"/>
              <a:gd name="T3" fmla="*/ 2147483647 h 1558"/>
              <a:gd name="T4" fmla="*/ 2147483647 w 2368"/>
              <a:gd name="T5" fmla="*/ 2147483647 h 1558"/>
              <a:gd name="T6" fmla="*/ 2147483647 w 2368"/>
              <a:gd name="T7" fmla="*/ 2147483647 h 1558"/>
              <a:gd name="T8" fmla="*/ 2147483647 w 2368"/>
              <a:gd name="T9" fmla="*/ 2147483647 h 1558"/>
              <a:gd name="T10" fmla="*/ 2147483647 w 2368"/>
              <a:gd name="T11" fmla="*/ 2147483647 h 1558"/>
              <a:gd name="T12" fmla="*/ 2147483647 w 2368"/>
              <a:gd name="T13" fmla="*/ 2147483647 h 1558"/>
              <a:gd name="T14" fmla="*/ 2147483647 w 2368"/>
              <a:gd name="T15" fmla="*/ 2147483647 h 1558"/>
              <a:gd name="T16" fmla="*/ 2147483647 w 2368"/>
              <a:gd name="T17" fmla="*/ 2147483647 h 1558"/>
              <a:gd name="T18" fmla="*/ 2147483647 w 2368"/>
              <a:gd name="T19" fmla="*/ 2147483647 h 1558"/>
              <a:gd name="T20" fmla="*/ 2147483647 w 2368"/>
              <a:gd name="T21" fmla="*/ 2147483647 h 1558"/>
              <a:gd name="T22" fmla="*/ 2147483647 w 2368"/>
              <a:gd name="T23" fmla="*/ 2147483647 h 1558"/>
              <a:gd name="T24" fmla="*/ 2147483647 w 2368"/>
              <a:gd name="T25" fmla="*/ 2147483647 h 1558"/>
              <a:gd name="T26" fmla="*/ 2147483647 w 2368"/>
              <a:gd name="T27" fmla="*/ 2147483647 h 1558"/>
              <a:gd name="T28" fmla="*/ 2147483647 w 2368"/>
              <a:gd name="T29" fmla="*/ 2147483647 h 1558"/>
              <a:gd name="T30" fmla="*/ 2147483647 w 2368"/>
              <a:gd name="T31" fmla="*/ 2147483647 h 1558"/>
              <a:gd name="T32" fmla="*/ 2147483647 w 2368"/>
              <a:gd name="T33" fmla="*/ 2147483647 h 1558"/>
              <a:gd name="T34" fmla="*/ 2147483647 w 2368"/>
              <a:gd name="T35" fmla="*/ 2147483647 h 1558"/>
              <a:gd name="T36" fmla="*/ 2147483647 w 2368"/>
              <a:gd name="T37" fmla="*/ 2147483647 h 1558"/>
              <a:gd name="T38" fmla="*/ 2147483647 w 2368"/>
              <a:gd name="T39" fmla="*/ 2147483647 h 1558"/>
              <a:gd name="T40" fmla="*/ 2147483647 w 2368"/>
              <a:gd name="T41" fmla="*/ 2147483647 h 1558"/>
              <a:gd name="T42" fmla="*/ 2147483647 w 2368"/>
              <a:gd name="T43" fmla="*/ 2147483647 h 1558"/>
              <a:gd name="T44" fmla="*/ 2147483647 w 2368"/>
              <a:gd name="T45" fmla="*/ 2147483647 h 15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68" h="1558">
                <a:moveTo>
                  <a:pt x="84" y="632"/>
                </a:moveTo>
                <a:cubicBezTo>
                  <a:pt x="51" y="704"/>
                  <a:pt x="28" y="747"/>
                  <a:pt x="16" y="809"/>
                </a:cubicBezTo>
                <a:cubicBezTo>
                  <a:pt x="4" y="871"/>
                  <a:pt x="0" y="949"/>
                  <a:pt x="9" y="1005"/>
                </a:cubicBezTo>
                <a:cubicBezTo>
                  <a:pt x="18" y="1061"/>
                  <a:pt x="44" y="1087"/>
                  <a:pt x="70" y="1147"/>
                </a:cubicBezTo>
                <a:cubicBezTo>
                  <a:pt x="96" y="1207"/>
                  <a:pt x="130" y="1314"/>
                  <a:pt x="165" y="1364"/>
                </a:cubicBezTo>
                <a:cubicBezTo>
                  <a:pt x="200" y="1414"/>
                  <a:pt x="223" y="1428"/>
                  <a:pt x="280" y="1446"/>
                </a:cubicBezTo>
                <a:cubicBezTo>
                  <a:pt x="337" y="1464"/>
                  <a:pt x="397" y="1472"/>
                  <a:pt x="510" y="1473"/>
                </a:cubicBezTo>
                <a:cubicBezTo>
                  <a:pt x="623" y="1474"/>
                  <a:pt x="854" y="1457"/>
                  <a:pt x="958" y="1452"/>
                </a:cubicBezTo>
                <a:cubicBezTo>
                  <a:pt x="1062" y="1447"/>
                  <a:pt x="1065" y="1440"/>
                  <a:pt x="1134" y="1446"/>
                </a:cubicBezTo>
                <a:cubicBezTo>
                  <a:pt x="1203" y="1452"/>
                  <a:pt x="1293" y="1468"/>
                  <a:pt x="1371" y="1486"/>
                </a:cubicBezTo>
                <a:cubicBezTo>
                  <a:pt x="1449" y="1504"/>
                  <a:pt x="1495" y="1550"/>
                  <a:pt x="1601" y="1554"/>
                </a:cubicBezTo>
                <a:cubicBezTo>
                  <a:pt x="1707" y="1558"/>
                  <a:pt x="1893" y="1556"/>
                  <a:pt x="2008" y="1513"/>
                </a:cubicBezTo>
                <a:cubicBezTo>
                  <a:pt x="2123" y="1470"/>
                  <a:pt x="2236" y="1409"/>
                  <a:pt x="2293" y="1297"/>
                </a:cubicBezTo>
                <a:cubicBezTo>
                  <a:pt x="2350" y="1185"/>
                  <a:pt x="2339" y="950"/>
                  <a:pt x="2347" y="843"/>
                </a:cubicBezTo>
                <a:cubicBezTo>
                  <a:pt x="2355" y="736"/>
                  <a:pt x="2368" y="717"/>
                  <a:pt x="2340" y="653"/>
                </a:cubicBezTo>
                <a:cubicBezTo>
                  <a:pt x="2312" y="589"/>
                  <a:pt x="2247" y="537"/>
                  <a:pt x="2177" y="456"/>
                </a:cubicBezTo>
                <a:cubicBezTo>
                  <a:pt x="2107" y="375"/>
                  <a:pt x="2016" y="235"/>
                  <a:pt x="1920" y="165"/>
                </a:cubicBezTo>
                <a:cubicBezTo>
                  <a:pt x="1824" y="95"/>
                  <a:pt x="1716" y="61"/>
                  <a:pt x="1601" y="36"/>
                </a:cubicBezTo>
                <a:cubicBezTo>
                  <a:pt x="1486" y="11"/>
                  <a:pt x="1343" y="0"/>
                  <a:pt x="1229" y="16"/>
                </a:cubicBezTo>
                <a:cubicBezTo>
                  <a:pt x="1115" y="32"/>
                  <a:pt x="1042" y="90"/>
                  <a:pt x="917" y="131"/>
                </a:cubicBezTo>
                <a:cubicBezTo>
                  <a:pt x="792" y="172"/>
                  <a:pt x="595" y="219"/>
                  <a:pt x="477" y="260"/>
                </a:cubicBezTo>
                <a:cubicBezTo>
                  <a:pt x="359" y="301"/>
                  <a:pt x="280" y="311"/>
                  <a:pt x="212" y="375"/>
                </a:cubicBezTo>
                <a:cubicBezTo>
                  <a:pt x="144" y="439"/>
                  <a:pt x="117" y="560"/>
                  <a:pt x="84" y="632"/>
                </a:cubicBezTo>
                <a:close/>
              </a:path>
            </a:pathLst>
          </a:custGeom>
          <a:solidFill>
            <a:srgbClr val="00CCFF"/>
          </a:soli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214021" name="Group 44"/>
          <p:cNvGrpSpPr>
            <a:grpSpLocks/>
          </p:cNvGrpSpPr>
          <p:nvPr/>
        </p:nvGrpSpPr>
        <p:grpSpPr bwMode="auto">
          <a:xfrm>
            <a:off x="1195388" y="1081088"/>
            <a:ext cx="976312" cy="1460500"/>
            <a:chOff x="651" y="681"/>
            <a:chExt cx="615" cy="920"/>
          </a:xfrm>
        </p:grpSpPr>
        <p:sp>
          <p:nvSpPr>
            <p:cNvPr id="214225" name="Freeform 45"/>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214226" name="Group 46"/>
            <p:cNvGrpSpPr>
              <a:grpSpLocks/>
            </p:cNvGrpSpPr>
            <p:nvPr/>
          </p:nvGrpSpPr>
          <p:grpSpPr bwMode="auto">
            <a:xfrm>
              <a:off x="651" y="681"/>
              <a:ext cx="500" cy="828"/>
              <a:chOff x="569" y="2954"/>
              <a:chExt cx="500" cy="828"/>
            </a:xfrm>
          </p:grpSpPr>
          <p:sp>
            <p:nvSpPr>
              <p:cNvPr id="91348" name="Rectangle 47"/>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49" name="Text Box 48"/>
              <p:cNvSpPr txBox="1">
                <a:spLocks noChangeArrowheads="1"/>
              </p:cNvSpPr>
              <p:nvPr/>
            </p:nvSpPr>
            <p:spPr bwMode="auto">
              <a:xfrm>
                <a:off x="639" y="2954"/>
                <a:ext cx="385"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dirty="0">
                    <a:latin typeface="Arial" charset="0"/>
                    <a:cs typeface="+mn-cs"/>
                  </a:rPr>
                  <a:t>DNS</a:t>
                </a:r>
              </a:p>
              <a:p>
                <a:pPr algn="ctr">
                  <a:defRPr/>
                </a:pPr>
                <a:r>
                  <a:rPr lang="en-US" sz="1600" i="0" dirty="0">
                    <a:latin typeface="Arial" charset="0"/>
                    <a:cs typeface="+mn-cs"/>
                  </a:rPr>
                  <a:t>UDP</a:t>
                </a:r>
              </a:p>
              <a:p>
                <a:pPr algn="ctr">
                  <a:defRPr/>
                </a:pPr>
                <a:r>
                  <a:rPr lang="en-US" sz="1600" i="0" dirty="0">
                    <a:latin typeface="Arial" charset="0"/>
                    <a:cs typeface="+mn-cs"/>
                  </a:rPr>
                  <a:t>IP</a:t>
                </a:r>
              </a:p>
              <a:p>
                <a:pPr algn="ctr">
                  <a:defRPr/>
                </a:pPr>
                <a:r>
                  <a:rPr lang="en-US" sz="1600" i="0" dirty="0">
                    <a:latin typeface="Arial" charset="0"/>
                    <a:cs typeface="+mn-cs"/>
                  </a:rPr>
                  <a:t>Eth</a:t>
                </a:r>
              </a:p>
              <a:p>
                <a:pPr algn="ctr">
                  <a:defRPr/>
                </a:pPr>
                <a:r>
                  <a:rPr lang="en-US" sz="1600" i="0" dirty="0">
                    <a:latin typeface="Arial" charset="0"/>
                    <a:cs typeface="+mn-cs"/>
                  </a:rPr>
                  <a:t>Phy</a:t>
                </a:r>
              </a:p>
            </p:txBody>
          </p:sp>
          <p:sp>
            <p:nvSpPr>
              <p:cNvPr id="91350" name="Line 49"/>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1351" name="Line 50"/>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1352" name="Line 51"/>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1353" name="Line 52"/>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grpSp>
        <p:nvGrpSpPr>
          <p:cNvPr id="705589" name="Group 53"/>
          <p:cNvGrpSpPr>
            <a:grpSpLocks/>
          </p:cNvGrpSpPr>
          <p:nvPr/>
        </p:nvGrpSpPr>
        <p:grpSpPr bwMode="auto">
          <a:xfrm>
            <a:off x="520700" y="1162050"/>
            <a:ext cx="460375" cy="244475"/>
            <a:chOff x="844" y="3337"/>
            <a:chExt cx="290" cy="154"/>
          </a:xfrm>
        </p:grpSpPr>
        <p:sp>
          <p:nvSpPr>
            <p:cNvPr id="91344" name="Rectangle 54"/>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45" name="Text Box 55"/>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chemeClr val="bg1"/>
                  </a:solidFill>
                  <a:latin typeface="Arial" charset="0"/>
                  <a:cs typeface="+mn-cs"/>
                </a:rPr>
                <a:t>DNS</a:t>
              </a:r>
            </a:p>
          </p:txBody>
        </p:sp>
      </p:grpSp>
      <p:grpSp>
        <p:nvGrpSpPr>
          <p:cNvPr id="214023" name="Group 58"/>
          <p:cNvGrpSpPr>
            <a:grpSpLocks/>
          </p:cNvGrpSpPr>
          <p:nvPr/>
        </p:nvGrpSpPr>
        <p:grpSpPr bwMode="auto">
          <a:xfrm>
            <a:off x="460375" y="1387475"/>
            <a:ext cx="561975" cy="244475"/>
            <a:chOff x="740" y="3209"/>
            <a:chExt cx="354" cy="154"/>
          </a:xfrm>
        </p:grpSpPr>
        <p:grpSp>
          <p:nvGrpSpPr>
            <p:cNvPr id="214218" name="Group 59"/>
            <p:cNvGrpSpPr>
              <a:grpSpLocks/>
            </p:cNvGrpSpPr>
            <p:nvPr/>
          </p:nvGrpSpPr>
          <p:grpSpPr bwMode="auto">
            <a:xfrm>
              <a:off x="794" y="3209"/>
              <a:ext cx="290" cy="154"/>
              <a:chOff x="844" y="3337"/>
              <a:chExt cx="290" cy="154"/>
            </a:xfrm>
          </p:grpSpPr>
          <p:sp>
            <p:nvSpPr>
              <p:cNvPr id="91342" name="Rectangle 6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43" name="Text Box 61"/>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chemeClr val="bg1"/>
                    </a:solidFill>
                    <a:latin typeface="Arial" charset="0"/>
                    <a:cs typeface="+mn-cs"/>
                  </a:rPr>
                  <a:t>DNS</a:t>
                </a:r>
              </a:p>
            </p:txBody>
          </p:sp>
        </p:grpSp>
        <p:sp>
          <p:nvSpPr>
            <p:cNvPr id="91340" name="Rectangle 62"/>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41" name="Rectangle 63"/>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214024" name="Group 64"/>
          <p:cNvGrpSpPr>
            <a:grpSpLocks/>
          </p:cNvGrpSpPr>
          <p:nvPr/>
        </p:nvGrpSpPr>
        <p:grpSpPr bwMode="auto">
          <a:xfrm>
            <a:off x="460375" y="1622425"/>
            <a:ext cx="561975" cy="244475"/>
            <a:chOff x="836" y="3305"/>
            <a:chExt cx="354" cy="154"/>
          </a:xfrm>
        </p:grpSpPr>
        <p:grpSp>
          <p:nvGrpSpPr>
            <p:cNvPr id="214212" name="Group 65"/>
            <p:cNvGrpSpPr>
              <a:grpSpLocks/>
            </p:cNvGrpSpPr>
            <p:nvPr/>
          </p:nvGrpSpPr>
          <p:grpSpPr bwMode="auto">
            <a:xfrm>
              <a:off x="890" y="3305"/>
              <a:ext cx="290" cy="154"/>
              <a:chOff x="844" y="3337"/>
              <a:chExt cx="290" cy="154"/>
            </a:xfrm>
          </p:grpSpPr>
          <p:sp>
            <p:nvSpPr>
              <p:cNvPr id="91337" name="Rectangle 66"/>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38" name="Text Box 67"/>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chemeClr val="bg1"/>
                    </a:solidFill>
                    <a:latin typeface="Arial" charset="0"/>
                    <a:cs typeface="+mn-cs"/>
                  </a:rPr>
                  <a:t>DNS</a:t>
                </a:r>
              </a:p>
            </p:txBody>
          </p:sp>
        </p:grpSp>
        <p:grpSp>
          <p:nvGrpSpPr>
            <p:cNvPr id="214213" name="Group 68"/>
            <p:cNvGrpSpPr>
              <a:grpSpLocks/>
            </p:cNvGrpSpPr>
            <p:nvPr/>
          </p:nvGrpSpPr>
          <p:grpSpPr bwMode="auto">
            <a:xfrm>
              <a:off x="836" y="3334"/>
              <a:ext cx="354" cy="94"/>
              <a:chOff x="836" y="3334"/>
              <a:chExt cx="354" cy="94"/>
            </a:xfrm>
          </p:grpSpPr>
          <p:sp>
            <p:nvSpPr>
              <p:cNvPr id="91335" name="Rectangle 69"/>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36" name="Rectangle 70"/>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214025" name="Group 71"/>
          <p:cNvGrpSpPr>
            <a:grpSpLocks/>
          </p:cNvGrpSpPr>
          <p:nvPr/>
        </p:nvGrpSpPr>
        <p:grpSpPr bwMode="auto">
          <a:xfrm>
            <a:off x="280988" y="1654175"/>
            <a:ext cx="762000" cy="177800"/>
            <a:chOff x="627" y="3377"/>
            <a:chExt cx="480" cy="112"/>
          </a:xfrm>
        </p:grpSpPr>
        <p:sp>
          <p:nvSpPr>
            <p:cNvPr id="91331" name="Rectangle 72"/>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32" name="Rectangle 73"/>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214026" name="Group 74"/>
          <p:cNvGrpSpPr>
            <a:grpSpLocks/>
          </p:cNvGrpSpPr>
          <p:nvPr/>
        </p:nvGrpSpPr>
        <p:grpSpPr bwMode="auto">
          <a:xfrm>
            <a:off x="85725" y="1885950"/>
            <a:ext cx="1081088" cy="244475"/>
            <a:chOff x="504" y="3523"/>
            <a:chExt cx="681" cy="154"/>
          </a:xfrm>
        </p:grpSpPr>
        <p:grpSp>
          <p:nvGrpSpPr>
            <p:cNvPr id="214197" name="Group 75"/>
            <p:cNvGrpSpPr>
              <a:grpSpLocks/>
            </p:cNvGrpSpPr>
            <p:nvPr/>
          </p:nvGrpSpPr>
          <p:grpSpPr bwMode="auto">
            <a:xfrm>
              <a:off x="623" y="3523"/>
              <a:ext cx="480" cy="154"/>
              <a:chOff x="723" y="3453"/>
              <a:chExt cx="480" cy="154"/>
            </a:xfrm>
          </p:grpSpPr>
          <p:grpSp>
            <p:nvGrpSpPr>
              <p:cNvPr id="214201" name="Group 76"/>
              <p:cNvGrpSpPr>
                <a:grpSpLocks/>
              </p:cNvGrpSpPr>
              <p:nvPr/>
            </p:nvGrpSpPr>
            <p:grpSpPr bwMode="auto">
              <a:xfrm>
                <a:off x="836" y="3453"/>
                <a:ext cx="354" cy="154"/>
                <a:chOff x="836" y="3305"/>
                <a:chExt cx="354" cy="154"/>
              </a:xfrm>
            </p:grpSpPr>
            <p:grpSp>
              <p:nvGrpSpPr>
                <p:cNvPr id="214204" name="Group 77"/>
                <p:cNvGrpSpPr>
                  <a:grpSpLocks/>
                </p:cNvGrpSpPr>
                <p:nvPr/>
              </p:nvGrpSpPr>
              <p:grpSpPr bwMode="auto">
                <a:xfrm>
                  <a:off x="890" y="3305"/>
                  <a:ext cx="290" cy="154"/>
                  <a:chOff x="844" y="3337"/>
                  <a:chExt cx="290" cy="154"/>
                </a:xfrm>
              </p:grpSpPr>
              <p:sp>
                <p:nvSpPr>
                  <p:cNvPr id="91329" name="Rectangle 7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30" name="Text Box 79"/>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chemeClr val="bg1"/>
                        </a:solidFill>
                        <a:latin typeface="Arial" charset="0"/>
                        <a:cs typeface="+mn-cs"/>
                      </a:rPr>
                      <a:t>DNS</a:t>
                    </a:r>
                  </a:p>
                </p:txBody>
              </p:sp>
            </p:grpSp>
            <p:grpSp>
              <p:nvGrpSpPr>
                <p:cNvPr id="214205" name="Group 80"/>
                <p:cNvGrpSpPr>
                  <a:grpSpLocks/>
                </p:cNvGrpSpPr>
                <p:nvPr/>
              </p:nvGrpSpPr>
              <p:grpSpPr bwMode="auto">
                <a:xfrm>
                  <a:off x="836" y="3334"/>
                  <a:ext cx="354" cy="94"/>
                  <a:chOff x="836" y="3334"/>
                  <a:chExt cx="354" cy="94"/>
                </a:xfrm>
              </p:grpSpPr>
              <p:sp>
                <p:nvSpPr>
                  <p:cNvPr id="91327" name="Rectangle 8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28" name="Rectangle 8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91323" name="Rectangle 83"/>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24" name="Rectangle 84"/>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91319" name="Rectangle 85"/>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20" name="Rectangle 86"/>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21" name="Rectangle 87"/>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91148" name="AutoShape 88"/>
          <p:cNvSpPr>
            <a:spLocks noChangeArrowheads="1"/>
          </p:cNvSpPr>
          <p:nvPr/>
        </p:nvSpPr>
        <p:spPr bwMode="auto">
          <a:xfrm>
            <a:off x="628650" y="1162050"/>
            <a:ext cx="381000" cy="1166813"/>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705625" name="Group 89"/>
          <p:cNvGrpSpPr>
            <a:grpSpLocks/>
          </p:cNvGrpSpPr>
          <p:nvPr/>
        </p:nvGrpSpPr>
        <p:grpSpPr bwMode="auto">
          <a:xfrm>
            <a:off x="650875" y="2389188"/>
            <a:ext cx="1081088" cy="244475"/>
            <a:chOff x="504" y="3523"/>
            <a:chExt cx="681" cy="154"/>
          </a:xfrm>
        </p:grpSpPr>
        <p:grpSp>
          <p:nvGrpSpPr>
            <p:cNvPr id="214184" name="Group 90"/>
            <p:cNvGrpSpPr>
              <a:grpSpLocks/>
            </p:cNvGrpSpPr>
            <p:nvPr/>
          </p:nvGrpSpPr>
          <p:grpSpPr bwMode="auto">
            <a:xfrm>
              <a:off x="623" y="3523"/>
              <a:ext cx="480" cy="154"/>
              <a:chOff x="723" y="3453"/>
              <a:chExt cx="480" cy="154"/>
            </a:xfrm>
          </p:grpSpPr>
          <p:grpSp>
            <p:nvGrpSpPr>
              <p:cNvPr id="214188" name="Group 91"/>
              <p:cNvGrpSpPr>
                <a:grpSpLocks/>
              </p:cNvGrpSpPr>
              <p:nvPr/>
            </p:nvGrpSpPr>
            <p:grpSpPr bwMode="auto">
              <a:xfrm>
                <a:off x="836" y="3453"/>
                <a:ext cx="354" cy="154"/>
                <a:chOff x="836" y="3305"/>
                <a:chExt cx="354" cy="154"/>
              </a:xfrm>
            </p:grpSpPr>
            <p:grpSp>
              <p:nvGrpSpPr>
                <p:cNvPr id="214191" name="Group 92"/>
                <p:cNvGrpSpPr>
                  <a:grpSpLocks/>
                </p:cNvGrpSpPr>
                <p:nvPr/>
              </p:nvGrpSpPr>
              <p:grpSpPr bwMode="auto">
                <a:xfrm>
                  <a:off x="890" y="3305"/>
                  <a:ext cx="290" cy="154"/>
                  <a:chOff x="844" y="3337"/>
                  <a:chExt cx="290" cy="154"/>
                </a:xfrm>
              </p:grpSpPr>
              <p:sp>
                <p:nvSpPr>
                  <p:cNvPr id="91316" name="Rectangle 9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17" name="Text Box 94"/>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chemeClr val="bg1"/>
                        </a:solidFill>
                        <a:latin typeface="Arial" charset="0"/>
                        <a:cs typeface="+mn-cs"/>
                      </a:rPr>
                      <a:t>DNS</a:t>
                    </a:r>
                  </a:p>
                </p:txBody>
              </p:sp>
            </p:grpSp>
            <p:grpSp>
              <p:nvGrpSpPr>
                <p:cNvPr id="214192" name="Group 95"/>
                <p:cNvGrpSpPr>
                  <a:grpSpLocks/>
                </p:cNvGrpSpPr>
                <p:nvPr/>
              </p:nvGrpSpPr>
              <p:grpSpPr bwMode="auto">
                <a:xfrm>
                  <a:off x="836" y="3334"/>
                  <a:ext cx="354" cy="94"/>
                  <a:chOff x="836" y="3334"/>
                  <a:chExt cx="354" cy="94"/>
                </a:xfrm>
              </p:grpSpPr>
              <p:sp>
                <p:nvSpPr>
                  <p:cNvPr id="91314" name="Rectangle 9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15" name="Rectangle 9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91310" name="Rectangle 98"/>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11" name="Rectangle 99"/>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91306" name="Rectangle 100"/>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07" name="Rectangle 101"/>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308" name="Rectangle 102"/>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705639" name="Rectangle 103"/>
          <p:cNvSpPr>
            <a:spLocks noChangeArrowheads="1"/>
          </p:cNvSpPr>
          <p:nvPr/>
        </p:nvSpPr>
        <p:spPr bwMode="auto">
          <a:xfrm>
            <a:off x="549275" y="4376738"/>
            <a:ext cx="3892550" cy="1306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rgbClr val="000099"/>
              </a:buClr>
              <a:buSzPct val="100000"/>
              <a:buFont typeface="Wingdings" charset="2"/>
              <a:buChar char="§"/>
              <a:defRPr/>
            </a:pPr>
            <a:r>
              <a:rPr lang="en-US" sz="2200" i="0" dirty="0">
                <a:latin typeface="+mn-lt"/>
                <a:ea typeface="+mn-ea"/>
                <a:cs typeface="+mn-cs"/>
              </a:rPr>
              <a:t>IP datagram containing DNS query forwarded via LAN switch from client to 1</a:t>
            </a:r>
            <a:r>
              <a:rPr lang="en-US" sz="2200" i="0" baseline="30000" dirty="0">
                <a:latin typeface="+mn-lt"/>
                <a:ea typeface="+mn-ea"/>
                <a:cs typeface="+mn-cs"/>
              </a:rPr>
              <a:t>st</a:t>
            </a:r>
            <a:r>
              <a:rPr lang="en-US" sz="2200" i="0" dirty="0">
                <a:latin typeface="+mn-lt"/>
                <a:ea typeface="+mn-ea"/>
                <a:cs typeface="+mn-cs"/>
              </a:rPr>
              <a:t> hop router</a:t>
            </a:r>
          </a:p>
        </p:txBody>
      </p:sp>
      <p:sp>
        <p:nvSpPr>
          <p:cNvPr id="705640" name="Rectangle 104"/>
          <p:cNvSpPr>
            <a:spLocks noChangeArrowheads="1"/>
          </p:cNvSpPr>
          <p:nvPr/>
        </p:nvSpPr>
        <p:spPr bwMode="auto">
          <a:xfrm>
            <a:off x="4659313" y="3663950"/>
            <a:ext cx="4386262" cy="1563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rgbClr val="000090"/>
              </a:buClr>
              <a:buSzPct val="100000"/>
              <a:buFont typeface="Wingdings" charset="2"/>
              <a:buChar char="§"/>
              <a:defRPr/>
            </a:pPr>
            <a:r>
              <a:rPr lang="en-US" sz="2200" i="0" dirty="0">
                <a:latin typeface="+mn-lt"/>
                <a:ea typeface="+mn-ea"/>
                <a:cs typeface="+mn-cs"/>
              </a:rPr>
              <a:t>IP datagram forwarded from campus network into Comcast network, routed (tables created by </a:t>
            </a:r>
            <a:r>
              <a:rPr lang="en-US" sz="2200" dirty="0">
                <a:solidFill>
                  <a:srgbClr val="C00000"/>
                </a:solidFill>
                <a:latin typeface="+mn-lt"/>
                <a:ea typeface="+mn-ea"/>
                <a:cs typeface="+mn-cs"/>
              </a:rPr>
              <a:t>RIP, OSPF, IS-IS</a:t>
            </a:r>
            <a:r>
              <a:rPr lang="en-US" sz="2200" i="0" dirty="0">
                <a:solidFill>
                  <a:srgbClr val="C00000"/>
                </a:solidFill>
                <a:latin typeface="+mn-lt"/>
                <a:ea typeface="+mn-ea"/>
                <a:cs typeface="+mn-cs"/>
              </a:rPr>
              <a:t> </a:t>
            </a:r>
            <a:r>
              <a:rPr lang="en-US" sz="2200" i="0" dirty="0">
                <a:latin typeface="+mn-lt"/>
                <a:ea typeface="+mn-ea"/>
                <a:cs typeface="+mn-cs"/>
              </a:rPr>
              <a:t>and/or </a:t>
            </a:r>
            <a:r>
              <a:rPr lang="en-US" sz="2200" dirty="0">
                <a:solidFill>
                  <a:srgbClr val="C00000"/>
                </a:solidFill>
                <a:latin typeface="+mn-lt"/>
                <a:ea typeface="+mn-ea"/>
                <a:cs typeface="+mn-cs"/>
              </a:rPr>
              <a:t>BGP</a:t>
            </a:r>
            <a:r>
              <a:rPr lang="en-US" sz="2200" i="0" dirty="0">
                <a:latin typeface="+mn-lt"/>
                <a:ea typeface="+mn-ea"/>
                <a:cs typeface="+mn-cs"/>
              </a:rPr>
              <a:t> routing protocols) to DNS server</a:t>
            </a:r>
          </a:p>
        </p:txBody>
      </p:sp>
      <p:sp>
        <p:nvSpPr>
          <p:cNvPr id="705641" name="Rectangle 105"/>
          <p:cNvSpPr>
            <a:spLocks noChangeArrowheads="1"/>
          </p:cNvSpPr>
          <p:nvPr/>
        </p:nvSpPr>
        <p:spPr bwMode="auto">
          <a:xfrm>
            <a:off x="4657725" y="5297488"/>
            <a:ext cx="3802063"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rgbClr val="000090"/>
              </a:buClr>
              <a:buSzPct val="100000"/>
              <a:buFont typeface="Wingdings" charset="2"/>
              <a:buChar char="§"/>
            </a:pPr>
            <a:r>
              <a:rPr lang="en-US" sz="2200" i="0" dirty="0">
                <a:latin typeface="Gill Sans MT" charset="0"/>
              </a:rPr>
              <a:t>demux</a:t>
            </a:r>
            <a:r>
              <a:rPr lang="en-US" altLang="ja-JP" sz="2200" i="0" dirty="0">
                <a:latin typeface="Gill Sans MT" charset="0"/>
              </a:rPr>
              <a:t>ed to DNS server</a:t>
            </a:r>
          </a:p>
          <a:p>
            <a:pPr marL="342900" indent="-342900">
              <a:lnSpc>
                <a:spcPct val="90000"/>
              </a:lnSpc>
              <a:spcBef>
                <a:spcPct val="20000"/>
              </a:spcBef>
              <a:buClr>
                <a:srgbClr val="000090"/>
              </a:buClr>
              <a:buSzPct val="100000"/>
              <a:buFont typeface="Wingdings" charset="2"/>
              <a:buChar char="§"/>
            </a:pPr>
            <a:r>
              <a:rPr lang="en-US" sz="2200" i="0" dirty="0">
                <a:latin typeface="Gill Sans MT" charset="0"/>
              </a:rPr>
              <a:t>DNS server replies to client with IP address of www.google.com </a:t>
            </a:r>
          </a:p>
        </p:txBody>
      </p:sp>
      <p:grpSp>
        <p:nvGrpSpPr>
          <p:cNvPr id="214032" name="Group 4"/>
          <p:cNvGrpSpPr>
            <a:grpSpLocks/>
          </p:cNvGrpSpPr>
          <p:nvPr/>
        </p:nvGrpSpPr>
        <p:grpSpPr bwMode="auto">
          <a:xfrm>
            <a:off x="5173663" y="2041525"/>
            <a:ext cx="757237" cy="379413"/>
            <a:chOff x="2466" y="2026"/>
            <a:chExt cx="477" cy="282"/>
          </a:xfrm>
        </p:grpSpPr>
        <p:sp>
          <p:nvSpPr>
            <p:cNvPr id="214170" name="Oval 5"/>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latin typeface="Arial" charset="0"/>
              </a:endParaRPr>
            </a:p>
          </p:txBody>
        </p:sp>
        <p:sp>
          <p:nvSpPr>
            <p:cNvPr id="214171" name="Line 6"/>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72" name="Rectangle 7"/>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latin typeface="Times New Roman" charset="0"/>
              </a:endParaRPr>
            </a:p>
          </p:txBody>
        </p:sp>
        <p:sp>
          <p:nvSpPr>
            <p:cNvPr id="214173" name="Oval 8"/>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latin typeface="Arial" charset="0"/>
              </a:endParaRPr>
            </a:p>
          </p:txBody>
        </p:sp>
        <p:grpSp>
          <p:nvGrpSpPr>
            <p:cNvPr id="214174" name="Group 9"/>
            <p:cNvGrpSpPr>
              <a:grpSpLocks/>
            </p:cNvGrpSpPr>
            <p:nvPr/>
          </p:nvGrpSpPr>
          <p:grpSpPr bwMode="auto">
            <a:xfrm>
              <a:off x="2581" y="2061"/>
              <a:ext cx="236" cy="94"/>
              <a:chOff x="2848" y="848"/>
              <a:chExt cx="140" cy="98"/>
            </a:xfrm>
          </p:grpSpPr>
          <p:sp>
            <p:nvSpPr>
              <p:cNvPr id="214181" name="Line 1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82" name="Line 1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83" name="Line 1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14175" name="Group 13"/>
            <p:cNvGrpSpPr>
              <a:grpSpLocks/>
            </p:cNvGrpSpPr>
            <p:nvPr/>
          </p:nvGrpSpPr>
          <p:grpSpPr bwMode="auto">
            <a:xfrm flipV="1">
              <a:off x="2581" y="2060"/>
              <a:ext cx="236" cy="94"/>
              <a:chOff x="2848" y="848"/>
              <a:chExt cx="140" cy="98"/>
            </a:xfrm>
          </p:grpSpPr>
          <p:sp>
            <p:nvSpPr>
              <p:cNvPr id="214178" name="Line 14"/>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79" name="Line 15"/>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80" name="Line 16"/>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4176" name="Line 17"/>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77" name="Line 18"/>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14033" name="Group 19"/>
          <p:cNvGrpSpPr>
            <a:grpSpLocks/>
          </p:cNvGrpSpPr>
          <p:nvPr/>
        </p:nvGrpSpPr>
        <p:grpSpPr bwMode="auto">
          <a:xfrm>
            <a:off x="6538913" y="1787525"/>
            <a:ext cx="757237" cy="379413"/>
            <a:chOff x="2466" y="2026"/>
            <a:chExt cx="477" cy="282"/>
          </a:xfrm>
        </p:grpSpPr>
        <p:sp>
          <p:nvSpPr>
            <p:cNvPr id="214156" name="Oval 2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latin typeface="Arial" charset="0"/>
              </a:endParaRPr>
            </a:p>
          </p:txBody>
        </p:sp>
        <p:sp>
          <p:nvSpPr>
            <p:cNvPr id="214157" name="Line 21"/>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58" name="Rectangle 22"/>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latin typeface="Times New Roman" charset="0"/>
              </a:endParaRPr>
            </a:p>
          </p:txBody>
        </p:sp>
        <p:sp>
          <p:nvSpPr>
            <p:cNvPr id="214159" name="Oval 2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latin typeface="Arial" charset="0"/>
              </a:endParaRPr>
            </a:p>
          </p:txBody>
        </p:sp>
        <p:grpSp>
          <p:nvGrpSpPr>
            <p:cNvPr id="214160" name="Group 24"/>
            <p:cNvGrpSpPr>
              <a:grpSpLocks/>
            </p:cNvGrpSpPr>
            <p:nvPr/>
          </p:nvGrpSpPr>
          <p:grpSpPr bwMode="auto">
            <a:xfrm>
              <a:off x="2581" y="2061"/>
              <a:ext cx="236" cy="94"/>
              <a:chOff x="2848" y="848"/>
              <a:chExt cx="140" cy="98"/>
            </a:xfrm>
          </p:grpSpPr>
          <p:sp>
            <p:nvSpPr>
              <p:cNvPr id="214167" name="Line 25"/>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68" name="Line 26"/>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69" name="Line 27"/>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14161" name="Group 28"/>
            <p:cNvGrpSpPr>
              <a:grpSpLocks/>
            </p:cNvGrpSpPr>
            <p:nvPr/>
          </p:nvGrpSpPr>
          <p:grpSpPr bwMode="auto">
            <a:xfrm flipV="1">
              <a:off x="2581" y="2060"/>
              <a:ext cx="236" cy="94"/>
              <a:chOff x="2848" y="848"/>
              <a:chExt cx="140" cy="98"/>
            </a:xfrm>
          </p:grpSpPr>
          <p:sp>
            <p:nvSpPr>
              <p:cNvPr id="214164" name="Line 29"/>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65" name="Line 30"/>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66" name="Line 31"/>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4162" name="Line 32"/>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63" name="Line 33"/>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4034" name="Text Box 34"/>
          <p:cNvSpPr txBox="1">
            <a:spLocks noChangeArrowheads="1"/>
          </p:cNvSpPr>
          <p:nvPr/>
        </p:nvSpPr>
        <p:spPr bwMode="auto">
          <a:xfrm>
            <a:off x="5335588" y="2511425"/>
            <a:ext cx="1811337"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i="0" dirty="0">
                <a:solidFill>
                  <a:srgbClr val="000000"/>
                </a:solidFill>
                <a:latin typeface="Arial" charset="0"/>
              </a:rPr>
              <a:t>Comcast network </a:t>
            </a:r>
          </a:p>
          <a:p>
            <a:pPr eaLnBrk="1" hangingPunct="1"/>
            <a:r>
              <a:rPr lang="en-US" sz="1600" i="0" dirty="0">
                <a:solidFill>
                  <a:srgbClr val="000000"/>
                </a:solidFill>
                <a:latin typeface="Arial" charset="0"/>
              </a:rPr>
              <a:t>68.80.0.0/13</a:t>
            </a:r>
          </a:p>
        </p:txBody>
      </p:sp>
      <p:grpSp>
        <p:nvGrpSpPr>
          <p:cNvPr id="214035" name="Group 69"/>
          <p:cNvGrpSpPr>
            <a:grpSpLocks/>
          </p:cNvGrpSpPr>
          <p:nvPr/>
        </p:nvGrpSpPr>
        <p:grpSpPr bwMode="auto">
          <a:xfrm>
            <a:off x="7196138" y="2703513"/>
            <a:ext cx="757237" cy="379412"/>
            <a:chOff x="2466" y="2026"/>
            <a:chExt cx="477" cy="282"/>
          </a:xfrm>
        </p:grpSpPr>
        <p:sp>
          <p:nvSpPr>
            <p:cNvPr id="214142" name="Oval 7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latin typeface="Arial" charset="0"/>
              </a:endParaRPr>
            </a:p>
          </p:txBody>
        </p:sp>
        <p:sp>
          <p:nvSpPr>
            <p:cNvPr id="214143" name="Line 71"/>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44" name="Rectangle 72"/>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latin typeface="Times New Roman" charset="0"/>
              </a:endParaRPr>
            </a:p>
          </p:txBody>
        </p:sp>
        <p:sp>
          <p:nvSpPr>
            <p:cNvPr id="214145" name="Oval 7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latin typeface="Arial" charset="0"/>
              </a:endParaRPr>
            </a:p>
          </p:txBody>
        </p:sp>
        <p:grpSp>
          <p:nvGrpSpPr>
            <p:cNvPr id="214146" name="Group 74"/>
            <p:cNvGrpSpPr>
              <a:grpSpLocks/>
            </p:cNvGrpSpPr>
            <p:nvPr/>
          </p:nvGrpSpPr>
          <p:grpSpPr bwMode="auto">
            <a:xfrm>
              <a:off x="2581" y="2061"/>
              <a:ext cx="236" cy="94"/>
              <a:chOff x="2848" y="848"/>
              <a:chExt cx="140" cy="98"/>
            </a:xfrm>
          </p:grpSpPr>
          <p:sp>
            <p:nvSpPr>
              <p:cNvPr id="214153" name="Line 75"/>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54" name="Line 76"/>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55" name="Line 77"/>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14147" name="Group 78"/>
            <p:cNvGrpSpPr>
              <a:grpSpLocks/>
            </p:cNvGrpSpPr>
            <p:nvPr/>
          </p:nvGrpSpPr>
          <p:grpSpPr bwMode="auto">
            <a:xfrm flipV="1">
              <a:off x="2581" y="2060"/>
              <a:ext cx="236" cy="94"/>
              <a:chOff x="2848" y="848"/>
              <a:chExt cx="140" cy="98"/>
            </a:xfrm>
          </p:grpSpPr>
          <p:sp>
            <p:nvSpPr>
              <p:cNvPr id="214150" name="Line 79"/>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51" name="Line 80"/>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52" name="Line 81"/>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4148" name="Line 82"/>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4149" name="Line 83"/>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4036" name="Line 93"/>
          <p:cNvSpPr>
            <a:spLocks noChangeShapeType="1"/>
          </p:cNvSpPr>
          <p:nvPr/>
        </p:nvSpPr>
        <p:spPr bwMode="auto">
          <a:xfrm flipH="1">
            <a:off x="6915150" y="1528763"/>
            <a:ext cx="260350" cy="25876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4037" name="Text Box 139"/>
          <p:cNvSpPr txBox="1">
            <a:spLocks noChangeArrowheads="1"/>
          </p:cNvSpPr>
          <p:nvPr/>
        </p:nvSpPr>
        <p:spPr bwMode="auto">
          <a:xfrm>
            <a:off x="7367588" y="746125"/>
            <a:ext cx="1233487"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i="0" dirty="0">
                <a:solidFill>
                  <a:srgbClr val="000000"/>
                </a:solidFill>
                <a:latin typeface="Arial" charset="0"/>
              </a:rPr>
              <a:t>DNS server</a:t>
            </a:r>
          </a:p>
          <a:p>
            <a:pPr eaLnBrk="1" hangingPunct="1"/>
            <a:endParaRPr lang="en-US" sz="1600" i="0" dirty="0">
              <a:solidFill>
                <a:srgbClr val="000000"/>
              </a:solidFill>
              <a:latin typeface="Arial" charset="0"/>
            </a:endParaRPr>
          </a:p>
        </p:txBody>
      </p:sp>
      <p:grpSp>
        <p:nvGrpSpPr>
          <p:cNvPr id="214038" name="Group 166"/>
          <p:cNvGrpSpPr>
            <a:grpSpLocks/>
          </p:cNvGrpSpPr>
          <p:nvPr/>
        </p:nvGrpSpPr>
        <p:grpSpPr bwMode="auto">
          <a:xfrm>
            <a:off x="3795713" y="2409825"/>
            <a:ext cx="1576387" cy="1287463"/>
            <a:chOff x="3228" y="1776"/>
            <a:chExt cx="252" cy="96"/>
          </a:xfrm>
        </p:grpSpPr>
        <p:sp>
          <p:nvSpPr>
            <p:cNvPr id="214140"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4141"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4039" name="Group 167"/>
          <p:cNvGrpSpPr>
            <a:grpSpLocks/>
          </p:cNvGrpSpPr>
          <p:nvPr/>
        </p:nvGrpSpPr>
        <p:grpSpPr bwMode="auto">
          <a:xfrm flipH="1">
            <a:off x="5600700" y="2424113"/>
            <a:ext cx="400050" cy="152400"/>
            <a:chOff x="3228" y="1776"/>
            <a:chExt cx="252" cy="96"/>
          </a:xfrm>
        </p:grpSpPr>
        <p:sp>
          <p:nvSpPr>
            <p:cNvPr id="214138"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4139"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4040" name="Group 170"/>
          <p:cNvGrpSpPr>
            <a:grpSpLocks/>
          </p:cNvGrpSpPr>
          <p:nvPr/>
        </p:nvGrpSpPr>
        <p:grpSpPr bwMode="auto">
          <a:xfrm flipH="1" flipV="1">
            <a:off x="5753100" y="1900238"/>
            <a:ext cx="400050" cy="152400"/>
            <a:chOff x="3228" y="1776"/>
            <a:chExt cx="252" cy="96"/>
          </a:xfrm>
        </p:grpSpPr>
        <p:sp>
          <p:nvSpPr>
            <p:cNvPr id="214136"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4137"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4041" name="Group 173"/>
          <p:cNvGrpSpPr>
            <a:grpSpLocks/>
          </p:cNvGrpSpPr>
          <p:nvPr/>
        </p:nvGrpSpPr>
        <p:grpSpPr bwMode="auto">
          <a:xfrm flipH="1" flipV="1">
            <a:off x="7853363" y="2590800"/>
            <a:ext cx="400050" cy="152400"/>
            <a:chOff x="3228" y="1776"/>
            <a:chExt cx="252" cy="96"/>
          </a:xfrm>
        </p:grpSpPr>
        <p:sp>
          <p:nvSpPr>
            <p:cNvPr id="214134" name="Line 17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4135" name="Line 17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4042" name="Group 176"/>
          <p:cNvGrpSpPr>
            <a:grpSpLocks/>
          </p:cNvGrpSpPr>
          <p:nvPr/>
        </p:nvGrpSpPr>
        <p:grpSpPr bwMode="auto">
          <a:xfrm flipV="1">
            <a:off x="7029450" y="2609850"/>
            <a:ext cx="295275" cy="114300"/>
            <a:chOff x="3228" y="1776"/>
            <a:chExt cx="252" cy="96"/>
          </a:xfrm>
        </p:grpSpPr>
        <p:sp>
          <p:nvSpPr>
            <p:cNvPr id="214132" name="Line 177"/>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4133" name="Line 178"/>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4043" name="Group 179"/>
          <p:cNvGrpSpPr>
            <a:grpSpLocks/>
          </p:cNvGrpSpPr>
          <p:nvPr/>
        </p:nvGrpSpPr>
        <p:grpSpPr bwMode="auto">
          <a:xfrm rot="409689" flipH="1" flipV="1">
            <a:off x="7300913" y="1952625"/>
            <a:ext cx="452437" cy="57150"/>
            <a:chOff x="3228" y="1776"/>
            <a:chExt cx="252" cy="96"/>
          </a:xfrm>
        </p:grpSpPr>
        <p:sp>
          <p:nvSpPr>
            <p:cNvPr id="214130" name="Line 180"/>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4131" name="Line 181"/>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4044" name="Group 182"/>
          <p:cNvGrpSpPr>
            <a:grpSpLocks/>
          </p:cNvGrpSpPr>
          <p:nvPr/>
        </p:nvGrpSpPr>
        <p:grpSpPr bwMode="auto">
          <a:xfrm>
            <a:off x="6443663" y="2157413"/>
            <a:ext cx="295275" cy="114300"/>
            <a:chOff x="3228" y="1776"/>
            <a:chExt cx="252" cy="96"/>
          </a:xfrm>
        </p:grpSpPr>
        <p:sp>
          <p:nvSpPr>
            <p:cNvPr id="214128" name="Line 183"/>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4129" name="Line 184"/>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4045" name="Group 185"/>
          <p:cNvGrpSpPr>
            <a:grpSpLocks/>
          </p:cNvGrpSpPr>
          <p:nvPr/>
        </p:nvGrpSpPr>
        <p:grpSpPr bwMode="auto">
          <a:xfrm flipH="1">
            <a:off x="7081838" y="2157413"/>
            <a:ext cx="295275" cy="114300"/>
            <a:chOff x="3228" y="1776"/>
            <a:chExt cx="252" cy="96"/>
          </a:xfrm>
        </p:grpSpPr>
        <p:sp>
          <p:nvSpPr>
            <p:cNvPr id="214126" name="Line 186"/>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4127" name="Line 187"/>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705723" name="Group 187"/>
          <p:cNvGrpSpPr>
            <a:grpSpLocks/>
          </p:cNvGrpSpPr>
          <p:nvPr/>
        </p:nvGrpSpPr>
        <p:grpSpPr bwMode="auto">
          <a:xfrm>
            <a:off x="5980113" y="438150"/>
            <a:ext cx="1316037" cy="1314450"/>
            <a:chOff x="931" y="1941"/>
            <a:chExt cx="829" cy="828"/>
          </a:xfrm>
        </p:grpSpPr>
        <p:sp>
          <p:nvSpPr>
            <p:cNvPr id="214118" name="Freeform 188"/>
            <p:cNvSpPr>
              <a:spLocks/>
            </p:cNvSpPr>
            <p:nvPr/>
          </p:nvSpPr>
          <p:spPr bwMode="auto">
            <a:xfrm>
              <a:off x="1424" y="1965"/>
              <a:ext cx="336" cy="801"/>
            </a:xfrm>
            <a:custGeom>
              <a:avLst/>
              <a:gdLst>
                <a:gd name="T0" fmla="*/ 1 w 551"/>
                <a:gd name="T1" fmla="*/ 0 h 801"/>
                <a:gd name="T2" fmla="*/ 46 w 551"/>
                <a:gd name="T3" fmla="*/ 402 h 801"/>
                <a:gd name="T4" fmla="*/ 1 w 551"/>
                <a:gd name="T5" fmla="*/ 801 h 801"/>
                <a:gd name="T6" fmla="*/ 1 w 551"/>
                <a:gd name="T7" fmla="*/ 535 h 801"/>
                <a:gd name="T8" fmla="*/ 0 w 551"/>
                <a:gd name="T9" fmla="*/ 371 h 801"/>
                <a:gd name="T10" fmla="*/ 1 w 551"/>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1" h="801">
                  <a:moveTo>
                    <a:pt x="14" y="0"/>
                  </a:moveTo>
                  <a:lnTo>
                    <a:pt x="551" y="402"/>
                  </a:lnTo>
                  <a:lnTo>
                    <a:pt x="6" y="801"/>
                  </a:lnTo>
                  <a:lnTo>
                    <a:pt x="13" y="535"/>
                  </a:lnTo>
                  <a:lnTo>
                    <a:pt x="0" y="371"/>
                  </a:lnTo>
                  <a:lnTo>
                    <a:pt x="14" y="0"/>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214119" name="Group 189"/>
            <p:cNvGrpSpPr>
              <a:grpSpLocks/>
            </p:cNvGrpSpPr>
            <p:nvPr/>
          </p:nvGrpSpPr>
          <p:grpSpPr bwMode="auto">
            <a:xfrm>
              <a:off x="931" y="1941"/>
              <a:ext cx="500" cy="828"/>
              <a:chOff x="569" y="2954"/>
              <a:chExt cx="500" cy="828"/>
            </a:xfrm>
          </p:grpSpPr>
          <p:sp>
            <p:nvSpPr>
              <p:cNvPr id="91241" name="Rectangle 190"/>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242" name="Text Box 191"/>
              <p:cNvSpPr txBox="1">
                <a:spLocks noChangeArrowheads="1"/>
              </p:cNvSpPr>
              <p:nvPr/>
            </p:nvSpPr>
            <p:spPr bwMode="auto">
              <a:xfrm>
                <a:off x="639" y="2954"/>
                <a:ext cx="385"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dirty="0">
                    <a:latin typeface="Arial" charset="0"/>
                    <a:cs typeface="+mn-cs"/>
                  </a:rPr>
                  <a:t>DNS</a:t>
                </a:r>
              </a:p>
              <a:p>
                <a:pPr algn="ctr">
                  <a:defRPr/>
                </a:pPr>
                <a:r>
                  <a:rPr lang="en-US" sz="1600" i="0" dirty="0">
                    <a:latin typeface="Arial" charset="0"/>
                    <a:cs typeface="+mn-cs"/>
                  </a:rPr>
                  <a:t>UDP</a:t>
                </a:r>
              </a:p>
              <a:p>
                <a:pPr algn="ctr">
                  <a:defRPr/>
                </a:pPr>
                <a:r>
                  <a:rPr lang="en-US" sz="1600" i="0" dirty="0">
                    <a:latin typeface="Arial" charset="0"/>
                    <a:cs typeface="+mn-cs"/>
                  </a:rPr>
                  <a:t>IP</a:t>
                </a:r>
              </a:p>
              <a:p>
                <a:pPr algn="ctr">
                  <a:defRPr/>
                </a:pPr>
                <a:r>
                  <a:rPr lang="en-US" sz="1600" i="0" dirty="0">
                    <a:latin typeface="Arial" charset="0"/>
                    <a:cs typeface="+mn-cs"/>
                  </a:rPr>
                  <a:t>Eth</a:t>
                </a:r>
              </a:p>
              <a:p>
                <a:pPr algn="ctr">
                  <a:defRPr/>
                </a:pPr>
                <a:r>
                  <a:rPr lang="en-US" sz="1600" i="0" dirty="0">
                    <a:latin typeface="Arial" charset="0"/>
                    <a:cs typeface="+mn-cs"/>
                  </a:rPr>
                  <a:t>Phy</a:t>
                </a:r>
              </a:p>
            </p:txBody>
          </p:sp>
          <p:sp>
            <p:nvSpPr>
              <p:cNvPr id="91243" name="Line 192"/>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1244" name="Line 193"/>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1245" name="Line 194"/>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1246" name="Line 195"/>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grpSp>
        <p:nvGrpSpPr>
          <p:cNvPr id="705732" name="Group 196"/>
          <p:cNvGrpSpPr>
            <a:grpSpLocks/>
          </p:cNvGrpSpPr>
          <p:nvPr/>
        </p:nvGrpSpPr>
        <p:grpSpPr bwMode="auto">
          <a:xfrm>
            <a:off x="4881563" y="558800"/>
            <a:ext cx="1081087" cy="1217613"/>
            <a:chOff x="1404" y="3105"/>
            <a:chExt cx="681" cy="767"/>
          </a:xfrm>
        </p:grpSpPr>
        <p:grpSp>
          <p:nvGrpSpPr>
            <p:cNvPr id="214083" name="Group 197"/>
            <p:cNvGrpSpPr>
              <a:grpSpLocks/>
            </p:cNvGrpSpPr>
            <p:nvPr/>
          </p:nvGrpSpPr>
          <p:grpSpPr bwMode="auto">
            <a:xfrm>
              <a:off x="1404" y="3355"/>
              <a:ext cx="681" cy="468"/>
              <a:chOff x="42" y="886"/>
              <a:chExt cx="681" cy="468"/>
            </a:xfrm>
          </p:grpSpPr>
          <p:grpSp>
            <p:nvGrpSpPr>
              <p:cNvPr id="214088" name="Group 198"/>
              <p:cNvGrpSpPr>
                <a:grpSpLocks/>
              </p:cNvGrpSpPr>
              <p:nvPr/>
            </p:nvGrpSpPr>
            <p:grpSpPr bwMode="auto">
              <a:xfrm>
                <a:off x="278" y="886"/>
                <a:ext cx="354" cy="154"/>
                <a:chOff x="740" y="3209"/>
                <a:chExt cx="354" cy="154"/>
              </a:xfrm>
            </p:grpSpPr>
            <p:grpSp>
              <p:nvGrpSpPr>
                <p:cNvPr id="214113" name="Group 199"/>
                <p:cNvGrpSpPr>
                  <a:grpSpLocks/>
                </p:cNvGrpSpPr>
                <p:nvPr/>
              </p:nvGrpSpPr>
              <p:grpSpPr bwMode="auto">
                <a:xfrm>
                  <a:off x="794" y="3209"/>
                  <a:ext cx="290" cy="154"/>
                  <a:chOff x="844" y="3337"/>
                  <a:chExt cx="290" cy="154"/>
                </a:xfrm>
              </p:grpSpPr>
              <p:sp>
                <p:nvSpPr>
                  <p:cNvPr id="91237" name="Rectangle 20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238" name="Text Box 201"/>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chemeClr val="bg1"/>
                        </a:solidFill>
                        <a:latin typeface="Arial" charset="0"/>
                        <a:cs typeface="+mn-cs"/>
                      </a:rPr>
                      <a:t>DNS</a:t>
                    </a:r>
                  </a:p>
                </p:txBody>
              </p:sp>
            </p:grpSp>
            <p:sp>
              <p:nvSpPr>
                <p:cNvPr id="91235" name="Rectangle 202"/>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236" name="Rectangle 203"/>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214089" name="Group 204"/>
              <p:cNvGrpSpPr>
                <a:grpSpLocks/>
              </p:cNvGrpSpPr>
              <p:nvPr/>
            </p:nvGrpSpPr>
            <p:grpSpPr bwMode="auto">
              <a:xfrm>
                <a:off x="278" y="1034"/>
                <a:ext cx="354" cy="154"/>
                <a:chOff x="836" y="3305"/>
                <a:chExt cx="354" cy="154"/>
              </a:xfrm>
            </p:grpSpPr>
            <p:grpSp>
              <p:nvGrpSpPr>
                <p:cNvPr id="214107" name="Group 205"/>
                <p:cNvGrpSpPr>
                  <a:grpSpLocks/>
                </p:cNvGrpSpPr>
                <p:nvPr/>
              </p:nvGrpSpPr>
              <p:grpSpPr bwMode="auto">
                <a:xfrm>
                  <a:off x="890" y="3305"/>
                  <a:ext cx="290" cy="154"/>
                  <a:chOff x="844" y="3337"/>
                  <a:chExt cx="290" cy="154"/>
                </a:xfrm>
              </p:grpSpPr>
              <p:sp>
                <p:nvSpPr>
                  <p:cNvPr id="91232" name="Rectangle 206"/>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233" name="Text Box 207"/>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chemeClr val="bg1"/>
                        </a:solidFill>
                        <a:latin typeface="Arial" charset="0"/>
                        <a:cs typeface="+mn-cs"/>
                      </a:rPr>
                      <a:t>DNS</a:t>
                    </a:r>
                  </a:p>
                </p:txBody>
              </p:sp>
            </p:grpSp>
            <p:grpSp>
              <p:nvGrpSpPr>
                <p:cNvPr id="214108" name="Group 208"/>
                <p:cNvGrpSpPr>
                  <a:grpSpLocks/>
                </p:cNvGrpSpPr>
                <p:nvPr/>
              </p:nvGrpSpPr>
              <p:grpSpPr bwMode="auto">
                <a:xfrm>
                  <a:off x="836" y="3334"/>
                  <a:ext cx="354" cy="94"/>
                  <a:chOff x="836" y="3334"/>
                  <a:chExt cx="354" cy="94"/>
                </a:xfrm>
              </p:grpSpPr>
              <p:sp>
                <p:nvSpPr>
                  <p:cNvPr id="91230" name="Rectangle 209"/>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231" name="Rectangle 210"/>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nvGrpSpPr>
              <p:cNvPr id="214090" name="Group 211"/>
              <p:cNvGrpSpPr>
                <a:grpSpLocks/>
              </p:cNvGrpSpPr>
              <p:nvPr/>
            </p:nvGrpSpPr>
            <p:grpSpPr bwMode="auto">
              <a:xfrm>
                <a:off x="165" y="1054"/>
                <a:ext cx="480" cy="112"/>
                <a:chOff x="627" y="3377"/>
                <a:chExt cx="480" cy="112"/>
              </a:xfrm>
            </p:grpSpPr>
            <p:sp>
              <p:nvSpPr>
                <p:cNvPr id="91226" name="Rectangle 212"/>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227" name="Rectangle 213"/>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214091" name="Group 214"/>
              <p:cNvGrpSpPr>
                <a:grpSpLocks/>
              </p:cNvGrpSpPr>
              <p:nvPr/>
            </p:nvGrpSpPr>
            <p:grpSpPr bwMode="auto">
              <a:xfrm>
                <a:off x="42" y="1200"/>
                <a:ext cx="681" cy="154"/>
                <a:chOff x="504" y="3523"/>
                <a:chExt cx="681" cy="154"/>
              </a:xfrm>
            </p:grpSpPr>
            <p:grpSp>
              <p:nvGrpSpPr>
                <p:cNvPr id="214092" name="Group 215"/>
                <p:cNvGrpSpPr>
                  <a:grpSpLocks/>
                </p:cNvGrpSpPr>
                <p:nvPr/>
              </p:nvGrpSpPr>
              <p:grpSpPr bwMode="auto">
                <a:xfrm>
                  <a:off x="623" y="3523"/>
                  <a:ext cx="480" cy="154"/>
                  <a:chOff x="723" y="3453"/>
                  <a:chExt cx="480" cy="154"/>
                </a:xfrm>
              </p:grpSpPr>
              <p:grpSp>
                <p:nvGrpSpPr>
                  <p:cNvPr id="214096" name="Group 216"/>
                  <p:cNvGrpSpPr>
                    <a:grpSpLocks/>
                  </p:cNvGrpSpPr>
                  <p:nvPr/>
                </p:nvGrpSpPr>
                <p:grpSpPr bwMode="auto">
                  <a:xfrm>
                    <a:off x="836" y="3453"/>
                    <a:ext cx="354" cy="154"/>
                    <a:chOff x="836" y="3305"/>
                    <a:chExt cx="354" cy="154"/>
                  </a:xfrm>
                </p:grpSpPr>
                <p:grpSp>
                  <p:nvGrpSpPr>
                    <p:cNvPr id="214099" name="Group 217"/>
                    <p:cNvGrpSpPr>
                      <a:grpSpLocks/>
                    </p:cNvGrpSpPr>
                    <p:nvPr/>
                  </p:nvGrpSpPr>
                  <p:grpSpPr bwMode="auto">
                    <a:xfrm>
                      <a:off x="890" y="3305"/>
                      <a:ext cx="290" cy="154"/>
                      <a:chOff x="844" y="3337"/>
                      <a:chExt cx="290" cy="154"/>
                    </a:xfrm>
                  </p:grpSpPr>
                  <p:sp>
                    <p:nvSpPr>
                      <p:cNvPr id="91224" name="Rectangle 21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225" name="Text Box 219"/>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chemeClr val="bg1"/>
                            </a:solidFill>
                            <a:latin typeface="Arial" charset="0"/>
                            <a:cs typeface="+mn-cs"/>
                          </a:rPr>
                          <a:t>DNS</a:t>
                        </a:r>
                      </a:p>
                    </p:txBody>
                  </p:sp>
                </p:grpSp>
                <p:grpSp>
                  <p:nvGrpSpPr>
                    <p:cNvPr id="214100" name="Group 220"/>
                    <p:cNvGrpSpPr>
                      <a:grpSpLocks/>
                    </p:cNvGrpSpPr>
                    <p:nvPr/>
                  </p:nvGrpSpPr>
                  <p:grpSpPr bwMode="auto">
                    <a:xfrm>
                      <a:off x="836" y="3334"/>
                      <a:ext cx="354" cy="94"/>
                      <a:chOff x="836" y="3334"/>
                      <a:chExt cx="354" cy="94"/>
                    </a:xfrm>
                  </p:grpSpPr>
                  <p:sp>
                    <p:nvSpPr>
                      <p:cNvPr id="91222" name="Rectangle 22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223" name="Rectangle 22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91218" name="Rectangle 223"/>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219" name="Rectangle 224"/>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91214" name="Rectangle 225"/>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215" name="Rectangle 226"/>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216" name="Rectangle 227"/>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sp>
          <p:nvSpPr>
            <p:cNvPr id="91205" name="AutoShape 228"/>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214085" name="Group 229"/>
            <p:cNvGrpSpPr>
              <a:grpSpLocks/>
            </p:cNvGrpSpPr>
            <p:nvPr/>
          </p:nvGrpSpPr>
          <p:grpSpPr bwMode="auto">
            <a:xfrm>
              <a:off x="1695" y="3227"/>
              <a:ext cx="290" cy="154"/>
              <a:chOff x="844" y="3337"/>
              <a:chExt cx="290" cy="154"/>
            </a:xfrm>
          </p:grpSpPr>
          <p:sp>
            <p:nvSpPr>
              <p:cNvPr id="91207" name="Rectangle 23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208" name="Text Box 231"/>
              <p:cNvSpPr txBox="1">
                <a:spLocks noChangeArrowheads="1"/>
              </p:cNvSpPr>
              <p:nvPr/>
            </p:nvSpPr>
            <p:spPr bwMode="auto">
              <a:xfrm>
                <a:off x="844" y="3337"/>
                <a:ext cx="28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chemeClr val="bg1"/>
                    </a:solidFill>
                    <a:latin typeface="Arial" charset="0"/>
                    <a:cs typeface="+mn-cs"/>
                  </a:rPr>
                  <a:t>DNS</a:t>
                </a:r>
              </a:p>
            </p:txBody>
          </p:sp>
        </p:grpSp>
      </p:grpSp>
      <p:grpSp>
        <p:nvGrpSpPr>
          <p:cNvPr id="214048" name="Group 248"/>
          <p:cNvGrpSpPr>
            <a:grpSpLocks/>
          </p:cNvGrpSpPr>
          <p:nvPr/>
        </p:nvGrpSpPr>
        <p:grpSpPr bwMode="auto">
          <a:xfrm>
            <a:off x="7150100" y="963613"/>
            <a:ext cx="373063" cy="687387"/>
            <a:chOff x="4140" y="429"/>
            <a:chExt cx="1425" cy="2396"/>
          </a:xfrm>
        </p:grpSpPr>
        <p:sp>
          <p:nvSpPr>
            <p:cNvPr id="214051"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1173" name="Rectangle 149"/>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14053"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4054"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1176" name="Rectangle 152"/>
            <p:cNvSpPr>
              <a:spLocks noChangeArrowheads="1"/>
            </p:cNvSpPr>
            <p:nvPr/>
          </p:nvSpPr>
          <p:spPr bwMode="auto">
            <a:xfrm>
              <a:off x="4213" y="695"/>
              <a:ext cx="594" cy="44"/>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214056" name="Group 153"/>
            <p:cNvGrpSpPr>
              <a:grpSpLocks/>
            </p:cNvGrpSpPr>
            <p:nvPr/>
          </p:nvGrpSpPr>
          <p:grpSpPr bwMode="auto">
            <a:xfrm>
              <a:off x="4749" y="668"/>
              <a:ext cx="581" cy="145"/>
              <a:chOff x="614" y="2568"/>
              <a:chExt cx="725" cy="139"/>
            </a:xfrm>
          </p:grpSpPr>
          <p:sp>
            <p:nvSpPr>
              <p:cNvPr id="91202" name="AutoShape 154"/>
              <p:cNvSpPr>
                <a:spLocks noChangeArrowheads="1"/>
              </p:cNvSpPr>
              <p:nvPr/>
            </p:nvSpPr>
            <p:spPr bwMode="auto">
              <a:xfrm>
                <a:off x="611" y="2567"/>
                <a:ext cx="726"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203" name="AutoShape 155"/>
              <p:cNvSpPr>
                <a:spLocks noChangeArrowheads="1"/>
              </p:cNvSpPr>
              <p:nvPr/>
            </p:nvSpPr>
            <p:spPr bwMode="auto">
              <a:xfrm>
                <a:off x="626" y="2583"/>
                <a:ext cx="696"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91178" name="Rectangle 156"/>
            <p:cNvSpPr>
              <a:spLocks noChangeArrowheads="1"/>
            </p:cNvSpPr>
            <p:nvPr/>
          </p:nvSpPr>
          <p:spPr bwMode="auto">
            <a:xfrm>
              <a:off x="4225" y="1021"/>
              <a:ext cx="594" cy="44"/>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214058" name="Group 157"/>
            <p:cNvGrpSpPr>
              <a:grpSpLocks/>
            </p:cNvGrpSpPr>
            <p:nvPr/>
          </p:nvGrpSpPr>
          <p:grpSpPr bwMode="auto">
            <a:xfrm>
              <a:off x="4747" y="994"/>
              <a:ext cx="581" cy="134"/>
              <a:chOff x="614" y="2568"/>
              <a:chExt cx="725" cy="139"/>
            </a:xfrm>
          </p:grpSpPr>
          <p:sp>
            <p:nvSpPr>
              <p:cNvPr id="91200" name="AutoShape 158"/>
              <p:cNvSpPr>
                <a:spLocks noChangeArrowheads="1"/>
              </p:cNvSpPr>
              <p:nvPr/>
            </p:nvSpPr>
            <p:spPr bwMode="auto">
              <a:xfrm>
                <a:off x="613" y="2567"/>
                <a:ext cx="726"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201" name="AutoShape 159"/>
              <p:cNvSpPr>
                <a:spLocks noChangeArrowheads="1"/>
              </p:cNvSpPr>
              <p:nvPr/>
            </p:nvSpPr>
            <p:spPr bwMode="auto">
              <a:xfrm>
                <a:off x="628" y="2585"/>
                <a:ext cx="696"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91180" name="Rectangle 160"/>
            <p:cNvSpPr>
              <a:spLocks noChangeArrowheads="1"/>
            </p:cNvSpPr>
            <p:nvPr/>
          </p:nvSpPr>
          <p:spPr bwMode="auto">
            <a:xfrm>
              <a:off x="4219" y="1359"/>
              <a:ext cx="594" cy="44"/>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181" name="Rectangle 161"/>
            <p:cNvSpPr>
              <a:spLocks noChangeArrowheads="1"/>
            </p:cNvSpPr>
            <p:nvPr/>
          </p:nvSpPr>
          <p:spPr bwMode="auto">
            <a:xfrm>
              <a:off x="4231" y="1657"/>
              <a:ext cx="594" cy="44"/>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214061" name="Group 162"/>
            <p:cNvGrpSpPr>
              <a:grpSpLocks/>
            </p:cNvGrpSpPr>
            <p:nvPr/>
          </p:nvGrpSpPr>
          <p:grpSpPr bwMode="auto">
            <a:xfrm>
              <a:off x="4735" y="1627"/>
              <a:ext cx="582" cy="151"/>
              <a:chOff x="614" y="2568"/>
              <a:chExt cx="725" cy="139"/>
            </a:xfrm>
          </p:grpSpPr>
          <p:sp>
            <p:nvSpPr>
              <p:cNvPr id="91198" name="AutoShape 163"/>
              <p:cNvSpPr>
                <a:spLocks noChangeArrowheads="1"/>
              </p:cNvSpPr>
              <p:nvPr/>
            </p:nvSpPr>
            <p:spPr bwMode="auto">
              <a:xfrm>
                <a:off x="613" y="2586"/>
                <a:ext cx="725" cy="122"/>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199" name="AutoShape 164"/>
              <p:cNvSpPr>
                <a:spLocks noChangeArrowheads="1"/>
              </p:cNvSpPr>
              <p:nvPr/>
            </p:nvSpPr>
            <p:spPr bwMode="auto">
              <a:xfrm>
                <a:off x="628" y="2586"/>
                <a:ext cx="695"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214062"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214063" name="Group 166"/>
            <p:cNvGrpSpPr>
              <a:grpSpLocks/>
            </p:cNvGrpSpPr>
            <p:nvPr/>
          </p:nvGrpSpPr>
          <p:grpSpPr bwMode="auto">
            <a:xfrm>
              <a:off x="4739" y="1327"/>
              <a:ext cx="582" cy="139"/>
              <a:chOff x="614" y="2568"/>
              <a:chExt cx="725" cy="139"/>
            </a:xfrm>
          </p:grpSpPr>
          <p:sp>
            <p:nvSpPr>
              <p:cNvPr id="91196" name="AutoShape 167"/>
              <p:cNvSpPr>
                <a:spLocks noChangeArrowheads="1"/>
              </p:cNvSpPr>
              <p:nvPr/>
            </p:nvSpPr>
            <p:spPr bwMode="auto">
              <a:xfrm>
                <a:off x="616" y="2566"/>
                <a:ext cx="725" cy="133"/>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197" name="AutoShape 168"/>
              <p:cNvSpPr>
                <a:spLocks noChangeArrowheads="1"/>
              </p:cNvSpPr>
              <p:nvPr/>
            </p:nvSpPr>
            <p:spPr bwMode="auto">
              <a:xfrm>
                <a:off x="631" y="2583"/>
                <a:ext cx="695"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91185" name="Rectangle 169"/>
            <p:cNvSpPr>
              <a:spLocks noChangeArrowheads="1"/>
            </p:cNvSpPr>
            <p:nvPr/>
          </p:nvSpPr>
          <p:spPr bwMode="auto">
            <a:xfrm>
              <a:off x="5250" y="429"/>
              <a:ext cx="67"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14065"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4066"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1188" name="Oval 172"/>
            <p:cNvSpPr>
              <a:spLocks noChangeArrowheads="1"/>
            </p:cNvSpPr>
            <p:nvPr/>
          </p:nvSpPr>
          <p:spPr bwMode="auto">
            <a:xfrm>
              <a:off x="5516" y="2609"/>
              <a:ext cx="49" cy="100"/>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14068"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1190" name="AutoShape 174"/>
            <p:cNvSpPr>
              <a:spLocks noChangeArrowheads="1"/>
            </p:cNvSpPr>
            <p:nvPr/>
          </p:nvSpPr>
          <p:spPr bwMode="auto">
            <a:xfrm>
              <a:off x="4140" y="2676"/>
              <a:ext cx="1201" cy="149"/>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191" name="AutoShape 175"/>
            <p:cNvSpPr>
              <a:spLocks noChangeArrowheads="1"/>
            </p:cNvSpPr>
            <p:nvPr/>
          </p:nvSpPr>
          <p:spPr bwMode="auto">
            <a:xfrm>
              <a:off x="4207" y="2709"/>
              <a:ext cx="1067"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192" name="Oval 176"/>
            <p:cNvSpPr>
              <a:spLocks noChangeArrowheads="1"/>
            </p:cNvSpPr>
            <p:nvPr/>
          </p:nvSpPr>
          <p:spPr bwMode="auto">
            <a:xfrm>
              <a:off x="4310" y="2382"/>
              <a:ext cx="158"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193" name="Oval 177"/>
            <p:cNvSpPr>
              <a:spLocks noChangeArrowheads="1"/>
            </p:cNvSpPr>
            <p:nvPr/>
          </p:nvSpPr>
          <p:spPr bwMode="auto">
            <a:xfrm>
              <a:off x="4486" y="2382"/>
              <a:ext cx="158"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mn-cs"/>
              </a:endParaRPr>
            </a:p>
          </p:txBody>
        </p:sp>
        <p:sp>
          <p:nvSpPr>
            <p:cNvPr id="91194" name="Oval 178"/>
            <p:cNvSpPr>
              <a:spLocks noChangeArrowheads="1"/>
            </p:cNvSpPr>
            <p:nvPr/>
          </p:nvSpPr>
          <p:spPr bwMode="auto">
            <a:xfrm>
              <a:off x="4661" y="2382"/>
              <a:ext cx="158" cy="138"/>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1195" name="Rectangle 179"/>
            <p:cNvSpPr>
              <a:spLocks noChangeArrowheads="1"/>
            </p:cNvSpPr>
            <p:nvPr/>
          </p:nvSpPr>
          <p:spPr bwMode="auto">
            <a:xfrm>
              <a:off x="5062" y="1835"/>
              <a:ext cx="85" cy="764"/>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91170" name="Rectangle 3"/>
          <p:cNvSpPr>
            <a:spLocks noGrp="1" noChangeArrowheads="1"/>
          </p:cNvSpPr>
          <p:nvPr>
            <p:ph type="title"/>
          </p:nvPr>
        </p:nvSpPr>
        <p:spPr>
          <a:xfrm>
            <a:off x="246063" y="-39688"/>
            <a:ext cx="8034337" cy="1003301"/>
          </a:xfrm>
        </p:spPr>
        <p:txBody>
          <a:bodyPr/>
          <a:lstStyle/>
          <a:p>
            <a:pPr>
              <a:defRPr/>
            </a:pPr>
            <a:r>
              <a:rPr lang="en-US" sz="3200" dirty="0">
                <a:latin typeface="Gill Sans MT" charset="0"/>
                <a:cs typeface="+mj-cs"/>
              </a:rPr>
              <a:t>A day in the life… using DNS</a:t>
            </a:r>
          </a:p>
        </p:txBody>
      </p:sp>
      <p:pic>
        <p:nvPicPr>
          <p:cNvPr id="214050" name="Picture 21"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38" y="631825"/>
            <a:ext cx="5027612"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Clr>
                <a:srgbClr val="000090"/>
              </a:buClr>
            </a:pPr>
            <a:r>
              <a:rPr lang="en-US" sz="1200" dirty="0">
                <a:latin typeface="Tahoma" charset="0"/>
              </a:rPr>
              <a:t>6-</a:t>
            </a:r>
            <a:fld id="{8E8C6E93-DF5B-BC4B-80F9-500DED1EEDCC}" type="slidenum">
              <a:rPr lang="en-US" sz="1200">
                <a:latin typeface="Tahoma" charset="0"/>
              </a:rPr>
              <a:pPr>
                <a:buClr>
                  <a:srgbClr val="000090"/>
                </a:buClr>
              </a:pPr>
              <a:t>118</a:t>
            </a:fld>
            <a:endParaRPr lang="en-US" sz="1200" dirty="0">
              <a:latin typeface="Tahoma" charset="0"/>
            </a:endParaRPr>
          </a:p>
        </p:txBody>
      </p:sp>
      <p:sp>
        <p:nvSpPr>
          <p:cNvPr id="27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buClr>
                <a:srgbClr val="000090"/>
              </a:buClr>
            </a:pP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577774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05589"/>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05625"/>
                                        </p:tgtEl>
                                        <p:attrNameLst>
                                          <p:attrName>style.visibility</p:attrName>
                                        </p:attrNameLst>
                                      </p:cBhvr>
                                      <p:to>
                                        <p:strVal val="visible"/>
                                      </p:to>
                                    </p:set>
                                  </p:childTnLst>
                                </p:cTn>
                              </p:par>
                            </p:childTnLst>
                          </p:cTn>
                        </p:par>
                        <p:par>
                          <p:cTn id="10" fill="hold" nodeType="afterGroup">
                            <p:stCondLst>
                              <p:cond delay="0"/>
                            </p:stCondLst>
                            <p:childTnLst>
                              <p:par>
                                <p:cTn id="11" presetID="0" presetClass="path" presetSubtype="0" accel="50000" decel="50000" fill="hold" nodeType="afterEffect">
                                  <p:stCondLst>
                                    <p:cond delay="0"/>
                                  </p:stCondLst>
                                  <p:childTnLst>
                                    <p:animMotion origin="layout" path="M 1.66667E-6 -0.00995 L 0.32587 -0.01018 L 0.22726 0.14666 " pathEditMode="relative" rAng="0" ptsTypes="AAA">
                                      <p:cBhvr>
                                        <p:cTn id="12" dur="2000" fill="hold"/>
                                        <p:tgtEl>
                                          <p:spTgt spid="705625"/>
                                        </p:tgtEl>
                                        <p:attrNameLst>
                                          <p:attrName>ppt_x</p:attrName>
                                          <p:attrName>ppt_y</p:attrName>
                                        </p:attrNameLst>
                                      </p:cBhvr>
                                      <p:rCtr x="16285" y="7819"/>
                                    </p:animMotion>
                                  </p:childTnLst>
                                </p:cTn>
                              </p:par>
                              <p:par>
                                <p:cTn id="13" presetID="1" presetClass="entr" presetSubtype="0" fill="hold" grpId="0" nodeType="withEffect">
                                  <p:stCondLst>
                                    <p:cond delay="0"/>
                                  </p:stCondLst>
                                  <p:childTnLst>
                                    <p:set>
                                      <p:cBhvr>
                                        <p:cTn id="14" dur="1" fill="hold">
                                          <p:stCondLst>
                                            <p:cond delay="0"/>
                                          </p:stCondLst>
                                        </p:cTn>
                                        <p:tgtEl>
                                          <p:spTgt spid="7056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22726 0.14666 L 0.29844 0.14527 L 0.46528 -0.03516 L 0.46406 -0.16678 " pathEditMode="relative" rAng="0" ptsTypes="AAAA">
                                      <p:cBhvr>
                                        <p:cTn id="18" dur="2000" fill="hold"/>
                                        <p:tgtEl>
                                          <p:spTgt spid="705625"/>
                                        </p:tgtEl>
                                        <p:attrNameLst>
                                          <p:attrName>ppt_x</p:attrName>
                                          <p:attrName>ppt_y</p:attrName>
                                        </p:attrNameLst>
                                      </p:cBhvr>
                                      <p:rCtr x="11892" y="-15684"/>
                                    </p:animMotion>
                                  </p:childTnLst>
                                </p:cTn>
                              </p:par>
                              <p:par>
                                <p:cTn id="19" presetID="1" presetClass="entr" presetSubtype="0" fill="hold" grpId="0" nodeType="withEffect">
                                  <p:stCondLst>
                                    <p:cond delay="0"/>
                                  </p:stCondLst>
                                  <p:childTnLst>
                                    <p:set>
                                      <p:cBhvr>
                                        <p:cTn id="20" dur="1" fill="hold">
                                          <p:stCondLst>
                                            <p:cond delay="0"/>
                                          </p:stCondLst>
                                        </p:cTn>
                                        <p:tgtEl>
                                          <p:spTgt spid="705640"/>
                                        </p:tgtEl>
                                        <p:attrNameLst>
                                          <p:attrName>style.visibility</p:attrName>
                                        </p:attrNameLst>
                                      </p:cBhvr>
                                      <p:to>
                                        <p:strVal val="visible"/>
                                      </p:to>
                                    </p:set>
                                  </p:childTnLst>
                                </p:cTn>
                              </p:par>
                            </p:childTnLst>
                          </p:cTn>
                        </p:par>
                        <p:par>
                          <p:cTn id="21" fill="hold" nodeType="afterGroup">
                            <p:stCondLst>
                              <p:cond delay="2000"/>
                            </p:stCondLst>
                            <p:childTnLst>
                              <p:par>
                                <p:cTn id="22" presetID="22" presetClass="entr" presetSubtype="2" fill="hold" nodeType="afterEffect">
                                  <p:stCondLst>
                                    <p:cond delay="0"/>
                                  </p:stCondLst>
                                  <p:childTnLst>
                                    <p:set>
                                      <p:cBhvr>
                                        <p:cTn id="23" dur="1" fill="hold">
                                          <p:stCondLst>
                                            <p:cond delay="0"/>
                                          </p:stCondLst>
                                        </p:cTn>
                                        <p:tgtEl>
                                          <p:spTgt spid="705723"/>
                                        </p:tgtEl>
                                        <p:attrNameLst>
                                          <p:attrName>style.visibility</p:attrName>
                                        </p:attrNameLst>
                                      </p:cBhvr>
                                      <p:to>
                                        <p:strVal val="visible"/>
                                      </p:to>
                                    </p:set>
                                    <p:animEffect transition="in" filter="wipe(right)">
                                      <p:cBhvr>
                                        <p:cTn id="24" dur="500"/>
                                        <p:tgtEl>
                                          <p:spTgt spid="705723"/>
                                        </p:tgtEl>
                                      </p:cBhvr>
                                    </p:animEffect>
                                  </p:childTnLst>
                                </p:cTn>
                              </p:par>
                              <p:par>
                                <p:cTn id="25" presetID="1" presetClass="exit" presetSubtype="0" fill="hold" nodeType="withEffect">
                                  <p:stCondLst>
                                    <p:cond delay="0"/>
                                  </p:stCondLst>
                                  <p:childTnLst>
                                    <p:set>
                                      <p:cBhvr>
                                        <p:cTn id="26" dur="1" fill="hold">
                                          <p:stCondLst>
                                            <p:cond delay="0"/>
                                          </p:stCondLst>
                                        </p:cTn>
                                        <p:tgtEl>
                                          <p:spTgt spid="705625"/>
                                        </p:tgtEl>
                                        <p:attrNameLst>
                                          <p:attrName>style.visibility</p:attrName>
                                        </p:attrNameLst>
                                      </p:cBhvr>
                                      <p:to>
                                        <p:strVal val="hidden"/>
                                      </p:to>
                                    </p:set>
                                  </p:childTnLst>
                                </p:cTn>
                              </p:par>
                            </p:childTnLst>
                          </p:cTn>
                        </p:par>
                        <p:par>
                          <p:cTn id="27" fill="hold" nodeType="afterGroup">
                            <p:stCondLst>
                              <p:cond delay="2500"/>
                            </p:stCondLst>
                            <p:childTnLst>
                              <p:par>
                                <p:cTn id="28" presetID="22" presetClass="entr" presetSubtype="4" fill="hold" nodeType="afterEffect">
                                  <p:stCondLst>
                                    <p:cond delay="0"/>
                                  </p:stCondLst>
                                  <p:childTnLst>
                                    <p:set>
                                      <p:cBhvr>
                                        <p:cTn id="29" dur="1" fill="hold">
                                          <p:stCondLst>
                                            <p:cond delay="0"/>
                                          </p:stCondLst>
                                        </p:cTn>
                                        <p:tgtEl>
                                          <p:spTgt spid="705732"/>
                                        </p:tgtEl>
                                        <p:attrNameLst>
                                          <p:attrName>style.visibility</p:attrName>
                                        </p:attrNameLst>
                                      </p:cBhvr>
                                      <p:to>
                                        <p:strVal val="visible"/>
                                      </p:to>
                                    </p:set>
                                    <p:animEffect transition="in" filter="wipe(down)">
                                      <p:cBhvr>
                                        <p:cTn id="30" dur="1000"/>
                                        <p:tgtEl>
                                          <p:spTgt spid="70573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705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639" grpId="0"/>
      <p:bldP spid="705640" grpId="0"/>
      <p:bldP spid="705641" grpId="0"/>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15041" name="Group 231"/>
          <p:cNvGrpSpPr>
            <a:grpSpLocks/>
          </p:cNvGrpSpPr>
          <p:nvPr/>
        </p:nvGrpSpPr>
        <p:grpSpPr bwMode="auto">
          <a:xfrm>
            <a:off x="773113" y="1273175"/>
            <a:ext cx="3554412" cy="3067050"/>
            <a:chOff x="773113" y="1273175"/>
            <a:chExt cx="3554412" cy="3066395"/>
          </a:xfrm>
        </p:grpSpPr>
        <p:sp>
          <p:nvSpPr>
            <p:cNvPr id="215267" name="Freeform 3"/>
            <p:cNvSpPr>
              <a:spLocks/>
            </p:cNvSpPr>
            <p:nvPr/>
          </p:nvSpPr>
          <p:spPr bwMode="auto">
            <a:xfrm>
              <a:off x="773113" y="1273175"/>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215268"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69"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70"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71"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92393" name="Text Box 240"/>
            <p:cNvSpPr txBox="1">
              <a:spLocks noChangeArrowheads="1"/>
            </p:cNvSpPr>
            <p:nvPr/>
          </p:nvSpPr>
          <p:spPr bwMode="auto">
            <a:xfrm>
              <a:off x="2562225" y="3815807"/>
              <a:ext cx="1211263" cy="523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dirty="0">
                  <a:solidFill>
                    <a:srgbClr val="000000"/>
                  </a:solidFill>
                  <a:latin typeface="Arial" charset="0"/>
                  <a:cs typeface="Arial" charset="0"/>
                </a:rPr>
                <a:t>router</a:t>
              </a:r>
            </a:p>
            <a:p>
              <a:pPr>
                <a:defRPr/>
              </a:pPr>
              <a:r>
                <a:rPr lang="en-US" sz="1400" dirty="0">
                  <a:solidFill>
                    <a:srgbClr val="000000"/>
                  </a:solidFill>
                  <a:latin typeface="Arial" charset="0"/>
                  <a:cs typeface="Arial" charset="0"/>
                </a:rPr>
                <a:t>(runs DHCP)</a:t>
              </a:r>
            </a:p>
          </p:txBody>
        </p:sp>
        <p:grpSp>
          <p:nvGrpSpPr>
            <p:cNvPr id="215273" name="Group 356"/>
            <p:cNvGrpSpPr>
              <a:grpSpLocks/>
            </p:cNvGrpSpPr>
            <p:nvPr/>
          </p:nvGrpSpPr>
          <p:grpSpPr bwMode="auto">
            <a:xfrm>
              <a:off x="1653422" y="1982680"/>
              <a:ext cx="843032" cy="814871"/>
              <a:chOff x="313" y="1497"/>
              <a:chExt cx="1152" cy="1014"/>
            </a:xfrm>
          </p:grpSpPr>
          <p:pic>
            <p:nvPicPr>
              <p:cNvPr id="215325" name="Picture 354" descr="laptop_stylized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326" name="Picture 355" descr="antenna_styl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923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925" y="2423867"/>
              <a:ext cx="879475" cy="34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41" name="Rectangle 43"/>
            <p:cNvSpPr>
              <a:spLocks noChangeArrowheads="1"/>
            </p:cNvSpPr>
            <p:nvPr/>
          </p:nvSpPr>
          <p:spPr bwMode="auto">
            <a:xfrm rot="16200000" flipH="1">
              <a:off x="3589349" y="3549138"/>
              <a:ext cx="104753" cy="24447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sp>
          <p:nvSpPr>
            <p:cNvPr id="242" name="Rectangle 43"/>
            <p:cNvSpPr>
              <a:spLocks noChangeArrowheads="1"/>
            </p:cNvSpPr>
            <p:nvPr/>
          </p:nvSpPr>
          <p:spPr bwMode="auto">
            <a:xfrm rot="2460490">
              <a:off x="3206750" y="3274585"/>
              <a:ext cx="82550" cy="24759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sp>
          <p:nvSpPr>
            <p:cNvPr id="243" name="Rectangle 43"/>
            <p:cNvSpPr>
              <a:spLocks noChangeArrowheads="1"/>
            </p:cNvSpPr>
            <p:nvPr/>
          </p:nvSpPr>
          <p:spPr bwMode="auto">
            <a:xfrm rot="16200000">
              <a:off x="2499531" y="2388124"/>
              <a:ext cx="111101" cy="2968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grpSp>
          <p:nvGrpSpPr>
            <p:cNvPr id="215278" name="Group 248"/>
            <p:cNvGrpSpPr>
              <a:grpSpLocks/>
            </p:cNvGrpSpPr>
            <p:nvPr/>
          </p:nvGrpSpPr>
          <p:grpSpPr bwMode="auto">
            <a:xfrm>
              <a:off x="2597285" y="3210128"/>
              <a:ext cx="332569" cy="581078"/>
              <a:chOff x="4140" y="429"/>
              <a:chExt cx="1425" cy="2396"/>
            </a:xfrm>
          </p:grpSpPr>
          <p:sp>
            <p:nvSpPr>
              <p:cNvPr id="215293"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415" name="Rectangle 149"/>
              <p:cNvSpPr>
                <a:spLocks noChangeArrowheads="1"/>
              </p:cNvSpPr>
              <p:nvPr/>
            </p:nvSpPr>
            <p:spPr bwMode="auto">
              <a:xfrm>
                <a:off x="4207" y="426"/>
                <a:ext cx="1048" cy="2291"/>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5295"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96"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418" name="Rectangle 152"/>
              <p:cNvSpPr>
                <a:spLocks noChangeArrowheads="1"/>
              </p:cNvSpPr>
              <p:nvPr/>
            </p:nvSpPr>
            <p:spPr bwMode="auto">
              <a:xfrm>
                <a:off x="4214" y="688"/>
                <a:ext cx="592" cy="5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5298" name="Group 153"/>
              <p:cNvGrpSpPr>
                <a:grpSpLocks/>
              </p:cNvGrpSpPr>
              <p:nvPr/>
            </p:nvGrpSpPr>
            <p:grpSpPr bwMode="auto">
              <a:xfrm>
                <a:off x="4749" y="668"/>
                <a:ext cx="581" cy="145"/>
                <a:chOff x="614" y="2568"/>
                <a:chExt cx="725" cy="139"/>
              </a:xfrm>
            </p:grpSpPr>
            <p:sp>
              <p:nvSpPr>
                <p:cNvPr id="92444" name="AutoShape 154"/>
                <p:cNvSpPr>
                  <a:spLocks noChangeArrowheads="1"/>
                </p:cNvSpPr>
                <p:nvPr/>
              </p:nvSpPr>
              <p:spPr bwMode="auto">
                <a:xfrm>
                  <a:off x="617" y="2569"/>
                  <a:ext cx="721"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445" name="AutoShape 155"/>
                <p:cNvSpPr>
                  <a:spLocks noChangeArrowheads="1"/>
                </p:cNvSpPr>
                <p:nvPr/>
              </p:nvSpPr>
              <p:spPr bwMode="auto">
                <a:xfrm>
                  <a:off x="634" y="2587"/>
                  <a:ext cx="688"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2420" name="Rectangle 156"/>
              <p:cNvSpPr>
                <a:spLocks noChangeArrowheads="1"/>
              </p:cNvSpPr>
              <p:nvPr/>
            </p:nvSpPr>
            <p:spPr bwMode="auto">
              <a:xfrm>
                <a:off x="4221" y="1015"/>
                <a:ext cx="599" cy="5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5300" name="Group 157"/>
              <p:cNvGrpSpPr>
                <a:grpSpLocks/>
              </p:cNvGrpSpPr>
              <p:nvPr/>
            </p:nvGrpSpPr>
            <p:grpSpPr bwMode="auto">
              <a:xfrm>
                <a:off x="4747" y="994"/>
                <a:ext cx="581" cy="134"/>
                <a:chOff x="614" y="2568"/>
                <a:chExt cx="725" cy="139"/>
              </a:xfrm>
            </p:grpSpPr>
            <p:sp>
              <p:nvSpPr>
                <p:cNvPr id="92442" name="AutoShape 158"/>
                <p:cNvSpPr>
                  <a:spLocks noChangeArrowheads="1"/>
                </p:cNvSpPr>
                <p:nvPr/>
              </p:nvSpPr>
              <p:spPr bwMode="auto">
                <a:xfrm>
                  <a:off x="611" y="2570"/>
                  <a:ext cx="730" cy="136"/>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443" name="AutoShape 159"/>
                <p:cNvSpPr>
                  <a:spLocks noChangeArrowheads="1"/>
                </p:cNvSpPr>
                <p:nvPr/>
              </p:nvSpPr>
              <p:spPr bwMode="auto">
                <a:xfrm>
                  <a:off x="628" y="2583"/>
                  <a:ext cx="69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2422" name="Rectangle 160"/>
              <p:cNvSpPr>
                <a:spLocks noChangeArrowheads="1"/>
              </p:cNvSpPr>
              <p:nvPr/>
            </p:nvSpPr>
            <p:spPr bwMode="auto">
              <a:xfrm>
                <a:off x="4214" y="1356"/>
                <a:ext cx="599"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423" name="Rectangle 161"/>
              <p:cNvSpPr>
                <a:spLocks noChangeArrowheads="1"/>
              </p:cNvSpPr>
              <p:nvPr/>
            </p:nvSpPr>
            <p:spPr bwMode="auto">
              <a:xfrm>
                <a:off x="4228" y="1657"/>
                <a:ext cx="599"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5303" name="Group 162"/>
              <p:cNvGrpSpPr>
                <a:grpSpLocks/>
              </p:cNvGrpSpPr>
              <p:nvPr/>
            </p:nvGrpSpPr>
            <p:grpSpPr bwMode="auto">
              <a:xfrm>
                <a:off x="4735" y="1627"/>
                <a:ext cx="582" cy="151"/>
                <a:chOff x="614" y="2568"/>
                <a:chExt cx="725" cy="139"/>
              </a:xfrm>
            </p:grpSpPr>
            <p:sp>
              <p:nvSpPr>
                <p:cNvPr id="92440" name="AutoShape 163"/>
                <p:cNvSpPr>
                  <a:spLocks noChangeArrowheads="1"/>
                </p:cNvSpPr>
                <p:nvPr/>
              </p:nvSpPr>
              <p:spPr bwMode="auto">
                <a:xfrm>
                  <a:off x="618" y="2571"/>
                  <a:ext cx="720" cy="13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441" name="AutoShape 164"/>
                <p:cNvSpPr>
                  <a:spLocks noChangeArrowheads="1"/>
                </p:cNvSpPr>
                <p:nvPr/>
              </p:nvSpPr>
              <p:spPr bwMode="auto">
                <a:xfrm>
                  <a:off x="635" y="2589"/>
                  <a:ext cx="68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215304"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215305" name="Group 166"/>
              <p:cNvGrpSpPr>
                <a:grpSpLocks/>
              </p:cNvGrpSpPr>
              <p:nvPr/>
            </p:nvGrpSpPr>
            <p:grpSpPr bwMode="auto">
              <a:xfrm>
                <a:off x="4739" y="1327"/>
                <a:ext cx="582" cy="139"/>
                <a:chOff x="614" y="2568"/>
                <a:chExt cx="725" cy="139"/>
              </a:xfrm>
            </p:grpSpPr>
            <p:sp>
              <p:nvSpPr>
                <p:cNvPr id="92438" name="AutoShape 167"/>
                <p:cNvSpPr>
                  <a:spLocks noChangeArrowheads="1"/>
                </p:cNvSpPr>
                <p:nvPr/>
              </p:nvSpPr>
              <p:spPr bwMode="auto">
                <a:xfrm>
                  <a:off x="613" y="2571"/>
                  <a:ext cx="729" cy="137"/>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439" name="AutoShape 168"/>
                <p:cNvSpPr>
                  <a:spLocks noChangeArrowheads="1"/>
                </p:cNvSpPr>
                <p:nvPr/>
              </p:nvSpPr>
              <p:spPr bwMode="auto">
                <a:xfrm>
                  <a:off x="630" y="2584"/>
                  <a:ext cx="695"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2427" name="Rectangle 169"/>
              <p:cNvSpPr>
                <a:spLocks noChangeArrowheads="1"/>
              </p:cNvSpPr>
              <p:nvPr/>
            </p:nvSpPr>
            <p:spPr bwMode="auto">
              <a:xfrm>
                <a:off x="5255" y="426"/>
                <a:ext cx="68" cy="229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5307"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308"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430" name="Oval 172"/>
              <p:cNvSpPr>
                <a:spLocks noChangeArrowheads="1"/>
              </p:cNvSpPr>
              <p:nvPr/>
            </p:nvSpPr>
            <p:spPr bwMode="auto">
              <a:xfrm>
                <a:off x="5520" y="2612"/>
                <a:ext cx="48" cy="98"/>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5310"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432" name="AutoShape 174"/>
              <p:cNvSpPr>
                <a:spLocks noChangeArrowheads="1"/>
              </p:cNvSpPr>
              <p:nvPr/>
            </p:nvSpPr>
            <p:spPr bwMode="auto">
              <a:xfrm>
                <a:off x="4139" y="2678"/>
                <a:ext cx="1204" cy="17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433" name="AutoShape 175"/>
              <p:cNvSpPr>
                <a:spLocks noChangeArrowheads="1"/>
              </p:cNvSpPr>
              <p:nvPr/>
            </p:nvSpPr>
            <p:spPr bwMode="auto">
              <a:xfrm>
                <a:off x="4207" y="2717"/>
                <a:ext cx="1068"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434" name="Oval 176"/>
              <p:cNvSpPr>
                <a:spLocks noChangeArrowheads="1"/>
              </p:cNvSpPr>
              <p:nvPr/>
            </p:nvSpPr>
            <p:spPr bwMode="auto">
              <a:xfrm>
                <a:off x="4309" y="2383"/>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435" name="Oval 177"/>
              <p:cNvSpPr>
                <a:spLocks noChangeArrowheads="1"/>
              </p:cNvSpPr>
              <p:nvPr/>
            </p:nvSpPr>
            <p:spPr bwMode="auto">
              <a:xfrm>
                <a:off x="4486" y="2383"/>
                <a:ext cx="163"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mn-cs"/>
                </a:endParaRPr>
              </a:p>
            </p:txBody>
          </p:sp>
          <p:sp>
            <p:nvSpPr>
              <p:cNvPr id="92436" name="Oval 178"/>
              <p:cNvSpPr>
                <a:spLocks noChangeArrowheads="1"/>
              </p:cNvSpPr>
              <p:nvPr/>
            </p:nvSpPr>
            <p:spPr bwMode="auto">
              <a:xfrm>
                <a:off x="4663" y="2383"/>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437" name="Rectangle 179"/>
              <p:cNvSpPr>
                <a:spLocks noChangeArrowheads="1"/>
              </p:cNvSpPr>
              <p:nvPr/>
            </p:nvSpPr>
            <p:spPr bwMode="auto">
              <a:xfrm>
                <a:off x="5065" y="1834"/>
                <a:ext cx="82" cy="772"/>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5279" name="Group 48"/>
            <p:cNvGrpSpPr>
              <a:grpSpLocks/>
            </p:cNvGrpSpPr>
            <p:nvPr/>
          </p:nvGrpSpPr>
          <p:grpSpPr bwMode="auto">
            <a:xfrm>
              <a:off x="2795471" y="3465563"/>
              <a:ext cx="735669" cy="376863"/>
              <a:chOff x="3600" y="219"/>
              <a:chExt cx="360" cy="175"/>
            </a:xfrm>
          </p:grpSpPr>
          <p:sp>
            <p:nvSpPr>
              <p:cNvPr id="92401"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402"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403"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404" name="Rectangle 52"/>
              <p:cNvSpPr>
                <a:spLocks noChangeArrowheads="1"/>
              </p:cNvSpPr>
              <p:nvPr/>
            </p:nvSpPr>
            <p:spPr bwMode="auto">
              <a:xfrm>
                <a:off x="3603" y="289"/>
                <a:ext cx="353"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92405"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5285" name="Group 54"/>
              <p:cNvGrpSpPr>
                <a:grpSpLocks/>
              </p:cNvGrpSpPr>
              <p:nvPr/>
            </p:nvGrpSpPr>
            <p:grpSpPr bwMode="auto">
              <a:xfrm>
                <a:off x="3686" y="244"/>
                <a:ext cx="177" cy="66"/>
                <a:chOff x="2848" y="848"/>
                <a:chExt cx="140" cy="98"/>
              </a:xfrm>
            </p:grpSpPr>
            <p:sp>
              <p:nvSpPr>
                <p:cNvPr id="92411"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412"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413"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215286" name="Group 58"/>
              <p:cNvGrpSpPr>
                <a:grpSpLocks/>
              </p:cNvGrpSpPr>
              <p:nvPr/>
            </p:nvGrpSpPr>
            <p:grpSpPr bwMode="auto">
              <a:xfrm flipV="1">
                <a:off x="3686" y="243"/>
                <a:ext cx="177" cy="66"/>
                <a:chOff x="2848" y="848"/>
                <a:chExt cx="140" cy="98"/>
              </a:xfrm>
            </p:grpSpPr>
            <p:sp>
              <p:nvSpPr>
                <p:cNvPr id="92408"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409"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410" name="Line 61"/>
                <p:cNvSpPr>
                  <a:spLocks noChangeShapeType="1"/>
                </p:cNvSpPr>
                <p:nvPr/>
              </p:nvSpPr>
              <p:spPr bwMode="auto">
                <a:xfrm>
                  <a:off x="2894" y="854"/>
                  <a:ext cx="52" cy="9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sp>
        <p:nvSpPr>
          <p:cNvPr id="215044" name="Freeform 293"/>
          <p:cNvSpPr>
            <a:spLocks/>
          </p:cNvSpPr>
          <p:nvPr/>
        </p:nvSpPr>
        <p:spPr bwMode="auto">
          <a:xfrm>
            <a:off x="322263" y="4619625"/>
            <a:ext cx="3963987" cy="1716088"/>
          </a:xfrm>
          <a:custGeom>
            <a:avLst/>
            <a:gdLst>
              <a:gd name="T0" fmla="*/ 2147483647 w 2497"/>
              <a:gd name="T1" fmla="*/ 2147483647 h 1081"/>
              <a:gd name="T2" fmla="*/ 2147483647 w 2497"/>
              <a:gd name="T3" fmla="*/ 2147483647 h 1081"/>
              <a:gd name="T4" fmla="*/ 2147483647 w 2497"/>
              <a:gd name="T5" fmla="*/ 2147483647 h 1081"/>
              <a:gd name="T6" fmla="*/ 2147483647 w 2497"/>
              <a:gd name="T7" fmla="*/ 2147483647 h 1081"/>
              <a:gd name="T8" fmla="*/ 2147483647 w 2497"/>
              <a:gd name="T9" fmla="*/ 2147483647 h 1081"/>
              <a:gd name="T10" fmla="*/ 2147483647 w 2497"/>
              <a:gd name="T11" fmla="*/ 2147483647 h 1081"/>
              <a:gd name="T12" fmla="*/ 2147483647 w 2497"/>
              <a:gd name="T13" fmla="*/ 2147483647 h 1081"/>
              <a:gd name="T14" fmla="*/ 2147483647 w 2497"/>
              <a:gd name="T15" fmla="*/ 2147483647 h 1081"/>
              <a:gd name="T16" fmla="*/ 2147483647 w 2497"/>
              <a:gd name="T17" fmla="*/ 2147483647 h 1081"/>
              <a:gd name="T18" fmla="*/ 2147483647 w 2497"/>
              <a:gd name="T19" fmla="*/ 2147483647 h 1081"/>
              <a:gd name="T20" fmla="*/ 2147483647 w 2497"/>
              <a:gd name="T21" fmla="*/ 2147483647 h 1081"/>
              <a:gd name="T22" fmla="*/ 2147483647 w 2497"/>
              <a:gd name="T23" fmla="*/ 2147483647 h 1081"/>
              <a:gd name="T24" fmla="*/ 2147483647 w 2497"/>
              <a:gd name="T25" fmla="*/ 2147483647 h 1081"/>
              <a:gd name="T26" fmla="*/ 2147483647 w 2497"/>
              <a:gd name="T27" fmla="*/ 2147483647 h 1081"/>
              <a:gd name="T28" fmla="*/ 2147483647 w 2497"/>
              <a:gd name="T29" fmla="*/ 2147483647 h 1081"/>
              <a:gd name="T30" fmla="*/ 2147483647 w 2497"/>
              <a:gd name="T31" fmla="*/ 2147483647 h 10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97" h="1081">
                <a:moveTo>
                  <a:pt x="475" y="274"/>
                </a:moveTo>
                <a:cubicBezTo>
                  <a:pt x="381" y="316"/>
                  <a:pt x="280" y="389"/>
                  <a:pt x="204" y="437"/>
                </a:cubicBezTo>
                <a:cubicBezTo>
                  <a:pt x="128" y="485"/>
                  <a:pt x="42" y="503"/>
                  <a:pt x="21" y="559"/>
                </a:cubicBezTo>
                <a:cubicBezTo>
                  <a:pt x="0" y="615"/>
                  <a:pt x="56" y="734"/>
                  <a:pt x="75" y="776"/>
                </a:cubicBezTo>
                <a:cubicBezTo>
                  <a:pt x="94" y="818"/>
                  <a:pt x="116" y="789"/>
                  <a:pt x="136" y="810"/>
                </a:cubicBezTo>
                <a:cubicBezTo>
                  <a:pt x="156" y="831"/>
                  <a:pt x="167" y="876"/>
                  <a:pt x="197" y="905"/>
                </a:cubicBezTo>
                <a:cubicBezTo>
                  <a:pt x="227" y="934"/>
                  <a:pt x="231" y="970"/>
                  <a:pt x="319" y="986"/>
                </a:cubicBezTo>
                <a:cubicBezTo>
                  <a:pt x="407" y="1002"/>
                  <a:pt x="554" y="1003"/>
                  <a:pt x="726" y="1000"/>
                </a:cubicBezTo>
                <a:cubicBezTo>
                  <a:pt x="898" y="997"/>
                  <a:pt x="1146" y="961"/>
                  <a:pt x="1349" y="966"/>
                </a:cubicBezTo>
                <a:cubicBezTo>
                  <a:pt x="1552" y="971"/>
                  <a:pt x="1785" y="1028"/>
                  <a:pt x="1945" y="1033"/>
                </a:cubicBezTo>
                <a:cubicBezTo>
                  <a:pt x="2105" y="1038"/>
                  <a:pt x="2225" y="1081"/>
                  <a:pt x="2311" y="993"/>
                </a:cubicBezTo>
                <a:cubicBezTo>
                  <a:pt x="2397" y="905"/>
                  <a:pt x="2497" y="662"/>
                  <a:pt x="2460" y="506"/>
                </a:cubicBezTo>
                <a:cubicBezTo>
                  <a:pt x="2423" y="350"/>
                  <a:pt x="2280" y="116"/>
                  <a:pt x="2088" y="58"/>
                </a:cubicBezTo>
                <a:cubicBezTo>
                  <a:pt x="1896" y="0"/>
                  <a:pt x="1528" y="138"/>
                  <a:pt x="1308" y="159"/>
                </a:cubicBezTo>
                <a:cubicBezTo>
                  <a:pt x="1088" y="180"/>
                  <a:pt x="906" y="167"/>
                  <a:pt x="766" y="186"/>
                </a:cubicBezTo>
                <a:cubicBezTo>
                  <a:pt x="626" y="205"/>
                  <a:pt x="569" y="232"/>
                  <a:pt x="475" y="274"/>
                </a:cubicBezTo>
                <a:close/>
              </a:path>
            </a:pathLst>
          </a:custGeom>
          <a:gradFill rotWithShape="1">
            <a:gsLst>
              <a:gs pos="0">
                <a:srgbClr val="00CCFF"/>
              </a:gs>
              <a:gs pos="100000">
                <a:srgbClr val="FFFFFF"/>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215045" name="Freeform 292"/>
          <p:cNvSpPr>
            <a:spLocks/>
          </p:cNvSpPr>
          <p:nvPr/>
        </p:nvSpPr>
        <p:spPr bwMode="auto">
          <a:xfrm>
            <a:off x="4751388" y="871538"/>
            <a:ext cx="1919287" cy="2227262"/>
          </a:xfrm>
          <a:custGeom>
            <a:avLst/>
            <a:gdLst>
              <a:gd name="T0" fmla="*/ 2147483647 w 1209"/>
              <a:gd name="T1" fmla="*/ 2147483647 h 1403"/>
              <a:gd name="T2" fmla="*/ 2147483647 w 1209"/>
              <a:gd name="T3" fmla="*/ 2147483647 h 1403"/>
              <a:gd name="T4" fmla="*/ 2147483647 w 1209"/>
              <a:gd name="T5" fmla="*/ 2147483647 h 1403"/>
              <a:gd name="T6" fmla="*/ 2147483647 w 1209"/>
              <a:gd name="T7" fmla="*/ 2147483647 h 1403"/>
              <a:gd name="T8" fmla="*/ 2147483647 w 1209"/>
              <a:gd name="T9" fmla="*/ 2147483647 h 1403"/>
              <a:gd name="T10" fmla="*/ 2147483647 w 1209"/>
              <a:gd name="T11" fmla="*/ 2147483647 h 1403"/>
              <a:gd name="T12" fmla="*/ 2147483647 w 1209"/>
              <a:gd name="T13" fmla="*/ 2147483647 h 1403"/>
              <a:gd name="T14" fmla="*/ 2147483647 w 1209"/>
              <a:gd name="T15" fmla="*/ 2147483647 h 1403"/>
              <a:gd name="T16" fmla="*/ 2147483647 w 1209"/>
              <a:gd name="T17" fmla="*/ 2147483647 h 1403"/>
              <a:gd name="T18" fmla="*/ 2147483647 w 1209"/>
              <a:gd name="T19" fmla="*/ 2147483647 h 1403"/>
              <a:gd name="T20" fmla="*/ 2147483647 w 1209"/>
              <a:gd name="T21" fmla="*/ 2147483647 h 1403"/>
              <a:gd name="T22" fmla="*/ 2147483647 w 1209"/>
              <a:gd name="T23" fmla="*/ 2147483647 h 1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9" h="1403">
                <a:moveTo>
                  <a:pt x="84" y="528"/>
                </a:moveTo>
                <a:cubicBezTo>
                  <a:pt x="51" y="600"/>
                  <a:pt x="28" y="643"/>
                  <a:pt x="16" y="705"/>
                </a:cubicBezTo>
                <a:cubicBezTo>
                  <a:pt x="4" y="767"/>
                  <a:pt x="0" y="845"/>
                  <a:pt x="9" y="901"/>
                </a:cubicBezTo>
                <a:cubicBezTo>
                  <a:pt x="18" y="957"/>
                  <a:pt x="44" y="983"/>
                  <a:pt x="70" y="1043"/>
                </a:cubicBezTo>
                <a:cubicBezTo>
                  <a:pt x="96" y="1103"/>
                  <a:pt x="130" y="1210"/>
                  <a:pt x="165" y="1260"/>
                </a:cubicBezTo>
                <a:cubicBezTo>
                  <a:pt x="200" y="1310"/>
                  <a:pt x="223" y="1324"/>
                  <a:pt x="280" y="1342"/>
                </a:cubicBezTo>
                <a:cubicBezTo>
                  <a:pt x="337" y="1360"/>
                  <a:pt x="393" y="1368"/>
                  <a:pt x="510" y="1369"/>
                </a:cubicBezTo>
                <a:cubicBezTo>
                  <a:pt x="627" y="1370"/>
                  <a:pt x="775" y="1403"/>
                  <a:pt x="985" y="1348"/>
                </a:cubicBezTo>
                <a:cubicBezTo>
                  <a:pt x="1195" y="1293"/>
                  <a:pt x="1209" y="54"/>
                  <a:pt x="985" y="27"/>
                </a:cubicBezTo>
                <a:cubicBezTo>
                  <a:pt x="761" y="0"/>
                  <a:pt x="606" y="115"/>
                  <a:pt x="477" y="156"/>
                </a:cubicBezTo>
                <a:cubicBezTo>
                  <a:pt x="348" y="197"/>
                  <a:pt x="280" y="207"/>
                  <a:pt x="212" y="271"/>
                </a:cubicBezTo>
                <a:cubicBezTo>
                  <a:pt x="144" y="335"/>
                  <a:pt x="117" y="456"/>
                  <a:pt x="84" y="528"/>
                </a:cubicBezTo>
                <a:close/>
              </a:path>
            </a:pathLst>
          </a:custGeom>
          <a:gradFill rotWithShape="1">
            <a:gsLst>
              <a:gs pos="0">
                <a:srgbClr val="00CCFF"/>
              </a:gs>
              <a:gs pos="100000">
                <a:srgbClr val="FFFFFF"/>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92167" name="Rectangle 3"/>
          <p:cNvSpPr>
            <a:spLocks noGrp="1" noChangeArrowheads="1"/>
          </p:cNvSpPr>
          <p:nvPr>
            <p:ph type="title"/>
          </p:nvPr>
        </p:nvSpPr>
        <p:spPr>
          <a:xfrm>
            <a:off x="323850" y="0"/>
            <a:ext cx="8693150" cy="942975"/>
          </a:xfrm>
        </p:spPr>
        <p:txBody>
          <a:bodyPr/>
          <a:lstStyle/>
          <a:p>
            <a:pPr>
              <a:defRPr/>
            </a:pPr>
            <a:r>
              <a:rPr lang="en-US" sz="3200" dirty="0">
                <a:latin typeface="Gill Sans MT" charset="0"/>
                <a:cs typeface="+mj-cs"/>
              </a:rPr>
              <a:t>A day in the life…TCP connection carrying HTTP</a:t>
            </a:r>
          </a:p>
        </p:txBody>
      </p:sp>
      <p:grpSp>
        <p:nvGrpSpPr>
          <p:cNvPr id="706603" name="Group 43"/>
          <p:cNvGrpSpPr>
            <a:grpSpLocks/>
          </p:cNvGrpSpPr>
          <p:nvPr/>
        </p:nvGrpSpPr>
        <p:grpSpPr bwMode="auto">
          <a:xfrm>
            <a:off x="1195388" y="1081088"/>
            <a:ext cx="976312" cy="1460500"/>
            <a:chOff x="651" y="681"/>
            <a:chExt cx="615" cy="920"/>
          </a:xfrm>
        </p:grpSpPr>
        <p:sp>
          <p:nvSpPr>
            <p:cNvPr id="215259" name="Freeform 44"/>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215260" name="Group 45"/>
            <p:cNvGrpSpPr>
              <a:grpSpLocks/>
            </p:cNvGrpSpPr>
            <p:nvPr/>
          </p:nvGrpSpPr>
          <p:grpSpPr bwMode="auto">
            <a:xfrm>
              <a:off x="651" y="681"/>
              <a:ext cx="500" cy="828"/>
              <a:chOff x="569" y="2954"/>
              <a:chExt cx="500" cy="828"/>
            </a:xfrm>
          </p:grpSpPr>
          <p:sp>
            <p:nvSpPr>
              <p:cNvPr id="92382" name="Rectangle 46"/>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83" name="Text Box 47"/>
              <p:cNvSpPr txBox="1">
                <a:spLocks noChangeArrowheads="1"/>
              </p:cNvSpPr>
              <p:nvPr/>
            </p:nvSpPr>
            <p:spPr bwMode="auto">
              <a:xfrm>
                <a:off x="607" y="2954"/>
                <a:ext cx="449"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dirty="0">
                    <a:solidFill>
                      <a:srgbClr val="000000"/>
                    </a:solidFill>
                    <a:latin typeface="Arial" charset="0"/>
                    <a:cs typeface="+mn-cs"/>
                  </a:rPr>
                  <a:t>HTTP</a:t>
                </a:r>
              </a:p>
              <a:p>
                <a:pPr algn="ctr">
                  <a:defRPr/>
                </a:pPr>
                <a:r>
                  <a:rPr lang="en-US" sz="1600" i="0" dirty="0">
                    <a:solidFill>
                      <a:srgbClr val="000000"/>
                    </a:solidFill>
                    <a:latin typeface="Arial" charset="0"/>
                    <a:cs typeface="+mn-cs"/>
                  </a:rPr>
                  <a:t>TCP</a:t>
                </a:r>
              </a:p>
              <a:p>
                <a:pPr algn="ctr">
                  <a:defRPr/>
                </a:pPr>
                <a:r>
                  <a:rPr lang="en-US" sz="1600" i="0" dirty="0">
                    <a:solidFill>
                      <a:srgbClr val="000000"/>
                    </a:solidFill>
                    <a:latin typeface="Arial" charset="0"/>
                    <a:cs typeface="+mn-cs"/>
                  </a:rPr>
                  <a:t>IP</a:t>
                </a:r>
              </a:p>
              <a:p>
                <a:pPr algn="ctr">
                  <a:defRPr/>
                </a:pPr>
                <a:r>
                  <a:rPr lang="en-US" sz="1600" i="0" dirty="0">
                    <a:solidFill>
                      <a:srgbClr val="000000"/>
                    </a:solidFill>
                    <a:latin typeface="Arial" charset="0"/>
                    <a:cs typeface="+mn-cs"/>
                  </a:rPr>
                  <a:t>Eth</a:t>
                </a:r>
              </a:p>
              <a:p>
                <a:pPr algn="ctr">
                  <a:defRPr/>
                </a:pPr>
                <a:r>
                  <a:rPr lang="en-US" sz="1600" i="0" dirty="0">
                    <a:solidFill>
                      <a:srgbClr val="000000"/>
                    </a:solidFill>
                    <a:latin typeface="Arial" charset="0"/>
                    <a:cs typeface="+mn-cs"/>
                  </a:rPr>
                  <a:t>Phy</a:t>
                </a:r>
              </a:p>
            </p:txBody>
          </p:sp>
          <p:sp>
            <p:nvSpPr>
              <p:cNvPr id="92384" name="Line 48"/>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2385" name="Line 49"/>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2386" name="Line 50"/>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2387" name="Line 51"/>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grpSp>
        <p:nvGrpSpPr>
          <p:cNvPr id="706885" name="Group 325"/>
          <p:cNvGrpSpPr>
            <a:grpSpLocks/>
          </p:cNvGrpSpPr>
          <p:nvPr/>
        </p:nvGrpSpPr>
        <p:grpSpPr bwMode="auto">
          <a:xfrm>
            <a:off x="442913" y="1054100"/>
            <a:ext cx="515937" cy="333375"/>
            <a:chOff x="328" y="678"/>
            <a:chExt cx="325" cy="210"/>
          </a:xfrm>
        </p:grpSpPr>
        <p:grpSp>
          <p:nvGrpSpPr>
            <p:cNvPr id="215255" name="Group 52"/>
            <p:cNvGrpSpPr>
              <a:grpSpLocks/>
            </p:cNvGrpSpPr>
            <p:nvPr/>
          </p:nvGrpSpPr>
          <p:grpSpPr bwMode="auto">
            <a:xfrm>
              <a:off x="328" y="693"/>
              <a:ext cx="325" cy="154"/>
              <a:chOff x="844" y="3337"/>
              <a:chExt cx="325" cy="154"/>
            </a:xfrm>
          </p:grpSpPr>
          <p:sp>
            <p:nvSpPr>
              <p:cNvPr id="92378" name="Rectangle 5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79" name="Text Box 54"/>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HTTP</a:t>
                </a:r>
              </a:p>
            </p:txBody>
          </p:sp>
        </p:grpSp>
        <p:sp>
          <p:nvSpPr>
            <p:cNvPr id="92377" name="AutoShape 85"/>
            <p:cNvSpPr>
              <a:spLocks noChangeArrowheads="1"/>
            </p:cNvSpPr>
            <p:nvPr/>
          </p:nvSpPr>
          <p:spPr bwMode="auto">
            <a:xfrm>
              <a:off x="396" y="678"/>
              <a:ext cx="240" cy="210"/>
            </a:xfrm>
            <a:prstGeom prst="downArrow">
              <a:avLst>
                <a:gd name="adj1" fmla="val 49167"/>
                <a:gd name="adj2" fmla="val 24292"/>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706660" name="Rectangle 100"/>
          <p:cNvSpPr>
            <a:spLocks noChangeArrowheads="1"/>
          </p:cNvSpPr>
          <p:nvPr/>
        </p:nvSpPr>
        <p:spPr bwMode="auto">
          <a:xfrm>
            <a:off x="5208588" y="3168650"/>
            <a:ext cx="3441700" cy="950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100000"/>
              <a:buFont typeface="Wingdings" charset="2"/>
              <a:buChar char="§"/>
              <a:defRPr/>
            </a:pPr>
            <a:r>
              <a:rPr lang="en-US" sz="2000" i="0" dirty="0">
                <a:solidFill>
                  <a:srgbClr val="000000"/>
                </a:solidFill>
                <a:latin typeface="Gill Sans MT" charset="0"/>
                <a:cs typeface="+mn-cs"/>
              </a:rPr>
              <a:t>to send HTTP request, client first opens </a:t>
            </a:r>
            <a:r>
              <a:rPr lang="en-US" sz="2000" dirty="0">
                <a:solidFill>
                  <a:srgbClr val="C00000"/>
                </a:solidFill>
                <a:latin typeface="Gill Sans MT" charset="0"/>
                <a:cs typeface="+mn-cs"/>
              </a:rPr>
              <a:t>TCP socket</a:t>
            </a:r>
            <a:r>
              <a:rPr lang="en-US" sz="2000" i="0" dirty="0">
                <a:solidFill>
                  <a:srgbClr val="000000"/>
                </a:solidFill>
                <a:latin typeface="Gill Sans MT" charset="0"/>
                <a:cs typeface="+mn-cs"/>
              </a:rPr>
              <a:t> to web server</a:t>
            </a:r>
          </a:p>
        </p:txBody>
      </p:sp>
      <p:sp>
        <p:nvSpPr>
          <p:cNvPr id="706661" name="Rectangle 101"/>
          <p:cNvSpPr>
            <a:spLocks noChangeArrowheads="1"/>
          </p:cNvSpPr>
          <p:nvPr/>
        </p:nvSpPr>
        <p:spPr bwMode="auto">
          <a:xfrm>
            <a:off x="5186363" y="4054475"/>
            <a:ext cx="3778250" cy="985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100000"/>
              <a:buFont typeface="Wingdings" charset="2"/>
              <a:buChar char="§"/>
              <a:defRPr/>
            </a:pPr>
            <a:r>
              <a:rPr lang="en-US" sz="2000" i="0" dirty="0">
                <a:solidFill>
                  <a:srgbClr val="000000"/>
                </a:solidFill>
                <a:latin typeface="Gill Sans MT" charset="0"/>
                <a:cs typeface="+mn-cs"/>
              </a:rPr>
              <a:t>TCP </a:t>
            </a:r>
            <a:r>
              <a:rPr lang="en-US" sz="2000" dirty="0">
                <a:solidFill>
                  <a:srgbClr val="C00000"/>
                </a:solidFill>
                <a:latin typeface="Gill Sans MT" charset="0"/>
                <a:cs typeface="+mn-cs"/>
              </a:rPr>
              <a:t>SYN segment</a:t>
            </a:r>
            <a:r>
              <a:rPr lang="en-US" sz="2000" i="0" dirty="0">
                <a:solidFill>
                  <a:srgbClr val="C00000"/>
                </a:solidFill>
                <a:latin typeface="Gill Sans MT" charset="0"/>
                <a:cs typeface="+mn-cs"/>
              </a:rPr>
              <a:t> </a:t>
            </a:r>
            <a:r>
              <a:rPr lang="en-US" sz="2000" i="0" dirty="0">
                <a:solidFill>
                  <a:srgbClr val="000000"/>
                </a:solidFill>
                <a:latin typeface="Gill Sans MT" charset="0"/>
                <a:cs typeface="+mn-cs"/>
              </a:rPr>
              <a:t>(step 1 in 3-way handshake) </a:t>
            </a:r>
            <a:r>
              <a:rPr lang="en-US" sz="2000" dirty="0">
                <a:solidFill>
                  <a:srgbClr val="000000"/>
                </a:solidFill>
                <a:latin typeface="Gill Sans MT" charset="0"/>
                <a:cs typeface="+mn-cs"/>
              </a:rPr>
              <a:t>inter-domain routed</a:t>
            </a:r>
            <a:r>
              <a:rPr lang="en-US" sz="2000" i="0" dirty="0">
                <a:solidFill>
                  <a:srgbClr val="000000"/>
                </a:solidFill>
                <a:latin typeface="Gill Sans MT" charset="0"/>
                <a:cs typeface="+mn-cs"/>
              </a:rPr>
              <a:t> to web server</a:t>
            </a:r>
          </a:p>
        </p:txBody>
      </p:sp>
      <p:sp>
        <p:nvSpPr>
          <p:cNvPr id="706662" name="Rectangle 102"/>
          <p:cNvSpPr>
            <a:spLocks noChangeArrowheads="1"/>
          </p:cNvSpPr>
          <p:nvPr/>
        </p:nvSpPr>
        <p:spPr bwMode="auto">
          <a:xfrm>
            <a:off x="5189538" y="5892800"/>
            <a:ext cx="4068762"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100000"/>
              <a:buFont typeface="Wingdings" charset="2"/>
              <a:buChar char="§"/>
              <a:defRPr/>
            </a:pPr>
            <a:r>
              <a:rPr lang="en-US" sz="2000" i="0" dirty="0">
                <a:solidFill>
                  <a:srgbClr val="000000"/>
                </a:solidFill>
                <a:latin typeface="Gill Sans MT" charset="0"/>
                <a:cs typeface="+mn-cs"/>
              </a:rPr>
              <a:t>TCP </a:t>
            </a:r>
            <a:r>
              <a:rPr lang="en-US" sz="2000" dirty="0">
                <a:solidFill>
                  <a:srgbClr val="C00000"/>
                </a:solidFill>
                <a:latin typeface="Gill Sans MT" charset="0"/>
                <a:cs typeface="+mn-cs"/>
              </a:rPr>
              <a:t>connection established!</a:t>
            </a:r>
          </a:p>
        </p:txBody>
      </p:sp>
      <p:grpSp>
        <p:nvGrpSpPr>
          <p:cNvPr id="215052" name="Group 166"/>
          <p:cNvGrpSpPr>
            <a:grpSpLocks/>
          </p:cNvGrpSpPr>
          <p:nvPr/>
        </p:nvGrpSpPr>
        <p:grpSpPr bwMode="auto">
          <a:xfrm>
            <a:off x="3795713" y="2409825"/>
            <a:ext cx="1576387" cy="1287463"/>
            <a:chOff x="3228" y="1776"/>
            <a:chExt cx="252" cy="96"/>
          </a:xfrm>
        </p:grpSpPr>
        <p:sp>
          <p:nvSpPr>
            <p:cNvPr id="215253"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54"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5053" name="Group 167"/>
          <p:cNvGrpSpPr>
            <a:grpSpLocks/>
          </p:cNvGrpSpPr>
          <p:nvPr/>
        </p:nvGrpSpPr>
        <p:grpSpPr bwMode="auto">
          <a:xfrm flipH="1">
            <a:off x="5600700" y="2424113"/>
            <a:ext cx="400050" cy="152400"/>
            <a:chOff x="3228" y="1776"/>
            <a:chExt cx="252" cy="96"/>
          </a:xfrm>
        </p:grpSpPr>
        <p:sp>
          <p:nvSpPr>
            <p:cNvPr id="215251"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52"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5054" name="Group 170"/>
          <p:cNvGrpSpPr>
            <a:grpSpLocks/>
          </p:cNvGrpSpPr>
          <p:nvPr/>
        </p:nvGrpSpPr>
        <p:grpSpPr bwMode="auto">
          <a:xfrm flipH="1" flipV="1">
            <a:off x="5753100" y="1900238"/>
            <a:ext cx="400050" cy="152400"/>
            <a:chOff x="3228" y="1776"/>
            <a:chExt cx="252" cy="96"/>
          </a:xfrm>
        </p:grpSpPr>
        <p:sp>
          <p:nvSpPr>
            <p:cNvPr id="215249"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50"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5055" name="Group 110"/>
          <p:cNvGrpSpPr>
            <a:grpSpLocks/>
          </p:cNvGrpSpPr>
          <p:nvPr/>
        </p:nvGrpSpPr>
        <p:grpSpPr bwMode="auto">
          <a:xfrm>
            <a:off x="3057525" y="5273675"/>
            <a:ext cx="757238" cy="379413"/>
            <a:chOff x="2466" y="2026"/>
            <a:chExt cx="477" cy="282"/>
          </a:xfrm>
        </p:grpSpPr>
        <p:sp>
          <p:nvSpPr>
            <p:cNvPr id="215235"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sp>
          <p:nvSpPr>
            <p:cNvPr id="215236" name="Line 112"/>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5237" name="Rectangle 113"/>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endParaRPr>
            </a:p>
          </p:txBody>
        </p:sp>
        <p:sp>
          <p:nvSpPr>
            <p:cNvPr id="215238"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grpSp>
          <p:nvGrpSpPr>
            <p:cNvPr id="215239" name="Group 115"/>
            <p:cNvGrpSpPr>
              <a:grpSpLocks/>
            </p:cNvGrpSpPr>
            <p:nvPr/>
          </p:nvGrpSpPr>
          <p:grpSpPr bwMode="auto">
            <a:xfrm>
              <a:off x="2581" y="2061"/>
              <a:ext cx="236" cy="94"/>
              <a:chOff x="2848" y="848"/>
              <a:chExt cx="140" cy="98"/>
            </a:xfrm>
          </p:grpSpPr>
          <p:sp>
            <p:nvSpPr>
              <p:cNvPr id="215246" name="Line 116"/>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5247" name="Line 117"/>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5248" name="Line 118"/>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15240" name="Group 119"/>
            <p:cNvGrpSpPr>
              <a:grpSpLocks/>
            </p:cNvGrpSpPr>
            <p:nvPr/>
          </p:nvGrpSpPr>
          <p:grpSpPr bwMode="auto">
            <a:xfrm flipV="1">
              <a:off x="2581" y="2060"/>
              <a:ext cx="236" cy="94"/>
              <a:chOff x="2848" y="848"/>
              <a:chExt cx="140" cy="98"/>
            </a:xfrm>
          </p:grpSpPr>
          <p:sp>
            <p:nvSpPr>
              <p:cNvPr id="215243" name="Line 12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5244" name="Line 12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5245" name="Line 12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5241" name="Line 123"/>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5242" name="Line 124"/>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5056" name="Line 136"/>
          <p:cNvSpPr>
            <a:spLocks noChangeShapeType="1"/>
          </p:cNvSpPr>
          <p:nvPr/>
        </p:nvSpPr>
        <p:spPr bwMode="auto">
          <a:xfrm flipV="1">
            <a:off x="2543175" y="5443538"/>
            <a:ext cx="490538" cy="158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057" name="Text Box 137"/>
          <p:cNvSpPr txBox="1">
            <a:spLocks noChangeArrowheads="1"/>
          </p:cNvSpPr>
          <p:nvPr/>
        </p:nvSpPr>
        <p:spPr bwMode="auto">
          <a:xfrm>
            <a:off x="1003300" y="5835650"/>
            <a:ext cx="15954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i="0" dirty="0">
                <a:solidFill>
                  <a:srgbClr val="000000"/>
                </a:solidFill>
                <a:latin typeface="Arial" charset="0"/>
              </a:rPr>
              <a:t>64.233.169.105</a:t>
            </a:r>
          </a:p>
        </p:txBody>
      </p:sp>
      <p:sp>
        <p:nvSpPr>
          <p:cNvPr id="215058" name="Text Box 138"/>
          <p:cNvSpPr txBox="1">
            <a:spLocks noChangeArrowheads="1"/>
          </p:cNvSpPr>
          <p:nvPr/>
        </p:nvSpPr>
        <p:spPr bwMode="auto">
          <a:xfrm>
            <a:off x="971550" y="5541963"/>
            <a:ext cx="11779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i="0" dirty="0">
                <a:solidFill>
                  <a:srgbClr val="000000"/>
                </a:solidFill>
                <a:latin typeface="Arial" charset="0"/>
              </a:rPr>
              <a:t>web server</a:t>
            </a:r>
          </a:p>
        </p:txBody>
      </p:sp>
      <p:grpSp>
        <p:nvGrpSpPr>
          <p:cNvPr id="215059" name="Group 194"/>
          <p:cNvGrpSpPr>
            <a:grpSpLocks/>
          </p:cNvGrpSpPr>
          <p:nvPr/>
        </p:nvGrpSpPr>
        <p:grpSpPr bwMode="auto">
          <a:xfrm>
            <a:off x="2970213" y="5649913"/>
            <a:ext cx="295275" cy="114300"/>
            <a:chOff x="3228" y="1776"/>
            <a:chExt cx="252" cy="96"/>
          </a:xfrm>
        </p:grpSpPr>
        <p:sp>
          <p:nvSpPr>
            <p:cNvPr id="215233" name="Line 195"/>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34" name="Line 196"/>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5060" name="Group 197"/>
          <p:cNvGrpSpPr>
            <a:grpSpLocks/>
          </p:cNvGrpSpPr>
          <p:nvPr/>
        </p:nvGrpSpPr>
        <p:grpSpPr bwMode="auto">
          <a:xfrm flipH="1">
            <a:off x="3608388" y="5649913"/>
            <a:ext cx="295275" cy="114300"/>
            <a:chOff x="3228" y="1776"/>
            <a:chExt cx="252" cy="96"/>
          </a:xfrm>
        </p:grpSpPr>
        <p:sp>
          <p:nvSpPr>
            <p:cNvPr id="215231" name="Line 19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32" name="Line 19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5061" name="Group 200"/>
          <p:cNvGrpSpPr>
            <a:grpSpLocks/>
          </p:cNvGrpSpPr>
          <p:nvPr/>
        </p:nvGrpSpPr>
        <p:grpSpPr bwMode="auto">
          <a:xfrm flipH="1" flipV="1">
            <a:off x="3813175" y="5354638"/>
            <a:ext cx="295275" cy="114300"/>
            <a:chOff x="3228" y="1776"/>
            <a:chExt cx="252" cy="96"/>
          </a:xfrm>
        </p:grpSpPr>
        <p:sp>
          <p:nvSpPr>
            <p:cNvPr id="215229" name="Line 20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30" name="Line 20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92183" name="Line 290"/>
          <p:cNvSpPr>
            <a:spLocks noChangeShapeType="1"/>
          </p:cNvSpPr>
          <p:nvPr/>
        </p:nvSpPr>
        <p:spPr bwMode="auto">
          <a:xfrm flipH="1">
            <a:off x="3594100" y="2432050"/>
            <a:ext cx="1882775" cy="28924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nvGrpSpPr>
          <p:cNvPr id="706874" name="Group 314"/>
          <p:cNvGrpSpPr>
            <a:grpSpLocks/>
          </p:cNvGrpSpPr>
          <p:nvPr/>
        </p:nvGrpSpPr>
        <p:grpSpPr bwMode="auto">
          <a:xfrm>
            <a:off x="79375" y="1900238"/>
            <a:ext cx="1081088" cy="244475"/>
            <a:chOff x="410" y="1508"/>
            <a:chExt cx="681" cy="154"/>
          </a:xfrm>
        </p:grpSpPr>
        <p:sp>
          <p:nvSpPr>
            <p:cNvPr id="92341" name="Rectangle 99"/>
            <p:cNvSpPr>
              <a:spLocks noChangeArrowheads="1"/>
            </p:cNvSpPr>
            <p:nvPr/>
          </p:nvSpPr>
          <p:spPr bwMode="auto">
            <a:xfrm>
              <a:off x="410" y="1511"/>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42" name="Rectangle 95"/>
            <p:cNvSpPr>
              <a:spLocks noChangeArrowheads="1"/>
            </p:cNvSpPr>
            <p:nvPr/>
          </p:nvSpPr>
          <p:spPr bwMode="auto">
            <a:xfrm>
              <a:off x="538" y="1536"/>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43" name="Rectangle 96"/>
            <p:cNvSpPr>
              <a:spLocks noChangeArrowheads="1"/>
            </p:cNvSpPr>
            <p:nvPr/>
          </p:nvSpPr>
          <p:spPr bwMode="auto">
            <a:xfrm>
              <a:off x="529" y="1525"/>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44" name="Rectangle 97"/>
            <p:cNvSpPr>
              <a:spLocks noChangeArrowheads="1"/>
            </p:cNvSpPr>
            <p:nvPr/>
          </p:nvSpPr>
          <p:spPr bwMode="auto">
            <a:xfrm>
              <a:off x="423" y="1527"/>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45" name="Rectangle 98"/>
            <p:cNvSpPr>
              <a:spLocks noChangeArrowheads="1"/>
            </p:cNvSpPr>
            <p:nvPr/>
          </p:nvSpPr>
          <p:spPr bwMode="auto">
            <a:xfrm>
              <a:off x="1021" y="1526"/>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5225" name="Group 310"/>
            <p:cNvGrpSpPr>
              <a:grpSpLocks/>
            </p:cNvGrpSpPr>
            <p:nvPr/>
          </p:nvGrpSpPr>
          <p:grpSpPr bwMode="auto">
            <a:xfrm>
              <a:off x="647" y="1508"/>
              <a:ext cx="354" cy="154"/>
              <a:chOff x="290" y="875"/>
              <a:chExt cx="354" cy="154"/>
            </a:xfrm>
          </p:grpSpPr>
          <p:sp>
            <p:nvSpPr>
              <p:cNvPr id="92347" name="Rectangle 311"/>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48" name="Rectangle 312"/>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49" name="Text Box 313"/>
              <p:cNvSpPr txBox="1">
                <a:spLocks noChangeArrowheads="1"/>
              </p:cNvSpPr>
              <p:nvPr/>
            </p:nvSpPr>
            <p:spPr bwMode="auto">
              <a:xfrm>
                <a:off x="332" y="875"/>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SYN</a:t>
                </a:r>
              </a:p>
            </p:txBody>
          </p:sp>
        </p:grpSp>
      </p:grpSp>
      <p:grpSp>
        <p:nvGrpSpPr>
          <p:cNvPr id="706886" name="Group 326"/>
          <p:cNvGrpSpPr>
            <a:grpSpLocks/>
          </p:cNvGrpSpPr>
          <p:nvPr/>
        </p:nvGrpSpPr>
        <p:grpSpPr bwMode="auto">
          <a:xfrm>
            <a:off x="307975" y="4241800"/>
            <a:ext cx="1081088" cy="782638"/>
            <a:chOff x="59" y="863"/>
            <a:chExt cx="681" cy="493"/>
          </a:xfrm>
        </p:grpSpPr>
        <p:grpSp>
          <p:nvGrpSpPr>
            <p:cNvPr id="215199" name="Group 68"/>
            <p:cNvGrpSpPr>
              <a:grpSpLocks/>
            </p:cNvGrpSpPr>
            <p:nvPr/>
          </p:nvGrpSpPr>
          <p:grpSpPr bwMode="auto">
            <a:xfrm>
              <a:off x="177" y="1042"/>
              <a:ext cx="480" cy="112"/>
              <a:chOff x="627" y="3377"/>
              <a:chExt cx="480" cy="112"/>
            </a:xfrm>
          </p:grpSpPr>
          <p:sp>
            <p:nvSpPr>
              <p:cNvPr id="92339" name="Rectangle 6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40" name="Rectangle 7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5200" name="Group 301"/>
            <p:cNvGrpSpPr>
              <a:grpSpLocks/>
            </p:cNvGrpSpPr>
            <p:nvPr/>
          </p:nvGrpSpPr>
          <p:grpSpPr bwMode="auto">
            <a:xfrm>
              <a:off x="290" y="863"/>
              <a:ext cx="354" cy="154"/>
              <a:chOff x="290" y="875"/>
              <a:chExt cx="354" cy="154"/>
            </a:xfrm>
          </p:grpSpPr>
          <p:sp>
            <p:nvSpPr>
              <p:cNvPr id="92336" name="Rectangle 59"/>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37" name="Rectangle 60"/>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38" name="Text Box 297"/>
              <p:cNvSpPr txBox="1">
                <a:spLocks noChangeArrowheads="1"/>
              </p:cNvSpPr>
              <p:nvPr/>
            </p:nvSpPr>
            <p:spPr bwMode="auto">
              <a:xfrm>
                <a:off x="332" y="875"/>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SYN</a:t>
                </a:r>
              </a:p>
            </p:txBody>
          </p:sp>
        </p:grpSp>
        <p:grpSp>
          <p:nvGrpSpPr>
            <p:cNvPr id="215201" name="Group 302"/>
            <p:cNvGrpSpPr>
              <a:grpSpLocks/>
            </p:cNvGrpSpPr>
            <p:nvPr/>
          </p:nvGrpSpPr>
          <p:grpSpPr bwMode="auto">
            <a:xfrm>
              <a:off x="284" y="1022"/>
              <a:ext cx="354" cy="154"/>
              <a:chOff x="290" y="875"/>
              <a:chExt cx="354" cy="154"/>
            </a:xfrm>
          </p:grpSpPr>
          <p:sp>
            <p:nvSpPr>
              <p:cNvPr id="92333" name="Rectangle 303"/>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34" name="Rectangle 304"/>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35" name="Text Box 305"/>
              <p:cNvSpPr txBox="1">
                <a:spLocks noChangeArrowheads="1"/>
              </p:cNvSpPr>
              <p:nvPr/>
            </p:nvSpPr>
            <p:spPr bwMode="auto">
              <a:xfrm>
                <a:off x="332" y="875"/>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SYN</a:t>
                </a:r>
              </a:p>
            </p:txBody>
          </p:sp>
        </p:grpSp>
        <p:grpSp>
          <p:nvGrpSpPr>
            <p:cNvPr id="215202" name="Group 315"/>
            <p:cNvGrpSpPr>
              <a:grpSpLocks/>
            </p:cNvGrpSpPr>
            <p:nvPr/>
          </p:nvGrpSpPr>
          <p:grpSpPr bwMode="auto">
            <a:xfrm>
              <a:off x="59" y="1202"/>
              <a:ext cx="681" cy="154"/>
              <a:chOff x="410" y="1508"/>
              <a:chExt cx="681" cy="154"/>
            </a:xfrm>
          </p:grpSpPr>
          <p:sp>
            <p:nvSpPr>
              <p:cNvPr id="92324" name="Rectangle 316"/>
              <p:cNvSpPr>
                <a:spLocks noChangeArrowheads="1"/>
              </p:cNvSpPr>
              <p:nvPr/>
            </p:nvSpPr>
            <p:spPr bwMode="auto">
              <a:xfrm>
                <a:off x="410" y="1511"/>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25" name="Rectangle 317"/>
              <p:cNvSpPr>
                <a:spLocks noChangeArrowheads="1"/>
              </p:cNvSpPr>
              <p:nvPr/>
            </p:nvSpPr>
            <p:spPr bwMode="auto">
              <a:xfrm>
                <a:off x="538" y="1536"/>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26" name="Rectangle 318"/>
              <p:cNvSpPr>
                <a:spLocks noChangeArrowheads="1"/>
              </p:cNvSpPr>
              <p:nvPr/>
            </p:nvSpPr>
            <p:spPr bwMode="auto">
              <a:xfrm>
                <a:off x="529" y="1525"/>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27" name="Rectangle 319"/>
              <p:cNvSpPr>
                <a:spLocks noChangeArrowheads="1"/>
              </p:cNvSpPr>
              <p:nvPr/>
            </p:nvSpPr>
            <p:spPr bwMode="auto">
              <a:xfrm>
                <a:off x="423" y="1527"/>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28" name="Rectangle 320"/>
              <p:cNvSpPr>
                <a:spLocks noChangeArrowheads="1"/>
              </p:cNvSpPr>
              <p:nvPr/>
            </p:nvSpPr>
            <p:spPr bwMode="auto">
              <a:xfrm>
                <a:off x="1021" y="1526"/>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5208" name="Group 321"/>
              <p:cNvGrpSpPr>
                <a:grpSpLocks/>
              </p:cNvGrpSpPr>
              <p:nvPr/>
            </p:nvGrpSpPr>
            <p:grpSpPr bwMode="auto">
              <a:xfrm>
                <a:off x="647" y="1508"/>
                <a:ext cx="354" cy="154"/>
                <a:chOff x="290" y="875"/>
                <a:chExt cx="354" cy="154"/>
              </a:xfrm>
            </p:grpSpPr>
            <p:sp>
              <p:nvSpPr>
                <p:cNvPr id="92330" name="Rectangle 322"/>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31" name="Rectangle 323"/>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32" name="Text Box 324"/>
                <p:cNvSpPr txBox="1">
                  <a:spLocks noChangeArrowheads="1"/>
                </p:cNvSpPr>
                <p:nvPr/>
              </p:nvSpPr>
              <p:spPr bwMode="auto">
                <a:xfrm>
                  <a:off x="332" y="875"/>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SYN</a:t>
                  </a:r>
                </a:p>
              </p:txBody>
            </p:sp>
          </p:grpSp>
        </p:grpSp>
      </p:grpSp>
      <p:grpSp>
        <p:nvGrpSpPr>
          <p:cNvPr id="706896" name="Group 336"/>
          <p:cNvGrpSpPr>
            <a:grpSpLocks/>
          </p:cNvGrpSpPr>
          <p:nvPr/>
        </p:nvGrpSpPr>
        <p:grpSpPr bwMode="auto">
          <a:xfrm>
            <a:off x="1509713" y="3965575"/>
            <a:ext cx="976312" cy="1460500"/>
            <a:chOff x="4000" y="1895"/>
            <a:chExt cx="615" cy="920"/>
          </a:xfrm>
        </p:grpSpPr>
        <p:sp>
          <p:nvSpPr>
            <p:cNvPr id="215191" name="Freeform 328"/>
            <p:cNvSpPr>
              <a:spLocks/>
            </p:cNvSpPr>
            <p:nvPr/>
          </p:nvSpPr>
          <p:spPr bwMode="auto">
            <a:xfrm>
              <a:off x="4011" y="1912"/>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215192" name="Group 329"/>
            <p:cNvGrpSpPr>
              <a:grpSpLocks/>
            </p:cNvGrpSpPr>
            <p:nvPr/>
          </p:nvGrpSpPr>
          <p:grpSpPr bwMode="auto">
            <a:xfrm>
              <a:off x="4000" y="1895"/>
              <a:ext cx="500" cy="828"/>
              <a:chOff x="569" y="2954"/>
              <a:chExt cx="500" cy="828"/>
            </a:xfrm>
          </p:grpSpPr>
          <p:sp>
            <p:nvSpPr>
              <p:cNvPr id="92314" name="Rectangle 330"/>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15" name="Text Box 331"/>
              <p:cNvSpPr txBox="1">
                <a:spLocks noChangeArrowheads="1"/>
              </p:cNvSpPr>
              <p:nvPr/>
            </p:nvSpPr>
            <p:spPr bwMode="auto">
              <a:xfrm>
                <a:off x="646" y="2954"/>
                <a:ext cx="371"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endParaRPr lang="en-US" sz="1600" i="0" dirty="0">
                  <a:solidFill>
                    <a:srgbClr val="000000"/>
                  </a:solidFill>
                  <a:latin typeface="Arial" charset="0"/>
                  <a:cs typeface="+mn-cs"/>
                </a:endParaRPr>
              </a:p>
              <a:p>
                <a:pPr algn="ctr">
                  <a:defRPr/>
                </a:pPr>
                <a:r>
                  <a:rPr lang="en-US" sz="1600" i="0" dirty="0">
                    <a:solidFill>
                      <a:srgbClr val="000000"/>
                    </a:solidFill>
                    <a:latin typeface="Arial" charset="0"/>
                    <a:cs typeface="+mn-cs"/>
                  </a:rPr>
                  <a:t>TCP</a:t>
                </a:r>
              </a:p>
              <a:p>
                <a:pPr algn="ctr">
                  <a:defRPr/>
                </a:pPr>
                <a:r>
                  <a:rPr lang="en-US" sz="1600" i="0" dirty="0">
                    <a:solidFill>
                      <a:srgbClr val="000000"/>
                    </a:solidFill>
                    <a:latin typeface="Arial" charset="0"/>
                    <a:cs typeface="+mn-cs"/>
                  </a:rPr>
                  <a:t>IP</a:t>
                </a:r>
              </a:p>
              <a:p>
                <a:pPr algn="ctr">
                  <a:defRPr/>
                </a:pPr>
                <a:r>
                  <a:rPr lang="en-US" sz="1600" i="0" dirty="0">
                    <a:solidFill>
                      <a:srgbClr val="000000"/>
                    </a:solidFill>
                    <a:latin typeface="Arial" charset="0"/>
                    <a:cs typeface="+mn-cs"/>
                  </a:rPr>
                  <a:t>Eth</a:t>
                </a:r>
              </a:p>
              <a:p>
                <a:pPr algn="ctr">
                  <a:defRPr/>
                </a:pPr>
                <a:r>
                  <a:rPr lang="en-US" sz="1600" i="0" dirty="0">
                    <a:solidFill>
                      <a:srgbClr val="000000"/>
                    </a:solidFill>
                    <a:latin typeface="Arial" charset="0"/>
                    <a:cs typeface="+mn-cs"/>
                  </a:rPr>
                  <a:t>Phy</a:t>
                </a:r>
              </a:p>
            </p:txBody>
          </p:sp>
          <p:sp>
            <p:nvSpPr>
              <p:cNvPr id="92316" name="Line 332"/>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2317" name="Line 333"/>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2318" name="Line 334"/>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2319" name="Line 335"/>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grpSp>
        <p:nvGrpSpPr>
          <p:cNvPr id="706897" name="Group 337"/>
          <p:cNvGrpSpPr>
            <a:grpSpLocks/>
          </p:cNvGrpSpPr>
          <p:nvPr/>
        </p:nvGrpSpPr>
        <p:grpSpPr bwMode="auto">
          <a:xfrm>
            <a:off x="79375" y="1355725"/>
            <a:ext cx="1081088" cy="782638"/>
            <a:chOff x="59" y="863"/>
            <a:chExt cx="681" cy="493"/>
          </a:xfrm>
        </p:grpSpPr>
        <p:grpSp>
          <p:nvGrpSpPr>
            <p:cNvPr id="215170" name="Group 338"/>
            <p:cNvGrpSpPr>
              <a:grpSpLocks/>
            </p:cNvGrpSpPr>
            <p:nvPr/>
          </p:nvGrpSpPr>
          <p:grpSpPr bwMode="auto">
            <a:xfrm>
              <a:off x="177" y="1042"/>
              <a:ext cx="480" cy="112"/>
              <a:chOff x="627" y="3377"/>
              <a:chExt cx="480" cy="112"/>
            </a:xfrm>
          </p:grpSpPr>
          <p:sp>
            <p:nvSpPr>
              <p:cNvPr id="92310" name="Rectangle 33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11" name="Rectangle 34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5171" name="Group 341"/>
            <p:cNvGrpSpPr>
              <a:grpSpLocks/>
            </p:cNvGrpSpPr>
            <p:nvPr/>
          </p:nvGrpSpPr>
          <p:grpSpPr bwMode="auto">
            <a:xfrm>
              <a:off x="290" y="863"/>
              <a:ext cx="354" cy="154"/>
              <a:chOff x="290" y="875"/>
              <a:chExt cx="354" cy="154"/>
            </a:xfrm>
          </p:grpSpPr>
          <p:sp>
            <p:nvSpPr>
              <p:cNvPr id="92307" name="Rectangle 342"/>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08" name="Rectangle 343"/>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09" name="Text Box 344"/>
              <p:cNvSpPr txBox="1">
                <a:spLocks noChangeArrowheads="1"/>
              </p:cNvSpPr>
              <p:nvPr/>
            </p:nvSpPr>
            <p:spPr bwMode="auto">
              <a:xfrm>
                <a:off x="332" y="875"/>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SYN</a:t>
                </a:r>
              </a:p>
            </p:txBody>
          </p:sp>
        </p:grpSp>
        <p:grpSp>
          <p:nvGrpSpPr>
            <p:cNvPr id="215172" name="Group 345"/>
            <p:cNvGrpSpPr>
              <a:grpSpLocks/>
            </p:cNvGrpSpPr>
            <p:nvPr/>
          </p:nvGrpSpPr>
          <p:grpSpPr bwMode="auto">
            <a:xfrm>
              <a:off x="284" y="1022"/>
              <a:ext cx="354" cy="154"/>
              <a:chOff x="290" y="875"/>
              <a:chExt cx="354" cy="154"/>
            </a:xfrm>
          </p:grpSpPr>
          <p:sp>
            <p:nvSpPr>
              <p:cNvPr id="92304" name="Rectangle 346"/>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05" name="Rectangle 347"/>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06" name="Text Box 348"/>
              <p:cNvSpPr txBox="1">
                <a:spLocks noChangeArrowheads="1"/>
              </p:cNvSpPr>
              <p:nvPr/>
            </p:nvSpPr>
            <p:spPr bwMode="auto">
              <a:xfrm>
                <a:off x="332" y="875"/>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SYN</a:t>
                </a:r>
              </a:p>
            </p:txBody>
          </p:sp>
        </p:grpSp>
        <p:grpSp>
          <p:nvGrpSpPr>
            <p:cNvPr id="215173" name="Group 349"/>
            <p:cNvGrpSpPr>
              <a:grpSpLocks/>
            </p:cNvGrpSpPr>
            <p:nvPr/>
          </p:nvGrpSpPr>
          <p:grpSpPr bwMode="auto">
            <a:xfrm>
              <a:off x="59" y="1202"/>
              <a:ext cx="681" cy="154"/>
              <a:chOff x="410" y="1508"/>
              <a:chExt cx="681" cy="154"/>
            </a:xfrm>
          </p:grpSpPr>
          <p:sp>
            <p:nvSpPr>
              <p:cNvPr id="92295" name="Rectangle 350"/>
              <p:cNvSpPr>
                <a:spLocks noChangeArrowheads="1"/>
              </p:cNvSpPr>
              <p:nvPr/>
            </p:nvSpPr>
            <p:spPr bwMode="auto">
              <a:xfrm>
                <a:off x="410" y="1511"/>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96" name="Rectangle 351"/>
              <p:cNvSpPr>
                <a:spLocks noChangeArrowheads="1"/>
              </p:cNvSpPr>
              <p:nvPr/>
            </p:nvSpPr>
            <p:spPr bwMode="auto">
              <a:xfrm>
                <a:off x="538" y="1536"/>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97" name="Rectangle 352"/>
              <p:cNvSpPr>
                <a:spLocks noChangeArrowheads="1"/>
              </p:cNvSpPr>
              <p:nvPr/>
            </p:nvSpPr>
            <p:spPr bwMode="auto">
              <a:xfrm>
                <a:off x="529" y="1525"/>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98" name="Rectangle 353"/>
              <p:cNvSpPr>
                <a:spLocks noChangeArrowheads="1"/>
              </p:cNvSpPr>
              <p:nvPr/>
            </p:nvSpPr>
            <p:spPr bwMode="auto">
              <a:xfrm>
                <a:off x="423" y="1527"/>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99" name="Rectangle 354"/>
              <p:cNvSpPr>
                <a:spLocks noChangeArrowheads="1"/>
              </p:cNvSpPr>
              <p:nvPr/>
            </p:nvSpPr>
            <p:spPr bwMode="auto">
              <a:xfrm>
                <a:off x="1021" y="1526"/>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5179" name="Group 355"/>
              <p:cNvGrpSpPr>
                <a:grpSpLocks/>
              </p:cNvGrpSpPr>
              <p:nvPr/>
            </p:nvGrpSpPr>
            <p:grpSpPr bwMode="auto">
              <a:xfrm>
                <a:off x="647" y="1508"/>
                <a:ext cx="354" cy="154"/>
                <a:chOff x="290" y="875"/>
                <a:chExt cx="354" cy="154"/>
              </a:xfrm>
            </p:grpSpPr>
            <p:sp>
              <p:nvSpPr>
                <p:cNvPr id="92301" name="Rectangle 356"/>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02" name="Rectangle 357"/>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303" name="Text Box 358"/>
                <p:cNvSpPr txBox="1">
                  <a:spLocks noChangeArrowheads="1"/>
                </p:cNvSpPr>
                <p:nvPr/>
              </p:nvSpPr>
              <p:spPr bwMode="auto">
                <a:xfrm>
                  <a:off x="332" y="875"/>
                  <a:ext cx="28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SYN</a:t>
                  </a:r>
                </a:p>
              </p:txBody>
            </p:sp>
          </p:grpSp>
        </p:grpSp>
      </p:grpSp>
      <p:sp>
        <p:nvSpPr>
          <p:cNvPr id="92188" name="Rectangle 359"/>
          <p:cNvSpPr>
            <a:spLocks noChangeArrowheads="1"/>
          </p:cNvSpPr>
          <p:nvPr/>
        </p:nvSpPr>
        <p:spPr bwMode="auto">
          <a:xfrm>
            <a:off x="979488" y="4452938"/>
            <a:ext cx="1841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000" i="0" dirty="0">
              <a:solidFill>
                <a:srgbClr val="000000"/>
              </a:solidFill>
              <a:latin typeface="Arial" charset="0"/>
              <a:cs typeface="+mn-cs"/>
            </a:endParaRPr>
          </a:p>
        </p:txBody>
      </p:sp>
      <p:grpSp>
        <p:nvGrpSpPr>
          <p:cNvPr id="706951" name="Group 391"/>
          <p:cNvGrpSpPr>
            <a:grpSpLocks/>
          </p:cNvGrpSpPr>
          <p:nvPr/>
        </p:nvGrpSpPr>
        <p:grpSpPr bwMode="auto">
          <a:xfrm>
            <a:off x="306388" y="4241800"/>
            <a:ext cx="1081087" cy="782638"/>
            <a:chOff x="2675" y="3676"/>
            <a:chExt cx="681" cy="493"/>
          </a:xfrm>
        </p:grpSpPr>
        <p:grpSp>
          <p:nvGrpSpPr>
            <p:cNvPr id="215150" name="Group 361"/>
            <p:cNvGrpSpPr>
              <a:grpSpLocks/>
            </p:cNvGrpSpPr>
            <p:nvPr/>
          </p:nvGrpSpPr>
          <p:grpSpPr bwMode="auto">
            <a:xfrm>
              <a:off x="2793" y="3855"/>
              <a:ext cx="480" cy="112"/>
              <a:chOff x="627" y="3377"/>
              <a:chExt cx="480" cy="112"/>
            </a:xfrm>
          </p:grpSpPr>
          <p:sp>
            <p:nvSpPr>
              <p:cNvPr id="92289" name="Rectangle 362"/>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90" name="Rectangle 363"/>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5151" name="Group 382"/>
            <p:cNvGrpSpPr>
              <a:grpSpLocks/>
            </p:cNvGrpSpPr>
            <p:nvPr/>
          </p:nvGrpSpPr>
          <p:grpSpPr bwMode="auto">
            <a:xfrm>
              <a:off x="2855" y="3676"/>
              <a:ext cx="444" cy="154"/>
              <a:chOff x="2717" y="3676"/>
              <a:chExt cx="444" cy="154"/>
            </a:xfrm>
          </p:grpSpPr>
          <p:sp>
            <p:nvSpPr>
              <p:cNvPr id="92286" name="Rectangle 365"/>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87" name="Rectangle 366"/>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88" name="Text Box 367"/>
              <p:cNvSpPr txBox="1">
                <a:spLocks noChangeArrowheads="1"/>
              </p:cNvSpPr>
              <p:nvPr/>
            </p:nvSpPr>
            <p:spPr bwMode="auto">
              <a:xfrm>
                <a:off x="2717" y="3676"/>
                <a:ext cx="444"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SYNACK</a:t>
                </a:r>
              </a:p>
            </p:txBody>
          </p:sp>
        </p:grpSp>
        <p:sp>
          <p:nvSpPr>
            <p:cNvPr id="92273" name="Rectangle 373"/>
            <p:cNvSpPr>
              <a:spLocks noChangeArrowheads="1"/>
            </p:cNvSpPr>
            <p:nvPr/>
          </p:nvSpPr>
          <p:spPr bwMode="auto">
            <a:xfrm>
              <a:off x="2675" y="4018"/>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74" name="Rectangle 374"/>
            <p:cNvSpPr>
              <a:spLocks noChangeArrowheads="1"/>
            </p:cNvSpPr>
            <p:nvPr/>
          </p:nvSpPr>
          <p:spPr bwMode="auto">
            <a:xfrm>
              <a:off x="2803" y="4043"/>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75" name="Rectangle 375"/>
            <p:cNvSpPr>
              <a:spLocks noChangeArrowheads="1"/>
            </p:cNvSpPr>
            <p:nvPr/>
          </p:nvSpPr>
          <p:spPr bwMode="auto">
            <a:xfrm>
              <a:off x="2794" y="4032"/>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76" name="Rectangle 376"/>
            <p:cNvSpPr>
              <a:spLocks noChangeArrowheads="1"/>
            </p:cNvSpPr>
            <p:nvPr/>
          </p:nvSpPr>
          <p:spPr bwMode="auto">
            <a:xfrm>
              <a:off x="2688" y="4034"/>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77" name="Rectangle 377"/>
            <p:cNvSpPr>
              <a:spLocks noChangeArrowheads="1"/>
            </p:cNvSpPr>
            <p:nvPr/>
          </p:nvSpPr>
          <p:spPr bwMode="auto">
            <a:xfrm>
              <a:off x="3286" y="4033"/>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5157" name="Group 383"/>
            <p:cNvGrpSpPr>
              <a:grpSpLocks/>
            </p:cNvGrpSpPr>
            <p:nvPr/>
          </p:nvGrpSpPr>
          <p:grpSpPr bwMode="auto">
            <a:xfrm>
              <a:off x="2864" y="3835"/>
              <a:ext cx="444" cy="154"/>
              <a:chOff x="2717" y="3676"/>
              <a:chExt cx="444" cy="154"/>
            </a:xfrm>
          </p:grpSpPr>
          <p:sp>
            <p:nvSpPr>
              <p:cNvPr id="92283" name="Rectangle 384"/>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84" name="Rectangle 385"/>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85" name="Text Box 386"/>
              <p:cNvSpPr txBox="1">
                <a:spLocks noChangeArrowheads="1"/>
              </p:cNvSpPr>
              <p:nvPr/>
            </p:nvSpPr>
            <p:spPr bwMode="auto">
              <a:xfrm>
                <a:off x="2717" y="3676"/>
                <a:ext cx="444"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SYNACK</a:t>
                </a:r>
              </a:p>
            </p:txBody>
          </p:sp>
        </p:grpSp>
        <p:grpSp>
          <p:nvGrpSpPr>
            <p:cNvPr id="215158" name="Group 387"/>
            <p:cNvGrpSpPr>
              <a:grpSpLocks/>
            </p:cNvGrpSpPr>
            <p:nvPr/>
          </p:nvGrpSpPr>
          <p:grpSpPr bwMode="auto">
            <a:xfrm>
              <a:off x="2867" y="4015"/>
              <a:ext cx="444" cy="154"/>
              <a:chOff x="2717" y="3676"/>
              <a:chExt cx="444" cy="154"/>
            </a:xfrm>
          </p:grpSpPr>
          <p:sp>
            <p:nvSpPr>
              <p:cNvPr id="92280" name="Rectangle 388"/>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81" name="Rectangle 389"/>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82" name="Text Box 390"/>
              <p:cNvSpPr txBox="1">
                <a:spLocks noChangeArrowheads="1"/>
              </p:cNvSpPr>
              <p:nvPr/>
            </p:nvSpPr>
            <p:spPr bwMode="auto">
              <a:xfrm>
                <a:off x="2717" y="3676"/>
                <a:ext cx="444"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SYNACK</a:t>
                </a:r>
              </a:p>
            </p:txBody>
          </p:sp>
        </p:grpSp>
      </p:grpSp>
      <p:grpSp>
        <p:nvGrpSpPr>
          <p:cNvPr id="706983" name="Group 423"/>
          <p:cNvGrpSpPr>
            <a:grpSpLocks/>
          </p:cNvGrpSpPr>
          <p:nvPr/>
        </p:nvGrpSpPr>
        <p:grpSpPr bwMode="auto">
          <a:xfrm>
            <a:off x="82550" y="1354138"/>
            <a:ext cx="1081088" cy="782637"/>
            <a:chOff x="2613" y="3554"/>
            <a:chExt cx="681" cy="493"/>
          </a:xfrm>
        </p:grpSpPr>
        <p:grpSp>
          <p:nvGrpSpPr>
            <p:cNvPr id="215130" name="Group 393"/>
            <p:cNvGrpSpPr>
              <a:grpSpLocks/>
            </p:cNvGrpSpPr>
            <p:nvPr/>
          </p:nvGrpSpPr>
          <p:grpSpPr bwMode="auto">
            <a:xfrm>
              <a:off x="2731" y="3733"/>
              <a:ext cx="480" cy="112"/>
              <a:chOff x="627" y="3377"/>
              <a:chExt cx="480" cy="112"/>
            </a:xfrm>
          </p:grpSpPr>
          <p:sp>
            <p:nvSpPr>
              <p:cNvPr id="92269" name="Rectangle 394"/>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70" name="Rectangle 395"/>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5131" name="Group 396"/>
            <p:cNvGrpSpPr>
              <a:grpSpLocks/>
            </p:cNvGrpSpPr>
            <p:nvPr/>
          </p:nvGrpSpPr>
          <p:grpSpPr bwMode="auto">
            <a:xfrm>
              <a:off x="2793" y="3554"/>
              <a:ext cx="444" cy="154"/>
              <a:chOff x="2717" y="3676"/>
              <a:chExt cx="444" cy="154"/>
            </a:xfrm>
          </p:grpSpPr>
          <p:sp>
            <p:nvSpPr>
              <p:cNvPr id="92266" name="Rectangle 397"/>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67" name="Rectangle 398"/>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68" name="Text Box 399"/>
              <p:cNvSpPr txBox="1">
                <a:spLocks noChangeArrowheads="1"/>
              </p:cNvSpPr>
              <p:nvPr/>
            </p:nvSpPr>
            <p:spPr bwMode="auto">
              <a:xfrm>
                <a:off x="2717" y="3676"/>
                <a:ext cx="444"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SYNACK</a:t>
                </a:r>
              </a:p>
            </p:txBody>
          </p:sp>
        </p:grpSp>
        <p:sp>
          <p:nvSpPr>
            <p:cNvPr id="92253" name="Rectangle 400"/>
            <p:cNvSpPr>
              <a:spLocks noChangeArrowheads="1"/>
            </p:cNvSpPr>
            <p:nvPr/>
          </p:nvSpPr>
          <p:spPr bwMode="auto">
            <a:xfrm>
              <a:off x="2613" y="3896"/>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54" name="Rectangle 401"/>
            <p:cNvSpPr>
              <a:spLocks noChangeArrowheads="1"/>
            </p:cNvSpPr>
            <p:nvPr/>
          </p:nvSpPr>
          <p:spPr bwMode="auto">
            <a:xfrm>
              <a:off x="2741" y="3921"/>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55" name="Rectangle 402"/>
            <p:cNvSpPr>
              <a:spLocks noChangeArrowheads="1"/>
            </p:cNvSpPr>
            <p:nvPr/>
          </p:nvSpPr>
          <p:spPr bwMode="auto">
            <a:xfrm>
              <a:off x="2732" y="3910"/>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56" name="Rectangle 403"/>
            <p:cNvSpPr>
              <a:spLocks noChangeArrowheads="1"/>
            </p:cNvSpPr>
            <p:nvPr/>
          </p:nvSpPr>
          <p:spPr bwMode="auto">
            <a:xfrm>
              <a:off x="2626" y="3912"/>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57" name="Rectangle 404"/>
            <p:cNvSpPr>
              <a:spLocks noChangeArrowheads="1"/>
            </p:cNvSpPr>
            <p:nvPr/>
          </p:nvSpPr>
          <p:spPr bwMode="auto">
            <a:xfrm>
              <a:off x="3224" y="3911"/>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5137" name="Group 405"/>
            <p:cNvGrpSpPr>
              <a:grpSpLocks/>
            </p:cNvGrpSpPr>
            <p:nvPr/>
          </p:nvGrpSpPr>
          <p:grpSpPr bwMode="auto">
            <a:xfrm>
              <a:off x="2802" y="3713"/>
              <a:ext cx="444" cy="154"/>
              <a:chOff x="2717" y="3676"/>
              <a:chExt cx="444" cy="154"/>
            </a:xfrm>
          </p:grpSpPr>
          <p:sp>
            <p:nvSpPr>
              <p:cNvPr id="92263" name="Rectangle 406"/>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64" name="Rectangle 407"/>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65" name="Text Box 408"/>
              <p:cNvSpPr txBox="1">
                <a:spLocks noChangeArrowheads="1"/>
              </p:cNvSpPr>
              <p:nvPr/>
            </p:nvSpPr>
            <p:spPr bwMode="auto">
              <a:xfrm>
                <a:off x="2717" y="3676"/>
                <a:ext cx="444"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SYNACK</a:t>
                </a:r>
              </a:p>
            </p:txBody>
          </p:sp>
        </p:grpSp>
        <p:grpSp>
          <p:nvGrpSpPr>
            <p:cNvPr id="215138" name="Group 409"/>
            <p:cNvGrpSpPr>
              <a:grpSpLocks/>
            </p:cNvGrpSpPr>
            <p:nvPr/>
          </p:nvGrpSpPr>
          <p:grpSpPr bwMode="auto">
            <a:xfrm>
              <a:off x="2805" y="3893"/>
              <a:ext cx="444" cy="154"/>
              <a:chOff x="2717" y="3676"/>
              <a:chExt cx="444" cy="154"/>
            </a:xfrm>
          </p:grpSpPr>
          <p:sp>
            <p:nvSpPr>
              <p:cNvPr id="92260" name="Rectangle 410"/>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61" name="Rectangle 411"/>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62" name="Text Box 412"/>
              <p:cNvSpPr txBox="1">
                <a:spLocks noChangeArrowheads="1"/>
              </p:cNvSpPr>
              <p:nvPr/>
            </p:nvSpPr>
            <p:spPr bwMode="auto">
              <a:xfrm>
                <a:off x="2717" y="3676"/>
                <a:ext cx="444"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SYNACK</a:t>
                </a:r>
              </a:p>
            </p:txBody>
          </p:sp>
        </p:grpSp>
      </p:grpSp>
      <p:grpSp>
        <p:nvGrpSpPr>
          <p:cNvPr id="706982" name="Group 422"/>
          <p:cNvGrpSpPr>
            <a:grpSpLocks/>
          </p:cNvGrpSpPr>
          <p:nvPr/>
        </p:nvGrpSpPr>
        <p:grpSpPr bwMode="auto">
          <a:xfrm>
            <a:off x="311150" y="4772025"/>
            <a:ext cx="1081088" cy="244475"/>
            <a:chOff x="2709" y="3989"/>
            <a:chExt cx="681" cy="154"/>
          </a:xfrm>
        </p:grpSpPr>
        <p:sp>
          <p:nvSpPr>
            <p:cNvPr id="92242" name="Rectangle 413"/>
            <p:cNvSpPr>
              <a:spLocks noChangeArrowheads="1"/>
            </p:cNvSpPr>
            <p:nvPr/>
          </p:nvSpPr>
          <p:spPr bwMode="auto">
            <a:xfrm>
              <a:off x="2709" y="3992"/>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43" name="Rectangle 414"/>
            <p:cNvSpPr>
              <a:spLocks noChangeArrowheads="1"/>
            </p:cNvSpPr>
            <p:nvPr/>
          </p:nvSpPr>
          <p:spPr bwMode="auto">
            <a:xfrm>
              <a:off x="2837" y="4017"/>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44" name="Rectangle 415"/>
            <p:cNvSpPr>
              <a:spLocks noChangeArrowheads="1"/>
            </p:cNvSpPr>
            <p:nvPr/>
          </p:nvSpPr>
          <p:spPr bwMode="auto">
            <a:xfrm>
              <a:off x="2828" y="4006"/>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45" name="Rectangle 416"/>
            <p:cNvSpPr>
              <a:spLocks noChangeArrowheads="1"/>
            </p:cNvSpPr>
            <p:nvPr/>
          </p:nvSpPr>
          <p:spPr bwMode="auto">
            <a:xfrm>
              <a:off x="2722" y="4008"/>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46" name="Rectangle 417"/>
            <p:cNvSpPr>
              <a:spLocks noChangeArrowheads="1"/>
            </p:cNvSpPr>
            <p:nvPr/>
          </p:nvSpPr>
          <p:spPr bwMode="auto">
            <a:xfrm>
              <a:off x="3320" y="4007"/>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5126" name="Group 418"/>
            <p:cNvGrpSpPr>
              <a:grpSpLocks/>
            </p:cNvGrpSpPr>
            <p:nvPr/>
          </p:nvGrpSpPr>
          <p:grpSpPr bwMode="auto">
            <a:xfrm>
              <a:off x="2901" y="3989"/>
              <a:ext cx="444" cy="154"/>
              <a:chOff x="2717" y="3676"/>
              <a:chExt cx="444" cy="154"/>
            </a:xfrm>
          </p:grpSpPr>
          <p:sp>
            <p:nvSpPr>
              <p:cNvPr id="92248" name="Rectangle 419"/>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49" name="Rectangle 420"/>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50" name="Text Box 421"/>
              <p:cNvSpPr txBox="1">
                <a:spLocks noChangeArrowheads="1"/>
              </p:cNvSpPr>
              <p:nvPr/>
            </p:nvSpPr>
            <p:spPr bwMode="auto">
              <a:xfrm>
                <a:off x="2717" y="3676"/>
                <a:ext cx="444"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000000"/>
                    </a:solidFill>
                    <a:latin typeface="Arial" charset="0"/>
                    <a:cs typeface="+mn-cs"/>
                  </a:rPr>
                  <a:t>SYNACK</a:t>
                </a:r>
              </a:p>
            </p:txBody>
          </p:sp>
        </p:grpSp>
      </p:grpSp>
      <p:sp>
        <p:nvSpPr>
          <p:cNvPr id="706984" name="Rectangle 424"/>
          <p:cNvSpPr>
            <a:spLocks noChangeArrowheads="1"/>
          </p:cNvSpPr>
          <p:nvPr/>
        </p:nvSpPr>
        <p:spPr bwMode="auto">
          <a:xfrm>
            <a:off x="5183188" y="4916488"/>
            <a:ext cx="3787775" cy="985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100000"/>
              <a:buFont typeface="Wingdings" charset="2"/>
              <a:buChar char="§"/>
              <a:defRPr/>
            </a:pPr>
            <a:r>
              <a:rPr lang="en-US" sz="2000" i="0" dirty="0">
                <a:solidFill>
                  <a:srgbClr val="000000"/>
                </a:solidFill>
                <a:latin typeface="Gill Sans MT" charset="0"/>
                <a:cs typeface="+mn-cs"/>
              </a:rPr>
              <a:t>web server responds with </a:t>
            </a:r>
            <a:r>
              <a:rPr lang="en-US" sz="2000" dirty="0">
                <a:solidFill>
                  <a:srgbClr val="C00000"/>
                </a:solidFill>
                <a:latin typeface="Gill Sans MT" charset="0"/>
                <a:cs typeface="+mn-cs"/>
              </a:rPr>
              <a:t>TCP SYNACK</a:t>
            </a:r>
            <a:r>
              <a:rPr lang="en-US" sz="2000" i="0" dirty="0">
                <a:solidFill>
                  <a:srgbClr val="C00000"/>
                </a:solidFill>
                <a:latin typeface="Gill Sans MT" charset="0"/>
                <a:cs typeface="+mn-cs"/>
              </a:rPr>
              <a:t> </a:t>
            </a:r>
            <a:r>
              <a:rPr lang="en-US" sz="2000" i="0" dirty="0">
                <a:solidFill>
                  <a:srgbClr val="000000"/>
                </a:solidFill>
                <a:latin typeface="Gill Sans MT" charset="0"/>
                <a:cs typeface="+mn-cs"/>
              </a:rPr>
              <a:t>(step 2 in 3-way handshake)</a:t>
            </a:r>
          </a:p>
        </p:txBody>
      </p:sp>
      <p:grpSp>
        <p:nvGrpSpPr>
          <p:cNvPr id="215072" name="Group 110"/>
          <p:cNvGrpSpPr>
            <a:grpSpLocks/>
          </p:cNvGrpSpPr>
          <p:nvPr/>
        </p:nvGrpSpPr>
        <p:grpSpPr bwMode="auto">
          <a:xfrm>
            <a:off x="5213350" y="2041525"/>
            <a:ext cx="757238" cy="379413"/>
            <a:chOff x="2466" y="2026"/>
            <a:chExt cx="477" cy="282"/>
          </a:xfrm>
        </p:grpSpPr>
        <p:sp>
          <p:nvSpPr>
            <p:cNvPr id="215107"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sp>
          <p:nvSpPr>
            <p:cNvPr id="215108" name="Line 112"/>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5109" name="Rectangle 113"/>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endParaRPr>
            </a:p>
          </p:txBody>
        </p:sp>
        <p:sp>
          <p:nvSpPr>
            <p:cNvPr id="215110"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grpSp>
          <p:nvGrpSpPr>
            <p:cNvPr id="215111" name="Group 115"/>
            <p:cNvGrpSpPr>
              <a:grpSpLocks/>
            </p:cNvGrpSpPr>
            <p:nvPr/>
          </p:nvGrpSpPr>
          <p:grpSpPr bwMode="auto">
            <a:xfrm>
              <a:off x="2581" y="2061"/>
              <a:ext cx="236" cy="94"/>
              <a:chOff x="2848" y="848"/>
              <a:chExt cx="140" cy="98"/>
            </a:xfrm>
          </p:grpSpPr>
          <p:sp>
            <p:nvSpPr>
              <p:cNvPr id="215118" name="Line 116"/>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5119" name="Line 117"/>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5120" name="Line 118"/>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15112" name="Group 119"/>
            <p:cNvGrpSpPr>
              <a:grpSpLocks/>
            </p:cNvGrpSpPr>
            <p:nvPr/>
          </p:nvGrpSpPr>
          <p:grpSpPr bwMode="auto">
            <a:xfrm flipV="1">
              <a:off x="2581" y="2060"/>
              <a:ext cx="236" cy="94"/>
              <a:chOff x="2848" y="848"/>
              <a:chExt cx="140" cy="98"/>
            </a:xfrm>
          </p:grpSpPr>
          <p:sp>
            <p:nvSpPr>
              <p:cNvPr id="215115" name="Line 12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5116" name="Line 12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5117" name="Line 12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5113" name="Line 123"/>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5114" name="Line 124"/>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15073" name="Group 248"/>
          <p:cNvGrpSpPr>
            <a:grpSpLocks/>
          </p:cNvGrpSpPr>
          <p:nvPr/>
        </p:nvGrpSpPr>
        <p:grpSpPr bwMode="auto">
          <a:xfrm>
            <a:off x="2470150" y="4932363"/>
            <a:ext cx="333375" cy="581025"/>
            <a:chOff x="4140" y="429"/>
            <a:chExt cx="1425" cy="2396"/>
          </a:xfrm>
        </p:grpSpPr>
        <p:sp>
          <p:nvSpPr>
            <p:cNvPr id="215075"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197" name="Rectangle 149"/>
            <p:cNvSpPr>
              <a:spLocks noChangeArrowheads="1"/>
            </p:cNvSpPr>
            <p:nvPr/>
          </p:nvSpPr>
          <p:spPr bwMode="auto">
            <a:xfrm>
              <a:off x="4208" y="429"/>
              <a:ext cx="1045"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5077"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078"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200" name="Rectangle 152"/>
            <p:cNvSpPr>
              <a:spLocks noChangeArrowheads="1"/>
            </p:cNvSpPr>
            <p:nvPr/>
          </p:nvSpPr>
          <p:spPr bwMode="auto">
            <a:xfrm>
              <a:off x="4215" y="691"/>
              <a:ext cx="590" cy="5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5080" name="Group 153"/>
            <p:cNvGrpSpPr>
              <a:grpSpLocks/>
            </p:cNvGrpSpPr>
            <p:nvPr/>
          </p:nvGrpSpPr>
          <p:grpSpPr bwMode="auto">
            <a:xfrm>
              <a:off x="4749" y="668"/>
              <a:ext cx="581" cy="145"/>
              <a:chOff x="614" y="2568"/>
              <a:chExt cx="725" cy="139"/>
            </a:xfrm>
          </p:grpSpPr>
          <p:sp>
            <p:nvSpPr>
              <p:cNvPr id="92226" name="AutoShape 154"/>
              <p:cNvSpPr>
                <a:spLocks noChangeArrowheads="1"/>
              </p:cNvSpPr>
              <p:nvPr/>
            </p:nvSpPr>
            <p:spPr bwMode="auto">
              <a:xfrm>
                <a:off x="616" y="2571"/>
                <a:ext cx="720"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27" name="AutoShape 155"/>
              <p:cNvSpPr>
                <a:spLocks noChangeArrowheads="1"/>
              </p:cNvSpPr>
              <p:nvPr/>
            </p:nvSpPr>
            <p:spPr bwMode="auto">
              <a:xfrm>
                <a:off x="633" y="2590"/>
                <a:ext cx="686"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2202" name="Rectangle 156"/>
            <p:cNvSpPr>
              <a:spLocks noChangeArrowheads="1"/>
            </p:cNvSpPr>
            <p:nvPr/>
          </p:nvSpPr>
          <p:spPr bwMode="auto">
            <a:xfrm>
              <a:off x="4221" y="1018"/>
              <a:ext cx="597"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5082" name="Group 157"/>
            <p:cNvGrpSpPr>
              <a:grpSpLocks/>
            </p:cNvGrpSpPr>
            <p:nvPr/>
          </p:nvGrpSpPr>
          <p:grpSpPr bwMode="auto">
            <a:xfrm>
              <a:off x="4747" y="994"/>
              <a:ext cx="581" cy="134"/>
              <a:chOff x="614" y="2568"/>
              <a:chExt cx="725" cy="139"/>
            </a:xfrm>
          </p:grpSpPr>
          <p:sp>
            <p:nvSpPr>
              <p:cNvPr id="92224" name="AutoShape 158"/>
              <p:cNvSpPr>
                <a:spLocks noChangeArrowheads="1"/>
              </p:cNvSpPr>
              <p:nvPr/>
            </p:nvSpPr>
            <p:spPr bwMode="auto">
              <a:xfrm>
                <a:off x="610" y="2566"/>
                <a:ext cx="728" cy="143"/>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25" name="AutoShape 159"/>
              <p:cNvSpPr>
                <a:spLocks noChangeArrowheads="1"/>
              </p:cNvSpPr>
              <p:nvPr/>
            </p:nvSpPr>
            <p:spPr bwMode="auto">
              <a:xfrm>
                <a:off x="627" y="2580"/>
                <a:ext cx="694"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2204" name="Rectangle 160"/>
            <p:cNvSpPr>
              <a:spLocks noChangeArrowheads="1"/>
            </p:cNvSpPr>
            <p:nvPr/>
          </p:nvSpPr>
          <p:spPr bwMode="auto">
            <a:xfrm>
              <a:off x="4215" y="1359"/>
              <a:ext cx="597"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05" name="Rectangle 161"/>
            <p:cNvSpPr>
              <a:spLocks noChangeArrowheads="1"/>
            </p:cNvSpPr>
            <p:nvPr/>
          </p:nvSpPr>
          <p:spPr bwMode="auto">
            <a:xfrm>
              <a:off x="4228" y="1653"/>
              <a:ext cx="597"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5085" name="Group 162"/>
            <p:cNvGrpSpPr>
              <a:grpSpLocks/>
            </p:cNvGrpSpPr>
            <p:nvPr/>
          </p:nvGrpSpPr>
          <p:grpSpPr bwMode="auto">
            <a:xfrm>
              <a:off x="4735" y="1627"/>
              <a:ext cx="582" cy="151"/>
              <a:chOff x="614" y="2568"/>
              <a:chExt cx="725" cy="139"/>
            </a:xfrm>
          </p:grpSpPr>
          <p:sp>
            <p:nvSpPr>
              <p:cNvPr id="92222" name="AutoShape 163"/>
              <p:cNvSpPr>
                <a:spLocks noChangeArrowheads="1"/>
              </p:cNvSpPr>
              <p:nvPr/>
            </p:nvSpPr>
            <p:spPr bwMode="auto">
              <a:xfrm>
                <a:off x="617" y="2568"/>
                <a:ext cx="719" cy="13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23" name="AutoShape 164"/>
              <p:cNvSpPr>
                <a:spLocks noChangeArrowheads="1"/>
              </p:cNvSpPr>
              <p:nvPr/>
            </p:nvSpPr>
            <p:spPr bwMode="auto">
              <a:xfrm>
                <a:off x="634" y="2586"/>
                <a:ext cx="685"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215086"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215087" name="Group 166"/>
            <p:cNvGrpSpPr>
              <a:grpSpLocks/>
            </p:cNvGrpSpPr>
            <p:nvPr/>
          </p:nvGrpSpPr>
          <p:grpSpPr bwMode="auto">
            <a:xfrm>
              <a:off x="4739" y="1327"/>
              <a:ext cx="582" cy="139"/>
              <a:chOff x="614" y="2568"/>
              <a:chExt cx="725" cy="139"/>
            </a:xfrm>
          </p:grpSpPr>
          <p:sp>
            <p:nvSpPr>
              <p:cNvPr id="92220" name="AutoShape 167"/>
              <p:cNvSpPr>
                <a:spLocks noChangeArrowheads="1"/>
              </p:cNvSpPr>
              <p:nvPr/>
            </p:nvSpPr>
            <p:spPr bwMode="auto">
              <a:xfrm>
                <a:off x="612" y="2567"/>
                <a:ext cx="727" cy="137"/>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21" name="AutoShape 168"/>
              <p:cNvSpPr>
                <a:spLocks noChangeArrowheads="1"/>
              </p:cNvSpPr>
              <p:nvPr/>
            </p:nvSpPr>
            <p:spPr bwMode="auto">
              <a:xfrm>
                <a:off x="629" y="2580"/>
                <a:ext cx="693"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2209" name="Rectangle 169"/>
            <p:cNvSpPr>
              <a:spLocks noChangeArrowheads="1"/>
            </p:cNvSpPr>
            <p:nvPr/>
          </p:nvSpPr>
          <p:spPr bwMode="auto">
            <a:xfrm>
              <a:off x="5253"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5089"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090"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212" name="Oval 172"/>
            <p:cNvSpPr>
              <a:spLocks noChangeArrowheads="1"/>
            </p:cNvSpPr>
            <p:nvPr/>
          </p:nvSpPr>
          <p:spPr bwMode="auto">
            <a:xfrm>
              <a:off x="5518" y="2609"/>
              <a:ext cx="47" cy="98"/>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5092"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214" name="AutoShape 174"/>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15" name="AutoShape 175"/>
            <p:cNvSpPr>
              <a:spLocks noChangeArrowheads="1"/>
            </p:cNvSpPr>
            <p:nvPr/>
          </p:nvSpPr>
          <p:spPr bwMode="auto">
            <a:xfrm>
              <a:off x="4208" y="2714"/>
              <a:ext cx="1065"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16" name="Oval 176"/>
            <p:cNvSpPr>
              <a:spLocks noChangeArrowheads="1"/>
            </p:cNvSpPr>
            <p:nvPr/>
          </p:nvSpPr>
          <p:spPr bwMode="auto">
            <a:xfrm>
              <a:off x="4310" y="2380"/>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17" name="Oval 177"/>
            <p:cNvSpPr>
              <a:spLocks noChangeArrowheads="1"/>
            </p:cNvSpPr>
            <p:nvPr/>
          </p:nvSpPr>
          <p:spPr bwMode="auto">
            <a:xfrm>
              <a:off x="4486" y="2386"/>
              <a:ext cx="163" cy="137"/>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mn-cs"/>
              </a:endParaRPr>
            </a:p>
          </p:txBody>
        </p:sp>
        <p:sp>
          <p:nvSpPr>
            <p:cNvPr id="92218" name="Oval 178"/>
            <p:cNvSpPr>
              <a:spLocks noChangeArrowheads="1"/>
            </p:cNvSpPr>
            <p:nvPr/>
          </p:nvSpPr>
          <p:spPr bwMode="auto">
            <a:xfrm>
              <a:off x="4663" y="2380"/>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2219" name="Rectangle 179"/>
            <p:cNvSpPr>
              <a:spLocks noChangeArrowheads="1"/>
            </p:cNvSpPr>
            <p:nvPr/>
          </p:nvSpPr>
          <p:spPr bwMode="auto">
            <a:xfrm>
              <a:off x="5063" y="1836"/>
              <a:ext cx="81" cy="759"/>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pic>
        <p:nvPicPr>
          <p:cNvPr id="215074" name="Picture 6" descr="underline_b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13" y="641350"/>
            <a:ext cx="8228012"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119</a:t>
            </a:fld>
            <a:endParaRPr lang="en-US" sz="1200" dirty="0">
              <a:latin typeface="Tahoma" charset="0"/>
            </a:endParaRPr>
          </a:p>
        </p:txBody>
      </p:sp>
      <p:sp>
        <p:nvSpPr>
          <p:cNvPr id="28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164305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06603"/>
                                        </p:tgtEl>
                                        <p:attrNameLst>
                                          <p:attrName>style.visibility</p:attrName>
                                        </p:attrNameLst>
                                      </p:cBhvr>
                                      <p:to>
                                        <p:strVal val="visible"/>
                                      </p:to>
                                    </p:set>
                                    <p:animEffect transition="in" filter="wipe(down)">
                                      <p:cBhvr>
                                        <p:cTn id="7" dur="500"/>
                                        <p:tgtEl>
                                          <p:spTgt spid="70660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706885"/>
                                        </p:tgtEl>
                                        <p:attrNameLst>
                                          <p:attrName>style.visibility</p:attrName>
                                        </p:attrNameLst>
                                      </p:cBhvr>
                                      <p:to>
                                        <p:strVal val="visible"/>
                                      </p:to>
                                    </p:set>
                                    <p:animEffect transition="in" filter="wipe(up)">
                                      <p:cBhvr>
                                        <p:cTn id="11" dur="1000"/>
                                        <p:tgtEl>
                                          <p:spTgt spid="7068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06660"/>
                                        </p:tgtEl>
                                        <p:attrNameLst>
                                          <p:attrName>style.visibility</p:attrName>
                                        </p:attrNameLst>
                                      </p:cBhvr>
                                      <p:to>
                                        <p:strVal val="visible"/>
                                      </p:to>
                                    </p:set>
                                  </p:childTnLst>
                                </p:cTn>
                              </p:par>
                              <p:par>
                                <p:cTn id="16" presetID="22" presetClass="entr" presetSubtype="1" fill="hold" nodeType="withEffect">
                                  <p:stCondLst>
                                    <p:cond delay="0"/>
                                  </p:stCondLst>
                                  <p:childTnLst>
                                    <p:set>
                                      <p:cBhvr>
                                        <p:cTn id="17" dur="1" fill="hold">
                                          <p:stCondLst>
                                            <p:cond delay="0"/>
                                          </p:stCondLst>
                                        </p:cTn>
                                        <p:tgtEl>
                                          <p:spTgt spid="706897"/>
                                        </p:tgtEl>
                                        <p:attrNameLst>
                                          <p:attrName>style.visibility</p:attrName>
                                        </p:attrNameLst>
                                      </p:cBhvr>
                                      <p:to>
                                        <p:strVal val="visible"/>
                                      </p:to>
                                    </p:set>
                                    <p:animEffect transition="in" filter="wipe(up)">
                                      <p:cBhvr>
                                        <p:cTn id="18" dur="1000"/>
                                        <p:tgtEl>
                                          <p:spTgt spid="7068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068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6661"/>
                                        </p:tgtEl>
                                        <p:attrNameLst>
                                          <p:attrName>style.visibility</p:attrName>
                                        </p:attrNameLst>
                                      </p:cBhvr>
                                      <p:to>
                                        <p:strVal val="visible"/>
                                      </p:to>
                                    </p:set>
                                  </p:childTnLst>
                                </p:cTn>
                              </p:par>
                            </p:childTnLst>
                          </p:cTn>
                        </p:par>
                        <p:par>
                          <p:cTn id="25" fill="hold" nodeType="afterGroup">
                            <p:stCondLst>
                              <p:cond delay="0"/>
                            </p:stCondLst>
                            <p:childTnLst>
                              <p:par>
                                <p:cTn id="26" presetID="0" presetClass="path" presetSubtype="0" accel="50000" decel="50000" fill="hold" nodeType="afterEffect">
                                  <p:stCondLst>
                                    <p:cond delay="0"/>
                                  </p:stCondLst>
                                  <p:childTnLst>
                                    <p:animMotion origin="layout" path="M 0.00642 0.00625 L 0.00764 0.08467 L 0.36285 0.08767 L 0.26996 0.22878 L 0.33698 0.22739 L 0.55069 0.01874 L 0.29583 0.52209 L 0.02882 0.5251 L 0.02882 0.41545 " pathEditMode="relative" rAng="0" ptsTypes="AAAAAAAAA">
                                      <p:cBhvr>
                                        <p:cTn id="27" dur="2000" fill="hold"/>
                                        <p:tgtEl>
                                          <p:spTgt spid="706874"/>
                                        </p:tgtEl>
                                        <p:attrNameLst>
                                          <p:attrName>ppt_x</p:attrName>
                                          <p:attrName>ppt_y</p:attrName>
                                        </p:attrNameLst>
                                      </p:cBhvr>
                                      <p:rCtr x="27205" y="25931"/>
                                    </p:animMotion>
                                  </p:childTnLst>
                                </p:cTn>
                              </p:par>
                              <p:par>
                                <p:cTn id="28" presetID="9" presetClass="exit" presetSubtype="0" fill="hold" nodeType="withEffect">
                                  <p:stCondLst>
                                    <p:cond delay="0"/>
                                  </p:stCondLst>
                                  <p:childTnLst>
                                    <p:animEffect transition="out" filter="dissolve">
                                      <p:cBhvr>
                                        <p:cTn id="29" dur="500"/>
                                        <p:tgtEl>
                                          <p:spTgt spid="706897"/>
                                        </p:tgtEl>
                                      </p:cBhvr>
                                    </p:animEffect>
                                    <p:set>
                                      <p:cBhvr>
                                        <p:cTn id="30" dur="1" fill="hold">
                                          <p:stCondLst>
                                            <p:cond delay="499"/>
                                          </p:stCondLst>
                                        </p:cTn>
                                        <p:tgtEl>
                                          <p:spTgt spid="706897"/>
                                        </p:tgtEl>
                                        <p:attrNameLst>
                                          <p:attrName>style.visibility</p:attrName>
                                        </p:attrNameLst>
                                      </p:cBhvr>
                                      <p:to>
                                        <p:strVal val="hidden"/>
                                      </p:to>
                                    </p:set>
                                  </p:childTnLst>
                                </p:cTn>
                              </p:par>
                            </p:childTnLst>
                          </p:cTn>
                        </p:par>
                        <p:par>
                          <p:cTn id="31" fill="hold" nodeType="afterGroup">
                            <p:stCondLst>
                              <p:cond delay="2000"/>
                            </p:stCondLst>
                            <p:childTnLst>
                              <p:par>
                                <p:cTn id="32" presetID="22" presetClass="entr" presetSubtype="4" fill="hold" nodeType="afterEffect">
                                  <p:stCondLst>
                                    <p:cond delay="0"/>
                                  </p:stCondLst>
                                  <p:childTnLst>
                                    <p:set>
                                      <p:cBhvr>
                                        <p:cTn id="33" dur="1" fill="hold">
                                          <p:stCondLst>
                                            <p:cond delay="0"/>
                                          </p:stCondLst>
                                        </p:cTn>
                                        <p:tgtEl>
                                          <p:spTgt spid="706896"/>
                                        </p:tgtEl>
                                        <p:attrNameLst>
                                          <p:attrName>style.visibility</p:attrName>
                                        </p:attrNameLst>
                                      </p:cBhvr>
                                      <p:to>
                                        <p:strVal val="visible"/>
                                      </p:to>
                                    </p:set>
                                    <p:animEffect transition="in" filter="wipe(down)">
                                      <p:cBhvr>
                                        <p:cTn id="34" dur="1000"/>
                                        <p:tgtEl>
                                          <p:spTgt spid="70689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706886"/>
                                        </p:tgtEl>
                                        <p:attrNameLst>
                                          <p:attrName>style.visibility</p:attrName>
                                        </p:attrNameLst>
                                      </p:cBhvr>
                                      <p:to>
                                        <p:strVal val="visible"/>
                                      </p:to>
                                    </p:set>
                                    <p:animEffect transition="in" filter="wipe(down)">
                                      <p:cBhvr>
                                        <p:cTn id="39" dur="500"/>
                                        <p:tgtEl>
                                          <p:spTgt spid="706886"/>
                                        </p:tgtEl>
                                      </p:cBhvr>
                                    </p:animEffect>
                                  </p:childTnLst>
                                </p:cTn>
                              </p:par>
                              <p:par>
                                <p:cTn id="40" presetID="9" presetClass="exit" presetSubtype="0" fill="hold" nodeType="withEffect">
                                  <p:stCondLst>
                                    <p:cond delay="0"/>
                                  </p:stCondLst>
                                  <p:childTnLst>
                                    <p:animEffect transition="out" filter="dissolve">
                                      <p:cBhvr>
                                        <p:cTn id="41" dur="500"/>
                                        <p:tgtEl>
                                          <p:spTgt spid="706874"/>
                                        </p:tgtEl>
                                      </p:cBhvr>
                                    </p:animEffect>
                                    <p:set>
                                      <p:cBhvr>
                                        <p:cTn id="42" dur="1" fill="hold">
                                          <p:stCondLst>
                                            <p:cond delay="499"/>
                                          </p:stCondLst>
                                        </p:cTn>
                                        <p:tgtEl>
                                          <p:spTgt spid="70687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nodeType="clickEffect">
                                  <p:stCondLst>
                                    <p:cond delay="0"/>
                                  </p:stCondLst>
                                  <p:childTnLst>
                                    <p:animEffect transition="out" filter="dissolve">
                                      <p:cBhvr>
                                        <p:cTn id="46" dur="500"/>
                                        <p:tgtEl>
                                          <p:spTgt spid="706886"/>
                                        </p:tgtEl>
                                      </p:cBhvr>
                                    </p:animEffect>
                                    <p:set>
                                      <p:cBhvr>
                                        <p:cTn id="47" dur="1" fill="hold">
                                          <p:stCondLst>
                                            <p:cond delay="499"/>
                                          </p:stCondLst>
                                        </p:cTn>
                                        <p:tgtEl>
                                          <p:spTgt spid="706886"/>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706951"/>
                                        </p:tgtEl>
                                        <p:attrNameLst>
                                          <p:attrName>style.visibility</p:attrName>
                                        </p:attrNameLst>
                                      </p:cBhvr>
                                      <p:to>
                                        <p:strVal val="visible"/>
                                      </p:to>
                                    </p:set>
                                    <p:animEffect transition="in" filter="wipe(up)">
                                      <p:cBhvr>
                                        <p:cTn id="52" dur="500"/>
                                        <p:tgtEl>
                                          <p:spTgt spid="706951"/>
                                        </p:tgtEl>
                                      </p:cBhvr>
                                    </p:animEffect>
                                  </p:childTnLst>
                                </p:cTn>
                              </p:par>
                            </p:childTnLst>
                          </p:cTn>
                        </p:par>
                        <p:par>
                          <p:cTn id="53" fill="hold" nodeType="afterGroup">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706984"/>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706982"/>
                                        </p:tgtEl>
                                        <p:attrNameLst>
                                          <p:attrName>style.visibility</p:attrName>
                                        </p:attrNameLst>
                                      </p:cBhvr>
                                      <p:to>
                                        <p:strVal val="visible"/>
                                      </p:to>
                                    </p:set>
                                    <p:animEffect transition="in" filter="dissolve">
                                      <p:cBhvr>
                                        <p:cTn id="60" dur="500"/>
                                        <p:tgtEl>
                                          <p:spTgt spid="706982"/>
                                        </p:tgtEl>
                                      </p:cBhvr>
                                    </p:animEffect>
                                  </p:childTnLst>
                                </p:cTn>
                              </p:par>
                            </p:childTnLst>
                          </p:cTn>
                        </p:par>
                        <p:par>
                          <p:cTn id="61" fill="hold" nodeType="afterGroup">
                            <p:stCondLst>
                              <p:cond delay="500"/>
                            </p:stCondLst>
                            <p:childTnLst>
                              <p:par>
                                <p:cTn id="62" presetID="0" presetClass="path" presetSubtype="0" accel="50000" decel="50000" fill="hold" nodeType="afterEffect">
                                  <p:stCondLst>
                                    <p:cond delay="0"/>
                                  </p:stCondLst>
                                  <p:childTnLst>
                                    <p:animMotion origin="layout" path="M -1.66667E-6 -2.15591E-6 L -1.66667E-6 0.09415 L 0.28593 0.09091 L 0.52934 -0.40111 L 0.30937 -0.18182 L 0.23403 -0.19755 L 0.32118 -0.33079 L -0.01997 -0.33079 L -0.01875 -0.41846 " pathEditMode="relative" ptsTypes="AAAAAAAAA">
                                      <p:cBhvr>
                                        <p:cTn id="63" dur="2000" fill="hold"/>
                                        <p:tgtEl>
                                          <p:spTgt spid="706982"/>
                                        </p:tgtEl>
                                        <p:attrNameLst>
                                          <p:attrName>ppt_x</p:attrName>
                                          <p:attrName>ppt_y</p:attrName>
                                        </p:attrNameLst>
                                      </p:cBhvr>
                                    </p:animMotion>
                                  </p:childTnLst>
                                </p:cTn>
                              </p:par>
                            </p:childTnLst>
                          </p:cTn>
                        </p:par>
                        <p:par>
                          <p:cTn id="64" fill="hold" nodeType="afterGroup">
                            <p:stCondLst>
                              <p:cond delay="2500"/>
                            </p:stCondLst>
                            <p:childTnLst>
                              <p:par>
                                <p:cTn id="65" presetID="9" presetClass="exit" presetSubtype="0" fill="hold" nodeType="afterEffect">
                                  <p:stCondLst>
                                    <p:cond delay="0"/>
                                  </p:stCondLst>
                                  <p:childTnLst>
                                    <p:animEffect transition="out" filter="dissolve">
                                      <p:cBhvr>
                                        <p:cTn id="66" dur="500"/>
                                        <p:tgtEl>
                                          <p:spTgt spid="706951"/>
                                        </p:tgtEl>
                                      </p:cBhvr>
                                    </p:animEffect>
                                    <p:set>
                                      <p:cBhvr>
                                        <p:cTn id="67" dur="1" fill="hold">
                                          <p:stCondLst>
                                            <p:cond delay="499"/>
                                          </p:stCondLst>
                                        </p:cTn>
                                        <p:tgtEl>
                                          <p:spTgt spid="706951"/>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706886"/>
                                        </p:tgtEl>
                                      </p:cBhvr>
                                    </p:animEffect>
                                    <p:set>
                                      <p:cBhvr>
                                        <p:cTn id="70" dur="1" fill="hold">
                                          <p:stCondLst>
                                            <p:cond delay="499"/>
                                          </p:stCondLst>
                                        </p:cTn>
                                        <p:tgtEl>
                                          <p:spTgt spid="706886"/>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500"/>
                                        <p:tgtEl>
                                          <p:spTgt spid="706896"/>
                                        </p:tgtEl>
                                      </p:cBhvr>
                                    </p:animEffect>
                                    <p:set>
                                      <p:cBhvr>
                                        <p:cTn id="73" dur="1" fill="hold">
                                          <p:stCondLst>
                                            <p:cond delay="499"/>
                                          </p:stCondLst>
                                        </p:cTn>
                                        <p:tgtEl>
                                          <p:spTgt spid="706896"/>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xit" presetSubtype="0" fill="hold" nodeType="clickEffect">
                                  <p:stCondLst>
                                    <p:cond delay="0"/>
                                  </p:stCondLst>
                                  <p:childTnLst>
                                    <p:animEffect transition="out" filter="dissolve">
                                      <p:cBhvr>
                                        <p:cTn id="77" dur="500"/>
                                        <p:tgtEl>
                                          <p:spTgt spid="706982"/>
                                        </p:tgtEl>
                                      </p:cBhvr>
                                    </p:animEffect>
                                    <p:set>
                                      <p:cBhvr>
                                        <p:cTn id="78" dur="1" fill="hold">
                                          <p:stCondLst>
                                            <p:cond delay="499"/>
                                          </p:stCondLst>
                                        </p:cTn>
                                        <p:tgtEl>
                                          <p:spTgt spid="706982"/>
                                        </p:tgtEl>
                                        <p:attrNameLst>
                                          <p:attrName>style.visibility</p:attrName>
                                        </p:attrNameLst>
                                      </p:cBhvr>
                                      <p:to>
                                        <p:strVal val="hidden"/>
                                      </p:to>
                                    </p:set>
                                  </p:childTnLst>
                                </p:cTn>
                              </p:par>
                            </p:childTnLst>
                          </p:cTn>
                        </p:par>
                        <p:par>
                          <p:cTn id="79" fill="hold" nodeType="afterGroup">
                            <p:stCondLst>
                              <p:cond delay="500"/>
                            </p:stCondLst>
                            <p:childTnLst>
                              <p:par>
                                <p:cTn id="80" presetID="22" presetClass="entr" presetSubtype="4" fill="hold" nodeType="afterEffect">
                                  <p:stCondLst>
                                    <p:cond delay="0"/>
                                  </p:stCondLst>
                                  <p:childTnLst>
                                    <p:set>
                                      <p:cBhvr>
                                        <p:cTn id="81" dur="1" fill="hold">
                                          <p:stCondLst>
                                            <p:cond delay="0"/>
                                          </p:stCondLst>
                                        </p:cTn>
                                        <p:tgtEl>
                                          <p:spTgt spid="706983"/>
                                        </p:tgtEl>
                                        <p:attrNameLst>
                                          <p:attrName>style.visibility</p:attrName>
                                        </p:attrNameLst>
                                      </p:cBhvr>
                                      <p:to>
                                        <p:strVal val="visible"/>
                                      </p:to>
                                    </p:set>
                                    <p:animEffect transition="in" filter="wipe(down)">
                                      <p:cBhvr>
                                        <p:cTn id="82" dur="1000"/>
                                        <p:tgtEl>
                                          <p:spTgt spid="706983"/>
                                        </p:tgtEl>
                                      </p:cBhvr>
                                    </p:animEffect>
                                  </p:childTnLst>
                                </p:cTn>
                              </p:par>
                            </p:childTnLst>
                          </p:cTn>
                        </p:par>
                        <p:par>
                          <p:cTn id="83" fill="hold" nodeType="afterGroup">
                            <p:stCondLst>
                              <p:cond delay="1500"/>
                            </p:stCondLst>
                            <p:childTnLst>
                              <p:par>
                                <p:cTn id="84" presetID="1" presetClass="entr" presetSubtype="0" fill="hold" grpId="0" nodeType="afterEffect">
                                  <p:stCondLst>
                                    <p:cond delay="0"/>
                                  </p:stCondLst>
                                  <p:childTnLst>
                                    <p:set>
                                      <p:cBhvr>
                                        <p:cTn id="85" dur="1" fill="hold">
                                          <p:stCondLst>
                                            <p:cond delay="0"/>
                                          </p:stCondLst>
                                        </p:cTn>
                                        <p:tgtEl>
                                          <p:spTgt spid="706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0" grpId="0"/>
      <p:bldP spid="706661" grpId="0"/>
      <p:bldP spid="706662" grpId="0"/>
      <p:bldP spid="7069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28700"/>
            <a:ext cx="5942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a:xfrm>
            <a:off x="533400" y="228600"/>
            <a:ext cx="7772400" cy="800100"/>
          </a:xfrm>
        </p:spPr>
        <p:txBody>
          <a:bodyPr/>
          <a:lstStyle/>
          <a:p>
            <a:pPr>
              <a:defRPr/>
            </a:pPr>
            <a:r>
              <a:rPr lang="en-US" dirty="0">
                <a:latin typeface="Gill Sans MT" charset="0"/>
                <a:cs typeface="+mj-cs"/>
              </a:rPr>
              <a:t>Link layer, </a:t>
            </a:r>
            <a:r>
              <a:rPr lang="en-US" sz="4000" dirty="0">
                <a:latin typeface="Gill Sans MT" charset="0"/>
                <a:cs typeface="+mj-cs"/>
              </a:rPr>
              <a:t>LAN</a:t>
            </a:r>
            <a:r>
              <a:rPr lang="en-US" dirty="0">
                <a:latin typeface="Gill Sans MT" charset="0"/>
                <a:cs typeface="+mj-cs"/>
              </a:rPr>
              <a:t>s: outline</a:t>
            </a:r>
          </a:p>
        </p:txBody>
      </p:sp>
      <p:sp>
        <p:nvSpPr>
          <p:cNvPr id="3078" name="Rectangle 3"/>
          <p:cNvSpPr>
            <a:spLocks noGrp="1" noChangeArrowheads="1"/>
          </p:cNvSpPr>
          <p:nvPr>
            <p:ph type="body" sz="half" idx="1"/>
          </p:nvPr>
        </p:nvSpPr>
        <p:spPr>
          <a:xfrm>
            <a:off x="500064" y="1600200"/>
            <a:ext cx="5731924" cy="4648200"/>
          </a:xfrm>
        </p:spPr>
        <p:txBody>
          <a:bodyPr/>
          <a:lstStyle/>
          <a:p>
            <a:pPr marL="457200" indent="-457200">
              <a:buFont typeface="Wingdings" charset="0"/>
              <a:buNone/>
              <a:defRPr/>
            </a:pPr>
            <a:r>
              <a:rPr lang="en-US" dirty="0">
                <a:solidFill>
                  <a:srgbClr val="000099"/>
                </a:solidFill>
                <a:latin typeface="Gill Sans MT" charset="0"/>
                <a:cs typeface="+mn-cs"/>
              </a:rPr>
              <a:t>6.1</a:t>
            </a:r>
            <a:r>
              <a:rPr lang="en-US" dirty="0">
                <a:solidFill>
                  <a:srgbClr val="CC0000"/>
                </a:solidFill>
                <a:latin typeface="Gill Sans MT" charset="0"/>
                <a:cs typeface="+mn-cs"/>
              </a:rPr>
              <a:t> </a:t>
            </a:r>
            <a:r>
              <a:rPr lang="en-US" dirty="0">
                <a:latin typeface="Gill Sans MT" charset="0"/>
                <a:cs typeface="+mn-cs"/>
              </a:rPr>
              <a:t>Introduction, services</a:t>
            </a:r>
          </a:p>
          <a:p>
            <a:pPr marL="457200" indent="-457200">
              <a:buFont typeface="Wingdings" charset="0"/>
              <a:buNone/>
              <a:defRPr/>
            </a:pPr>
            <a:r>
              <a:rPr lang="en-US" dirty="0">
                <a:solidFill>
                  <a:srgbClr val="CC0000"/>
                </a:solidFill>
                <a:latin typeface="Gill Sans MT" charset="0"/>
                <a:cs typeface="+mn-cs"/>
              </a:rPr>
              <a:t>6.2 Error detection, correction </a:t>
            </a:r>
          </a:p>
          <a:p>
            <a:pPr marL="457200" indent="-457200">
              <a:buFont typeface="Wingdings" charset="0"/>
              <a:buNone/>
              <a:defRPr/>
            </a:pPr>
            <a:r>
              <a:rPr lang="en-US" dirty="0">
                <a:solidFill>
                  <a:srgbClr val="000099"/>
                </a:solidFill>
                <a:latin typeface="Gill Sans MT" charset="0"/>
                <a:cs typeface="+mn-cs"/>
              </a:rPr>
              <a:t>6.3</a:t>
            </a:r>
            <a:r>
              <a:rPr lang="en-US" dirty="0">
                <a:latin typeface="Gill Sans MT" charset="0"/>
                <a:cs typeface="+mn-cs"/>
              </a:rPr>
              <a:t> Multiple access protocols</a:t>
            </a:r>
          </a:p>
          <a:p>
            <a:pPr marL="457200" indent="-457200">
              <a:buFont typeface="Wingdings" charset="0"/>
              <a:buNone/>
              <a:defRPr/>
            </a:pPr>
            <a:r>
              <a:rPr lang="en-US" dirty="0">
                <a:latin typeface="Gill Sans MT" charset="0"/>
              </a:rPr>
              <a:t>6.4 Local Area Networks (LANs)</a:t>
            </a:r>
          </a:p>
          <a:p>
            <a:pPr lvl="1">
              <a:defRPr/>
            </a:pPr>
            <a:r>
              <a:rPr lang="en-US" dirty="0">
                <a:latin typeface="Gill Sans MT" charset="0"/>
              </a:rPr>
              <a:t>Ethernet</a:t>
            </a:r>
          </a:p>
          <a:p>
            <a:pPr lvl="1">
              <a:defRPr/>
            </a:pPr>
            <a:r>
              <a:rPr lang="en-US" dirty="0">
                <a:latin typeface="Gill Sans MT" charset="0"/>
              </a:rPr>
              <a:t>Addressing, ARP</a:t>
            </a:r>
          </a:p>
          <a:p>
            <a:pPr lvl="1">
              <a:defRPr/>
            </a:pPr>
            <a:r>
              <a:rPr lang="en-US" dirty="0">
                <a:latin typeface="Gill Sans MT" charset="0"/>
              </a:rPr>
              <a:t>Switches</a:t>
            </a:r>
          </a:p>
          <a:p>
            <a:pPr marL="457200" indent="-457200">
              <a:buNone/>
              <a:defRPr/>
            </a:pPr>
            <a:endParaRPr lang="en-US" dirty="0">
              <a:latin typeface="Gill Sans MT" charset="0"/>
              <a:cs typeface="+mn-cs"/>
            </a:endParaRPr>
          </a:p>
        </p:txBody>
      </p:sp>
      <p:sp>
        <p:nvSpPr>
          <p:cNvPr id="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12</a:t>
            </a:fld>
            <a:endParaRPr lang="en-US" sz="1200" dirty="0">
              <a:latin typeface="Tahoma" charset="0"/>
            </a:endParaRPr>
          </a:p>
        </p:txBody>
      </p:sp>
      <p:sp>
        <p:nvSpPr>
          <p:cNvPr id="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2666208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16065" name="Group 300"/>
          <p:cNvGrpSpPr>
            <a:grpSpLocks/>
          </p:cNvGrpSpPr>
          <p:nvPr/>
        </p:nvGrpSpPr>
        <p:grpSpPr bwMode="auto">
          <a:xfrm>
            <a:off x="773113" y="1273175"/>
            <a:ext cx="3554412" cy="3067050"/>
            <a:chOff x="773113" y="1273175"/>
            <a:chExt cx="3554412" cy="3066395"/>
          </a:xfrm>
        </p:grpSpPr>
        <p:sp>
          <p:nvSpPr>
            <p:cNvPr id="216312" name="Freeform 3"/>
            <p:cNvSpPr>
              <a:spLocks/>
            </p:cNvSpPr>
            <p:nvPr/>
          </p:nvSpPr>
          <p:spPr bwMode="auto">
            <a:xfrm>
              <a:off x="773113" y="1273175"/>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216313"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6314"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6315"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6316"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93438" name="Text Box 240"/>
            <p:cNvSpPr txBox="1">
              <a:spLocks noChangeArrowheads="1"/>
            </p:cNvSpPr>
            <p:nvPr/>
          </p:nvSpPr>
          <p:spPr bwMode="auto">
            <a:xfrm>
              <a:off x="2562225" y="3815807"/>
              <a:ext cx="1211263" cy="523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dirty="0">
                  <a:solidFill>
                    <a:srgbClr val="000000"/>
                  </a:solidFill>
                  <a:latin typeface="Arial" charset="0"/>
                  <a:cs typeface="Arial" charset="0"/>
                </a:rPr>
                <a:t>router</a:t>
              </a:r>
            </a:p>
            <a:p>
              <a:pPr>
                <a:defRPr/>
              </a:pPr>
              <a:r>
                <a:rPr lang="en-US" sz="1400" dirty="0">
                  <a:solidFill>
                    <a:srgbClr val="000000"/>
                  </a:solidFill>
                  <a:latin typeface="Arial" charset="0"/>
                  <a:cs typeface="Arial" charset="0"/>
                </a:rPr>
                <a:t>(runs DHCP)</a:t>
              </a:r>
            </a:p>
          </p:txBody>
        </p:sp>
        <p:grpSp>
          <p:nvGrpSpPr>
            <p:cNvPr id="216318" name="Group 356"/>
            <p:cNvGrpSpPr>
              <a:grpSpLocks/>
            </p:cNvGrpSpPr>
            <p:nvPr/>
          </p:nvGrpSpPr>
          <p:grpSpPr bwMode="auto">
            <a:xfrm>
              <a:off x="1653422" y="1982680"/>
              <a:ext cx="843032" cy="814871"/>
              <a:chOff x="313" y="1497"/>
              <a:chExt cx="1152" cy="1014"/>
            </a:xfrm>
          </p:grpSpPr>
          <p:pic>
            <p:nvPicPr>
              <p:cNvPr id="216370" name="Picture 354" descr="laptop_stylized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6371" name="Picture 355" descr="antenna_styl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934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925" y="2423867"/>
              <a:ext cx="879475" cy="34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10" name="Rectangle 43"/>
            <p:cNvSpPr>
              <a:spLocks noChangeArrowheads="1"/>
            </p:cNvSpPr>
            <p:nvPr/>
          </p:nvSpPr>
          <p:spPr bwMode="auto">
            <a:xfrm rot="16200000" flipH="1">
              <a:off x="3589349" y="3549138"/>
              <a:ext cx="104753" cy="24447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sp>
          <p:nvSpPr>
            <p:cNvPr id="311" name="Rectangle 43"/>
            <p:cNvSpPr>
              <a:spLocks noChangeArrowheads="1"/>
            </p:cNvSpPr>
            <p:nvPr/>
          </p:nvSpPr>
          <p:spPr bwMode="auto">
            <a:xfrm rot="2460490">
              <a:off x="3206750" y="3274585"/>
              <a:ext cx="82550" cy="24759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sp>
          <p:nvSpPr>
            <p:cNvPr id="312" name="Rectangle 43"/>
            <p:cNvSpPr>
              <a:spLocks noChangeArrowheads="1"/>
            </p:cNvSpPr>
            <p:nvPr/>
          </p:nvSpPr>
          <p:spPr bwMode="auto">
            <a:xfrm rot="16200000">
              <a:off x="2499531" y="2388124"/>
              <a:ext cx="111101" cy="2968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Comic Sans MS" pitchFamily="66" charset="0"/>
                <a:ea typeface="+mn-ea"/>
                <a:cs typeface="+mn-cs"/>
              </a:endParaRPr>
            </a:p>
          </p:txBody>
        </p:sp>
        <p:grpSp>
          <p:nvGrpSpPr>
            <p:cNvPr id="216323" name="Group 248"/>
            <p:cNvGrpSpPr>
              <a:grpSpLocks/>
            </p:cNvGrpSpPr>
            <p:nvPr/>
          </p:nvGrpSpPr>
          <p:grpSpPr bwMode="auto">
            <a:xfrm>
              <a:off x="2597285" y="3210128"/>
              <a:ext cx="332569" cy="581078"/>
              <a:chOff x="4140" y="429"/>
              <a:chExt cx="1425" cy="2396"/>
            </a:xfrm>
          </p:grpSpPr>
          <p:sp>
            <p:nvSpPr>
              <p:cNvPr id="216338"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460" name="Rectangle 149"/>
              <p:cNvSpPr>
                <a:spLocks noChangeArrowheads="1"/>
              </p:cNvSpPr>
              <p:nvPr/>
            </p:nvSpPr>
            <p:spPr bwMode="auto">
              <a:xfrm>
                <a:off x="4207" y="426"/>
                <a:ext cx="1048" cy="2291"/>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6340"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6341"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463" name="Rectangle 152"/>
              <p:cNvSpPr>
                <a:spLocks noChangeArrowheads="1"/>
              </p:cNvSpPr>
              <p:nvPr/>
            </p:nvSpPr>
            <p:spPr bwMode="auto">
              <a:xfrm>
                <a:off x="4214" y="688"/>
                <a:ext cx="592" cy="5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6343" name="Group 153"/>
              <p:cNvGrpSpPr>
                <a:grpSpLocks/>
              </p:cNvGrpSpPr>
              <p:nvPr/>
            </p:nvGrpSpPr>
            <p:grpSpPr bwMode="auto">
              <a:xfrm>
                <a:off x="4749" y="668"/>
                <a:ext cx="581" cy="145"/>
                <a:chOff x="614" y="2568"/>
                <a:chExt cx="725" cy="139"/>
              </a:xfrm>
            </p:grpSpPr>
            <p:sp>
              <p:nvSpPr>
                <p:cNvPr id="93489" name="AutoShape 154"/>
                <p:cNvSpPr>
                  <a:spLocks noChangeArrowheads="1"/>
                </p:cNvSpPr>
                <p:nvPr/>
              </p:nvSpPr>
              <p:spPr bwMode="auto">
                <a:xfrm>
                  <a:off x="617" y="2569"/>
                  <a:ext cx="721"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490" name="AutoShape 155"/>
                <p:cNvSpPr>
                  <a:spLocks noChangeArrowheads="1"/>
                </p:cNvSpPr>
                <p:nvPr/>
              </p:nvSpPr>
              <p:spPr bwMode="auto">
                <a:xfrm>
                  <a:off x="634" y="2587"/>
                  <a:ext cx="688"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3465" name="Rectangle 156"/>
              <p:cNvSpPr>
                <a:spLocks noChangeArrowheads="1"/>
              </p:cNvSpPr>
              <p:nvPr/>
            </p:nvSpPr>
            <p:spPr bwMode="auto">
              <a:xfrm>
                <a:off x="4221" y="1015"/>
                <a:ext cx="599" cy="5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6345" name="Group 157"/>
              <p:cNvGrpSpPr>
                <a:grpSpLocks/>
              </p:cNvGrpSpPr>
              <p:nvPr/>
            </p:nvGrpSpPr>
            <p:grpSpPr bwMode="auto">
              <a:xfrm>
                <a:off x="4747" y="994"/>
                <a:ext cx="581" cy="134"/>
                <a:chOff x="614" y="2568"/>
                <a:chExt cx="725" cy="139"/>
              </a:xfrm>
            </p:grpSpPr>
            <p:sp>
              <p:nvSpPr>
                <p:cNvPr id="93487" name="AutoShape 158"/>
                <p:cNvSpPr>
                  <a:spLocks noChangeArrowheads="1"/>
                </p:cNvSpPr>
                <p:nvPr/>
              </p:nvSpPr>
              <p:spPr bwMode="auto">
                <a:xfrm>
                  <a:off x="611" y="2570"/>
                  <a:ext cx="730" cy="136"/>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488" name="AutoShape 159"/>
                <p:cNvSpPr>
                  <a:spLocks noChangeArrowheads="1"/>
                </p:cNvSpPr>
                <p:nvPr/>
              </p:nvSpPr>
              <p:spPr bwMode="auto">
                <a:xfrm>
                  <a:off x="628" y="2583"/>
                  <a:ext cx="69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3467" name="Rectangle 160"/>
              <p:cNvSpPr>
                <a:spLocks noChangeArrowheads="1"/>
              </p:cNvSpPr>
              <p:nvPr/>
            </p:nvSpPr>
            <p:spPr bwMode="auto">
              <a:xfrm>
                <a:off x="4214" y="1356"/>
                <a:ext cx="599"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468" name="Rectangle 161"/>
              <p:cNvSpPr>
                <a:spLocks noChangeArrowheads="1"/>
              </p:cNvSpPr>
              <p:nvPr/>
            </p:nvSpPr>
            <p:spPr bwMode="auto">
              <a:xfrm>
                <a:off x="4228" y="1657"/>
                <a:ext cx="599"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6348" name="Group 162"/>
              <p:cNvGrpSpPr>
                <a:grpSpLocks/>
              </p:cNvGrpSpPr>
              <p:nvPr/>
            </p:nvGrpSpPr>
            <p:grpSpPr bwMode="auto">
              <a:xfrm>
                <a:off x="4735" y="1627"/>
                <a:ext cx="582" cy="151"/>
                <a:chOff x="614" y="2568"/>
                <a:chExt cx="725" cy="139"/>
              </a:xfrm>
            </p:grpSpPr>
            <p:sp>
              <p:nvSpPr>
                <p:cNvPr id="93485" name="AutoShape 163"/>
                <p:cNvSpPr>
                  <a:spLocks noChangeArrowheads="1"/>
                </p:cNvSpPr>
                <p:nvPr/>
              </p:nvSpPr>
              <p:spPr bwMode="auto">
                <a:xfrm>
                  <a:off x="618" y="2571"/>
                  <a:ext cx="720" cy="13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486" name="AutoShape 164"/>
                <p:cNvSpPr>
                  <a:spLocks noChangeArrowheads="1"/>
                </p:cNvSpPr>
                <p:nvPr/>
              </p:nvSpPr>
              <p:spPr bwMode="auto">
                <a:xfrm>
                  <a:off x="635" y="2589"/>
                  <a:ext cx="68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216349"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216350" name="Group 166"/>
              <p:cNvGrpSpPr>
                <a:grpSpLocks/>
              </p:cNvGrpSpPr>
              <p:nvPr/>
            </p:nvGrpSpPr>
            <p:grpSpPr bwMode="auto">
              <a:xfrm>
                <a:off x="4739" y="1327"/>
                <a:ext cx="582" cy="139"/>
                <a:chOff x="614" y="2568"/>
                <a:chExt cx="725" cy="139"/>
              </a:xfrm>
            </p:grpSpPr>
            <p:sp>
              <p:nvSpPr>
                <p:cNvPr id="93483" name="AutoShape 167"/>
                <p:cNvSpPr>
                  <a:spLocks noChangeArrowheads="1"/>
                </p:cNvSpPr>
                <p:nvPr/>
              </p:nvSpPr>
              <p:spPr bwMode="auto">
                <a:xfrm>
                  <a:off x="613" y="2571"/>
                  <a:ext cx="729" cy="137"/>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484" name="AutoShape 168"/>
                <p:cNvSpPr>
                  <a:spLocks noChangeArrowheads="1"/>
                </p:cNvSpPr>
                <p:nvPr/>
              </p:nvSpPr>
              <p:spPr bwMode="auto">
                <a:xfrm>
                  <a:off x="630" y="2584"/>
                  <a:ext cx="695"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3472" name="Rectangle 169"/>
              <p:cNvSpPr>
                <a:spLocks noChangeArrowheads="1"/>
              </p:cNvSpPr>
              <p:nvPr/>
            </p:nvSpPr>
            <p:spPr bwMode="auto">
              <a:xfrm>
                <a:off x="5255" y="426"/>
                <a:ext cx="68" cy="229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6352"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6353"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475" name="Oval 172"/>
              <p:cNvSpPr>
                <a:spLocks noChangeArrowheads="1"/>
              </p:cNvSpPr>
              <p:nvPr/>
            </p:nvSpPr>
            <p:spPr bwMode="auto">
              <a:xfrm>
                <a:off x="5520" y="2612"/>
                <a:ext cx="48" cy="98"/>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6355"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477" name="AutoShape 174"/>
              <p:cNvSpPr>
                <a:spLocks noChangeArrowheads="1"/>
              </p:cNvSpPr>
              <p:nvPr/>
            </p:nvSpPr>
            <p:spPr bwMode="auto">
              <a:xfrm>
                <a:off x="4139" y="2678"/>
                <a:ext cx="1204" cy="17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478" name="AutoShape 175"/>
              <p:cNvSpPr>
                <a:spLocks noChangeArrowheads="1"/>
              </p:cNvSpPr>
              <p:nvPr/>
            </p:nvSpPr>
            <p:spPr bwMode="auto">
              <a:xfrm>
                <a:off x="4207" y="2717"/>
                <a:ext cx="1068"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479" name="Oval 176"/>
              <p:cNvSpPr>
                <a:spLocks noChangeArrowheads="1"/>
              </p:cNvSpPr>
              <p:nvPr/>
            </p:nvSpPr>
            <p:spPr bwMode="auto">
              <a:xfrm>
                <a:off x="4309" y="2383"/>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480" name="Oval 177"/>
              <p:cNvSpPr>
                <a:spLocks noChangeArrowheads="1"/>
              </p:cNvSpPr>
              <p:nvPr/>
            </p:nvSpPr>
            <p:spPr bwMode="auto">
              <a:xfrm>
                <a:off x="4486" y="2383"/>
                <a:ext cx="163"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mn-cs"/>
                </a:endParaRPr>
              </a:p>
            </p:txBody>
          </p:sp>
          <p:sp>
            <p:nvSpPr>
              <p:cNvPr id="93481" name="Oval 178"/>
              <p:cNvSpPr>
                <a:spLocks noChangeArrowheads="1"/>
              </p:cNvSpPr>
              <p:nvPr/>
            </p:nvSpPr>
            <p:spPr bwMode="auto">
              <a:xfrm>
                <a:off x="4663" y="2383"/>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482" name="Rectangle 179"/>
              <p:cNvSpPr>
                <a:spLocks noChangeArrowheads="1"/>
              </p:cNvSpPr>
              <p:nvPr/>
            </p:nvSpPr>
            <p:spPr bwMode="auto">
              <a:xfrm>
                <a:off x="5065" y="1834"/>
                <a:ext cx="82" cy="772"/>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6324" name="Group 48"/>
            <p:cNvGrpSpPr>
              <a:grpSpLocks/>
            </p:cNvGrpSpPr>
            <p:nvPr/>
          </p:nvGrpSpPr>
          <p:grpSpPr bwMode="auto">
            <a:xfrm>
              <a:off x="2795471" y="3465563"/>
              <a:ext cx="735669" cy="376863"/>
              <a:chOff x="3600" y="219"/>
              <a:chExt cx="360" cy="175"/>
            </a:xfrm>
          </p:grpSpPr>
          <p:sp>
            <p:nvSpPr>
              <p:cNvPr id="93446"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447"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3448"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3449" name="Rectangle 52"/>
              <p:cNvSpPr>
                <a:spLocks noChangeArrowheads="1"/>
              </p:cNvSpPr>
              <p:nvPr/>
            </p:nvSpPr>
            <p:spPr bwMode="auto">
              <a:xfrm>
                <a:off x="3603" y="289"/>
                <a:ext cx="353"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solidFill>
                    <a:srgbClr val="000000"/>
                  </a:solidFill>
                  <a:latin typeface="Times New Roman" charset="0"/>
                  <a:cs typeface="+mn-cs"/>
                </a:endParaRPr>
              </a:p>
            </p:txBody>
          </p:sp>
          <p:sp>
            <p:nvSpPr>
              <p:cNvPr id="93450"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6330" name="Group 54"/>
              <p:cNvGrpSpPr>
                <a:grpSpLocks/>
              </p:cNvGrpSpPr>
              <p:nvPr/>
            </p:nvGrpSpPr>
            <p:grpSpPr bwMode="auto">
              <a:xfrm>
                <a:off x="3686" y="244"/>
                <a:ext cx="177" cy="66"/>
                <a:chOff x="2848" y="848"/>
                <a:chExt cx="140" cy="98"/>
              </a:xfrm>
            </p:grpSpPr>
            <p:sp>
              <p:nvSpPr>
                <p:cNvPr id="93456"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3457"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3458"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nvGrpSpPr>
              <p:cNvPr id="216331" name="Group 58"/>
              <p:cNvGrpSpPr>
                <a:grpSpLocks/>
              </p:cNvGrpSpPr>
              <p:nvPr/>
            </p:nvGrpSpPr>
            <p:grpSpPr bwMode="auto">
              <a:xfrm flipV="1">
                <a:off x="3686" y="243"/>
                <a:ext cx="177" cy="66"/>
                <a:chOff x="2848" y="848"/>
                <a:chExt cx="140" cy="98"/>
              </a:xfrm>
            </p:grpSpPr>
            <p:sp>
              <p:nvSpPr>
                <p:cNvPr id="93453"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3454"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3455" name="Line 61"/>
                <p:cNvSpPr>
                  <a:spLocks noChangeShapeType="1"/>
                </p:cNvSpPr>
                <p:nvPr/>
              </p:nvSpPr>
              <p:spPr bwMode="auto">
                <a:xfrm>
                  <a:off x="2894" y="854"/>
                  <a:ext cx="52" cy="9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sp>
        <p:nvSpPr>
          <p:cNvPr id="216068" name="Freeform 2"/>
          <p:cNvSpPr>
            <a:spLocks/>
          </p:cNvSpPr>
          <p:nvPr/>
        </p:nvSpPr>
        <p:spPr bwMode="auto">
          <a:xfrm>
            <a:off x="322263" y="4619625"/>
            <a:ext cx="3963987" cy="1716088"/>
          </a:xfrm>
          <a:custGeom>
            <a:avLst/>
            <a:gdLst>
              <a:gd name="T0" fmla="*/ 2147483647 w 2497"/>
              <a:gd name="T1" fmla="*/ 2147483647 h 1081"/>
              <a:gd name="T2" fmla="*/ 2147483647 w 2497"/>
              <a:gd name="T3" fmla="*/ 2147483647 h 1081"/>
              <a:gd name="T4" fmla="*/ 2147483647 w 2497"/>
              <a:gd name="T5" fmla="*/ 2147483647 h 1081"/>
              <a:gd name="T6" fmla="*/ 2147483647 w 2497"/>
              <a:gd name="T7" fmla="*/ 2147483647 h 1081"/>
              <a:gd name="T8" fmla="*/ 2147483647 w 2497"/>
              <a:gd name="T9" fmla="*/ 2147483647 h 1081"/>
              <a:gd name="T10" fmla="*/ 2147483647 w 2497"/>
              <a:gd name="T11" fmla="*/ 2147483647 h 1081"/>
              <a:gd name="T12" fmla="*/ 2147483647 w 2497"/>
              <a:gd name="T13" fmla="*/ 2147483647 h 1081"/>
              <a:gd name="T14" fmla="*/ 2147483647 w 2497"/>
              <a:gd name="T15" fmla="*/ 2147483647 h 1081"/>
              <a:gd name="T16" fmla="*/ 2147483647 w 2497"/>
              <a:gd name="T17" fmla="*/ 2147483647 h 1081"/>
              <a:gd name="T18" fmla="*/ 2147483647 w 2497"/>
              <a:gd name="T19" fmla="*/ 2147483647 h 1081"/>
              <a:gd name="T20" fmla="*/ 2147483647 w 2497"/>
              <a:gd name="T21" fmla="*/ 2147483647 h 1081"/>
              <a:gd name="T22" fmla="*/ 2147483647 w 2497"/>
              <a:gd name="T23" fmla="*/ 2147483647 h 1081"/>
              <a:gd name="T24" fmla="*/ 2147483647 w 2497"/>
              <a:gd name="T25" fmla="*/ 2147483647 h 1081"/>
              <a:gd name="T26" fmla="*/ 2147483647 w 2497"/>
              <a:gd name="T27" fmla="*/ 2147483647 h 1081"/>
              <a:gd name="T28" fmla="*/ 2147483647 w 2497"/>
              <a:gd name="T29" fmla="*/ 2147483647 h 1081"/>
              <a:gd name="T30" fmla="*/ 2147483647 w 2497"/>
              <a:gd name="T31" fmla="*/ 2147483647 h 10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97" h="1081">
                <a:moveTo>
                  <a:pt x="475" y="274"/>
                </a:moveTo>
                <a:cubicBezTo>
                  <a:pt x="381" y="316"/>
                  <a:pt x="280" y="389"/>
                  <a:pt x="204" y="437"/>
                </a:cubicBezTo>
                <a:cubicBezTo>
                  <a:pt x="128" y="485"/>
                  <a:pt x="42" y="503"/>
                  <a:pt x="21" y="559"/>
                </a:cubicBezTo>
                <a:cubicBezTo>
                  <a:pt x="0" y="615"/>
                  <a:pt x="56" y="734"/>
                  <a:pt x="75" y="776"/>
                </a:cubicBezTo>
                <a:cubicBezTo>
                  <a:pt x="94" y="818"/>
                  <a:pt x="116" y="789"/>
                  <a:pt x="136" y="810"/>
                </a:cubicBezTo>
                <a:cubicBezTo>
                  <a:pt x="156" y="831"/>
                  <a:pt x="167" y="876"/>
                  <a:pt x="197" y="905"/>
                </a:cubicBezTo>
                <a:cubicBezTo>
                  <a:pt x="227" y="934"/>
                  <a:pt x="231" y="970"/>
                  <a:pt x="319" y="986"/>
                </a:cubicBezTo>
                <a:cubicBezTo>
                  <a:pt x="407" y="1002"/>
                  <a:pt x="554" y="1003"/>
                  <a:pt x="726" y="1000"/>
                </a:cubicBezTo>
                <a:cubicBezTo>
                  <a:pt x="898" y="997"/>
                  <a:pt x="1146" y="961"/>
                  <a:pt x="1349" y="966"/>
                </a:cubicBezTo>
                <a:cubicBezTo>
                  <a:pt x="1552" y="971"/>
                  <a:pt x="1785" y="1028"/>
                  <a:pt x="1945" y="1033"/>
                </a:cubicBezTo>
                <a:cubicBezTo>
                  <a:pt x="2105" y="1038"/>
                  <a:pt x="2225" y="1081"/>
                  <a:pt x="2311" y="993"/>
                </a:cubicBezTo>
                <a:cubicBezTo>
                  <a:pt x="2397" y="905"/>
                  <a:pt x="2497" y="662"/>
                  <a:pt x="2460" y="506"/>
                </a:cubicBezTo>
                <a:cubicBezTo>
                  <a:pt x="2423" y="350"/>
                  <a:pt x="2280" y="116"/>
                  <a:pt x="2088" y="58"/>
                </a:cubicBezTo>
                <a:cubicBezTo>
                  <a:pt x="1896" y="0"/>
                  <a:pt x="1528" y="138"/>
                  <a:pt x="1308" y="159"/>
                </a:cubicBezTo>
                <a:cubicBezTo>
                  <a:pt x="1088" y="180"/>
                  <a:pt x="906" y="167"/>
                  <a:pt x="766" y="186"/>
                </a:cubicBezTo>
                <a:cubicBezTo>
                  <a:pt x="626" y="205"/>
                  <a:pt x="569" y="232"/>
                  <a:pt x="475" y="274"/>
                </a:cubicBezTo>
                <a:close/>
              </a:path>
            </a:pathLst>
          </a:custGeom>
          <a:gradFill rotWithShape="1">
            <a:gsLst>
              <a:gs pos="0">
                <a:srgbClr val="00CCFF"/>
              </a:gs>
              <a:gs pos="100000">
                <a:srgbClr val="FFFFFF"/>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216069" name="Freeform 3"/>
          <p:cNvSpPr>
            <a:spLocks/>
          </p:cNvSpPr>
          <p:nvPr/>
        </p:nvSpPr>
        <p:spPr bwMode="auto">
          <a:xfrm>
            <a:off x="4751388" y="871538"/>
            <a:ext cx="1919287" cy="2227262"/>
          </a:xfrm>
          <a:custGeom>
            <a:avLst/>
            <a:gdLst>
              <a:gd name="T0" fmla="*/ 2147483647 w 1209"/>
              <a:gd name="T1" fmla="*/ 2147483647 h 1403"/>
              <a:gd name="T2" fmla="*/ 2147483647 w 1209"/>
              <a:gd name="T3" fmla="*/ 2147483647 h 1403"/>
              <a:gd name="T4" fmla="*/ 2147483647 w 1209"/>
              <a:gd name="T5" fmla="*/ 2147483647 h 1403"/>
              <a:gd name="T6" fmla="*/ 2147483647 w 1209"/>
              <a:gd name="T7" fmla="*/ 2147483647 h 1403"/>
              <a:gd name="T8" fmla="*/ 2147483647 w 1209"/>
              <a:gd name="T9" fmla="*/ 2147483647 h 1403"/>
              <a:gd name="T10" fmla="*/ 2147483647 w 1209"/>
              <a:gd name="T11" fmla="*/ 2147483647 h 1403"/>
              <a:gd name="T12" fmla="*/ 2147483647 w 1209"/>
              <a:gd name="T13" fmla="*/ 2147483647 h 1403"/>
              <a:gd name="T14" fmla="*/ 2147483647 w 1209"/>
              <a:gd name="T15" fmla="*/ 2147483647 h 1403"/>
              <a:gd name="T16" fmla="*/ 2147483647 w 1209"/>
              <a:gd name="T17" fmla="*/ 2147483647 h 1403"/>
              <a:gd name="T18" fmla="*/ 2147483647 w 1209"/>
              <a:gd name="T19" fmla="*/ 2147483647 h 1403"/>
              <a:gd name="T20" fmla="*/ 2147483647 w 1209"/>
              <a:gd name="T21" fmla="*/ 2147483647 h 1403"/>
              <a:gd name="T22" fmla="*/ 2147483647 w 1209"/>
              <a:gd name="T23" fmla="*/ 2147483647 h 1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9" h="1403">
                <a:moveTo>
                  <a:pt x="84" y="528"/>
                </a:moveTo>
                <a:cubicBezTo>
                  <a:pt x="51" y="600"/>
                  <a:pt x="28" y="643"/>
                  <a:pt x="16" y="705"/>
                </a:cubicBezTo>
                <a:cubicBezTo>
                  <a:pt x="4" y="767"/>
                  <a:pt x="0" y="845"/>
                  <a:pt x="9" y="901"/>
                </a:cubicBezTo>
                <a:cubicBezTo>
                  <a:pt x="18" y="957"/>
                  <a:pt x="44" y="983"/>
                  <a:pt x="70" y="1043"/>
                </a:cubicBezTo>
                <a:cubicBezTo>
                  <a:pt x="96" y="1103"/>
                  <a:pt x="130" y="1210"/>
                  <a:pt x="165" y="1260"/>
                </a:cubicBezTo>
                <a:cubicBezTo>
                  <a:pt x="200" y="1310"/>
                  <a:pt x="223" y="1324"/>
                  <a:pt x="280" y="1342"/>
                </a:cubicBezTo>
                <a:cubicBezTo>
                  <a:pt x="337" y="1360"/>
                  <a:pt x="393" y="1368"/>
                  <a:pt x="510" y="1369"/>
                </a:cubicBezTo>
                <a:cubicBezTo>
                  <a:pt x="627" y="1370"/>
                  <a:pt x="775" y="1403"/>
                  <a:pt x="985" y="1348"/>
                </a:cubicBezTo>
                <a:cubicBezTo>
                  <a:pt x="1195" y="1293"/>
                  <a:pt x="1209" y="54"/>
                  <a:pt x="985" y="27"/>
                </a:cubicBezTo>
                <a:cubicBezTo>
                  <a:pt x="761" y="0"/>
                  <a:pt x="606" y="115"/>
                  <a:pt x="477" y="156"/>
                </a:cubicBezTo>
                <a:cubicBezTo>
                  <a:pt x="348" y="197"/>
                  <a:pt x="280" y="207"/>
                  <a:pt x="212" y="271"/>
                </a:cubicBezTo>
                <a:cubicBezTo>
                  <a:pt x="144" y="335"/>
                  <a:pt x="117" y="456"/>
                  <a:pt x="84" y="528"/>
                </a:cubicBezTo>
                <a:close/>
              </a:path>
            </a:pathLst>
          </a:custGeom>
          <a:gradFill rotWithShape="1">
            <a:gsLst>
              <a:gs pos="0">
                <a:srgbClr val="00CCFF"/>
              </a:gs>
              <a:gs pos="100000">
                <a:srgbClr val="FFFFFF"/>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93191" name="Rectangle 4"/>
          <p:cNvSpPr>
            <a:spLocks noGrp="1" noChangeArrowheads="1"/>
          </p:cNvSpPr>
          <p:nvPr>
            <p:ph type="title"/>
          </p:nvPr>
        </p:nvSpPr>
        <p:spPr>
          <a:xfrm>
            <a:off x="323850" y="0"/>
            <a:ext cx="8361363" cy="973138"/>
          </a:xfrm>
        </p:spPr>
        <p:txBody>
          <a:bodyPr/>
          <a:lstStyle/>
          <a:p>
            <a:pPr>
              <a:defRPr/>
            </a:pPr>
            <a:r>
              <a:rPr lang="en-US" sz="3600" dirty="0">
                <a:latin typeface="Gill Sans MT" charset="0"/>
                <a:cs typeface="+mj-cs"/>
              </a:rPr>
              <a:t>A day in the life… HTTP request/reply </a:t>
            </a:r>
          </a:p>
        </p:txBody>
      </p:sp>
      <p:grpSp>
        <p:nvGrpSpPr>
          <p:cNvPr id="216071" name="Group 35"/>
          <p:cNvGrpSpPr>
            <a:grpSpLocks/>
          </p:cNvGrpSpPr>
          <p:nvPr/>
        </p:nvGrpSpPr>
        <p:grpSpPr bwMode="auto">
          <a:xfrm>
            <a:off x="1195388" y="1081088"/>
            <a:ext cx="976312" cy="1460500"/>
            <a:chOff x="651" y="681"/>
            <a:chExt cx="615" cy="920"/>
          </a:xfrm>
        </p:grpSpPr>
        <p:sp>
          <p:nvSpPr>
            <p:cNvPr id="216304" name="Freeform 36"/>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216305" name="Group 37"/>
            <p:cNvGrpSpPr>
              <a:grpSpLocks/>
            </p:cNvGrpSpPr>
            <p:nvPr/>
          </p:nvGrpSpPr>
          <p:grpSpPr bwMode="auto">
            <a:xfrm>
              <a:off x="651" y="681"/>
              <a:ext cx="500" cy="828"/>
              <a:chOff x="569" y="2954"/>
              <a:chExt cx="500" cy="828"/>
            </a:xfrm>
          </p:grpSpPr>
          <p:sp>
            <p:nvSpPr>
              <p:cNvPr id="93427" name="Rectangle 3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428" name="Text Box 39"/>
              <p:cNvSpPr txBox="1">
                <a:spLocks noChangeArrowheads="1"/>
              </p:cNvSpPr>
              <p:nvPr/>
            </p:nvSpPr>
            <p:spPr bwMode="auto">
              <a:xfrm>
                <a:off x="607" y="2954"/>
                <a:ext cx="449"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dirty="0">
                    <a:solidFill>
                      <a:srgbClr val="000000"/>
                    </a:solidFill>
                    <a:latin typeface="Arial" charset="0"/>
                    <a:cs typeface="+mn-cs"/>
                  </a:rPr>
                  <a:t>HTTP</a:t>
                </a:r>
              </a:p>
              <a:p>
                <a:pPr algn="ctr">
                  <a:defRPr/>
                </a:pPr>
                <a:r>
                  <a:rPr lang="en-US" sz="1600" i="0" dirty="0">
                    <a:solidFill>
                      <a:srgbClr val="000000"/>
                    </a:solidFill>
                    <a:latin typeface="Arial" charset="0"/>
                    <a:cs typeface="+mn-cs"/>
                  </a:rPr>
                  <a:t>TCP</a:t>
                </a:r>
              </a:p>
              <a:p>
                <a:pPr algn="ctr">
                  <a:defRPr/>
                </a:pPr>
                <a:r>
                  <a:rPr lang="en-US" sz="1600" i="0" dirty="0">
                    <a:solidFill>
                      <a:srgbClr val="000000"/>
                    </a:solidFill>
                    <a:latin typeface="Arial" charset="0"/>
                    <a:cs typeface="+mn-cs"/>
                  </a:rPr>
                  <a:t>IP</a:t>
                </a:r>
              </a:p>
              <a:p>
                <a:pPr algn="ctr">
                  <a:defRPr/>
                </a:pPr>
                <a:r>
                  <a:rPr lang="en-US" sz="1600" i="0" dirty="0">
                    <a:solidFill>
                      <a:srgbClr val="000000"/>
                    </a:solidFill>
                    <a:latin typeface="Arial" charset="0"/>
                    <a:cs typeface="+mn-cs"/>
                  </a:rPr>
                  <a:t>Eth</a:t>
                </a:r>
              </a:p>
              <a:p>
                <a:pPr algn="ctr">
                  <a:defRPr/>
                </a:pPr>
                <a:r>
                  <a:rPr lang="en-US" sz="1600" i="0" dirty="0">
                    <a:solidFill>
                      <a:srgbClr val="000000"/>
                    </a:solidFill>
                    <a:latin typeface="Arial" charset="0"/>
                    <a:cs typeface="+mn-cs"/>
                  </a:rPr>
                  <a:t>Phy</a:t>
                </a:r>
              </a:p>
            </p:txBody>
          </p:sp>
          <p:sp>
            <p:nvSpPr>
              <p:cNvPr id="93429" name="Line 4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3430" name="Line 4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3431" name="Line 4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3432" name="Line 4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grpSp>
        <p:nvGrpSpPr>
          <p:cNvPr id="707628" name="Group 44"/>
          <p:cNvGrpSpPr>
            <a:grpSpLocks/>
          </p:cNvGrpSpPr>
          <p:nvPr/>
        </p:nvGrpSpPr>
        <p:grpSpPr bwMode="auto">
          <a:xfrm>
            <a:off x="442913" y="1054100"/>
            <a:ext cx="515937" cy="333375"/>
            <a:chOff x="328" y="678"/>
            <a:chExt cx="325" cy="210"/>
          </a:xfrm>
        </p:grpSpPr>
        <p:grpSp>
          <p:nvGrpSpPr>
            <p:cNvPr id="216300" name="Group 45"/>
            <p:cNvGrpSpPr>
              <a:grpSpLocks/>
            </p:cNvGrpSpPr>
            <p:nvPr/>
          </p:nvGrpSpPr>
          <p:grpSpPr bwMode="auto">
            <a:xfrm>
              <a:off x="328" y="693"/>
              <a:ext cx="325" cy="154"/>
              <a:chOff x="844" y="3337"/>
              <a:chExt cx="325" cy="154"/>
            </a:xfrm>
          </p:grpSpPr>
          <p:sp>
            <p:nvSpPr>
              <p:cNvPr id="93423" name="Rectangle 46"/>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424" name="Text Box 47"/>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HTTP</a:t>
                </a:r>
              </a:p>
            </p:txBody>
          </p:sp>
        </p:grpSp>
        <p:sp>
          <p:nvSpPr>
            <p:cNvPr id="93422" name="AutoShape 48"/>
            <p:cNvSpPr>
              <a:spLocks noChangeArrowheads="1"/>
            </p:cNvSpPr>
            <p:nvPr/>
          </p:nvSpPr>
          <p:spPr bwMode="auto">
            <a:xfrm>
              <a:off x="396" y="678"/>
              <a:ext cx="240" cy="210"/>
            </a:xfrm>
            <a:prstGeom prst="downArrow">
              <a:avLst>
                <a:gd name="adj1" fmla="val 49167"/>
                <a:gd name="adj2" fmla="val 24292"/>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707633" name="Rectangle 49"/>
          <p:cNvSpPr>
            <a:spLocks noChangeArrowheads="1"/>
          </p:cNvSpPr>
          <p:nvPr/>
        </p:nvSpPr>
        <p:spPr bwMode="auto">
          <a:xfrm>
            <a:off x="5183188" y="3105150"/>
            <a:ext cx="3441700" cy="950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100000"/>
              <a:buFont typeface="Wingdings" charset="2"/>
              <a:buChar char="§"/>
              <a:defRPr/>
            </a:pPr>
            <a:r>
              <a:rPr lang="en-US" sz="2000" dirty="0">
                <a:solidFill>
                  <a:srgbClr val="C00000"/>
                </a:solidFill>
                <a:latin typeface="Gill Sans MT" charset="0"/>
                <a:cs typeface="+mn-cs"/>
              </a:rPr>
              <a:t>HTTP request</a:t>
            </a:r>
            <a:r>
              <a:rPr lang="en-US" sz="2000" i="0" dirty="0">
                <a:solidFill>
                  <a:srgbClr val="C00000"/>
                </a:solidFill>
                <a:latin typeface="Gill Sans MT" charset="0"/>
                <a:cs typeface="+mn-cs"/>
              </a:rPr>
              <a:t> </a:t>
            </a:r>
            <a:r>
              <a:rPr lang="en-US" sz="2000" i="0" dirty="0">
                <a:solidFill>
                  <a:srgbClr val="000000"/>
                </a:solidFill>
                <a:latin typeface="Gill Sans MT" charset="0"/>
                <a:cs typeface="+mn-cs"/>
              </a:rPr>
              <a:t>sent into TCP socket</a:t>
            </a:r>
          </a:p>
        </p:txBody>
      </p:sp>
      <p:sp>
        <p:nvSpPr>
          <p:cNvPr id="707634" name="Rectangle 50"/>
          <p:cNvSpPr>
            <a:spLocks noChangeArrowheads="1"/>
          </p:cNvSpPr>
          <p:nvPr/>
        </p:nvSpPr>
        <p:spPr bwMode="auto">
          <a:xfrm>
            <a:off x="5176838" y="3797300"/>
            <a:ext cx="3787775" cy="985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100000"/>
              <a:buFont typeface="Wingdings" charset="2"/>
              <a:buChar char="§"/>
              <a:defRPr/>
            </a:pPr>
            <a:r>
              <a:rPr lang="en-US" sz="2000" i="0" dirty="0">
                <a:solidFill>
                  <a:srgbClr val="000000"/>
                </a:solidFill>
                <a:latin typeface="Gill Sans MT" charset="0"/>
                <a:cs typeface="+mn-cs"/>
              </a:rPr>
              <a:t>IP datagram containing HTTP request routed to www.google.com</a:t>
            </a:r>
          </a:p>
        </p:txBody>
      </p:sp>
      <p:sp>
        <p:nvSpPr>
          <p:cNvPr id="707635" name="Rectangle 51"/>
          <p:cNvSpPr>
            <a:spLocks noChangeArrowheads="1"/>
          </p:cNvSpPr>
          <p:nvPr/>
        </p:nvSpPr>
        <p:spPr bwMode="auto">
          <a:xfrm>
            <a:off x="5189538" y="5702300"/>
            <a:ext cx="3865562"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100000"/>
              <a:buFont typeface="Wingdings" charset="2"/>
              <a:buChar char="§"/>
              <a:defRPr/>
            </a:pPr>
            <a:r>
              <a:rPr lang="en-US" sz="2000" i="0" dirty="0">
                <a:solidFill>
                  <a:srgbClr val="000000"/>
                </a:solidFill>
                <a:latin typeface="Gill Sans MT" charset="0"/>
                <a:cs typeface="+mn-cs"/>
              </a:rPr>
              <a:t>IP datagram containing HTTP reply routed back to client</a:t>
            </a:r>
          </a:p>
        </p:txBody>
      </p:sp>
      <p:grpSp>
        <p:nvGrpSpPr>
          <p:cNvPr id="216076" name="Group 166"/>
          <p:cNvGrpSpPr>
            <a:grpSpLocks/>
          </p:cNvGrpSpPr>
          <p:nvPr/>
        </p:nvGrpSpPr>
        <p:grpSpPr bwMode="auto">
          <a:xfrm>
            <a:off x="3795713" y="2409825"/>
            <a:ext cx="1576387" cy="1287463"/>
            <a:chOff x="3228" y="1776"/>
            <a:chExt cx="252" cy="96"/>
          </a:xfrm>
        </p:grpSpPr>
        <p:sp>
          <p:nvSpPr>
            <p:cNvPr id="216298"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6299"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6077" name="Group 167"/>
          <p:cNvGrpSpPr>
            <a:grpSpLocks/>
          </p:cNvGrpSpPr>
          <p:nvPr/>
        </p:nvGrpSpPr>
        <p:grpSpPr bwMode="auto">
          <a:xfrm flipH="1">
            <a:off x="5600700" y="2424113"/>
            <a:ext cx="400050" cy="152400"/>
            <a:chOff x="3228" y="1776"/>
            <a:chExt cx="252" cy="96"/>
          </a:xfrm>
        </p:grpSpPr>
        <p:sp>
          <p:nvSpPr>
            <p:cNvPr id="216296"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6297"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6078" name="Group 170"/>
          <p:cNvGrpSpPr>
            <a:grpSpLocks/>
          </p:cNvGrpSpPr>
          <p:nvPr/>
        </p:nvGrpSpPr>
        <p:grpSpPr bwMode="auto">
          <a:xfrm flipH="1" flipV="1">
            <a:off x="5753100" y="1900238"/>
            <a:ext cx="400050" cy="152400"/>
            <a:chOff x="3228" y="1776"/>
            <a:chExt cx="252" cy="96"/>
          </a:xfrm>
        </p:grpSpPr>
        <p:sp>
          <p:nvSpPr>
            <p:cNvPr id="216294"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6295"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6079" name="Group 110"/>
          <p:cNvGrpSpPr>
            <a:grpSpLocks/>
          </p:cNvGrpSpPr>
          <p:nvPr/>
        </p:nvGrpSpPr>
        <p:grpSpPr bwMode="auto">
          <a:xfrm>
            <a:off x="3057525" y="5273675"/>
            <a:ext cx="757238" cy="379413"/>
            <a:chOff x="2466" y="2026"/>
            <a:chExt cx="477" cy="282"/>
          </a:xfrm>
        </p:grpSpPr>
        <p:sp>
          <p:nvSpPr>
            <p:cNvPr id="216280"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sp>
          <p:nvSpPr>
            <p:cNvPr id="216281" name="Line 112"/>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6282" name="Rectangle 113"/>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endParaRPr>
            </a:p>
          </p:txBody>
        </p:sp>
        <p:sp>
          <p:nvSpPr>
            <p:cNvPr id="216283"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grpSp>
          <p:nvGrpSpPr>
            <p:cNvPr id="216284" name="Group 115"/>
            <p:cNvGrpSpPr>
              <a:grpSpLocks/>
            </p:cNvGrpSpPr>
            <p:nvPr/>
          </p:nvGrpSpPr>
          <p:grpSpPr bwMode="auto">
            <a:xfrm>
              <a:off x="2581" y="2061"/>
              <a:ext cx="236" cy="94"/>
              <a:chOff x="2848" y="848"/>
              <a:chExt cx="140" cy="98"/>
            </a:xfrm>
          </p:grpSpPr>
          <p:sp>
            <p:nvSpPr>
              <p:cNvPr id="216291" name="Line 116"/>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6292" name="Line 117"/>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6293" name="Line 118"/>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16285" name="Group 119"/>
            <p:cNvGrpSpPr>
              <a:grpSpLocks/>
            </p:cNvGrpSpPr>
            <p:nvPr/>
          </p:nvGrpSpPr>
          <p:grpSpPr bwMode="auto">
            <a:xfrm flipV="1">
              <a:off x="2581" y="2060"/>
              <a:ext cx="236" cy="94"/>
              <a:chOff x="2848" y="848"/>
              <a:chExt cx="140" cy="98"/>
            </a:xfrm>
          </p:grpSpPr>
          <p:sp>
            <p:nvSpPr>
              <p:cNvPr id="216288" name="Line 12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6289" name="Line 12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6290" name="Line 12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6286" name="Line 123"/>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6287" name="Line 124"/>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6080" name="Line 136"/>
          <p:cNvSpPr>
            <a:spLocks noChangeShapeType="1"/>
          </p:cNvSpPr>
          <p:nvPr/>
        </p:nvSpPr>
        <p:spPr bwMode="auto">
          <a:xfrm flipV="1">
            <a:off x="2543175" y="5443538"/>
            <a:ext cx="490538" cy="158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6081" name="Text Box 137"/>
          <p:cNvSpPr txBox="1">
            <a:spLocks noChangeArrowheads="1"/>
          </p:cNvSpPr>
          <p:nvPr/>
        </p:nvSpPr>
        <p:spPr bwMode="auto">
          <a:xfrm>
            <a:off x="1003300" y="5835650"/>
            <a:ext cx="15954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i="0" dirty="0">
                <a:solidFill>
                  <a:srgbClr val="000000"/>
                </a:solidFill>
                <a:latin typeface="Arial" charset="0"/>
              </a:rPr>
              <a:t>64.233.169.105</a:t>
            </a:r>
          </a:p>
        </p:txBody>
      </p:sp>
      <p:sp>
        <p:nvSpPr>
          <p:cNvPr id="216082" name="Text Box 138"/>
          <p:cNvSpPr txBox="1">
            <a:spLocks noChangeArrowheads="1"/>
          </p:cNvSpPr>
          <p:nvPr/>
        </p:nvSpPr>
        <p:spPr bwMode="auto">
          <a:xfrm>
            <a:off x="971550" y="5541963"/>
            <a:ext cx="11779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i="0" dirty="0">
                <a:solidFill>
                  <a:srgbClr val="000000"/>
                </a:solidFill>
                <a:latin typeface="Arial" charset="0"/>
              </a:rPr>
              <a:t>web server</a:t>
            </a:r>
          </a:p>
        </p:txBody>
      </p:sp>
      <p:grpSp>
        <p:nvGrpSpPr>
          <p:cNvPr id="216083" name="Group 194"/>
          <p:cNvGrpSpPr>
            <a:grpSpLocks/>
          </p:cNvGrpSpPr>
          <p:nvPr/>
        </p:nvGrpSpPr>
        <p:grpSpPr bwMode="auto">
          <a:xfrm>
            <a:off x="2970213" y="5649913"/>
            <a:ext cx="295275" cy="114300"/>
            <a:chOff x="3228" y="1776"/>
            <a:chExt cx="252" cy="96"/>
          </a:xfrm>
        </p:grpSpPr>
        <p:sp>
          <p:nvSpPr>
            <p:cNvPr id="216278" name="Line 195"/>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6279" name="Line 196"/>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16084" name="Group 200"/>
          <p:cNvGrpSpPr>
            <a:grpSpLocks/>
          </p:cNvGrpSpPr>
          <p:nvPr/>
        </p:nvGrpSpPr>
        <p:grpSpPr bwMode="auto">
          <a:xfrm flipH="1" flipV="1">
            <a:off x="3813175" y="5354638"/>
            <a:ext cx="295275" cy="114300"/>
            <a:chOff x="3228" y="1776"/>
            <a:chExt cx="252" cy="96"/>
          </a:xfrm>
        </p:grpSpPr>
        <p:sp>
          <p:nvSpPr>
            <p:cNvPr id="216276" name="Line 20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6277" name="Line 20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93206" name="Line 112"/>
          <p:cNvSpPr>
            <a:spLocks noChangeShapeType="1"/>
          </p:cNvSpPr>
          <p:nvPr/>
        </p:nvSpPr>
        <p:spPr bwMode="auto">
          <a:xfrm flipH="1">
            <a:off x="3594100" y="2432050"/>
            <a:ext cx="1882775" cy="28924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nvGrpSpPr>
          <p:cNvPr id="216086" name="Group 145"/>
          <p:cNvGrpSpPr>
            <a:grpSpLocks/>
          </p:cNvGrpSpPr>
          <p:nvPr/>
        </p:nvGrpSpPr>
        <p:grpSpPr bwMode="auto">
          <a:xfrm>
            <a:off x="1509713" y="3965575"/>
            <a:ext cx="976312" cy="1460500"/>
            <a:chOff x="4000" y="1895"/>
            <a:chExt cx="615" cy="920"/>
          </a:xfrm>
        </p:grpSpPr>
        <p:sp>
          <p:nvSpPr>
            <p:cNvPr id="216268" name="Freeform 146"/>
            <p:cNvSpPr>
              <a:spLocks/>
            </p:cNvSpPr>
            <p:nvPr/>
          </p:nvSpPr>
          <p:spPr bwMode="auto">
            <a:xfrm>
              <a:off x="4011" y="1912"/>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216269" name="Group 147"/>
            <p:cNvGrpSpPr>
              <a:grpSpLocks/>
            </p:cNvGrpSpPr>
            <p:nvPr/>
          </p:nvGrpSpPr>
          <p:grpSpPr bwMode="auto">
            <a:xfrm>
              <a:off x="4000" y="1895"/>
              <a:ext cx="500" cy="828"/>
              <a:chOff x="569" y="2954"/>
              <a:chExt cx="500" cy="828"/>
            </a:xfrm>
          </p:grpSpPr>
          <p:sp>
            <p:nvSpPr>
              <p:cNvPr id="93391" name="Rectangle 14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92" name="Text Box 149"/>
              <p:cNvSpPr txBox="1">
                <a:spLocks noChangeArrowheads="1"/>
              </p:cNvSpPr>
              <p:nvPr/>
            </p:nvSpPr>
            <p:spPr bwMode="auto">
              <a:xfrm>
                <a:off x="607" y="2954"/>
                <a:ext cx="449"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dirty="0">
                    <a:solidFill>
                      <a:srgbClr val="000000"/>
                    </a:solidFill>
                    <a:latin typeface="Arial" charset="0"/>
                    <a:cs typeface="+mn-cs"/>
                  </a:rPr>
                  <a:t>HTTP</a:t>
                </a:r>
              </a:p>
              <a:p>
                <a:pPr algn="ctr">
                  <a:defRPr/>
                </a:pPr>
                <a:r>
                  <a:rPr lang="en-US" sz="1600" i="0" dirty="0">
                    <a:solidFill>
                      <a:srgbClr val="000000"/>
                    </a:solidFill>
                    <a:latin typeface="Arial" charset="0"/>
                    <a:cs typeface="+mn-cs"/>
                  </a:rPr>
                  <a:t>TCP</a:t>
                </a:r>
              </a:p>
              <a:p>
                <a:pPr algn="ctr">
                  <a:defRPr/>
                </a:pPr>
                <a:r>
                  <a:rPr lang="en-US" sz="1600" i="0" dirty="0">
                    <a:solidFill>
                      <a:srgbClr val="000000"/>
                    </a:solidFill>
                    <a:latin typeface="Arial" charset="0"/>
                    <a:cs typeface="+mn-cs"/>
                  </a:rPr>
                  <a:t>IP</a:t>
                </a:r>
              </a:p>
              <a:p>
                <a:pPr algn="ctr">
                  <a:defRPr/>
                </a:pPr>
                <a:r>
                  <a:rPr lang="en-US" sz="1600" i="0" dirty="0">
                    <a:solidFill>
                      <a:srgbClr val="000000"/>
                    </a:solidFill>
                    <a:latin typeface="Arial" charset="0"/>
                    <a:cs typeface="+mn-cs"/>
                  </a:rPr>
                  <a:t>Eth</a:t>
                </a:r>
              </a:p>
              <a:p>
                <a:pPr algn="ctr">
                  <a:defRPr/>
                </a:pPr>
                <a:r>
                  <a:rPr lang="en-US" sz="1600" i="0" dirty="0">
                    <a:solidFill>
                      <a:srgbClr val="000000"/>
                    </a:solidFill>
                    <a:latin typeface="Arial" charset="0"/>
                    <a:cs typeface="+mn-cs"/>
                  </a:rPr>
                  <a:t>Phy</a:t>
                </a:r>
              </a:p>
            </p:txBody>
          </p:sp>
          <p:sp>
            <p:nvSpPr>
              <p:cNvPr id="93393" name="Line 15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3394" name="Line 15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3395" name="Line 15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93396" name="Line 15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sp>
        <p:nvSpPr>
          <p:cNvPr id="707813" name="Rectangle 229"/>
          <p:cNvSpPr>
            <a:spLocks noChangeArrowheads="1"/>
          </p:cNvSpPr>
          <p:nvPr/>
        </p:nvSpPr>
        <p:spPr bwMode="auto">
          <a:xfrm>
            <a:off x="5183188" y="4735513"/>
            <a:ext cx="3787775" cy="985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100000"/>
              <a:buFont typeface="Wingdings" charset="2"/>
              <a:buChar char="§"/>
              <a:defRPr/>
            </a:pPr>
            <a:r>
              <a:rPr lang="en-US" sz="2000" i="0" dirty="0">
                <a:solidFill>
                  <a:srgbClr val="000000"/>
                </a:solidFill>
                <a:latin typeface="Gill Sans MT" charset="0"/>
                <a:cs typeface="+mn-cs"/>
              </a:rPr>
              <a:t>web server responds with </a:t>
            </a:r>
            <a:r>
              <a:rPr lang="en-US" sz="2000" dirty="0">
                <a:solidFill>
                  <a:srgbClr val="C00000"/>
                </a:solidFill>
                <a:latin typeface="Gill Sans MT" charset="0"/>
                <a:cs typeface="+mn-cs"/>
              </a:rPr>
              <a:t>HTTP reply</a:t>
            </a:r>
            <a:r>
              <a:rPr lang="en-US" sz="2000" i="0" dirty="0">
                <a:solidFill>
                  <a:srgbClr val="C00000"/>
                </a:solidFill>
                <a:latin typeface="Gill Sans MT" charset="0"/>
                <a:cs typeface="+mn-cs"/>
              </a:rPr>
              <a:t> </a:t>
            </a:r>
            <a:r>
              <a:rPr lang="en-US" sz="2000" i="0" dirty="0">
                <a:solidFill>
                  <a:srgbClr val="000000"/>
                </a:solidFill>
                <a:latin typeface="Gill Sans MT" charset="0"/>
                <a:cs typeface="+mn-cs"/>
              </a:rPr>
              <a:t>(containing web page)</a:t>
            </a:r>
          </a:p>
        </p:txBody>
      </p:sp>
      <p:grpSp>
        <p:nvGrpSpPr>
          <p:cNvPr id="707941" name="Group 357"/>
          <p:cNvGrpSpPr>
            <a:grpSpLocks/>
          </p:cNvGrpSpPr>
          <p:nvPr/>
        </p:nvGrpSpPr>
        <p:grpSpPr bwMode="auto">
          <a:xfrm>
            <a:off x="88900" y="1363663"/>
            <a:ext cx="1081088" cy="1058862"/>
            <a:chOff x="56" y="859"/>
            <a:chExt cx="681" cy="667"/>
          </a:xfrm>
        </p:grpSpPr>
        <p:grpSp>
          <p:nvGrpSpPr>
            <p:cNvPr id="216237" name="Group 230"/>
            <p:cNvGrpSpPr>
              <a:grpSpLocks/>
            </p:cNvGrpSpPr>
            <p:nvPr/>
          </p:nvGrpSpPr>
          <p:grpSpPr bwMode="auto">
            <a:xfrm>
              <a:off x="290" y="874"/>
              <a:ext cx="379" cy="154"/>
              <a:chOff x="740" y="3209"/>
              <a:chExt cx="379" cy="154"/>
            </a:xfrm>
          </p:grpSpPr>
          <p:grpSp>
            <p:nvGrpSpPr>
              <p:cNvPr id="216263" name="Group 231"/>
              <p:cNvGrpSpPr>
                <a:grpSpLocks/>
              </p:cNvGrpSpPr>
              <p:nvPr/>
            </p:nvGrpSpPr>
            <p:grpSpPr bwMode="auto">
              <a:xfrm>
                <a:off x="794" y="3209"/>
                <a:ext cx="325" cy="154"/>
                <a:chOff x="844" y="3337"/>
                <a:chExt cx="325" cy="154"/>
              </a:xfrm>
            </p:grpSpPr>
            <p:sp>
              <p:nvSpPr>
                <p:cNvPr id="93387" name="Rectangle 232"/>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88" name="Text Box 233"/>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HTTP</a:t>
                  </a:r>
                </a:p>
              </p:txBody>
            </p:sp>
          </p:grpSp>
          <p:sp>
            <p:nvSpPr>
              <p:cNvPr id="93385" name="Rectangle 234"/>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86" name="Rectangle 235"/>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6238" name="Group 236"/>
            <p:cNvGrpSpPr>
              <a:grpSpLocks/>
            </p:cNvGrpSpPr>
            <p:nvPr/>
          </p:nvGrpSpPr>
          <p:grpSpPr bwMode="auto">
            <a:xfrm>
              <a:off x="290" y="1022"/>
              <a:ext cx="379" cy="154"/>
              <a:chOff x="836" y="3305"/>
              <a:chExt cx="379" cy="154"/>
            </a:xfrm>
          </p:grpSpPr>
          <p:grpSp>
            <p:nvGrpSpPr>
              <p:cNvPr id="216257" name="Group 237"/>
              <p:cNvGrpSpPr>
                <a:grpSpLocks/>
              </p:cNvGrpSpPr>
              <p:nvPr/>
            </p:nvGrpSpPr>
            <p:grpSpPr bwMode="auto">
              <a:xfrm>
                <a:off x="890" y="3305"/>
                <a:ext cx="325" cy="154"/>
                <a:chOff x="844" y="3337"/>
                <a:chExt cx="325" cy="154"/>
              </a:xfrm>
            </p:grpSpPr>
            <p:sp>
              <p:nvSpPr>
                <p:cNvPr id="93382" name="Rectangle 23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83" name="Text Box 239"/>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HTTP</a:t>
                  </a:r>
                </a:p>
              </p:txBody>
            </p:sp>
          </p:grpSp>
          <p:grpSp>
            <p:nvGrpSpPr>
              <p:cNvPr id="216258" name="Group 240"/>
              <p:cNvGrpSpPr>
                <a:grpSpLocks/>
              </p:cNvGrpSpPr>
              <p:nvPr/>
            </p:nvGrpSpPr>
            <p:grpSpPr bwMode="auto">
              <a:xfrm>
                <a:off x="836" y="3334"/>
                <a:ext cx="354" cy="94"/>
                <a:chOff x="836" y="3334"/>
                <a:chExt cx="354" cy="94"/>
              </a:xfrm>
            </p:grpSpPr>
            <p:sp>
              <p:nvSpPr>
                <p:cNvPr id="93380" name="Rectangle 24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81" name="Rectangle 24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grpSp>
          <p:nvGrpSpPr>
            <p:cNvPr id="216239" name="Group 243"/>
            <p:cNvGrpSpPr>
              <a:grpSpLocks/>
            </p:cNvGrpSpPr>
            <p:nvPr/>
          </p:nvGrpSpPr>
          <p:grpSpPr bwMode="auto">
            <a:xfrm>
              <a:off x="177" y="1042"/>
              <a:ext cx="480" cy="112"/>
              <a:chOff x="627" y="3377"/>
              <a:chExt cx="480" cy="112"/>
            </a:xfrm>
          </p:grpSpPr>
          <p:sp>
            <p:nvSpPr>
              <p:cNvPr id="93376" name="Rectangle 244"/>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77" name="Rectangle 245"/>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6240" name="Group 246"/>
            <p:cNvGrpSpPr>
              <a:grpSpLocks/>
            </p:cNvGrpSpPr>
            <p:nvPr/>
          </p:nvGrpSpPr>
          <p:grpSpPr bwMode="auto">
            <a:xfrm>
              <a:off x="56" y="1189"/>
              <a:ext cx="681" cy="154"/>
              <a:chOff x="504" y="3523"/>
              <a:chExt cx="681" cy="154"/>
            </a:xfrm>
          </p:grpSpPr>
          <p:grpSp>
            <p:nvGrpSpPr>
              <p:cNvPr id="216242" name="Group 247"/>
              <p:cNvGrpSpPr>
                <a:grpSpLocks/>
              </p:cNvGrpSpPr>
              <p:nvPr/>
            </p:nvGrpSpPr>
            <p:grpSpPr bwMode="auto">
              <a:xfrm>
                <a:off x="623" y="3523"/>
                <a:ext cx="492" cy="154"/>
                <a:chOff x="723" y="3453"/>
                <a:chExt cx="492" cy="154"/>
              </a:xfrm>
            </p:grpSpPr>
            <p:grpSp>
              <p:nvGrpSpPr>
                <p:cNvPr id="216246" name="Group 248"/>
                <p:cNvGrpSpPr>
                  <a:grpSpLocks/>
                </p:cNvGrpSpPr>
                <p:nvPr/>
              </p:nvGrpSpPr>
              <p:grpSpPr bwMode="auto">
                <a:xfrm>
                  <a:off x="836" y="3453"/>
                  <a:ext cx="379" cy="154"/>
                  <a:chOff x="836" y="3305"/>
                  <a:chExt cx="379" cy="154"/>
                </a:xfrm>
              </p:grpSpPr>
              <p:grpSp>
                <p:nvGrpSpPr>
                  <p:cNvPr id="216249" name="Group 249"/>
                  <p:cNvGrpSpPr>
                    <a:grpSpLocks/>
                  </p:cNvGrpSpPr>
                  <p:nvPr/>
                </p:nvGrpSpPr>
                <p:grpSpPr bwMode="auto">
                  <a:xfrm>
                    <a:off x="890" y="3305"/>
                    <a:ext cx="325" cy="154"/>
                    <a:chOff x="844" y="3337"/>
                    <a:chExt cx="325" cy="154"/>
                  </a:xfrm>
                </p:grpSpPr>
                <p:sp>
                  <p:nvSpPr>
                    <p:cNvPr id="93374" name="Rectangle 25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75" name="Text Box 251"/>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HTTP</a:t>
                      </a:r>
                    </a:p>
                  </p:txBody>
                </p:sp>
              </p:grpSp>
              <p:grpSp>
                <p:nvGrpSpPr>
                  <p:cNvPr id="216250" name="Group 252"/>
                  <p:cNvGrpSpPr>
                    <a:grpSpLocks/>
                  </p:cNvGrpSpPr>
                  <p:nvPr/>
                </p:nvGrpSpPr>
                <p:grpSpPr bwMode="auto">
                  <a:xfrm>
                    <a:off x="836" y="3334"/>
                    <a:ext cx="354" cy="94"/>
                    <a:chOff x="836" y="3334"/>
                    <a:chExt cx="354" cy="94"/>
                  </a:xfrm>
                </p:grpSpPr>
                <p:sp>
                  <p:nvSpPr>
                    <p:cNvPr id="93372" name="Rectangle 253"/>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73" name="Rectangle 254"/>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sp>
              <p:nvSpPr>
                <p:cNvPr id="93368" name="Rectangle 255"/>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69" name="Rectangle 256"/>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3364" name="Rectangle 257"/>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65" name="Rectangle 258"/>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66" name="Rectangle 259"/>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3362" name="AutoShape 356"/>
            <p:cNvSpPr>
              <a:spLocks noChangeArrowheads="1"/>
            </p:cNvSpPr>
            <p:nvPr/>
          </p:nvSpPr>
          <p:spPr bwMode="auto">
            <a:xfrm>
              <a:off x="341" y="859"/>
              <a:ext cx="240" cy="667"/>
            </a:xfrm>
            <a:prstGeom prst="downArrow">
              <a:avLst>
                <a:gd name="adj1" fmla="val 49167"/>
                <a:gd name="adj2" fmla="val 675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707973" name="Group 389"/>
          <p:cNvGrpSpPr>
            <a:grpSpLocks/>
          </p:cNvGrpSpPr>
          <p:nvPr/>
        </p:nvGrpSpPr>
        <p:grpSpPr bwMode="auto">
          <a:xfrm>
            <a:off x="92075" y="1890713"/>
            <a:ext cx="1081088" cy="244475"/>
            <a:chOff x="0" y="2762"/>
            <a:chExt cx="681" cy="154"/>
          </a:xfrm>
        </p:grpSpPr>
        <p:sp>
          <p:nvSpPr>
            <p:cNvPr id="93345" name="Rectangle 388"/>
            <p:cNvSpPr>
              <a:spLocks noChangeArrowheads="1"/>
            </p:cNvSpPr>
            <p:nvPr/>
          </p:nvSpPr>
          <p:spPr bwMode="auto">
            <a:xfrm>
              <a:off x="0" y="2768"/>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6225" name="Group 376"/>
            <p:cNvGrpSpPr>
              <a:grpSpLocks/>
            </p:cNvGrpSpPr>
            <p:nvPr/>
          </p:nvGrpSpPr>
          <p:grpSpPr bwMode="auto">
            <a:xfrm>
              <a:off x="119" y="2762"/>
              <a:ext cx="492" cy="154"/>
              <a:chOff x="723" y="3453"/>
              <a:chExt cx="492" cy="154"/>
            </a:xfrm>
          </p:grpSpPr>
          <p:grpSp>
            <p:nvGrpSpPr>
              <p:cNvPr id="216228" name="Group 377"/>
              <p:cNvGrpSpPr>
                <a:grpSpLocks/>
              </p:cNvGrpSpPr>
              <p:nvPr/>
            </p:nvGrpSpPr>
            <p:grpSpPr bwMode="auto">
              <a:xfrm>
                <a:off x="836" y="3453"/>
                <a:ext cx="379" cy="154"/>
                <a:chOff x="836" y="3305"/>
                <a:chExt cx="379" cy="154"/>
              </a:xfrm>
            </p:grpSpPr>
            <p:grpSp>
              <p:nvGrpSpPr>
                <p:cNvPr id="216231" name="Group 378"/>
                <p:cNvGrpSpPr>
                  <a:grpSpLocks/>
                </p:cNvGrpSpPr>
                <p:nvPr/>
              </p:nvGrpSpPr>
              <p:grpSpPr bwMode="auto">
                <a:xfrm>
                  <a:off x="890" y="3305"/>
                  <a:ext cx="325" cy="154"/>
                  <a:chOff x="844" y="3337"/>
                  <a:chExt cx="325" cy="154"/>
                </a:xfrm>
              </p:grpSpPr>
              <p:sp>
                <p:nvSpPr>
                  <p:cNvPr id="93356" name="Rectangle 37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57" name="Text Box 380"/>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HTTP</a:t>
                    </a:r>
                  </a:p>
                </p:txBody>
              </p:sp>
            </p:grpSp>
            <p:grpSp>
              <p:nvGrpSpPr>
                <p:cNvPr id="216232" name="Group 381"/>
                <p:cNvGrpSpPr>
                  <a:grpSpLocks/>
                </p:cNvGrpSpPr>
                <p:nvPr/>
              </p:nvGrpSpPr>
              <p:grpSpPr bwMode="auto">
                <a:xfrm>
                  <a:off x="836" y="3334"/>
                  <a:ext cx="354" cy="94"/>
                  <a:chOff x="836" y="3334"/>
                  <a:chExt cx="354" cy="94"/>
                </a:xfrm>
              </p:grpSpPr>
              <p:sp>
                <p:nvSpPr>
                  <p:cNvPr id="93354" name="Rectangle 382"/>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55" name="Rectangle 383"/>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sp>
            <p:nvSpPr>
              <p:cNvPr id="93350" name="Rectangle 384"/>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51" name="Rectangle 385"/>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3347" name="Rectangle 386"/>
            <p:cNvSpPr>
              <a:spLocks noChangeArrowheads="1"/>
            </p:cNvSpPr>
            <p:nvPr/>
          </p:nvSpPr>
          <p:spPr bwMode="auto">
            <a:xfrm>
              <a:off x="13" y="2784"/>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48" name="Rectangle 387"/>
            <p:cNvSpPr>
              <a:spLocks noChangeArrowheads="1"/>
            </p:cNvSpPr>
            <p:nvPr/>
          </p:nvSpPr>
          <p:spPr bwMode="auto">
            <a:xfrm>
              <a:off x="611" y="2783"/>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707975" name="Group 391"/>
          <p:cNvGrpSpPr>
            <a:grpSpLocks/>
          </p:cNvGrpSpPr>
          <p:nvPr/>
        </p:nvGrpSpPr>
        <p:grpSpPr bwMode="auto">
          <a:xfrm>
            <a:off x="411163" y="4051300"/>
            <a:ext cx="1081087" cy="949325"/>
            <a:chOff x="2231" y="3555"/>
            <a:chExt cx="681" cy="598"/>
          </a:xfrm>
        </p:grpSpPr>
        <p:grpSp>
          <p:nvGrpSpPr>
            <p:cNvPr id="216190" name="Group 392"/>
            <p:cNvGrpSpPr>
              <a:grpSpLocks/>
            </p:cNvGrpSpPr>
            <p:nvPr/>
          </p:nvGrpSpPr>
          <p:grpSpPr bwMode="auto">
            <a:xfrm>
              <a:off x="2231" y="3684"/>
              <a:ext cx="681" cy="469"/>
              <a:chOff x="152" y="970"/>
              <a:chExt cx="681" cy="469"/>
            </a:xfrm>
          </p:grpSpPr>
          <p:grpSp>
            <p:nvGrpSpPr>
              <p:cNvPr id="216194" name="Group 393"/>
              <p:cNvGrpSpPr>
                <a:grpSpLocks/>
              </p:cNvGrpSpPr>
              <p:nvPr/>
            </p:nvGrpSpPr>
            <p:grpSpPr bwMode="auto">
              <a:xfrm>
                <a:off x="386" y="970"/>
                <a:ext cx="379" cy="154"/>
                <a:chOff x="740" y="3209"/>
                <a:chExt cx="379" cy="154"/>
              </a:xfrm>
            </p:grpSpPr>
            <p:grpSp>
              <p:nvGrpSpPr>
                <p:cNvPr id="216219" name="Group 394"/>
                <p:cNvGrpSpPr>
                  <a:grpSpLocks/>
                </p:cNvGrpSpPr>
                <p:nvPr/>
              </p:nvGrpSpPr>
              <p:grpSpPr bwMode="auto">
                <a:xfrm>
                  <a:off x="794" y="3209"/>
                  <a:ext cx="325" cy="154"/>
                  <a:chOff x="844" y="3337"/>
                  <a:chExt cx="325" cy="154"/>
                </a:xfrm>
              </p:grpSpPr>
              <p:sp>
                <p:nvSpPr>
                  <p:cNvPr id="93343" name="Rectangle 39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44" name="Text Box 396"/>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HTTP</a:t>
                    </a:r>
                  </a:p>
                </p:txBody>
              </p:sp>
            </p:grpSp>
            <p:sp>
              <p:nvSpPr>
                <p:cNvPr id="93341" name="Rectangle 397"/>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42" name="Rectangle 398"/>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6195" name="Group 399"/>
              <p:cNvGrpSpPr>
                <a:grpSpLocks/>
              </p:cNvGrpSpPr>
              <p:nvPr/>
            </p:nvGrpSpPr>
            <p:grpSpPr bwMode="auto">
              <a:xfrm>
                <a:off x="386" y="1118"/>
                <a:ext cx="379" cy="154"/>
                <a:chOff x="836" y="3305"/>
                <a:chExt cx="379" cy="154"/>
              </a:xfrm>
            </p:grpSpPr>
            <p:grpSp>
              <p:nvGrpSpPr>
                <p:cNvPr id="216213" name="Group 400"/>
                <p:cNvGrpSpPr>
                  <a:grpSpLocks/>
                </p:cNvGrpSpPr>
                <p:nvPr/>
              </p:nvGrpSpPr>
              <p:grpSpPr bwMode="auto">
                <a:xfrm>
                  <a:off x="890" y="3305"/>
                  <a:ext cx="325" cy="154"/>
                  <a:chOff x="844" y="3337"/>
                  <a:chExt cx="325" cy="154"/>
                </a:xfrm>
              </p:grpSpPr>
              <p:sp>
                <p:nvSpPr>
                  <p:cNvPr id="93338" name="Rectangle 40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39" name="Text Box 402"/>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HTTP</a:t>
                    </a:r>
                  </a:p>
                </p:txBody>
              </p:sp>
            </p:grpSp>
            <p:grpSp>
              <p:nvGrpSpPr>
                <p:cNvPr id="216214" name="Group 403"/>
                <p:cNvGrpSpPr>
                  <a:grpSpLocks/>
                </p:cNvGrpSpPr>
                <p:nvPr/>
              </p:nvGrpSpPr>
              <p:grpSpPr bwMode="auto">
                <a:xfrm>
                  <a:off x="836" y="3334"/>
                  <a:ext cx="354" cy="94"/>
                  <a:chOff x="836" y="3334"/>
                  <a:chExt cx="354" cy="94"/>
                </a:xfrm>
              </p:grpSpPr>
              <p:sp>
                <p:nvSpPr>
                  <p:cNvPr id="93336" name="Rectangle 404"/>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37" name="Rectangle 405"/>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grpSp>
            <p:nvGrpSpPr>
              <p:cNvPr id="216196" name="Group 406"/>
              <p:cNvGrpSpPr>
                <a:grpSpLocks/>
              </p:cNvGrpSpPr>
              <p:nvPr/>
            </p:nvGrpSpPr>
            <p:grpSpPr bwMode="auto">
              <a:xfrm>
                <a:off x="273" y="1138"/>
                <a:ext cx="480" cy="112"/>
                <a:chOff x="627" y="3377"/>
                <a:chExt cx="480" cy="112"/>
              </a:xfrm>
            </p:grpSpPr>
            <p:sp>
              <p:nvSpPr>
                <p:cNvPr id="93332" name="Rectangle 407"/>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33" name="Rectangle 408"/>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6197" name="Group 409"/>
              <p:cNvGrpSpPr>
                <a:grpSpLocks/>
              </p:cNvGrpSpPr>
              <p:nvPr/>
            </p:nvGrpSpPr>
            <p:grpSpPr bwMode="auto">
              <a:xfrm>
                <a:off x="152" y="1285"/>
                <a:ext cx="681" cy="154"/>
                <a:chOff x="504" y="3523"/>
                <a:chExt cx="681" cy="154"/>
              </a:xfrm>
            </p:grpSpPr>
            <p:grpSp>
              <p:nvGrpSpPr>
                <p:cNvPr id="216198" name="Group 410"/>
                <p:cNvGrpSpPr>
                  <a:grpSpLocks/>
                </p:cNvGrpSpPr>
                <p:nvPr/>
              </p:nvGrpSpPr>
              <p:grpSpPr bwMode="auto">
                <a:xfrm>
                  <a:off x="623" y="3523"/>
                  <a:ext cx="492" cy="154"/>
                  <a:chOff x="723" y="3453"/>
                  <a:chExt cx="492" cy="154"/>
                </a:xfrm>
              </p:grpSpPr>
              <p:grpSp>
                <p:nvGrpSpPr>
                  <p:cNvPr id="216202" name="Group 411"/>
                  <p:cNvGrpSpPr>
                    <a:grpSpLocks/>
                  </p:cNvGrpSpPr>
                  <p:nvPr/>
                </p:nvGrpSpPr>
                <p:grpSpPr bwMode="auto">
                  <a:xfrm>
                    <a:off x="836" y="3453"/>
                    <a:ext cx="379" cy="154"/>
                    <a:chOff x="836" y="3305"/>
                    <a:chExt cx="379" cy="154"/>
                  </a:xfrm>
                </p:grpSpPr>
                <p:grpSp>
                  <p:nvGrpSpPr>
                    <p:cNvPr id="216205" name="Group 412"/>
                    <p:cNvGrpSpPr>
                      <a:grpSpLocks/>
                    </p:cNvGrpSpPr>
                    <p:nvPr/>
                  </p:nvGrpSpPr>
                  <p:grpSpPr bwMode="auto">
                    <a:xfrm>
                      <a:off x="890" y="3305"/>
                      <a:ext cx="325" cy="154"/>
                      <a:chOff x="844" y="3337"/>
                      <a:chExt cx="325" cy="154"/>
                    </a:xfrm>
                  </p:grpSpPr>
                  <p:sp>
                    <p:nvSpPr>
                      <p:cNvPr id="93330" name="Rectangle 41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31" name="Text Box 414"/>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HTTP</a:t>
                        </a:r>
                      </a:p>
                    </p:txBody>
                  </p:sp>
                </p:grpSp>
                <p:grpSp>
                  <p:nvGrpSpPr>
                    <p:cNvPr id="216206" name="Group 415"/>
                    <p:cNvGrpSpPr>
                      <a:grpSpLocks/>
                    </p:cNvGrpSpPr>
                    <p:nvPr/>
                  </p:nvGrpSpPr>
                  <p:grpSpPr bwMode="auto">
                    <a:xfrm>
                      <a:off x="836" y="3334"/>
                      <a:ext cx="354" cy="94"/>
                      <a:chOff x="836" y="3334"/>
                      <a:chExt cx="354" cy="94"/>
                    </a:xfrm>
                  </p:grpSpPr>
                  <p:sp>
                    <p:nvSpPr>
                      <p:cNvPr id="93328" name="Rectangle 41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29" name="Rectangle 41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sp>
                <p:nvSpPr>
                  <p:cNvPr id="93324" name="Rectangle 418"/>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25" name="Rectangle 419"/>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3320" name="Rectangle 420"/>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21" name="Rectangle 421"/>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22" name="Rectangle 422"/>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grpSp>
          <p:nvGrpSpPr>
            <p:cNvPr id="216191" name="Group 423"/>
            <p:cNvGrpSpPr>
              <a:grpSpLocks/>
            </p:cNvGrpSpPr>
            <p:nvPr/>
          </p:nvGrpSpPr>
          <p:grpSpPr bwMode="auto">
            <a:xfrm>
              <a:off x="2517" y="3555"/>
              <a:ext cx="325" cy="154"/>
              <a:chOff x="844" y="3337"/>
              <a:chExt cx="325" cy="154"/>
            </a:xfrm>
          </p:grpSpPr>
          <p:sp>
            <p:nvSpPr>
              <p:cNvPr id="93313" name="Rectangle 424"/>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14" name="Text Box 425"/>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HTTP</a:t>
                </a:r>
              </a:p>
            </p:txBody>
          </p:sp>
        </p:grpSp>
      </p:grpSp>
      <p:grpSp>
        <p:nvGrpSpPr>
          <p:cNvPr id="708061" name="Group 477"/>
          <p:cNvGrpSpPr>
            <a:grpSpLocks/>
          </p:cNvGrpSpPr>
          <p:nvPr/>
        </p:nvGrpSpPr>
        <p:grpSpPr bwMode="auto">
          <a:xfrm>
            <a:off x="76200" y="1119188"/>
            <a:ext cx="1081088" cy="1016000"/>
            <a:chOff x="2256" y="3531"/>
            <a:chExt cx="681" cy="640"/>
          </a:xfrm>
        </p:grpSpPr>
        <p:grpSp>
          <p:nvGrpSpPr>
            <p:cNvPr id="216157" name="Group 321"/>
            <p:cNvGrpSpPr>
              <a:grpSpLocks/>
            </p:cNvGrpSpPr>
            <p:nvPr/>
          </p:nvGrpSpPr>
          <p:grpSpPr bwMode="auto">
            <a:xfrm>
              <a:off x="2482" y="3684"/>
              <a:ext cx="379" cy="154"/>
              <a:chOff x="740" y="3209"/>
              <a:chExt cx="379" cy="154"/>
            </a:xfrm>
          </p:grpSpPr>
          <p:grpSp>
            <p:nvGrpSpPr>
              <p:cNvPr id="216185" name="Group 322"/>
              <p:cNvGrpSpPr>
                <a:grpSpLocks/>
              </p:cNvGrpSpPr>
              <p:nvPr/>
            </p:nvGrpSpPr>
            <p:grpSpPr bwMode="auto">
              <a:xfrm>
                <a:off x="794" y="3209"/>
                <a:ext cx="325" cy="154"/>
                <a:chOff x="844" y="3337"/>
                <a:chExt cx="325" cy="154"/>
              </a:xfrm>
            </p:grpSpPr>
            <p:sp>
              <p:nvSpPr>
                <p:cNvPr id="93309" name="Rectangle 32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10" name="Text Box 324"/>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HTTP</a:t>
                  </a:r>
                </a:p>
              </p:txBody>
            </p:sp>
          </p:grpSp>
          <p:sp>
            <p:nvSpPr>
              <p:cNvPr id="93307" name="Rectangle 325"/>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08" name="Rectangle 326"/>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6158" name="Group 327"/>
            <p:cNvGrpSpPr>
              <a:grpSpLocks/>
            </p:cNvGrpSpPr>
            <p:nvPr/>
          </p:nvGrpSpPr>
          <p:grpSpPr bwMode="auto">
            <a:xfrm>
              <a:off x="2482" y="3844"/>
              <a:ext cx="379" cy="154"/>
              <a:chOff x="836" y="3305"/>
              <a:chExt cx="379" cy="154"/>
            </a:xfrm>
          </p:grpSpPr>
          <p:grpSp>
            <p:nvGrpSpPr>
              <p:cNvPr id="216179" name="Group 328"/>
              <p:cNvGrpSpPr>
                <a:grpSpLocks/>
              </p:cNvGrpSpPr>
              <p:nvPr/>
            </p:nvGrpSpPr>
            <p:grpSpPr bwMode="auto">
              <a:xfrm>
                <a:off x="890" y="3305"/>
                <a:ext cx="325" cy="154"/>
                <a:chOff x="844" y="3337"/>
                <a:chExt cx="325" cy="154"/>
              </a:xfrm>
            </p:grpSpPr>
            <p:sp>
              <p:nvSpPr>
                <p:cNvPr id="93304" name="Rectangle 32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05" name="Text Box 330"/>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HTTP</a:t>
                  </a:r>
                </a:p>
              </p:txBody>
            </p:sp>
          </p:grpSp>
          <p:grpSp>
            <p:nvGrpSpPr>
              <p:cNvPr id="216180" name="Group 331"/>
              <p:cNvGrpSpPr>
                <a:grpSpLocks/>
              </p:cNvGrpSpPr>
              <p:nvPr/>
            </p:nvGrpSpPr>
            <p:grpSpPr bwMode="auto">
              <a:xfrm>
                <a:off x="836" y="3334"/>
                <a:ext cx="354" cy="94"/>
                <a:chOff x="836" y="3334"/>
                <a:chExt cx="354" cy="94"/>
              </a:xfrm>
            </p:grpSpPr>
            <p:sp>
              <p:nvSpPr>
                <p:cNvPr id="93302" name="Rectangle 332"/>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303" name="Rectangle 333"/>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grpSp>
          <p:nvGrpSpPr>
            <p:cNvPr id="216159" name="Group 334"/>
            <p:cNvGrpSpPr>
              <a:grpSpLocks/>
            </p:cNvGrpSpPr>
            <p:nvPr/>
          </p:nvGrpSpPr>
          <p:grpSpPr bwMode="auto">
            <a:xfrm>
              <a:off x="2369" y="3858"/>
              <a:ext cx="480" cy="112"/>
              <a:chOff x="627" y="3377"/>
              <a:chExt cx="480" cy="112"/>
            </a:xfrm>
          </p:grpSpPr>
          <p:sp>
            <p:nvSpPr>
              <p:cNvPr id="93298" name="Rectangle 335"/>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99" name="Rectangle 336"/>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6160" name="Group 360"/>
            <p:cNvGrpSpPr>
              <a:grpSpLocks/>
            </p:cNvGrpSpPr>
            <p:nvPr/>
          </p:nvGrpSpPr>
          <p:grpSpPr bwMode="auto">
            <a:xfrm>
              <a:off x="2534" y="3531"/>
              <a:ext cx="325" cy="154"/>
              <a:chOff x="844" y="3337"/>
              <a:chExt cx="325" cy="154"/>
            </a:xfrm>
          </p:grpSpPr>
          <p:sp>
            <p:nvSpPr>
              <p:cNvPr id="93296" name="Rectangle 36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97" name="Text Box 362"/>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HTTP</a:t>
                </a:r>
              </a:p>
            </p:txBody>
          </p:sp>
        </p:grpSp>
        <p:grpSp>
          <p:nvGrpSpPr>
            <p:cNvPr id="216161" name="Group 461"/>
            <p:cNvGrpSpPr>
              <a:grpSpLocks/>
            </p:cNvGrpSpPr>
            <p:nvPr/>
          </p:nvGrpSpPr>
          <p:grpSpPr bwMode="auto">
            <a:xfrm>
              <a:off x="2256" y="4017"/>
              <a:ext cx="681" cy="154"/>
              <a:chOff x="-341" y="3180"/>
              <a:chExt cx="681" cy="154"/>
            </a:xfrm>
          </p:grpSpPr>
          <p:sp>
            <p:nvSpPr>
              <p:cNvPr id="93283" name="Rectangle 457"/>
              <p:cNvSpPr>
                <a:spLocks noChangeArrowheads="1"/>
              </p:cNvSpPr>
              <p:nvPr/>
            </p:nvSpPr>
            <p:spPr bwMode="auto">
              <a:xfrm>
                <a:off x="-341" y="3186"/>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6163" name="Group 445"/>
              <p:cNvGrpSpPr>
                <a:grpSpLocks/>
              </p:cNvGrpSpPr>
              <p:nvPr/>
            </p:nvGrpSpPr>
            <p:grpSpPr bwMode="auto">
              <a:xfrm>
                <a:off x="-222" y="3180"/>
                <a:ext cx="492" cy="154"/>
                <a:chOff x="723" y="3453"/>
                <a:chExt cx="492" cy="154"/>
              </a:xfrm>
            </p:grpSpPr>
            <p:grpSp>
              <p:nvGrpSpPr>
                <p:cNvPr id="216166" name="Group 446"/>
                <p:cNvGrpSpPr>
                  <a:grpSpLocks/>
                </p:cNvGrpSpPr>
                <p:nvPr/>
              </p:nvGrpSpPr>
              <p:grpSpPr bwMode="auto">
                <a:xfrm>
                  <a:off x="836" y="3453"/>
                  <a:ext cx="379" cy="154"/>
                  <a:chOff x="836" y="3305"/>
                  <a:chExt cx="379" cy="154"/>
                </a:xfrm>
              </p:grpSpPr>
              <p:grpSp>
                <p:nvGrpSpPr>
                  <p:cNvPr id="216169" name="Group 447"/>
                  <p:cNvGrpSpPr>
                    <a:grpSpLocks/>
                  </p:cNvGrpSpPr>
                  <p:nvPr/>
                </p:nvGrpSpPr>
                <p:grpSpPr bwMode="auto">
                  <a:xfrm>
                    <a:off x="890" y="3305"/>
                    <a:ext cx="325" cy="154"/>
                    <a:chOff x="844" y="3337"/>
                    <a:chExt cx="325" cy="154"/>
                  </a:xfrm>
                </p:grpSpPr>
                <p:sp>
                  <p:nvSpPr>
                    <p:cNvPr id="93294" name="Rectangle 44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95" name="Text Box 449"/>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HTTP</a:t>
                      </a:r>
                    </a:p>
                  </p:txBody>
                </p:sp>
              </p:grpSp>
              <p:grpSp>
                <p:nvGrpSpPr>
                  <p:cNvPr id="216170" name="Group 450"/>
                  <p:cNvGrpSpPr>
                    <a:grpSpLocks/>
                  </p:cNvGrpSpPr>
                  <p:nvPr/>
                </p:nvGrpSpPr>
                <p:grpSpPr bwMode="auto">
                  <a:xfrm>
                    <a:off x="836" y="3334"/>
                    <a:ext cx="354" cy="94"/>
                    <a:chOff x="836" y="3334"/>
                    <a:chExt cx="354" cy="94"/>
                  </a:xfrm>
                </p:grpSpPr>
                <p:sp>
                  <p:nvSpPr>
                    <p:cNvPr id="93292" name="Rectangle 45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93" name="Rectangle 45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sp>
              <p:nvSpPr>
                <p:cNvPr id="93288" name="Rectangle 453"/>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89" name="Rectangle 454"/>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3285" name="Rectangle 455"/>
              <p:cNvSpPr>
                <a:spLocks noChangeArrowheads="1"/>
              </p:cNvSpPr>
              <p:nvPr/>
            </p:nvSpPr>
            <p:spPr bwMode="auto">
              <a:xfrm>
                <a:off x="-328" y="3202"/>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86" name="Rectangle 456"/>
              <p:cNvSpPr>
                <a:spLocks noChangeArrowheads="1"/>
              </p:cNvSpPr>
              <p:nvPr/>
            </p:nvSpPr>
            <p:spPr bwMode="auto">
              <a:xfrm>
                <a:off x="270" y="3201"/>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grpSp>
        <p:nvGrpSpPr>
          <p:cNvPr id="708046" name="Group 462"/>
          <p:cNvGrpSpPr>
            <a:grpSpLocks/>
          </p:cNvGrpSpPr>
          <p:nvPr/>
        </p:nvGrpSpPr>
        <p:grpSpPr bwMode="auto">
          <a:xfrm>
            <a:off x="414338" y="4756150"/>
            <a:ext cx="1081087" cy="244475"/>
            <a:chOff x="-341" y="3180"/>
            <a:chExt cx="681" cy="154"/>
          </a:xfrm>
        </p:grpSpPr>
        <p:sp>
          <p:nvSpPr>
            <p:cNvPr id="93265" name="Rectangle 463"/>
            <p:cNvSpPr>
              <a:spLocks noChangeArrowheads="1"/>
            </p:cNvSpPr>
            <p:nvPr/>
          </p:nvSpPr>
          <p:spPr bwMode="auto">
            <a:xfrm>
              <a:off x="-341" y="3186"/>
              <a:ext cx="681" cy="1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6145" name="Group 464"/>
            <p:cNvGrpSpPr>
              <a:grpSpLocks/>
            </p:cNvGrpSpPr>
            <p:nvPr/>
          </p:nvGrpSpPr>
          <p:grpSpPr bwMode="auto">
            <a:xfrm>
              <a:off x="-222" y="3180"/>
              <a:ext cx="492" cy="154"/>
              <a:chOff x="723" y="3453"/>
              <a:chExt cx="492" cy="154"/>
            </a:xfrm>
          </p:grpSpPr>
          <p:grpSp>
            <p:nvGrpSpPr>
              <p:cNvPr id="216148" name="Group 465"/>
              <p:cNvGrpSpPr>
                <a:grpSpLocks/>
              </p:cNvGrpSpPr>
              <p:nvPr/>
            </p:nvGrpSpPr>
            <p:grpSpPr bwMode="auto">
              <a:xfrm>
                <a:off x="836" y="3453"/>
                <a:ext cx="379" cy="154"/>
                <a:chOff x="836" y="3305"/>
                <a:chExt cx="379" cy="154"/>
              </a:xfrm>
            </p:grpSpPr>
            <p:grpSp>
              <p:nvGrpSpPr>
                <p:cNvPr id="216151" name="Group 466"/>
                <p:cNvGrpSpPr>
                  <a:grpSpLocks/>
                </p:cNvGrpSpPr>
                <p:nvPr/>
              </p:nvGrpSpPr>
              <p:grpSpPr bwMode="auto">
                <a:xfrm>
                  <a:off x="890" y="3305"/>
                  <a:ext cx="325" cy="154"/>
                  <a:chOff x="844" y="3337"/>
                  <a:chExt cx="325" cy="154"/>
                </a:xfrm>
              </p:grpSpPr>
              <p:sp>
                <p:nvSpPr>
                  <p:cNvPr id="93276" name="Rectangle 46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77" name="Text Box 468"/>
                  <p:cNvSpPr txBox="1">
                    <a:spLocks noChangeArrowheads="1"/>
                  </p:cNvSpPr>
                  <p:nvPr/>
                </p:nvSpPr>
                <p:spPr bwMode="auto">
                  <a:xfrm>
                    <a:off x="844" y="3337"/>
                    <a:ext cx="325"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dirty="0">
                        <a:solidFill>
                          <a:srgbClr val="FFFFFF"/>
                        </a:solidFill>
                        <a:latin typeface="Arial" charset="0"/>
                        <a:cs typeface="+mn-cs"/>
                      </a:rPr>
                      <a:t>HTTP</a:t>
                    </a:r>
                  </a:p>
                </p:txBody>
              </p:sp>
            </p:grpSp>
            <p:grpSp>
              <p:nvGrpSpPr>
                <p:cNvPr id="216152" name="Group 469"/>
                <p:cNvGrpSpPr>
                  <a:grpSpLocks/>
                </p:cNvGrpSpPr>
                <p:nvPr/>
              </p:nvGrpSpPr>
              <p:grpSpPr bwMode="auto">
                <a:xfrm>
                  <a:off x="836" y="3334"/>
                  <a:ext cx="354" cy="94"/>
                  <a:chOff x="836" y="3334"/>
                  <a:chExt cx="354" cy="94"/>
                </a:xfrm>
              </p:grpSpPr>
              <p:sp>
                <p:nvSpPr>
                  <p:cNvPr id="93274" name="Rectangle 470"/>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75" name="Rectangle 471"/>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sp>
            <p:nvSpPr>
              <p:cNvPr id="93270" name="Rectangle 472"/>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71" name="Rectangle 473"/>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3267" name="Rectangle 474"/>
            <p:cNvSpPr>
              <a:spLocks noChangeArrowheads="1"/>
            </p:cNvSpPr>
            <p:nvPr/>
          </p:nvSpPr>
          <p:spPr bwMode="auto">
            <a:xfrm>
              <a:off x="-328" y="3202"/>
              <a:ext cx="94"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68" name="Rectangle 475"/>
            <p:cNvSpPr>
              <a:spLocks noChangeArrowheads="1"/>
            </p:cNvSpPr>
            <p:nvPr/>
          </p:nvSpPr>
          <p:spPr bwMode="auto">
            <a:xfrm>
              <a:off x="270" y="3201"/>
              <a:ext cx="60" cy="108"/>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pic>
        <p:nvPicPr>
          <p:cNvPr id="708062" name="Picture 4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613" y="855663"/>
            <a:ext cx="1243012" cy="768350"/>
          </a:xfrm>
          <a:prstGeom prst="rect">
            <a:avLst/>
          </a:prstGeom>
          <a:noFill/>
          <a:ln w="2857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08064" name="Rectangle 480"/>
          <p:cNvSpPr>
            <a:spLocks noChangeArrowheads="1"/>
          </p:cNvSpPr>
          <p:nvPr/>
        </p:nvSpPr>
        <p:spPr bwMode="auto">
          <a:xfrm>
            <a:off x="3436947" y="959649"/>
            <a:ext cx="3865562"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8125" indent="-238125">
              <a:lnSpc>
                <a:spcPct val="90000"/>
              </a:lnSpc>
              <a:spcBef>
                <a:spcPct val="20000"/>
              </a:spcBef>
              <a:buClr>
                <a:srgbClr val="000099"/>
              </a:buClr>
              <a:buSzPct val="100000"/>
              <a:buFont typeface="Wingdings" charset="2"/>
              <a:buChar char="§"/>
              <a:defRPr/>
            </a:pPr>
            <a:r>
              <a:rPr lang="en-US" sz="2000" i="0" dirty="0">
                <a:solidFill>
                  <a:srgbClr val="000000"/>
                </a:solidFill>
                <a:latin typeface="Gill Sans MT" charset="0"/>
                <a:cs typeface="+mn-cs"/>
              </a:rPr>
              <a:t>web page </a:t>
            </a:r>
            <a:r>
              <a:rPr lang="en-US" sz="2000" dirty="0">
                <a:solidFill>
                  <a:srgbClr val="C00000"/>
                </a:solidFill>
                <a:latin typeface="Gill Sans MT" charset="0"/>
                <a:cs typeface="+mn-cs"/>
              </a:rPr>
              <a:t>finally (!!!)</a:t>
            </a:r>
            <a:r>
              <a:rPr lang="en-US" sz="2000" i="0" dirty="0">
                <a:solidFill>
                  <a:srgbClr val="C00000"/>
                </a:solidFill>
                <a:latin typeface="Gill Sans MT" charset="0"/>
                <a:cs typeface="+mn-cs"/>
              </a:rPr>
              <a:t> </a:t>
            </a:r>
            <a:r>
              <a:rPr lang="en-US" sz="2000" i="0" dirty="0">
                <a:solidFill>
                  <a:srgbClr val="000000"/>
                </a:solidFill>
                <a:latin typeface="Gill Sans MT" charset="0"/>
                <a:cs typeface="+mn-cs"/>
              </a:rPr>
              <a:t>displayed</a:t>
            </a:r>
          </a:p>
        </p:txBody>
      </p:sp>
      <p:grpSp>
        <p:nvGrpSpPr>
          <p:cNvPr id="216095" name="Group 248"/>
          <p:cNvGrpSpPr>
            <a:grpSpLocks/>
          </p:cNvGrpSpPr>
          <p:nvPr/>
        </p:nvGrpSpPr>
        <p:grpSpPr bwMode="auto">
          <a:xfrm>
            <a:off x="2470150" y="4932363"/>
            <a:ext cx="333375" cy="581025"/>
            <a:chOff x="4140" y="429"/>
            <a:chExt cx="1425" cy="2396"/>
          </a:xfrm>
        </p:grpSpPr>
        <p:sp>
          <p:nvSpPr>
            <p:cNvPr id="216112" name="Freeform 148"/>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234" name="Rectangle 149"/>
            <p:cNvSpPr>
              <a:spLocks noChangeArrowheads="1"/>
            </p:cNvSpPr>
            <p:nvPr/>
          </p:nvSpPr>
          <p:spPr bwMode="auto">
            <a:xfrm>
              <a:off x="4208" y="429"/>
              <a:ext cx="1045"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6114" name="Freeform 150"/>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6115" name="Freeform 151"/>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237" name="Rectangle 152"/>
            <p:cNvSpPr>
              <a:spLocks noChangeArrowheads="1"/>
            </p:cNvSpPr>
            <p:nvPr/>
          </p:nvSpPr>
          <p:spPr bwMode="auto">
            <a:xfrm>
              <a:off x="4215" y="691"/>
              <a:ext cx="590" cy="5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6117" name="Group 153"/>
            <p:cNvGrpSpPr>
              <a:grpSpLocks/>
            </p:cNvGrpSpPr>
            <p:nvPr/>
          </p:nvGrpSpPr>
          <p:grpSpPr bwMode="auto">
            <a:xfrm>
              <a:off x="4749" y="668"/>
              <a:ext cx="581" cy="145"/>
              <a:chOff x="614" y="2568"/>
              <a:chExt cx="725" cy="139"/>
            </a:xfrm>
          </p:grpSpPr>
          <p:sp>
            <p:nvSpPr>
              <p:cNvPr id="93263" name="AutoShape 154"/>
              <p:cNvSpPr>
                <a:spLocks noChangeArrowheads="1"/>
              </p:cNvSpPr>
              <p:nvPr/>
            </p:nvSpPr>
            <p:spPr bwMode="auto">
              <a:xfrm>
                <a:off x="616" y="2571"/>
                <a:ext cx="720"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64" name="AutoShape 155"/>
              <p:cNvSpPr>
                <a:spLocks noChangeArrowheads="1"/>
              </p:cNvSpPr>
              <p:nvPr/>
            </p:nvSpPr>
            <p:spPr bwMode="auto">
              <a:xfrm>
                <a:off x="633" y="2590"/>
                <a:ext cx="686"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3239" name="Rectangle 156"/>
            <p:cNvSpPr>
              <a:spLocks noChangeArrowheads="1"/>
            </p:cNvSpPr>
            <p:nvPr/>
          </p:nvSpPr>
          <p:spPr bwMode="auto">
            <a:xfrm>
              <a:off x="4221" y="1018"/>
              <a:ext cx="597"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6119" name="Group 157"/>
            <p:cNvGrpSpPr>
              <a:grpSpLocks/>
            </p:cNvGrpSpPr>
            <p:nvPr/>
          </p:nvGrpSpPr>
          <p:grpSpPr bwMode="auto">
            <a:xfrm>
              <a:off x="4747" y="994"/>
              <a:ext cx="581" cy="134"/>
              <a:chOff x="614" y="2568"/>
              <a:chExt cx="725" cy="139"/>
            </a:xfrm>
          </p:grpSpPr>
          <p:sp>
            <p:nvSpPr>
              <p:cNvPr id="93261" name="AutoShape 158"/>
              <p:cNvSpPr>
                <a:spLocks noChangeArrowheads="1"/>
              </p:cNvSpPr>
              <p:nvPr/>
            </p:nvSpPr>
            <p:spPr bwMode="auto">
              <a:xfrm>
                <a:off x="610" y="2566"/>
                <a:ext cx="728" cy="143"/>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62" name="AutoShape 159"/>
              <p:cNvSpPr>
                <a:spLocks noChangeArrowheads="1"/>
              </p:cNvSpPr>
              <p:nvPr/>
            </p:nvSpPr>
            <p:spPr bwMode="auto">
              <a:xfrm>
                <a:off x="627" y="2580"/>
                <a:ext cx="694"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3241" name="Rectangle 160"/>
            <p:cNvSpPr>
              <a:spLocks noChangeArrowheads="1"/>
            </p:cNvSpPr>
            <p:nvPr/>
          </p:nvSpPr>
          <p:spPr bwMode="auto">
            <a:xfrm>
              <a:off x="4215" y="1359"/>
              <a:ext cx="597"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42" name="Rectangle 161"/>
            <p:cNvSpPr>
              <a:spLocks noChangeArrowheads="1"/>
            </p:cNvSpPr>
            <p:nvPr/>
          </p:nvSpPr>
          <p:spPr bwMode="auto">
            <a:xfrm>
              <a:off x="4228" y="1653"/>
              <a:ext cx="597" cy="46"/>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nvGrpSpPr>
            <p:cNvPr id="216122" name="Group 162"/>
            <p:cNvGrpSpPr>
              <a:grpSpLocks/>
            </p:cNvGrpSpPr>
            <p:nvPr/>
          </p:nvGrpSpPr>
          <p:grpSpPr bwMode="auto">
            <a:xfrm>
              <a:off x="4735" y="1627"/>
              <a:ext cx="582" cy="151"/>
              <a:chOff x="614" y="2568"/>
              <a:chExt cx="725" cy="139"/>
            </a:xfrm>
          </p:grpSpPr>
          <p:sp>
            <p:nvSpPr>
              <p:cNvPr id="93259" name="AutoShape 163"/>
              <p:cNvSpPr>
                <a:spLocks noChangeArrowheads="1"/>
              </p:cNvSpPr>
              <p:nvPr/>
            </p:nvSpPr>
            <p:spPr bwMode="auto">
              <a:xfrm>
                <a:off x="617" y="2568"/>
                <a:ext cx="719" cy="13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60" name="AutoShape 164"/>
              <p:cNvSpPr>
                <a:spLocks noChangeArrowheads="1"/>
              </p:cNvSpPr>
              <p:nvPr/>
            </p:nvSpPr>
            <p:spPr bwMode="auto">
              <a:xfrm>
                <a:off x="634" y="2586"/>
                <a:ext cx="685"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216123" name="Freeform 165"/>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216124" name="Group 166"/>
            <p:cNvGrpSpPr>
              <a:grpSpLocks/>
            </p:cNvGrpSpPr>
            <p:nvPr/>
          </p:nvGrpSpPr>
          <p:grpSpPr bwMode="auto">
            <a:xfrm>
              <a:off x="4739" y="1327"/>
              <a:ext cx="582" cy="139"/>
              <a:chOff x="614" y="2568"/>
              <a:chExt cx="725" cy="139"/>
            </a:xfrm>
          </p:grpSpPr>
          <p:sp>
            <p:nvSpPr>
              <p:cNvPr id="93257" name="AutoShape 167"/>
              <p:cNvSpPr>
                <a:spLocks noChangeArrowheads="1"/>
              </p:cNvSpPr>
              <p:nvPr/>
            </p:nvSpPr>
            <p:spPr bwMode="auto">
              <a:xfrm>
                <a:off x="612" y="2567"/>
                <a:ext cx="727" cy="137"/>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58" name="AutoShape 168"/>
              <p:cNvSpPr>
                <a:spLocks noChangeArrowheads="1"/>
              </p:cNvSpPr>
              <p:nvPr/>
            </p:nvSpPr>
            <p:spPr bwMode="auto">
              <a:xfrm>
                <a:off x="629" y="2580"/>
                <a:ext cx="693"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sp>
          <p:nvSpPr>
            <p:cNvPr id="93246" name="Rectangle 169"/>
            <p:cNvSpPr>
              <a:spLocks noChangeArrowheads="1"/>
            </p:cNvSpPr>
            <p:nvPr/>
          </p:nvSpPr>
          <p:spPr bwMode="auto">
            <a:xfrm>
              <a:off x="5253"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6126" name="Freeform 170"/>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6127" name="Freeform 171"/>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249" name="Oval 172"/>
            <p:cNvSpPr>
              <a:spLocks noChangeArrowheads="1"/>
            </p:cNvSpPr>
            <p:nvPr/>
          </p:nvSpPr>
          <p:spPr bwMode="auto">
            <a:xfrm>
              <a:off x="5518" y="2609"/>
              <a:ext cx="47" cy="98"/>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216129" name="Freeform 173"/>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251" name="AutoShape 174"/>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52" name="AutoShape 175"/>
            <p:cNvSpPr>
              <a:spLocks noChangeArrowheads="1"/>
            </p:cNvSpPr>
            <p:nvPr/>
          </p:nvSpPr>
          <p:spPr bwMode="auto">
            <a:xfrm>
              <a:off x="4208" y="2714"/>
              <a:ext cx="1065"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53" name="Oval 176"/>
            <p:cNvSpPr>
              <a:spLocks noChangeArrowheads="1"/>
            </p:cNvSpPr>
            <p:nvPr/>
          </p:nvSpPr>
          <p:spPr bwMode="auto">
            <a:xfrm>
              <a:off x="4310" y="2380"/>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54" name="Oval 177"/>
            <p:cNvSpPr>
              <a:spLocks noChangeArrowheads="1"/>
            </p:cNvSpPr>
            <p:nvPr/>
          </p:nvSpPr>
          <p:spPr bwMode="auto">
            <a:xfrm>
              <a:off x="4486" y="2386"/>
              <a:ext cx="163" cy="137"/>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mn-cs"/>
              </a:endParaRPr>
            </a:p>
          </p:txBody>
        </p:sp>
        <p:sp>
          <p:nvSpPr>
            <p:cNvPr id="93255" name="Oval 178"/>
            <p:cNvSpPr>
              <a:spLocks noChangeArrowheads="1"/>
            </p:cNvSpPr>
            <p:nvPr/>
          </p:nvSpPr>
          <p:spPr bwMode="auto">
            <a:xfrm>
              <a:off x="4663" y="2380"/>
              <a:ext cx="156"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sp>
          <p:nvSpPr>
            <p:cNvPr id="93256" name="Rectangle 179"/>
            <p:cNvSpPr>
              <a:spLocks noChangeArrowheads="1"/>
            </p:cNvSpPr>
            <p:nvPr/>
          </p:nvSpPr>
          <p:spPr bwMode="auto">
            <a:xfrm>
              <a:off x="5063" y="1836"/>
              <a:ext cx="81" cy="759"/>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cs typeface="+mn-cs"/>
              </a:endParaRPr>
            </a:p>
          </p:txBody>
        </p:sp>
      </p:grpSp>
      <p:grpSp>
        <p:nvGrpSpPr>
          <p:cNvPr id="216096" name="Group 110"/>
          <p:cNvGrpSpPr>
            <a:grpSpLocks/>
          </p:cNvGrpSpPr>
          <p:nvPr/>
        </p:nvGrpSpPr>
        <p:grpSpPr bwMode="auto">
          <a:xfrm>
            <a:off x="5213350" y="2041525"/>
            <a:ext cx="757238" cy="379413"/>
            <a:chOff x="2466" y="2026"/>
            <a:chExt cx="477" cy="282"/>
          </a:xfrm>
        </p:grpSpPr>
        <p:sp>
          <p:nvSpPr>
            <p:cNvPr id="216098"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sp>
          <p:nvSpPr>
            <p:cNvPr id="216099" name="Line 112"/>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6100" name="Rectangle 113"/>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solidFill>
                  <a:srgbClr val="000000"/>
                </a:solidFill>
                <a:latin typeface="Times New Roman" charset="0"/>
              </a:endParaRPr>
            </a:p>
          </p:txBody>
        </p:sp>
        <p:sp>
          <p:nvSpPr>
            <p:cNvPr id="216101"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dirty="0">
                <a:solidFill>
                  <a:srgbClr val="000000"/>
                </a:solidFill>
                <a:latin typeface="Arial" charset="0"/>
              </a:endParaRPr>
            </a:p>
          </p:txBody>
        </p:sp>
        <p:grpSp>
          <p:nvGrpSpPr>
            <p:cNvPr id="216102" name="Group 115"/>
            <p:cNvGrpSpPr>
              <a:grpSpLocks/>
            </p:cNvGrpSpPr>
            <p:nvPr/>
          </p:nvGrpSpPr>
          <p:grpSpPr bwMode="auto">
            <a:xfrm>
              <a:off x="2581" y="2061"/>
              <a:ext cx="236" cy="94"/>
              <a:chOff x="2848" y="848"/>
              <a:chExt cx="140" cy="98"/>
            </a:xfrm>
          </p:grpSpPr>
          <p:sp>
            <p:nvSpPr>
              <p:cNvPr id="216109" name="Line 116"/>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6110" name="Line 117"/>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6111" name="Line 118"/>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216103" name="Group 119"/>
            <p:cNvGrpSpPr>
              <a:grpSpLocks/>
            </p:cNvGrpSpPr>
            <p:nvPr/>
          </p:nvGrpSpPr>
          <p:grpSpPr bwMode="auto">
            <a:xfrm flipV="1">
              <a:off x="2581" y="2060"/>
              <a:ext cx="236" cy="94"/>
              <a:chOff x="2848" y="848"/>
              <a:chExt cx="140" cy="98"/>
            </a:xfrm>
          </p:grpSpPr>
          <p:sp>
            <p:nvSpPr>
              <p:cNvPr id="216106" name="Line 12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6107" name="Line 12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6108" name="Line 12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216104" name="Line 123"/>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16105" name="Line 124"/>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pic>
        <p:nvPicPr>
          <p:cNvPr id="216097" name="Picture 15" descr="underline_bas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 y="671513"/>
            <a:ext cx="7769225"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9"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120</a:t>
            </a:fld>
            <a:endParaRPr lang="en-US" sz="1200" dirty="0">
              <a:latin typeface="Tahoma" charset="0"/>
            </a:endParaRPr>
          </a:p>
        </p:txBody>
      </p:sp>
      <p:sp>
        <p:nvSpPr>
          <p:cNvPr id="313"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072606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07941"/>
                                        </p:tgtEl>
                                        <p:attrNameLst>
                                          <p:attrName>style.visibility</p:attrName>
                                        </p:attrNameLst>
                                      </p:cBhvr>
                                      <p:to>
                                        <p:strVal val="visible"/>
                                      </p:to>
                                    </p:set>
                                    <p:animEffect transition="in" filter="wipe(up)">
                                      <p:cBhvr>
                                        <p:cTn id="7" dur="500"/>
                                        <p:tgtEl>
                                          <p:spTgt spid="70794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0763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70797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07634"/>
                                        </p:tgtEl>
                                        <p:attrNameLst>
                                          <p:attrName>style.visibility</p:attrName>
                                        </p:attrNameLst>
                                      </p:cBhvr>
                                      <p:to>
                                        <p:strVal val="visible"/>
                                      </p:to>
                                    </p:set>
                                  </p:childTnLst>
                                </p:cTn>
                              </p:par>
                              <p:par>
                                <p:cTn id="16" presetID="9" presetClass="exit" presetSubtype="0" fill="hold" nodeType="withEffect">
                                  <p:stCondLst>
                                    <p:cond delay="0"/>
                                  </p:stCondLst>
                                  <p:childTnLst>
                                    <p:animEffect transition="out" filter="dissolve">
                                      <p:cBhvr>
                                        <p:cTn id="17" dur="500"/>
                                        <p:tgtEl>
                                          <p:spTgt spid="707941"/>
                                        </p:tgtEl>
                                      </p:cBhvr>
                                    </p:animEffect>
                                    <p:set>
                                      <p:cBhvr>
                                        <p:cTn id="18" dur="1" fill="hold">
                                          <p:stCondLst>
                                            <p:cond delay="499"/>
                                          </p:stCondLst>
                                        </p:cTn>
                                        <p:tgtEl>
                                          <p:spTgt spid="707941"/>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707628"/>
                                        </p:tgtEl>
                                      </p:cBhvr>
                                    </p:animEffect>
                                    <p:set>
                                      <p:cBhvr>
                                        <p:cTn id="21" dur="1" fill="hold">
                                          <p:stCondLst>
                                            <p:cond delay="499"/>
                                          </p:stCondLst>
                                        </p:cTn>
                                        <p:tgtEl>
                                          <p:spTgt spid="707628"/>
                                        </p:tgtEl>
                                        <p:attrNameLst>
                                          <p:attrName>style.visibility</p:attrName>
                                        </p:attrNameLst>
                                      </p:cBhvr>
                                      <p:to>
                                        <p:strVal val="hidden"/>
                                      </p:to>
                                    </p:set>
                                  </p:childTnLst>
                                </p:cTn>
                              </p:par>
                            </p:childTnLst>
                          </p:cTn>
                        </p:par>
                        <p:par>
                          <p:cTn id="22" fill="hold" nodeType="afterGroup">
                            <p:stCondLst>
                              <p:cond delay="500"/>
                            </p:stCondLst>
                            <p:childTnLst>
                              <p:par>
                                <p:cTn id="23" presetID="0" presetClass="path" presetSubtype="0" accel="50000" decel="50000" fill="hold" nodeType="afterEffect">
                                  <p:stCondLst>
                                    <p:cond delay="0"/>
                                  </p:stCondLst>
                                  <p:childTnLst>
                                    <p:animMotion origin="layout" path="M -1.66667E-6 6.03747E-6 L -1.66667E-6 0.07357 L 0.36771 0.07056 L 0.26545 0.23434 L 0.35625 0.23133 L 0.54826 0.0199 L 0.30347 0.51932 L 0.03437 0.51932 L 0.03437 0.41962 " pathEditMode="relative" ptsTypes="AAAAAAAAA">
                                      <p:cBhvr>
                                        <p:cTn id="24" dur="2000" fill="hold"/>
                                        <p:tgtEl>
                                          <p:spTgt spid="707973"/>
                                        </p:tgtEl>
                                        <p:attrNameLst>
                                          <p:attrName>ppt_x</p:attrName>
                                          <p:attrName>ppt_y</p:attrName>
                                        </p:attrNameLst>
                                      </p:cBhvr>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707975"/>
                                        </p:tgtEl>
                                        <p:attrNameLst>
                                          <p:attrName>style.visibility</p:attrName>
                                        </p:attrNameLst>
                                      </p:cBhvr>
                                      <p:to>
                                        <p:strVal val="visible"/>
                                      </p:to>
                                    </p:set>
                                    <p:animEffect transition="in" filter="wipe(down)">
                                      <p:cBhvr>
                                        <p:cTn id="29" dur="500"/>
                                        <p:tgtEl>
                                          <p:spTgt spid="707975"/>
                                        </p:tgtEl>
                                      </p:cBhvr>
                                    </p:animEffect>
                                  </p:childTnLst>
                                </p:cTn>
                              </p:par>
                              <p:par>
                                <p:cTn id="30" presetID="9" presetClass="exit" presetSubtype="0" fill="hold" nodeType="withEffect">
                                  <p:stCondLst>
                                    <p:cond delay="0"/>
                                  </p:stCondLst>
                                  <p:childTnLst>
                                    <p:animEffect transition="out" filter="dissolve">
                                      <p:cBhvr>
                                        <p:cTn id="31" dur="500"/>
                                        <p:tgtEl>
                                          <p:spTgt spid="707973"/>
                                        </p:tgtEl>
                                      </p:cBhvr>
                                    </p:animEffect>
                                    <p:set>
                                      <p:cBhvr>
                                        <p:cTn id="32" dur="1" fill="hold">
                                          <p:stCondLst>
                                            <p:cond delay="499"/>
                                          </p:stCondLst>
                                        </p:cTn>
                                        <p:tgtEl>
                                          <p:spTgt spid="70797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707975"/>
                                        </p:tgtEl>
                                      </p:cBhvr>
                                    </p:animEffect>
                                    <p:set>
                                      <p:cBhvr>
                                        <p:cTn id="37" dur="1" fill="hold">
                                          <p:stCondLst>
                                            <p:cond delay="499"/>
                                          </p:stCondLst>
                                        </p:cTn>
                                        <p:tgtEl>
                                          <p:spTgt spid="707975"/>
                                        </p:tgtEl>
                                        <p:attrNameLst>
                                          <p:attrName>style.visibility</p:attrName>
                                        </p:attrNameLst>
                                      </p:cBhvr>
                                      <p:to>
                                        <p:strVal val="hidden"/>
                                      </p:to>
                                    </p:set>
                                  </p:childTnLst>
                                </p:cTn>
                              </p:par>
                            </p:childTnLst>
                          </p:cTn>
                        </p:par>
                        <p:par>
                          <p:cTn id="38" fill="hold" nodeType="afterGroup">
                            <p:stCondLst>
                              <p:cond delay="500"/>
                            </p:stCondLst>
                            <p:childTnLst>
                              <p:par>
                                <p:cTn id="39" presetID="22" presetClass="entr" presetSubtype="1" fill="hold" nodeType="afterEffect">
                                  <p:stCondLst>
                                    <p:cond delay="0"/>
                                  </p:stCondLst>
                                  <p:childTnLst>
                                    <p:set>
                                      <p:cBhvr>
                                        <p:cTn id="40" dur="1" fill="hold">
                                          <p:stCondLst>
                                            <p:cond delay="0"/>
                                          </p:stCondLst>
                                        </p:cTn>
                                        <p:tgtEl>
                                          <p:spTgt spid="707975"/>
                                        </p:tgtEl>
                                        <p:attrNameLst>
                                          <p:attrName>style.visibility</p:attrName>
                                        </p:attrNameLst>
                                      </p:cBhvr>
                                      <p:to>
                                        <p:strVal val="visible"/>
                                      </p:to>
                                    </p:set>
                                    <p:animEffect transition="in" filter="wipe(up)">
                                      <p:cBhvr>
                                        <p:cTn id="41" dur="500"/>
                                        <p:tgtEl>
                                          <p:spTgt spid="707975"/>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707813"/>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708046"/>
                                        </p:tgtEl>
                                        <p:attrNameLst>
                                          <p:attrName>style.visibility</p:attrName>
                                        </p:attrNameLst>
                                      </p:cBhvr>
                                      <p:to>
                                        <p:strVal val="visible"/>
                                      </p:to>
                                    </p:set>
                                    <p:animEffect transition="in" filter="dissolve">
                                      <p:cBhvr>
                                        <p:cTn id="48" dur="500"/>
                                        <p:tgtEl>
                                          <p:spTgt spid="708046"/>
                                        </p:tgtEl>
                                      </p:cBhvr>
                                    </p:animEffect>
                                  </p:childTnLst>
                                </p:cTn>
                              </p:par>
                              <p:par>
                                <p:cTn id="49" presetID="9" presetClass="exit" presetSubtype="0" fill="hold" nodeType="withEffect">
                                  <p:stCondLst>
                                    <p:cond delay="0"/>
                                  </p:stCondLst>
                                  <p:childTnLst>
                                    <p:animEffect transition="out" filter="dissolve">
                                      <p:cBhvr>
                                        <p:cTn id="50" dur="500"/>
                                        <p:tgtEl>
                                          <p:spTgt spid="707975"/>
                                        </p:tgtEl>
                                      </p:cBhvr>
                                    </p:animEffect>
                                    <p:set>
                                      <p:cBhvr>
                                        <p:cTn id="51" dur="1" fill="hold">
                                          <p:stCondLst>
                                            <p:cond delay="499"/>
                                          </p:stCondLst>
                                        </p:cTn>
                                        <p:tgtEl>
                                          <p:spTgt spid="707975"/>
                                        </p:tgtEl>
                                        <p:attrNameLst>
                                          <p:attrName>style.visibility</p:attrName>
                                        </p:attrNameLst>
                                      </p:cBhvr>
                                      <p:to>
                                        <p:strVal val="hidden"/>
                                      </p:to>
                                    </p:set>
                                  </p:childTnLst>
                                </p:cTn>
                              </p:par>
                            </p:childTnLst>
                          </p:cTn>
                        </p:par>
                        <p:par>
                          <p:cTn id="52" fill="hold" nodeType="afterGroup">
                            <p:stCondLst>
                              <p:cond delay="500"/>
                            </p:stCondLst>
                            <p:childTnLst>
                              <p:par>
                                <p:cTn id="53" presetID="0" presetClass="path" presetSubtype="0" accel="50000" decel="50000" fill="hold" nodeType="afterEffect">
                                  <p:stCondLst>
                                    <p:cond delay="0"/>
                                  </p:stCondLst>
                                  <p:childTnLst>
                                    <p:animMotion origin="layout" path="M 3.33333E-6 -5.8501E-6 L 0.00573 0.09969 L 0.28159 0.09646 L 0.52534 -0.418 L 0.31614 -0.18367 L 0.22986 -0.18668 L 0.32309 -0.36295 L -0.03438 -0.36295 L -0.03334 -0.42101 " pathEditMode="relative" ptsTypes="AAAAAAAAA">
                                      <p:cBhvr>
                                        <p:cTn id="54" dur="2000" fill="hold"/>
                                        <p:tgtEl>
                                          <p:spTgt spid="708046"/>
                                        </p:tgtEl>
                                        <p:attrNameLst>
                                          <p:attrName>ppt_x</p:attrName>
                                          <p:attrName>ppt_y</p:attrName>
                                        </p:attrNameLst>
                                      </p:cBhvr>
                                    </p:animMotion>
                                  </p:childTnLst>
                                </p:cTn>
                              </p:par>
                              <p:par>
                                <p:cTn id="55" presetID="1" presetClass="entr" presetSubtype="0" fill="hold" grpId="0" nodeType="withEffect">
                                  <p:stCondLst>
                                    <p:cond delay="0"/>
                                  </p:stCondLst>
                                  <p:childTnLst>
                                    <p:set>
                                      <p:cBhvr>
                                        <p:cTn id="56" dur="1" fill="hold">
                                          <p:stCondLst>
                                            <p:cond delay="0"/>
                                          </p:stCondLst>
                                        </p:cTn>
                                        <p:tgtEl>
                                          <p:spTgt spid="70763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xit" presetSubtype="0" fill="hold" nodeType="clickEffect">
                                  <p:stCondLst>
                                    <p:cond delay="0"/>
                                  </p:stCondLst>
                                  <p:childTnLst>
                                    <p:animEffect transition="out" filter="dissolve">
                                      <p:cBhvr>
                                        <p:cTn id="60" dur="500"/>
                                        <p:tgtEl>
                                          <p:spTgt spid="708046"/>
                                        </p:tgtEl>
                                      </p:cBhvr>
                                    </p:animEffect>
                                    <p:set>
                                      <p:cBhvr>
                                        <p:cTn id="61" dur="1" fill="hold">
                                          <p:stCondLst>
                                            <p:cond delay="499"/>
                                          </p:stCondLst>
                                        </p:cTn>
                                        <p:tgtEl>
                                          <p:spTgt spid="708046"/>
                                        </p:tgtEl>
                                        <p:attrNameLst>
                                          <p:attrName>style.visibility</p:attrName>
                                        </p:attrNameLst>
                                      </p:cBhvr>
                                      <p:to>
                                        <p:strVal val="hidden"/>
                                      </p:to>
                                    </p:set>
                                  </p:childTnLst>
                                </p:cTn>
                              </p:par>
                            </p:childTnLst>
                          </p:cTn>
                        </p:par>
                        <p:par>
                          <p:cTn id="62" fill="hold" nodeType="afterGroup">
                            <p:stCondLst>
                              <p:cond delay="500"/>
                            </p:stCondLst>
                            <p:childTnLst>
                              <p:par>
                                <p:cTn id="63" presetID="22" presetClass="entr" presetSubtype="4" fill="hold" nodeType="afterEffect">
                                  <p:stCondLst>
                                    <p:cond delay="0"/>
                                  </p:stCondLst>
                                  <p:childTnLst>
                                    <p:set>
                                      <p:cBhvr>
                                        <p:cTn id="64" dur="1" fill="hold">
                                          <p:stCondLst>
                                            <p:cond delay="0"/>
                                          </p:stCondLst>
                                        </p:cTn>
                                        <p:tgtEl>
                                          <p:spTgt spid="708061"/>
                                        </p:tgtEl>
                                        <p:attrNameLst>
                                          <p:attrName>style.visibility</p:attrName>
                                        </p:attrNameLst>
                                      </p:cBhvr>
                                      <p:to>
                                        <p:strVal val="visible"/>
                                      </p:to>
                                    </p:set>
                                    <p:animEffect transition="in" filter="wipe(down)">
                                      <p:cBhvr>
                                        <p:cTn id="65" dur="500"/>
                                        <p:tgtEl>
                                          <p:spTgt spid="708061"/>
                                        </p:tgtEl>
                                      </p:cBhvr>
                                    </p:animEffect>
                                  </p:childTnLst>
                                </p:cTn>
                              </p:par>
                            </p:childTnLst>
                          </p:cTn>
                        </p:par>
                        <p:par>
                          <p:cTn id="66" fill="hold" nodeType="afterGroup">
                            <p:stCondLst>
                              <p:cond delay="1000"/>
                            </p:stCondLst>
                            <p:childTnLst>
                              <p:par>
                                <p:cTn id="67" presetID="9" presetClass="entr" presetSubtype="0" fill="hold" nodeType="afterEffect">
                                  <p:stCondLst>
                                    <p:cond delay="0"/>
                                  </p:stCondLst>
                                  <p:childTnLst>
                                    <p:set>
                                      <p:cBhvr>
                                        <p:cTn id="68" dur="1" fill="hold">
                                          <p:stCondLst>
                                            <p:cond delay="0"/>
                                          </p:stCondLst>
                                        </p:cTn>
                                        <p:tgtEl>
                                          <p:spTgt spid="708062"/>
                                        </p:tgtEl>
                                        <p:attrNameLst>
                                          <p:attrName>style.visibility</p:attrName>
                                        </p:attrNameLst>
                                      </p:cBhvr>
                                      <p:to>
                                        <p:strVal val="visible"/>
                                      </p:to>
                                    </p:set>
                                    <p:animEffect transition="in" filter="dissolve">
                                      <p:cBhvr>
                                        <p:cTn id="69" dur="1000"/>
                                        <p:tgtEl>
                                          <p:spTgt spid="708062"/>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708064"/>
                                        </p:tgtEl>
                                        <p:attrNameLst>
                                          <p:attrName>style.visibility</p:attrName>
                                        </p:attrNameLst>
                                      </p:cBhvr>
                                      <p:to>
                                        <p:strVal val="visible"/>
                                      </p:to>
                                    </p:set>
                                  </p:childTnLst>
                                </p:cTn>
                              </p:par>
                            </p:childTnLst>
                          </p:cTn>
                        </p:par>
                        <p:par>
                          <p:cTn id="72" fill="hold" nodeType="afterGroup">
                            <p:stCondLst>
                              <p:cond delay="2000"/>
                            </p:stCondLst>
                            <p:childTnLst>
                              <p:par>
                                <p:cTn id="73" presetID="9" presetClass="entr" presetSubtype="0" fill="hold" grpId="1" nodeType="afterEffect">
                                  <p:stCondLst>
                                    <p:cond delay="0"/>
                                  </p:stCondLst>
                                  <p:childTnLst>
                                    <p:set>
                                      <p:cBhvr>
                                        <p:cTn id="74" dur="1" fill="hold">
                                          <p:stCondLst>
                                            <p:cond delay="0"/>
                                          </p:stCondLst>
                                        </p:cTn>
                                        <p:tgtEl>
                                          <p:spTgt spid="708064"/>
                                        </p:tgtEl>
                                        <p:attrNameLst>
                                          <p:attrName>style.visibility</p:attrName>
                                        </p:attrNameLst>
                                      </p:cBhvr>
                                      <p:to>
                                        <p:strVal val="visible"/>
                                      </p:to>
                                    </p:set>
                                    <p:animEffect transition="in" filter="dissolve">
                                      <p:cBhvr>
                                        <p:cTn id="75" dur="500"/>
                                        <p:tgtEl>
                                          <p:spTgt spid="708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33" grpId="0"/>
      <p:bldP spid="707634" grpId="0"/>
      <p:bldP spid="707635" grpId="0"/>
      <p:bldP spid="707813" grpId="0"/>
      <p:bldP spid="708064" grpId="0"/>
      <p:bldP spid="708064" grpId="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2" name="Rectangle 2"/>
          <p:cNvSpPr>
            <a:spLocks noGrp="1" noChangeArrowheads="1"/>
          </p:cNvSpPr>
          <p:nvPr>
            <p:ph type="title"/>
          </p:nvPr>
        </p:nvSpPr>
        <p:spPr/>
        <p:txBody>
          <a:bodyPr/>
          <a:lstStyle/>
          <a:p>
            <a:pPr>
              <a:defRPr/>
            </a:pPr>
            <a:r>
              <a:rPr lang="en-US" dirty="0">
                <a:latin typeface="Gill Sans MT" charset="0"/>
                <a:cs typeface="+mj-cs"/>
              </a:rPr>
              <a:t>Chapter 6: Summary</a:t>
            </a:r>
          </a:p>
        </p:txBody>
      </p:sp>
      <p:sp>
        <p:nvSpPr>
          <p:cNvPr id="94213" name="Rectangle 3"/>
          <p:cNvSpPr>
            <a:spLocks noGrp="1" noChangeArrowheads="1"/>
          </p:cNvSpPr>
          <p:nvPr>
            <p:ph type="body" sz="half" idx="1"/>
          </p:nvPr>
        </p:nvSpPr>
        <p:spPr>
          <a:xfrm>
            <a:off x="533400" y="1371600"/>
            <a:ext cx="7931150" cy="4648200"/>
          </a:xfrm>
        </p:spPr>
        <p:txBody>
          <a:bodyPr/>
          <a:lstStyle/>
          <a:p>
            <a:pPr>
              <a:defRPr/>
            </a:pPr>
            <a:r>
              <a:rPr lang="en-US" dirty="0">
                <a:latin typeface="Gill Sans MT" charset="0"/>
                <a:cs typeface="+mn-cs"/>
              </a:rPr>
              <a:t>principles behind data link layer services:</a:t>
            </a:r>
          </a:p>
          <a:p>
            <a:pPr lvl="1">
              <a:defRPr/>
            </a:pPr>
            <a:r>
              <a:rPr lang="en-US" dirty="0">
                <a:latin typeface="Gill Sans MT" charset="0"/>
              </a:rPr>
              <a:t>error detection, correction</a:t>
            </a:r>
          </a:p>
          <a:p>
            <a:pPr lvl="1">
              <a:defRPr/>
            </a:pPr>
            <a:r>
              <a:rPr lang="en-US" dirty="0">
                <a:latin typeface="Gill Sans MT" charset="0"/>
              </a:rPr>
              <a:t>sharing a broadcast channel: multiple access</a:t>
            </a:r>
          </a:p>
          <a:p>
            <a:pPr lvl="1">
              <a:defRPr/>
            </a:pPr>
            <a:r>
              <a:rPr lang="en-US" dirty="0">
                <a:latin typeface="Gill Sans MT" charset="0"/>
              </a:rPr>
              <a:t>link layer addressing</a:t>
            </a:r>
          </a:p>
          <a:p>
            <a:pPr>
              <a:defRPr/>
            </a:pPr>
            <a:r>
              <a:rPr lang="en-US" dirty="0">
                <a:latin typeface="Gill Sans MT" charset="0"/>
                <a:cs typeface="+mn-cs"/>
              </a:rPr>
              <a:t>instantiation and implementation of various link layer technologies</a:t>
            </a:r>
          </a:p>
          <a:p>
            <a:pPr lvl="1">
              <a:defRPr/>
            </a:pPr>
            <a:r>
              <a:rPr lang="en-US" dirty="0">
                <a:latin typeface="Gill Sans MT" charset="0"/>
              </a:rPr>
              <a:t>Ethernet</a:t>
            </a:r>
          </a:p>
          <a:p>
            <a:pPr lvl="1">
              <a:defRPr/>
            </a:pPr>
            <a:r>
              <a:rPr lang="en-US" dirty="0">
                <a:latin typeface="Gill Sans MT" charset="0"/>
              </a:rPr>
              <a:t>switched LANS, VLANs</a:t>
            </a:r>
          </a:p>
          <a:p>
            <a:pPr lvl="1">
              <a:defRPr/>
            </a:pPr>
            <a:r>
              <a:rPr lang="en-US" dirty="0">
                <a:latin typeface="Gill Sans MT" charset="0"/>
              </a:rPr>
              <a:t>virtualized networks as a link layer: MPLS</a:t>
            </a:r>
          </a:p>
          <a:p>
            <a:pPr>
              <a:defRPr/>
            </a:pPr>
            <a:r>
              <a:rPr lang="en-US" dirty="0">
                <a:latin typeface="Gill Sans MT" charset="0"/>
                <a:cs typeface="+mn-cs"/>
              </a:rPr>
              <a:t>synthesis: a day in the life of a web request (to be done at the end </a:t>
            </a:r>
            <a:r>
              <a:rPr lang="en-US">
                <a:latin typeface="Gill Sans MT" charset="0"/>
                <a:cs typeface="+mn-cs"/>
              </a:rPr>
              <a:t>of course)</a:t>
            </a:r>
            <a:endParaRPr lang="en-US" dirty="0">
              <a:latin typeface="Gill Sans MT" charset="0"/>
              <a:cs typeface="+mn-cs"/>
            </a:endParaRPr>
          </a:p>
          <a:p>
            <a:pPr>
              <a:defRPr/>
            </a:pPr>
            <a:endParaRPr lang="en-US" sz="2400" dirty="0">
              <a:latin typeface="Gill Sans MT" charset="0"/>
              <a:cs typeface="+mn-cs"/>
            </a:endParaRPr>
          </a:p>
        </p:txBody>
      </p:sp>
      <p:pic>
        <p:nvPicPr>
          <p:cNvPr id="217093" name="Picture 21"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030288"/>
            <a:ext cx="5027612"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121</a:t>
            </a:fld>
            <a:endParaRPr lang="en-US" sz="1200" dirty="0">
              <a:latin typeface="Tahoma" charset="0"/>
            </a:endParaRPr>
          </a:p>
        </p:txBody>
      </p:sp>
      <p:sp>
        <p:nvSpPr>
          <p:cNvPr id="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331246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663E-06C4-BF4C-B215-F1FE7F91579A}"/>
              </a:ext>
            </a:extLst>
          </p:cNvPr>
          <p:cNvSpPr>
            <a:spLocks noGrp="1"/>
          </p:cNvSpPr>
          <p:nvPr>
            <p:ph type="title"/>
          </p:nvPr>
        </p:nvSpPr>
        <p:spPr>
          <a:xfrm>
            <a:off x="533400" y="228600"/>
            <a:ext cx="7772400" cy="589547"/>
          </a:xfrm>
        </p:spPr>
        <p:txBody>
          <a:bodyPr/>
          <a:lstStyle/>
          <a:p>
            <a:r>
              <a:rPr lang="en-US" dirty="0"/>
              <a:t>Reliable or unreliable delivery</a:t>
            </a:r>
          </a:p>
        </p:txBody>
      </p:sp>
      <p:sp>
        <p:nvSpPr>
          <p:cNvPr id="3" name="Content Placeholder 2">
            <a:extLst>
              <a:ext uri="{FF2B5EF4-FFF2-40B4-BE49-F238E27FC236}">
                <a16:creationId xmlns:a16="http://schemas.microsoft.com/office/drawing/2014/main" id="{28977B48-5BF1-6B48-90C2-99014E0ACEA6}"/>
              </a:ext>
            </a:extLst>
          </p:cNvPr>
          <p:cNvSpPr>
            <a:spLocks noGrp="1"/>
          </p:cNvSpPr>
          <p:nvPr>
            <p:ph idx="1"/>
          </p:nvPr>
        </p:nvSpPr>
        <p:spPr>
          <a:xfrm>
            <a:off x="437147" y="1086852"/>
            <a:ext cx="7772400" cy="5362074"/>
          </a:xfrm>
        </p:spPr>
        <p:txBody>
          <a:bodyPr/>
          <a:lstStyle/>
          <a:p>
            <a:pPr>
              <a:defRPr/>
            </a:pPr>
            <a:r>
              <a:rPr lang="en-US" dirty="0">
                <a:latin typeface="Gill Sans MT" charset="0"/>
              </a:rPr>
              <a:t>errors caused by signal attenuation, noise, interference</a:t>
            </a:r>
            <a:endParaRPr lang="en-US" i="1" dirty="0">
              <a:solidFill>
                <a:srgbClr val="CC0000"/>
              </a:solidFill>
              <a:latin typeface="Gill Sans MT" charset="0"/>
            </a:endParaRPr>
          </a:p>
          <a:p>
            <a:pPr>
              <a:defRPr/>
            </a:pPr>
            <a:r>
              <a:rPr lang="en-US" i="1" dirty="0">
                <a:solidFill>
                  <a:srgbClr val="CC0000"/>
                </a:solidFill>
                <a:latin typeface="Gill Sans MT" charset="0"/>
              </a:rPr>
              <a:t>error detection</a:t>
            </a:r>
            <a:r>
              <a:rPr lang="en-US" dirty="0">
                <a:solidFill>
                  <a:srgbClr val="CC0000"/>
                </a:solidFill>
                <a:latin typeface="Gill Sans MT" charset="0"/>
              </a:rPr>
              <a:t>: </a:t>
            </a:r>
          </a:p>
          <a:p>
            <a:pPr lvl="1">
              <a:defRPr/>
            </a:pPr>
            <a:r>
              <a:rPr lang="en-US" dirty="0">
                <a:latin typeface="Gill Sans MT" charset="0"/>
              </a:rPr>
              <a:t>receiver detects presence of errors in received information</a:t>
            </a:r>
          </a:p>
          <a:p>
            <a:pPr lvl="2">
              <a:defRPr/>
            </a:pPr>
            <a:r>
              <a:rPr lang="en-US" dirty="0">
                <a:latin typeface="Gill Sans MT" charset="0"/>
              </a:rPr>
              <a:t>can drop frame and ignore error relying on higher layers</a:t>
            </a:r>
          </a:p>
          <a:p>
            <a:pPr lvl="2">
              <a:defRPr/>
            </a:pPr>
            <a:r>
              <a:rPr lang="en-US" dirty="0">
                <a:latin typeface="Gill Sans MT" charset="0"/>
              </a:rPr>
              <a:t>can try to recover</a:t>
            </a:r>
          </a:p>
          <a:p>
            <a:pPr>
              <a:defRPr/>
            </a:pPr>
            <a:r>
              <a:rPr lang="en-US" i="1" dirty="0">
                <a:solidFill>
                  <a:srgbClr val="CC0000"/>
                </a:solidFill>
                <a:latin typeface="Gill Sans MT" charset="0"/>
              </a:rPr>
              <a:t>error recovery:</a:t>
            </a:r>
            <a:r>
              <a:rPr lang="en-US" dirty="0">
                <a:latin typeface="Gill Sans MT" charset="0"/>
              </a:rPr>
              <a:t> </a:t>
            </a:r>
          </a:p>
          <a:p>
            <a:pPr lvl="1">
              <a:defRPr/>
            </a:pPr>
            <a:r>
              <a:rPr lang="en-US" dirty="0">
                <a:latin typeface="Gill Sans MT" charset="0"/>
              </a:rPr>
              <a:t>receiver, after detecting errors, can try to </a:t>
            </a:r>
            <a:r>
              <a:rPr lang="en-US" dirty="0">
                <a:solidFill>
                  <a:srgbClr val="C00000"/>
                </a:solidFill>
                <a:latin typeface="Gill Sans MT" charset="0"/>
              </a:rPr>
              <a:t>recover</a:t>
            </a:r>
            <a:r>
              <a:rPr lang="en-US" dirty="0">
                <a:latin typeface="Gill Sans MT" charset="0"/>
              </a:rPr>
              <a:t> the data</a:t>
            </a:r>
          </a:p>
          <a:p>
            <a:pPr lvl="2">
              <a:defRPr/>
            </a:pPr>
            <a:r>
              <a:rPr lang="en-US" dirty="0">
                <a:solidFill>
                  <a:srgbClr val="C00000"/>
                </a:solidFill>
                <a:latin typeface="Gill Sans MT" charset="0"/>
              </a:rPr>
              <a:t>correction</a:t>
            </a:r>
            <a:r>
              <a:rPr lang="en-US" dirty="0">
                <a:latin typeface="Gill Sans MT" charset="0"/>
              </a:rPr>
              <a:t>: receiver identifies </a:t>
            </a:r>
            <a:r>
              <a:rPr lang="en-US" i="1" dirty="0">
                <a:solidFill>
                  <a:srgbClr val="CC0000"/>
                </a:solidFill>
                <a:latin typeface="Gill Sans MT" charset="0"/>
              </a:rPr>
              <a:t>and corrects</a:t>
            </a:r>
            <a:r>
              <a:rPr lang="en-US" dirty="0">
                <a:latin typeface="Gill Sans MT" charset="0"/>
              </a:rPr>
              <a:t> the bit error(s)</a:t>
            </a:r>
          </a:p>
          <a:p>
            <a:pPr lvl="2">
              <a:defRPr/>
            </a:pPr>
            <a:r>
              <a:rPr lang="en-US" dirty="0">
                <a:solidFill>
                  <a:srgbClr val="C00000"/>
                </a:solidFill>
                <a:latin typeface="Gill Sans MT" charset="0"/>
              </a:rPr>
              <a:t>retransmission</a:t>
            </a:r>
            <a:r>
              <a:rPr lang="en-US" dirty="0">
                <a:latin typeface="Gill Sans MT" charset="0"/>
              </a:rPr>
              <a:t>: signals sender for retransmission of errored frame</a:t>
            </a:r>
            <a:r>
              <a:rPr lang="en-US" sz="2400" dirty="0">
                <a:latin typeface="Gill Sans MT" charset="0"/>
              </a:rPr>
              <a:t> </a:t>
            </a:r>
          </a:p>
          <a:p>
            <a:endParaRPr lang="en-US" dirty="0"/>
          </a:p>
        </p:txBody>
      </p:sp>
      <p:sp>
        <p:nvSpPr>
          <p:cNvPr id="4" name="Footer Placeholder 3">
            <a:extLst>
              <a:ext uri="{FF2B5EF4-FFF2-40B4-BE49-F238E27FC236}">
                <a16:creationId xmlns:a16="http://schemas.microsoft.com/office/drawing/2014/main" id="{2A2B52A3-AF71-634D-A8F1-D6E60663EF63}"/>
              </a:ext>
            </a:extLst>
          </p:cNvPr>
          <p:cNvSpPr>
            <a:spLocks noGrp="1"/>
          </p:cNvSpPr>
          <p:nvPr>
            <p:ph type="ftr" sz="quarter" idx="11"/>
          </p:nvPr>
        </p:nvSpPr>
        <p:spPr/>
        <p:txBody>
          <a:bodyPr/>
          <a:lstStyle/>
          <a:p>
            <a:pPr>
              <a:defRPr/>
            </a:pPr>
            <a:r>
              <a:rPr lang="en-US"/>
              <a:t>Data Link Layer</a:t>
            </a:r>
            <a:endParaRPr lang="en-US" dirty="0"/>
          </a:p>
        </p:txBody>
      </p:sp>
      <p:sp>
        <p:nvSpPr>
          <p:cNvPr id="5" name="Slide Number Placeholder 4">
            <a:extLst>
              <a:ext uri="{FF2B5EF4-FFF2-40B4-BE49-F238E27FC236}">
                <a16:creationId xmlns:a16="http://schemas.microsoft.com/office/drawing/2014/main" id="{AC262135-9814-EC40-BB94-B99A01C07A45}"/>
              </a:ext>
            </a:extLst>
          </p:cNvPr>
          <p:cNvSpPr>
            <a:spLocks noGrp="1"/>
          </p:cNvSpPr>
          <p:nvPr>
            <p:ph type="sldNum" sz="quarter" idx="12"/>
          </p:nvPr>
        </p:nvSpPr>
        <p:spPr/>
        <p:txBody>
          <a:bodyPr/>
          <a:lstStyle/>
          <a:p>
            <a:pPr>
              <a:defRPr/>
            </a:pPr>
            <a:r>
              <a:rPr lang="en-US"/>
              <a:t>5-</a:t>
            </a:r>
            <a:fld id="{D0626857-DD43-9D46-91D4-DEBFBA1258D1}" type="slidenum">
              <a:rPr lang="en-US" smtClean="0"/>
              <a:pPr>
                <a:defRPr/>
              </a:pPr>
              <a:t>13</a:t>
            </a:fld>
            <a:endParaRPr lang="en-US" dirty="0"/>
          </a:p>
        </p:txBody>
      </p:sp>
      <p:pic>
        <p:nvPicPr>
          <p:cNvPr id="6" name="Picture 5" descr="underline_base">
            <a:extLst>
              <a:ext uri="{FF2B5EF4-FFF2-40B4-BE49-F238E27FC236}">
                <a16:creationId xmlns:a16="http://schemas.microsoft.com/office/drawing/2014/main" id="{B8FBD303-E9B8-BF46-9EC1-9275C78FD55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788068"/>
            <a:ext cx="6766259" cy="190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54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533400" y="244475"/>
            <a:ext cx="7772400" cy="605757"/>
          </a:xfrm>
        </p:spPr>
        <p:txBody>
          <a:bodyPr/>
          <a:lstStyle/>
          <a:p>
            <a:pPr>
              <a:defRPr/>
            </a:pPr>
            <a:r>
              <a:rPr lang="en-US" dirty="0">
                <a:latin typeface="Gill Sans MT" charset="0"/>
                <a:cs typeface="+mj-cs"/>
              </a:rPr>
              <a:t>Error detection</a:t>
            </a:r>
          </a:p>
        </p:txBody>
      </p:sp>
      <p:pic>
        <p:nvPicPr>
          <p:cNvPr id="60420" name="Picture 3" descr="521 Error De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322638"/>
            <a:ext cx="5670550" cy="310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70" name="Text Box 4"/>
          <p:cNvSpPr txBox="1">
            <a:spLocks noChangeArrowheads="1"/>
          </p:cNvSpPr>
          <p:nvPr/>
        </p:nvSpPr>
        <p:spPr bwMode="auto">
          <a:xfrm>
            <a:off x="501316" y="959937"/>
            <a:ext cx="8331200" cy="2246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000" i="0" dirty="0">
                <a:latin typeface="Arial" charset="0"/>
                <a:cs typeface="+mn-cs"/>
              </a:rPr>
              <a:t>EDC = Error Detection and Correction bits (redundancy)</a:t>
            </a:r>
          </a:p>
          <a:p>
            <a:pPr>
              <a:defRPr/>
            </a:pPr>
            <a:r>
              <a:rPr lang="en-US" sz="2000" i="0" dirty="0">
                <a:latin typeface="Arial" charset="0"/>
                <a:cs typeface="+mn-cs"/>
              </a:rPr>
              <a:t>D = Data protected by error checking, may include header fields </a:t>
            </a:r>
            <a:br>
              <a:rPr lang="en-US" sz="2000" i="0" dirty="0">
                <a:latin typeface="Arial" charset="0"/>
                <a:cs typeface="+mn-cs"/>
              </a:rPr>
            </a:br>
            <a:endParaRPr lang="en-US" sz="2000" i="0" dirty="0">
              <a:latin typeface="Arial" charset="0"/>
              <a:cs typeface="+mn-cs"/>
            </a:endParaRPr>
          </a:p>
          <a:p>
            <a:pPr marL="342900" indent="-342900">
              <a:buFont typeface="Arial" panose="020B0604020202020204" pitchFamily="34" charset="0"/>
              <a:buChar char="•"/>
              <a:defRPr/>
            </a:pPr>
            <a:r>
              <a:rPr lang="en-US" sz="2000" i="0" dirty="0">
                <a:latin typeface="Arial" charset="0"/>
                <a:cs typeface="+mn-cs"/>
              </a:rPr>
              <a:t> Error detection not 100% reliable!</a:t>
            </a:r>
          </a:p>
          <a:p>
            <a:pPr marL="800100" lvl="1" indent="-342900">
              <a:buFont typeface="Arial" panose="020B0604020202020204" pitchFamily="34" charset="0"/>
              <a:buChar char="•"/>
              <a:defRPr/>
            </a:pPr>
            <a:r>
              <a:rPr lang="en-US" sz="2000" i="0" dirty="0">
                <a:latin typeface="Arial" charset="0"/>
                <a:cs typeface="+mn-cs"/>
              </a:rPr>
              <a:t> protocol may miss some errors, but rarely</a:t>
            </a:r>
          </a:p>
          <a:p>
            <a:pPr marL="800100" lvl="1" indent="-342900">
              <a:buFont typeface="Arial" panose="020B0604020202020204" pitchFamily="34" charset="0"/>
              <a:buChar char="•"/>
              <a:defRPr/>
            </a:pPr>
            <a:r>
              <a:rPr lang="en-US" sz="2000" i="0" dirty="0">
                <a:latin typeface="Arial" charset="0"/>
                <a:cs typeface="+mn-cs"/>
              </a:rPr>
              <a:t> </a:t>
            </a:r>
            <a:r>
              <a:rPr lang="en-US" sz="2000" i="0" dirty="0">
                <a:solidFill>
                  <a:srgbClr val="C00000"/>
                </a:solidFill>
                <a:latin typeface="Arial" charset="0"/>
                <a:cs typeface="+mn-cs"/>
              </a:rPr>
              <a:t>larger</a:t>
            </a:r>
            <a:r>
              <a:rPr lang="en-US" sz="2000" i="0" dirty="0">
                <a:latin typeface="Arial" charset="0"/>
                <a:cs typeface="+mn-cs"/>
              </a:rPr>
              <a:t> EDC field yields </a:t>
            </a:r>
            <a:r>
              <a:rPr lang="en-US" sz="2000" i="0" dirty="0">
                <a:solidFill>
                  <a:srgbClr val="C00000"/>
                </a:solidFill>
                <a:latin typeface="Arial" charset="0"/>
                <a:cs typeface="+mn-cs"/>
              </a:rPr>
              <a:t>better</a:t>
            </a:r>
            <a:r>
              <a:rPr lang="en-US" sz="2000" i="0" dirty="0">
                <a:latin typeface="Arial" charset="0"/>
                <a:cs typeface="+mn-cs"/>
              </a:rPr>
              <a:t> detection and maybe some correction</a:t>
            </a:r>
          </a:p>
        </p:txBody>
      </p:sp>
      <p:sp>
        <p:nvSpPr>
          <p:cNvPr id="11271" name="Rectangle 6"/>
          <p:cNvSpPr>
            <a:spLocks noChangeArrowheads="1"/>
          </p:cNvSpPr>
          <p:nvPr/>
        </p:nvSpPr>
        <p:spPr bwMode="auto">
          <a:xfrm>
            <a:off x="5384800" y="3916363"/>
            <a:ext cx="176213" cy="1936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1272" name="Text Box 5"/>
          <p:cNvSpPr txBox="1">
            <a:spLocks noChangeArrowheads="1"/>
          </p:cNvSpPr>
          <p:nvPr/>
        </p:nvSpPr>
        <p:spPr bwMode="auto">
          <a:xfrm>
            <a:off x="4773613" y="3873500"/>
            <a:ext cx="942975" cy="3048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otherwise</a:t>
            </a:r>
          </a:p>
        </p:txBody>
      </p:sp>
      <p:pic>
        <p:nvPicPr>
          <p:cNvPr id="60424" name="Picture 7"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242" y="794701"/>
            <a:ext cx="3737081" cy="17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14</a:t>
            </a:fld>
            <a:endParaRPr lang="en-US" sz="1200" dirty="0">
              <a:latin typeface="Tahoma" charset="0"/>
            </a:endParaRPr>
          </a:p>
        </p:txBody>
      </p:sp>
      <p:sp>
        <p:nvSpPr>
          <p:cNvPr id="11"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
        <p:nvSpPr>
          <p:cNvPr id="2" name="TextBox 1">
            <a:extLst>
              <a:ext uri="{FF2B5EF4-FFF2-40B4-BE49-F238E27FC236}">
                <a16:creationId xmlns:a16="http://schemas.microsoft.com/office/drawing/2014/main" id="{F77FF744-D4E8-D741-9D99-AEB6F93AC71E}"/>
              </a:ext>
            </a:extLst>
          </p:cNvPr>
          <p:cNvSpPr txBox="1"/>
          <p:nvPr/>
        </p:nvSpPr>
        <p:spPr>
          <a:xfrm>
            <a:off x="7336465" y="4550735"/>
            <a:ext cx="1415772" cy="646331"/>
          </a:xfrm>
          <a:prstGeom prst="rect">
            <a:avLst/>
          </a:prstGeom>
          <a:noFill/>
        </p:spPr>
        <p:txBody>
          <a:bodyPr wrap="none" rtlCol="0">
            <a:spAutoFit/>
          </a:bodyPr>
          <a:lstStyle/>
          <a:p>
            <a:r>
              <a:rPr lang="en-US" dirty="0"/>
              <a:t>D’=D -&gt; ??</a:t>
            </a:r>
          </a:p>
          <a:p>
            <a:r>
              <a:rPr lang="en-US" dirty="0"/>
              <a:t>What next? </a:t>
            </a:r>
          </a:p>
        </p:txBody>
      </p:sp>
      <p:cxnSp>
        <p:nvCxnSpPr>
          <p:cNvPr id="4" name="Straight Connector 3">
            <a:extLst>
              <a:ext uri="{FF2B5EF4-FFF2-40B4-BE49-F238E27FC236}">
                <a16:creationId xmlns:a16="http://schemas.microsoft.com/office/drawing/2014/main" id="{5B906094-8D0A-8847-A0FB-6C287C291D34}"/>
              </a:ext>
            </a:extLst>
          </p:cNvPr>
          <p:cNvCxnSpPr/>
          <p:nvPr/>
        </p:nvCxnSpPr>
        <p:spPr bwMode="auto">
          <a:xfrm>
            <a:off x="7740502" y="4635795"/>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 name="Straight Connector 5">
            <a:extLst>
              <a:ext uri="{FF2B5EF4-FFF2-40B4-BE49-F238E27FC236}">
                <a16:creationId xmlns:a16="http://schemas.microsoft.com/office/drawing/2014/main" id="{31ECB7B1-EB78-EC47-BAAA-D1B6662D6E6B}"/>
              </a:ext>
            </a:extLst>
          </p:cNvPr>
          <p:cNvCxnSpPr>
            <a:cxnSpLocks/>
          </p:cNvCxnSpPr>
          <p:nvPr/>
        </p:nvCxnSpPr>
        <p:spPr bwMode="auto">
          <a:xfrm flipV="1">
            <a:off x="7634176" y="4550734"/>
            <a:ext cx="191386" cy="276447"/>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25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4613-5AA3-B349-A655-2863F65CAFE4}"/>
              </a:ext>
            </a:extLst>
          </p:cNvPr>
          <p:cNvSpPr>
            <a:spLocks noGrp="1"/>
          </p:cNvSpPr>
          <p:nvPr>
            <p:ph type="title"/>
          </p:nvPr>
        </p:nvSpPr>
        <p:spPr>
          <a:xfrm>
            <a:off x="533400" y="228600"/>
            <a:ext cx="7772400" cy="579474"/>
          </a:xfrm>
        </p:spPr>
        <p:txBody>
          <a:bodyPr/>
          <a:lstStyle/>
          <a:p>
            <a:r>
              <a:rPr lang="en-US" dirty="0"/>
              <a:t>Error recovery</a:t>
            </a:r>
          </a:p>
        </p:txBody>
      </p:sp>
      <p:sp>
        <p:nvSpPr>
          <p:cNvPr id="3" name="Content Placeholder 2">
            <a:extLst>
              <a:ext uri="{FF2B5EF4-FFF2-40B4-BE49-F238E27FC236}">
                <a16:creationId xmlns:a16="http://schemas.microsoft.com/office/drawing/2014/main" id="{2183A493-828A-AD47-AB40-166EC6C4FBBA}"/>
              </a:ext>
            </a:extLst>
          </p:cNvPr>
          <p:cNvSpPr>
            <a:spLocks noGrp="1"/>
          </p:cNvSpPr>
          <p:nvPr>
            <p:ph idx="1"/>
          </p:nvPr>
        </p:nvSpPr>
        <p:spPr>
          <a:xfrm>
            <a:off x="512133" y="1169582"/>
            <a:ext cx="8397949" cy="5167424"/>
          </a:xfrm>
        </p:spPr>
        <p:txBody>
          <a:bodyPr/>
          <a:lstStyle/>
          <a:p>
            <a:r>
              <a:rPr lang="en-US" sz="3200" dirty="0"/>
              <a:t>correction - </a:t>
            </a:r>
            <a:r>
              <a:rPr lang="en-US" sz="2800" dirty="0"/>
              <a:t>EDC bits can also be used to </a:t>
            </a:r>
            <a:r>
              <a:rPr lang="en-US" sz="2800" dirty="0">
                <a:solidFill>
                  <a:srgbClr val="C00000"/>
                </a:solidFill>
              </a:rPr>
              <a:t>correct</a:t>
            </a:r>
            <a:r>
              <a:rPr lang="en-US" sz="2800" dirty="0"/>
              <a:t> </a:t>
            </a:r>
            <a:r>
              <a:rPr lang="en-US" sz="2800" dirty="0">
                <a:solidFill>
                  <a:srgbClr val="C00000"/>
                </a:solidFill>
              </a:rPr>
              <a:t>some</a:t>
            </a:r>
            <a:r>
              <a:rPr lang="en-US" sz="2800" dirty="0"/>
              <a:t> bit errors (in conjunction with detection)</a:t>
            </a:r>
          </a:p>
          <a:p>
            <a:pPr lvl="1"/>
            <a:r>
              <a:rPr lang="en-US" dirty="0">
                <a:solidFill>
                  <a:srgbClr val="C00000"/>
                </a:solidFill>
              </a:rPr>
              <a:t>correction</a:t>
            </a:r>
            <a:r>
              <a:rPr lang="en-US" dirty="0"/>
              <a:t> requires </a:t>
            </a:r>
            <a:r>
              <a:rPr lang="en-US" dirty="0">
                <a:solidFill>
                  <a:srgbClr val="C00000"/>
                </a:solidFill>
              </a:rPr>
              <a:t>larger number </a:t>
            </a:r>
            <a:r>
              <a:rPr lang="en-US" dirty="0"/>
              <a:t>of EDC bits than just detection - high overhead </a:t>
            </a:r>
          </a:p>
          <a:p>
            <a:pPr lvl="1"/>
            <a:r>
              <a:rPr lang="en-US" dirty="0"/>
              <a:t>used for applications that cannot wait for correct data to be retransmitted</a:t>
            </a:r>
          </a:p>
          <a:p>
            <a:r>
              <a:rPr lang="en-US" sz="3200" dirty="0"/>
              <a:t>retransmission - </a:t>
            </a:r>
            <a:r>
              <a:rPr lang="en-US" sz="2800" dirty="0"/>
              <a:t>when error(s) detected</a:t>
            </a:r>
          </a:p>
          <a:p>
            <a:pPr lvl="1"/>
            <a:r>
              <a:rPr lang="en-US" dirty="0">
                <a:latin typeface="+mn-lt"/>
              </a:rPr>
              <a:t>receiver drops packet and data is retransmitted by sender </a:t>
            </a:r>
          </a:p>
          <a:p>
            <a:pPr marL="1314450" lvl="2" indent="-457200">
              <a:buFont typeface="+mj-lt"/>
              <a:buAutoNum type="arabicPeriod"/>
            </a:pPr>
            <a:r>
              <a:rPr lang="en-US" dirty="0">
                <a:latin typeface="+mn-lt"/>
              </a:rPr>
              <a:t>waits for sender to timeout (no ACK received) and retransmit, or</a:t>
            </a:r>
          </a:p>
          <a:p>
            <a:pPr marL="1314450" lvl="2" indent="-457200">
              <a:buFont typeface="+mj-lt"/>
              <a:buAutoNum type="arabicPeriod"/>
            </a:pPr>
            <a:r>
              <a:rPr lang="en-US" dirty="0">
                <a:latin typeface="+mn-lt"/>
              </a:rPr>
              <a:t>receiver sends a negative ACK (NACK) (speeds up process)</a:t>
            </a:r>
          </a:p>
        </p:txBody>
      </p:sp>
      <p:sp>
        <p:nvSpPr>
          <p:cNvPr id="4" name="Footer Placeholder 3">
            <a:extLst>
              <a:ext uri="{FF2B5EF4-FFF2-40B4-BE49-F238E27FC236}">
                <a16:creationId xmlns:a16="http://schemas.microsoft.com/office/drawing/2014/main" id="{FCFA53C7-3FA9-394E-A11E-E3A288CCB94A}"/>
              </a:ext>
            </a:extLst>
          </p:cNvPr>
          <p:cNvSpPr>
            <a:spLocks noGrp="1"/>
          </p:cNvSpPr>
          <p:nvPr>
            <p:ph type="ftr" sz="quarter" idx="11"/>
          </p:nvPr>
        </p:nvSpPr>
        <p:spPr/>
        <p:txBody>
          <a:bodyPr/>
          <a:lstStyle/>
          <a:p>
            <a:pPr>
              <a:defRPr/>
            </a:pPr>
            <a:r>
              <a:rPr lang="en-US"/>
              <a:t>Data Link Layer</a:t>
            </a:r>
            <a:endParaRPr lang="en-US" dirty="0"/>
          </a:p>
        </p:txBody>
      </p:sp>
      <p:sp>
        <p:nvSpPr>
          <p:cNvPr id="5" name="Slide Number Placeholder 4">
            <a:extLst>
              <a:ext uri="{FF2B5EF4-FFF2-40B4-BE49-F238E27FC236}">
                <a16:creationId xmlns:a16="http://schemas.microsoft.com/office/drawing/2014/main" id="{AFF4B877-E76F-634E-A0B0-113DD6964AA1}"/>
              </a:ext>
            </a:extLst>
          </p:cNvPr>
          <p:cNvSpPr>
            <a:spLocks noGrp="1"/>
          </p:cNvSpPr>
          <p:nvPr>
            <p:ph type="sldNum" sz="quarter" idx="12"/>
          </p:nvPr>
        </p:nvSpPr>
        <p:spPr/>
        <p:txBody>
          <a:bodyPr/>
          <a:lstStyle/>
          <a:p>
            <a:pPr>
              <a:defRPr/>
            </a:pPr>
            <a:r>
              <a:rPr lang="en-US"/>
              <a:t>5-</a:t>
            </a:r>
            <a:fld id="{D0626857-DD43-9D46-91D4-DEBFBA1258D1}" type="slidenum">
              <a:rPr lang="en-US" smtClean="0"/>
              <a:pPr>
                <a:defRPr/>
              </a:pPr>
              <a:t>15</a:t>
            </a:fld>
            <a:endParaRPr lang="en-US" dirty="0"/>
          </a:p>
        </p:txBody>
      </p:sp>
      <p:pic>
        <p:nvPicPr>
          <p:cNvPr id="6" name="Picture 7" descr="underline_base">
            <a:extLst>
              <a:ext uri="{FF2B5EF4-FFF2-40B4-BE49-F238E27FC236}">
                <a16:creationId xmlns:a16="http://schemas.microsoft.com/office/drawing/2014/main" id="{00952624-2A17-4B4D-9A89-BA860412077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36" y="843574"/>
            <a:ext cx="3737081" cy="17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459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28700"/>
            <a:ext cx="5942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p:txBody>
          <a:bodyPr/>
          <a:lstStyle/>
          <a:p>
            <a:pPr>
              <a:defRPr/>
            </a:pPr>
            <a:r>
              <a:rPr lang="en-US" dirty="0">
                <a:latin typeface="Gill Sans MT" charset="0"/>
                <a:cs typeface="+mj-cs"/>
              </a:rPr>
              <a:t>Link layer, </a:t>
            </a:r>
            <a:r>
              <a:rPr lang="en-US" sz="4000" dirty="0">
                <a:latin typeface="Gill Sans MT" charset="0"/>
                <a:cs typeface="+mj-cs"/>
              </a:rPr>
              <a:t>LAN</a:t>
            </a:r>
            <a:r>
              <a:rPr lang="en-US" dirty="0">
                <a:latin typeface="Gill Sans MT" charset="0"/>
                <a:cs typeface="+mj-cs"/>
              </a:rPr>
              <a:t>s: outline</a:t>
            </a:r>
          </a:p>
        </p:txBody>
      </p:sp>
      <p:sp>
        <p:nvSpPr>
          <p:cNvPr id="3078" name="Rectangle 3"/>
          <p:cNvSpPr>
            <a:spLocks noGrp="1" noChangeArrowheads="1"/>
          </p:cNvSpPr>
          <p:nvPr>
            <p:ph type="body" sz="half" idx="1"/>
          </p:nvPr>
        </p:nvSpPr>
        <p:spPr>
          <a:xfrm>
            <a:off x="533400" y="1600200"/>
            <a:ext cx="5951806" cy="4648200"/>
          </a:xfrm>
        </p:spPr>
        <p:txBody>
          <a:bodyPr/>
          <a:lstStyle/>
          <a:p>
            <a:pPr marL="457200" indent="-457200">
              <a:buFont typeface="Wingdings" charset="0"/>
              <a:buNone/>
              <a:defRPr/>
            </a:pPr>
            <a:r>
              <a:rPr lang="en-US" dirty="0">
                <a:solidFill>
                  <a:srgbClr val="000099"/>
                </a:solidFill>
                <a:latin typeface="Gill Sans MT" charset="0"/>
                <a:cs typeface="+mn-cs"/>
              </a:rPr>
              <a:t>6.1</a:t>
            </a:r>
            <a:r>
              <a:rPr lang="en-US" dirty="0">
                <a:solidFill>
                  <a:srgbClr val="CC0000"/>
                </a:solidFill>
                <a:latin typeface="Gill Sans MT" charset="0"/>
                <a:cs typeface="+mn-cs"/>
              </a:rPr>
              <a:t> </a:t>
            </a:r>
            <a:r>
              <a:rPr lang="en-US" dirty="0">
                <a:latin typeface="Gill Sans MT" charset="0"/>
                <a:cs typeface="+mn-cs"/>
              </a:rPr>
              <a:t>Introduction, services</a:t>
            </a:r>
          </a:p>
          <a:p>
            <a:pPr marL="457200" indent="-457200">
              <a:buFont typeface="Wingdings" charset="0"/>
              <a:buNone/>
              <a:defRPr/>
            </a:pPr>
            <a:r>
              <a:rPr lang="en-US" dirty="0">
                <a:solidFill>
                  <a:srgbClr val="000099"/>
                </a:solidFill>
                <a:latin typeface="Gill Sans MT" charset="0"/>
                <a:cs typeface="+mn-cs"/>
              </a:rPr>
              <a:t>6.2</a:t>
            </a:r>
            <a:r>
              <a:rPr lang="en-US" dirty="0">
                <a:solidFill>
                  <a:srgbClr val="CC0000"/>
                </a:solidFill>
                <a:latin typeface="Gill Sans MT" charset="0"/>
                <a:cs typeface="+mn-cs"/>
              </a:rPr>
              <a:t> </a:t>
            </a:r>
            <a:r>
              <a:rPr lang="en-US" dirty="0">
                <a:latin typeface="Gill Sans MT" charset="0"/>
                <a:cs typeface="+mn-cs"/>
              </a:rPr>
              <a:t>Error detection, correction </a:t>
            </a:r>
          </a:p>
          <a:p>
            <a:pPr marL="457200" indent="-457200">
              <a:buFont typeface="Wingdings" charset="0"/>
              <a:buNone/>
              <a:defRPr/>
            </a:pPr>
            <a:r>
              <a:rPr lang="en-US" dirty="0">
                <a:solidFill>
                  <a:srgbClr val="CC0000"/>
                </a:solidFill>
                <a:latin typeface="Gill Sans MT" charset="0"/>
                <a:cs typeface="+mn-cs"/>
              </a:rPr>
              <a:t>6.3 Multiple access protocols</a:t>
            </a:r>
          </a:p>
          <a:p>
            <a:pPr marL="457200" indent="-457200">
              <a:buFont typeface="Wingdings" charset="0"/>
              <a:buNone/>
              <a:defRPr/>
            </a:pPr>
            <a:r>
              <a:rPr lang="en-US" dirty="0">
                <a:latin typeface="Gill Sans MT" charset="0"/>
              </a:rPr>
              <a:t>6.4 Local Area Networks (LANs)</a:t>
            </a:r>
          </a:p>
          <a:p>
            <a:pPr lvl="1">
              <a:defRPr/>
            </a:pPr>
            <a:r>
              <a:rPr lang="en-US" dirty="0">
                <a:latin typeface="Gill Sans MT" charset="0"/>
              </a:rPr>
              <a:t>Ethernet</a:t>
            </a:r>
          </a:p>
          <a:p>
            <a:pPr lvl="1">
              <a:defRPr/>
            </a:pPr>
            <a:r>
              <a:rPr lang="en-US" dirty="0">
                <a:latin typeface="Gill Sans MT" charset="0"/>
              </a:rPr>
              <a:t>Addressing, ARP</a:t>
            </a:r>
          </a:p>
          <a:p>
            <a:pPr lvl="1">
              <a:defRPr/>
            </a:pPr>
            <a:r>
              <a:rPr lang="en-US" dirty="0">
                <a:latin typeface="Gill Sans MT" charset="0"/>
              </a:rPr>
              <a:t>Switches</a:t>
            </a:r>
          </a:p>
          <a:p>
            <a:pPr marL="457200" indent="-457200">
              <a:buNone/>
              <a:defRPr/>
            </a:pPr>
            <a:endParaRPr lang="en-US" dirty="0">
              <a:latin typeface="Gill Sans MT" charset="0"/>
            </a:endParaRPr>
          </a:p>
        </p:txBody>
      </p:sp>
      <p:sp>
        <p:nvSpPr>
          <p:cNvPr id="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16</a:t>
            </a:fld>
            <a:endParaRPr lang="en-US" sz="1200" dirty="0">
              <a:latin typeface="Tahoma" charset="0"/>
            </a:endParaRPr>
          </a:p>
        </p:txBody>
      </p:sp>
      <p:sp>
        <p:nvSpPr>
          <p:cNvPr id="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60290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712"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31925"/>
            <a:ext cx="7513869" cy="17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3" name="Rectangle 2"/>
          <p:cNvSpPr>
            <a:spLocks noGrp="1" noChangeArrowheads="1"/>
          </p:cNvSpPr>
          <p:nvPr>
            <p:ph type="title"/>
          </p:nvPr>
        </p:nvSpPr>
        <p:spPr>
          <a:xfrm>
            <a:off x="424756" y="325171"/>
            <a:ext cx="8164033" cy="702424"/>
          </a:xfrm>
        </p:spPr>
        <p:txBody>
          <a:bodyPr/>
          <a:lstStyle/>
          <a:p>
            <a:pPr>
              <a:defRPr/>
            </a:pPr>
            <a:r>
              <a:rPr lang="en-US" dirty="0">
                <a:latin typeface="Gill Sans MT" charset="0"/>
                <a:cs typeface="+mj-cs"/>
              </a:rPr>
              <a:t>Broadcast/Shared Network Links</a:t>
            </a:r>
          </a:p>
        </p:txBody>
      </p:sp>
      <p:sp>
        <p:nvSpPr>
          <p:cNvPr id="17414" name="Rectangle 3"/>
          <p:cNvSpPr>
            <a:spLocks noGrp="1" noChangeArrowheads="1"/>
          </p:cNvSpPr>
          <p:nvPr>
            <p:ph type="body" idx="1"/>
          </p:nvPr>
        </p:nvSpPr>
        <p:spPr>
          <a:xfrm>
            <a:off x="533400" y="1638270"/>
            <a:ext cx="7772400" cy="2172539"/>
          </a:xfrm>
        </p:spPr>
        <p:txBody>
          <a:bodyPr/>
          <a:lstStyle/>
          <a:p>
            <a:pPr marL="0" indent="0">
              <a:buNone/>
              <a:defRPr/>
            </a:pPr>
            <a:r>
              <a:rPr lang="en-US" i="1" dirty="0">
                <a:latin typeface="Gill Sans MT" charset="0"/>
                <a:cs typeface="+mn-cs"/>
              </a:rPr>
              <a:t>a </a:t>
            </a:r>
            <a:r>
              <a:rPr lang="en-US" i="1" dirty="0">
                <a:solidFill>
                  <a:srgbClr val="CC0000"/>
                </a:solidFill>
                <a:latin typeface="Gill Sans MT" charset="0"/>
                <a:cs typeface="+mn-cs"/>
              </a:rPr>
              <a:t>broadcast </a:t>
            </a:r>
            <a:r>
              <a:rPr lang="en-US" i="1" dirty="0">
                <a:latin typeface="Gill Sans MT" charset="0"/>
                <a:cs typeface="+mn-cs"/>
              </a:rPr>
              <a:t>(shared transmission link (wired or wireless)) </a:t>
            </a:r>
            <a:r>
              <a:rPr lang="en-US" i="1" dirty="0">
                <a:solidFill>
                  <a:srgbClr val="CC0000"/>
                </a:solidFill>
                <a:latin typeface="Gill Sans MT" charset="0"/>
                <a:cs typeface="+mn-cs"/>
              </a:rPr>
              <a:t>constitutes a Local Area Network (LAN)</a:t>
            </a:r>
          </a:p>
          <a:p>
            <a:pPr lvl="1">
              <a:defRPr/>
            </a:pPr>
            <a:r>
              <a:rPr lang="en-US" dirty="0">
                <a:latin typeface="Gill Sans MT" charset="0"/>
              </a:rPr>
              <a:t>multiple devices share the </a:t>
            </a:r>
            <a:r>
              <a:rPr lang="en-US" dirty="0">
                <a:solidFill>
                  <a:srgbClr val="C00000"/>
                </a:solidFill>
                <a:latin typeface="Gill Sans MT" charset="0"/>
              </a:rPr>
              <a:t>same</a:t>
            </a:r>
            <a:r>
              <a:rPr lang="en-US" dirty="0">
                <a:latin typeface="Gill Sans MT" charset="0"/>
              </a:rPr>
              <a:t> “link”</a:t>
            </a:r>
          </a:p>
          <a:p>
            <a:pPr lvl="1">
              <a:defRPr/>
            </a:pPr>
            <a:r>
              <a:rPr lang="en-US" dirty="0">
                <a:latin typeface="Gill Sans MT" charset="0"/>
              </a:rPr>
              <a:t>how do devices determine when to transmit? </a:t>
            </a:r>
          </a:p>
          <a:p>
            <a:pPr marL="457200" lvl="1" indent="0">
              <a:buNone/>
              <a:defRPr/>
            </a:pPr>
            <a:r>
              <a:rPr lang="en-US" dirty="0">
                <a:latin typeface="Gill Sans MT" charset="0"/>
                <a:sym typeface="Wingdings" pitchFamily="2" charset="2"/>
              </a:rPr>
              <a:t> Media Access Control (MAC)</a:t>
            </a:r>
            <a:br>
              <a:rPr lang="en-US" dirty="0">
                <a:latin typeface="Gill Sans MT" charset="0"/>
                <a:sym typeface="Wingdings" pitchFamily="2" charset="2"/>
              </a:rPr>
            </a:br>
            <a:endParaRPr lang="en-US" dirty="0">
              <a:latin typeface="Gill Sans MT" charset="0"/>
            </a:endParaRPr>
          </a:p>
        </p:txBody>
      </p:sp>
      <p:grpSp>
        <p:nvGrpSpPr>
          <p:cNvPr id="3" name="Group 2">
            <a:extLst>
              <a:ext uri="{FF2B5EF4-FFF2-40B4-BE49-F238E27FC236}">
                <a16:creationId xmlns:a16="http://schemas.microsoft.com/office/drawing/2014/main" id="{01DB5F0F-4F20-EA43-BFE3-AF4DBD52DF50}"/>
              </a:ext>
            </a:extLst>
          </p:cNvPr>
          <p:cNvGrpSpPr/>
          <p:nvPr/>
        </p:nvGrpSpPr>
        <p:grpSpPr>
          <a:xfrm>
            <a:off x="5076322" y="4453968"/>
            <a:ext cx="1690688" cy="1951037"/>
            <a:chOff x="2781300" y="4186238"/>
            <a:chExt cx="1690688" cy="1951037"/>
          </a:xfrm>
        </p:grpSpPr>
        <p:sp>
          <p:nvSpPr>
            <p:cNvPr id="17416" name="Text Box 6"/>
            <p:cNvSpPr txBox="1">
              <a:spLocks noChangeArrowheads="1"/>
            </p:cNvSpPr>
            <p:nvPr/>
          </p:nvSpPr>
          <p:spPr bwMode="auto">
            <a:xfrm>
              <a:off x="2781300" y="5683250"/>
              <a:ext cx="1690688" cy="45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lnSpc>
                  <a:spcPct val="85000"/>
                </a:lnSpc>
                <a:defRPr/>
              </a:pPr>
              <a:r>
                <a:rPr lang="en-US" sz="1400" i="0" dirty="0">
                  <a:latin typeface="Arial" charset="0"/>
                  <a:cs typeface="+mn-cs"/>
                </a:rPr>
                <a:t>shared RF</a:t>
              </a:r>
            </a:p>
            <a:p>
              <a:pPr algn="ctr">
                <a:lnSpc>
                  <a:spcPct val="85000"/>
                </a:lnSpc>
                <a:defRPr/>
              </a:pPr>
              <a:r>
                <a:rPr lang="en-US" sz="1400" i="0" dirty="0">
                  <a:latin typeface="Arial" charset="0"/>
                  <a:cs typeface="+mn-cs"/>
                </a:rPr>
                <a:t> (e.g., 802.11 WiFi)</a:t>
              </a:r>
            </a:p>
          </p:txBody>
        </p:sp>
        <p:grpSp>
          <p:nvGrpSpPr>
            <p:cNvPr id="72727" name="Group 621"/>
            <p:cNvGrpSpPr>
              <a:grpSpLocks/>
            </p:cNvGrpSpPr>
            <p:nvPr/>
          </p:nvGrpSpPr>
          <p:grpSpPr bwMode="auto">
            <a:xfrm>
              <a:off x="3038475" y="4186238"/>
              <a:ext cx="635000" cy="485775"/>
              <a:chOff x="3061" y="2530"/>
              <a:chExt cx="400" cy="306"/>
            </a:xfrm>
          </p:grpSpPr>
          <p:grpSp>
            <p:nvGrpSpPr>
              <p:cNvPr id="72842" name="Group 494"/>
              <p:cNvGrpSpPr>
                <a:grpSpLocks/>
              </p:cNvGrpSpPr>
              <p:nvPr/>
            </p:nvGrpSpPr>
            <p:grpSpPr bwMode="auto">
              <a:xfrm>
                <a:off x="3061" y="2530"/>
                <a:ext cx="327" cy="81"/>
                <a:chOff x="2199" y="955"/>
                <a:chExt cx="2547" cy="506"/>
              </a:xfrm>
            </p:grpSpPr>
            <p:sp>
              <p:nvSpPr>
                <p:cNvPr id="72867" name="Freeform 495"/>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68" name="Freeform 496"/>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69" name="Freeform 497"/>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70" name="Freeform 498"/>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71" name="Freeform 499"/>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72" name="Freeform 500"/>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pic>
            <p:nvPicPr>
              <p:cNvPr id="72843" name="Picture 549" descr="laptop_key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064" flipH="1">
                <a:off x="3109" y="2736"/>
                <a:ext cx="245" cy="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844" name="Freeform 550"/>
              <p:cNvSpPr>
                <a:spLocks/>
              </p:cNvSpPr>
              <p:nvPr/>
            </p:nvSpPr>
            <p:spPr bwMode="auto">
              <a:xfrm>
                <a:off x="3190" y="2638"/>
                <a:ext cx="197" cy="131"/>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72845" name="Picture 551" descr="sc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 y="2641"/>
                <a:ext cx="179" cy="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846" name="Freeform 552"/>
              <p:cNvSpPr>
                <a:spLocks/>
              </p:cNvSpPr>
              <p:nvPr/>
            </p:nvSpPr>
            <p:spPr bwMode="auto">
              <a:xfrm>
                <a:off x="3226" y="2634"/>
                <a:ext cx="167" cy="2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47" name="Freeform 553"/>
              <p:cNvSpPr>
                <a:spLocks/>
              </p:cNvSpPr>
              <p:nvPr/>
            </p:nvSpPr>
            <p:spPr bwMode="auto">
              <a:xfrm>
                <a:off x="3189" y="2634"/>
                <a:ext cx="46" cy="102"/>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48" name="Freeform 554"/>
              <p:cNvSpPr>
                <a:spLocks/>
              </p:cNvSpPr>
              <p:nvPr/>
            </p:nvSpPr>
            <p:spPr bwMode="auto">
              <a:xfrm>
                <a:off x="3342" y="2652"/>
                <a:ext cx="50" cy="117"/>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49" name="Freeform 555"/>
              <p:cNvSpPr>
                <a:spLocks/>
              </p:cNvSpPr>
              <p:nvPr/>
            </p:nvSpPr>
            <p:spPr bwMode="auto">
              <a:xfrm>
                <a:off x="3188" y="2730"/>
                <a:ext cx="183" cy="40"/>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50" name="Freeform 556"/>
              <p:cNvSpPr>
                <a:spLocks/>
              </p:cNvSpPr>
              <p:nvPr/>
            </p:nvSpPr>
            <p:spPr bwMode="auto">
              <a:xfrm>
                <a:off x="3347" y="2653"/>
                <a:ext cx="47" cy="118"/>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51" name="Freeform 557"/>
              <p:cNvSpPr>
                <a:spLocks/>
              </p:cNvSpPr>
              <p:nvPr/>
            </p:nvSpPr>
            <p:spPr bwMode="auto">
              <a:xfrm>
                <a:off x="3188" y="2736"/>
                <a:ext cx="163" cy="39"/>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2852" name="Group 558"/>
              <p:cNvGrpSpPr>
                <a:grpSpLocks/>
              </p:cNvGrpSpPr>
              <p:nvPr/>
            </p:nvGrpSpPr>
            <p:grpSpPr bwMode="auto">
              <a:xfrm>
                <a:off x="3186" y="2777"/>
                <a:ext cx="55" cy="24"/>
                <a:chOff x="1740" y="2642"/>
                <a:chExt cx="752" cy="327"/>
              </a:xfrm>
            </p:grpSpPr>
            <p:sp>
              <p:nvSpPr>
                <p:cNvPr id="72861" name="Freeform 559"/>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62" name="Freeform 560"/>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63" name="Freeform 561"/>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64" name="Freeform 562"/>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65" name="Freeform 563"/>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66" name="Freeform 564"/>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2853" name="Freeform 565"/>
              <p:cNvSpPr>
                <a:spLocks/>
              </p:cNvSpPr>
              <p:nvPr/>
            </p:nvSpPr>
            <p:spPr bwMode="auto">
              <a:xfrm>
                <a:off x="3280" y="2781"/>
                <a:ext cx="67" cy="5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54" name="Freeform 566"/>
              <p:cNvSpPr>
                <a:spLocks/>
              </p:cNvSpPr>
              <p:nvPr/>
            </p:nvSpPr>
            <p:spPr bwMode="auto">
              <a:xfrm>
                <a:off x="3109" y="2785"/>
                <a:ext cx="171" cy="4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55" name="Freeform 567"/>
              <p:cNvSpPr>
                <a:spLocks/>
              </p:cNvSpPr>
              <p:nvPr/>
            </p:nvSpPr>
            <p:spPr bwMode="auto">
              <a:xfrm>
                <a:off x="3110" y="277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56" name="Freeform 568"/>
              <p:cNvSpPr>
                <a:spLocks/>
              </p:cNvSpPr>
              <p:nvPr/>
            </p:nvSpPr>
            <p:spPr bwMode="auto">
              <a:xfrm>
                <a:off x="3110" y="273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57" name="Freeform 569"/>
              <p:cNvSpPr>
                <a:spLocks/>
              </p:cNvSpPr>
              <p:nvPr/>
            </p:nvSpPr>
            <p:spPr bwMode="auto">
              <a:xfrm>
                <a:off x="3115" y="2778"/>
                <a:ext cx="162" cy="4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58" name="Freeform 570"/>
              <p:cNvSpPr>
                <a:spLocks/>
              </p:cNvSpPr>
              <p:nvPr/>
            </p:nvSpPr>
            <p:spPr bwMode="auto">
              <a:xfrm flipV="1">
                <a:off x="3277" y="2775"/>
                <a:ext cx="66" cy="4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59" name="Freeform 589"/>
              <p:cNvSpPr>
                <a:spLocks/>
              </p:cNvSpPr>
              <p:nvPr/>
            </p:nvSpPr>
            <p:spPr bwMode="auto">
              <a:xfrm>
                <a:off x="3382" y="273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60" name="Freeform 590"/>
              <p:cNvSpPr>
                <a:spLocks/>
              </p:cNvSpPr>
              <p:nvPr/>
            </p:nvSpPr>
            <p:spPr bwMode="auto">
              <a:xfrm>
                <a:off x="3382" y="269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2728" name="Group 632"/>
            <p:cNvGrpSpPr>
              <a:grpSpLocks/>
            </p:cNvGrpSpPr>
            <p:nvPr/>
          </p:nvGrpSpPr>
          <p:grpSpPr bwMode="auto">
            <a:xfrm>
              <a:off x="3925888" y="4354513"/>
              <a:ext cx="536575" cy="401637"/>
              <a:chOff x="3328" y="2543"/>
              <a:chExt cx="338" cy="253"/>
            </a:xfrm>
          </p:grpSpPr>
          <p:grpSp>
            <p:nvGrpSpPr>
              <p:cNvPr id="72815" name="Group 487"/>
              <p:cNvGrpSpPr>
                <a:grpSpLocks/>
              </p:cNvGrpSpPr>
              <p:nvPr/>
            </p:nvGrpSpPr>
            <p:grpSpPr bwMode="auto">
              <a:xfrm>
                <a:off x="3328" y="2543"/>
                <a:ext cx="327" cy="81"/>
                <a:chOff x="2199" y="955"/>
                <a:chExt cx="2547" cy="506"/>
              </a:xfrm>
            </p:grpSpPr>
            <p:sp>
              <p:nvSpPr>
                <p:cNvPr id="72836" name="Freeform 488"/>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37" name="Freeform 489"/>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38" name="Freeform 490"/>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39" name="Freeform 491"/>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40" name="Freeform 492"/>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41" name="Freeform 493"/>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pic>
            <p:nvPicPr>
              <p:cNvPr id="72816" name="Picture 571" descr="laptop_key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064" flipH="1">
                <a:off x="3381" y="2696"/>
                <a:ext cx="245" cy="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817" name="Freeform 572"/>
              <p:cNvSpPr>
                <a:spLocks/>
              </p:cNvSpPr>
              <p:nvPr/>
            </p:nvSpPr>
            <p:spPr bwMode="auto">
              <a:xfrm>
                <a:off x="3462" y="2598"/>
                <a:ext cx="197" cy="131"/>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72818" name="Picture 573" descr="sc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2" y="2601"/>
                <a:ext cx="179" cy="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819" name="Freeform 574"/>
              <p:cNvSpPr>
                <a:spLocks/>
              </p:cNvSpPr>
              <p:nvPr/>
            </p:nvSpPr>
            <p:spPr bwMode="auto">
              <a:xfrm>
                <a:off x="3498" y="2594"/>
                <a:ext cx="167" cy="2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20" name="Freeform 575"/>
              <p:cNvSpPr>
                <a:spLocks/>
              </p:cNvSpPr>
              <p:nvPr/>
            </p:nvSpPr>
            <p:spPr bwMode="auto">
              <a:xfrm>
                <a:off x="3461" y="2594"/>
                <a:ext cx="46" cy="102"/>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21" name="Freeform 576"/>
              <p:cNvSpPr>
                <a:spLocks/>
              </p:cNvSpPr>
              <p:nvPr/>
            </p:nvSpPr>
            <p:spPr bwMode="auto">
              <a:xfrm>
                <a:off x="3614" y="2612"/>
                <a:ext cx="50" cy="117"/>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22" name="Freeform 577"/>
              <p:cNvSpPr>
                <a:spLocks/>
              </p:cNvSpPr>
              <p:nvPr/>
            </p:nvSpPr>
            <p:spPr bwMode="auto">
              <a:xfrm>
                <a:off x="3460" y="2690"/>
                <a:ext cx="183" cy="40"/>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23" name="Freeform 578"/>
              <p:cNvSpPr>
                <a:spLocks/>
              </p:cNvSpPr>
              <p:nvPr/>
            </p:nvSpPr>
            <p:spPr bwMode="auto">
              <a:xfrm>
                <a:off x="3619" y="2613"/>
                <a:ext cx="47" cy="118"/>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24" name="Freeform 579"/>
              <p:cNvSpPr>
                <a:spLocks/>
              </p:cNvSpPr>
              <p:nvPr/>
            </p:nvSpPr>
            <p:spPr bwMode="auto">
              <a:xfrm>
                <a:off x="3460" y="2696"/>
                <a:ext cx="163" cy="39"/>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2825" name="Group 580"/>
              <p:cNvGrpSpPr>
                <a:grpSpLocks/>
              </p:cNvGrpSpPr>
              <p:nvPr/>
            </p:nvGrpSpPr>
            <p:grpSpPr bwMode="auto">
              <a:xfrm>
                <a:off x="3458" y="2737"/>
                <a:ext cx="55" cy="24"/>
                <a:chOff x="1740" y="2642"/>
                <a:chExt cx="752" cy="327"/>
              </a:xfrm>
            </p:grpSpPr>
            <p:sp>
              <p:nvSpPr>
                <p:cNvPr id="72830" name="Freeform 581"/>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31" name="Freeform 582"/>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32" name="Freeform 583"/>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33" name="Freeform 584"/>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34" name="Freeform 585"/>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35" name="Freeform 586"/>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2826" name="Freeform 587"/>
              <p:cNvSpPr>
                <a:spLocks/>
              </p:cNvSpPr>
              <p:nvPr/>
            </p:nvSpPr>
            <p:spPr bwMode="auto">
              <a:xfrm>
                <a:off x="3552" y="2741"/>
                <a:ext cx="67" cy="5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27" name="Freeform 588"/>
              <p:cNvSpPr>
                <a:spLocks/>
              </p:cNvSpPr>
              <p:nvPr/>
            </p:nvSpPr>
            <p:spPr bwMode="auto">
              <a:xfrm>
                <a:off x="3381" y="2745"/>
                <a:ext cx="171" cy="4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28" name="Freeform 591"/>
              <p:cNvSpPr>
                <a:spLocks/>
              </p:cNvSpPr>
              <p:nvPr/>
            </p:nvSpPr>
            <p:spPr bwMode="auto">
              <a:xfrm>
                <a:off x="3387" y="2738"/>
                <a:ext cx="162" cy="4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29" name="Freeform 592"/>
              <p:cNvSpPr>
                <a:spLocks/>
              </p:cNvSpPr>
              <p:nvPr/>
            </p:nvSpPr>
            <p:spPr bwMode="auto">
              <a:xfrm flipV="1">
                <a:off x="3549" y="2735"/>
                <a:ext cx="66" cy="4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2729" name="Group 631"/>
            <p:cNvGrpSpPr>
              <a:grpSpLocks/>
            </p:cNvGrpSpPr>
            <p:nvPr/>
          </p:nvGrpSpPr>
          <p:grpSpPr bwMode="auto">
            <a:xfrm>
              <a:off x="3308350" y="4614863"/>
              <a:ext cx="585788" cy="419100"/>
              <a:chOff x="5096" y="2218"/>
              <a:chExt cx="369" cy="264"/>
            </a:xfrm>
          </p:grpSpPr>
          <p:grpSp>
            <p:nvGrpSpPr>
              <p:cNvPr id="72806" name="Group 622"/>
              <p:cNvGrpSpPr>
                <a:grpSpLocks/>
              </p:cNvGrpSpPr>
              <p:nvPr/>
            </p:nvGrpSpPr>
            <p:grpSpPr bwMode="auto">
              <a:xfrm>
                <a:off x="5096" y="2218"/>
                <a:ext cx="327" cy="81"/>
                <a:chOff x="2199" y="955"/>
                <a:chExt cx="2547" cy="506"/>
              </a:xfrm>
            </p:grpSpPr>
            <p:sp>
              <p:nvSpPr>
                <p:cNvPr id="72809" name="Freeform 623"/>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10" name="Freeform 624"/>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11" name="Freeform 625"/>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12" name="Freeform 626"/>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13" name="Freeform 627"/>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14" name="Freeform 628"/>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pic>
            <p:nvPicPr>
              <p:cNvPr id="72807" name="Picture 629" descr="access_point_stylized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2" y="2250"/>
                <a:ext cx="273"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808" name="Picture 630" descr="access_point_stylized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5" y="2251"/>
                <a:ext cx="26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72730" name="Group 633"/>
            <p:cNvGrpSpPr>
              <a:grpSpLocks/>
            </p:cNvGrpSpPr>
            <p:nvPr/>
          </p:nvGrpSpPr>
          <p:grpSpPr bwMode="auto">
            <a:xfrm>
              <a:off x="3009900" y="5040313"/>
              <a:ext cx="635000" cy="485775"/>
              <a:chOff x="3061" y="2530"/>
              <a:chExt cx="400" cy="306"/>
            </a:xfrm>
          </p:grpSpPr>
          <p:grpSp>
            <p:nvGrpSpPr>
              <p:cNvPr id="72775" name="Group 634"/>
              <p:cNvGrpSpPr>
                <a:grpSpLocks/>
              </p:cNvGrpSpPr>
              <p:nvPr/>
            </p:nvGrpSpPr>
            <p:grpSpPr bwMode="auto">
              <a:xfrm>
                <a:off x="3061" y="2530"/>
                <a:ext cx="327" cy="81"/>
                <a:chOff x="2199" y="955"/>
                <a:chExt cx="2547" cy="506"/>
              </a:xfrm>
            </p:grpSpPr>
            <p:sp>
              <p:nvSpPr>
                <p:cNvPr id="72800" name="Freeform 635"/>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01" name="Freeform 636"/>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02" name="Freeform 637"/>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03" name="Freeform 638"/>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04" name="Freeform 639"/>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05" name="Freeform 640"/>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pic>
            <p:nvPicPr>
              <p:cNvPr id="72776" name="Picture 641" descr="laptop_key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064" flipH="1">
                <a:off x="3109" y="2736"/>
                <a:ext cx="245" cy="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77" name="Freeform 642"/>
              <p:cNvSpPr>
                <a:spLocks/>
              </p:cNvSpPr>
              <p:nvPr/>
            </p:nvSpPr>
            <p:spPr bwMode="auto">
              <a:xfrm>
                <a:off x="3190" y="2638"/>
                <a:ext cx="197" cy="131"/>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72778" name="Picture 643" descr="sc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 y="2641"/>
                <a:ext cx="179" cy="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79" name="Freeform 644"/>
              <p:cNvSpPr>
                <a:spLocks/>
              </p:cNvSpPr>
              <p:nvPr/>
            </p:nvSpPr>
            <p:spPr bwMode="auto">
              <a:xfrm>
                <a:off x="3226" y="2634"/>
                <a:ext cx="167" cy="2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80" name="Freeform 645"/>
              <p:cNvSpPr>
                <a:spLocks/>
              </p:cNvSpPr>
              <p:nvPr/>
            </p:nvSpPr>
            <p:spPr bwMode="auto">
              <a:xfrm>
                <a:off x="3189" y="2634"/>
                <a:ext cx="46" cy="102"/>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81" name="Freeform 646"/>
              <p:cNvSpPr>
                <a:spLocks/>
              </p:cNvSpPr>
              <p:nvPr/>
            </p:nvSpPr>
            <p:spPr bwMode="auto">
              <a:xfrm>
                <a:off x="3342" y="2652"/>
                <a:ext cx="50" cy="117"/>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82" name="Freeform 647"/>
              <p:cNvSpPr>
                <a:spLocks/>
              </p:cNvSpPr>
              <p:nvPr/>
            </p:nvSpPr>
            <p:spPr bwMode="auto">
              <a:xfrm>
                <a:off x="3188" y="2730"/>
                <a:ext cx="183" cy="40"/>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83" name="Freeform 648"/>
              <p:cNvSpPr>
                <a:spLocks/>
              </p:cNvSpPr>
              <p:nvPr/>
            </p:nvSpPr>
            <p:spPr bwMode="auto">
              <a:xfrm>
                <a:off x="3347" y="2653"/>
                <a:ext cx="47" cy="118"/>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84" name="Freeform 649"/>
              <p:cNvSpPr>
                <a:spLocks/>
              </p:cNvSpPr>
              <p:nvPr/>
            </p:nvSpPr>
            <p:spPr bwMode="auto">
              <a:xfrm>
                <a:off x="3188" y="2736"/>
                <a:ext cx="163" cy="39"/>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2785" name="Group 650"/>
              <p:cNvGrpSpPr>
                <a:grpSpLocks/>
              </p:cNvGrpSpPr>
              <p:nvPr/>
            </p:nvGrpSpPr>
            <p:grpSpPr bwMode="auto">
              <a:xfrm>
                <a:off x="3186" y="2777"/>
                <a:ext cx="55" cy="24"/>
                <a:chOff x="1740" y="2642"/>
                <a:chExt cx="752" cy="327"/>
              </a:xfrm>
            </p:grpSpPr>
            <p:sp>
              <p:nvSpPr>
                <p:cNvPr id="72794" name="Freeform 651"/>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95" name="Freeform 652"/>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96" name="Freeform 653"/>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97" name="Freeform 654"/>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98" name="Freeform 655"/>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99" name="Freeform 656"/>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2786" name="Freeform 657"/>
              <p:cNvSpPr>
                <a:spLocks/>
              </p:cNvSpPr>
              <p:nvPr/>
            </p:nvSpPr>
            <p:spPr bwMode="auto">
              <a:xfrm>
                <a:off x="3280" y="2781"/>
                <a:ext cx="67" cy="5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87" name="Freeform 658"/>
              <p:cNvSpPr>
                <a:spLocks/>
              </p:cNvSpPr>
              <p:nvPr/>
            </p:nvSpPr>
            <p:spPr bwMode="auto">
              <a:xfrm>
                <a:off x="3109" y="2785"/>
                <a:ext cx="171" cy="4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88" name="Freeform 659"/>
              <p:cNvSpPr>
                <a:spLocks/>
              </p:cNvSpPr>
              <p:nvPr/>
            </p:nvSpPr>
            <p:spPr bwMode="auto">
              <a:xfrm>
                <a:off x="3110" y="277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89" name="Freeform 660"/>
              <p:cNvSpPr>
                <a:spLocks/>
              </p:cNvSpPr>
              <p:nvPr/>
            </p:nvSpPr>
            <p:spPr bwMode="auto">
              <a:xfrm>
                <a:off x="3110" y="273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90" name="Freeform 661"/>
              <p:cNvSpPr>
                <a:spLocks/>
              </p:cNvSpPr>
              <p:nvPr/>
            </p:nvSpPr>
            <p:spPr bwMode="auto">
              <a:xfrm>
                <a:off x="3115" y="2778"/>
                <a:ext cx="162" cy="4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91" name="Freeform 662"/>
              <p:cNvSpPr>
                <a:spLocks/>
              </p:cNvSpPr>
              <p:nvPr/>
            </p:nvSpPr>
            <p:spPr bwMode="auto">
              <a:xfrm flipV="1">
                <a:off x="3277" y="2775"/>
                <a:ext cx="66" cy="4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92" name="Freeform 663"/>
              <p:cNvSpPr>
                <a:spLocks/>
              </p:cNvSpPr>
              <p:nvPr/>
            </p:nvSpPr>
            <p:spPr bwMode="auto">
              <a:xfrm>
                <a:off x="3382" y="273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93" name="Freeform 664"/>
              <p:cNvSpPr>
                <a:spLocks/>
              </p:cNvSpPr>
              <p:nvPr/>
            </p:nvSpPr>
            <p:spPr bwMode="auto">
              <a:xfrm>
                <a:off x="3382" y="269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2731" name="Group 665"/>
            <p:cNvGrpSpPr>
              <a:grpSpLocks/>
            </p:cNvGrpSpPr>
            <p:nvPr/>
          </p:nvGrpSpPr>
          <p:grpSpPr bwMode="auto">
            <a:xfrm>
              <a:off x="3492500" y="5095875"/>
              <a:ext cx="635000" cy="485775"/>
              <a:chOff x="3061" y="2530"/>
              <a:chExt cx="400" cy="306"/>
            </a:xfrm>
          </p:grpSpPr>
          <p:grpSp>
            <p:nvGrpSpPr>
              <p:cNvPr id="72744" name="Group 666"/>
              <p:cNvGrpSpPr>
                <a:grpSpLocks/>
              </p:cNvGrpSpPr>
              <p:nvPr/>
            </p:nvGrpSpPr>
            <p:grpSpPr bwMode="auto">
              <a:xfrm>
                <a:off x="3061" y="2530"/>
                <a:ext cx="327" cy="81"/>
                <a:chOff x="2199" y="955"/>
                <a:chExt cx="2547" cy="506"/>
              </a:xfrm>
            </p:grpSpPr>
            <p:sp>
              <p:nvSpPr>
                <p:cNvPr id="72769" name="Freeform 667"/>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70" name="Freeform 668"/>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71" name="Freeform 669"/>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72" name="Freeform 670"/>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73" name="Freeform 671"/>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74" name="Freeform 672"/>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pic>
            <p:nvPicPr>
              <p:cNvPr id="72745" name="Picture 673" descr="laptop_key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064" flipH="1">
                <a:off x="3109" y="2736"/>
                <a:ext cx="245" cy="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46" name="Freeform 674"/>
              <p:cNvSpPr>
                <a:spLocks/>
              </p:cNvSpPr>
              <p:nvPr/>
            </p:nvSpPr>
            <p:spPr bwMode="auto">
              <a:xfrm>
                <a:off x="3190" y="2638"/>
                <a:ext cx="197" cy="131"/>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72747" name="Picture 675" descr="sc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 y="2641"/>
                <a:ext cx="179" cy="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48" name="Freeform 676"/>
              <p:cNvSpPr>
                <a:spLocks/>
              </p:cNvSpPr>
              <p:nvPr/>
            </p:nvSpPr>
            <p:spPr bwMode="auto">
              <a:xfrm>
                <a:off x="3226" y="2634"/>
                <a:ext cx="167" cy="2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49" name="Freeform 677"/>
              <p:cNvSpPr>
                <a:spLocks/>
              </p:cNvSpPr>
              <p:nvPr/>
            </p:nvSpPr>
            <p:spPr bwMode="auto">
              <a:xfrm>
                <a:off x="3189" y="2634"/>
                <a:ext cx="46" cy="102"/>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50" name="Freeform 678"/>
              <p:cNvSpPr>
                <a:spLocks/>
              </p:cNvSpPr>
              <p:nvPr/>
            </p:nvSpPr>
            <p:spPr bwMode="auto">
              <a:xfrm>
                <a:off x="3342" y="2652"/>
                <a:ext cx="50" cy="117"/>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51" name="Freeform 679"/>
              <p:cNvSpPr>
                <a:spLocks/>
              </p:cNvSpPr>
              <p:nvPr/>
            </p:nvSpPr>
            <p:spPr bwMode="auto">
              <a:xfrm>
                <a:off x="3188" y="2730"/>
                <a:ext cx="183" cy="40"/>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52" name="Freeform 680"/>
              <p:cNvSpPr>
                <a:spLocks/>
              </p:cNvSpPr>
              <p:nvPr/>
            </p:nvSpPr>
            <p:spPr bwMode="auto">
              <a:xfrm>
                <a:off x="3347" y="2653"/>
                <a:ext cx="47" cy="118"/>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53" name="Freeform 681"/>
              <p:cNvSpPr>
                <a:spLocks/>
              </p:cNvSpPr>
              <p:nvPr/>
            </p:nvSpPr>
            <p:spPr bwMode="auto">
              <a:xfrm>
                <a:off x="3188" y="2736"/>
                <a:ext cx="163" cy="39"/>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2754" name="Group 682"/>
              <p:cNvGrpSpPr>
                <a:grpSpLocks/>
              </p:cNvGrpSpPr>
              <p:nvPr/>
            </p:nvGrpSpPr>
            <p:grpSpPr bwMode="auto">
              <a:xfrm>
                <a:off x="3186" y="2777"/>
                <a:ext cx="55" cy="24"/>
                <a:chOff x="1740" y="2642"/>
                <a:chExt cx="752" cy="327"/>
              </a:xfrm>
            </p:grpSpPr>
            <p:sp>
              <p:nvSpPr>
                <p:cNvPr id="72763" name="Freeform 683"/>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64" name="Freeform 684"/>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65" name="Freeform 685"/>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66" name="Freeform 686"/>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67" name="Freeform 687"/>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68" name="Freeform 688"/>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2755" name="Freeform 689"/>
              <p:cNvSpPr>
                <a:spLocks/>
              </p:cNvSpPr>
              <p:nvPr/>
            </p:nvSpPr>
            <p:spPr bwMode="auto">
              <a:xfrm>
                <a:off x="3280" y="2781"/>
                <a:ext cx="67" cy="5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56" name="Freeform 690"/>
              <p:cNvSpPr>
                <a:spLocks/>
              </p:cNvSpPr>
              <p:nvPr/>
            </p:nvSpPr>
            <p:spPr bwMode="auto">
              <a:xfrm>
                <a:off x="3109" y="2785"/>
                <a:ext cx="171" cy="4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57" name="Freeform 691"/>
              <p:cNvSpPr>
                <a:spLocks/>
              </p:cNvSpPr>
              <p:nvPr/>
            </p:nvSpPr>
            <p:spPr bwMode="auto">
              <a:xfrm>
                <a:off x="3110" y="277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58" name="Freeform 692"/>
              <p:cNvSpPr>
                <a:spLocks/>
              </p:cNvSpPr>
              <p:nvPr/>
            </p:nvSpPr>
            <p:spPr bwMode="auto">
              <a:xfrm>
                <a:off x="3110" y="273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59" name="Freeform 693"/>
              <p:cNvSpPr>
                <a:spLocks/>
              </p:cNvSpPr>
              <p:nvPr/>
            </p:nvSpPr>
            <p:spPr bwMode="auto">
              <a:xfrm>
                <a:off x="3115" y="2778"/>
                <a:ext cx="162" cy="4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60" name="Freeform 694"/>
              <p:cNvSpPr>
                <a:spLocks/>
              </p:cNvSpPr>
              <p:nvPr/>
            </p:nvSpPr>
            <p:spPr bwMode="auto">
              <a:xfrm flipV="1">
                <a:off x="3277" y="2775"/>
                <a:ext cx="66" cy="4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61" name="Freeform 695"/>
              <p:cNvSpPr>
                <a:spLocks/>
              </p:cNvSpPr>
              <p:nvPr/>
            </p:nvSpPr>
            <p:spPr bwMode="auto">
              <a:xfrm>
                <a:off x="3382" y="273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62" name="Freeform 696"/>
              <p:cNvSpPr>
                <a:spLocks/>
              </p:cNvSpPr>
              <p:nvPr/>
            </p:nvSpPr>
            <p:spPr bwMode="auto">
              <a:xfrm>
                <a:off x="3382" y="269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4" name="Group 3">
            <a:extLst>
              <a:ext uri="{FF2B5EF4-FFF2-40B4-BE49-F238E27FC236}">
                <a16:creationId xmlns:a16="http://schemas.microsoft.com/office/drawing/2014/main" id="{D1FF7AAC-E54E-BE4B-AC5F-7C82EF1D7A06}"/>
              </a:ext>
            </a:extLst>
          </p:cNvPr>
          <p:cNvGrpSpPr/>
          <p:nvPr/>
        </p:nvGrpSpPr>
        <p:grpSpPr>
          <a:xfrm>
            <a:off x="2588471" y="4515531"/>
            <a:ext cx="1601788" cy="1879600"/>
            <a:chOff x="933450" y="4268788"/>
            <a:chExt cx="1601788" cy="1879600"/>
          </a:xfrm>
        </p:grpSpPr>
        <p:sp>
          <p:nvSpPr>
            <p:cNvPr id="17415" name="Text Box 5"/>
            <p:cNvSpPr txBox="1">
              <a:spLocks noChangeArrowheads="1"/>
            </p:cNvSpPr>
            <p:nvPr/>
          </p:nvSpPr>
          <p:spPr bwMode="auto">
            <a:xfrm>
              <a:off x="933450" y="5694363"/>
              <a:ext cx="1601788" cy="45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lnSpc>
                  <a:spcPct val="85000"/>
                </a:lnSpc>
                <a:defRPr/>
              </a:pPr>
              <a:r>
                <a:rPr lang="en-US" sz="1400" i="0" dirty="0">
                  <a:latin typeface="Arial" charset="0"/>
                  <a:cs typeface="+mn-cs"/>
                </a:rPr>
                <a:t>shared wire (e.g., </a:t>
              </a:r>
            </a:p>
            <a:p>
              <a:pPr algn="ctr">
                <a:lnSpc>
                  <a:spcPct val="85000"/>
                </a:lnSpc>
                <a:defRPr/>
              </a:pPr>
              <a:r>
                <a:rPr lang="en-US" sz="1400" i="0" dirty="0">
                  <a:latin typeface="Arial" charset="0"/>
                  <a:cs typeface="+mn-cs"/>
                </a:rPr>
                <a:t>cabled Ethernet)</a:t>
              </a:r>
            </a:p>
          </p:txBody>
        </p:sp>
        <p:sp>
          <p:nvSpPr>
            <p:cNvPr id="17419" name="Line 173"/>
            <p:cNvSpPr>
              <a:spLocks noChangeShapeType="1"/>
            </p:cNvSpPr>
            <p:nvPr/>
          </p:nvSpPr>
          <p:spPr bwMode="auto">
            <a:xfrm flipH="1">
              <a:off x="1544638" y="4522788"/>
              <a:ext cx="466725" cy="890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17420" name="Line 174"/>
            <p:cNvSpPr>
              <a:spLocks noChangeShapeType="1"/>
            </p:cNvSpPr>
            <p:nvPr/>
          </p:nvSpPr>
          <p:spPr bwMode="auto">
            <a:xfrm>
              <a:off x="1527175" y="4994275"/>
              <a:ext cx="242888" cy="15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17421" name="Line 175"/>
            <p:cNvSpPr>
              <a:spLocks noChangeShapeType="1"/>
            </p:cNvSpPr>
            <p:nvPr/>
          </p:nvSpPr>
          <p:spPr bwMode="auto">
            <a:xfrm>
              <a:off x="1392238" y="5330825"/>
              <a:ext cx="190500" cy="15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17422" name="Line 176"/>
            <p:cNvSpPr>
              <a:spLocks noChangeShapeType="1"/>
            </p:cNvSpPr>
            <p:nvPr/>
          </p:nvSpPr>
          <p:spPr bwMode="auto">
            <a:xfrm flipV="1">
              <a:off x="1836738" y="4854575"/>
              <a:ext cx="177800" cy="79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17428" name="Line 434"/>
            <p:cNvSpPr>
              <a:spLocks noChangeShapeType="1"/>
            </p:cNvSpPr>
            <p:nvPr/>
          </p:nvSpPr>
          <p:spPr bwMode="auto">
            <a:xfrm>
              <a:off x="1708150" y="4627563"/>
              <a:ext cx="242888" cy="1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17429" name="Line 435"/>
            <p:cNvSpPr>
              <a:spLocks noChangeShapeType="1"/>
            </p:cNvSpPr>
            <p:nvPr/>
          </p:nvSpPr>
          <p:spPr bwMode="auto">
            <a:xfrm>
              <a:off x="1708150" y="4627563"/>
              <a:ext cx="242888" cy="1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17430" name="Line 436"/>
            <p:cNvSpPr>
              <a:spLocks noChangeShapeType="1"/>
            </p:cNvSpPr>
            <p:nvPr/>
          </p:nvSpPr>
          <p:spPr bwMode="auto">
            <a:xfrm>
              <a:off x="1639888" y="5264150"/>
              <a:ext cx="190500" cy="15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nvGrpSpPr>
            <p:cNvPr id="72726" name="Group 506"/>
            <p:cNvGrpSpPr>
              <a:grpSpLocks/>
            </p:cNvGrpSpPr>
            <p:nvPr/>
          </p:nvGrpSpPr>
          <p:grpSpPr bwMode="auto">
            <a:xfrm flipH="1">
              <a:off x="977900" y="5140325"/>
              <a:ext cx="501650" cy="512763"/>
              <a:chOff x="2839" y="3501"/>
              <a:chExt cx="755" cy="803"/>
            </a:xfrm>
          </p:grpSpPr>
          <p:pic>
            <p:nvPicPr>
              <p:cNvPr id="72873" name="Picture 507"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874" name="Freeform 508"/>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72732" name="Group 699"/>
            <p:cNvGrpSpPr>
              <a:grpSpLocks/>
            </p:cNvGrpSpPr>
            <p:nvPr/>
          </p:nvGrpSpPr>
          <p:grpSpPr bwMode="auto">
            <a:xfrm flipH="1">
              <a:off x="1131888" y="4695825"/>
              <a:ext cx="501650" cy="512763"/>
              <a:chOff x="2839" y="3501"/>
              <a:chExt cx="755" cy="803"/>
            </a:xfrm>
          </p:grpSpPr>
          <p:pic>
            <p:nvPicPr>
              <p:cNvPr id="72742" name="Picture 700"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43" name="Freeform 701"/>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72733" name="Group 702"/>
            <p:cNvGrpSpPr>
              <a:grpSpLocks/>
            </p:cNvGrpSpPr>
            <p:nvPr/>
          </p:nvGrpSpPr>
          <p:grpSpPr bwMode="auto">
            <a:xfrm flipH="1">
              <a:off x="1282700" y="4268788"/>
              <a:ext cx="501650" cy="512762"/>
              <a:chOff x="2839" y="3501"/>
              <a:chExt cx="755" cy="803"/>
            </a:xfrm>
          </p:grpSpPr>
          <p:pic>
            <p:nvPicPr>
              <p:cNvPr id="72740" name="Picture 703"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41" name="Freeform 704"/>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72734" name="Group 705"/>
            <p:cNvGrpSpPr>
              <a:grpSpLocks/>
            </p:cNvGrpSpPr>
            <p:nvPr/>
          </p:nvGrpSpPr>
          <p:grpSpPr bwMode="auto">
            <a:xfrm>
              <a:off x="1955800" y="4656138"/>
              <a:ext cx="501650" cy="512762"/>
              <a:chOff x="2839" y="3501"/>
              <a:chExt cx="755" cy="803"/>
            </a:xfrm>
          </p:grpSpPr>
          <p:pic>
            <p:nvPicPr>
              <p:cNvPr id="72738" name="Picture 706"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39" name="Freeform 707"/>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72735" name="Group 708"/>
            <p:cNvGrpSpPr>
              <a:grpSpLocks/>
            </p:cNvGrpSpPr>
            <p:nvPr/>
          </p:nvGrpSpPr>
          <p:grpSpPr bwMode="auto">
            <a:xfrm>
              <a:off x="1757363" y="5095875"/>
              <a:ext cx="501650" cy="512763"/>
              <a:chOff x="2839" y="3501"/>
              <a:chExt cx="755" cy="803"/>
            </a:xfrm>
          </p:grpSpPr>
          <p:pic>
            <p:nvPicPr>
              <p:cNvPr id="72736" name="Picture 709"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37" name="Freeform 710"/>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sp>
        <p:nvSpPr>
          <p:cNvPr id="214"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17</a:t>
            </a:fld>
            <a:endParaRPr lang="en-US" sz="1200" dirty="0">
              <a:latin typeface="Tahoma" charset="0"/>
            </a:endParaRPr>
          </a:p>
        </p:txBody>
      </p:sp>
      <p:sp>
        <p:nvSpPr>
          <p:cNvPr id="215"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559746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1041400"/>
            <a:ext cx="5942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7" name="Rectangle 2"/>
          <p:cNvSpPr>
            <a:spLocks noGrp="1" noChangeArrowheads="1"/>
          </p:cNvSpPr>
          <p:nvPr>
            <p:ph type="title"/>
          </p:nvPr>
        </p:nvSpPr>
        <p:spPr/>
        <p:txBody>
          <a:bodyPr/>
          <a:lstStyle/>
          <a:p>
            <a:pPr>
              <a:defRPr/>
            </a:pPr>
            <a:r>
              <a:rPr lang="en-US" dirty="0">
                <a:latin typeface="Gill Sans MT" charset="0"/>
                <a:cs typeface="+mj-cs"/>
              </a:rPr>
              <a:t>Multiple access protocols</a:t>
            </a:r>
          </a:p>
        </p:txBody>
      </p:sp>
      <p:sp>
        <p:nvSpPr>
          <p:cNvPr id="18438" name="Rectangle 3"/>
          <p:cNvSpPr>
            <a:spLocks noGrp="1" noChangeArrowheads="1"/>
          </p:cNvSpPr>
          <p:nvPr>
            <p:ph type="body" idx="1"/>
          </p:nvPr>
        </p:nvSpPr>
        <p:spPr>
          <a:xfrm>
            <a:off x="500063" y="1395413"/>
            <a:ext cx="8396287" cy="4648200"/>
          </a:xfrm>
        </p:spPr>
        <p:txBody>
          <a:bodyPr/>
          <a:lstStyle/>
          <a:p>
            <a:pPr>
              <a:defRPr/>
            </a:pPr>
            <a:r>
              <a:rPr lang="en-US" sz="2400" dirty="0">
                <a:latin typeface="Gill Sans MT" charset="0"/>
                <a:cs typeface="+mn-cs"/>
              </a:rPr>
              <a:t>single </a:t>
            </a:r>
            <a:r>
              <a:rPr lang="en-US" sz="2400" dirty="0">
                <a:solidFill>
                  <a:srgbClr val="C00000"/>
                </a:solidFill>
                <a:latin typeface="Gill Sans MT" charset="0"/>
                <a:cs typeface="+mn-cs"/>
              </a:rPr>
              <a:t>shared</a:t>
            </a:r>
            <a:r>
              <a:rPr lang="en-US" sz="2400" dirty="0">
                <a:latin typeface="Gill Sans MT" charset="0"/>
                <a:cs typeface="+mn-cs"/>
              </a:rPr>
              <a:t> link – need a policy to control transmissions</a:t>
            </a:r>
          </a:p>
          <a:p>
            <a:pPr>
              <a:defRPr/>
            </a:pPr>
            <a:r>
              <a:rPr lang="en-US" sz="2400" dirty="0">
                <a:latin typeface="Gill Sans MT" charset="0"/>
                <a:cs typeface="+mn-cs"/>
              </a:rPr>
              <a:t>if two or more simultaneous transmissions on the link </a:t>
            </a:r>
            <a:r>
              <a:rPr lang="en-US" sz="2400" dirty="0">
                <a:latin typeface="Gill Sans MT" charset="0"/>
                <a:cs typeface="+mn-cs"/>
                <a:sym typeface="Wingdings" pitchFamily="2" charset="2"/>
              </a:rPr>
              <a:t></a:t>
            </a:r>
            <a:r>
              <a:rPr lang="en-US" sz="2400" dirty="0">
                <a:latin typeface="Gill Sans MT" charset="0"/>
                <a:cs typeface="+mn-cs"/>
              </a:rPr>
              <a:t> </a:t>
            </a:r>
            <a:r>
              <a:rPr lang="en-US" sz="2400" dirty="0">
                <a:solidFill>
                  <a:srgbClr val="C00000"/>
                </a:solidFill>
                <a:latin typeface="Gill Sans MT" charset="0"/>
                <a:cs typeface="+mn-cs"/>
              </a:rPr>
              <a:t>collision</a:t>
            </a:r>
            <a:r>
              <a:rPr lang="en-US" sz="2400" dirty="0">
                <a:latin typeface="Gill Sans MT" charset="0"/>
                <a:cs typeface="+mn-cs"/>
              </a:rPr>
              <a:t> </a:t>
            </a:r>
          </a:p>
          <a:p>
            <a:pPr lvl="1">
              <a:defRPr/>
            </a:pPr>
            <a:r>
              <a:rPr lang="en-US" i="1" dirty="0">
                <a:solidFill>
                  <a:srgbClr val="CC0000"/>
                </a:solidFill>
                <a:latin typeface="Gill Sans MT" charset="0"/>
              </a:rPr>
              <a:t>collision </a:t>
            </a:r>
            <a:r>
              <a:rPr lang="en-US" i="1" dirty="0">
                <a:solidFill>
                  <a:srgbClr val="CC0000"/>
                </a:solidFill>
                <a:latin typeface="Gill Sans MT" charset="0"/>
                <a:sym typeface="Wingdings" pitchFamily="2" charset="2"/>
              </a:rPr>
              <a:t> </a:t>
            </a:r>
            <a:r>
              <a:rPr lang="en-US" i="1" dirty="0">
                <a:solidFill>
                  <a:srgbClr val="CC0000"/>
                </a:solidFill>
                <a:latin typeface="Gill Sans MT" charset="0"/>
              </a:rPr>
              <a:t>interference </a:t>
            </a:r>
            <a:r>
              <a:rPr lang="en-US" dirty="0">
                <a:latin typeface="Gill Sans MT" charset="0"/>
              </a:rPr>
              <a:t>if node receives two or more signals at the same time</a:t>
            </a:r>
          </a:p>
          <a:p>
            <a:pPr>
              <a:buFont typeface="Wingdings" charset="0"/>
              <a:buNone/>
              <a:defRPr/>
            </a:pPr>
            <a:endParaRPr lang="en-US" sz="2400" i="1" u="sng" dirty="0">
              <a:solidFill>
                <a:srgbClr val="FF0000"/>
              </a:solidFill>
              <a:latin typeface="Gill Sans MT" charset="0"/>
              <a:cs typeface="+mn-cs"/>
            </a:endParaRPr>
          </a:p>
          <a:p>
            <a:pPr>
              <a:buFont typeface="Wingdings" charset="0"/>
              <a:buNone/>
              <a:defRPr/>
            </a:pPr>
            <a:r>
              <a:rPr lang="en-US" i="1" dirty="0">
                <a:solidFill>
                  <a:srgbClr val="CC0000"/>
                </a:solidFill>
                <a:latin typeface="Gill Sans MT" charset="0"/>
                <a:cs typeface="+mn-cs"/>
              </a:rPr>
              <a:t>multiple access protocol</a:t>
            </a:r>
          </a:p>
          <a:p>
            <a:pPr>
              <a:defRPr/>
            </a:pPr>
            <a:r>
              <a:rPr lang="en-US" sz="2400" dirty="0">
                <a:latin typeface="Gill Sans MT" charset="0"/>
                <a:cs typeface="+mn-cs"/>
              </a:rPr>
              <a:t>distributed algorithm that determines how nodes share link, i.e., determine when node(s) can transmit</a:t>
            </a:r>
          </a:p>
          <a:p>
            <a:pPr>
              <a:defRPr/>
            </a:pPr>
            <a:r>
              <a:rPr lang="en-US" sz="2400" dirty="0">
                <a:latin typeface="Gill Sans MT" charset="0"/>
                <a:cs typeface="+mn-cs"/>
              </a:rPr>
              <a:t>communication about link sharing must use link itself! </a:t>
            </a:r>
          </a:p>
          <a:p>
            <a:pPr lvl="1">
              <a:defRPr/>
            </a:pPr>
            <a:r>
              <a:rPr lang="en-US" sz="2000" dirty="0">
                <a:latin typeface="Gill Sans MT" charset="0"/>
              </a:rPr>
              <a:t>i.e., </a:t>
            </a:r>
            <a:r>
              <a:rPr lang="en-US" sz="2000" dirty="0" err="1">
                <a:latin typeface="Gill Sans MT" charset="0"/>
              </a:rPr>
              <a:t>inband</a:t>
            </a:r>
            <a:r>
              <a:rPr lang="en-US" sz="2000" dirty="0">
                <a:latin typeface="Gill Sans MT" charset="0"/>
              </a:rPr>
              <a:t>, no out-of-band communication for coordination</a:t>
            </a:r>
          </a:p>
        </p:txBody>
      </p:sp>
      <p:sp>
        <p:nvSpPr>
          <p:cNvPr id="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18</a:t>
            </a:fld>
            <a:endParaRPr lang="en-US" sz="1200" dirty="0">
              <a:latin typeface="Tahoma" charset="0"/>
            </a:endParaRPr>
          </a:p>
        </p:txBody>
      </p:sp>
      <p:sp>
        <p:nvSpPr>
          <p:cNvPr id="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441945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1039813"/>
            <a:ext cx="6856412"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1" name="Rectangle 2"/>
          <p:cNvSpPr>
            <a:spLocks noGrp="1" noChangeArrowheads="1"/>
          </p:cNvSpPr>
          <p:nvPr>
            <p:ph type="title"/>
          </p:nvPr>
        </p:nvSpPr>
        <p:spPr/>
        <p:txBody>
          <a:bodyPr/>
          <a:lstStyle/>
          <a:p>
            <a:pPr>
              <a:defRPr/>
            </a:pPr>
            <a:r>
              <a:rPr lang="en-US" sz="4000" dirty="0">
                <a:latin typeface="Gill Sans MT" charset="0"/>
                <a:cs typeface="+mj-cs"/>
              </a:rPr>
              <a:t>An ideal multiple access protocol</a:t>
            </a:r>
          </a:p>
        </p:txBody>
      </p:sp>
      <p:sp>
        <p:nvSpPr>
          <p:cNvPr id="19462" name="Rectangle 3"/>
          <p:cNvSpPr>
            <a:spLocks noGrp="1" noChangeArrowheads="1"/>
          </p:cNvSpPr>
          <p:nvPr>
            <p:ph type="body" idx="1"/>
          </p:nvPr>
        </p:nvSpPr>
        <p:spPr>
          <a:xfrm>
            <a:off x="275771" y="1600200"/>
            <a:ext cx="8487229" cy="3291114"/>
          </a:xfrm>
        </p:spPr>
        <p:txBody>
          <a:bodyPr/>
          <a:lstStyle/>
          <a:p>
            <a:pPr>
              <a:buFont typeface="Wingdings" charset="0"/>
              <a:buNone/>
              <a:defRPr/>
            </a:pPr>
            <a:r>
              <a:rPr lang="en-US" i="1" dirty="0">
                <a:solidFill>
                  <a:srgbClr val="CC0000"/>
                </a:solidFill>
                <a:latin typeface="Gill Sans MT" charset="0"/>
                <a:cs typeface="+mn-cs"/>
              </a:rPr>
              <a:t>given:</a:t>
            </a:r>
            <a:r>
              <a:rPr lang="en-US" dirty="0">
                <a:solidFill>
                  <a:srgbClr val="CC0000"/>
                </a:solidFill>
                <a:latin typeface="Gill Sans MT" charset="0"/>
                <a:cs typeface="+mn-cs"/>
              </a:rPr>
              <a:t> </a:t>
            </a:r>
            <a:r>
              <a:rPr lang="en-US" dirty="0">
                <a:latin typeface="Gill Sans MT" charset="0"/>
                <a:cs typeface="+mn-cs"/>
              </a:rPr>
              <a:t>broadcast link of rate R bps</a:t>
            </a:r>
          </a:p>
          <a:p>
            <a:pPr>
              <a:buFont typeface="Wingdings" charset="0"/>
              <a:buNone/>
              <a:defRPr/>
            </a:pPr>
            <a:r>
              <a:rPr lang="en-US" i="1" dirty="0">
                <a:solidFill>
                  <a:srgbClr val="CC0000"/>
                </a:solidFill>
                <a:latin typeface="Gill Sans MT" charset="0"/>
                <a:cs typeface="+mn-cs"/>
              </a:rPr>
              <a:t>desired:</a:t>
            </a:r>
          </a:p>
          <a:p>
            <a:pPr lvl="1">
              <a:buFont typeface="Wingdings" charset="0"/>
              <a:buNone/>
              <a:defRPr/>
            </a:pPr>
            <a:r>
              <a:rPr lang="en-US" dirty="0">
                <a:latin typeface="Gill Sans MT" charset="0"/>
              </a:rPr>
              <a:t>1. when one node wants to transmit, it can send at rate R.</a:t>
            </a:r>
          </a:p>
          <a:p>
            <a:pPr lvl="1">
              <a:buFont typeface="Wingdings" charset="0"/>
              <a:buNone/>
              <a:defRPr/>
            </a:pPr>
            <a:r>
              <a:rPr lang="en-US" dirty="0">
                <a:latin typeface="Gill Sans MT" charset="0"/>
              </a:rPr>
              <a:t>2. when M nodes want to transmit, each can send at average rate R/M</a:t>
            </a:r>
          </a:p>
          <a:p>
            <a:pPr lvl="1">
              <a:buFont typeface="Wingdings" charset="0"/>
              <a:buNone/>
              <a:defRPr/>
            </a:pPr>
            <a:r>
              <a:rPr lang="en-US" dirty="0">
                <a:latin typeface="Gill Sans MT" charset="0"/>
              </a:rPr>
              <a:t>3. fully decentralized:</a:t>
            </a:r>
          </a:p>
          <a:p>
            <a:pPr lvl="2">
              <a:defRPr/>
            </a:pPr>
            <a:r>
              <a:rPr lang="en-US" sz="2400" dirty="0">
                <a:latin typeface="Gill Sans MT" charset="0"/>
              </a:rPr>
              <a:t>no special node to coordinate transmissions</a:t>
            </a:r>
          </a:p>
          <a:p>
            <a:pPr lvl="2">
              <a:defRPr/>
            </a:pPr>
            <a:r>
              <a:rPr lang="en-US" sz="2400" dirty="0">
                <a:latin typeface="Gill Sans MT" charset="0"/>
              </a:rPr>
              <a:t>no synchronization of clocks, slots</a:t>
            </a:r>
          </a:p>
        </p:txBody>
      </p:sp>
      <p:sp>
        <p:nvSpPr>
          <p:cNvPr id="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19</a:t>
            </a:fld>
            <a:endParaRPr lang="en-US" sz="1200" dirty="0">
              <a:latin typeface="Tahoma" charset="0"/>
            </a:endParaRPr>
          </a:p>
        </p:txBody>
      </p:sp>
      <p:sp>
        <p:nvSpPr>
          <p:cNvPr id="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cxnSp>
        <p:nvCxnSpPr>
          <p:cNvPr id="3" name="Straight Arrow Connector 2">
            <a:extLst>
              <a:ext uri="{FF2B5EF4-FFF2-40B4-BE49-F238E27FC236}">
                <a16:creationId xmlns:a16="http://schemas.microsoft.com/office/drawing/2014/main" id="{129401B2-8FCA-4B4A-846C-31BEDC1CADEF}"/>
              </a:ext>
            </a:extLst>
          </p:cNvPr>
          <p:cNvCxnSpPr/>
          <p:nvPr/>
        </p:nvCxnSpPr>
        <p:spPr bwMode="auto">
          <a:xfrm flipH="1" flipV="1">
            <a:off x="2438400" y="3381829"/>
            <a:ext cx="1538514" cy="19304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 name="Straight Arrow Connector 4">
            <a:extLst>
              <a:ext uri="{FF2B5EF4-FFF2-40B4-BE49-F238E27FC236}">
                <a16:creationId xmlns:a16="http://schemas.microsoft.com/office/drawing/2014/main" id="{7B8045FB-2B7D-DB43-80A5-6F7C041B7723}"/>
              </a:ext>
            </a:extLst>
          </p:cNvPr>
          <p:cNvCxnSpPr/>
          <p:nvPr/>
        </p:nvCxnSpPr>
        <p:spPr bwMode="auto">
          <a:xfrm flipH="1" flipV="1">
            <a:off x="3570514" y="3788229"/>
            <a:ext cx="2815772" cy="148045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C1DBEF39-3FDF-E942-A5C2-5493B4DC5959}"/>
              </a:ext>
            </a:extLst>
          </p:cNvPr>
          <p:cNvSpPr txBox="1"/>
          <p:nvPr/>
        </p:nvSpPr>
        <p:spPr>
          <a:xfrm>
            <a:off x="377372" y="4876799"/>
            <a:ext cx="7138686" cy="1231106"/>
          </a:xfrm>
          <a:prstGeom prst="rect">
            <a:avLst/>
          </a:prstGeom>
          <a:noFill/>
        </p:spPr>
        <p:txBody>
          <a:bodyPr wrap="none" rtlCol="0">
            <a:spAutoFit/>
          </a:bodyPr>
          <a:lstStyle/>
          <a:p>
            <a:pPr marL="0" indent="0">
              <a:buNone/>
              <a:defRPr/>
            </a:pPr>
            <a:r>
              <a:rPr lang="en-US" sz="2800" i="1" dirty="0">
                <a:solidFill>
                  <a:srgbClr val="C00000"/>
                </a:solidFill>
                <a:latin typeface="Gill Sans MT" charset="0"/>
              </a:rPr>
              <a:t>possible???? </a:t>
            </a:r>
          </a:p>
          <a:p>
            <a:pPr marL="0" indent="0">
              <a:buNone/>
              <a:defRPr/>
            </a:pPr>
            <a:r>
              <a:rPr lang="en-US" sz="2800" i="1" dirty="0">
                <a:solidFill>
                  <a:srgbClr val="C00000"/>
                </a:solidFill>
                <a:latin typeface="Gill Sans MT" charset="0"/>
                <a:sym typeface="Wingdings" pitchFamily="2" charset="2"/>
              </a:rPr>
              <a:t> </a:t>
            </a:r>
            <a:r>
              <a:rPr lang="en-US" sz="2800" i="1" dirty="0">
                <a:solidFill>
                  <a:srgbClr val="C00000"/>
                </a:solidFill>
                <a:latin typeface="Gill Sans MT" charset="0"/>
              </a:rPr>
              <a:t>trade off between performance and functionality</a:t>
            </a:r>
          </a:p>
          <a:p>
            <a:endParaRPr lang="en-US" dirty="0"/>
          </a:p>
        </p:txBody>
      </p:sp>
    </p:spTree>
    <p:extLst>
      <p:ext uri="{BB962C8B-B14F-4D97-AF65-F5344CB8AC3E}">
        <p14:creationId xmlns:p14="http://schemas.microsoft.com/office/powerpoint/2010/main" val="257284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2" y="1039813"/>
            <a:ext cx="7187487" cy="18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3" name="Rectangle 2"/>
          <p:cNvSpPr>
            <a:spLocks noGrp="1" noChangeArrowheads="1"/>
          </p:cNvSpPr>
          <p:nvPr>
            <p:ph type="title"/>
          </p:nvPr>
        </p:nvSpPr>
        <p:spPr/>
        <p:txBody>
          <a:bodyPr/>
          <a:lstStyle/>
          <a:p>
            <a:pPr>
              <a:defRPr/>
            </a:pPr>
            <a:r>
              <a:rPr lang="en-US" dirty="0">
                <a:latin typeface="Gill Sans MT" charset="0"/>
                <a:cs typeface="+mj-cs"/>
              </a:rPr>
              <a:t>Chapter 6: Link layer and LANs</a:t>
            </a:r>
          </a:p>
        </p:txBody>
      </p:sp>
      <p:sp>
        <p:nvSpPr>
          <p:cNvPr id="2054" name="Rectangle 3"/>
          <p:cNvSpPr>
            <a:spLocks noGrp="1" noChangeArrowheads="1"/>
          </p:cNvSpPr>
          <p:nvPr>
            <p:ph type="body" sz="half" idx="1"/>
          </p:nvPr>
        </p:nvSpPr>
        <p:spPr>
          <a:xfrm>
            <a:off x="533400" y="1371600"/>
            <a:ext cx="7305675" cy="4648200"/>
          </a:xfrm>
        </p:spPr>
        <p:txBody>
          <a:bodyPr/>
          <a:lstStyle/>
          <a:p>
            <a:pPr>
              <a:buFont typeface="Wingdings" charset="0"/>
              <a:buNone/>
              <a:defRPr/>
            </a:pPr>
            <a:r>
              <a:rPr lang="en-US" sz="3200" i="1" dirty="0">
                <a:solidFill>
                  <a:srgbClr val="990033"/>
                </a:solidFill>
                <a:latin typeface="Gill Sans MT" charset="0"/>
                <a:cs typeface="+mn-cs"/>
              </a:rPr>
              <a:t>our goals:</a:t>
            </a:r>
            <a:r>
              <a:rPr lang="en-US" sz="3200" i="1" dirty="0">
                <a:solidFill>
                  <a:srgbClr val="FF0000"/>
                </a:solidFill>
                <a:latin typeface="Gill Sans MT" charset="0"/>
                <a:cs typeface="+mn-cs"/>
              </a:rPr>
              <a:t> </a:t>
            </a:r>
          </a:p>
          <a:p>
            <a:pPr>
              <a:defRPr/>
            </a:pPr>
            <a:r>
              <a:rPr lang="en-US" dirty="0">
                <a:latin typeface="Gill Sans MT" charset="0"/>
                <a:cs typeface="+mn-cs"/>
              </a:rPr>
              <a:t>understand principles behind link layer services:</a:t>
            </a:r>
          </a:p>
          <a:p>
            <a:pPr lvl="1">
              <a:defRPr/>
            </a:pPr>
            <a:r>
              <a:rPr lang="en-US" dirty="0">
                <a:latin typeface="Gill Sans MT" charset="0"/>
              </a:rPr>
              <a:t>error detection, correction, recovery</a:t>
            </a:r>
          </a:p>
          <a:p>
            <a:pPr lvl="1">
              <a:defRPr/>
            </a:pPr>
            <a:r>
              <a:rPr lang="en-US" dirty="0">
                <a:latin typeface="Gill Sans MT" charset="0"/>
              </a:rPr>
              <a:t>sharing a broadcast channel: multiple access</a:t>
            </a:r>
          </a:p>
          <a:p>
            <a:pPr lvl="1">
              <a:defRPr/>
            </a:pPr>
            <a:r>
              <a:rPr lang="en-US" dirty="0">
                <a:latin typeface="Gill Sans MT" charset="0"/>
              </a:rPr>
              <a:t>link layer addressing</a:t>
            </a:r>
          </a:p>
          <a:p>
            <a:pPr lvl="1">
              <a:defRPr/>
            </a:pPr>
            <a:r>
              <a:rPr lang="en-US" dirty="0">
                <a:latin typeface="Gill Sans MT" charset="0"/>
              </a:rPr>
              <a:t>local area networks: Ethernet, VLANs</a:t>
            </a:r>
            <a:endParaRPr lang="en-US" dirty="0">
              <a:solidFill>
                <a:srgbClr val="000099"/>
              </a:solidFill>
              <a:latin typeface="Gill Sans MT" charset="0"/>
            </a:endParaRPr>
          </a:p>
          <a:p>
            <a:pPr>
              <a:defRPr/>
            </a:pPr>
            <a:r>
              <a:rPr lang="en-US" dirty="0">
                <a:latin typeface="Gill Sans MT" charset="0"/>
                <a:cs typeface="+mn-cs"/>
              </a:rPr>
              <a:t>instantiation, implementation of various link layer technologies</a:t>
            </a:r>
          </a:p>
        </p:txBody>
      </p:sp>
      <p:sp>
        <p:nvSpPr>
          <p:cNvPr id="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a:t>
            </a:fld>
            <a:endParaRPr lang="en-US" sz="1200" dirty="0">
              <a:latin typeface="Tahoma" charset="0"/>
            </a:endParaRPr>
          </a:p>
        </p:txBody>
      </p:sp>
      <p:sp>
        <p:nvSpPr>
          <p:cNvPr id="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398608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944563"/>
            <a:ext cx="7358062"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5" name="Rectangle 2"/>
          <p:cNvSpPr>
            <a:spLocks noGrp="1" noChangeArrowheads="1"/>
          </p:cNvSpPr>
          <p:nvPr>
            <p:ph type="title"/>
          </p:nvPr>
        </p:nvSpPr>
        <p:spPr>
          <a:xfrm>
            <a:off x="533400" y="161925"/>
            <a:ext cx="8101013" cy="781050"/>
          </a:xfrm>
        </p:spPr>
        <p:txBody>
          <a:bodyPr/>
          <a:lstStyle/>
          <a:p>
            <a:pPr>
              <a:defRPr/>
            </a:pPr>
            <a:r>
              <a:rPr lang="en-US" sz="4000" dirty="0">
                <a:latin typeface="Gill Sans MT" charset="0"/>
                <a:cs typeface="+mj-cs"/>
              </a:rPr>
              <a:t>Multiple access protocols: taxonomy</a:t>
            </a:r>
          </a:p>
        </p:txBody>
      </p:sp>
      <p:sp>
        <p:nvSpPr>
          <p:cNvPr id="20486" name="Rectangle 3"/>
          <p:cNvSpPr>
            <a:spLocks noGrp="1" noChangeArrowheads="1"/>
          </p:cNvSpPr>
          <p:nvPr>
            <p:ph type="body" idx="1"/>
          </p:nvPr>
        </p:nvSpPr>
        <p:spPr>
          <a:xfrm>
            <a:off x="533400" y="1382713"/>
            <a:ext cx="7772400" cy="4953100"/>
          </a:xfrm>
        </p:spPr>
        <p:txBody>
          <a:bodyPr/>
          <a:lstStyle/>
          <a:p>
            <a:pPr>
              <a:buFont typeface="Wingdings" charset="0"/>
              <a:buNone/>
              <a:defRPr/>
            </a:pPr>
            <a:r>
              <a:rPr lang="en-US" dirty="0">
                <a:latin typeface="Gill Sans MT" charset="0"/>
                <a:cs typeface="+mn-cs"/>
              </a:rPr>
              <a:t>three broad classes:</a:t>
            </a:r>
          </a:p>
          <a:p>
            <a:pPr>
              <a:defRPr/>
            </a:pPr>
            <a:r>
              <a:rPr lang="en-US" i="1" dirty="0">
                <a:solidFill>
                  <a:srgbClr val="CC0000"/>
                </a:solidFill>
                <a:latin typeface="Gill Sans MT" charset="0"/>
                <a:cs typeface="+mn-cs"/>
              </a:rPr>
              <a:t>channel (link) partitioning</a:t>
            </a:r>
          </a:p>
          <a:p>
            <a:pPr lvl="1">
              <a:defRPr/>
            </a:pPr>
            <a:r>
              <a:rPr lang="en-US" sz="2000" dirty="0">
                <a:latin typeface="Gill Sans MT" charset="0"/>
              </a:rPr>
              <a:t>divide link into smaller </a:t>
            </a:r>
            <a:r>
              <a:rPr lang="ja-JP" altLang="en-US" sz="2000">
                <a:latin typeface="Gill Sans MT" charset="0"/>
              </a:rPr>
              <a:t>“</a:t>
            </a:r>
            <a:r>
              <a:rPr lang="en-US" sz="2000" dirty="0">
                <a:latin typeface="Gill Sans MT" charset="0"/>
              </a:rPr>
              <a:t>pieces</a:t>
            </a:r>
            <a:r>
              <a:rPr lang="ja-JP" altLang="en-US" sz="2000">
                <a:latin typeface="Gill Sans MT" charset="0"/>
              </a:rPr>
              <a:t>”</a:t>
            </a:r>
            <a:r>
              <a:rPr lang="en-US" sz="2000" dirty="0">
                <a:latin typeface="Gill Sans MT" charset="0"/>
              </a:rPr>
              <a:t> (time slots, frequency, code)</a:t>
            </a:r>
          </a:p>
          <a:p>
            <a:pPr lvl="1">
              <a:defRPr/>
            </a:pPr>
            <a:r>
              <a:rPr lang="en-US" sz="2000" dirty="0">
                <a:latin typeface="Gill Sans MT" charset="0"/>
              </a:rPr>
              <a:t>allocate one piece to each node for exclusive use</a:t>
            </a:r>
          </a:p>
          <a:p>
            <a:pPr lvl="1">
              <a:defRPr/>
            </a:pPr>
            <a:r>
              <a:rPr lang="en-US" sz="2000" b="1" dirty="0">
                <a:latin typeface="Gill Sans MT" charset="0"/>
              </a:rPr>
              <a:t>Note</a:t>
            </a:r>
            <a:r>
              <a:rPr lang="en-US" sz="2000" dirty="0">
                <a:latin typeface="Gill Sans MT" charset="0"/>
              </a:rPr>
              <a:t>: used for Satellite, broadcast TV, cellular….</a:t>
            </a:r>
            <a:endParaRPr lang="en-US" dirty="0">
              <a:latin typeface="Gill Sans MT" charset="0"/>
            </a:endParaRPr>
          </a:p>
          <a:p>
            <a:pPr>
              <a:defRPr/>
            </a:pPr>
            <a:r>
              <a:rPr lang="en-US" i="1" dirty="0">
                <a:solidFill>
                  <a:srgbClr val="CC0000"/>
                </a:solidFill>
                <a:latin typeface="Gill Sans MT" charset="0"/>
                <a:cs typeface="+mn-cs"/>
              </a:rPr>
              <a:t>random access</a:t>
            </a:r>
          </a:p>
          <a:p>
            <a:pPr lvl="1">
              <a:defRPr/>
            </a:pPr>
            <a:r>
              <a:rPr lang="en-US" sz="2000" dirty="0">
                <a:latin typeface="Gill Sans MT" charset="0"/>
              </a:rPr>
              <a:t>may divide link into smaller pieces</a:t>
            </a:r>
          </a:p>
          <a:p>
            <a:pPr lvl="1">
              <a:defRPr/>
            </a:pPr>
            <a:r>
              <a:rPr lang="en-US" sz="2000" dirty="0">
                <a:latin typeface="Gill Sans MT" charset="0"/>
              </a:rPr>
              <a:t>no allocations, allow collisions</a:t>
            </a:r>
          </a:p>
          <a:p>
            <a:pPr lvl="1">
              <a:defRPr/>
            </a:pPr>
            <a:r>
              <a:rPr lang="ja-JP" altLang="en-US" sz="2000">
                <a:latin typeface="Gill Sans MT" charset="0"/>
              </a:rPr>
              <a:t>“</a:t>
            </a:r>
            <a:r>
              <a:rPr lang="en-US" altLang="ja-JP" sz="2000" dirty="0">
                <a:latin typeface="Gill Sans MT" charset="0"/>
              </a:rPr>
              <a:t>detect/</a:t>
            </a:r>
            <a:r>
              <a:rPr lang="en-US" sz="2000" dirty="0">
                <a:latin typeface="Gill Sans MT" charset="0"/>
              </a:rPr>
              <a:t>recover</a:t>
            </a:r>
            <a:r>
              <a:rPr lang="ja-JP" altLang="en-US" sz="2000">
                <a:latin typeface="Gill Sans MT" charset="0"/>
              </a:rPr>
              <a:t>”</a:t>
            </a:r>
            <a:r>
              <a:rPr lang="en-US" sz="2000" dirty="0">
                <a:latin typeface="Gill Sans MT" charset="0"/>
              </a:rPr>
              <a:t> from collisions</a:t>
            </a:r>
            <a:endParaRPr lang="en-US" dirty="0">
              <a:latin typeface="Gill Sans MT" charset="0"/>
            </a:endParaRPr>
          </a:p>
          <a:p>
            <a:pPr>
              <a:defRPr/>
            </a:pPr>
            <a:r>
              <a:rPr lang="ja-JP" altLang="en-US" i="1">
                <a:solidFill>
                  <a:srgbClr val="CC0000"/>
                </a:solidFill>
                <a:latin typeface="Gill Sans MT" charset="0"/>
                <a:cs typeface="+mn-cs"/>
              </a:rPr>
              <a:t>“</a:t>
            </a:r>
            <a:r>
              <a:rPr lang="en-US" i="1" dirty="0">
                <a:solidFill>
                  <a:srgbClr val="CC0000"/>
                </a:solidFill>
                <a:latin typeface="Gill Sans MT" charset="0"/>
                <a:cs typeface="+mn-cs"/>
              </a:rPr>
              <a:t>taking turns</a:t>
            </a:r>
            <a:r>
              <a:rPr lang="ja-JP" altLang="en-US" i="1">
                <a:solidFill>
                  <a:srgbClr val="CC0000"/>
                </a:solidFill>
                <a:latin typeface="Gill Sans MT" charset="0"/>
                <a:cs typeface="+mn-cs"/>
              </a:rPr>
              <a:t>”</a:t>
            </a:r>
            <a:endParaRPr lang="en-US" i="1" dirty="0">
              <a:solidFill>
                <a:srgbClr val="CC0000"/>
              </a:solidFill>
              <a:latin typeface="Gill Sans MT" charset="0"/>
              <a:cs typeface="+mn-cs"/>
            </a:endParaRPr>
          </a:p>
          <a:p>
            <a:pPr lvl="1">
              <a:defRPr/>
            </a:pPr>
            <a:r>
              <a:rPr lang="en-US" sz="2000" dirty="0">
                <a:latin typeface="Gill Sans MT" charset="0"/>
              </a:rPr>
              <a:t>allocation but not fixed</a:t>
            </a:r>
          </a:p>
          <a:p>
            <a:pPr lvl="1">
              <a:defRPr/>
            </a:pPr>
            <a:r>
              <a:rPr lang="en-US" sz="2000" dirty="0">
                <a:latin typeface="Gill Sans MT" charset="0"/>
              </a:rPr>
              <a:t>nodes take turns, but nodes with more to send can take longer turns</a:t>
            </a:r>
          </a:p>
          <a:p>
            <a:pPr lvl="1">
              <a:defRPr/>
            </a:pPr>
            <a:r>
              <a:rPr lang="en-US" sz="2000" dirty="0">
                <a:latin typeface="Gill Sans MT" charset="0"/>
              </a:rPr>
              <a:t>avoids collisions</a:t>
            </a:r>
          </a:p>
          <a:p>
            <a:pPr lvl="1">
              <a:defRPr/>
            </a:pPr>
            <a:endParaRPr lang="en-US" dirty="0">
              <a:latin typeface="Gill Sans MT" charset="0"/>
            </a:endParaRPr>
          </a:p>
        </p:txBody>
      </p:sp>
      <p:sp>
        <p:nvSpPr>
          <p:cNvPr id="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20</a:t>
            </a:fld>
            <a:endParaRPr lang="en-US" sz="1200" dirty="0">
              <a:latin typeface="Tahoma" charset="0"/>
            </a:endParaRPr>
          </a:p>
        </p:txBody>
      </p:sp>
      <p:sp>
        <p:nvSpPr>
          <p:cNvPr id="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
        <p:nvSpPr>
          <p:cNvPr id="9" name="Rounded Rectangle 8">
            <a:extLst>
              <a:ext uri="{FF2B5EF4-FFF2-40B4-BE49-F238E27FC236}">
                <a16:creationId xmlns:a16="http://schemas.microsoft.com/office/drawing/2014/main" id="{10689FCC-9D41-8549-B55F-8823AA1A63AD}"/>
              </a:ext>
            </a:extLst>
          </p:cNvPr>
          <p:cNvSpPr/>
          <p:nvPr/>
        </p:nvSpPr>
        <p:spPr bwMode="auto">
          <a:xfrm>
            <a:off x="257937" y="3248838"/>
            <a:ext cx="8226844" cy="1386957"/>
          </a:xfrm>
          <a:prstGeom prst="roundRect">
            <a:avLst/>
          </a:prstGeom>
          <a:no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700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a:defRPr/>
            </a:pPr>
            <a:r>
              <a:rPr lang="en-US" dirty="0">
                <a:latin typeface="Gill Sans MT" charset="0"/>
                <a:cs typeface="+mj-cs"/>
              </a:rPr>
              <a:t>Random access protocols</a:t>
            </a:r>
          </a:p>
        </p:txBody>
      </p:sp>
      <p:sp>
        <p:nvSpPr>
          <p:cNvPr id="23557" name="Rectangle 3"/>
          <p:cNvSpPr>
            <a:spLocks noGrp="1" noChangeArrowheads="1"/>
          </p:cNvSpPr>
          <p:nvPr>
            <p:ph type="body" idx="1"/>
          </p:nvPr>
        </p:nvSpPr>
        <p:spPr>
          <a:xfrm>
            <a:off x="533400" y="1544638"/>
            <a:ext cx="7772400" cy="5084762"/>
          </a:xfrm>
        </p:spPr>
        <p:txBody>
          <a:bodyPr/>
          <a:lstStyle/>
          <a:p>
            <a:pPr>
              <a:lnSpc>
                <a:spcPct val="75000"/>
              </a:lnSpc>
              <a:defRPr/>
            </a:pPr>
            <a:r>
              <a:rPr lang="en-US" dirty="0">
                <a:latin typeface="Gill Sans MT" charset="0"/>
                <a:cs typeface="+mn-cs"/>
              </a:rPr>
              <a:t>when node has packet to send</a:t>
            </a:r>
          </a:p>
          <a:p>
            <a:pPr lvl="1">
              <a:lnSpc>
                <a:spcPct val="75000"/>
              </a:lnSpc>
              <a:defRPr/>
            </a:pPr>
            <a:r>
              <a:rPr lang="en-US" dirty="0">
                <a:latin typeface="Gill Sans MT" charset="0"/>
              </a:rPr>
              <a:t>transmit</a:t>
            </a:r>
          </a:p>
          <a:p>
            <a:pPr lvl="1">
              <a:lnSpc>
                <a:spcPct val="75000"/>
              </a:lnSpc>
              <a:defRPr/>
            </a:pPr>
            <a:r>
              <a:rPr lang="en-US" dirty="0">
                <a:latin typeface="Gill Sans MT" charset="0"/>
              </a:rPr>
              <a:t>no </a:t>
            </a:r>
            <a:r>
              <a:rPr lang="en-US" i="1" dirty="0">
                <a:latin typeface="Gill Sans MT" charset="0"/>
              </a:rPr>
              <a:t>a priori</a:t>
            </a:r>
            <a:r>
              <a:rPr lang="en-US" dirty="0">
                <a:latin typeface="Gill Sans MT" charset="0"/>
              </a:rPr>
              <a:t> coordination among nodes</a:t>
            </a:r>
          </a:p>
          <a:p>
            <a:pPr>
              <a:lnSpc>
                <a:spcPct val="75000"/>
              </a:lnSpc>
              <a:defRPr/>
            </a:pPr>
            <a:r>
              <a:rPr lang="en-US" dirty="0">
                <a:latin typeface="Gill Sans MT" charset="0"/>
                <a:cs typeface="+mn-cs"/>
              </a:rPr>
              <a:t>two or more nodes transmit on link at the  same slot </a:t>
            </a:r>
            <a:r>
              <a:rPr lang="en-US" dirty="0">
                <a:latin typeface="MS Mincho" charset="0"/>
                <a:ea typeface="MS Mincho" charset="0"/>
                <a:cs typeface="MS Mincho" charset="0"/>
              </a:rPr>
              <a:t>➜</a:t>
            </a:r>
            <a:r>
              <a:rPr lang="en-US" dirty="0">
                <a:latin typeface="Gill Sans MT" charset="0"/>
                <a:cs typeface="+mn-cs"/>
              </a:rPr>
              <a:t> </a:t>
            </a:r>
            <a:r>
              <a:rPr lang="ja-JP" altLang="en-US">
                <a:latin typeface="Gill Sans MT" charset="0"/>
                <a:cs typeface="+mn-cs"/>
              </a:rPr>
              <a:t>“</a:t>
            </a:r>
            <a:r>
              <a:rPr lang="en-US" dirty="0">
                <a:latin typeface="Gill Sans MT" charset="0"/>
                <a:cs typeface="+mn-cs"/>
              </a:rPr>
              <a:t>collision</a:t>
            </a:r>
            <a:r>
              <a:rPr lang="ja-JP" altLang="en-US">
                <a:latin typeface="Gill Sans MT" charset="0"/>
                <a:cs typeface="+mn-cs"/>
              </a:rPr>
              <a:t>”</a:t>
            </a:r>
            <a:r>
              <a:rPr lang="en-US" altLang="ja-JP" dirty="0">
                <a:latin typeface="Gill Sans MT" charset="0"/>
                <a:cs typeface="+mn-cs"/>
              </a:rPr>
              <a:t> i.e., interference – signal corrupted</a:t>
            </a:r>
            <a:endParaRPr lang="en-US" dirty="0">
              <a:latin typeface="Gill Sans MT" charset="0"/>
              <a:cs typeface="+mn-cs"/>
            </a:endParaRPr>
          </a:p>
          <a:p>
            <a:pPr>
              <a:lnSpc>
                <a:spcPct val="75000"/>
              </a:lnSpc>
              <a:defRPr/>
            </a:pPr>
            <a:r>
              <a:rPr lang="en-US" dirty="0">
                <a:solidFill>
                  <a:srgbClr val="CC0000"/>
                </a:solidFill>
                <a:latin typeface="Gill Sans MT" charset="0"/>
                <a:cs typeface="+mn-cs"/>
              </a:rPr>
              <a:t>random access protocol</a:t>
            </a:r>
            <a:r>
              <a:rPr lang="en-US" dirty="0">
                <a:latin typeface="Gill Sans MT" charset="0"/>
                <a:cs typeface="+mn-cs"/>
              </a:rPr>
              <a:t> specifies: </a:t>
            </a:r>
          </a:p>
          <a:p>
            <a:pPr lvl="1">
              <a:lnSpc>
                <a:spcPct val="75000"/>
              </a:lnSpc>
              <a:defRPr/>
            </a:pPr>
            <a:r>
              <a:rPr lang="en-US" dirty="0">
                <a:latin typeface="Gill Sans MT" charset="0"/>
              </a:rPr>
              <a:t>how to </a:t>
            </a:r>
            <a:r>
              <a:rPr lang="en-US" dirty="0">
                <a:solidFill>
                  <a:srgbClr val="C00000"/>
                </a:solidFill>
                <a:latin typeface="Gill Sans MT" charset="0"/>
              </a:rPr>
              <a:t>detect</a:t>
            </a:r>
            <a:r>
              <a:rPr lang="en-US" dirty="0">
                <a:latin typeface="Gill Sans MT" charset="0"/>
              </a:rPr>
              <a:t> collisions - signal comparison, no acknowledgement (ACK), etc.</a:t>
            </a:r>
          </a:p>
          <a:p>
            <a:pPr lvl="1">
              <a:lnSpc>
                <a:spcPct val="75000"/>
              </a:lnSpc>
              <a:defRPr/>
            </a:pPr>
            <a:r>
              <a:rPr lang="en-US" dirty="0">
                <a:latin typeface="Gill Sans MT" charset="0"/>
              </a:rPr>
              <a:t>how to </a:t>
            </a:r>
            <a:r>
              <a:rPr lang="en-US" dirty="0">
                <a:solidFill>
                  <a:srgbClr val="C00000"/>
                </a:solidFill>
                <a:latin typeface="Gill Sans MT" charset="0"/>
              </a:rPr>
              <a:t>recover</a:t>
            </a:r>
            <a:r>
              <a:rPr lang="en-US" dirty="0">
                <a:latin typeface="Gill Sans MT" charset="0"/>
              </a:rPr>
              <a:t> from collisions (e.g., via delayed retransmissions)</a:t>
            </a:r>
          </a:p>
        </p:txBody>
      </p:sp>
      <p:pic>
        <p:nvPicPr>
          <p:cNvPr id="84997" name="Picture 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039813"/>
            <a:ext cx="5942013"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21</a:t>
            </a:fld>
            <a:endParaRPr lang="en-US" sz="1200" dirty="0">
              <a:latin typeface="Tahoma" charset="0"/>
            </a:endParaRPr>
          </a:p>
        </p:txBody>
      </p:sp>
      <p:sp>
        <p:nvSpPr>
          <p:cNvPr id="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3391436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847725"/>
            <a:ext cx="7769225"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1" name="Rectangle 2"/>
          <p:cNvSpPr>
            <a:spLocks noGrp="1" noChangeArrowheads="1"/>
          </p:cNvSpPr>
          <p:nvPr>
            <p:ph type="title"/>
          </p:nvPr>
        </p:nvSpPr>
        <p:spPr>
          <a:xfrm>
            <a:off x="333375" y="228600"/>
            <a:ext cx="8464550" cy="628650"/>
          </a:xfrm>
        </p:spPr>
        <p:txBody>
          <a:bodyPr/>
          <a:lstStyle/>
          <a:p>
            <a:pPr>
              <a:defRPr/>
            </a:pPr>
            <a:r>
              <a:rPr lang="en-US" sz="4000" dirty="0">
                <a:latin typeface="Gill Sans MT" charset="0"/>
              </a:rPr>
              <a:t>Random access protocol - </a:t>
            </a:r>
            <a:r>
              <a:rPr lang="en-US" sz="4000" dirty="0">
                <a:latin typeface="Gill Sans MT" charset="0"/>
                <a:cs typeface="+mj-cs"/>
              </a:rPr>
              <a:t>CSMA</a:t>
            </a:r>
            <a:endParaRPr lang="en-US" dirty="0">
              <a:latin typeface="Gill Sans MT" charset="0"/>
              <a:cs typeface="+mj-cs"/>
            </a:endParaRPr>
          </a:p>
        </p:txBody>
      </p:sp>
      <p:sp>
        <p:nvSpPr>
          <p:cNvPr id="29702" name="Rectangle 3"/>
          <p:cNvSpPr>
            <a:spLocks noGrp="1" noChangeArrowheads="1"/>
          </p:cNvSpPr>
          <p:nvPr>
            <p:ph type="body" idx="1"/>
          </p:nvPr>
        </p:nvSpPr>
        <p:spPr>
          <a:xfrm>
            <a:off x="620712" y="1304926"/>
            <a:ext cx="7566026" cy="4395787"/>
          </a:xfrm>
        </p:spPr>
        <p:txBody>
          <a:bodyPr/>
          <a:lstStyle/>
          <a:p>
            <a:pPr>
              <a:buFont typeface="Wingdings" charset="0"/>
              <a:buNone/>
              <a:defRPr/>
            </a:pPr>
            <a:r>
              <a:rPr lang="en-US" sz="4000" i="1" dirty="0">
                <a:solidFill>
                  <a:srgbClr val="CC0000"/>
                </a:solidFill>
                <a:cs typeface="+mn-cs"/>
              </a:rPr>
              <a:t>CSMA - </a:t>
            </a:r>
            <a:r>
              <a:rPr lang="en-US" sz="4000" dirty="0">
                <a:latin typeface="Gill Sans MT" charset="0"/>
              </a:rPr>
              <a:t>carrier sense multiple access</a:t>
            </a:r>
            <a:endParaRPr lang="en-US" sz="4000" i="1" dirty="0">
              <a:solidFill>
                <a:srgbClr val="CC0000"/>
              </a:solidFill>
              <a:cs typeface="+mn-cs"/>
            </a:endParaRPr>
          </a:p>
          <a:p>
            <a:pPr>
              <a:defRPr/>
            </a:pPr>
            <a:r>
              <a:rPr lang="en-US" sz="3600" dirty="0">
                <a:cs typeface="+mn-cs"/>
              </a:rPr>
              <a:t>listen before transmit:</a:t>
            </a:r>
          </a:p>
          <a:p>
            <a:pPr lvl="1">
              <a:defRPr/>
            </a:pPr>
            <a:r>
              <a:rPr lang="en-US" sz="2800" dirty="0">
                <a:solidFill>
                  <a:srgbClr val="000099"/>
                </a:solidFill>
                <a:cs typeface="+mn-cs"/>
              </a:rPr>
              <a:t>if channel sensed idle:</a:t>
            </a:r>
            <a:r>
              <a:rPr lang="en-US" sz="2800" dirty="0">
                <a:cs typeface="+mn-cs"/>
              </a:rPr>
              <a:t> transmit entire frame</a:t>
            </a:r>
          </a:p>
          <a:p>
            <a:pPr lvl="1">
              <a:defRPr/>
            </a:pPr>
            <a:r>
              <a:rPr lang="en-US" sz="2800" dirty="0">
                <a:solidFill>
                  <a:srgbClr val="000099"/>
                </a:solidFill>
                <a:cs typeface="+mn-cs"/>
              </a:rPr>
              <a:t>if channel sensed busy</a:t>
            </a:r>
            <a:r>
              <a:rPr lang="en-US" sz="2800" dirty="0">
                <a:cs typeface="+mn-cs"/>
              </a:rPr>
              <a:t>, defer transmission </a:t>
            </a:r>
          </a:p>
        </p:txBody>
      </p:sp>
      <p:sp>
        <p:nvSpPr>
          <p:cNvPr id="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22</a:t>
            </a:fld>
            <a:endParaRPr lang="en-US" sz="1200" dirty="0">
              <a:latin typeface="Tahoma" charset="0"/>
            </a:endParaRPr>
          </a:p>
        </p:txBody>
      </p:sp>
      <p:sp>
        <p:nvSpPr>
          <p:cNvPr id="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562111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a:defRPr/>
            </a:pPr>
            <a:r>
              <a:rPr lang="en-US" dirty="0">
                <a:latin typeface="Gill Sans MT" charset="0"/>
                <a:cs typeface="+mj-cs"/>
              </a:rPr>
              <a:t>CSMA collisions</a:t>
            </a:r>
          </a:p>
        </p:txBody>
      </p:sp>
      <p:sp>
        <p:nvSpPr>
          <p:cNvPr id="30725" name="Rectangle 9"/>
          <p:cNvSpPr>
            <a:spLocks noGrp="1" noChangeArrowheads="1"/>
          </p:cNvSpPr>
          <p:nvPr>
            <p:ph type="body" sz="half" idx="1"/>
          </p:nvPr>
        </p:nvSpPr>
        <p:spPr>
          <a:xfrm>
            <a:off x="533400" y="1600200"/>
            <a:ext cx="3597275" cy="4648200"/>
          </a:xfrm>
        </p:spPr>
        <p:txBody>
          <a:bodyPr/>
          <a:lstStyle/>
          <a:p>
            <a:pPr>
              <a:defRPr/>
            </a:pPr>
            <a:r>
              <a:rPr lang="en-US" sz="2400" dirty="0">
                <a:solidFill>
                  <a:srgbClr val="CC0000"/>
                </a:solidFill>
                <a:latin typeface="Gill Sans MT" charset="0"/>
                <a:cs typeface="+mn-cs"/>
              </a:rPr>
              <a:t>collisions </a:t>
            </a:r>
            <a:r>
              <a:rPr lang="en-US" sz="2400" i="1" dirty="0">
                <a:solidFill>
                  <a:srgbClr val="CC0000"/>
                </a:solidFill>
                <a:latin typeface="Gill Sans MT" charset="0"/>
                <a:cs typeface="+mn-cs"/>
              </a:rPr>
              <a:t>can</a:t>
            </a:r>
            <a:r>
              <a:rPr lang="en-US" sz="2400" dirty="0">
                <a:solidFill>
                  <a:srgbClr val="CC0000"/>
                </a:solidFill>
                <a:latin typeface="Gill Sans MT" charset="0"/>
                <a:cs typeface="+mn-cs"/>
              </a:rPr>
              <a:t> still occur: </a:t>
            </a:r>
            <a:r>
              <a:rPr lang="en-US" sz="2400" dirty="0">
                <a:latin typeface="Gill Sans MT" charset="0"/>
                <a:cs typeface="+mn-cs"/>
              </a:rPr>
              <a:t>propagation delay means  two nodes may not hear each other’s transmission</a:t>
            </a:r>
          </a:p>
          <a:p>
            <a:pPr>
              <a:defRPr/>
            </a:pPr>
            <a:r>
              <a:rPr lang="en-US" sz="2400" dirty="0">
                <a:solidFill>
                  <a:srgbClr val="CC0000"/>
                </a:solidFill>
                <a:latin typeface="Gill Sans MT" charset="0"/>
                <a:cs typeface="+mn-cs"/>
              </a:rPr>
              <a:t>collision: </a:t>
            </a:r>
            <a:r>
              <a:rPr lang="en-US" sz="2400" dirty="0">
                <a:latin typeface="Gill Sans MT" charset="0"/>
                <a:cs typeface="+mn-cs"/>
              </a:rPr>
              <a:t>entire packet transmission time wasted</a:t>
            </a:r>
          </a:p>
          <a:p>
            <a:pPr lvl="1">
              <a:defRPr/>
            </a:pPr>
            <a:r>
              <a:rPr lang="en-US" dirty="0">
                <a:latin typeface="Gill Sans MT" charset="0"/>
              </a:rPr>
              <a:t>distance &amp; propagation delay play role in in determining collision probability</a:t>
            </a:r>
          </a:p>
          <a:p>
            <a:pPr lvl="1">
              <a:defRPr/>
            </a:pPr>
            <a:endParaRPr lang="en-US" sz="2000" dirty="0">
              <a:latin typeface="Gill Sans MT" charset="0"/>
            </a:endParaRPr>
          </a:p>
        </p:txBody>
      </p:sp>
      <p:sp>
        <p:nvSpPr>
          <p:cNvPr id="30726" name="Rectangle 10"/>
          <p:cNvSpPr>
            <a:spLocks noGrp="1" noChangeArrowheads="1"/>
          </p:cNvSpPr>
          <p:nvPr>
            <p:ph type="body" sz="half" idx="2"/>
          </p:nvPr>
        </p:nvSpPr>
        <p:spPr/>
        <p:txBody>
          <a:bodyPr/>
          <a:lstStyle/>
          <a:p>
            <a:pPr>
              <a:defRPr/>
            </a:pPr>
            <a:endParaRPr lang="en-US" sz="2400" dirty="0">
              <a:latin typeface="Gill Sans MT" charset="0"/>
              <a:cs typeface="+mn-cs"/>
            </a:endParaRPr>
          </a:p>
        </p:txBody>
      </p:sp>
      <p:pic>
        <p:nvPicPr>
          <p:cNvPr id="99334"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413" y="1322388"/>
            <a:ext cx="4287837" cy="5049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8" name="Rectangle 6"/>
          <p:cNvSpPr>
            <a:spLocks noChangeArrowheads="1"/>
          </p:cNvSpPr>
          <p:nvPr/>
        </p:nvSpPr>
        <p:spPr bwMode="auto">
          <a:xfrm>
            <a:off x="5521325" y="884238"/>
            <a:ext cx="2568575"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600" i="0" dirty="0">
                <a:latin typeface="Arial" charset="0"/>
                <a:cs typeface="+mn-cs"/>
              </a:rPr>
              <a:t>spatial layout of nodes </a:t>
            </a:r>
            <a:endParaRPr lang="en-US" sz="2000" i="0" dirty="0">
              <a:latin typeface="Arial" charset="0"/>
              <a:cs typeface="+mn-cs"/>
            </a:endParaRPr>
          </a:p>
        </p:txBody>
      </p:sp>
      <p:pic>
        <p:nvPicPr>
          <p:cNvPr id="99336" name="Picture 8"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3" y="1012825"/>
            <a:ext cx="3943350"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0311" name="Rectangle 87"/>
          <p:cNvSpPr>
            <a:spLocks noChangeArrowheads="1"/>
          </p:cNvSpPr>
          <p:nvPr/>
        </p:nvSpPr>
        <p:spPr bwMode="auto">
          <a:xfrm>
            <a:off x="4827588" y="2552700"/>
            <a:ext cx="3736975" cy="2571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80312" name="Rectangle 88"/>
          <p:cNvSpPr>
            <a:spLocks noChangeArrowheads="1"/>
          </p:cNvSpPr>
          <p:nvPr/>
        </p:nvSpPr>
        <p:spPr bwMode="auto">
          <a:xfrm>
            <a:off x="4835525" y="2809875"/>
            <a:ext cx="3725863" cy="2571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80314" name="Rectangle 90"/>
          <p:cNvSpPr>
            <a:spLocks noChangeArrowheads="1"/>
          </p:cNvSpPr>
          <p:nvPr/>
        </p:nvSpPr>
        <p:spPr bwMode="auto">
          <a:xfrm>
            <a:off x="4797425" y="3062288"/>
            <a:ext cx="3763963" cy="162401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80315" name="Rectangle 91"/>
          <p:cNvSpPr>
            <a:spLocks noChangeArrowheads="1"/>
          </p:cNvSpPr>
          <p:nvPr/>
        </p:nvSpPr>
        <p:spPr bwMode="auto">
          <a:xfrm>
            <a:off x="4770438" y="4670425"/>
            <a:ext cx="3789362" cy="163512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30734" name="Rectangle 92"/>
          <p:cNvSpPr>
            <a:spLocks noChangeArrowheads="1"/>
          </p:cNvSpPr>
          <p:nvPr/>
        </p:nvSpPr>
        <p:spPr bwMode="auto">
          <a:xfrm>
            <a:off x="4764088" y="1254125"/>
            <a:ext cx="4040187" cy="13017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99342" name="Group 98"/>
          <p:cNvGrpSpPr>
            <a:grpSpLocks/>
          </p:cNvGrpSpPr>
          <p:nvPr/>
        </p:nvGrpSpPr>
        <p:grpSpPr bwMode="auto">
          <a:xfrm>
            <a:off x="4948238" y="1252538"/>
            <a:ext cx="3513137" cy="628650"/>
            <a:chOff x="3117" y="180"/>
            <a:chExt cx="2213" cy="396"/>
          </a:xfrm>
        </p:grpSpPr>
        <p:grpSp>
          <p:nvGrpSpPr>
            <p:cNvPr id="99343" name="Group 67"/>
            <p:cNvGrpSpPr>
              <a:grpSpLocks/>
            </p:cNvGrpSpPr>
            <p:nvPr/>
          </p:nvGrpSpPr>
          <p:grpSpPr bwMode="auto">
            <a:xfrm flipH="1">
              <a:off x="3117" y="245"/>
              <a:ext cx="316" cy="323"/>
              <a:chOff x="2839" y="3501"/>
              <a:chExt cx="755" cy="803"/>
            </a:xfrm>
          </p:grpSpPr>
          <p:pic>
            <p:nvPicPr>
              <p:cNvPr id="99358" name="Picture 68"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59" name="Freeform 69"/>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99344" name="Group 70"/>
            <p:cNvGrpSpPr>
              <a:grpSpLocks/>
            </p:cNvGrpSpPr>
            <p:nvPr/>
          </p:nvGrpSpPr>
          <p:grpSpPr bwMode="auto">
            <a:xfrm flipH="1">
              <a:off x="3747" y="253"/>
              <a:ext cx="316" cy="323"/>
              <a:chOff x="2839" y="3501"/>
              <a:chExt cx="755" cy="803"/>
            </a:xfrm>
          </p:grpSpPr>
          <p:pic>
            <p:nvPicPr>
              <p:cNvPr id="99356" name="Picture 71"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57" name="Freeform 72"/>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99345" name="Group 73"/>
            <p:cNvGrpSpPr>
              <a:grpSpLocks/>
            </p:cNvGrpSpPr>
            <p:nvPr/>
          </p:nvGrpSpPr>
          <p:grpSpPr bwMode="auto">
            <a:xfrm flipH="1">
              <a:off x="4356" y="247"/>
              <a:ext cx="316" cy="323"/>
              <a:chOff x="2839" y="3501"/>
              <a:chExt cx="755" cy="803"/>
            </a:xfrm>
          </p:grpSpPr>
          <p:pic>
            <p:nvPicPr>
              <p:cNvPr id="99354" name="Picture 74"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55" name="Freeform 75"/>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99346" name="Group 76"/>
            <p:cNvGrpSpPr>
              <a:grpSpLocks/>
            </p:cNvGrpSpPr>
            <p:nvPr/>
          </p:nvGrpSpPr>
          <p:grpSpPr bwMode="auto">
            <a:xfrm flipH="1">
              <a:off x="5014" y="249"/>
              <a:ext cx="316" cy="323"/>
              <a:chOff x="2839" y="3501"/>
              <a:chExt cx="755" cy="803"/>
            </a:xfrm>
          </p:grpSpPr>
          <p:pic>
            <p:nvPicPr>
              <p:cNvPr id="99352" name="Picture 77"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53" name="Freeform 78"/>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30740" name="Line 93"/>
            <p:cNvSpPr>
              <a:spLocks noChangeShapeType="1"/>
            </p:cNvSpPr>
            <p:nvPr/>
          </p:nvSpPr>
          <p:spPr bwMode="auto">
            <a:xfrm>
              <a:off x="3309" y="181"/>
              <a:ext cx="1989"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30741" name="Line 94"/>
            <p:cNvSpPr>
              <a:spLocks noChangeShapeType="1"/>
            </p:cNvSpPr>
            <p:nvPr/>
          </p:nvSpPr>
          <p:spPr bwMode="auto">
            <a:xfrm>
              <a:off x="3309" y="180"/>
              <a:ext cx="0" cy="87"/>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30742" name="Line 95"/>
            <p:cNvSpPr>
              <a:spLocks noChangeShapeType="1"/>
            </p:cNvSpPr>
            <p:nvPr/>
          </p:nvSpPr>
          <p:spPr bwMode="auto">
            <a:xfrm>
              <a:off x="3975" y="183"/>
              <a:ext cx="0" cy="87"/>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30743" name="Line 96"/>
            <p:cNvSpPr>
              <a:spLocks noChangeShapeType="1"/>
            </p:cNvSpPr>
            <p:nvPr/>
          </p:nvSpPr>
          <p:spPr bwMode="auto">
            <a:xfrm>
              <a:off x="4578" y="183"/>
              <a:ext cx="0" cy="87"/>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30744" name="Line 97"/>
            <p:cNvSpPr>
              <a:spLocks noChangeShapeType="1"/>
            </p:cNvSpPr>
            <p:nvPr/>
          </p:nvSpPr>
          <p:spPr bwMode="auto">
            <a:xfrm>
              <a:off x="5289" y="180"/>
              <a:ext cx="0" cy="87"/>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sp>
        <p:nvSpPr>
          <p:cNvPr id="33"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23</a:t>
            </a:fld>
            <a:endParaRPr lang="en-US" sz="1200" dirty="0">
              <a:latin typeface="Tahoma" charset="0"/>
            </a:endParaRPr>
          </a:p>
        </p:txBody>
      </p:sp>
      <p:sp>
        <p:nvSpPr>
          <p:cNvPr id="34"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528013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180311"/>
                                        </p:tgtEl>
                                      </p:cBhvr>
                                    </p:animEffect>
                                    <p:set>
                                      <p:cBhvr>
                                        <p:cTn id="7" dur="1" fill="hold">
                                          <p:stCondLst>
                                            <p:cond delay="499"/>
                                          </p:stCondLst>
                                        </p:cTn>
                                        <p:tgtEl>
                                          <p:spTgt spid="18031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1" fill="hold" grpId="0" nodeType="clickEffect">
                                  <p:stCondLst>
                                    <p:cond delay="0"/>
                                  </p:stCondLst>
                                  <p:childTnLst>
                                    <p:animEffect transition="out" filter="wipe(up)">
                                      <p:cBhvr>
                                        <p:cTn id="11" dur="500"/>
                                        <p:tgtEl>
                                          <p:spTgt spid="180312"/>
                                        </p:tgtEl>
                                      </p:cBhvr>
                                    </p:animEffect>
                                    <p:set>
                                      <p:cBhvr>
                                        <p:cTn id="12" dur="1" fill="hold">
                                          <p:stCondLst>
                                            <p:cond delay="499"/>
                                          </p:stCondLst>
                                        </p:cTn>
                                        <p:tgtEl>
                                          <p:spTgt spid="18031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1" fill="hold" grpId="0" nodeType="clickEffect">
                                  <p:stCondLst>
                                    <p:cond delay="0"/>
                                  </p:stCondLst>
                                  <p:childTnLst>
                                    <p:animEffect transition="out" filter="wipe(up)">
                                      <p:cBhvr>
                                        <p:cTn id="16" dur="500"/>
                                        <p:tgtEl>
                                          <p:spTgt spid="180314"/>
                                        </p:tgtEl>
                                      </p:cBhvr>
                                    </p:animEffect>
                                    <p:set>
                                      <p:cBhvr>
                                        <p:cTn id="17" dur="1" fill="hold">
                                          <p:stCondLst>
                                            <p:cond delay="499"/>
                                          </p:stCondLst>
                                        </p:cTn>
                                        <p:tgtEl>
                                          <p:spTgt spid="18031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1" fill="hold" grpId="0" nodeType="clickEffect">
                                  <p:stCondLst>
                                    <p:cond delay="0"/>
                                  </p:stCondLst>
                                  <p:childTnLst>
                                    <p:animEffect transition="out" filter="wipe(up)">
                                      <p:cBhvr>
                                        <p:cTn id="21" dur="500"/>
                                        <p:tgtEl>
                                          <p:spTgt spid="180315"/>
                                        </p:tgtEl>
                                      </p:cBhvr>
                                    </p:animEffect>
                                    <p:set>
                                      <p:cBhvr>
                                        <p:cTn id="22" dur="1" fill="hold">
                                          <p:stCondLst>
                                            <p:cond delay="499"/>
                                          </p:stCondLst>
                                        </p:cTn>
                                        <p:tgtEl>
                                          <p:spTgt spid="1803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311" grpId="0" animBg="1"/>
      <p:bldP spid="180312" grpId="0" animBg="1"/>
      <p:bldP spid="180314" grpId="0" animBg="1"/>
      <p:bldP spid="1803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987425"/>
            <a:ext cx="68564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9" name="Rectangle 2"/>
          <p:cNvSpPr>
            <a:spLocks noGrp="1" noChangeArrowheads="1"/>
          </p:cNvSpPr>
          <p:nvPr>
            <p:ph type="title"/>
          </p:nvPr>
        </p:nvSpPr>
        <p:spPr>
          <a:xfrm>
            <a:off x="533400" y="195263"/>
            <a:ext cx="7772400" cy="804862"/>
          </a:xfrm>
        </p:spPr>
        <p:txBody>
          <a:bodyPr/>
          <a:lstStyle/>
          <a:p>
            <a:pPr>
              <a:defRPr/>
            </a:pPr>
            <a:r>
              <a:rPr lang="en-US" dirty="0">
                <a:latin typeface="Gill Sans MT" charset="0"/>
                <a:cs typeface="+mj-cs"/>
              </a:rPr>
              <a:t>CSMA/CD </a:t>
            </a:r>
            <a:r>
              <a:rPr lang="en-US" sz="4000" dirty="0">
                <a:latin typeface="Gill Sans MT" charset="0"/>
                <a:cs typeface="+mj-cs"/>
              </a:rPr>
              <a:t>(collision detection)</a:t>
            </a:r>
          </a:p>
        </p:txBody>
      </p:sp>
      <p:sp>
        <p:nvSpPr>
          <p:cNvPr id="31750" name="Rectangle 3"/>
          <p:cNvSpPr>
            <a:spLocks noGrp="1" noChangeArrowheads="1"/>
          </p:cNvSpPr>
          <p:nvPr>
            <p:ph type="body" idx="1"/>
          </p:nvPr>
        </p:nvSpPr>
        <p:spPr>
          <a:xfrm>
            <a:off x="522288" y="1433513"/>
            <a:ext cx="8264525" cy="4648200"/>
          </a:xfrm>
        </p:spPr>
        <p:txBody>
          <a:bodyPr/>
          <a:lstStyle/>
          <a:p>
            <a:pPr>
              <a:buFont typeface="Wingdings" charset="0"/>
              <a:buNone/>
              <a:defRPr/>
            </a:pPr>
            <a:r>
              <a:rPr lang="en-US" sz="3600" i="1" dirty="0">
                <a:solidFill>
                  <a:srgbClr val="CC0000"/>
                </a:solidFill>
                <a:latin typeface="Gill Sans MT" charset="0"/>
                <a:cs typeface="+mn-cs"/>
              </a:rPr>
              <a:t>CSMA/CD:</a:t>
            </a:r>
            <a:r>
              <a:rPr lang="en-US" sz="3200" dirty="0">
                <a:solidFill>
                  <a:srgbClr val="CC0000"/>
                </a:solidFill>
                <a:latin typeface="Gill Sans MT" charset="0"/>
                <a:cs typeface="+mn-cs"/>
              </a:rPr>
              <a:t> </a:t>
            </a:r>
            <a:r>
              <a:rPr lang="en-US" sz="3200" dirty="0">
                <a:latin typeface="Gill Sans MT" charset="0"/>
                <a:cs typeface="+mn-cs"/>
              </a:rPr>
              <a:t>carrier sensing, deferral as in CSMA</a:t>
            </a:r>
          </a:p>
          <a:p>
            <a:pPr lvl="1">
              <a:defRPr/>
            </a:pPr>
            <a:r>
              <a:rPr lang="en-US" sz="2800" dirty="0">
                <a:latin typeface="Gill Sans MT" charset="0"/>
              </a:rPr>
              <a:t>collisions </a:t>
            </a:r>
            <a:r>
              <a:rPr lang="en-US" sz="2800" i="1" dirty="0">
                <a:solidFill>
                  <a:srgbClr val="C00000"/>
                </a:solidFill>
                <a:latin typeface="Gill Sans MT" charset="0"/>
              </a:rPr>
              <a:t>detected</a:t>
            </a:r>
            <a:r>
              <a:rPr lang="en-US" sz="2800" dirty="0">
                <a:latin typeface="Gill Sans MT" charset="0"/>
              </a:rPr>
              <a:t> within short time</a:t>
            </a:r>
          </a:p>
          <a:p>
            <a:pPr lvl="1">
              <a:defRPr/>
            </a:pPr>
            <a:r>
              <a:rPr lang="en-US" sz="2800" dirty="0">
                <a:latin typeface="Gill Sans MT" charset="0"/>
              </a:rPr>
              <a:t>colliding transmissions </a:t>
            </a:r>
            <a:r>
              <a:rPr lang="en-US" sz="2800" dirty="0">
                <a:solidFill>
                  <a:srgbClr val="C00000"/>
                </a:solidFill>
                <a:latin typeface="Gill Sans MT" charset="0"/>
              </a:rPr>
              <a:t>aborted</a:t>
            </a:r>
            <a:r>
              <a:rPr lang="en-US" sz="2800" dirty="0">
                <a:latin typeface="Gill Sans MT" charset="0"/>
              </a:rPr>
              <a:t>, reducing channel wastage </a:t>
            </a:r>
          </a:p>
          <a:p>
            <a:pPr>
              <a:defRPr/>
            </a:pPr>
            <a:r>
              <a:rPr lang="en-US" sz="3200" dirty="0">
                <a:latin typeface="Gill Sans MT" charset="0"/>
                <a:cs typeface="+mn-cs"/>
              </a:rPr>
              <a:t>collision </a:t>
            </a:r>
            <a:r>
              <a:rPr lang="en-US" sz="3200" dirty="0">
                <a:solidFill>
                  <a:srgbClr val="C00000"/>
                </a:solidFill>
                <a:latin typeface="Gill Sans MT" charset="0"/>
                <a:cs typeface="+mn-cs"/>
              </a:rPr>
              <a:t>detection</a:t>
            </a:r>
            <a:r>
              <a:rPr lang="en-US" sz="3200" dirty="0">
                <a:latin typeface="Gill Sans MT" charset="0"/>
                <a:cs typeface="+mn-cs"/>
              </a:rPr>
              <a:t>:</a:t>
            </a:r>
            <a:r>
              <a:rPr lang="en-US" dirty="0">
                <a:latin typeface="Gill Sans MT" charset="0"/>
                <a:cs typeface="+mn-cs"/>
              </a:rPr>
              <a:t> </a:t>
            </a:r>
          </a:p>
          <a:p>
            <a:pPr lvl="1">
              <a:defRPr/>
            </a:pPr>
            <a:r>
              <a:rPr lang="en-US" sz="2800" dirty="0">
                <a:latin typeface="Gill Sans MT" charset="0"/>
              </a:rPr>
              <a:t>easy in wired LANs: measure signal strengths, compare transmitted and received signals</a:t>
            </a:r>
          </a:p>
          <a:p>
            <a:pPr lvl="1">
              <a:defRPr/>
            </a:pPr>
            <a:r>
              <a:rPr lang="en-US" sz="2800" dirty="0">
                <a:latin typeface="Gill Sans MT" charset="0"/>
              </a:rPr>
              <a:t>difficult in wireless LANs: received signal strength overwhelmed by local transmission strength </a:t>
            </a:r>
          </a:p>
        </p:txBody>
      </p:sp>
      <p:sp>
        <p:nvSpPr>
          <p:cNvPr id="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24</a:t>
            </a:fld>
            <a:endParaRPr lang="en-US" sz="1200" dirty="0">
              <a:latin typeface="Tahoma" charset="0"/>
            </a:endParaRPr>
          </a:p>
        </p:txBody>
      </p:sp>
      <p:sp>
        <p:nvSpPr>
          <p:cNvPr id="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486998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788" y="1531938"/>
            <a:ext cx="4433887" cy="3870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28" name="Picture 7"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016000"/>
            <a:ext cx="68564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4" name="Rectangle 8"/>
          <p:cNvSpPr>
            <a:spLocks noGrp="1" noChangeArrowheads="1"/>
          </p:cNvSpPr>
          <p:nvPr>
            <p:ph type="title"/>
          </p:nvPr>
        </p:nvSpPr>
        <p:spPr>
          <a:xfrm>
            <a:off x="533400" y="195263"/>
            <a:ext cx="7772400" cy="1143000"/>
          </a:xfrm>
        </p:spPr>
        <p:txBody>
          <a:bodyPr/>
          <a:lstStyle/>
          <a:p>
            <a:pPr>
              <a:defRPr/>
            </a:pPr>
            <a:r>
              <a:rPr lang="en-US" dirty="0">
                <a:latin typeface="Gill Sans MT" charset="0"/>
                <a:cs typeface="+mj-cs"/>
              </a:rPr>
              <a:t>CSMA/CD </a:t>
            </a:r>
            <a:r>
              <a:rPr lang="en-US" sz="4000" dirty="0">
                <a:latin typeface="Gill Sans MT" charset="0"/>
                <a:cs typeface="+mj-cs"/>
              </a:rPr>
              <a:t>(collision detection)</a:t>
            </a:r>
          </a:p>
        </p:txBody>
      </p:sp>
      <p:sp>
        <p:nvSpPr>
          <p:cNvPr id="32775" name="Rectangle 29"/>
          <p:cNvSpPr>
            <a:spLocks noChangeArrowheads="1"/>
          </p:cNvSpPr>
          <p:nvPr/>
        </p:nvSpPr>
        <p:spPr bwMode="auto">
          <a:xfrm>
            <a:off x="2041525" y="1446213"/>
            <a:ext cx="4135438" cy="121126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32776" name="Rectangle 9"/>
          <p:cNvSpPr>
            <a:spLocks noChangeArrowheads="1"/>
          </p:cNvSpPr>
          <p:nvPr/>
        </p:nvSpPr>
        <p:spPr bwMode="auto">
          <a:xfrm>
            <a:off x="2778125" y="1595438"/>
            <a:ext cx="2568575"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600" i="0" dirty="0">
                <a:latin typeface="Arial" charset="0"/>
                <a:cs typeface="+mn-cs"/>
              </a:rPr>
              <a:t>spatial layout of nodes </a:t>
            </a:r>
            <a:endParaRPr lang="en-US" sz="2000" i="0" dirty="0">
              <a:latin typeface="Arial" charset="0"/>
              <a:cs typeface="+mn-cs"/>
            </a:endParaRPr>
          </a:p>
        </p:txBody>
      </p:sp>
      <p:grpSp>
        <p:nvGrpSpPr>
          <p:cNvPr id="103432" name="Group 30"/>
          <p:cNvGrpSpPr>
            <a:grpSpLocks/>
          </p:cNvGrpSpPr>
          <p:nvPr/>
        </p:nvGrpSpPr>
        <p:grpSpPr bwMode="auto">
          <a:xfrm>
            <a:off x="2541588" y="1985963"/>
            <a:ext cx="3263900" cy="195262"/>
            <a:chOff x="4220" y="1231"/>
            <a:chExt cx="1989" cy="90"/>
          </a:xfrm>
        </p:grpSpPr>
        <p:sp>
          <p:nvSpPr>
            <p:cNvPr id="32790" name="Line 23"/>
            <p:cNvSpPr>
              <a:spLocks noChangeShapeType="1"/>
            </p:cNvSpPr>
            <p:nvPr/>
          </p:nvSpPr>
          <p:spPr bwMode="auto">
            <a:xfrm>
              <a:off x="4220" y="1232"/>
              <a:ext cx="1989"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32791" name="Line 24"/>
            <p:cNvSpPr>
              <a:spLocks noChangeShapeType="1"/>
            </p:cNvSpPr>
            <p:nvPr/>
          </p:nvSpPr>
          <p:spPr bwMode="auto">
            <a:xfrm>
              <a:off x="4220" y="1231"/>
              <a:ext cx="0" cy="87"/>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32792" name="Line 25"/>
            <p:cNvSpPr>
              <a:spLocks noChangeShapeType="1"/>
            </p:cNvSpPr>
            <p:nvPr/>
          </p:nvSpPr>
          <p:spPr bwMode="auto">
            <a:xfrm>
              <a:off x="4886" y="1234"/>
              <a:ext cx="0" cy="87"/>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32793" name="Line 26"/>
            <p:cNvSpPr>
              <a:spLocks noChangeShapeType="1"/>
            </p:cNvSpPr>
            <p:nvPr/>
          </p:nvSpPr>
          <p:spPr bwMode="auto">
            <a:xfrm>
              <a:off x="5489" y="1234"/>
              <a:ext cx="0" cy="87"/>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32794" name="Line 27"/>
            <p:cNvSpPr>
              <a:spLocks noChangeShapeType="1"/>
            </p:cNvSpPr>
            <p:nvPr/>
          </p:nvSpPr>
          <p:spPr bwMode="auto">
            <a:xfrm>
              <a:off x="6200" y="1231"/>
              <a:ext cx="0" cy="87"/>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nvGrpSpPr>
          <p:cNvPr id="103433" name="Group 11"/>
          <p:cNvGrpSpPr>
            <a:grpSpLocks/>
          </p:cNvGrpSpPr>
          <p:nvPr/>
        </p:nvGrpSpPr>
        <p:grpSpPr bwMode="auto">
          <a:xfrm flipH="1">
            <a:off x="2187575" y="2119313"/>
            <a:ext cx="501650" cy="512762"/>
            <a:chOff x="2839" y="3501"/>
            <a:chExt cx="755" cy="803"/>
          </a:xfrm>
        </p:grpSpPr>
        <p:pic>
          <p:nvPicPr>
            <p:cNvPr id="103443" name="Picture 12"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44" name="Freeform 13"/>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03434" name="Group 14"/>
          <p:cNvGrpSpPr>
            <a:grpSpLocks/>
          </p:cNvGrpSpPr>
          <p:nvPr/>
        </p:nvGrpSpPr>
        <p:grpSpPr bwMode="auto">
          <a:xfrm flipH="1">
            <a:off x="3279775" y="2101850"/>
            <a:ext cx="501650" cy="512763"/>
            <a:chOff x="2839" y="3501"/>
            <a:chExt cx="755" cy="803"/>
          </a:xfrm>
        </p:grpSpPr>
        <p:pic>
          <p:nvPicPr>
            <p:cNvPr id="103441" name="Picture 15"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42" name="Freeform 16"/>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03435" name="Group 17"/>
          <p:cNvGrpSpPr>
            <a:grpSpLocks/>
          </p:cNvGrpSpPr>
          <p:nvPr/>
        </p:nvGrpSpPr>
        <p:grpSpPr bwMode="auto">
          <a:xfrm flipH="1">
            <a:off x="4278313" y="2092325"/>
            <a:ext cx="501650" cy="512763"/>
            <a:chOff x="2839" y="3501"/>
            <a:chExt cx="755" cy="803"/>
          </a:xfrm>
        </p:grpSpPr>
        <p:pic>
          <p:nvPicPr>
            <p:cNvPr id="103439" name="Picture 18"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40" name="Freeform 19"/>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03436" name="Group 20"/>
          <p:cNvGrpSpPr>
            <a:grpSpLocks/>
          </p:cNvGrpSpPr>
          <p:nvPr/>
        </p:nvGrpSpPr>
        <p:grpSpPr bwMode="auto">
          <a:xfrm flipH="1">
            <a:off x="5397500" y="2106613"/>
            <a:ext cx="501650" cy="512762"/>
            <a:chOff x="2839" y="3501"/>
            <a:chExt cx="755" cy="803"/>
          </a:xfrm>
        </p:grpSpPr>
        <p:pic>
          <p:nvPicPr>
            <p:cNvPr id="103437" name="Picture 21"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38" name="Freeform 22"/>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2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25</a:t>
            </a:fld>
            <a:endParaRPr lang="en-US" sz="1200" dirty="0">
              <a:latin typeface="Tahoma" charset="0"/>
            </a:endParaRPr>
          </a:p>
        </p:txBody>
      </p:sp>
      <p:sp>
        <p:nvSpPr>
          <p:cNvPr id="2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607539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a:xfrm>
            <a:off x="533400" y="84138"/>
            <a:ext cx="7772400" cy="703653"/>
          </a:xfrm>
        </p:spPr>
        <p:txBody>
          <a:bodyPr/>
          <a:lstStyle/>
          <a:p>
            <a:pPr>
              <a:defRPr/>
            </a:pPr>
            <a:r>
              <a:rPr lang="en-US" dirty="0">
                <a:latin typeface="Gill Sans MT" charset="0"/>
                <a:cs typeface="+mj-cs"/>
              </a:rPr>
              <a:t>CSMA/CD algorithm</a:t>
            </a:r>
          </a:p>
        </p:txBody>
      </p:sp>
      <p:sp>
        <p:nvSpPr>
          <p:cNvPr id="57349" name="Rectangle 3"/>
          <p:cNvSpPr>
            <a:spLocks noGrp="1" noChangeArrowheads="1"/>
          </p:cNvSpPr>
          <p:nvPr>
            <p:ph type="body" sz="half" idx="1"/>
          </p:nvPr>
        </p:nvSpPr>
        <p:spPr>
          <a:xfrm>
            <a:off x="338667" y="1246969"/>
            <a:ext cx="4176183" cy="5120745"/>
          </a:xfrm>
        </p:spPr>
        <p:txBody>
          <a:bodyPr/>
          <a:lstStyle/>
          <a:p>
            <a:pPr>
              <a:buFont typeface="Wingdings" charset="0"/>
              <a:buNone/>
              <a:defRPr/>
            </a:pPr>
            <a:r>
              <a:rPr lang="en-US" sz="2600" dirty="0">
                <a:solidFill>
                  <a:srgbClr val="000099"/>
                </a:solidFill>
                <a:latin typeface="Gill Sans MT" charset="0"/>
                <a:cs typeface="+mn-cs"/>
              </a:rPr>
              <a:t>1. </a:t>
            </a:r>
            <a:r>
              <a:rPr lang="en-US" sz="2600" dirty="0">
                <a:latin typeface="Gill Sans MT" charset="0"/>
                <a:cs typeface="+mn-cs"/>
              </a:rPr>
              <a:t>NIC receives datagram from network layer, creates frame</a:t>
            </a:r>
          </a:p>
          <a:p>
            <a:pPr>
              <a:buFont typeface="Wingdings" charset="0"/>
              <a:buNone/>
              <a:defRPr/>
            </a:pPr>
            <a:r>
              <a:rPr lang="en-US" sz="2600" dirty="0">
                <a:solidFill>
                  <a:srgbClr val="000099"/>
                </a:solidFill>
                <a:latin typeface="Gill Sans MT" charset="0"/>
                <a:cs typeface="+mn-cs"/>
              </a:rPr>
              <a:t>2. </a:t>
            </a:r>
            <a:r>
              <a:rPr lang="en-US" sz="2600" dirty="0">
                <a:latin typeface="Gill Sans MT" charset="0"/>
                <a:cs typeface="+mn-cs"/>
              </a:rPr>
              <a:t>If NIC senses channel idle, starts frame transmission.</a:t>
            </a:r>
          </a:p>
          <a:p>
            <a:pPr>
              <a:buFont typeface="Wingdings" charset="0"/>
              <a:buNone/>
              <a:defRPr/>
            </a:pPr>
            <a:r>
              <a:rPr lang="en-US" sz="2600" dirty="0">
                <a:latin typeface="Gill Sans MT" charset="0"/>
                <a:cs typeface="+mn-cs"/>
              </a:rPr>
              <a:t>3. If NIC senses channel busy, waits until channel idle, then transmits (sometimes with prob. “</a:t>
            </a:r>
            <a:r>
              <a:rPr lang="en-US" sz="2600" dirty="0">
                <a:solidFill>
                  <a:srgbClr val="C00000"/>
                </a:solidFill>
                <a:latin typeface="Gill Sans MT" charset="0"/>
                <a:cs typeface="+mn-cs"/>
              </a:rPr>
              <a:t>p</a:t>
            </a:r>
            <a:r>
              <a:rPr lang="en-US" sz="2600" dirty="0">
                <a:latin typeface="Gill Sans MT" charset="0"/>
                <a:cs typeface="+mn-cs"/>
              </a:rPr>
              <a:t>”). </a:t>
            </a:r>
            <a:r>
              <a:rPr lang="en-US" sz="2600" dirty="0">
                <a:solidFill>
                  <a:srgbClr val="C00000"/>
                </a:solidFill>
                <a:latin typeface="Gill Sans MT" charset="0"/>
                <a:cs typeface="+mn-cs"/>
              </a:rPr>
              <a:t>Why???</a:t>
            </a:r>
          </a:p>
          <a:p>
            <a:pPr>
              <a:buFont typeface="Wingdings" charset="0"/>
              <a:buNone/>
              <a:defRPr/>
            </a:pPr>
            <a:r>
              <a:rPr lang="en-US" sz="2600" dirty="0">
                <a:solidFill>
                  <a:srgbClr val="000099"/>
                </a:solidFill>
                <a:latin typeface="Gill Sans MT" charset="0"/>
                <a:cs typeface="+mn-cs"/>
              </a:rPr>
              <a:t>4. </a:t>
            </a:r>
            <a:r>
              <a:rPr lang="en-US" sz="2600" dirty="0">
                <a:latin typeface="Gill Sans MT" charset="0"/>
                <a:cs typeface="+mn-cs"/>
              </a:rPr>
              <a:t>If NIC transmits entire frame </a:t>
            </a:r>
            <a:r>
              <a:rPr lang="en-US" sz="2600" dirty="0">
                <a:solidFill>
                  <a:srgbClr val="C00000"/>
                </a:solidFill>
                <a:latin typeface="Gill Sans MT" charset="0"/>
                <a:cs typeface="+mn-cs"/>
              </a:rPr>
              <a:t>without</a:t>
            </a:r>
            <a:r>
              <a:rPr lang="en-US" sz="2600" dirty="0">
                <a:latin typeface="Gill Sans MT" charset="0"/>
                <a:cs typeface="+mn-cs"/>
              </a:rPr>
              <a:t> detecting another transmission, NIC is done with frame!</a:t>
            </a:r>
          </a:p>
        </p:txBody>
      </p:sp>
      <p:sp>
        <p:nvSpPr>
          <p:cNvPr id="57350" name="Rectangle 4"/>
          <p:cNvSpPr>
            <a:spLocks noGrp="1" noChangeArrowheads="1"/>
          </p:cNvSpPr>
          <p:nvPr>
            <p:ph type="body" sz="half" idx="2"/>
          </p:nvPr>
        </p:nvSpPr>
        <p:spPr>
          <a:xfrm>
            <a:off x="4627563" y="1219492"/>
            <a:ext cx="4110037" cy="5044017"/>
          </a:xfrm>
        </p:spPr>
        <p:txBody>
          <a:bodyPr/>
          <a:lstStyle/>
          <a:p>
            <a:pPr>
              <a:buFont typeface="Wingdings" charset="0"/>
              <a:buNone/>
              <a:defRPr/>
            </a:pPr>
            <a:r>
              <a:rPr lang="en-US" sz="2600" dirty="0">
                <a:solidFill>
                  <a:srgbClr val="000099"/>
                </a:solidFill>
                <a:latin typeface="Gill Sans MT" charset="0"/>
                <a:cs typeface="+mn-cs"/>
              </a:rPr>
              <a:t>5. </a:t>
            </a:r>
            <a:r>
              <a:rPr lang="en-US" sz="2600" dirty="0">
                <a:latin typeface="Gill Sans MT" charset="0"/>
                <a:cs typeface="+mn-cs"/>
              </a:rPr>
              <a:t>If NIC </a:t>
            </a:r>
            <a:r>
              <a:rPr lang="en-US" sz="2600" dirty="0">
                <a:solidFill>
                  <a:srgbClr val="C00000"/>
                </a:solidFill>
                <a:latin typeface="Gill Sans MT" charset="0"/>
                <a:cs typeface="+mn-cs"/>
              </a:rPr>
              <a:t>detects another</a:t>
            </a:r>
            <a:r>
              <a:rPr lang="en-US" sz="2600" dirty="0">
                <a:latin typeface="Gill Sans MT" charset="0"/>
                <a:cs typeface="+mn-cs"/>
              </a:rPr>
              <a:t> transmission while transmitting,  </a:t>
            </a:r>
            <a:r>
              <a:rPr lang="en-US" sz="2600" dirty="0">
                <a:solidFill>
                  <a:srgbClr val="C00000"/>
                </a:solidFill>
                <a:latin typeface="Gill Sans MT" charset="0"/>
                <a:cs typeface="+mn-cs"/>
              </a:rPr>
              <a:t>aborts</a:t>
            </a:r>
            <a:r>
              <a:rPr lang="en-US" sz="2600" dirty="0">
                <a:latin typeface="Gill Sans MT" charset="0"/>
                <a:cs typeface="+mn-cs"/>
              </a:rPr>
              <a:t> and sends </a:t>
            </a:r>
            <a:r>
              <a:rPr lang="en-US" sz="2600" dirty="0">
                <a:solidFill>
                  <a:srgbClr val="C00000"/>
                </a:solidFill>
                <a:latin typeface="Gill Sans MT" charset="0"/>
                <a:cs typeface="+mn-cs"/>
              </a:rPr>
              <a:t>jam signal</a:t>
            </a:r>
          </a:p>
          <a:p>
            <a:pPr>
              <a:buFont typeface="Wingdings" charset="0"/>
              <a:buNone/>
              <a:defRPr/>
            </a:pPr>
            <a:r>
              <a:rPr lang="en-US" sz="2600" dirty="0">
                <a:solidFill>
                  <a:srgbClr val="000099"/>
                </a:solidFill>
                <a:latin typeface="Gill Sans MT" charset="0"/>
                <a:cs typeface="+mn-cs"/>
              </a:rPr>
              <a:t>6. </a:t>
            </a:r>
            <a:r>
              <a:rPr lang="en-US" sz="2600" dirty="0">
                <a:latin typeface="Gill Sans MT" charset="0"/>
                <a:cs typeface="+mn-cs"/>
              </a:rPr>
              <a:t>After aborting, NIC of colliding stations enter </a:t>
            </a:r>
            <a:r>
              <a:rPr lang="en-US" sz="2600" i="1" dirty="0">
                <a:solidFill>
                  <a:srgbClr val="CC0000"/>
                </a:solidFill>
                <a:latin typeface="Gill Sans MT" charset="0"/>
                <a:cs typeface="+mn-cs"/>
              </a:rPr>
              <a:t>binary (exponential) backoff: </a:t>
            </a:r>
          </a:p>
          <a:p>
            <a:pPr lvl="1">
              <a:defRPr/>
            </a:pPr>
            <a:r>
              <a:rPr lang="en-US" dirty="0">
                <a:latin typeface="Gill Sans MT" charset="0"/>
              </a:rPr>
              <a:t>after </a:t>
            </a:r>
            <a:r>
              <a:rPr lang="en-US" i="1" dirty="0">
                <a:latin typeface="Gill Sans MT" charset="0"/>
              </a:rPr>
              <a:t>m</a:t>
            </a:r>
            <a:r>
              <a:rPr lang="en-US" dirty="0">
                <a:latin typeface="Gill Sans MT" charset="0"/>
              </a:rPr>
              <a:t>th collision, NIC chooses </a:t>
            </a:r>
            <a:r>
              <a:rPr lang="en-US" i="1" dirty="0">
                <a:latin typeface="Gill Sans MT" charset="0"/>
              </a:rPr>
              <a:t>K</a:t>
            </a:r>
            <a:r>
              <a:rPr lang="en-US" dirty="0">
                <a:latin typeface="Gill Sans MT" charset="0"/>
              </a:rPr>
              <a:t> randomly from </a:t>
            </a:r>
            <a:r>
              <a:rPr lang="en-US" i="1" dirty="0">
                <a:latin typeface="Gill Sans MT" charset="0"/>
              </a:rPr>
              <a:t>{0,1,2, …, 2</a:t>
            </a:r>
            <a:r>
              <a:rPr lang="en-US" b="1" i="1" baseline="30000" dirty="0">
                <a:latin typeface="Gill Sans MT" charset="0"/>
              </a:rPr>
              <a:t>m</a:t>
            </a:r>
            <a:r>
              <a:rPr lang="en-US" i="1" dirty="0">
                <a:latin typeface="Gill Sans MT" charset="0"/>
              </a:rPr>
              <a:t>-1}</a:t>
            </a:r>
            <a:r>
              <a:rPr lang="en-US" dirty="0">
                <a:latin typeface="Gill Sans MT" charset="0"/>
              </a:rPr>
              <a:t>. NIC waits K</a:t>
            </a:r>
            <a:r>
              <a:rPr lang="el-GR" dirty="0">
                <a:latin typeface="Gill Sans MT" charset="0"/>
              </a:rPr>
              <a:t>·</a:t>
            </a:r>
            <a:r>
              <a:rPr lang="en-US" dirty="0">
                <a:latin typeface="Gill Sans MT" charset="0"/>
              </a:rPr>
              <a:t>512 bit times, returns to Step 2</a:t>
            </a:r>
          </a:p>
          <a:p>
            <a:pPr lvl="1">
              <a:defRPr/>
            </a:pPr>
            <a:r>
              <a:rPr lang="en-US" dirty="0">
                <a:latin typeface="Gill Sans MT" charset="0"/>
              </a:rPr>
              <a:t>longer backoff interval with more collisions (</a:t>
            </a:r>
            <a:r>
              <a:rPr lang="en-US" i="1" dirty="0">
                <a:latin typeface="Gill Sans MT" charset="0"/>
              </a:rPr>
              <a:t>m  </a:t>
            </a:r>
            <a:r>
              <a:rPr lang="en-US" dirty="0">
                <a:latin typeface="Gill Sans MT" charset="0"/>
              </a:rPr>
              <a:t>) </a:t>
            </a:r>
          </a:p>
          <a:p>
            <a:pPr>
              <a:buFont typeface="Wingdings" charset="0"/>
              <a:buNone/>
              <a:defRPr/>
            </a:pPr>
            <a:r>
              <a:rPr lang="en-US" sz="2600" dirty="0">
                <a:latin typeface="Gill Sans MT" charset="0"/>
                <a:cs typeface="+mn-cs"/>
              </a:rPr>
              <a:t>  </a:t>
            </a:r>
          </a:p>
        </p:txBody>
      </p:sp>
      <p:pic>
        <p:nvPicPr>
          <p:cNvPr id="105478"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96" y="695448"/>
            <a:ext cx="4887204" cy="19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26</a:t>
            </a:fld>
            <a:endParaRPr lang="en-US" sz="1200" dirty="0">
              <a:latin typeface="Tahoma" charset="0"/>
            </a:endParaRPr>
          </a:p>
        </p:txBody>
      </p:sp>
      <p:sp>
        <p:nvSpPr>
          <p:cNvPr id="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
        <p:nvSpPr>
          <p:cNvPr id="2" name="Up Arrow 1">
            <a:extLst>
              <a:ext uri="{FF2B5EF4-FFF2-40B4-BE49-F238E27FC236}">
                <a16:creationId xmlns:a16="http://schemas.microsoft.com/office/drawing/2014/main" id="{28D7BEA6-616A-5F41-B795-CDE9B7B1337C}"/>
              </a:ext>
            </a:extLst>
          </p:cNvPr>
          <p:cNvSpPr/>
          <p:nvPr/>
        </p:nvSpPr>
        <p:spPr bwMode="auto">
          <a:xfrm flipH="1">
            <a:off x="8382000" y="5740400"/>
            <a:ext cx="203200" cy="237067"/>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1830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4F40-32F1-4648-A1CF-F935E9201774}"/>
              </a:ext>
            </a:extLst>
          </p:cNvPr>
          <p:cNvSpPr>
            <a:spLocks noGrp="1"/>
          </p:cNvSpPr>
          <p:nvPr>
            <p:ph type="title"/>
          </p:nvPr>
        </p:nvSpPr>
        <p:spPr>
          <a:xfrm>
            <a:off x="533400" y="228600"/>
            <a:ext cx="7772400" cy="568842"/>
          </a:xfrm>
        </p:spPr>
        <p:txBody>
          <a:bodyPr/>
          <a:lstStyle/>
          <a:p>
            <a:endParaRPr lang="en-US" dirty="0"/>
          </a:p>
        </p:txBody>
      </p:sp>
      <p:sp>
        <p:nvSpPr>
          <p:cNvPr id="3" name="Content Placeholder 2">
            <a:extLst>
              <a:ext uri="{FF2B5EF4-FFF2-40B4-BE49-F238E27FC236}">
                <a16:creationId xmlns:a16="http://schemas.microsoft.com/office/drawing/2014/main" id="{9BBC22CC-5116-CA4B-82B3-02DB6E1846DF}"/>
              </a:ext>
            </a:extLst>
          </p:cNvPr>
          <p:cNvSpPr>
            <a:spLocks noGrp="1"/>
          </p:cNvSpPr>
          <p:nvPr>
            <p:ph idx="1"/>
          </p:nvPr>
        </p:nvSpPr>
        <p:spPr>
          <a:xfrm>
            <a:off x="533400" y="893135"/>
            <a:ext cx="7772400" cy="5736265"/>
          </a:xfrm>
        </p:spPr>
        <p:txBody>
          <a:bodyPr/>
          <a:lstStyle/>
          <a:p>
            <a:r>
              <a:rPr lang="en-US" sz="1400" dirty="0"/>
              <a:t>Variations of CSMA use different algorithms to determine when to initiate transmission onto the shared medium. A key distinguishing feature of these algorithms is how aggressive or persistent they are in initiating transmission. A more aggressive algorithm may begin transmission more quickly and utilize a greater percentage of available bandwidth of the medium. This is typically at the expense of increased likelihood of collision with other transmitters.</a:t>
            </a:r>
          </a:p>
          <a:p>
            <a:r>
              <a:rPr lang="en-US" sz="1400" dirty="0"/>
              <a:t>1-persistent 1-persistent CSMA is an aggressive transmission algorithm. When the transmitting node is ready to transmit, it senses the transmission medium for idle or busy. If idle, then it transmits immediately. If busy, then it senses the transmission medium continuously until it becomes idle, then transmits the message (a </a:t>
            </a:r>
            <a:r>
              <a:rPr lang="en-US" sz="1400" dirty="0">
                <a:hlinkClick r:id="rId2" tooltip="Frame (telecommunications)">
                  <a:extLst>
                    <a:ext uri="{A12FA001-AC4F-418D-AE19-62706E023703}">
                      <ahyp:hlinkClr xmlns:ahyp="http://schemas.microsoft.com/office/drawing/2018/hyperlinkcolor" val="tx"/>
                    </a:ext>
                  </a:extLst>
                </a:hlinkClick>
              </a:rPr>
              <a:t>frame</a:t>
            </a:r>
            <a:r>
              <a:rPr lang="en-US" sz="1400" dirty="0"/>
              <a:t>) unconditionally (i.e. with probability=1). In case of a </a:t>
            </a:r>
            <a:r>
              <a:rPr lang="en-US" sz="1400" dirty="0">
                <a:hlinkClick r:id="rId3" tooltip="Collision (telecommunications)">
                  <a:extLst>
                    <a:ext uri="{A12FA001-AC4F-418D-AE19-62706E023703}">
                      <ahyp:hlinkClr xmlns:ahyp="http://schemas.microsoft.com/office/drawing/2018/hyperlinkcolor" val="tx"/>
                    </a:ext>
                  </a:extLst>
                </a:hlinkClick>
              </a:rPr>
              <a:t>collision</a:t>
            </a:r>
            <a:r>
              <a:rPr lang="en-US" sz="1400" dirty="0"/>
              <a:t>, the sender waits for a </a:t>
            </a:r>
            <a:r>
              <a:rPr lang="en-US" sz="1400" dirty="0">
                <a:hlinkClick r:id="rId4" tooltip="Randomness">
                  <a:extLst>
                    <a:ext uri="{A12FA001-AC4F-418D-AE19-62706E023703}">
                      <ahyp:hlinkClr xmlns:ahyp="http://schemas.microsoft.com/office/drawing/2018/hyperlinkcolor" val="tx"/>
                    </a:ext>
                  </a:extLst>
                </a:hlinkClick>
              </a:rPr>
              <a:t>random</a:t>
            </a:r>
            <a:r>
              <a:rPr lang="en-US" sz="1400" dirty="0"/>
              <a:t> period of time and attempts the same procedure again. 1-persistent CSMA is used in CSMA/CD systems including </a:t>
            </a:r>
            <a:r>
              <a:rPr lang="en-US" sz="1400" dirty="0" err="1">
                <a:hlinkClick r:id="rId5" tooltip="Ethernet">
                  <a:extLst>
                    <a:ext uri="{A12FA001-AC4F-418D-AE19-62706E023703}">
                      <ahyp:hlinkClr xmlns:ahyp="http://schemas.microsoft.com/office/drawing/2018/hyperlinkcolor" val="tx"/>
                    </a:ext>
                  </a:extLst>
                </a:hlinkClick>
              </a:rPr>
              <a:t>Ethernet</a:t>
            </a:r>
            <a:r>
              <a:rPr lang="en-US" sz="1400" dirty="0" err="1"/>
              <a:t>.Non</a:t>
            </a:r>
            <a:r>
              <a:rPr lang="en-US" sz="1400" dirty="0"/>
              <a:t>-persistent Non persistent CSMA is a non aggressive transmission algorithm. When the transmitting node is ready to transmit data, it senses the transmission medium for idle or busy. If idle, then it transmits immediately. If busy, then it waits for a random period of time (during which it does not sense the transmission medium) before repeating the whole logic cycle (which started with sensing the transmission medium for idle or busy) again. This approach reduces collision, results in overall higher medium throughput but with a penalty of longer initial delay compared to 1–</a:t>
            </a:r>
            <a:r>
              <a:rPr lang="en-US" sz="1400" dirty="0" err="1"/>
              <a:t>persistent.P</a:t>
            </a:r>
            <a:r>
              <a:rPr lang="en-US" sz="1400" dirty="0"/>
              <a:t>-persistent This is an approach between 1-persistent and non-persistent CSMA access modes.</a:t>
            </a:r>
            <a:r>
              <a:rPr lang="en-US" sz="1400" baseline="30000" dirty="0">
                <a:hlinkClick r:id="rId6">
                  <a:extLst>
                    <a:ext uri="{A12FA001-AC4F-418D-AE19-62706E023703}">
                      <ahyp:hlinkClr xmlns:ahyp="http://schemas.microsoft.com/office/drawing/2018/hyperlinkcolor" val="tx"/>
                    </a:ext>
                  </a:extLst>
                </a:hlinkClick>
              </a:rPr>
              <a:t>[1]</a:t>
            </a:r>
            <a:r>
              <a:rPr lang="en-US" sz="1400" dirty="0"/>
              <a:t> When the transmitting node is ready to transmit data, it senses the transmission medium for idle or busy. If idle, then it transmits immediately. If busy, then it senses the transmission medium continuously until it becomes idle, then transmits with probability </a:t>
            </a:r>
            <a:r>
              <a:rPr lang="en-US" sz="1400" i="1" dirty="0"/>
              <a:t>p</a:t>
            </a:r>
            <a:r>
              <a:rPr lang="en-US" sz="1400" dirty="0"/>
              <a:t>. If the node does not transmit (the probability of this event is </a:t>
            </a:r>
            <a:r>
              <a:rPr lang="en-US" sz="1400" i="1" dirty="0"/>
              <a:t>1-p</a:t>
            </a:r>
            <a:r>
              <a:rPr lang="en-US" sz="1400" dirty="0"/>
              <a:t>), it waits until the next available </a:t>
            </a:r>
            <a:r>
              <a:rPr lang="en-US" sz="1400" dirty="0">
                <a:hlinkClick r:id="rId7" tooltip="Time-division multiple access">
                  <a:extLst>
                    <a:ext uri="{A12FA001-AC4F-418D-AE19-62706E023703}">
                      <ahyp:hlinkClr xmlns:ahyp="http://schemas.microsoft.com/office/drawing/2018/hyperlinkcolor" val="tx"/>
                    </a:ext>
                  </a:extLst>
                </a:hlinkClick>
              </a:rPr>
              <a:t>time slot</a:t>
            </a:r>
            <a:r>
              <a:rPr lang="en-US" sz="1400" dirty="0"/>
              <a:t>. If the transmission medium is not busy, it transmits again with the same probability </a:t>
            </a:r>
            <a:r>
              <a:rPr lang="en-US" sz="1400" i="1" dirty="0"/>
              <a:t>p</a:t>
            </a:r>
            <a:r>
              <a:rPr lang="en-US" sz="1400" dirty="0"/>
              <a:t>. This probabilistic hold-off repeats until the frame is finally transmitted or when the medium is found to become busy again (i.e. some other node has already started transmitting). In the latter case the node repeats the whole logic cycle (which started with sensing the transmission medium for idle or busy) again. p-persistent CSMA is used in CSMA/CA systems including </a:t>
            </a:r>
            <a:r>
              <a:rPr lang="en-US" sz="1400" dirty="0">
                <a:hlinkClick r:id="rId8" tooltip="Wi-Fi">
                  <a:extLst>
                    <a:ext uri="{A12FA001-AC4F-418D-AE19-62706E023703}">
                      <ahyp:hlinkClr xmlns:ahyp="http://schemas.microsoft.com/office/drawing/2018/hyperlinkcolor" val="tx"/>
                    </a:ext>
                  </a:extLst>
                </a:hlinkClick>
              </a:rPr>
              <a:t>Wi-Fi</a:t>
            </a:r>
            <a:r>
              <a:rPr lang="en-US" sz="1400" dirty="0"/>
              <a:t> and other </a:t>
            </a:r>
            <a:r>
              <a:rPr lang="en-US" sz="1400" dirty="0">
                <a:hlinkClick r:id="rId9" tooltip="Packet radio">
                  <a:extLst>
                    <a:ext uri="{A12FA001-AC4F-418D-AE19-62706E023703}">
                      <ahyp:hlinkClr xmlns:ahyp="http://schemas.microsoft.com/office/drawing/2018/hyperlinkcolor" val="tx"/>
                    </a:ext>
                  </a:extLst>
                </a:hlinkClick>
              </a:rPr>
              <a:t>packet radio</a:t>
            </a:r>
            <a:r>
              <a:rPr lang="en-US" sz="1400" dirty="0"/>
              <a:t> systems.</a:t>
            </a:r>
          </a:p>
          <a:p>
            <a:r>
              <a:rPr lang="en-US" sz="1200" dirty="0"/>
              <a:t>When broadcasting over vehicular ad hoc networks, the original 1-persistence and p-persistence strategies often cause the </a:t>
            </a:r>
            <a:r>
              <a:rPr lang="en-US" sz="1200" dirty="0">
                <a:hlinkClick r:id="rId10" tooltip="Broadcast storm">
                  <a:extLst>
                    <a:ext uri="{A12FA001-AC4F-418D-AE19-62706E023703}">
                      <ahyp:hlinkClr xmlns:ahyp="http://schemas.microsoft.com/office/drawing/2018/hyperlinkcolor" val="tx"/>
                    </a:ext>
                  </a:extLst>
                </a:hlinkClick>
              </a:rPr>
              <a:t>broadcast storm</a:t>
            </a:r>
            <a:r>
              <a:rPr lang="en-US" sz="1200" dirty="0"/>
              <a:t> problem.</a:t>
            </a:r>
            <a:r>
              <a:rPr lang="en-US" sz="1200" baseline="30000" dirty="0"/>
              <a:t>[</a:t>
            </a:r>
            <a:r>
              <a:rPr lang="en-US" sz="1200" i="1" baseline="30000" dirty="0">
                <a:hlinkClick r:id="rId11" tooltip="Wikipedia:Citation needed">
                  <a:extLst>
                    <a:ext uri="{A12FA001-AC4F-418D-AE19-62706E023703}">
                      <ahyp:hlinkClr xmlns:ahyp="http://schemas.microsoft.com/office/drawing/2018/hyperlinkcolor" val="tx"/>
                    </a:ext>
                  </a:extLst>
                </a:hlinkClick>
              </a:rPr>
              <a:t>citation needed</a:t>
            </a:r>
            <a:r>
              <a:rPr lang="en-US" sz="1200" baseline="30000" dirty="0"/>
              <a:t>]</a:t>
            </a:r>
            <a:r>
              <a:rPr lang="en-US" sz="1200" dirty="0"/>
              <a:t> To improve performance, engineers developed three modified techniques: weighted p-persistence, slotted 1-persistence, and slotted p-persistence</a:t>
            </a:r>
            <a:br>
              <a:rPr lang="en-US" sz="1200" dirty="0"/>
            </a:br>
            <a:endParaRPr lang="en-US" sz="1200" dirty="0"/>
          </a:p>
        </p:txBody>
      </p:sp>
      <p:sp>
        <p:nvSpPr>
          <p:cNvPr id="4" name="Footer Placeholder 3">
            <a:extLst>
              <a:ext uri="{FF2B5EF4-FFF2-40B4-BE49-F238E27FC236}">
                <a16:creationId xmlns:a16="http://schemas.microsoft.com/office/drawing/2014/main" id="{6B865C68-79CF-6542-B557-1ADDB54D4686}"/>
              </a:ext>
            </a:extLst>
          </p:cNvPr>
          <p:cNvSpPr>
            <a:spLocks noGrp="1"/>
          </p:cNvSpPr>
          <p:nvPr>
            <p:ph type="ftr" sz="quarter" idx="11"/>
          </p:nvPr>
        </p:nvSpPr>
        <p:spPr/>
        <p:txBody>
          <a:bodyPr/>
          <a:lstStyle/>
          <a:p>
            <a:pPr>
              <a:defRPr/>
            </a:pPr>
            <a:r>
              <a:rPr lang="en-US"/>
              <a:t>Data Link Layer</a:t>
            </a:r>
            <a:endParaRPr lang="en-US" dirty="0"/>
          </a:p>
        </p:txBody>
      </p:sp>
      <p:sp>
        <p:nvSpPr>
          <p:cNvPr id="5" name="Slide Number Placeholder 4">
            <a:extLst>
              <a:ext uri="{FF2B5EF4-FFF2-40B4-BE49-F238E27FC236}">
                <a16:creationId xmlns:a16="http://schemas.microsoft.com/office/drawing/2014/main" id="{4E3EEE6C-3DB6-4A40-BE0A-3CACA6A64E29}"/>
              </a:ext>
            </a:extLst>
          </p:cNvPr>
          <p:cNvSpPr>
            <a:spLocks noGrp="1"/>
          </p:cNvSpPr>
          <p:nvPr>
            <p:ph type="sldNum" sz="quarter" idx="12"/>
          </p:nvPr>
        </p:nvSpPr>
        <p:spPr/>
        <p:txBody>
          <a:bodyPr/>
          <a:lstStyle/>
          <a:p>
            <a:pPr>
              <a:defRPr/>
            </a:pPr>
            <a:r>
              <a:rPr lang="en-US"/>
              <a:t>5-</a:t>
            </a:r>
            <a:fld id="{D0626857-DD43-9D46-91D4-DEBFBA1258D1}" type="slidenum">
              <a:rPr lang="en-US" smtClean="0"/>
              <a:pPr>
                <a:defRPr/>
              </a:pPr>
              <a:t>27</a:t>
            </a:fld>
            <a:endParaRPr lang="en-US" dirty="0"/>
          </a:p>
        </p:txBody>
      </p:sp>
    </p:spTree>
    <p:extLst>
      <p:ext uri="{BB962C8B-B14F-4D97-AF65-F5344CB8AC3E}">
        <p14:creationId xmlns:p14="http://schemas.microsoft.com/office/powerpoint/2010/main" val="235906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28700"/>
            <a:ext cx="5942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p:txBody>
          <a:bodyPr/>
          <a:lstStyle/>
          <a:p>
            <a:pPr>
              <a:defRPr/>
            </a:pPr>
            <a:r>
              <a:rPr lang="en-US" dirty="0">
                <a:latin typeface="Gill Sans MT" charset="0"/>
                <a:cs typeface="+mj-cs"/>
              </a:rPr>
              <a:t>Link layer, </a:t>
            </a:r>
            <a:r>
              <a:rPr lang="en-US" sz="4000" dirty="0">
                <a:latin typeface="Gill Sans MT" charset="0"/>
                <a:cs typeface="+mj-cs"/>
              </a:rPr>
              <a:t>LAN</a:t>
            </a:r>
            <a:r>
              <a:rPr lang="en-US" dirty="0">
                <a:latin typeface="Gill Sans MT" charset="0"/>
                <a:cs typeface="+mj-cs"/>
              </a:rPr>
              <a:t>s: outline</a:t>
            </a:r>
          </a:p>
        </p:txBody>
      </p:sp>
      <p:sp>
        <p:nvSpPr>
          <p:cNvPr id="3078" name="Rectangle 3"/>
          <p:cNvSpPr>
            <a:spLocks noGrp="1" noChangeArrowheads="1"/>
          </p:cNvSpPr>
          <p:nvPr>
            <p:ph type="body" sz="half" idx="1"/>
          </p:nvPr>
        </p:nvSpPr>
        <p:spPr>
          <a:xfrm>
            <a:off x="533400" y="1600200"/>
            <a:ext cx="5600114" cy="4648200"/>
          </a:xfrm>
        </p:spPr>
        <p:txBody>
          <a:bodyPr/>
          <a:lstStyle/>
          <a:p>
            <a:pPr marL="457200" indent="-457200">
              <a:buFont typeface="Wingdings" charset="0"/>
              <a:buNone/>
              <a:defRPr/>
            </a:pPr>
            <a:r>
              <a:rPr lang="en-US" dirty="0">
                <a:solidFill>
                  <a:srgbClr val="000099"/>
                </a:solidFill>
                <a:latin typeface="Gill Sans MT" charset="0"/>
                <a:cs typeface="+mn-cs"/>
              </a:rPr>
              <a:t>6.1</a:t>
            </a:r>
            <a:r>
              <a:rPr lang="en-US" dirty="0">
                <a:solidFill>
                  <a:srgbClr val="CC0000"/>
                </a:solidFill>
                <a:latin typeface="Gill Sans MT" charset="0"/>
                <a:cs typeface="+mn-cs"/>
              </a:rPr>
              <a:t> </a:t>
            </a:r>
            <a:r>
              <a:rPr lang="en-US" dirty="0">
                <a:latin typeface="Gill Sans MT" charset="0"/>
                <a:cs typeface="+mn-cs"/>
              </a:rPr>
              <a:t>Introduction, services</a:t>
            </a:r>
          </a:p>
          <a:p>
            <a:pPr marL="457200" indent="-457200">
              <a:buFont typeface="Wingdings" charset="0"/>
              <a:buNone/>
              <a:defRPr/>
            </a:pPr>
            <a:r>
              <a:rPr lang="en-US" dirty="0">
                <a:solidFill>
                  <a:srgbClr val="000099"/>
                </a:solidFill>
                <a:latin typeface="Gill Sans MT" charset="0"/>
                <a:cs typeface="+mn-cs"/>
              </a:rPr>
              <a:t>6.2</a:t>
            </a:r>
            <a:r>
              <a:rPr lang="en-US" dirty="0">
                <a:solidFill>
                  <a:srgbClr val="CC0000"/>
                </a:solidFill>
                <a:latin typeface="Gill Sans MT" charset="0"/>
                <a:cs typeface="+mn-cs"/>
              </a:rPr>
              <a:t> </a:t>
            </a:r>
            <a:r>
              <a:rPr lang="en-US" dirty="0">
                <a:latin typeface="Gill Sans MT" charset="0"/>
                <a:cs typeface="+mn-cs"/>
              </a:rPr>
              <a:t>Error detection, correction </a:t>
            </a:r>
          </a:p>
          <a:p>
            <a:pPr marL="457200" indent="-457200">
              <a:buFont typeface="Wingdings" charset="0"/>
              <a:buNone/>
              <a:defRPr/>
            </a:pPr>
            <a:r>
              <a:rPr lang="en-US" dirty="0">
                <a:solidFill>
                  <a:srgbClr val="000099"/>
                </a:solidFill>
                <a:latin typeface="Gill Sans MT" charset="0"/>
                <a:cs typeface="+mn-cs"/>
              </a:rPr>
              <a:t>6.3</a:t>
            </a:r>
            <a:r>
              <a:rPr lang="en-US" dirty="0">
                <a:solidFill>
                  <a:srgbClr val="CC0000"/>
                </a:solidFill>
                <a:latin typeface="Gill Sans MT" charset="0"/>
                <a:cs typeface="+mn-cs"/>
              </a:rPr>
              <a:t> </a:t>
            </a:r>
            <a:r>
              <a:rPr lang="en-US" dirty="0">
                <a:latin typeface="Gill Sans MT" charset="0"/>
                <a:cs typeface="+mn-cs"/>
              </a:rPr>
              <a:t>Multiple access protocols</a:t>
            </a:r>
          </a:p>
          <a:p>
            <a:pPr marL="457200" indent="-457200">
              <a:buFont typeface="Wingdings" charset="0"/>
              <a:buNone/>
              <a:defRPr/>
            </a:pPr>
            <a:r>
              <a:rPr lang="en-US" dirty="0">
                <a:latin typeface="Gill Sans MT" charset="0"/>
                <a:cs typeface="+mn-cs"/>
              </a:rPr>
              <a:t>6.4 </a:t>
            </a:r>
            <a:r>
              <a:rPr lang="en-US" dirty="0">
                <a:solidFill>
                  <a:srgbClr val="C00000"/>
                </a:solidFill>
                <a:latin typeface="Gill Sans MT" charset="0"/>
                <a:cs typeface="+mn-cs"/>
              </a:rPr>
              <a:t>Local Area Networks</a:t>
            </a:r>
          </a:p>
          <a:p>
            <a:pPr lvl="1">
              <a:defRPr/>
            </a:pPr>
            <a:r>
              <a:rPr lang="en-US" dirty="0">
                <a:solidFill>
                  <a:srgbClr val="C00000"/>
                </a:solidFill>
                <a:latin typeface="Gill Sans MT" charset="0"/>
              </a:rPr>
              <a:t>Ethernet</a:t>
            </a:r>
          </a:p>
          <a:p>
            <a:pPr lvl="1">
              <a:defRPr/>
            </a:pPr>
            <a:r>
              <a:rPr lang="en-US" sz="2000" dirty="0">
                <a:latin typeface="Gill Sans MT" charset="0"/>
              </a:rPr>
              <a:t>A</a:t>
            </a:r>
            <a:r>
              <a:rPr lang="en-US" dirty="0">
                <a:latin typeface="Gill Sans MT" charset="0"/>
              </a:rPr>
              <a:t>ddressing, ARP</a:t>
            </a:r>
          </a:p>
          <a:p>
            <a:pPr lvl="1">
              <a:defRPr/>
            </a:pPr>
            <a:r>
              <a:rPr lang="en-US" dirty="0">
                <a:latin typeface="Gill Sans MT" charset="0"/>
              </a:rPr>
              <a:t>Switches</a:t>
            </a:r>
          </a:p>
        </p:txBody>
      </p:sp>
      <p:sp>
        <p:nvSpPr>
          <p:cNvPr id="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28</a:t>
            </a:fld>
            <a:endParaRPr lang="en-US" sz="1200" dirty="0">
              <a:latin typeface="Tahoma" charset="0"/>
            </a:endParaRPr>
          </a:p>
        </p:txBody>
      </p:sp>
      <p:sp>
        <p:nvSpPr>
          <p:cNvPr id="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737497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685800" y="228600"/>
            <a:ext cx="7772400" cy="838200"/>
          </a:xfrm>
        </p:spPr>
        <p:txBody>
          <a:bodyPr/>
          <a:lstStyle/>
          <a:p>
            <a:pPr>
              <a:defRPr/>
            </a:pPr>
            <a:r>
              <a:rPr lang="en-US" dirty="0">
                <a:latin typeface="Gill Sans MT" charset="0"/>
                <a:cs typeface="+mj-cs"/>
              </a:rPr>
              <a:t>Ethernet</a:t>
            </a:r>
          </a:p>
        </p:txBody>
      </p:sp>
      <p:sp>
        <p:nvSpPr>
          <p:cNvPr id="52229" name="Rectangle 3"/>
          <p:cNvSpPr>
            <a:spLocks noGrp="1" noChangeArrowheads="1"/>
          </p:cNvSpPr>
          <p:nvPr>
            <p:ph type="body" idx="1"/>
          </p:nvPr>
        </p:nvSpPr>
        <p:spPr>
          <a:xfrm>
            <a:off x="738188" y="1276350"/>
            <a:ext cx="7519987" cy="2133600"/>
          </a:xfrm>
        </p:spPr>
        <p:txBody>
          <a:bodyPr/>
          <a:lstStyle/>
          <a:p>
            <a:pPr>
              <a:buFont typeface="Wingdings" charset="0"/>
              <a:buNone/>
              <a:defRPr/>
            </a:pPr>
            <a:r>
              <a:rPr lang="ja-JP" altLang="en-US" sz="2400" dirty="0">
                <a:latin typeface="Gill Sans MT" charset="0"/>
                <a:cs typeface="+mn-cs"/>
              </a:rPr>
              <a:t>“</a:t>
            </a:r>
            <a:r>
              <a:rPr lang="en-US" sz="2400" dirty="0">
                <a:latin typeface="Gill Sans MT" charset="0"/>
                <a:cs typeface="+mn-cs"/>
              </a:rPr>
              <a:t>dominant</a:t>
            </a:r>
            <a:r>
              <a:rPr lang="ja-JP" altLang="en-US" sz="2400" dirty="0">
                <a:latin typeface="Gill Sans MT" charset="0"/>
                <a:cs typeface="+mn-cs"/>
              </a:rPr>
              <a:t>”</a:t>
            </a:r>
            <a:r>
              <a:rPr lang="en-US" sz="2400" dirty="0">
                <a:latin typeface="Gill Sans MT" charset="0"/>
                <a:cs typeface="+mn-cs"/>
              </a:rPr>
              <a:t> wired LAN technology: </a:t>
            </a:r>
          </a:p>
          <a:p>
            <a:pPr>
              <a:defRPr/>
            </a:pPr>
            <a:r>
              <a:rPr lang="en-US" sz="2400" dirty="0">
                <a:latin typeface="Gill Sans MT" charset="0"/>
                <a:cs typeface="+mn-cs"/>
              </a:rPr>
              <a:t>single chip, multiple speeds</a:t>
            </a:r>
          </a:p>
          <a:p>
            <a:pPr>
              <a:defRPr/>
            </a:pPr>
            <a:r>
              <a:rPr lang="en-US" sz="2400" dirty="0">
                <a:latin typeface="Gill Sans MT" charset="0"/>
                <a:cs typeface="+mn-cs"/>
              </a:rPr>
              <a:t>first widely used LAN technology</a:t>
            </a:r>
          </a:p>
          <a:p>
            <a:pPr>
              <a:defRPr/>
            </a:pPr>
            <a:r>
              <a:rPr lang="en-US" sz="2400" dirty="0">
                <a:latin typeface="Gill Sans MT" charset="0"/>
                <a:cs typeface="+mn-cs"/>
              </a:rPr>
              <a:t>simpler, cheap</a:t>
            </a:r>
          </a:p>
          <a:p>
            <a:pPr>
              <a:defRPr/>
            </a:pPr>
            <a:r>
              <a:rPr lang="en-US" sz="2400" dirty="0">
                <a:latin typeface="Gill Sans MT" charset="0"/>
                <a:cs typeface="+mn-cs"/>
              </a:rPr>
              <a:t>kept up with speed race: 10 Mbps – 10 Gbps </a:t>
            </a:r>
            <a:endParaRPr lang="en-US" dirty="0">
              <a:latin typeface="Gill Sans MT" charset="0"/>
              <a:cs typeface="+mn-cs"/>
            </a:endParaRPr>
          </a:p>
          <a:p>
            <a:pPr>
              <a:defRPr/>
            </a:pPr>
            <a:endParaRPr lang="en-US" dirty="0">
              <a:latin typeface="Gill Sans MT" charset="0"/>
              <a:cs typeface="+mn-cs"/>
            </a:endParaRPr>
          </a:p>
        </p:txBody>
      </p:sp>
      <p:pic>
        <p:nvPicPr>
          <p:cNvPr id="146437" name="Picture 4" descr="551 metcalfe-e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74" y="3465254"/>
            <a:ext cx="4752975" cy="2544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31" name="Text Box 5"/>
          <p:cNvSpPr txBox="1">
            <a:spLocks noChangeArrowheads="1"/>
          </p:cNvSpPr>
          <p:nvPr/>
        </p:nvSpPr>
        <p:spPr bwMode="auto">
          <a:xfrm>
            <a:off x="4289425" y="6086475"/>
            <a:ext cx="3130550" cy="369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dirty="0">
                <a:latin typeface="Arial"/>
                <a:cs typeface="Arial"/>
              </a:rPr>
              <a:t>Metcalfe</a:t>
            </a:r>
            <a:r>
              <a:rPr lang="ja-JP" altLang="en-US" dirty="0">
                <a:latin typeface="Arial"/>
                <a:cs typeface="Arial"/>
              </a:rPr>
              <a:t>’</a:t>
            </a:r>
            <a:r>
              <a:rPr lang="en-US" dirty="0">
                <a:latin typeface="Arial"/>
                <a:cs typeface="Arial"/>
              </a:rPr>
              <a:t>s Ethernet sketch</a:t>
            </a:r>
          </a:p>
        </p:txBody>
      </p:sp>
      <p:pic>
        <p:nvPicPr>
          <p:cNvPr id="146439" name="Picture 24"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3" y="877888"/>
            <a:ext cx="1970087" cy="21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29</a:t>
            </a:fld>
            <a:endParaRPr lang="en-US" sz="1200" dirty="0">
              <a:latin typeface="Tahoma" charset="0"/>
            </a:endParaRPr>
          </a:p>
        </p:txBody>
      </p:sp>
      <p:sp>
        <p:nvSpPr>
          <p:cNvPr id="10"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29306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28700"/>
            <a:ext cx="5942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p:txBody>
          <a:bodyPr/>
          <a:lstStyle/>
          <a:p>
            <a:pPr>
              <a:defRPr/>
            </a:pPr>
            <a:r>
              <a:rPr lang="en-US" dirty="0">
                <a:latin typeface="Gill Sans MT" charset="0"/>
                <a:cs typeface="+mj-cs"/>
              </a:rPr>
              <a:t>Link layer, </a:t>
            </a:r>
            <a:r>
              <a:rPr lang="en-US" sz="4000" dirty="0">
                <a:latin typeface="Gill Sans MT" charset="0"/>
                <a:cs typeface="+mj-cs"/>
              </a:rPr>
              <a:t>LAN</a:t>
            </a:r>
            <a:r>
              <a:rPr lang="en-US" dirty="0">
                <a:latin typeface="Gill Sans MT" charset="0"/>
                <a:cs typeface="+mj-cs"/>
              </a:rPr>
              <a:t>s: outline</a:t>
            </a:r>
          </a:p>
        </p:txBody>
      </p:sp>
      <p:sp>
        <p:nvSpPr>
          <p:cNvPr id="3078" name="Rectangle 3"/>
          <p:cNvSpPr>
            <a:spLocks noGrp="1" noChangeArrowheads="1"/>
          </p:cNvSpPr>
          <p:nvPr>
            <p:ph type="body" sz="half" idx="1"/>
          </p:nvPr>
        </p:nvSpPr>
        <p:spPr>
          <a:xfrm>
            <a:off x="533400" y="1600200"/>
            <a:ext cx="5445369" cy="4648200"/>
          </a:xfrm>
        </p:spPr>
        <p:txBody>
          <a:bodyPr/>
          <a:lstStyle/>
          <a:p>
            <a:pPr marL="457200" indent="-457200">
              <a:buFont typeface="Wingdings" charset="0"/>
              <a:buNone/>
              <a:defRPr/>
            </a:pPr>
            <a:r>
              <a:rPr lang="en-US" dirty="0">
                <a:solidFill>
                  <a:srgbClr val="CC0000"/>
                </a:solidFill>
                <a:latin typeface="Gill Sans MT" charset="0"/>
                <a:cs typeface="+mn-cs"/>
              </a:rPr>
              <a:t>6.1 Introduction, services</a:t>
            </a:r>
          </a:p>
          <a:p>
            <a:pPr marL="457200" indent="-457200">
              <a:buFont typeface="Wingdings" charset="0"/>
              <a:buNone/>
              <a:defRPr/>
            </a:pPr>
            <a:r>
              <a:rPr lang="en-US" dirty="0">
                <a:latin typeface="Gill Sans MT" charset="0"/>
              </a:rPr>
              <a:t>6.2 Error detection, correction </a:t>
            </a:r>
          </a:p>
          <a:p>
            <a:pPr marL="457200" indent="-457200">
              <a:buFont typeface="Wingdings" charset="0"/>
              <a:buNone/>
              <a:defRPr/>
            </a:pPr>
            <a:r>
              <a:rPr lang="en-US" dirty="0">
                <a:solidFill>
                  <a:srgbClr val="000099"/>
                </a:solidFill>
                <a:latin typeface="Gill Sans MT" charset="0"/>
              </a:rPr>
              <a:t>6.3</a:t>
            </a:r>
            <a:r>
              <a:rPr lang="en-US" dirty="0">
                <a:latin typeface="Gill Sans MT" charset="0"/>
              </a:rPr>
              <a:t> Multiple access protocols</a:t>
            </a:r>
          </a:p>
          <a:p>
            <a:pPr marL="457200" indent="-457200">
              <a:buFont typeface="Wingdings" charset="0"/>
              <a:buNone/>
              <a:defRPr/>
            </a:pPr>
            <a:r>
              <a:rPr lang="en-US" dirty="0">
                <a:latin typeface="Gill Sans MT" charset="0"/>
              </a:rPr>
              <a:t>6.4 Local Area Networks (LANs)</a:t>
            </a:r>
          </a:p>
          <a:p>
            <a:pPr lvl="1">
              <a:defRPr/>
            </a:pPr>
            <a:r>
              <a:rPr lang="en-US" dirty="0">
                <a:latin typeface="Gill Sans MT" charset="0"/>
              </a:rPr>
              <a:t>Ethernet</a:t>
            </a:r>
          </a:p>
          <a:p>
            <a:pPr lvl="1">
              <a:defRPr/>
            </a:pPr>
            <a:r>
              <a:rPr lang="en-US" dirty="0">
                <a:latin typeface="Gill Sans MT" charset="0"/>
              </a:rPr>
              <a:t>Addressing, ARP</a:t>
            </a:r>
          </a:p>
          <a:p>
            <a:pPr lvl="1">
              <a:defRPr/>
            </a:pPr>
            <a:r>
              <a:rPr lang="en-US" dirty="0">
                <a:latin typeface="Gill Sans MT" charset="0"/>
              </a:rPr>
              <a:t>Switches</a:t>
            </a:r>
          </a:p>
        </p:txBody>
      </p:sp>
      <p:sp>
        <p:nvSpPr>
          <p:cNvPr id="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3</a:t>
            </a:fld>
            <a:endParaRPr lang="en-US" sz="1200" dirty="0">
              <a:latin typeface="Tahoma" charset="0"/>
            </a:endParaRPr>
          </a:p>
        </p:txBody>
      </p:sp>
      <p:sp>
        <p:nvSpPr>
          <p:cNvPr id="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3147394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19"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56" y="605821"/>
            <a:ext cx="5942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2" name="Rectangle 4"/>
          <p:cNvSpPr>
            <a:spLocks noGrp="1" noChangeArrowheads="1"/>
          </p:cNvSpPr>
          <p:nvPr>
            <p:ph type="title"/>
          </p:nvPr>
        </p:nvSpPr>
        <p:spPr>
          <a:xfrm>
            <a:off x="270327" y="14514"/>
            <a:ext cx="7772400" cy="551543"/>
          </a:xfrm>
        </p:spPr>
        <p:txBody>
          <a:bodyPr/>
          <a:lstStyle/>
          <a:p>
            <a:pPr>
              <a:defRPr/>
            </a:pPr>
            <a:r>
              <a:rPr lang="en-US" sz="4000" dirty="0">
                <a:latin typeface="Gill Sans MT" charset="0"/>
                <a:cs typeface="+mj-cs"/>
              </a:rPr>
              <a:t>Ethernet: physical topology</a:t>
            </a:r>
          </a:p>
        </p:txBody>
      </p:sp>
      <p:sp>
        <p:nvSpPr>
          <p:cNvPr id="53253" name="Rectangle 6"/>
          <p:cNvSpPr>
            <a:spLocks noGrp="1" noChangeArrowheads="1"/>
          </p:cNvSpPr>
          <p:nvPr>
            <p:ph type="body" idx="1"/>
          </p:nvPr>
        </p:nvSpPr>
        <p:spPr>
          <a:xfrm>
            <a:off x="256418" y="757389"/>
            <a:ext cx="8297863" cy="3096154"/>
          </a:xfrm>
        </p:spPr>
        <p:txBody>
          <a:bodyPr/>
          <a:lstStyle/>
          <a:p>
            <a:pPr>
              <a:lnSpc>
                <a:spcPct val="75000"/>
              </a:lnSpc>
              <a:defRPr/>
            </a:pPr>
            <a:r>
              <a:rPr lang="en-US" i="1" dirty="0">
                <a:solidFill>
                  <a:srgbClr val="CC0000"/>
                </a:solidFill>
                <a:latin typeface="Gill Sans MT" charset="0"/>
                <a:cs typeface="+mn-cs"/>
              </a:rPr>
              <a:t>bus: </a:t>
            </a:r>
            <a:r>
              <a:rPr lang="en-US" dirty="0">
                <a:latin typeface="Gill Sans MT" charset="0"/>
                <a:cs typeface="+mn-cs"/>
              </a:rPr>
              <a:t>popular through mid 90s</a:t>
            </a:r>
          </a:p>
          <a:p>
            <a:pPr lvl="1">
              <a:lnSpc>
                <a:spcPct val="75000"/>
              </a:lnSpc>
              <a:defRPr/>
            </a:pPr>
            <a:r>
              <a:rPr lang="en-US" dirty="0">
                <a:latin typeface="Gill Sans MT" charset="0"/>
              </a:rPr>
              <a:t>all nodes in same collision domain (can collide with each other)</a:t>
            </a:r>
          </a:p>
          <a:p>
            <a:pPr>
              <a:lnSpc>
                <a:spcPct val="75000"/>
              </a:lnSpc>
              <a:defRPr/>
            </a:pPr>
            <a:r>
              <a:rPr lang="en-US" i="1" dirty="0">
                <a:solidFill>
                  <a:srgbClr val="CC0000"/>
                </a:solidFill>
                <a:latin typeface="Gill Sans MT" charset="0"/>
                <a:cs typeface="+mn-cs"/>
              </a:rPr>
              <a:t>star: </a:t>
            </a:r>
            <a:r>
              <a:rPr lang="en-US" dirty="0">
                <a:latin typeface="Gill Sans MT" charset="0"/>
                <a:cs typeface="+mn-cs"/>
              </a:rPr>
              <a:t>prevails today</a:t>
            </a:r>
          </a:p>
          <a:p>
            <a:pPr lvl="1">
              <a:lnSpc>
                <a:spcPct val="75000"/>
              </a:lnSpc>
              <a:defRPr/>
            </a:pPr>
            <a:r>
              <a:rPr lang="en-US" dirty="0">
                <a:latin typeface="Gill Sans MT" charset="0"/>
              </a:rPr>
              <a:t>active </a:t>
            </a:r>
            <a:r>
              <a:rPr lang="en-US" i="1" dirty="0">
                <a:solidFill>
                  <a:srgbClr val="CC0000"/>
                </a:solidFill>
                <a:latin typeface="Gill Sans MT" charset="0"/>
              </a:rPr>
              <a:t>switch/hub</a:t>
            </a:r>
            <a:r>
              <a:rPr lang="en-US" dirty="0">
                <a:solidFill>
                  <a:srgbClr val="CC0000"/>
                </a:solidFill>
                <a:latin typeface="Gill Sans MT" charset="0"/>
              </a:rPr>
              <a:t> </a:t>
            </a:r>
            <a:r>
              <a:rPr lang="en-US" dirty="0">
                <a:latin typeface="Gill Sans MT" charset="0"/>
              </a:rPr>
              <a:t>in center</a:t>
            </a:r>
          </a:p>
          <a:p>
            <a:pPr lvl="1">
              <a:lnSpc>
                <a:spcPct val="100000"/>
              </a:lnSpc>
              <a:defRPr/>
            </a:pPr>
            <a:r>
              <a:rPr lang="en-US" dirty="0">
                <a:latin typeface="Gill Sans MT" charset="0"/>
              </a:rPr>
              <a:t>each </a:t>
            </a:r>
            <a:r>
              <a:rPr lang="ja-JP" altLang="en-US" dirty="0">
                <a:latin typeface="Gill Sans MT" charset="0"/>
              </a:rPr>
              <a:t>“</a:t>
            </a:r>
            <a:r>
              <a:rPr lang="en-US" dirty="0">
                <a:latin typeface="Gill Sans MT" charset="0"/>
              </a:rPr>
              <a:t>spoke</a:t>
            </a:r>
            <a:r>
              <a:rPr lang="ja-JP" altLang="en-US" dirty="0">
                <a:latin typeface="Gill Sans MT" charset="0"/>
              </a:rPr>
              <a:t>”</a:t>
            </a:r>
            <a:r>
              <a:rPr lang="en-US" dirty="0">
                <a:latin typeface="Gill Sans MT" charset="0"/>
              </a:rPr>
              <a:t> runs a (separate) Ethernet protocol</a:t>
            </a:r>
          </a:p>
          <a:p>
            <a:pPr lvl="1">
              <a:lnSpc>
                <a:spcPct val="100000"/>
              </a:lnSpc>
              <a:defRPr/>
            </a:pPr>
            <a:r>
              <a:rPr lang="en-US" dirty="0">
                <a:latin typeface="Gill Sans MT" charset="0"/>
              </a:rPr>
              <a:t>switch: nodes do not collide with each other, buffers used</a:t>
            </a:r>
          </a:p>
          <a:p>
            <a:pPr lvl="1">
              <a:lnSpc>
                <a:spcPct val="100000"/>
              </a:lnSpc>
              <a:defRPr/>
            </a:pPr>
            <a:r>
              <a:rPr lang="en-US" dirty="0">
                <a:latin typeface="Gill Sans MT" charset="0"/>
              </a:rPr>
              <a:t>hub: all spokes broadcast their transmissions, no buffering</a:t>
            </a:r>
          </a:p>
        </p:txBody>
      </p:sp>
      <p:sp>
        <p:nvSpPr>
          <p:cNvPr id="53254" name="Line 17"/>
          <p:cNvSpPr>
            <a:spLocks noChangeShapeType="1"/>
          </p:cNvSpPr>
          <p:nvPr/>
        </p:nvSpPr>
        <p:spPr bwMode="auto">
          <a:xfrm>
            <a:off x="5316538" y="5110163"/>
            <a:ext cx="9747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3255" name="Line 18"/>
          <p:cNvSpPr>
            <a:spLocks noChangeShapeType="1"/>
          </p:cNvSpPr>
          <p:nvPr/>
        </p:nvSpPr>
        <p:spPr bwMode="auto">
          <a:xfrm>
            <a:off x="6556375" y="4518025"/>
            <a:ext cx="0" cy="504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3256" name="Line 19"/>
          <p:cNvSpPr>
            <a:spLocks noChangeShapeType="1"/>
          </p:cNvSpPr>
          <p:nvPr/>
        </p:nvSpPr>
        <p:spPr bwMode="auto">
          <a:xfrm flipH="1">
            <a:off x="6746875" y="5126038"/>
            <a:ext cx="10033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3257" name="Line 20"/>
          <p:cNvSpPr>
            <a:spLocks noChangeShapeType="1"/>
          </p:cNvSpPr>
          <p:nvPr/>
        </p:nvSpPr>
        <p:spPr bwMode="auto">
          <a:xfrm flipV="1">
            <a:off x="6556375" y="5251450"/>
            <a:ext cx="12700" cy="70961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3258" name="Text Box 23"/>
          <p:cNvSpPr txBox="1">
            <a:spLocks noChangeArrowheads="1"/>
          </p:cNvSpPr>
          <p:nvPr/>
        </p:nvSpPr>
        <p:spPr bwMode="auto">
          <a:xfrm>
            <a:off x="5464175" y="5486400"/>
            <a:ext cx="115288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600" i="0" dirty="0">
                <a:latin typeface="Arial" charset="0"/>
                <a:cs typeface="Arial" charset="0"/>
              </a:rPr>
              <a:t>switch/hub</a:t>
            </a:r>
          </a:p>
        </p:txBody>
      </p:sp>
      <p:sp>
        <p:nvSpPr>
          <p:cNvPr id="53259" name="Line 24"/>
          <p:cNvSpPr>
            <a:spLocks noChangeShapeType="1"/>
          </p:cNvSpPr>
          <p:nvPr/>
        </p:nvSpPr>
        <p:spPr bwMode="auto">
          <a:xfrm flipV="1">
            <a:off x="5834063" y="5275263"/>
            <a:ext cx="417512" cy="23971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3260" name="Line 32"/>
          <p:cNvSpPr>
            <a:spLocks noChangeShapeType="1"/>
          </p:cNvSpPr>
          <p:nvPr/>
        </p:nvSpPr>
        <p:spPr bwMode="auto">
          <a:xfrm flipH="1">
            <a:off x="2160588" y="4102100"/>
            <a:ext cx="752475" cy="14684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3261" name="Line 33"/>
          <p:cNvSpPr>
            <a:spLocks noChangeShapeType="1"/>
          </p:cNvSpPr>
          <p:nvPr/>
        </p:nvSpPr>
        <p:spPr bwMode="auto">
          <a:xfrm>
            <a:off x="2132013" y="4879975"/>
            <a:ext cx="392112" cy="15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3262" name="Line 34"/>
          <p:cNvSpPr>
            <a:spLocks noChangeShapeType="1"/>
          </p:cNvSpPr>
          <p:nvPr/>
        </p:nvSpPr>
        <p:spPr bwMode="auto">
          <a:xfrm>
            <a:off x="1914525" y="5434013"/>
            <a:ext cx="307975" cy="3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3263" name="Line 35"/>
          <p:cNvSpPr>
            <a:spLocks noChangeShapeType="1"/>
          </p:cNvSpPr>
          <p:nvPr/>
        </p:nvSpPr>
        <p:spPr bwMode="auto">
          <a:xfrm flipV="1">
            <a:off x="2632075" y="4648200"/>
            <a:ext cx="287338" cy="142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3264" name="Line 37"/>
          <p:cNvSpPr>
            <a:spLocks noChangeShapeType="1"/>
          </p:cNvSpPr>
          <p:nvPr/>
        </p:nvSpPr>
        <p:spPr bwMode="auto">
          <a:xfrm>
            <a:off x="2424113" y="4275138"/>
            <a:ext cx="392112" cy="1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3265" name="Line 38"/>
          <p:cNvSpPr>
            <a:spLocks noChangeShapeType="1"/>
          </p:cNvSpPr>
          <p:nvPr/>
        </p:nvSpPr>
        <p:spPr bwMode="auto">
          <a:xfrm>
            <a:off x="2424113" y="4275138"/>
            <a:ext cx="392112" cy="1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3266" name="Line 39"/>
          <p:cNvSpPr>
            <a:spLocks noChangeShapeType="1"/>
          </p:cNvSpPr>
          <p:nvPr/>
        </p:nvSpPr>
        <p:spPr bwMode="auto">
          <a:xfrm>
            <a:off x="2314575" y="5324475"/>
            <a:ext cx="307975" cy="3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3267" name="Text Box 41"/>
          <p:cNvSpPr txBox="1">
            <a:spLocks noChangeArrowheads="1"/>
          </p:cNvSpPr>
          <p:nvPr/>
        </p:nvSpPr>
        <p:spPr bwMode="auto">
          <a:xfrm>
            <a:off x="1430338" y="5908675"/>
            <a:ext cx="2185987"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400" dirty="0">
                <a:solidFill>
                  <a:srgbClr val="CC0000"/>
                </a:solidFill>
                <a:latin typeface="Arial" charset="0"/>
                <a:cs typeface="Arial" charset="0"/>
              </a:rPr>
              <a:t>bus: </a:t>
            </a:r>
            <a:r>
              <a:rPr lang="en-US" i="0" dirty="0">
                <a:latin typeface="Arial" charset="0"/>
                <a:cs typeface="Arial" charset="0"/>
              </a:rPr>
              <a:t>coaxial cable</a:t>
            </a:r>
          </a:p>
        </p:txBody>
      </p:sp>
      <p:sp>
        <p:nvSpPr>
          <p:cNvPr id="53268" name="Text Box 42"/>
          <p:cNvSpPr txBox="1">
            <a:spLocks noChangeArrowheads="1"/>
          </p:cNvSpPr>
          <p:nvPr/>
        </p:nvSpPr>
        <p:spPr bwMode="auto">
          <a:xfrm>
            <a:off x="4989513" y="5691188"/>
            <a:ext cx="774700"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400" dirty="0">
                <a:solidFill>
                  <a:srgbClr val="CC0000"/>
                </a:solidFill>
                <a:latin typeface="Arial" charset="0"/>
                <a:cs typeface="Arial" charset="0"/>
              </a:rPr>
              <a:t>star</a:t>
            </a:r>
          </a:p>
        </p:txBody>
      </p:sp>
      <p:grpSp>
        <p:nvGrpSpPr>
          <p:cNvPr id="148501" name="Group 37"/>
          <p:cNvGrpSpPr>
            <a:grpSpLocks/>
          </p:cNvGrpSpPr>
          <p:nvPr/>
        </p:nvGrpSpPr>
        <p:grpSpPr bwMode="auto">
          <a:xfrm>
            <a:off x="2733675" y="4398963"/>
            <a:ext cx="711200" cy="601662"/>
            <a:chOff x="7179310" y="4033520"/>
            <a:chExt cx="1009650" cy="855028"/>
          </a:xfrm>
        </p:grpSpPr>
        <p:grpSp>
          <p:nvGrpSpPr>
            <p:cNvPr id="148542" name="Group 44"/>
            <p:cNvGrpSpPr>
              <a:grpSpLocks/>
            </p:cNvGrpSpPr>
            <p:nvPr/>
          </p:nvGrpSpPr>
          <p:grpSpPr bwMode="auto">
            <a:xfrm>
              <a:off x="7179310" y="4033520"/>
              <a:ext cx="1009650" cy="855028"/>
              <a:chOff x="-44" y="1473"/>
              <a:chExt cx="981" cy="1105"/>
            </a:xfrm>
          </p:grpSpPr>
          <p:pic>
            <p:nvPicPr>
              <p:cNvPr id="148544"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45"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40" name="Rectangle 43"/>
            <p:cNvSpPr>
              <a:spLocks noChangeArrowheads="1"/>
            </p:cNvSpPr>
            <p:nvPr/>
          </p:nvSpPr>
          <p:spPr bwMode="auto">
            <a:xfrm rot="16200000">
              <a:off x="7438418" y="4308853"/>
              <a:ext cx="128593" cy="19607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48502" name="Group 42"/>
          <p:cNvGrpSpPr>
            <a:grpSpLocks/>
          </p:cNvGrpSpPr>
          <p:nvPr/>
        </p:nvGrpSpPr>
        <p:grpSpPr bwMode="auto">
          <a:xfrm>
            <a:off x="1757363" y="3962400"/>
            <a:ext cx="701675" cy="517525"/>
            <a:chOff x="1046480" y="3962400"/>
            <a:chExt cx="1026163" cy="761428"/>
          </a:xfrm>
        </p:grpSpPr>
        <p:sp>
          <p:nvSpPr>
            <p:cNvPr id="44" name="Rectangle 48"/>
            <p:cNvSpPr>
              <a:spLocks noChangeArrowheads="1"/>
            </p:cNvSpPr>
            <p:nvPr/>
          </p:nvSpPr>
          <p:spPr bwMode="auto">
            <a:xfrm rot="16200000">
              <a:off x="1893547" y="4299487"/>
              <a:ext cx="109777" cy="248416"/>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48539" name="Group 49"/>
            <p:cNvGrpSpPr>
              <a:grpSpLocks/>
            </p:cNvGrpSpPr>
            <p:nvPr/>
          </p:nvGrpSpPr>
          <p:grpSpPr bwMode="auto">
            <a:xfrm>
              <a:off x="1046480" y="3962400"/>
              <a:ext cx="936071" cy="761428"/>
              <a:chOff x="-44" y="1473"/>
              <a:chExt cx="981" cy="1105"/>
            </a:xfrm>
          </p:grpSpPr>
          <p:pic>
            <p:nvPicPr>
              <p:cNvPr id="148540" name="Picture 50"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41"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48503" name="Group 47"/>
          <p:cNvGrpSpPr>
            <a:grpSpLocks/>
          </p:cNvGrpSpPr>
          <p:nvPr/>
        </p:nvGrpSpPr>
        <p:grpSpPr bwMode="auto">
          <a:xfrm>
            <a:off x="1473200" y="4551363"/>
            <a:ext cx="701675" cy="517525"/>
            <a:chOff x="1046480" y="3962400"/>
            <a:chExt cx="1026163" cy="761428"/>
          </a:xfrm>
        </p:grpSpPr>
        <p:sp>
          <p:nvSpPr>
            <p:cNvPr id="49" name="Rectangle 48"/>
            <p:cNvSpPr>
              <a:spLocks noChangeArrowheads="1"/>
            </p:cNvSpPr>
            <p:nvPr/>
          </p:nvSpPr>
          <p:spPr bwMode="auto">
            <a:xfrm rot="16200000">
              <a:off x="1893548" y="4299487"/>
              <a:ext cx="109776" cy="248414"/>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48535" name="Group 49"/>
            <p:cNvGrpSpPr>
              <a:grpSpLocks/>
            </p:cNvGrpSpPr>
            <p:nvPr/>
          </p:nvGrpSpPr>
          <p:grpSpPr bwMode="auto">
            <a:xfrm>
              <a:off x="1046480" y="3962400"/>
              <a:ext cx="936071" cy="761428"/>
              <a:chOff x="-44" y="1473"/>
              <a:chExt cx="981" cy="1105"/>
            </a:xfrm>
          </p:grpSpPr>
          <p:pic>
            <p:nvPicPr>
              <p:cNvPr id="148536" name="Picture 50"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37"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48504" name="Group 52"/>
          <p:cNvGrpSpPr>
            <a:grpSpLocks/>
          </p:cNvGrpSpPr>
          <p:nvPr/>
        </p:nvGrpSpPr>
        <p:grpSpPr bwMode="auto">
          <a:xfrm>
            <a:off x="1279525" y="5110163"/>
            <a:ext cx="701675" cy="517525"/>
            <a:chOff x="1046480" y="3962400"/>
            <a:chExt cx="1026163" cy="761428"/>
          </a:xfrm>
        </p:grpSpPr>
        <p:sp>
          <p:nvSpPr>
            <p:cNvPr id="54" name="Rectangle 53"/>
            <p:cNvSpPr>
              <a:spLocks noChangeArrowheads="1"/>
            </p:cNvSpPr>
            <p:nvPr/>
          </p:nvSpPr>
          <p:spPr bwMode="auto">
            <a:xfrm rot="16200000">
              <a:off x="1893548" y="4299487"/>
              <a:ext cx="109776" cy="248414"/>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48531" name="Group 54"/>
            <p:cNvGrpSpPr>
              <a:grpSpLocks/>
            </p:cNvGrpSpPr>
            <p:nvPr/>
          </p:nvGrpSpPr>
          <p:grpSpPr bwMode="auto">
            <a:xfrm>
              <a:off x="1046480" y="3962400"/>
              <a:ext cx="936071" cy="761428"/>
              <a:chOff x="-44" y="1473"/>
              <a:chExt cx="981" cy="1105"/>
            </a:xfrm>
          </p:grpSpPr>
          <p:pic>
            <p:nvPicPr>
              <p:cNvPr id="148532" name="Picture 55"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33" name="Freeform 5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48505" name="Group 57"/>
          <p:cNvGrpSpPr>
            <a:grpSpLocks/>
          </p:cNvGrpSpPr>
          <p:nvPr/>
        </p:nvGrpSpPr>
        <p:grpSpPr bwMode="auto">
          <a:xfrm>
            <a:off x="2447925" y="5070475"/>
            <a:ext cx="711200" cy="600075"/>
            <a:chOff x="7179310" y="4033520"/>
            <a:chExt cx="1009650" cy="855028"/>
          </a:xfrm>
        </p:grpSpPr>
        <p:grpSp>
          <p:nvGrpSpPr>
            <p:cNvPr id="148526" name="Group 44"/>
            <p:cNvGrpSpPr>
              <a:grpSpLocks/>
            </p:cNvGrpSpPr>
            <p:nvPr/>
          </p:nvGrpSpPr>
          <p:grpSpPr bwMode="auto">
            <a:xfrm>
              <a:off x="7179310" y="4033520"/>
              <a:ext cx="1009650" cy="855028"/>
              <a:chOff x="-44" y="1473"/>
              <a:chExt cx="981" cy="1105"/>
            </a:xfrm>
          </p:grpSpPr>
          <p:pic>
            <p:nvPicPr>
              <p:cNvPr id="148528"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29"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60" name="Rectangle 43"/>
            <p:cNvSpPr>
              <a:spLocks noChangeArrowheads="1"/>
            </p:cNvSpPr>
            <p:nvPr/>
          </p:nvSpPr>
          <p:spPr bwMode="auto">
            <a:xfrm rot="16200000">
              <a:off x="7439379" y="4308711"/>
              <a:ext cx="126671" cy="19607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48506" name="Group 62"/>
          <p:cNvGrpSpPr>
            <a:grpSpLocks/>
          </p:cNvGrpSpPr>
          <p:nvPr/>
        </p:nvGrpSpPr>
        <p:grpSpPr bwMode="auto">
          <a:xfrm>
            <a:off x="4419600" y="4687888"/>
            <a:ext cx="914400" cy="690562"/>
            <a:chOff x="1046480" y="3962400"/>
            <a:chExt cx="1026163" cy="761428"/>
          </a:xfrm>
        </p:grpSpPr>
        <p:sp>
          <p:nvSpPr>
            <p:cNvPr id="64" name="Rectangle 48"/>
            <p:cNvSpPr>
              <a:spLocks noChangeArrowheads="1"/>
            </p:cNvSpPr>
            <p:nvPr/>
          </p:nvSpPr>
          <p:spPr bwMode="auto">
            <a:xfrm rot="16200000">
              <a:off x="1893689" y="4299817"/>
              <a:ext cx="110275" cy="24763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48523" name="Group 49"/>
            <p:cNvGrpSpPr>
              <a:grpSpLocks/>
            </p:cNvGrpSpPr>
            <p:nvPr/>
          </p:nvGrpSpPr>
          <p:grpSpPr bwMode="auto">
            <a:xfrm>
              <a:off x="1046480" y="3962400"/>
              <a:ext cx="936071" cy="761428"/>
              <a:chOff x="-44" y="1473"/>
              <a:chExt cx="981" cy="1105"/>
            </a:xfrm>
          </p:grpSpPr>
          <p:pic>
            <p:nvPicPr>
              <p:cNvPr id="148524" name="Picture 50"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25"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48507" name="Group 67"/>
          <p:cNvGrpSpPr>
            <a:grpSpLocks/>
          </p:cNvGrpSpPr>
          <p:nvPr/>
        </p:nvGrpSpPr>
        <p:grpSpPr bwMode="auto">
          <a:xfrm>
            <a:off x="7548563" y="4779963"/>
            <a:ext cx="854075" cy="741362"/>
            <a:chOff x="7179310" y="4033520"/>
            <a:chExt cx="1009650" cy="855028"/>
          </a:xfrm>
        </p:grpSpPr>
        <p:grpSp>
          <p:nvGrpSpPr>
            <p:cNvPr id="148518" name="Group 44"/>
            <p:cNvGrpSpPr>
              <a:grpSpLocks/>
            </p:cNvGrpSpPr>
            <p:nvPr/>
          </p:nvGrpSpPr>
          <p:grpSpPr bwMode="auto">
            <a:xfrm>
              <a:off x="7179310" y="4033520"/>
              <a:ext cx="1009650" cy="855028"/>
              <a:chOff x="-44" y="1473"/>
              <a:chExt cx="981" cy="1105"/>
            </a:xfrm>
          </p:grpSpPr>
          <p:pic>
            <p:nvPicPr>
              <p:cNvPr id="148520"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21"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70" name="Rectangle 43"/>
            <p:cNvSpPr>
              <a:spLocks noChangeArrowheads="1"/>
            </p:cNvSpPr>
            <p:nvPr/>
          </p:nvSpPr>
          <p:spPr bwMode="auto">
            <a:xfrm rot="16200000">
              <a:off x="7438954" y="4308497"/>
              <a:ext cx="128163" cy="1970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sp>
        <p:nvSpPr>
          <p:cNvPr id="75" name="Rectangle 43"/>
          <p:cNvSpPr>
            <a:spLocks noChangeArrowheads="1"/>
          </p:cNvSpPr>
          <p:nvPr/>
        </p:nvSpPr>
        <p:spPr bwMode="auto">
          <a:xfrm>
            <a:off x="6497638" y="4351338"/>
            <a:ext cx="109537" cy="16510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48509" name="Group 44"/>
          <p:cNvGrpSpPr>
            <a:grpSpLocks/>
          </p:cNvGrpSpPr>
          <p:nvPr/>
        </p:nvGrpSpPr>
        <p:grpSpPr bwMode="auto">
          <a:xfrm>
            <a:off x="6116638" y="3784600"/>
            <a:ext cx="852487" cy="741363"/>
            <a:chOff x="-44" y="1473"/>
            <a:chExt cx="981" cy="1105"/>
          </a:xfrm>
        </p:grpSpPr>
        <p:pic>
          <p:nvPicPr>
            <p:cNvPr id="148516"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17"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48510" name="Group 1"/>
          <p:cNvGrpSpPr>
            <a:grpSpLocks/>
          </p:cNvGrpSpPr>
          <p:nvPr/>
        </p:nvGrpSpPr>
        <p:grpSpPr bwMode="auto">
          <a:xfrm>
            <a:off x="5943600" y="5926138"/>
            <a:ext cx="854075" cy="835025"/>
            <a:chOff x="8077200" y="3320111"/>
            <a:chExt cx="853440" cy="835329"/>
          </a:xfrm>
        </p:grpSpPr>
        <p:sp>
          <p:nvSpPr>
            <p:cNvPr id="78" name="Rectangle 43"/>
            <p:cNvSpPr>
              <a:spLocks noChangeArrowheads="1"/>
            </p:cNvSpPr>
            <p:nvPr/>
          </p:nvSpPr>
          <p:spPr bwMode="auto">
            <a:xfrm>
              <a:off x="8630826" y="3320111"/>
              <a:ext cx="111042" cy="16516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48513" name="Group 44"/>
            <p:cNvGrpSpPr>
              <a:grpSpLocks/>
            </p:cNvGrpSpPr>
            <p:nvPr/>
          </p:nvGrpSpPr>
          <p:grpSpPr bwMode="auto">
            <a:xfrm>
              <a:off x="8077200" y="3413760"/>
              <a:ext cx="853440" cy="741680"/>
              <a:chOff x="-44" y="1473"/>
              <a:chExt cx="981" cy="1105"/>
            </a:xfrm>
          </p:grpSpPr>
          <p:pic>
            <p:nvPicPr>
              <p:cNvPr id="148514"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515"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pic>
        <p:nvPicPr>
          <p:cNvPr id="532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9405" y="4996392"/>
            <a:ext cx="603250" cy="341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30</a:t>
            </a:fld>
            <a:endParaRPr lang="en-US" sz="1200" dirty="0">
              <a:latin typeface="Tahoma" charset="0"/>
            </a:endParaRPr>
          </a:p>
        </p:txBody>
      </p:sp>
      <p:sp>
        <p:nvSpPr>
          <p:cNvPr id="6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3646806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a:xfrm>
            <a:off x="402772" y="185057"/>
            <a:ext cx="8247063" cy="656771"/>
          </a:xfrm>
        </p:spPr>
        <p:txBody>
          <a:bodyPr/>
          <a:lstStyle/>
          <a:p>
            <a:pPr>
              <a:defRPr/>
            </a:pPr>
            <a:r>
              <a:rPr lang="en-US" sz="4000" dirty="0">
                <a:latin typeface="Gill Sans MT" charset="0"/>
                <a:cs typeface="+mj-cs"/>
              </a:rPr>
              <a:t>Ethernet: Data Link Layer</a:t>
            </a:r>
          </a:p>
        </p:txBody>
      </p:sp>
      <p:sp>
        <p:nvSpPr>
          <p:cNvPr id="56325" name="Rectangle 3"/>
          <p:cNvSpPr>
            <a:spLocks noGrp="1" noChangeArrowheads="1"/>
          </p:cNvSpPr>
          <p:nvPr>
            <p:ph type="body" idx="1"/>
          </p:nvPr>
        </p:nvSpPr>
        <p:spPr>
          <a:xfrm>
            <a:off x="533400" y="1280886"/>
            <a:ext cx="8261350" cy="4648200"/>
          </a:xfrm>
        </p:spPr>
        <p:txBody>
          <a:bodyPr/>
          <a:lstStyle/>
          <a:p>
            <a:pPr>
              <a:defRPr/>
            </a:pPr>
            <a:r>
              <a:rPr lang="en-US" dirty="0">
                <a:latin typeface="+mn-ea"/>
                <a:ea typeface="+mn-ea"/>
                <a:cs typeface="+mn-cs"/>
              </a:rPr>
              <a:t>Ethernet’s LLC</a:t>
            </a:r>
          </a:p>
          <a:p>
            <a:pPr lvl="1">
              <a:defRPr/>
            </a:pPr>
            <a:r>
              <a:rPr lang="en-US" i="1" dirty="0">
                <a:solidFill>
                  <a:srgbClr val="CC0000"/>
                </a:solidFill>
                <a:latin typeface="+mn-ea"/>
                <a:ea typeface="+mn-ea"/>
                <a:cs typeface="+mn-cs"/>
              </a:rPr>
              <a:t>connectionless: </a:t>
            </a:r>
            <a:r>
              <a:rPr lang="en-US" dirty="0">
                <a:latin typeface="+mn-ea"/>
                <a:ea typeface="+mn-ea"/>
                <a:cs typeface="+mn-cs"/>
              </a:rPr>
              <a:t>no handshaking between sending and receiving NICs </a:t>
            </a:r>
          </a:p>
          <a:p>
            <a:pPr lvl="1">
              <a:defRPr/>
            </a:pPr>
            <a:r>
              <a:rPr lang="en-US" i="1" dirty="0">
                <a:solidFill>
                  <a:srgbClr val="CC0000"/>
                </a:solidFill>
                <a:latin typeface="+mn-ea"/>
                <a:ea typeface="+mn-ea"/>
                <a:cs typeface="+mn-cs"/>
              </a:rPr>
              <a:t>unreliable: </a:t>
            </a:r>
            <a:r>
              <a:rPr lang="en-US" dirty="0">
                <a:latin typeface="+mn-ea"/>
                <a:ea typeface="+mn-ea"/>
                <a:cs typeface="+mn-cs"/>
              </a:rPr>
              <a:t>receiving NIC doesn't send acks or nacks to sending NIC</a:t>
            </a:r>
          </a:p>
          <a:p>
            <a:pPr lvl="2">
              <a:defRPr/>
            </a:pPr>
            <a:r>
              <a:rPr lang="en-US" sz="2400" dirty="0">
                <a:latin typeface="+mn-ea"/>
                <a:ea typeface="+mn-ea"/>
              </a:rPr>
              <a:t>data in dropped frames not recovered</a:t>
            </a:r>
          </a:p>
          <a:p>
            <a:pPr lvl="2">
              <a:defRPr/>
            </a:pPr>
            <a:r>
              <a:rPr lang="en-US" sz="2400" dirty="0">
                <a:latin typeface="+mn-ea"/>
                <a:ea typeface="+mn-ea"/>
              </a:rPr>
              <a:t>relies on higher layer reliable data transport (e.g., TCP), otherwise dropped data lost</a:t>
            </a:r>
          </a:p>
          <a:p>
            <a:pPr>
              <a:defRPr/>
            </a:pPr>
            <a:r>
              <a:rPr lang="en-US" dirty="0">
                <a:latin typeface="+mn-ea"/>
                <a:ea typeface="+mn-ea"/>
                <a:cs typeface="+mn-cs"/>
              </a:rPr>
              <a:t>Ethernet’s MAC protocol: unslotted </a:t>
            </a:r>
            <a:r>
              <a:rPr lang="en-US" i="1" dirty="0">
                <a:solidFill>
                  <a:srgbClr val="CC0000"/>
                </a:solidFill>
                <a:latin typeface="+mn-ea"/>
                <a:ea typeface="+mn-ea"/>
                <a:cs typeface="+mn-cs"/>
              </a:rPr>
              <a:t>CSMA/CD with binary exponential </a:t>
            </a:r>
            <a:r>
              <a:rPr lang="en-US" i="1" dirty="0" err="1">
                <a:solidFill>
                  <a:srgbClr val="CC0000"/>
                </a:solidFill>
                <a:latin typeface="+mn-ea"/>
                <a:ea typeface="+mn-ea"/>
                <a:cs typeface="+mn-cs"/>
              </a:rPr>
              <a:t>backoff</a:t>
            </a:r>
            <a:endParaRPr lang="en-US" i="1" dirty="0">
              <a:solidFill>
                <a:srgbClr val="CC0000"/>
              </a:solidFill>
              <a:latin typeface="+mn-ea"/>
              <a:ea typeface="+mn-ea"/>
              <a:cs typeface="+mn-cs"/>
            </a:endParaRPr>
          </a:p>
        </p:txBody>
      </p:sp>
      <p:pic>
        <p:nvPicPr>
          <p:cNvPr id="15462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17" y="815975"/>
            <a:ext cx="5450341" cy="243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31</a:t>
            </a:fld>
            <a:endParaRPr lang="en-US" sz="1200" dirty="0">
              <a:latin typeface="Tahoma" charset="0"/>
            </a:endParaRPr>
          </a:p>
        </p:txBody>
      </p:sp>
      <p:sp>
        <p:nvSpPr>
          <p:cNvPr id="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3896736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685800" y="346075"/>
            <a:ext cx="7772400" cy="609600"/>
          </a:xfrm>
        </p:spPr>
        <p:txBody>
          <a:bodyPr/>
          <a:lstStyle/>
          <a:p>
            <a:pPr>
              <a:defRPr/>
            </a:pPr>
            <a:r>
              <a:rPr lang="en-US" dirty="0">
                <a:latin typeface="Gill Sans MT" charset="0"/>
                <a:cs typeface="+mj-cs"/>
              </a:rPr>
              <a:t>Ethernet frame structure</a:t>
            </a:r>
          </a:p>
        </p:txBody>
      </p:sp>
      <p:sp>
        <p:nvSpPr>
          <p:cNvPr id="54277" name="Rectangle 3"/>
          <p:cNvSpPr>
            <a:spLocks noGrp="1" noChangeArrowheads="1"/>
          </p:cNvSpPr>
          <p:nvPr>
            <p:ph type="body" idx="1"/>
          </p:nvPr>
        </p:nvSpPr>
        <p:spPr>
          <a:xfrm>
            <a:off x="652463" y="1609725"/>
            <a:ext cx="7772400" cy="4343400"/>
          </a:xfrm>
        </p:spPr>
        <p:txBody>
          <a:bodyPr/>
          <a:lstStyle/>
          <a:p>
            <a:pPr>
              <a:buFont typeface="Wingdings" charset="0"/>
              <a:buNone/>
              <a:defRPr/>
            </a:pPr>
            <a:r>
              <a:rPr lang="en-US" dirty="0">
                <a:latin typeface="Gill Sans MT" charset="0"/>
                <a:cs typeface="+mn-cs"/>
              </a:rPr>
              <a:t>sending adapter encapsulates network layer datagram in </a:t>
            </a:r>
            <a:r>
              <a:rPr lang="en-US" dirty="0">
                <a:solidFill>
                  <a:srgbClr val="CC0000"/>
                </a:solidFill>
                <a:latin typeface="Gill Sans MT" charset="0"/>
                <a:cs typeface="+mn-cs"/>
              </a:rPr>
              <a:t>Ethernet frame</a:t>
            </a:r>
          </a:p>
          <a:p>
            <a:pPr>
              <a:defRPr/>
            </a:pPr>
            <a:endParaRPr lang="en-US" sz="2400" b="1" dirty="0">
              <a:latin typeface="Gill Sans MT" charset="0"/>
              <a:cs typeface="+mn-cs"/>
            </a:endParaRPr>
          </a:p>
          <a:p>
            <a:pPr>
              <a:defRPr/>
            </a:pPr>
            <a:endParaRPr lang="en-US" sz="2400" b="1" dirty="0">
              <a:latin typeface="Gill Sans MT" charset="0"/>
              <a:cs typeface="+mn-cs"/>
            </a:endParaRPr>
          </a:p>
          <a:p>
            <a:pPr>
              <a:buFont typeface="Wingdings" charset="0"/>
              <a:buNone/>
              <a:defRPr/>
            </a:pPr>
            <a:endParaRPr lang="en-US" sz="2400" dirty="0">
              <a:solidFill>
                <a:srgbClr val="FF0000"/>
              </a:solidFill>
              <a:latin typeface="Gill Sans MT" charset="0"/>
              <a:cs typeface="+mn-cs"/>
            </a:endParaRPr>
          </a:p>
          <a:p>
            <a:pPr>
              <a:buFont typeface="Wingdings" charset="0"/>
              <a:buNone/>
              <a:defRPr/>
            </a:pPr>
            <a:r>
              <a:rPr lang="en-US" i="1" dirty="0">
                <a:solidFill>
                  <a:srgbClr val="CC0000"/>
                </a:solidFill>
                <a:latin typeface="Gill Sans MT" charset="0"/>
                <a:cs typeface="+mn-cs"/>
              </a:rPr>
              <a:t>preamble: </a:t>
            </a:r>
          </a:p>
          <a:p>
            <a:pPr>
              <a:defRPr/>
            </a:pPr>
            <a:r>
              <a:rPr lang="en-US" dirty="0">
                <a:latin typeface="Gill Sans MT" charset="0"/>
                <a:cs typeface="+mn-cs"/>
              </a:rPr>
              <a:t>7 bytes with pattern 10101010 followed by one byte with pattern 10101011</a:t>
            </a:r>
          </a:p>
          <a:p>
            <a:pPr>
              <a:defRPr/>
            </a:pPr>
            <a:r>
              <a:rPr lang="en-US" dirty="0">
                <a:latin typeface="Gill Sans MT" charset="0"/>
                <a:cs typeface="+mn-cs"/>
              </a:rPr>
              <a:t> used to synchronize receiver, sender clock rates</a:t>
            </a:r>
          </a:p>
        </p:txBody>
      </p:sp>
      <p:pic>
        <p:nvPicPr>
          <p:cNvPr id="150533" name="Picture 19"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881063"/>
            <a:ext cx="5942013"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50534" name="Group 51"/>
          <p:cNvGrpSpPr>
            <a:grpSpLocks/>
          </p:cNvGrpSpPr>
          <p:nvPr/>
        </p:nvGrpSpPr>
        <p:grpSpPr bwMode="auto">
          <a:xfrm>
            <a:off x="1516063" y="2373313"/>
            <a:ext cx="6291262" cy="993775"/>
            <a:chOff x="940711" y="4902593"/>
            <a:chExt cx="6291001" cy="992895"/>
          </a:xfrm>
        </p:grpSpPr>
        <p:sp>
          <p:nvSpPr>
            <p:cNvPr id="150535" name="Line 10"/>
            <p:cNvSpPr>
              <a:spLocks noChangeShapeType="1"/>
            </p:cNvSpPr>
            <p:nvPr/>
          </p:nvSpPr>
          <p:spPr bwMode="auto">
            <a:xfrm>
              <a:off x="3570934" y="5199463"/>
              <a:ext cx="0" cy="20464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536" name="Rectangle 1"/>
            <p:cNvSpPr>
              <a:spLocks noChangeArrowheads="1"/>
            </p:cNvSpPr>
            <p:nvPr/>
          </p:nvSpPr>
          <p:spPr bwMode="auto">
            <a:xfrm>
              <a:off x="976959" y="5272489"/>
              <a:ext cx="6254753" cy="547846"/>
            </a:xfrm>
            <a:prstGeom prst="rect">
              <a:avLst/>
            </a:prstGeom>
            <a:solidFill>
              <a:srgbClr val="00B050"/>
            </a:solidFill>
            <a:ln w="9525">
              <a:solidFill>
                <a:schemeClr val="bg1"/>
              </a:solidFill>
              <a:round/>
              <a:headEnd/>
              <a:tailEnd/>
            </a:ln>
          </p:spPr>
          <p:txBody>
            <a:bodyPr wrap="none"/>
            <a:lstStyle/>
            <a:p>
              <a:endParaRPr lang="en-US" dirty="0"/>
            </a:p>
          </p:txBody>
        </p:sp>
        <p:cxnSp>
          <p:nvCxnSpPr>
            <p:cNvPr id="16" name="Straight Connector 3"/>
            <p:cNvCxnSpPr>
              <a:cxnSpLocks noChangeShapeType="1"/>
            </p:cNvCxnSpPr>
            <p:nvPr/>
          </p:nvCxnSpPr>
          <p:spPr bwMode="auto">
            <a:xfrm>
              <a:off x="1970955" y="5262636"/>
              <a:ext cx="0" cy="550375"/>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32"/>
            <p:cNvCxnSpPr>
              <a:cxnSpLocks noChangeShapeType="1"/>
            </p:cNvCxnSpPr>
            <p:nvPr/>
          </p:nvCxnSpPr>
          <p:spPr bwMode="auto">
            <a:xfrm>
              <a:off x="2701175" y="5265808"/>
              <a:ext cx="0" cy="583683"/>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33"/>
            <p:cNvCxnSpPr>
              <a:cxnSpLocks noChangeShapeType="1"/>
            </p:cNvCxnSpPr>
            <p:nvPr/>
          </p:nvCxnSpPr>
          <p:spPr bwMode="auto">
            <a:xfrm>
              <a:off x="3429808" y="5270567"/>
              <a:ext cx="0" cy="548789"/>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Connector 34"/>
            <p:cNvCxnSpPr>
              <a:cxnSpLocks noChangeShapeType="1"/>
            </p:cNvCxnSpPr>
            <p:nvPr/>
          </p:nvCxnSpPr>
          <p:spPr bwMode="auto">
            <a:xfrm>
              <a:off x="3683797" y="5265808"/>
              <a:ext cx="0" cy="580510"/>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35"/>
            <p:cNvCxnSpPr>
              <a:cxnSpLocks noChangeShapeType="1"/>
            </p:cNvCxnSpPr>
            <p:nvPr/>
          </p:nvCxnSpPr>
          <p:spPr bwMode="auto">
            <a:xfrm>
              <a:off x="5650628" y="5272152"/>
              <a:ext cx="0" cy="623336"/>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50542" name="TextBox 5"/>
            <p:cNvSpPr txBox="1">
              <a:spLocks noChangeArrowheads="1"/>
            </p:cNvSpPr>
            <p:nvPr/>
          </p:nvSpPr>
          <p:spPr bwMode="auto">
            <a:xfrm>
              <a:off x="1910352" y="5332220"/>
              <a:ext cx="844810" cy="410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400" dirty="0">
                  <a:solidFill>
                    <a:schemeClr val="bg1"/>
                  </a:solidFill>
                  <a:latin typeface="Arial" charset="0"/>
                  <a:cs typeface="Arial" charset="0"/>
                </a:rPr>
                <a:t>dest.</a:t>
              </a:r>
            </a:p>
            <a:p>
              <a:pPr algn="ctr">
                <a:lnSpc>
                  <a:spcPts val="1200"/>
                </a:lnSpc>
              </a:pPr>
              <a:r>
                <a:rPr lang="en-US" sz="1400" dirty="0">
                  <a:solidFill>
                    <a:schemeClr val="bg1"/>
                  </a:solidFill>
                  <a:latin typeface="Arial" charset="0"/>
                  <a:cs typeface="Arial" charset="0"/>
                </a:rPr>
                <a:t>address</a:t>
              </a:r>
            </a:p>
          </p:txBody>
        </p:sp>
        <p:sp>
          <p:nvSpPr>
            <p:cNvPr id="150543" name="TextBox 37"/>
            <p:cNvSpPr txBox="1">
              <a:spLocks noChangeArrowheads="1"/>
            </p:cNvSpPr>
            <p:nvPr/>
          </p:nvSpPr>
          <p:spPr bwMode="auto">
            <a:xfrm>
              <a:off x="2673645" y="5340803"/>
              <a:ext cx="844810" cy="410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400" dirty="0">
                  <a:solidFill>
                    <a:schemeClr val="bg1"/>
                  </a:solidFill>
                  <a:latin typeface="Arial" charset="0"/>
                  <a:cs typeface="Arial" charset="0"/>
                </a:rPr>
                <a:t>source</a:t>
              </a:r>
            </a:p>
            <a:p>
              <a:pPr algn="ctr">
                <a:lnSpc>
                  <a:spcPts val="1200"/>
                </a:lnSpc>
              </a:pPr>
              <a:r>
                <a:rPr lang="en-US" sz="1400" dirty="0">
                  <a:solidFill>
                    <a:schemeClr val="bg1"/>
                  </a:solidFill>
                  <a:latin typeface="Arial" charset="0"/>
                  <a:cs typeface="Arial" charset="0"/>
                </a:rPr>
                <a:t>address</a:t>
              </a:r>
            </a:p>
          </p:txBody>
        </p:sp>
        <p:sp>
          <p:nvSpPr>
            <p:cNvPr id="150544" name="TextBox 38"/>
            <p:cNvSpPr txBox="1">
              <a:spLocks noChangeArrowheads="1"/>
            </p:cNvSpPr>
            <p:nvPr/>
          </p:nvSpPr>
          <p:spPr bwMode="auto">
            <a:xfrm>
              <a:off x="4053534" y="5353451"/>
              <a:ext cx="1377407"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600" dirty="0">
                  <a:solidFill>
                    <a:schemeClr val="bg1"/>
                  </a:solidFill>
                  <a:latin typeface="Arial" charset="0"/>
                  <a:cs typeface="Arial" charset="0"/>
                </a:rPr>
                <a:t>data (payload)</a:t>
              </a:r>
            </a:p>
          </p:txBody>
        </p:sp>
        <p:sp>
          <p:nvSpPr>
            <p:cNvPr id="150545" name="TextBox 39"/>
            <p:cNvSpPr txBox="1">
              <a:spLocks noChangeArrowheads="1"/>
            </p:cNvSpPr>
            <p:nvPr/>
          </p:nvSpPr>
          <p:spPr bwMode="auto">
            <a:xfrm>
              <a:off x="5941065" y="5431291"/>
              <a:ext cx="85557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600" dirty="0">
                  <a:solidFill>
                    <a:schemeClr val="bg1"/>
                  </a:solidFill>
                  <a:latin typeface="Arial" charset="0"/>
                  <a:cs typeface="Arial" charset="0"/>
                </a:rPr>
                <a:t>CRC</a:t>
              </a:r>
            </a:p>
          </p:txBody>
        </p:sp>
        <p:sp>
          <p:nvSpPr>
            <p:cNvPr id="150546" name="TextBox 40"/>
            <p:cNvSpPr txBox="1">
              <a:spLocks noChangeArrowheads="1"/>
            </p:cNvSpPr>
            <p:nvPr/>
          </p:nvSpPr>
          <p:spPr bwMode="auto">
            <a:xfrm>
              <a:off x="940711" y="5444340"/>
              <a:ext cx="1070128"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600" dirty="0">
                  <a:solidFill>
                    <a:schemeClr val="bg1"/>
                  </a:solidFill>
                  <a:latin typeface="Arial" charset="0"/>
                  <a:cs typeface="Arial" charset="0"/>
                </a:rPr>
                <a:t>preamble</a:t>
              </a:r>
            </a:p>
          </p:txBody>
        </p:sp>
        <p:sp>
          <p:nvSpPr>
            <p:cNvPr id="150547" name="Text Box 9"/>
            <p:cNvSpPr txBox="1">
              <a:spLocks noChangeArrowheads="1"/>
            </p:cNvSpPr>
            <p:nvPr/>
          </p:nvSpPr>
          <p:spPr bwMode="auto">
            <a:xfrm>
              <a:off x="3321504" y="4902593"/>
              <a:ext cx="77026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solidFill>
                    <a:srgbClr val="000000"/>
                  </a:solidFill>
                  <a:latin typeface="Arial" charset="0"/>
                </a:rPr>
                <a:t>type</a:t>
              </a:r>
            </a:p>
          </p:txBody>
        </p:sp>
      </p:grpSp>
      <p:sp>
        <p:nvSpPr>
          <p:cNvPr id="21"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32</a:t>
            </a:fld>
            <a:endParaRPr lang="en-US" sz="1200" dirty="0">
              <a:latin typeface="Tahoma" charset="0"/>
            </a:endParaRPr>
          </a:p>
        </p:txBody>
      </p:sp>
      <p:sp>
        <p:nvSpPr>
          <p:cNvPr id="22"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20498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a:xfrm>
            <a:off x="421105" y="240632"/>
            <a:ext cx="8077200" cy="525379"/>
          </a:xfrm>
        </p:spPr>
        <p:txBody>
          <a:bodyPr/>
          <a:lstStyle/>
          <a:p>
            <a:pPr>
              <a:defRPr/>
            </a:pPr>
            <a:r>
              <a:rPr lang="en-US" sz="4000" dirty="0">
                <a:latin typeface="Gill Sans MT" charset="0"/>
                <a:cs typeface="+mj-cs"/>
              </a:rPr>
              <a:t>Ethernet frame structure (more)</a:t>
            </a:r>
          </a:p>
        </p:txBody>
      </p:sp>
      <p:sp>
        <p:nvSpPr>
          <p:cNvPr id="55301" name="Rectangle 3"/>
          <p:cNvSpPr>
            <a:spLocks noGrp="1" noChangeArrowheads="1"/>
          </p:cNvSpPr>
          <p:nvPr>
            <p:ph type="body" idx="1"/>
          </p:nvPr>
        </p:nvSpPr>
        <p:spPr>
          <a:xfrm>
            <a:off x="588044" y="977565"/>
            <a:ext cx="8272463" cy="4171951"/>
          </a:xfrm>
        </p:spPr>
        <p:txBody>
          <a:bodyPr/>
          <a:lstStyle/>
          <a:p>
            <a:pPr>
              <a:defRPr/>
            </a:pPr>
            <a:r>
              <a:rPr lang="en-US" i="1" dirty="0">
                <a:solidFill>
                  <a:srgbClr val="CC0000"/>
                </a:solidFill>
                <a:latin typeface="Gill Sans MT" charset="0"/>
                <a:cs typeface="+mn-cs"/>
              </a:rPr>
              <a:t>addresses: </a:t>
            </a:r>
            <a:r>
              <a:rPr lang="en-US" dirty="0">
                <a:latin typeface="Gill Sans MT" charset="0"/>
                <a:cs typeface="+mn-cs"/>
              </a:rPr>
              <a:t>6 byte (octet) source and destination addresses</a:t>
            </a:r>
          </a:p>
          <a:p>
            <a:pPr lvl="1">
              <a:defRPr/>
            </a:pPr>
            <a:r>
              <a:rPr lang="en-US" dirty="0">
                <a:latin typeface="Gill Sans MT" charset="0"/>
              </a:rPr>
              <a:t>if adapter receives frame with matching destination address, or with broadcast address, it passes data in frame to higher layer protocol</a:t>
            </a:r>
          </a:p>
          <a:p>
            <a:pPr lvl="1">
              <a:defRPr/>
            </a:pPr>
            <a:r>
              <a:rPr lang="en-US" dirty="0">
                <a:latin typeface="Gill Sans MT" charset="0"/>
              </a:rPr>
              <a:t>otherwise, adapter discards frame</a:t>
            </a:r>
          </a:p>
          <a:p>
            <a:pPr>
              <a:defRPr/>
            </a:pPr>
            <a:r>
              <a:rPr lang="en-US" i="1" dirty="0">
                <a:solidFill>
                  <a:srgbClr val="CC0000"/>
                </a:solidFill>
                <a:latin typeface="Gill Sans MT" charset="0"/>
                <a:cs typeface="+mn-cs"/>
              </a:rPr>
              <a:t>type: </a:t>
            </a:r>
            <a:r>
              <a:rPr lang="en-US" dirty="0">
                <a:latin typeface="Gill Sans MT" charset="0"/>
                <a:cs typeface="+mn-cs"/>
              </a:rPr>
              <a:t>indicates which higher layer protocol carried in frame</a:t>
            </a:r>
          </a:p>
          <a:p>
            <a:pPr>
              <a:defRPr/>
            </a:pPr>
            <a:r>
              <a:rPr lang="en-US" i="1" dirty="0">
                <a:solidFill>
                  <a:srgbClr val="CC0000"/>
                </a:solidFill>
                <a:latin typeface="Gill Sans MT" charset="0"/>
                <a:cs typeface="+mn-cs"/>
              </a:rPr>
              <a:t>CRC: </a:t>
            </a:r>
            <a:r>
              <a:rPr lang="en-US" dirty="0">
                <a:latin typeface="Gill Sans MT" charset="0"/>
                <a:cs typeface="+mn-cs"/>
              </a:rPr>
              <a:t>cyclic redundancy check bits used by receiver to detect error</a:t>
            </a:r>
          </a:p>
          <a:p>
            <a:pPr lvl="1">
              <a:defRPr/>
            </a:pPr>
            <a:r>
              <a:rPr lang="en-US" dirty="0">
                <a:latin typeface="Gill Sans MT" charset="0"/>
              </a:rPr>
              <a:t>error detected: frame is dropped, no recovery</a:t>
            </a:r>
          </a:p>
        </p:txBody>
      </p:sp>
      <p:pic>
        <p:nvPicPr>
          <p:cNvPr id="152581"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05" y="762501"/>
            <a:ext cx="6859337" cy="232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52582" name="Group 8"/>
          <p:cNvGrpSpPr>
            <a:grpSpLocks/>
          </p:cNvGrpSpPr>
          <p:nvPr/>
        </p:nvGrpSpPr>
        <p:grpSpPr bwMode="auto">
          <a:xfrm>
            <a:off x="1252454" y="5280945"/>
            <a:ext cx="6291263" cy="993775"/>
            <a:chOff x="940711" y="4902593"/>
            <a:chExt cx="6291001" cy="992895"/>
          </a:xfrm>
        </p:grpSpPr>
        <p:sp>
          <p:nvSpPr>
            <p:cNvPr id="152583" name="Line 10"/>
            <p:cNvSpPr>
              <a:spLocks noChangeShapeType="1"/>
            </p:cNvSpPr>
            <p:nvPr/>
          </p:nvSpPr>
          <p:spPr bwMode="auto">
            <a:xfrm>
              <a:off x="3570934" y="5199463"/>
              <a:ext cx="0" cy="20464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2584" name="Rectangle 1"/>
            <p:cNvSpPr>
              <a:spLocks noChangeArrowheads="1"/>
            </p:cNvSpPr>
            <p:nvPr/>
          </p:nvSpPr>
          <p:spPr bwMode="auto">
            <a:xfrm>
              <a:off x="976959" y="5272489"/>
              <a:ext cx="6254753" cy="547846"/>
            </a:xfrm>
            <a:prstGeom prst="rect">
              <a:avLst/>
            </a:prstGeom>
            <a:solidFill>
              <a:srgbClr val="00B050"/>
            </a:solidFill>
            <a:ln w="9525">
              <a:solidFill>
                <a:schemeClr val="bg1"/>
              </a:solidFill>
              <a:round/>
              <a:headEnd/>
              <a:tailEnd/>
            </a:ln>
          </p:spPr>
          <p:txBody>
            <a:bodyPr wrap="none"/>
            <a:lstStyle/>
            <a:p>
              <a:endParaRPr lang="en-US" dirty="0"/>
            </a:p>
          </p:txBody>
        </p:sp>
        <p:cxnSp>
          <p:nvCxnSpPr>
            <p:cNvPr id="12" name="Straight Connector 3"/>
            <p:cNvCxnSpPr>
              <a:cxnSpLocks noChangeShapeType="1"/>
            </p:cNvCxnSpPr>
            <p:nvPr/>
          </p:nvCxnSpPr>
          <p:spPr bwMode="auto">
            <a:xfrm>
              <a:off x="1970956" y="5262636"/>
              <a:ext cx="0" cy="550375"/>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32"/>
            <p:cNvCxnSpPr>
              <a:cxnSpLocks noChangeShapeType="1"/>
            </p:cNvCxnSpPr>
            <p:nvPr/>
          </p:nvCxnSpPr>
          <p:spPr bwMode="auto">
            <a:xfrm>
              <a:off x="2701176" y="5265808"/>
              <a:ext cx="0" cy="583683"/>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33"/>
            <p:cNvCxnSpPr>
              <a:cxnSpLocks noChangeShapeType="1"/>
            </p:cNvCxnSpPr>
            <p:nvPr/>
          </p:nvCxnSpPr>
          <p:spPr bwMode="auto">
            <a:xfrm>
              <a:off x="3429807" y="5270567"/>
              <a:ext cx="0" cy="548789"/>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34"/>
            <p:cNvCxnSpPr>
              <a:cxnSpLocks noChangeShapeType="1"/>
            </p:cNvCxnSpPr>
            <p:nvPr/>
          </p:nvCxnSpPr>
          <p:spPr bwMode="auto">
            <a:xfrm>
              <a:off x="3683797" y="5265808"/>
              <a:ext cx="0" cy="580510"/>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35"/>
            <p:cNvCxnSpPr>
              <a:cxnSpLocks noChangeShapeType="1"/>
            </p:cNvCxnSpPr>
            <p:nvPr/>
          </p:nvCxnSpPr>
          <p:spPr bwMode="auto">
            <a:xfrm>
              <a:off x="5650628" y="5272152"/>
              <a:ext cx="0" cy="623336"/>
            </a:xfrm>
            <a:prstGeom prst="line">
              <a:avLst/>
            </a:prstGeom>
            <a:noFill/>
            <a:ln w="1905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52590" name="TextBox 5"/>
            <p:cNvSpPr txBox="1">
              <a:spLocks noChangeArrowheads="1"/>
            </p:cNvSpPr>
            <p:nvPr/>
          </p:nvSpPr>
          <p:spPr bwMode="auto">
            <a:xfrm>
              <a:off x="1910352" y="5332220"/>
              <a:ext cx="844810" cy="410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400" dirty="0">
                  <a:solidFill>
                    <a:schemeClr val="bg1"/>
                  </a:solidFill>
                  <a:latin typeface="Arial" charset="0"/>
                  <a:cs typeface="Arial" charset="0"/>
                </a:rPr>
                <a:t>dest.</a:t>
              </a:r>
            </a:p>
            <a:p>
              <a:pPr algn="ctr">
                <a:lnSpc>
                  <a:spcPts val="1200"/>
                </a:lnSpc>
              </a:pPr>
              <a:r>
                <a:rPr lang="en-US" sz="1400" dirty="0">
                  <a:solidFill>
                    <a:schemeClr val="bg1"/>
                  </a:solidFill>
                  <a:latin typeface="Arial" charset="0"/>
                  <a:cs typeface="Arial" charset="0"/>
                </a:rPr>
                <a:t>address</a:t>
              </a:r>
            </a:p>
          </p:txBody>
        </p:sp>
        <p:sp>
          <p:nvSpPr>
            <p:cNvPr id="152591" name="TextBox 37"/>
            <p:cNvSpPr txBox="1">
              <a:spLocks noChangeArrowheads="1"/>
            </p:cNvSpPr>
            <p:nvPr/>
          </p:nvSpPr>
          <p:spPr bwMode="auto">
            <a:xfrm>
              <a:off x="2673645" y="5340803"/>
              <a:ext cx="844810" cy="410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400" dirty="0">
                  <a:solidFill>
                    <a:schemeClr val="bg1"/>
                  </a:solidFill>
                  <a:latin typeface="Arial" charset="0"/>
                  <a:cs typeface="Arial" charset="0"/>
                </a:rPr>
                <a:t>source</a:t>
              </a:r>
            </a:p>
            <a:p>
              <a:pPr algn="ctr">
                <a:lnSpc>
                  <a:spcPts val="1200"/>
                </a:lnSpc>
              </a:pPr>
              <a:r>
                <a:rPr lang="en-US" sz="1400" dirty="0">
                  <a:solidFill>
                    <a:schemeClr val="bg1"/>
                  </a:solidFill>
                  <a:latin typeface="Arial" charset="0"/>
                  <a:cs typeface="Arial" charset="0"/>
                </a:rPr>
                <a:t>address</a:t>
              </a:r>
            </a:p>
          </p:txBody>
        </p:sp>
        <p:sp>
          <p:nvSpPr>
            <p:cNvPr id="152592" name="TextBox 38"/>
            <p:cNvSpPr txBox="1">
              <a:spLocks noChangeArrowheads="1"/>
            </p:cNvSpPr>
            <p:nvPr/>
          </p:nvSpPr>
          <p:spPr bwMode="auto">
            <a:xfrm>
              <a:off x="4053534" y="5353451"/>
              <a:ext cx="1377407"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600" dirty="0">
                  <a:solidFill>
                    <a:schemeClr val="bg1"/>
                  </a:solidFill>
                  <a:latin typeface="Arial" charset="0"/>
                  <a:cs typeface="Arial" charset="0"/>
                </a:rPr>
                <a:t>data (payload)</a:t>
              </a:r>
            </a:p>
          </p:txBody>
        </p:sp>
        <p:sp>
          <p:nvSpPr>
            <p:cNvPr id="152593" name="TextBox 39"/>
            <p:cNvSpPr txBox="1">
              <a:spLocks noChangeArrowheads="1"/>
            </p:cNvSpPr>
            <p:nvPr/>
          </p:nvSpPr>
          <p:spPr bwMode="auto">
            <a:xfrm>
              <a:off x="5941065" y="5431291"/>
              <a:ext cx="85557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600" dirty="0">
                  <a:solidFill>
                    <a:schemeClr val="bg1"/>
                  </a:solidFill>
                  <a:latin typeface="Arial" charset="0"/>
                  <a:cs typeface="Arial" charset="0"/>
                </a:rPr>
                <a:t>CRC</a:t>
              </a:r>
            </a:p>
          </p:txBody>
        </p:sp>
        <p:sp>
          <p:nvSpPr>
            <p:cNvPr id="152594" name="TextBox 40"/>
            <p:cNvSpPr txBox="1">
              <a:spLocks noChangeArrowheads="1"/>
            </p:cNvSpPr>
            <p:nvPr/>
          </p:nvSpPr>
          <p:spPr bwMode="auto">
            <a:xfrm>
              <a:off x="940711" y="5444340"/>
              <a:ext cx="1070128"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200"/>
                </a:lnSpc>
              </a:pPr>
              <a:r>
                <a:rPr lang="en-US" sz="1600" dirty="0">
                  <a:solidFill>
                    <a:schemeClr val="bg1"/>
                  </a:solidFill>
                  <a:latin typeface="Arial" charset="0"/>
                  <a:cs typeface="Arial" charset="0"/>
                </a:rPr>
                <a:t>preamble</a:t>
              </a:r>
            </a:p>
          </p:txBody>
        </p:sp>
        <p:sp>
          <p:nvSpPr>
            <p:cNvPr id="152595" name="Text Box 9"/>
            <p:cNvSpPr txBox="1">
              <a:spLocks noChangeArrowheads="1"/>
            </p:cNvSpPr>
            <p:nvPr/>
          </p:nvSpPr>
          <p:spPr bwMode="auto">
            <a:xfrm>
              <a:off x="3321504" y="4902593"/>
              <a:ext cx="77026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solidFill>
                    <a:srgbClr val="000000"/>
                  </a:solidFill>
                  <a:latin typeface="Arial" charset="0"/>
                </a:rPr>
                <a:t>type</a:t>
              </a:r>
            </a:p>
          </p:txBody>
        </p:sp>
      </p:grpSp>
      <p:sp>
        <p:nvSpPr>
          <p:cNvPr id="21"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33</a:t>
            </a:fld>
            <a:endParaRPr lang="en-US" sz="1200" dirty="0">
              <a:latin typeface="Tahoma" charset="0"/>
            </a:endParaRPr>
          </a:p>
        </p:txBody>
      </p:sp>
      <p:sp>
        <p:nvSpPr>
          <p:cNvPr id="22"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88723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a:xfrm>
            <a:off x="152400" y="95250"/>
            <a:ext cx="8715375" cy="1143000"/>
          </a:xfrm>
        </p:spPr>
        <p:txBody>
          <a:bodyPr/>
          <a:lstStyle/>
          <a:p>
            <a:pPr>
              <a:defRPr/>
            </a:pPr>
            <a:r>
              <a:rPr lang="en-US" sz="3200" dirty="0">
                <a:latin typeface="Gill Sans MT" charset="0"/>
                <a:cs typeface="+mj-cs"/>
              </a:rPr>
              <a:t>Ethernet standards: link &amp; physical layers</a:t>
            </a:r>
          </a:p>
        </p:txBody>
      </p:sp>
      <p:sp>
        <p:nvSpPr>
          <p:cNvPr id="59397" name="Rectangle 3"/>
          <p:cNvSpPr>
            <a:spLocks noGrp="1" noChangeArrowheads="1"/>
          </p:cNvSpPr>
          <p:nvPr>
            <p:ph type="body" idx="1"/>
          </p:nvPr>
        </p:nvSpPr>
        <p:spPr>
          <a:xfrm>
            <a:off x="493713" y="1292225"/>
            <a:ext cx="7772400" cy="2100263"/>
          </a:xfrm>
        </p:spPr>
        <p:txBody>
          <a:bodyPr/>
          <a:lstStyle/>
          <a:p>
            <a:pPr>
              <a:lnSpc>
                <a:spcPct val="90000"/>
              </a:lnSpc>
              <a:defRPr/>
            </a:pPr>
            <a:r>
              <a:rPr lang="en-US" i="1" dirty="0">
                <a:solidFill>
                  <a:srgbClr val="CC0000"/>
                </a:solidFill>
                <a:latin typeface="Gill Sans MT" charset="0"/>
                <a:cs typeface="+mn-cs"/>
              </a:rPr>
              <a:t>many</a:t>
            </a:r>
            <a:r>
              <a:rPr lang="en-US" dirty="0">
                <a:solidFill>
                  <a:srgbClr val="CC0000"/>
                </a:solidFill>
                <a:latin typeface="Gill Sans MT" charset="0"/>
                <a:cs typeface="+mn-cs"/>
              </a:rPr>
              <a:t> </a:t>
            </a:r>
            <a:r>
              <a:rPr lang="en-US" dirty="0">
                <a:latin typeface="Gill Sans MT" charset="0"/>
                <a:cs typeface="+mn-cs"/>
              </a:rPr>
              <a:t>different Ethernet standards – IEEE </a:t>
            </a:r>
            <a:r>
              <a:rPr lang="en-US" dirty="0">
                <a:latin typeface="Gill Sans MT" charset="0"/>
              </a:rPr>
              <a:t>802.3 </a:t>
            </a:r>
            <a:endParaRPr lang="en-US" dirty="0">
              <a:latin typeface="Gill Sans MT" charset="0"/>
              <a:cs typeface="+mn-cs"/>
            </a:endParaRPr>
          </a:p>
          <a:p>
            <a:pPr lvl="1">
              <a:lnSpc>
                <a:spcPct val="90000"/>
              </a:lnSpc>
              <a:defRPr/>
            </a:pPr>
            <a:r>
              <a:rPr lang="en-US" dirty="0">
                <a:latin typeface="Gill Sans MT" charset="0"/>
              </a:rPr>
              <a:t>common multiple access protocol and frame format</a:t>
            </a:r>
          </a:p>
          <a:p>
            <a:pPr lvl="1">
              <a:lnSpc>
                <a:spcPct val="90000"/>
              </a:lnSpc>
              <a:defRPr/>
            </a:pPr>
            <a:r>
              <a:rPr lang="en-US" dirty="0">
                <a:latin typeface="Gill Sans MT" charset="0"/>
              </a:rPr>
              <a:t>different speeds: 2 Mbps, 10 Mbps, 100 Mbps, 1Gbps, 10 Gbps, 40 Gbps</a:t>
            </a:r>
          </a:p>
          <a:p>
            <a:pPr lvl="1">
              <a:lnSpc>
                <a:spcPct val="90000"/>
              </a:lnSpc>
              <a:defRPr/>
            </a:pPr>
            <a:r>
              <a:rPr lang="en-US" dirty="0">
                <a:latin typeface="Gill Sans MT" charset="0"/>
              </a:rPr>
              <a:t>different physical layer media: fiber, cable</a:t>
            </a:r>
          </a:p>
          <a:p>
            <a:pPr>
              <a:lnSpc>
                <a:spcPct val="90000"/>
              </a:lnSpc>
              <a:defRPr/>
            </a:pPr>
            <a:endParaRPr lang="en-US" sz="3200" dirty="0">
              <a:latin typeface="Gill Sans MT" charset="0"/>
              <a:cs typeface="+mn-cs"/>
            </a:endParaRPr>
          </a:p>
        </p:txBody>
      </p:sp>
      <p:sp>
        <p:nvSpPr>
          <p:cNvPr id="156677" name="Freeform 39"/>
          <p:cNvSpPr>
            <a:spLocks/>
          </p:cNvSpPr>
          <p:nvPr/>
        </p:nvSpPr>
        <p:spPr bwMode="auto">
          <a:xfrm>
            <a:off x="2873375" y="4075113"/>
            <a:ext cx="1393825" cy="1527175"/>
          </a:xfrm>
          <a:custGeom>
            <a:avLst/>
            <a:gdLst>
              <a:gd name="T0" fmla="*/ 2147483647 w 878"/>
              <a:gd name="T1" fmla="*/ 0 h 962"/>
              <a:gd name="T2" fmla="*/ 0 w 878"/>
              <a:gd name="T3" fmla="*/ 2147483647 h 962"/>
              <a:gd name="T4" fmla="*/ 2147483647 w 878"/>
              <a:gd name="T5" fmla="*/ 2147483647 h 962"/>
              <a:gd name="T6" fmla="*/ 2147483647 w 878"/>
              <a:gd name="T7" fmla="*/ 2147483647 h 962"/>
              <a:gd name="T8" fmla="*/ 2147483647 w 878"/>
              <a:gd name="T9" fmla="*/ 0 h 9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962">
                <a:moveTo>
                  <a:pt x="851" y="0"/>
                </a:moveTo>
                <a:lnTo>
                  <a:pt x="0" y="622"/>
                </a:lnTo>
                <a:lnTo>
                  <a:pt x="7" y="962"/>
                </a:lnTo>
                <a:lnTo>
                  <a:pt x="878" y="960"/>
                </a:lnTo>
                <a:lnTo>
                  <a:pt x="851" y="0"/>
                </a:lnTo>
                <a:close/>
              </a:path>
            </a:pathLst>
          </a:custGeom>
          <a:gradFill rotWithShape="1">
            <a:gsLst>
              <a:gs pos="0">
                <a:srgbClr val="DDDDDD"/>
              </a:gs>
              <a:gs pos="100000">
                <a:schemeClr val="bg1"/>
              </a:gs>
            </a:gsLst>
            <a:lin ang="0" scaled="1"/>
          </a:gradFill>
          <a:ln w="9525" cap="flat">
            <a:solidFill>
              <a:schemeClr val="tx1"/>
            </a:solidFill>
            <a:prstDash val="dash"/>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56678" name="Group 40"/>
          <p:cNvGrpSpPr>
            <a:grpSpLocks/>
          </p:cNvGrpSpPr>
          <p:nvPr/>
        </p:nvGrpSpPr>
        <p:grpSpPr bwMode="auto">
          <a:xfrm>
            <a:off x="1577975" y="4189413"/>
            <a:ext cx="1300163" cy="1465262"/>
            <a:chOff x="921" y="785"/>
            <a:chExt cx="819" cy="923"/>
          </a:xfrm>
        </p:grpSpPr>
        <p:sp>
          <p:nvSpPr>
            <p:cNvPr id="59419" name="Rectangle 41"/>
            <p:cNvSpPr>
              <a:spLocks noChangeArrowheads="1"/>
            </p:cNvSpPr>
            <p:nvPr/>
          </p:nvSpPr>
          <p:spPr bwMode="auto">
            <a:xfrm>
              <a:off x="924" y="810"/>
              <a:ext cx="816" cy="864"/>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9420" name="Text Box 42"/>
            <p:cNvSpPr txBox="1">
              <a:spLocks noChangeArrowheads="1"/>
            </p:cNvSpPr>
            <p:nvPr/>
          </p:nvSpPr>
          <p:spPr bwMode="auto">
            <a:xfrm>
              <a:off x="922" y="785"/>
              <a:ext cx="804" cy="9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i="0" dirty="0">
                  <a:latin typeface="Arial" charset="0"/>
                  <a:cs typeface="+mn-cs"/>
                </a:rPr>
                <a:t>application</a:t>
              </a:r>
            </a:p>
            <a:p>
              <a:pPr algn="ctr" eaLnBrk="1" hangingPunct="1">
                <a:defRPr/>
              </a:pPr>
              <a:r>
                <a:rPr lang="en-US" i="0" dirty="0">
                  <a:latin typeface="Arial" charset="0"/>
                  <a:cs typeface="+mn-cs"/>
                </a:rPr>
                <a:t>transport</a:t>
              </a:r>
            </a:p>
            <a:p>
              <a:pPr algn="ctr" eaLnBrk="1" hangingPunct="1">
                <a:defRPr/>
              </a:pPr>
              <a:r>
                <a:rPr lang="en-US" i="0" dirty="0">
                  <a:latin typeface="Arial" charset="0"/>
                  <a:cs typeface="+mn-cs"/>
                </a:rPr>
                <a:t>network</a:t>
              </a:r>
            </a:p>
            <a:p>
              <a:pPr algn="ctr" eaLnBrk="1" hangingPunct="1">
                <a:defRPr/>
              </a:pPr>
              <a:r>
                <a:rPr lang="en-US" i="0" dirty="0">
                  <a:latin typeface="Arial" charset="0"/>
                  <a:cs typeface="+mn-cs"/>
                </a:rPr>
                <a:t>link</a:t>
              </a:r>
            </a:p>
            <a:p>
              <a:pPr algn="ctr" eaLnBrk="1" hangingPunct="1">
                <a:defRPr/>
              </a:pPr>
              <a:r>
                <a:rPr lang="en-US" i="0" dirty="0">
                  <a:latin typeface="Arial" charset="0"/>
                  <a:cs typeface="+mn-cs"/>
                </a:rPr>
                <a:t>physical</a:t>
              </a:r>
            </a:p>
          </p:txBody>
        </p:sp>
        <p:sp>
          <p:nvSpPr>
            <p:cNvPr id="59421" name="Line 43"/>
            <p:cNvSpPr>
              <a:spLocks noChangeShapeType="1"/>
            </p:cNvSpPr>
            <p:nvPr/>
          </p:nvSpPr>
          <p:spPr bwMode="auto">
            <a:xfrm>
              <a:off x="924" y="993"/>
              <a:ext cx="816"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9422" name="Line 44"/>
            <p:cNvSpPr>
              <a:spLocks noChangeShapeType="1"/>
            </p:cNvSpPr>
            <p:nvPr/>
          </p:nvSpPr>
          <p:spPr bwMode="auto">
            <a:xfrm>
              <a:off x="924" y="1167"/>
              <a:ext cx="816"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9423" name="Line 45"/>
            <p:cNvSpPr>
              <a:spLocks noChangeShapeType="1"/>
            </p:cNvSpPr>
            <p:nvPr/>
          </p:nvSpPr>
          <p:spPr bwMode="auto">
            <a:xfrm>
              <a:off x="921" y="1344"/>
              <a:ext cx="816"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9424" name="Line 46"/>
            <p:cNvSpPr>
              <a:spLocks noChangeShapeType="1"/>
            </p:cNvSpPr>
            <p:nvPr/>
          </p:nvSpPr>
          <p:spPr bwMode="auto">
            <a:xfrm>
              <a:off x="926" y="1501"/>
              <a:ext cx="808" cy="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9425" name="Line 47"/>
            <p:cNvSpPr>
              <a:spLocks noChangeShapeType="1"/>
            </p:cNvSpPr>
            <p:nvPr/>
          </p:nvSpPr>
          <p:spPr bwMode="auto">
            <a:xfrm>
              <a:off x="926" y="1552"/>
              <a:ext cx="0" cy="106"/>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9426" name="Line 48"/>
            <p:cNvSpPr>
              <a:spLocks noChangeShapeType="1"/>
            </p:cNvSpPr>
            <p:nvPr/>
          </p:nvSpPr>
          <p:spPr bwMode="auto">
            <a:xfrm>
              <a:off x="1739" y="1541"/>
              <a:ext cx="0" cy="106"/>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sp>
        <p:nvSpPr>
          <p:cNvPr id="59400" name="Rectangle 49"/>
          <p:cNvSpPr>
            <a:spLocks noChangeArrowheads="1"/>
          </p:cNvSpPr>
          <p:nvPr/>
        </p:nvSpPr>
        <p:spPr bwMode="auto">
          <a:xfrm>
            <a:off x="4230688" y="4038600"/>
            <a:ext cx="4195762" cy="156845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9401" name="Line 50"/>
          <p:cNvSpPr>
            <a:spLocks noChangeShapeType="1"/>
          </p:cNvSpPr>
          <p:nvPr/>
        </p:nvSpPr>
        <p:spPr bwMode="auto">
          <a:xfrm flipV="1">
            <a:off x="4244975" y="4703763"/>
            <a:ext cx="41783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9402" name="Text Box 51"/>
          <p:cNvSpPr txBox="1">
            <a:spLocks noChangeArrowheads="1"/>
          </p:cNvSpPr>
          <p:nvPr/>
        </p:nvSpPr>
        <p:spPr bwMode="auto">
          <a:xfrm>
            <a:off x="5413375" y="4079875"/>
            <a:ext cx="1735138" cy="58102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sz="1600" i="0" dirty="0">
                <a:latin typeface="Arial" charset="0"/>
                <a:cs typeface="+mn-cs"/>
              </a:rPr>
              <a:t>MAC protocol</a:t>
            </a:r>
          </a:p>
          <a:p>
            <a:pPr algn="ctr" eaLnBrk="1" hangingPunct="1">
              <a:defRPr/>
            </a:pPr>
            <a:r>
              <a:rPr lang="en-US" sz="1600" i="0" dirty="0">
                <a:latin typeface="Arial" charset="0"/>
                <a:cs typeface="+mn-cs"/>
              </a:rPr>
              <a:t>and frame format</a:t>
            </a:r>
          </a:p>
        </p:txBody>
      </p:sp>
      <p:sp>
        <p:nvSpPr>
          <p:cNvPr id="59403" name="Text Box 52"/>
          <p:cNvSpPr txBox="1">
            <a:spLocks noChangeArrowheads="1"/>
          </p:cNvSpPr>
          <p:nvPr/>
        </p:nvSpPr>
        <p:spPr bwMode="auto">
          <a:xfrm>
            <a:off x="4398963" y="4794250"/>
            <a:ext cx="1250950" cy="3143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latin typeface="Arial" charset="0"/>
                <a:cs typeface="+mn-cs"/>
              </a:rPr>
              <a:t>100BASE-TX</a:t>
            </a:r>
          </a:p>
        </p:txBody>
      </p:sp>
      <p:sp>
        <p:nvSpPr>
          <p:cNvPr id="59404" name="Text Box 53"/>
          <p:cNvSpPr txBox="1">
            <a:spLocks noChangeArrowheads="1"/>
          </p:cNvSpPr>
          <p:nvPr/>
        </p:nvSpPr>
        <p:spPr bwMode="auto">
          <a:xfrm>
            <a:off x="4410075" y="5154613"/>
            <a:ext cx="1230313" cy="3143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latin typeface="Arial" charset="0"/>
                <a:cs typeface="+mn-cs"/>
              </a:rPr>
              <a:t>100BASE-T4</a:t>
            </a:r>
          </a:p>
        </p:txBody>
      </p:sp>
      <p:sp>
        <p:nvSpPr>
          <p:cNvPr id="59405" name="Text Box 54"/>
          <p:cNvSpPr txBox="1">
            <a:spLocks noChangeArrowheads="1"/>
          </p:cNvSpPr>
          <p:nvPr/>
        </p:nvSpPr>
        <p:spPr bwMode="auto">
          <a:xfrm>
            <a:off x="7081838" y="4789488"/>
            <a:ext cx="1250950" cy="3143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latin typeface="Arial" charset="0"/>
                <a:cs typeface="+mn-cs"/>
              </a:rPr>
              <a:t>100BASE-FX</a:t>
            </a:r>
          </a:p>
        </p:txBody>
      </p:sp>
      <p:sp>
        <p:nvSpPr>
          <p:cNvPr id="156685" name="Freeform 55"/>
          <p:cNvSpPr>
            <a:spLocks/>
          </p:cNvSpPr>
          <p:nvPr/>
        </p:nvSpPr>
        <p:spPr bwMode="auto">
          <a:xfrm>
            <a:off x="2887663" y="4684713"/>
            <a:ext cx="1393825" cy="611187"/>
          </a:xfrm>
          <a:custGeom>
            <a:avLst/>
            <a:gdLst>
              <a:gd name="T0" fmla="*/ 0 w 878"/>
              <a:gd name="T1" fmla="*/ 2147483647 h 385"/>
              <a:gd name="T2" fmla="*/ 2147483647 w 878"/>
              <a:gd name="T3" fmla="*/ 0 h 385"/>
              <a:gd name="T4" fmla="*/ 0 60000 65536"/>
              <a:gd name="T5" fmla="*/ 0 60000 65536"/>
            </a:gdLst>
            <a:ahLst/>
            <a:cxnLst>
              <a:cxn ang="T4">
                <a:pos x="T0" y="T1"/>
              </a:cxn>
              <a:cxn ang="T5">
                <a:pos x="T2" y="T3"/>
              </a:cxn>
            </a:cxnLst>
            <a:rect l="0" t="0" r="r" b="b"/>
            <a:pathLst>
              <a:path w="878" h="385">
                <a:moveTo>
                  <a:pt x="0" y="385"/>
                </a:moveTo>
                <a:lnTo>
                  <a:pt x="878" y="0"/>
                </a:lnTo>
              </a:path>
            </a:pathLst>
          </a:custGeom>
          <a:noFill/>
          <a:ln w="9525" cap="flat">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9407" name="Text Box 56"/>
          <p:cNvSpPr txBox="1">
            <a:spLocks noChangeArrowheads="1"/>
          </p:cNvSpPr>
          <p:nvPr/>
        </p:nvSpPr>
        <p:spPr bwMode="auto">
          <a:xfrm>
            <a:off x="5741988" y="4787900"/>
            <a:ext cx="1230312" cy="3143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latin typeface="Arial" charset="0"/>
                <a:cs typeface="+mn-cs"/>
              </a:rPr>
              <a:t>100BASE-T2</a:t>
            </a:r>
          </a:p>
        </p:txBody>
      </p:sp>
      <p:sp>
        <p:nvSpPr>
          <p:cNvPr id="59408" name="Text Box 57"/>
          <p:cNvSpPr txBox="1">
            <a:spLocks noChangeArrowheads="1"/>
          </p:cNvSpPr>
          <p:nvPr/>
        </p:nvSpPr>
        <p:spPr bwMode="auto">
          <a:xfrm>
            <a:off x="5724525" y="5148263"/>
            <a:ext cx="1262063" cy="3143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latin typeface="Arial" charset="0"/>
                <a:cs typeface="+mn-cs"/>
              </a:rPr>
              <a:t>100BASE-SX</a:t>
            </a:r>
          </a:p>
        </p:txBody>
      </p:sp>
      <p:sp>
        <p:nvSpPr>
          <p:cNvPr id="59409" name="Text Box 58"/>
          <p:cNvSpPr txBox="1">
            <a:spLocks noChangeArrowheads="1"/>
          </p:cNvSpPr>
          <p:nvPr/>
        </p:nvSpPr>
        <p:spPr bwMode="auto">
          <a:xfrm>
            <a:off x="7088188" y="5143500"/>
            <a:ext cx="1262062" cy="3143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dirty="0">
                <a:latin typeface="Arial" charset="0"/>
                <a:cs typeface="+mn-cs"/>
              </a:rPr>
              <a:t>100BASE-BX</a:t>
            </a:r>
          </a:p>
        </p:txBody>
      </p:sp>
      <p:grpSp>
        <p:nvGrpSpPr>
          <p:cNvPr id="412739" name="Group 67"/>
          <p:cNvGrpSpPr>
            <a:grpSpLocks/>
          </p:cNvGrpSpPr>
          <p:nvPr/>
        </p:nvGrpSpPr>
        <p:grpSpPr bwMode="auto">
          <a:xfrm>
            <a:off x="5681663" y="4743450"/>
            <a:ext cx="2768600" cy="1565275"/>
            <a:chOff x="3579" y="2988"/>
            <a:chExt cx="1744" cy="986"/>
          </a:xfrm>
        </p:grpSpPr>
        <p:sp>
          <p:nvSpPr>
            <p:cNvPr id="156695" name="Freeform 59"/>
            <p:cNvSpPr>
              <a:spLocks/>
            </p:cNvSpPr>
            <p:nvPr/>
          </p:nvSpPr>
          <p:spPr bwMode="auto">
            <a:xfrm>
              <a:off x="3579" y="2988"/>
              <a:ext cx="1709" cy="489"/>
            </a:xfrm>
            <a:custGeom>
              <a:avLst/>
              <a:gdLst>
                <a:gd name="T0" fmla="*/ 842 w 1709"/>
                <a:gd name="T1" fmla="*/ 0 h 489"/>
                <a:gd name="T2" fmla="*/ 843 w 1709"/>
                <a:gd name="T3" fmla="*/ 239 h 489"/>
                <a:gd name="T4" fmla="*/ 5 w 1709"/>
                <a:gd name="T5" fmla="*/ 239 h 489"/>
                <a:gd name="T6" fmla="*/ 0 w 1709"/>
                <a:gd name="T7" fmla="*/ 489 h 489"/>
                <a:gd name="T8" fmla="*/ 1709 w 1709"/>
                <a:gd name="T9" fmla="*/ 489 h 489"/>
                <a:gd name="T10" fmla="*/ 1704 w 1709"/>
                <a:gd name="T11" fmla="*/ 0 h 489"/>
                <a:gd name="T12" fmla="*/ 842 w 1709"/>
                <a:gd name="T13" fmla="*/ 0 h 4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9" h="489">
                  <a:moveTo>
                    <a:pt x="842" y="0"/>
                  </a:moveTo>
                  <a:lnTo>
                    <a:pt x="843" y="239"/>
                  </a:lnTo>
                  <a:lnTo>
                    <a:pt x="5" y="239"/>
                  </a:lnTo>
                  <a:lnTo>
                    <a:pt x="0" y="489"/>
                  </a:lnTo>
                  <a:lnTo>
                    <a:pt x="1709" y="489"/>
                  </a:lnTo>
                  <a:cubicBezTo>
                    <a:pt x="1707" y="330"/>
                    <a:pt x="1706" y="159"/>
                    <a:pt x="1704" y="0"/>
                  </a:cubicBezTo>
                  <a:lnTo>
                    <a:pt x="842" y="0"/>
                  </a:lnTo>
                  <a:close/>
                </a:path>
              </a:pathLst>
            </a:custGeom>
            <a:noFill/>
            <a:ln w="19050" cap="flat" cmpd="sng">
              <a:solidFill>
                <a:srgbClr val="FF0000"/>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59417" name="Line 60"/>
            <p:cNvSpPr>
              <a:spLocks noChangeShapeType="1"/>
            </p:cNvSpPr>
            <p:nvPr/>
          </p:nvSpPr>
          <p:spPr bwMode="auto">
            <a:xfrm>
              <a:off x="4410" y="3494"/>
              <a:ext cx="227" cy="291"/>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9418" name="Text Box 61"/>
            <p:cNvSpPr txBox="1">
              <a:spLocks noChangeArrowheads="1"/>
            </p:cNvSpPr>
            <p:nvPr/>
          </p:nvSpPr>
          <p:spPr bwMode="auto">
            <a:xfrm>
              <a:off x="4003" y="3741"/>
              <a:ext cx="1320"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CC0000"/>
                  </a:solidFill>
                  <a:latin typeface="Arial" charset="0"/>
                  <a:cs typeface="Arial" charset="0"/>
                </a:rPr>
                <a:t>fiber physical layer</a:t>
              </a:r>
            </a:p>
          </p:txBody>
        </p:sp>
      </p:grpSp>
      <p:grpSp>
        <p:nvGrpSpPr>
          <p:cNvPr id="412738" name="Group 66"/>
          <p:cNvGrpSpPr>
            <a:grpSpLocks/>
          </p:cNvGrpSpPr>
          <p:nvPr/>
        </p:nvGrpSpPr>
        <p:grpSpPr bwMode="auto">
          <a:xfrm>
            <a:off x="3689350" y="4733925"/>
            <a:ext cx="3303588" cy="1874838"/>
            <a:chOff x="2324" y="2982"/>
            <a:chExt cx="2081" cy="1181"/>
          </a:xfrm>
        </p:grpSpPr>
        <p:sp>
          <p:nvSpPr>
            <p:cNvPr id="156692" name="Freeform 62"/>
            <p:cNvSpPr>
              <a:spLocks/>
            </p:cNvSpPr>
            <p:nvPr/>
          </p:nvSpPr>
          <p:spPr bwMode="auto">
            <a:xfrm>
              <a:off x="2741" y="2982"/>
              <a:ext cx="1664" cy="495"/>
            </a:xfrm>
            <a:custGeom>
              <a:avLst/>
              <a:gdLst>
                <a:gd name="T0" fmla="*/ 1664 w 1664"/>
                <a:gd name="T1" fmla="*/ 0 h 495"/>
                <a:gd name="T2" fmla="*/ 1652 w 1664"/>
                <a:gd name="T3" fmla="*/ 233 h 495"/>
                <a:gd name="T4" fmla="*/ 820 w 1664"/>
                <a:gd name="T5" fmla="*/ 233 h 495"/>
                <a:gd name="T6" fmla="*/ 814 w 1664"/>
                <a:gd name="T7" fmla="*/ 495 h 495"/>
                <a:gd name="T8" fmla="*/ 0 w 1664"/>
                <a:gd name="T9" fmla="*/ 495 h 495"/>
                <a:gd name="T10" fmla="*/ 0 w 1664"/>
                <a:gd name="T11" fmla="*/ 0 h 495"/>
                <a:gd name="T12" fmla="*/ 1664 w 1664"/>
                <a:gd name="T13" fmla="*/ 0 h 4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4" h="495">
                  <a:moveTo>
                    <a:pt x="1664" y="0"/>
                  </a:moveTo>
                  <a:lnTo>
                    <a:pt x="1652" y="233"/>
                  </a:lnTo>
                  <a:lnTo>
                    <a:pt x="820" y="233"/>
                  </a:lnTo>
                  <a:lnTo>
                    <a:pt x="814" y="495"/>
                  </a:lnTo>
                  <a:lnTo>
                    <a:pt x="0" y="495"/>
                  </a:lnTo>
                  <a:lnTo>
                    <a:pt x="0" y="0"/>
                  </a:lnTo>
                  <a:lnTo>
                    <a:pt x="1664" y="0"/>
                  </a:lnTo>
                  <a:close/>
                </a:path>
              </a:pathLst>
            </a:custGeom>
            <a:noFill/>
            <a:ln w="28575" cap="flat" cmpd="sng">
              <a:solidFill>
                <a:schemeClr val="accent2"/>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59414" name="Line 63"/>
            <p:cNvSpPr>
              <a:spLocks noChangeShapeType="1"/>
            </p:cNvSpPr>
            <p:nvPr/>
          </p:nvSpPr>
          <p:spPr bwMode="auto">
            <a:xfrm flipH="1">
              <a:off x="2929" y="3503"/>
              <a:ext cx="227" cy="291"/>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9415" name="Text Box 65"/>
            <p:cNvSpPr txBox="1">
              <a:spLocks noChangeArrowheads="1"/>
            </p:cNvSpPr>
            <p:nvPr/>
          </p:nvSpPr>
          <p:spPr bwMode="auto">
            <a:xfrm>
              <a:off x="2324" y="3756"/>
              <a:ext cx="1328" cy="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99"/>
                  </a:solidFill>
                  <a:latin typeface="Arial" charset="0"/>
                  <a:cs typeface="Arial" charset="0"/>
                </a:rPr>
                <a:t>copper (twisted</a:t>
              </a:r>
            </a:p>
            <a:p>
              <a:pPr>
                <a:defRPr/>
              </a:pPr>
              <a:r>
                <a:rPr lang="en-US" i="0" dirty="0">
                  <a:solidFill>
                    <a:srgbClr val="000099"/>
                  </a:solidFill>
                  <a:latin typeface="Arial" charset="0"/>
                  <a:cs typeface="Arial" charset="0"/>
                </a:rPr>
                <a:t>pair) physical layer</a:t>
              </a:r>
            </a:p>
          </p:txBody>
        </p:sp>
      </p:grpSp>
      <p:pic>
        <p:nvPicPr>
          <p:cNvPr id="156691" name="Picture 1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862013"/>
            <a:ext cx="7769225"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34</a:t>
            </a:fld>
            <a:endParaRPr lang="en-US" sz="1200" dirty="0">
              <a:latin typeface="Tahoma" charset="0"/>
            </a:endParaRPr>
          </a:p>
        </p:txBody>
      </p:sp>
      <p:sp>
        <p:nvSpPr>
          <p:cNvPr id="36"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981237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28700"/>
            <a:ext cx="5942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p:txBody>
          <a:bodyPr/>
          <a:lstStyle/>
          <a:p>
            <a:pPr>
              <a:defRPr/>
            </a:pPr>
            <a:r>
              <a:rPr lang="en-US" dirty="0">
                <a:latin typeface="Gill Sans MT" charset="0"/>
                <a:cs typeface="+mj-cs"/>
              </a:rPr>
              <a:t>Link layer, </a:t>
            </a:r>
            <a:r>
              <a:rPr lang="en-US" sz="4000" dirty="0">
                <a:latin typeface="Gill Sans MT" charset="0"/>
                <a:cs typeface="+mj-cs"/>
              </a:rPr>
              <a:t>LAN</a:t>
            </a:r>
            <a:r>
              <a:rPr lang="en-US" dirty="0">
                <a:latin typeface="Gill Sans MT" charset="0"/>
                <a:cs typeface="+mj-cs"/>
              </a:rPr>
              <a:t>s: outline</a:t>
            </a:r>
          </a:p>
        </p:txBody>
      </p:sp>
      <p:sp>
        <p:nvSpPr>
          <p:cNvPr id="3078" name="Rectangle 3"/>
          <p:cNvSpPr>
            <a:spLocks noGrp="1" noChangeArrowheads="1"/>
          </p:cNvSpPr>
          <p:nvPr>
            <p:ph type="body" sz="half" idx="1"/>
          </p:nvPr>
        </p:nvSpPr>
        <p:spPr>
          <a:xfrm>
            <a:off x="533400" y="1600200"/>
            <a:ext cx="4938932" cy="3872132"/>
          </a:xfrm>
        </p:spPr>
        <p:txBody>
          <a:bodyPr/>
          <a:lstStyle/>
          <a:p>
            <a:pPr marL="457200" indent="-457200">
              <a:buFont typeface="Wingdings" charset="0"/>
              <a:buNone/>
              <a:defRPr/>
            </a:pPr>
            <a:r>
              <a:rPr lang="en-US" dirty="0">
                <a:solidFill>
                  <a:srgbClr val="000099"/>
                </a:solidFill>
                <a:latin typeface="Gill Sans MT" charset="0"/>
                <a:cs typeface="+mn-cs"/>
              </a:rPr>
              <a:t>6.1</a:t>
            </a:r>
            <a:r>
              <a:rPr lang="en-US" dirty="0">
                <a:solidFill>
                  <a:srgbClr val="CC0000"/>
                </a:solidFill>
                <a:latin typeface="Gill Sans MT" charset="0"/>
                <a:cs typeface="+mn-cs"/>
              </a:rPr>
              <a:t> </a:t>
            </a:r>
            <a:r>
              <a:rPr lang="en-US" dirty="0">
                <a:latin typeface="Gill Sans MT" charset="0"/>
                <a:cs typeface="+mn-cs"/>
              </a:rPr>
              <a:t>Introduction, services</a:t>
            </a:r>
          </a:p>
          <a:p>
            <a:pPr marL="457200" indent="-457200">
              <a:buFont typeface="Wingdings" charset="0"/>
              <a:buNone/>
              <a:defRPr/>
            </a:pPr>
            <a:r>
              <a:rPr lang="en-US" dirty="0">
                <a:solidFill>
                  <a:srgbClr val="000099"/>
                </a:solidFill>
                <a:latin typeface="Gill Sans MT" charset="0"/>
                <a:cs typeface="+mn-cs"/>
              </a:rPr>
              <a:t>6.2</a:t>
            </a:r>
            <a:r>
              <a:rPr lang="en-US" dirty="0">
                <a:solidFill>
                  <a:srgbClr val="CC0000"/>
                </a:solidFill>
                <a:latin typeface="Gill Sans MT" charset="0"/>
                <a:cs typeface="+mn-cs"/>
              </a:rPr>
              <a:t> </a:t>
            </a:r>
            <a:r>
              <a:rPr lang="en-US" dirty="0">
                <a:latin typeface="Gill Sans MT" charset="0"/>
                <a:cs typeface="+mn-cs"/>
              </a:rPr>
              <a:t>Error detection, correction </a:t>
            </a:r>
          </a:p>
          <a:p>
            <a:pPr marL="457200" indent="-457200">
              <a:buFont typeface="Wingdings" charset="0"/>
              <a:buNone/>
              <a:defRPr/>
            </a:pPr>
            <a:r>
              <a:rPr lang="en-US" dirty="0">
                <a:solidFill>
                  <a:srgbClr val="000099"/>
                </a:solidFill>
                <a:latin typeface="Gill Sans MT" charset="0"/>
                <a:cs typeface="+mn-cs"/>
              </a:rPr>
              <a:t>6.3</a:t>
            </a:r>
            <a:r>
              <a:rPr lang="en-US" dirty="0">
                <a:solidFill>
                  <a:srgbClr val="CC0000"/>
                </a:solidFill>
                <a:latin typeface="Gill Sans MT" charset="0"/>
                <a:cs typeface="+mn-cs"/>
              </a:rPr>
              <a:t> </a:t>
            </a:r>
            <a:r>
              <a:rPr lang="en-US" dirty="0">
                <a:latin typeface="Gill Sans MT" charset="0"/>
                <a:cs typeface="+mn-cs"/>
              </a:rPr>
              <a:t>Multiple access protocols</a:t>
            </a:r>
          </a:p>
          <a:p>
            <a:pPr marL="457200" indent="-457200">
              <a:buFont typeface="Wingdings" charset="0"/>
              <a:buNone/>
              <a:defRPr/>
            </a:pPr>
            <a:r>
              <a:rPr lang="en-US" dirty="0">
                <a:latin typeface="Gill Sans MT" charset="0"/>
                <a:cs typeface="+mn-cs"/>
              </a:rPr>
              <a:t>6.4 </a:t>
            </a:r>
            <a:r>
              <a:rPr lang="en-US" dirty="0">
                <a:solidFill>
                  <a:srgbClr val="C00000"/>
                </a:solidFill>
                <a:latin typeface="Gill Sans MT" charset="0"/>
                <a:cs typeface="+mn-cs"/>
              </a:rPr>
              <a:t>Local Area Networks</a:t>
            </a:r>
          </a:p>
          <a:p>
            <a:pPr lvl="1">
              <a:defRPr/>
            </a:pPr>
            <a:r>
              <a:rPr lang="en-US" dirty="0">
                <a:latin typeface="Gill Sans MT" charset="0"/>
              </a:rPr>
              <a:t>Ethernet</a:t>
            </a:r>
          </a:p>
          <a:p>
            <a:pPr lvl="1">
              <a:defRPr/>
            </a:pPr>
            <a:r>
              <a:rPr lang="en-US" sz="2000" dirty="0">
                <a:solidFill>
                  <a:srgbClr val="C00000"/>
                </a:solidFill>
                <a:latin typeface="Gill Sans MT" charset="0"/>
              </a:rPr>
              <a:t>A</a:t>
            </a:r>
            <a:r>
              <a:rPr lang="en-US" dirty="0">
                <a:solidFill>
                  <a:srgbClr val="C00000"/>
                </a:solidFill>
                <a:latin typeface="Gill Sans MT" charset="0"/>
              </a:rPr>
              <a:t>ddressing, ARP</a:t>
            </a:r>
          </a:p>
          <a:p>
            <a:pPr lvl="1">
              <a:defRPr/>
            </a:pPr>
            <a:r>
              <a:rPr lang="en-US" dirty="0">
                <a:latin typeface="Gill Sans MT" charset="0"/>
              </a:rPr>
              <a:t>Switches</a:t>
            </a:r>
          </a:p>
        </p:txBody>
      </p:sp>
      <p:sp>
        <p:nvSpPr>
          <p:cNvPr id="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35</a:t>
            </a:fld>
            <a:endParaRPr lang="en-US" sz="1200" dirty="0">
              <a:latin typeface="Tahoma" charset="0"/>
            </a:endParaRPr>
          </a:p>
        </p:txBody>
      </p:sp>
      <p:sp>
        <p:nvSpPr>
          <p:cNvPr id="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627455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185057" y="250371"/>
            <a:ext cx="7772400" cy="446315"/>
          </a:xfrm>
        </p:spPr>
        <p:txBody>
          <a:bodyPr/>
          <a:lstStyle/>
          <a:p>
            <a:pPr>
              <a:defRPr/>
            </a:pPr>
            <a:r>
              <a:rPr lang="en-US" sz="4000" dirty="0">
                <a:latin typeface="Gill Sans MT" charset="0"/>
                <a:cs typeface="+mj-cs"/>
              </a:rPr>
              <a:t>Device interface</a:t>
            </a:r>
            <a:r>
              <a:rPr lang="en-US" dirty="0">
                <a:latin typeface="Gill Sans MT" charset="0"/>
                <a:cs typeface="+mj-cs"/>
              </a:rPr>
              <a:t> addresses</a:t>
            </a:r>
            <a:endParaRPr lang="en-US" sz="4000" dirty="0">
              <a:latin typeface="Gill Sans MT" charset="0"/>
              <a:cs typeface="+mj-cs"/>
            </a:endParaRPr>
          </a:p>
        </p:txBody>
      </p:sp>
      <p:sp>
        <p:nvSpPr>
          <p:cNvPr id="39941" name="Rectangle 3"/>
          <p:cNvSpPr>
            <a:spLocks noGrp="1" noChangeArrowheads="1"/>
          </p:cNvSpPr>
          <p:nvPr>
            <p:ph type="body" idx="1"/>
          </p:nvPr>
        </p:nvSpPr>
        <p:spPr>
          <a:xfrm>
            <a:off x="148856" y="1063256"/>
            <a:ext cx="8846288" cy="5635256"/>
          </a:xfrm>
        </p:spPr>
        <p:txBody>
          <a:bodyPr/>
          <a:lstStyle/>
          <a:p>
            <a:pPr>
              <a:defRPr/>
            </a:pPr>
            <a:r>
              <a:rPr lang="en-US" sz="3200" dirty="0">
                <a:latin typeface="Gill Sans MT" charset="0"/>
                <a:cs typeface="+mn-cs"/>
              </a:rPr>
              <a:t>interface address (referred to as: MAC/LAN/Ethernet/physical/hardware address):</a:t>
            </a:r>
            <a:r>
              <a:rPr lang="en-US" sz="3200" dirty="0">
                <a:solidFill>
                  <a:srgbClr val="FF0000"/>
                </a:solidFill>
                <a:latin typeface="Gill Sans MT" charset="0"/>
                <a:cs typeface="+mn-cs"/>
              </a:rPr>
              <a:t> </a:t>
            </a:r>
          </a:p>
          <a:p>
            <a:pPr lvl="1">
              <a:defRPr/>
            </a:pPr>
            <a:r>
              <a:rPr lang="en-US" sz="2800" dirty="0">
                <a:latin typeface="Gill Sans MT" charset="0"/>
              </a:rPr>
              <a:t>function:</a:t>
            </a:r>
            <a:r>
              <a:rPr lang="en-US" sz="2800" dirty="0">
                <a:solidFill>
                  <a:schemeClr val="accent2"/>
                </a:solidFill>
                <a:latin typeface="Gill Sans MT" charset="0"/>
              </a:rPr>
              <a:t> </a:t>
            </a:r>
            <a:r>
              <a:rPr lang="en-US" sz="2800" i="1" dirty="0">
                <a:solidFill>
                  <a:srgbClr val="CC0000"/>
                </a:solidFill>
                <a:latin typeface="Gill Sans MT" charset="0"/>
              </a:rPr>
              <a:t>used ‘locally” to transmit data frame from one device interface to another device interface on </a:t>
            </a:r>
            <a:r>
              <a:rPr lang="en-US" sz="2800" b="1" i="1" u="sng" dirty="0">
                <a:solidFill>
                  <a:srgbClr val="CC0000"/>
                </a:solidFill>
                <a:latin typeface="Gill Sans MT" charset="0"/>
              </a:rPr>
              <a:t>same</a:t>
            </a:r>
            <a:r>
              <a:rPr lang="en-US" sz="2800" i="1" dirty="0">
                <a:solidFill>
                  <a:srgbClr val="CC0000"/>
                </a:solidFill>
                <a:latin typeface="Gill Sans MT" charset="0"/>
              </a:rPr>
              <a:t> physical layer network – Ethernet, </a:t>
            </a:r>
            <a:r>
              <a:rPr lang="en-US" sz="2800" i="1" dirty="0" err="1">
                <a:solidFill>
                  <a:srgbClr val="CC0000"/>
                </a:solidFill>
                <a:latin typeface="Gill Sans MT" charset="0"/>
              </a:rPr>
              <a:t>WiFi</a:t>
            </a:r>
            <a:r>
              <a:rPr lang="en-US" sz="2800" i="1" dirty="0">
                <a:solidFill>
                  <a:srgbClr val="CC0000"/>
                </a:solidFill>
                <a:latin typeface="Gill Sans MT" charset="0"/>
              </a:rPr>
              <a:t>,….., </a:t>
            </a:r>
          </a:p>
          <a:p>
            <a:pPr lvl="1">
              <a:defRPr/>
            </a:pPr>
            <a:r>
              <a:rPr lang="en-US" sz="2800" dirty="0">
                <a:latin typeface="Gill Sans MT" charset="0"/>
              </a:rPr>
              <a:t>address bits burned in NIC ROM, also sometimes software settable</a:t>
            </a:r>
          </a:p>
          <a:p>
            <a:pPr lvl="1">
              <a:lnSpc>
                <a:spcPct val="90000"/>
              </a:lnSpc>
              <a:defRPr/>
            </a:pPr>
            <a:r>
              <a:rPr lang="en-US" sz="2800" dirty="0">
                <a:latin typeface="Gill Sans MT" charset="0"/>
              </a:rPr>
              <a:t>e.g.: Ethernet – 48bits (6octets): 1a-2f-bb-76-09-ad</a:t>
            </a:r>
          </a:p>
          <a:p>
            <a:pPr lvl="1">
              <a:lnSpc>
                <a:spcPct val="90000"/>
              </a:lnSpc>
              <a:defRPr/>
            </a:pPr>
            <a:endParaRPr lang="en-US" sz="2800" dirty="0">
              <a:latin typeface="Gill Sans MT" charset="0"/>
            </a:endParaRPr>
          </a:p>
          <a:p>
            <a:pPr lvl="1">
              <a:lnSpc>
                <a:spcPct val="90000"/>
              </a:lnSpc>
              <a:defRPr/>
            </a:pPr>
            <a:endParaRPr lang="en-US" sz="2800" dirty="0">
              <a:latin typeface="Gill Sans MT" charset="0"/>
            </a:endParaRPr>
          </a:p>
          <a:p>
            <a:pPr lvl="1">
              <a:lnSpc>
                <a:spcPct val="90000"/>
              </a:lnSpc>
              <a:defRPr/>
            </a:pPr>
            <a:r>
              <a:rPr lang="en-US" sz="2800" dirty="0" err="1">
                <a:latin typeface="Gill Sans MT" charset="0"/>
              </a:rPr>
              <a:t>ff:ff:ff:ff:ff:ff</a:t>
            </a:r>
            <a:r>
              <a:rPr lang="en-US" sz="2800" dirty="0">
                <a:latin typeface="Gill Sans MT" charset="0"/>
              </a:rPr>
              <a:t> – all “1”s -&gt; </a:t>
            </a:r>
            <a:r>
              <a:rPr lang="en-US" sz="2800" dirty="0">
                <a:solidFill>
                  <a:srgbClr val="C00000"/>
                </a:solidFill>
                <a:latin typeface="Gill Sans MT" charset="0"/>
              </a:rPr>
              <a:t>broadcast</a:t>
            </a:r>
            <a:r>
              <a:rPr lang="en-US" sz="2800" dirty="0">
                <a:latin typeface="Gill Sans MT" charset="0"/>
              </a:rPr>
              <a:t> address on local network</a:t>
            </a:r>
          </a:p>
          <a:p>
            <a:pPr lvl="1">
              <a:lnSpc>
                <a:spcPct val="90000"/>
              </a:lnSpc>
              <a:defRPr/>
            </a:pPr>
            <a:endParaRPr lang="en-US" dirty="0">
              <a:latin typeface="Gill Sans MT" charset="0"/>
            </a:endParaRPr>
          </a:p>
        </p:txBody>
      </p:sp>
      <p:pic>
        <p:nvPicPr>
          <p:cNvPr id="121861" name="Picture 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05544"/>
            <a:ext cx="5791200" cy="195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3" name="Text Box 6"/>
          <p:cNvSpPr txBox="1">
            <a:spLocks noChangeArrowheads="1"/>
          </p:cNvSpPr>
          <p:nvPr/>
        </p:nvSpPr>
        <p:spPr bwMode="auto">
          <a:xfrm>
            <a:off x="126022" y="4481844"/>
            <a:ext cx="488467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i="0" dirty="0">
                <a:solidFill>
                  <a:srgbClr val="000099"/>
                </a:solidFill>
                <a:latin typeface="Arial" charset="0"/>
                <a:cs typeface="+mn-cs"/>
              </a:rPr>
              <a:t>hexadecimal (base 16) notation</a:t>
            </a:r>
          </a:p>
          <a:p>
            <a:pPr algn="ctr">
              <a:defRPr/>
            </a:pPr>
            <a:r>
              <a:rPr lang="en-US" i="0" dirty="0">
                <a:solidFill>
                  <a:srgbClr val="000099"/>
                </a:solidFill>
                <a:latin typeface="Arial" charset="0"/>
                <a:cs typeface="+mn-cs"/>
              </a:rPr>
              <a:t>(each </a:t>
            </a:r>
            <a:r>
              <a:rPr lang="ja-JP" altLang="en-US" i="0" dirty="0">
                <a:solidFill>
                  <a:srgbClr val="000099"/>
                </a:solidFill>
                <a:latin typeface="Arial" charset="0"/>
                <a:cs typeface="+mn-cs"/>
              </a:rPr>
              <a:t>“</a:t>
            </a:r>
            <a:r>
              <a:rPr lang="en-US" i="0" dirty="0">
                <a:solidFill>
                  <a:srgbClr val="000099"/>
                </a:solidFill>
                <a:latin typeface="Arial" charset="0"/>
                <a:cs typeface="+mn-cs"/>
              </a:rPr>
              <a:t>numeral</a:t>
            </a:r>
            <a:r>
              <a:rPr lang="ja-JP" altLang="en-US" i="0" dirty="0">
                <a:solidFill>
                  <a:srgbClr val="000099"/>
                </a:solidFill>
                <a:latin typeface="Arial" charset="0"/>
                <a:cs typeface="+mn-cs"/>
              </a:rPr>
              <a:t>”</a:t>
            </a:r>
            <a:r>
              <a:rPr lang="en-US" i="0" dirty="0">
                <a:solidFill>
                  <a:srgbClr val="000099"/>
                </a:solidFill>
                <a:latin typeface="Arial" charset="0"/>
                <a:cs typeface="+mn-cs"/>
              </a:rPr>
              <a:t> represents 4 bits – 12x4=48)</a:t>
            </a:r>
          </a:p>
        </p:txBody>
      </p:sp>
      <p:sp>
        <p:nvSpPr>
          <p:cNvPr id="9"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36</a:t>
            </a:fld>
            <a:endParaRPr lang="en-US" sz="1200" dirty="0">
              <a:latin typeface="Tahoma" charset="0"/>
            </a:endParaRPr>
          </a:p>
        </p:txBody>
      </p:sp>
      <p:sp>
        <p:nvSpPr>
          <p:cNvPr id="10"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cxnSp>
        <p:nvCxnSpPr>
          <p:cNvPr id="3" name="Straight Arrow Connector 2">
            <a:extLst>
              <a:ext uri="{FF2B5EF4-FFF2-40B4-BE49-F238E27FC236}">
                <a16:creationId xmlns:a16="http://schemas.microsoft.com/office/drawing/2014/main" id="{92C432FE-092E-DE4B-9F6E-95C1BC633839}"/>
              </a:ext>
            </a:extLst>
          </p:cNvPr>
          <p:cNvCxnSpPr>
            <a:cxnSpLocks/>
          </p:cNvCxnSpPr>
          <p:nvPr/>
        </p:nvCxnSpPr>
        <p:spPr bwMode="auto">
          <a:xfrm flipV="1">
            <a:off x="4284133" y="4368801"/>
            <a:ext cx="1981200" cy="27093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 name="Left Brace 3">
            <a:extLst>
              <a:ext uri="{FF2B5EF4-FFF2-40B4-BE49-F238E27FC236}">
                <a16:creationId xmlns:a16="http://schemas.microsoft.com/office/drawing/2014/main" id="{6707093F-2FB6-B74C-AB0D-E0EB3246AB2C}"/>
              </a:ext>
            </a:extLst>
          </p:cNvPr>
          <p:cNvSpPr/>
          <p:nvPr/>
        </p:nvSpPr>
        <p:spPr bwMode="auto">
          <a:xfrm rot="5400000">
            <a:off x="6728053" y="3733808"/>
            <a:ext cx="304445" cy="482462"/>
          </a:xfrm>
          <a:prstGeom prst="leftBrac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1" name="Straight Arrow Connector 10">
            <a:extLst>
              <a:ext uri="{FF2B5EF4-FFF2-40B4-BE49-F238E27FC236}">
                <a16:creationId xmlns:a16="http://schemas.microsoft.com/office/drawing/2014/main" id="{C60DC46B-984F-7F42-BB70-072701692090}"/>
              </a:ext>
            </a:extLst>
          </p:cNvPr>
          <p:cNvCxnSpPr>
            <a:cxnSpLocks/>
          </p:cNvCxnSpPr>
          <p:nvPr/>
        </p:nvCxnSpPr>
        <p:spPr bwMode="auto">
          <a:xfrm flipV="1">
            <a:off x="5350933" y="3843867"/>
            <a:ext cx="1456267" cy="16933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F2A77458-7D66-334A-AF41-692E701A8513}"/>
              </a:ext>
            </a:extLst>
          </p:cNvPr>
          <p:cNvSpPr txBox="1"/>
          <p:nvPr/>
        </p:nvSpPr>
        <p:spPr>
          <a:xfrm>
            <a:off x="5071349" y="4572000"/>
            <a:ext cx="3835089" cy="646331"/>
          </a:xfrm>
          <a:prstGeom prst="rect">
            <a:avLst/>
          </a:prstGeom>
          <a:noFill/>
          <a:ln>
            <a:solidFill>
              <a:schemeClr val="accent6"/>
            </a:solidFill>
          </a:ln>
        </p:spPr>
        <p:txBody>
          <a:bodyPr wrap="none" rtlCol="0">
            <a:spAutoFit/>
          </a:bodyPr>
          <a:lstStyle/>
          <a:p>
            <a:r>
              <a:rPr lang="en-US" dirty="0">
                <a:solidFill>
                  <a:schemeClr val="accent6"/>
                </a:solidFill>
              </a:rPr>
              <a:t>1=0001, 9=1001, 10=a=1010</a:t>
            </a:r>
          </a:p>
          <a:p>
            <a:r>
              <a:rPr lang="en-US" dirty="0">
                <a:solidFill>
                  <a:schemeClr val="accent6"/>
                </a:solidFill>
              </a:rPr>
              <a:t>11=b=1011, 14=e=1110, 15=f=1111</a:t>
            </a:r>
          </a:p>
        </p:txBody>
      </p:sp>
    </p:spTree>
    <p:extLst>
      <p:ext uri="{BB962C8B-B14F-4D97-AF65-F5344CB8AC3E}">
        <p14:creationId xmlns:p14="http://schemas.microsoft.com/office/powerpoint/2010/main" val="3001296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319087" y="121373"/>
            <a:ext cx="7772400" cy="456143"/>
          </a:xfrm>
        </p:spPr>
        <p:txBody>
          <a:bodyPr/>
          <a:lstStyle/>
          <a:p>
            <a:pPr>
              <a:defRPr/>
            </a:pPr>
            <a:r>
              <a:rPr lang="en-US" sz="4000" dirty="0">
                <a:latin typeface="Gill Sans MT" charset="0"/>
                <a:cs typeface="+mj-cs"/>
              </a:rPr>
              <a:t>MAC addresses</a:t>
            </a:r>
          </a:p>
        </p:txBody>
      </p:sp>
      <p:sp>
        <p:nvSpPr>
          <p:cNvPr id="40965" name="Text Box 4"/>
          <p:cNvSpPr txBox="1">
            <a:spLocks noChangeArrowheads="1"/>
          </p:cNvSpPr>
          <p:nvPr/>
        </p:nvSpPr>
        <p:spPr bwMode="auto">
          <a:xfrm>
            <a:off x="0" y="899599"/>
            <a:ext cx="9004809" cy="1015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457200" indent="-457200">
              <a:buFont typeface="Arial" panose="020B0604020202020204" pitchFamily="34" charset="0"/>
              <a:buChar char="•"/>
              <a:defRPr/>
            </a:pPr>
            <a:r>
              <a:rPr lang="en-US" sz="2000" i="0" dirty="0">
                <a:latin typeface="Gill Sans MT" charset="0"/>
              </a:rPr>
              <a:t>each adapter on LAN has unique </a:t>
            </a:r>
            <a:r>
              <a:rPr lang="en-US" sz="2000" dirty="0">
                <a:solidFill>
                  <a:srgbClr val="CC0000"/>
                </a:solidFill>
                <a:latin typeface="Gill Sans MT" charset="0"/>
              </a:rPr>
              <a:t>LAN</a:t>
            </a:r>
            <a:r>
              <a:rPr lang="en-US" sz="2000" i="0" dirty="0">
                <a:solidFill>
                  <a:srgbClr val="CC0000"/>
                </a:solidFill>
                <a:latin typeface="Gill Sans MT" charset="0"/>
              </a:rPr>
              <a:t>/</a:t>
            </a:r>
            <a:r>
              <a:rPr lang="en-US" sz="2000" i="0" dirty="0">
                <a:latin typeface="Gill Sans MT" charset="0"/>
              </a:rPr>
              <a:t>MAC/hardware address</a:t>
            </a:r>
          </a:p>
          <a:p>
            <a:pPr marL="457200" indent="-457200">
              <a:buFont typeface="Arial" panose="020B0604020202020204" pitchFamily="34" charset="0"/>
              <a:buChar char="•"/>
              <a:defRPr/>
            </a:pPr>
            <a:r>
              <a:rPr lang="en-US" sz="2000" i="0" dirty="0">
                <a:latin typeface="Gill Sans MT" charset="0"/>
              </a:rPr>
              <a:t>devices can have more than one interface/adapter –&gt; one MAC address per adapter (Ethernet, </a:t>
            </a:r>
            <a:r>
              <a:rPr lang="en-US" sz="2000" i="0" dirty="0" err="1">
                <a:latin typeface="Gill Sans MT" charset="0"/>
              </a:rPr>
              <a:t>WiFi</a:t>
            </a:r>
            <a:r>
              <a:rPr lang="en-US" sz="2000" i="0" dirty="0">
                <a:latin typeface="Gill Sans MT" charset="0"/>
              </a:rPr>
              <a:t>, cellular)</a:t>
            </a:r>
            <a:endParaRPr lang="en-US" sz="2400" i="0" dirty="0">
              <a:latin typeface="Gill Sans MT" charset="0"/>
            </a:endParaRPr>
          </a:p>
        </p:txBody>
      </p:sp>
      <p:sp>
        <p:nvSpPr>
          <p:cNvPr id="40966" name="Text Box 18"/>
          <p:cNvSpPr txBox="1">
            <a:spLocks noChangeArrowheads="1"/>
          </p:cNvSpPr>
          <p:nvPr/>
        </p:nvSpPr>
        <p:spPr bwMode="auto">
          <a:xfrm>
            <a:off x="6918325" y="3890963"/>
            <a:ext cx="9588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mn-cs"/>
              </a:rPr>
              <a:t>adapter</a:t>
            </a:r>
          </a:p>
        </p:txBody>
      </p:sp>
      <p:sp>
        <p:nvSpPr>
          <p:cNvPr id="123910" name="Freeform 8"/>
          <p:cNvSpPr>
            <a:spLocks/>
          </p:cNvSpPr>
          <p:nvPr/>
        </p:nvSpPr>
        <p:spPr bwMode="auto">
          <a:xfrm>
            <a:off x="2152650" y="3262313"/>
            <a:ext cx="2046288" cy="204946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CC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968" name="Line 19"/>
          <p:cNvSpPr>
            <a:spLocks noChangeShapeType="1"/>
          </p:cNvSpPr>
          <p:nvPr/>
        </p:nvSpPr>
        <p:spPr bwMode="auto">
          <a:xfrm>
            <a:off x="1300163" y="3940175"/>
            <a:ext cx="9017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0969" name="Line 20"/>
          <p:cNvSpPr>
            <a:spLocks noChangeShapeType="1"/>
          </p:cNvSpPr>
          <p:nvPr/>
        </p:nvSpPr>
        <p:spPr bwMode="auto">
          <a:xfrm>
            <a:off x="3309938" y="2808288"/>
            <a:ext cx="0" cy="6556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0970" name="Line 21"/>
          <p:cNvSpPr>
            <a:spLocks noChangeShapeType="1"/>
          </p:cNvSpPr>
          <p:nvPr/>
        </p:nvSpPr>
        <p:spPr bwMode="auto">
          <a:xfrm flipH="1">
            <a:off x="4173538" y="4108450"/>
            <a:ext cx="7969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0971" name="Line 22"/>
          <p:cNvSpPr>
            <a:spLocks noChangeShapeType="1"/>
          </p:cNvSpPr>
          <p:nvPr/>
        </p:nvSpPr>
        <p:spPr bwMode="auto">
          <a:xfrm flipV="1">
            <a:off x="3271838" y="5113338"/>
            <a:ext cx="0" cy="4381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0972" name="Text Box 24"/>
          <p:cNvSpPr txBox="1">
            <a:spLocks noChangeArrowheads="1"/>
          </p:cNvSpPr>
          <p:nvPr/>
        </p:nvSpPr>
        <p:spPr bwMode="auto">
          <a:xfrm>
            <a:off x="3673476" y="2498725"/>
            <a:ext cx="17811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1A-2F-BB-76-09-AD</a:t>
            </a:r>
          </a:p>
        </p:txBody>
      </p:sp>
      <p:sp>
        <p:nvSpPr>
          <p:cNvPr id="40973" name="Line 25"/>
          <p:cNvSpPr>
            <a:spLocks noChangeShapeType="1"/>
          </p:cNvSpPr>
          <p:nvPr/>
        </p:nvSpPr>
        <p:spPr bwMode="auto">
          <a:xfrm flipH="1" flipV="1">
            <a:off x="3449638" y="2652713"/>
            <a:ext cx="257175" cy="127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0974" name="Line 26"/>
          <p:cNvSpPr>
            <a:spLocks noChangeShapeType="1"/>
          </p:cNvSpPr>
          <p:nvPr/>
        </p:nvSpPr>
        <p:spPr bwMode="auto">
          <a:xfrm flipV="1">
            <a:off x="4999038" y="4289425"/>
            <a:ext cx="0" cy="373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0975" name="Text Box 27"/>
          <p:cNvSpPr txBox="1">
            <a:spLocks noChangeArrowheads="1"/>
          </p:cNvSpPr>
          <p:nvPr/>
        </p:nvSpPr>
        <p:spPr bwMode="auto">
          <a:xfrm>
            <a:off x="4479925" y="4662488"/>
            <a:ext cx="17399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58-23-D7-FA-20-B0</a:t>
            </a:r>
          </a:p>
        </p:txBody>
      </p:sp>
      <p:sp>
        <p:nvSpPr>
          <p:cNvPr id="40976" name="Line 28"/>
          <p:cNvSpPr>
            <a:spLocks noChangeShapeType="1"/>
          </p:cNvSpPr>
          <p:nvPr/>
        </p:nvSpPr>
        <p:spPr bwMode="auto">
          <a:xfrm flipH="1">
            <a:off x="3375025" y="5667375"/>
            <a:ext cx="360363"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0977" name="Text Box 29"/>
          <p:cNvSpPr txBox="1">
            <a:spLocks noChangeArrowheads="1"/>
          </p:cNvSpPr>
          <p:nvPr/>
        </p:nvSpPr>
        <p:spPr bwMode="auto">
          <a:xfrm>
            <a:off x="3797300" y="5551488"/>
            <a:ext cx="17494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0C-C4-11-6F-E3-98</a:t>
            </a:r>
          </a:p>
        </p:txBody>
      </p:sp>
      <p:sp>
        <p:nvSpPr>
          <p:cNvPr id="40978" name="Line 30"/>
          <p:cNvSpPr>
            <a:spLocks noChangeShapeType="1"/>
          </p:cNvSpPr>
          <p:nvPr/>
        </p:nvSpPr>
        <p:spPr bwMode="auto">
          <a:xfrm flipV="1">
            <a:off x="1236663" y="4095750"/>
            <a:ext cx="0" cy="373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0979" name="Text Box 31"/>
          <p:cNvSpPr txBox="1">
            <a:spLocks noChangeArrowheads="1"/>
          </p:cNvSpPr>
          <p:nvPr/>
        </p:nvSpPr>
        <p:spPr bwMode="auto">
          <a:xfrm>
            <a:off x="319088" y="4470400"/>
            <a:ext cx="16891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71-65-F7-2B-08-53</a:t>
            </a:r>
          </a:p>
        </p:txBody>
      </p:sp>
      <p:sp>
        <p:nvSpPr>
          <p:cNvPr id="40980" name="Text Box 32"/>
          <p:cNvSpPr txBox="1">
            <a:spLocks noChangeArrowheads="1"/>
          </p:cNvSpPr>
          <p:nvPr/>
        </p:nvSpPr>
        <p:spPr bwMode="auto">
          <a:xfrm>
            <a:off x="2636838" y="3621088"/>
            <a:ext cx="1292225"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mn-cs"/>
              </a:rPr>
              <a:t>wired or</a:t>
            </a:r>
          </a:p>
          <a:p>
            <a:pPr>
              <a:defRPr/>
            </a:pPr>
            <a:r>
              <a:rPr lang="en-US" i="0" dirty="0">
                <a:latin typeface="Arial" charset="0"/>
                <a:cs typeface="+mn-cs"/>
              </a:rPr>
              <a:t>wireless network</a:t>
            </a:r>
          </a:p>
        </p:txBody>
      </p:sp>
      <p:sp>
        <p:nvSpPr>
          <p:cNvPr id="526373" name="Rectangle 37"/>
          <p:cNvSpPr>
            <a:spLocks noChangeArrowheads="1"/>
          </p:cNvSpPr>
          <p:nvPr/>
        </p:nvSpPr>
        <p:spPr bwMode="auto">
          <a:xfrm>
            <a:off x="6727825" y="3941763"/>
            <a:ext cx="160338" cy="25558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23925" name="Group 51"/>
          <p:cNvGrpSpPr>
            <a:grpSpLocks/>
          </p:cNvGrpSpPr>
          <p:nvPr/>
        </p:nvGrpSpPr>
        <p:grpSpPr bwMode="auto">
          <a:xfrm>
            <a:off x="423863" y="3562350"/>
            <a:ext cx="922337" cy="658813"/>
            <a:chOff x="267" y="2244"/>
            <a:chExt cx="581" cy="415"/>
          </a:xfrm>
        </p:grpSpPr>
        <p:sp>
          <p:nvSpPr>
            <p:cNvPr id="526372" name="Rectangle 36"/>
            <p:cNvSpPr>
              <a:spLocks noChangeArrowheads="1"/>
            </p:cNvSpPr>
            <p:nvPr/>
          </p:nvSpPr>
          <p:spPr bwMode="auto">
            <a:xfrm rot="-5400000">
              <a:off x="717" y="2400"/>
              <a:ext cx="101"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23943" name="Group 38"/>
            <p:cNvGrpSpPr>
              <a:grpSpLocks/>
            </p:cNvGrpSpPr>
            <p:nvPr/>
          </p:nvGrpSpPr>
          <p:grpSpPr bwMode="auto">
            <a:xfrm>
              <a:off x="267" y="2244"/>
              <a:ext cx="512" cy="415"/>
              <a:chOff x="-44" y="1473"/>
              <a:chExt cx="981" cy="1105"/>
            </a:xfrm>
          </p:grpSpPr>
          <p:pic>
            <p:nvPicPr>
              <p:cNvPr id="123944" name="Picture 39"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45" name="Freeform 40"/>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23926" name="Group 50"/>
          <p:cNvGrpSpPr>
            <a:grpSpLocks/>
          </p:cNvGrpSpPr>
          <p:nvPr/>
        </p:nvGrpSpPr>
        <p:grpSpPr bwMode="auto">
          <a:xfrm>
            <a:off x="2744788" y="5559425"/>
            <a:ext cx="812800" cy="833438"/>
            <a:chOff x="1729" y="3502"/>
            <a:chExt cx="512" cy="525"/>
          </a:xfrm>
        </p:grpSpPr>
        <p:sp>
          <p:nvSpPr>
            <p:cNvPr id="526370" name="Rectangle 34"/>
            <p:cNvSpPr>
              <a:spLocks noChangeArrowheads="1"/>
            </p:cNvSpPr>
            <p:nvPr/>
          </p:nvSpPr>
          <p:spPr bwMode="auto">
            <a:xfrm>
              <a:off x="2021" y="3502"/>
              <a:ext cx="101"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23939" name="Group 41"/>
            <p:cNvGrpSpPr>
              <a:grpSpLocks/>
            </p:cNvGrpSpPr>
            <p:nvPr/>
          </p:nvGrpSpPr>
          <p:grpSpPr bwMode="auto">
            <a:xfrm>
              <a:off x="1729" y="3612"/>
              <a:ext cx="512" cy="415"/>
              <a:chOff x="-44" y="1473"/>
              <a:chExt cx="981" cy="1105"/>
            </a:xfrm>
          </p:grpSpPr>
          <p:pic>
            <p:nvPicPr>
              <p:cNvPr id="123940" name="Picture 42"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41" name="Freeform 43"/>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23927" name="Group 52"/>
          <p:cNvGrpSpPr>
            <a:grpSpLocks/>
          </p:cNvGrpSpPr>
          <p:nvPr/>
        </p:nvGrpSpPr>
        <p:grpSpPr bwMode="auto">
          <a:xfrm>
            <a:off x="2770188" y="2025650"/>
            <a:ext cx="812800" cy="776288"/>
            <a:chOff x="1745" y="1276"/>
            <a:chExt cx="512" cy="489"/>
          </a:xfrm>
        </p:grpSpPr>
        <p:sp>
          <p:nvSpPr>
            <p:cNvPr id="526350" name="Rectangle 14"/>
            <p:cNvSpPr>
              <a:spLocks noChangeArrowheads="1"/>
            </p:cNvSpPr>
            <p:nvPr/>
          </p:nvSpPr>
          <p:spPr bwMode="auto">
            <a:xfrm>
              <a:off x="2039" y="1604"/>
              <a:ext cx="101"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23935" name="Group 44"/>
            <p:cNvGrpSpPr>
              <a:grpSpLocks/>
            </p:cNvGrpSpPr>
            <p:nvPr/>
          </p:nvGrpSpPr>
          <p:grpSpPr bwMode="auto">
            <a:xfrm>
              <a:off x="1745" y="1276"/>
              <a:ext cx="512" cy="415"/>
              <a:chOff x="-44" y="1473"/>
              <a:chExt cx="981" cy="1105"/>
            </a:xfrm>
          </p:grpSpPr>
          <p:pic>
            <p:nvPicPr>
              <p:cNvPr id="123936"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37"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23928" name="Group 53"/>
          <p:cNvGrpSpPr>
            <a:grpSpLocks/>
          </p:cNvGrpSpPr>
          <p:nvPr/>
        </p:nvGrpSpPr>
        <p:grpSpPr bwMode="auto">
          <a:xfrm>
            <a:off x="4868863" y="3836988"/>
            <a:ext cx="812800" cy="658812"/>
            <a:chOff x="3067" y="2417"/>
            <a:chExt cx="512" cy="415"/>
          </a:xfrm>
        </p:grpSpPr>
        <p:sp>
          <p:nvSpPr>
            <p:cNvPr id="526371" name="Rectangle 35"/>
            <p:cNvSpPr>
              <a:spLocks noChangeArrowheads="1"/>
            </p:cNvSpPr>
            <p:nvPr/>
          </p:nvSpPr>
          <p:spPr bwMode="auto">
            <a:xfrm rot="-5400000">
              <a:off x="3162" y="2514"/>
              <a:ext cx="101"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23931" name="Group 47"/>
            <p:cNvGrpSpPr>
              <a:grpSpLocks/>
            </p:cNvGrpSpPr>
            <p:nvPr/>
          </p:nvGrpSpPr>
          <p:grpSpPr bwMode="auto">
            <a:xfrm>
              <a:off x="3067" y="2417"/>
              <a:ext cx="512" cy="415"/>
              <a:chOff x="-44" y="1473"/>
              <a:chExt cx="981" cy="1105"/>
            </a:xfrm>
          </p:grpSpPr>
          <p:pic>
            <p:nvPicPr>
              <p:cNvPr id="123932" name="Picture 48"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33" name="Freeform 49"/>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pic>
        <p:nvPicPr>
          <p:cNvPr id="123929" name="Picture 20"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90" y="681762"/>
            <a:ext cx="3293058" cy="120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37</a:t>
            </a:fld>
            <a:endParaRPr lang="en-US" sz="1200" dirty="0">
              <a:latin typeface="Tahoma" charset="0"/>
            </a:endParaRPr>
          </a:p>
        </p:txBody>
      </p:sp>
      <p:sp>
        <p:nvSpPr>
          <p:cNvPr id="44"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478891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8" y="946873"/>
            <a:ext cx="5484812"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9" name="Rectangle 2"/>
          <p:cNvSpPr>
            <a:spLocks noGrp="1" noChangeArrowheads="1"/>
          </p:cNvSpPr>
          <p:nvPr>
            <p:ph type="title"/>
          </p:nvPr>
        </p:nvSpPr>
        <p:spPr>
          <a:xfrm>
            <a:off x="533400" y="135660"/>
            <a:ext cx="7772400" cy="1143000"/>
          </a:xfrm>
        </p:spPr>
        <p:txBody>
          <a:bodyPr/>
          <a:lstStyle/>
          <a:p>
            <a:pPr>
              <a:defRPr/>
            </a:pPr>
            <a:r>
              <a:rPr lang="en-US" dirty="0">
                <a:latin typeface="Gill Sans MT" charset="0"/>
                <a:cs typeface="+mj-cs"/>
              </a:rPr>
              <a:t>MAC addresses (more)</a:t>
            </a:r>
          </a:p>
        </p:txBody>
      </p:sp>
      <p:sp>
        <p:nvSpPr>
          <p:cNvPr id="41990" name="Rectangle 3"/>
          <p:cNvSpPr>
            <a:spLocks noGrp="1" noChangeArrowheads="1"/>
          </p:cNvSpPr>
          <p:nvPr>
            <p:ph type="body" idx="1"/>
          </p:nvPr>
        </p:nvSpPr>
        <p:spPr>
          <a:xfrm>
            <a:off x="342901" y="1278659"/>
            <a:ext cx="8443912" cy="5242891"/>
          </a:xfrm>
        </p:spPr>
        <p:txBody>
          <a:bodyPr/>
          <a:lstStyle/>
          <a:p>
            <a:pPr>
              <a:defRPr/>
            </a:pPr>
            <a:r>
              <a:rPr lang="en-US" dirty="0">
                <a:latin typeface="Gill Sans MT" charset="0"/>
                <a:cs typeface="+mn-cs"/>
              </a:rPr>
              <a:t>MAC address allocation administered by IEEE</a:t>
            </a:r>
          </a:p>
          <a:p>
            <a:pPr>
              <a:defRPr/>
            </a:pPr>
            <a:r>
              <a:rPr lang="en-US" dirty="0">
                <a:latin typeface="Gill Sans MT" charset="0"/>
                <a:cs typeface="+mn-cs"/>
              </a:rPr>
              <a:t>NIC manufacturer buys portion of MAC address space (to assure uniqueness)</a:t>
            </a:r>
          </a:p>
          <a:p>
            <a:pPr>
              <a:defRPr/>
            </a:pPr>
            <a:r>
              <a:rPr lang="en-US" dirty="0">
                <a:latin typeface="Gill Sans MT" charset="0"/>
                <a:cs typeface="+mn-cs"/>
              </a:rPr>
              <a:t>MAC address is a flat address  </a:t>
            </a:r>
            <a:r>
              <a:rPr lang="en-US" dirty="0">
                <a:latin typeface="MS Mincho" charset="0"/>
                <a:ea typeface="MS Mincho" charset="0"/>
                <a:cs typeface="MS Mincho" charset="0"/>
              </a:rPr>
              <a:t>➜</a:t>
            </a:r>
            <a:r>
              <a:rPr lang="en-US" dirty="0">
                <a:latin typeface="Gill Sans MT" charset="0"/>
                <a:cs typeface="+mn-cs"/>
              </a:rPr>
              <a:t> portability </a:t>
            </a:r>
          </a:p>
          <a:p>
            <a:pPr lvl="1">
              <a:defRPr/>
            </a:pPr>
            <a:r>
              <a:rPr lang="en-US" dirty="0">
                <a:latin typeface="Gill Sans MT" charset="0"/>
              </a:rPr>
              <a:t>stays same as you move from one network to another</a:t>
            </a:r>
          </a:p>
          <a:p>
            <a:pPr lvl="1">
              <a:defRPr/>
            </a:pPr>
            <a:r>
              <a:rPr lang="en-US" dirty="0">
                <a:latin typeface="Gill Sans MT" charset="0"/>
              </a:rPr>
              <a:t>analogy - like Social Security Number (SSN), wherever you go, it goes with you and stays the same </a:t>
            </a:r>
          </a:p>
          <a:p>
            <a:pPr>
              <a:defRPr/>
            </a:pPr>
            <a:r>
              <a:rPr lang="en-US" dirty="0">
                <a:latin typeface="Gill Sans MT" charset="0"/>
              </a:rPr>
              <a:t>Internet -&gt; hierarchical address (network-host) </a:t>
            </a:r>
            <a:r>
              <a:rPr lang="en-US" dirty="0">
                <a:latin typeface="MS Mincho" charset="0"/>
                <a:ea typeface="MS Mincho" charset="0"/>
                <a:cs typeface="MS Mincho" charset="0"/>
              </a:rPr>
              <a:t>➜</a:t>
            </a:r>
            <a:r>
              <a:rPr lang="en-US" dirty="0">
                <a:latin typeface="Gill Sans MT" charset="0"/>
              </a:rPr>
              <a:t> </a:t>
            </a:r>
            <a:r>
              <a:rPr lang="en-US" i="1" dirty="0">
                <a:solidFill>
                  <a:srgbClr val="C00000"/>
                </a:solidFill>
                <a:latin typeface="Gill Sans MT" charset="0"/>
              </a:rPr>
              <a:t>not</a:t>
            </a:r>
            <a:r>
              <a:rPr lang="en-US" dirty="0">
                <a:solidFill>
                  <a:srgbClr val="C00000"/>
                </a:solidFill>
                <a:latin typeface="Gill Sans MT" charset="0"/>
              </a:rPr>
              <a:t> portable</a:t>
            </a:r>
          </a:p>
          <a:p>
            <a:pPr lvl="1">
              <a:defRPr/>
            </a:pPr>
            <a:r>
              <a:rPr lang="en-US" dirty="0">
                <a:latin typeface="Gill Sans MT" charset="0"/>
              </a:rPr>
              <a:t>address based on which </a:t>
            </a:r>
            <a:r>
              <a:rPr lang="en-US" dirty="0">
                <a:solidFill>
                  <a:srgbClr val="C00000"/>
                </a:solidFill>
                <a:latin typeface="Gill Sans MT" charset="0"/>
              </a:rPr>
              <a:t>network</a:t>
            </a:r>
            <a:r>
              <a:rPr lang="en-US" dirty="0">
                <a:latin typeface="Gill Sans MT" charset="0"/>
              </a:rPr>
              <a:t> the device is currently connected to, e.g., UCI, Cox OC, Sprint, Starbucks </a:t>
            </a:r>
          </a:p>
          <a:p>
            <a:pPr lvl="1">
              <a:defRPr/>
            </a:pPr>
            <a:r>
              <a:rPr lang="en-US" dirty="0">
                <a:latin typeface="Gill Sans MT" charset="0"/>
              </a:rPr>
              <a:t>like </a:t>
            </a:r>
            <a:r>
              <a:rPr lang="en-US" dirty="0">
                <a:solidFill>
                  <a:srgbClr val="C00000"/>
                </a:solidFill>
                <a:latin typeface="Gill Sans MT" charset="0"/>
              </a:rPr>
              <a:t>postal address, </a:t>
            </a:r>
            <a:r>
              <a:rPr lang="en-US" dirty="0">
                <a:latin typeface="Gill Sans MT" charset="0"/>
              </a:rPr>
              <a:t>when people move - their postal address changes</a:t>
            </a:r>
          </a:p>
          <a:p>
            <a:pPr>
              <a:defRPr/>
            </a:pPr>
            <a:endParaRPr lang="en-US" dirty="0">
              <a:latin typeface="Gill Sans MT" charset="0"/>
            </a:endParaRPr>
          </a:p>
        </p:txBody>
      </p:sp>
      <p:sp>
        <p:nvSpPr>
          <p:cNvPr id="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38</a:t>
            </a:fld>
            <a:endParaRPr lang="en-US" sz="1200" dirty="0">
              <a:latin typeface="Tahoma" charset="0"/>
            </a:endParaRPr>
          </a:p>
        </p:txBody>
      </p:sp>
      <p:sp>
        <p:nvSpPr>
          <p:cNvPr id="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226437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6B2A-7C12-7A44-8A93-01FF9F5019A4}"/>
              </a:ext>
            </a:extLst>
          </p:cNvPr>
          <p:cNvSpPr>
            <a:spLocks noGrp="1"/>
          </p:cNvSpPr>
          <p:nvPr>
            <p:ph type="title"/>
          </p:nvPr>
        </p:nvSpPr>
        <p:spPr>
          <a:xfrm>
            <a:off x="244642" y="116306"/>
            <a:ext cx="7772400" cy="612648"/>
          </a:xfrm>
        </p:spPr>
        <p:txBody>
          <a:bodyPr/>
          <a:lstStyle/>
          <a:p>
            <a:r>
              <a:rPr lang="en-US" dirty="0"/>
              <a:t>Local/Adjacent devices</a:t>
            </a:r>
          </a:p>
        </p:txBody>
      </p:sp>
      <p:sp>
        <p:nvSpPr>
          <p:cNvPr id="4" name="Footer Placeholder 3">
            <a:extLst>
              <a:ext uri="{FF2B5EF4-FFF2-40B4-BE49-F238E27FC236}">
                <a16:creationId xmlns:a16="http://schemas.microsoft.com/office/drawing/2014/main" id="{2D0D21D4-315E-B642-951F-C68EEEEF0B0D}"/>
              </a:ext>
            </a:extLst>
          </p:cNvPr>
          <p:cNvSpPr>
            <a:spLocks noGrp="1"/>
          </p:cNvSpPr>
          <p:nvPr>
            <p:ph type="ftr" sz="quarter" idx="11"/>
          </p:nvPr>
        </p:nvSpPr>
        <p:spPr/>
        <p:txBody>
          <a:bodyPr/>
          <a:lstStyle/>
          <a:p>
            <a:pPr>
              <a:defRPr/>
            </a:pPr>
            <a:r>
              <a:rPr lang="en-US"/>
              <a:t>Data Link Layer</a:t>
            </a:r>
            <a:endParaRPr lang="en-US" dirty="0"/>
          </a:p>
        </p:txBody>
      </p:sp>
      <p:sp>
        <p:nvSpPr>
          <p:cNvPr id="5" name="Slide Number Placeholder 4">
            <a:extLst>
              <a:ext uri="{FF2B5EF4-FFF2-40B4-BE49-F238E27FC236}">
                <a16:creationId xmlns:a16="http://schemas.microsoft.com/office/drawing/2014/main" id="{258B9017-901B-FE44-90A4-0CBB5AA2BD88}"/>
              </a:ext>
            </a:extLst>
          </p:cNvPr>
          <p:cNvSpPr>
            <a:spLocks noGrp="1"/>
          </p:cNvSpPr>
          <p:nvPr>
            <p:ph type="sldNum" sz="quarter" idx="12"/>
          </p:nvPr>
        </p:nvSpPr>
        <p:spPr/>
        <p:txBody>
          <a:bodyPr/>
          <a:lstStyle/>
          <a:p>
            <a:pPr>
              <a:defRPr/>
            </a:pPr>
            <a:r>
              <a:rPr lang="en-US"/>
              <a:t>5-</a:t>
            </a:r>
            <a:fld id="{D0626857-DD43-9D46-91D4-DEBFBA1258D1}" type="slidenum">
              <a:rPr lang="en-US" smtClean="0"/>
              <a:pPr>
                <a:defRPr/>
              </a:pPr>
              <a:t>39</a:t>
            </a:fld>
            <a:endParaRPr lang="en-US" dirty="0"/>
          </a:p>
        </p:txBody>
      </p:sp>
      <p:grpSp>
        <p:nvGrpSpPr>
          <p:cNvPr id="6" name="Group 5">
            <a:extLst>
              <a:ext uri="{FF2B5EF4-FFF2-40B4-BE49-F238E27FC236}">
                <a16:creationId xmlns:a16="http://schemas.microsoft.com/office/drawing/2014/main" id="{231BC589-4030-1342-98BA-D6B7B00251F1}"/>
              </a:ext>
            </a:extLst>
          </p:cNvPr>
          <p:cNvGrpSpPr/>
          <p:nvPr/>
        </p:nvGrpSpPr>
        <p:grpSpPr>
          <a:xfrm>
            <a:off x="475488" y="2143704"/>
            <a:ext cx="3871048" cy="3445226"/>
            <a:chOff x="1572154" y="2651368"/>
            <a:chExt cx="4645176" cy="3281649"/>
          </a:xfrm>
        </p:grpSpPr>
        <p:sp>
          <p:nvSpPr>
            <p:cNvPr id="7" name="Text Box 29">
              <a:extLst>
                <a:ext uri="{FF2B5EF4-FFF2-40B4-BE49-F238E27FC236}">
                  <a16:creationId xmlns:a16="http://schemas.microsoft.com/office/drawing/2014/main" id="{F2E7DB2C-3CF2-304A-B1B3-C2E978165488}"/>
                </a:ext>
              </a:extLst>
            </p:cNvPr>
            <p:cNvSpPr txBox="1">
              <a:spLocks noChangeArrowheads="1"/>
            </p:cNvSpPr>
            <p:nvPr/>
          </p:nvSpPr>
          <p:spPr bwMode="auto">
            <a:xfrm>
              <a:off x="1572154" y="4574647"/>
              <a:ext cx="162416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71-65-f7-2b-08-53</a:t>
              </a:r>
            </a:p>
          </p:txBody>
        </p:sp>
        <p:grpSp>
          <p:nvGrpSpPr>
            <p:cNvPr id="8" name="Group 7">
              <a:extLst>
                <a:ext uri="{FF2B5EF4-FFF2-40B4-BE49-F238E27FC236}">
                  <a16:creationId xmlns:a16="http://schemas.microsoft.com/office/drawing/2014/main" id="{72EB62D2-940F-8547-8B89-D0BE9C10FB14}"/>
                </a:ext>
              </a:extLst>
            </p:cNvPr>
            <p:cNvGrpSpPr/>
            <p:nvPr/>
          </p:nvGrpSpPr>
          <p:grpSpPr>
            <a:xfrm>
              <a:off x="1769005" y="2651368"/>
              <a:ext cx="4448325" cy="3281649"/>
              <a:chOff x="363538" y="2973101"/>
              <a:chExt cx="4448325" cy="3281649"/>
            </a:xfrm>
          </p:grpSpPr>
          <p:sp>
            <p:nvSpPr>
              <p:cNvPr id="9" name="Freeform 10">
                <a:extLst>
                  <a:ext uri="{FF2B5EF4-FFF2-40B4-BE49-F238E27FC236}">
                    <a16:creationId xmlns:a16="http://schemas.microsoft.com/office/drawing/2014/main" id="{C59204C6-9B19-A447-8EC9-B2796A805D2D}"/>
                  </a:ext>
                </a:extLst>
              </p:cNvPr>
              <p:cNvSpPr>
                <a:spLocks/>
              </p:cNvSpPr>
              <p:nvPr/>
            </p:nvSpPr>
            <p:spPr bwMode="auto">
              <a:xfrm>
                <a:off x="1800225" y="3944938"/>
                <a:ext cx="1393825" cy="15255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CC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 name="Line 18">
                <a:extLst>
                  <a:ext uri="{FF2B5EF4-FFF2-40B4-BE49-F238E27FC236}">
                    <a16:creationId xmlns:a16="http://schemas.microsoft.com/office/drawing/2014/main" id="{A358B270-DA87-4843-BF20-031818700E91}"/>
                  </a:ext>
                </a:extLst>
              </p:cNvPr>
              <p:cNvSpPr>
                <a:spLocks noChangeShapeType="1"/>
              </p:cNvSpPr>
              <p:nvPr/>
            </p:nvSpPr>
            <p:spPr bwMode="auto">
              <a:xfrm>
                <a:off x="1357313" y="4449763"/>
                <a:ext cx="4762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1" name="Line 19">
                <a:extLst>
                  <a:ext uri="{FF2B5EF4-FFF2-40B4-BE49-F238E27FC236}">
                    <a16:creationId xmlns:a16="http://schemas.microsoft.com/office/drawing/2014/main" id="{1FB38CA2-9683-FE4D-B779-7431AB0DCDCE}"/>
                  </a:ext>
                </a:extLst>
              </p:cNvPr>
              <p:cNvSpPr>
                <a:spLocks noChangeShapeType="1"/>
              </p:cNvSpPr>
              <p:nvPr/>
            </p:nvSpPr>
            <p:spPr bwMode="auto">
              <a:xfrm>
                <a:off x="2587625" y="3606800"/>
                <a:ext cx="0" cy="4889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2" name="Line 20">
                <a:extLst>
                  <a:ext uri="{FF2B5EF4-FFF2-40B4-BE49-F238E27FC236}">
                    <a16:creationId xmlns:a16="http://schemas.microsoft.com/office/drawing/2014/main" id="{31AD46CE-F35F-BD4C-873C-88AC8D56B8C5}"/>
                  </a:ext>
                </a:extLst>
              </p:cNvPr>
              <p:cNvSpPr>
                <a:spLocks noChangeShapeType="1"/>
              </p:cNvSpPr>
              <p:nvPr/>
            </p:nvSpPr>
            <p:spPr bwMode="auto">
              <a:xfrm flipH="1">
                <a:off x="3176588" y="4575175"/>
                <a:ext cx="4476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3" name="Line 21">
                <a:extLst>
                  <a:ext uri="{FF2B5EF4-FFF2-40B4-BE49-F238E27FC236}">
                    <a16:creationId xmlns:a16="http://schemas.microsoft.com/office/drawing/2014/main" id="{BB0980FA-87CB-8341-B0B2-8105DEF1CFDA}"/>
                  </a:ext>
                </a:extLst>
              </p:cNvPr>
              <p:cNvSpPr>
                <a:spLocks noChangeShapeType="1"/>
              </p:cNvSpPr>
              <p:nvPr/>
            </p:nvSpPr>
            <p:spPr bwMode="auto">
              <a:xfrm flipV="1">
                <a:off x="2562225" y="5322888"/>
                <a:ext cx="0" cy="3270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4" name="Text Box 22">
                <a:extLst>
                  <a:ext uri="{FF2B5EF4-FFF2-40B4-BE49-F238E27FC236}">
                    <a16:creationId xmlns:a16="http://schemas.microsoft.com/office/drawing/2014/main" id="{18E68048-CB9A-4C47-8C71-0B9556A30B6A}"/>
                  </a:ext>
                </a:extLst>
              </p:cNvPr>
              <p:cNvSpPr txBox="1">
                <a:spLocks noChangeArrowheads="1"/>
              </p:cNvSpPr>
              <p:nvPr/>
            </p:nvSpPr>
            <p:spPr bwMode="auto">
              <a:xfrm>
                <a:off x="2806700" y="3386138"/>
                <a:ext cx="162416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1a-2f-bb-76-09-ad</a:t>
                </a:r>
              </a:p>
            </p:txBody>
          </p:sp>
          <p:sp>
            <p:nvSpPr>
              <p:cNvPr id="15" name="Line 23">
                <a:extLst>
                  <a:ext uri="{FF2B5EF4-FFF2-40B4-BE49-F238E27FC236}">
                    <a16:creationId xmlns:a16="http://schemas.microsoft.com/office/drawing/2014/main" id="{A5A51FAA-C33D-FE4E-960B-3BB8BFF0C740}"/>
                  </a:ext>
                </a:extLst>
              </p:cNvPr>
              <p:cNvSpPr>
                <a:spLocks noChangeShapeType="1"/>
              </p:cNvSpPr>
              <p:nvPr/>
            </p:nvSpPr>
            <p:spPr bwMode="auto">
              <a:xfrm flipH="1" flipV="1">
                <a:off x="2678113" y="3538538"/>
                <a:ext cx="204787"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6" name="Line 24">
                <a:extLst>
                  <a:ext uri="{FF2B5EF4-FFF2-40B4-BE49-F238E27FC236}">
                    <a16:creationId xmlns:a16="http://schemas.microsoft.com/office/drawing/2014/main" id="{BDE52361-0BE7-A143-994C-3131A8D8B64B}"/>
                  </a:ext>
                </a:extLst>
              </p:cNvPr>
              <p:cNvSpPr>
                <a:spLocks noChangeShapeType="1"/>
              </p:cNvSpPr>
              <p:nvPr/>
            </p:nvSpPr>
            <p:spPr bwMode="auto">
              <a:xfrm flipV="1">
                <a:off x="3633788" y="4651375"/>
                <a:ext cx="0" cy="373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7" name="Text Box 25">
                <a:extLst>
                  <a:ext uri="{FF2B5EF4-FFF2-40B4-BE49-F238E27FC236}">
                    <a16:creationId xmlns:a16="http://schemas.microsoft.com/office/drawing/2014/main" id="{552FFAA0-AA14-8D46-A382-866472BB68D1}"/>
                  </a:ext>
                </a:extLst>
              </p:cNvPr>
              <p:cNvSpPr txBox="1">
                <a:spLocks noChangeArrowheads="1"/>
              </p:cNvSpPr>
              <p:nvPr/>
            </p:nvSpPr>
            <p:spPr bwMode="auto">
              <a:xfrm>
                <a:off x="3187700" y="4953000"/>
                <a:ext cx="162416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58-23-d7-fa-20-b0</a:t>
                </a:r>
              </a:p>
            </p:txBody>
          </p:sp>
          <p:sp>
            <p:nvSpPr>
              <p:cNvPr id="18" name="Line 26">
                <a:extLst>
                  <a:ext uri="{FF2B5EF4-FFF2-40B4-BE49-F238E27FC236}">
                    <a16:creationId xmlns:a16="http://schemas.microsoft.com/office/drawing/2014/main" id="{199CE58C-F04A-D04C-8EC4-CEB90A79C068}"/>
                  </a:ext>
                </a:extLst>
              </p:cNvPr>
              <p:cNvSpPr>
                <a:spLocks noChangeShapeType="1"/>
              </p:cNvSpPr>
              <p:nvPr/>
            </p:nvSpPr>
            <p:spPr bwMode="auto">
              <a:xfrm flipH="1">
                <a:off x="2632075" y="5735638"/>
                <a:ext cx="246063"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9" name="Text Box 27">
                <a:extLst>
                  <a:ext uri="{FF2B5EF4-FFF2-40B4-BE49-F238E27FC236}">
                    <a16:creationId xmlns:a16="http://schemas.microsoft.com/office/drawing/2014/main" id="{F317F376-178D-0645-8574-08DE91BE001E}"/>
                  </a:ext>
                </a:extLst>
              </p:cNvPr>
              <p:cNvSpPr txBox="1">
                <a:spLocks noChangeArrowheads="1"/>
              </p:cNvSpPr>
              <p:nvPr/>
            </p:nvSpPr>
            <p:spPr bwMode="auto">
              <a:xfrm>
                <a:off x="2816225" y="5578475"/>
                <a:ext cx="1909874" cy="293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rPr>
                  <a:t>0c-c4-11-6f-e3-98</a:t>
                </a:r>
              </a:p>
            </p:txBody>
          </p:sp>
          <p:sp>
            <p:nvSpPr>
              <p:cNvPr id="20" name="Line 28">
                <a:extLst>
                  <a:ext uri="{FF2B5EF4-FFF2-40B4-BE49-F238E27FC236}">
                    <a16:creationId xmlns:a16="http://schemas.microsoft.com/office/drawing/2014/main" id="{FF3D944F-9CD4-844D-A766-617A91156A16}"/>
                  </a:ext>
                </a:extLst>
              </p:cNvPr>
              <p:cNvSpPr>
                <a:spLocks noChangeShapeType="1"/>
              </p:cNvSpPr>
              <p:nvPr/>
            </p:nvSpPr>
            <p:spPr bwMode="auto">
              <a:xfrm flipV="1">
                <a:off x="1320800" y="4552950"/>
                <a:ext cx="0" cy="33178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21" name="Text Box 30">
                <a:extLst>
                  <a:ext uri="{FF2B5EF4-FFF2-40B4-BE49-F238E27FC236}">
                    <a16:creationId xmlns:a16="http://schemas.microsoft.com/office/drawing/2014/main" id="{5D2E88E9-D60B-3848-9673-A6636EBF5593}"/>
                  </a:ext>
                </a:extLst>
              </p:cNvPr>
              <p:cNvSpPr txBox="1">
                <a:spLocks noChangeArrowheads="1"/>
              </p:cNvSpPr>
              <p:nvPr/>
            </p:nvSpPr>
            <p:spPr bwMode="auto">
              <a:xfrm>
                <a:off x="2012950" y="4430713"/>
                <a:ext cx="819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mn-cs"/>
                  </a:rPr>
                  <a:t>   LAN</a:t>
                </a:r>
              </a:p>
            </p:txBody>
          </p:sp>
          <p:sp>
            <p:nvSpPr>
              <p:cNvPr id="22" name="Text Box 31">
                <a:extLst>
                  <a:ext uri="{FF2B5EF4-FFF2-40B4-BE49-F238E27FC236}">
                    <a16:creationId xmlns:a16="http://schemas.microsoft.com/office/drawing/2014/main" id="{CB18CDC2-EB95-EC42-A88D-58D212AEBCA9}"/>
                  </a:ext>
                </a:extLst>
              </p:cNvPr>
              <p:cNvSpPr txBox="1">
                <a:spLocks noChangeArrowheads="1"/>
              </p:cNvSpPr>
              <p:nvPr/>
            </p:nvSpPr>
            <p:spPr bwMode="auto">
              <a:xfrm>
                <a:off x="363538" y="3665538"/>
                <a:ext cx="121761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cs typeface="+mn-cs"/>
                  </a:rPr>
                  <a:t>137.196.7</a:t>
                </a:r>
                <a:r>
                  <a:rPr lang="en-US" sz="1400" i="0" dirty="0">
                    <a:latin typeface="Arial" charset="0"/>
                    <a:cs typeface="+mn-cs"/>
                  </a:rPr>
                  <a:t>.23</a:t>
                </a:r>
              </a:p>
            </p:txBody>
          </p:sp>
          <p:sp>
            <p:nvSpPr>
              <p:cNvPr id="23" name="Line 32">
                <a:extLst>
                  <a:ext uri="{FF2B5EF4-FFF2-40B4-BE49-F238E27FC236}">
                    <a16:creationId xmlns:a16="http://schemas.microsoft.com/office/drawing/2014/main" id="{FA67A591-C75E-9041-BEF7-B8E9168317B0}"/>
                  </a:ext>
                </a:extLst>
              </p:cNvPr>
              <p:cNvSpPr>
                <a:spLocks noChangeShapeType="1"/>
              </p:cNvSpPr>
              <p:nvPr/>
            </p:nvSpPr>
            <p:spPr bwMode="auto">
              <a:xfrm>
                <a:off x="1009650" y="3921125"/>
                <a:ext cx="0" cy="246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24" name="Text Box 33">
                <a:extLst>
                  <a:ext uri="{FF2B5EF4-FFF2-40B4-BE49-F238E27FC236}">
                    <a16:creationId xmlns:a16="http://schemas.microsoft.com/office/drawing/2014/main" id="{5BCF3346-0429-A845-A117-B0637604155E}"/>
                  </a:ext>
                </a:extLst>
              </p:cNvPr>
              <p:cNvSpPr txBox="1">
                <a:spLocks noChangeArrowheads="1"/>
              </p:cNvSpPr>
              <p:nvPr/>
            </p:nvSpPr>
            <p:spPr bwMode="auto">
              <a:xfrm>
                <a:off x="902198" y="2973101"/>
                <a:ext cx="121761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cs typeface="+mn-cs"/>
                  </a:rPr>
                  <a:t>137.196.7</a:t>
                </a:r>
                <a:r>
                  <a:rPr lang="en-US" sz="1400" i="0" dirty="0">
                    <a:latin typeface="Arial" charset="0"/>
                    <a:cs typeface="+mn-cs"/>
                  </a:rPr>
                  <a:t>.78</a:t>
                </a:r>
              </a:p>
            </p:txBody>
          </p:sp>
          <p:sp>
            <p:nvSpPr>
              <p:cNvPr id="25" name="Line 34">
                <a:extLst>
                  <a:ext uri="{FF2B5EF4-FFF2-40B4-BE49-F238E27FC236}">
                    <a16:creationId xmlns:a16="http://schemas.microsoft.com/office/drawing/2014/main" id="{31EE2991-C075-B249-AF3B-E82AA24D26F8}"/>
                  </a:ext>
                </a:extLst>
              </p:cNvPr>
              <p:cNvSpPr>
                <a:spLocks noChangeShapeType="1"/>
              </p:cNvSpPr>
              <p:nvPr/>
            </p:nvSpPr>
            <p:spPr bwMode="auto">
              <a:xfrm>
                <a:off x="2084905" y="3218522"/>
                <a:ext cx="202067" cy="7697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26" name="Line 35">
                <a:extLst>
                  <a:ext uri="{FF2B5EF4-FFF2-40B4-BE49-F238E27FC236}">
                    <a16:creationId xmlns:a16="http://schemas.microsoft.com/office/drawing/2014/main" id="{53F1759B-93A1-8943-B924-9DE03ACE9D0D}"/>
                  </a:ext>
                </a:extLst>
              </p:cNvPr>
              <p:cNvSpPr>
                <a:spLocks noChangeShapeType="1"/>
              </p:cNvSpPr>
              <p:nvPr/>
            </p:nvSpPr>
            <p:spPr bwMode="auto">
              <a:xfrm>
                <a:off x="3875428" y="4223500"/>
                <a:ext cx="79034" cy="14371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27" name="Text Box 36">
                <a:extLst>
                  <a:ext uri="{FF2B5EF4-FFF2-40B4-BE49-F238E27FC236}">
                    <a16:creationId xmlns:a16="http://schemas.microsoft.com/office/drawing/2014/main" id="{DD3A16F7-8F09-BB45-8797-7BEBE4FC9EAB}"/>
                  </a:ext>
                </a:extLst>
              </p:cNvPr>
              <p:cNvSpPr txBox="1">
                <a:spLocks noChangeArrowheads="1"/>
              </p:cNvSpPr>
              <p:nvPr/>
            </p:nvSpPr>
            <p:spPr bwMode="auto">
              <a:xfrm>
                <a:off x="3257082" y="3974886"/>
                <a:ext cx="1473839" cy="293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rPr>
                  <a:t>137.196.7</a:t>
                </a:r>
                <a:r>
                  <a:rPr lang="en-US" sz="1400" i="0" dirty="0">
                    <a:latin typeface="Arial" charset="0"/>
                  </a:rPr>
                  <a:t>.14</a:t>
                </a:r>
              </a:p>
            </p:txBody>
          </p:sp>
          <p:sp>
            <p:nvSpPr>
              <p:cNvPr id="28" name="Line 38">
                <a:extLst>
                  <a:ext uri="{FF2B5EF4-FFF2-40B4-BE49-F238E27FC236}">
                    <a16:creationId xmlns:a16="http://schemas.microsoft.com/office/drawing/2014/main" id="{76D6CBF3-DB1B-4743-A09E-D9B2E5808119}"/>
                  </a:ext>
                </a:extLst>
              </p:cNvPr>
              <p:cNvSpPr>
                <a:spLocks noChangeShapeType="1"/>
              </p:cNvSpPr>
              <p:nvPr/>
            </p:nvSpPr>
            <p:spPr bwMode="auto">
              <a:xfrm>
                <a:off x="2136775" y="6002338"/>
                <a:ext cx="231775"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29" name="Text Box 39">
                <a:extLst>
                  <a:ext uri="{FF2B5EF4-FFF2-40B4-BE49-F238E27FC236}">
                    <a16:creationId xmlns:a16="http://schemas.microsoft.com/office/drawing/2014/main" id="{DB5760A3-824E-BA4A-B376-210509717A31}"/>
                  </a:ext>
                </a:extLst>
              </p:cNvPr>
              <p:cNvSpPr txBox="1">
                <a:spLocks noChangeArrowheads="1"/>
              </p:cNvSpPr>
              <p:nvPr/>
            </p:nvSpPr>
            <p:spPr bwMode="auto">
              <a:xfrm>
                <a:off x="649483" y="5865771"/>
                <a:ext cx="1755617" cy="293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cs typeface="+mn-cs"/>
                  </a:rPr>
                  <a:t>137.196.7</a:t>
                </a:r>
                <a:r>
                  <a:rPr lang="en-US" sz="1400" i="0" dirty="0">
                    <a:latin typeface="Arial" charset="0"/>
                    <a:cs typeface="+mn-cs"/>
                  </a:rPr>
                  <a:t>.88</a:t>
                </a:r>
              </a:p>
            </p:txBody>
          </p:sp>
          <p:sp>
            <p:nvSpPr>
              <p:cNvPr id="30" name="Rectangle 43">
                <a:extLst>
                  <a:ext uri="{FF2B5EF4-FFF2-40B4-BE49-F238E27FC236}">
                    <a16:creationId xmlns:a16="http://schemas.microsoft.com/office/drawing/2014/main" id="{A37D1790-8C9C-484C-B5F8-75CFEF200A55}"/>
                  </a:ext>
                </a:extLst>
              </p:cNvPr>
              <p:cNvSpPr>
                <a:spLocks noChangeArrowheads="1"/>
              </p:cNvSpPr>
              <p:nvPr/>
            </p:nvSpPr>
            <p:spPr bwMode="auto">
              <a:xfrm rot="-5400000">
                <a:off x="3659982" y="4482306"/>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31" name="Group 44">
                <a:extLst>
                  <a:ext uri="{FF2B5EF4-FFF2-40B4-BE49-F238E27FC236}">
                    <a16:creationId xmlns:a16="http://schemas.microsoft.com/office/drawing/2014/main" id="{97081D90-5F2B-B243-B1BD-7BD1F249D686}"/>
                  </a:ext>
                </a:extLst>
              </p:cNvPr>
              <p:cNvGrpSpPr>
                <a:grpSpLocks/>
              </p:cNvGrpSpPr>
              <p:nvPr/>
            </p:nvGrpSpPr>
            <p:grpSpPr bwMode="auto">
              <a:xfrm>
                <a:off x="3562350" y="4357688"/>
                <a:ext cx="598488" cy="520700"/>
                <a:chOff x="-44" y="1473"/>
                <a:chExt cx="981" cy="1105"/>
              </a:xfrm>
            </p:grpSpPr>
            <p:pic>
              <p:nvPicPr>
                <p:cNvPr id="46" name="Picture 45" descr="desktop_computer_stylized_medium">
                  <a:extLst>
                    <a:ext uri="{FF2B5EF4-FFF2-40B4-BE49-F238E27FC236}">
                      <a16:creationId xmlns:a16="http://schemas.microsoft.com/office/drawing/2014/main" id="{0F78CB61-5D69-6C46-8F64-7FB0F01AE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Freeform 46">
                  <a:extLst>
                    <a:ext uri="{FF2B5EF4-FFF2-40B4-BE49-F238E27FC236}">
                      <a16:creationId xmlns:a16="http://schemas.microsoft.com/office/drawing/2014/main" id="{5C4069C8-C624-E74D-9EF6-99A64A205C3B}"/>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32" name="Group 47">
                <a:extLst>
                  <a:ext uri="{FF2B5EF4-FFF2-40B4-BE49-F238E27FC236}">
                    <a16:creationId xmlns:a16="http://schemas.microsoft.com/office/drawing/2014/main" id="{86A69CDE-6B75-3A48-96F7-DD2E2C50343A}"/>
                  </a:ext>
                </a:extLst>
              </p:cNvPr>
              <p:cNvGrpSpPr>
                <a:grpSpLocks/>
              </p:cNvGrpSpPr>
              <p:nvPr/>
            </p:nvGrpSpPr>
            <p:grpSpPr bwMode="auto">
              <a:xfrm>
                <a:off x="657225" y="4160838"/>
                <a:ext cx="709613" cy="520700"/>
                <a:chOff x="267" y="2244"/>
                <a:chExt cx="581" cy="415"/>
              </a:xfrm>
            </p:grpSpPr>
            <p:sp>
              <p:nvSpPr>
                <p:cNvPr id="42" name="Rectangle 48">
                  <a:extLst>
                    <a:ext uri="{FF2B5EF4-FFF2-40B4-BE49-F238E27FC236}">
                      <a16:creationId xmlns:a16="http://schemas.microsoft.com/office/drawing/2014/main" id="{D1786FB5-064F-5F43-AA6F-845729F5D5A2}"/>
                    </a:ext>
                  </a:extLst>
                </p:cNvPr>
                <p:cNvSpPr>
                  <a:spLocks noChangeArrowheads="1"/>
                </p:cNvSpPr>
                <p:nvPr/>
              </p:nvSpPr>
              <p:spPr bwMode="auto">
                <a:xfrm rot="-5400000">
                  <a:off x="717" y="2400"/>
                  <a:ext cx="101"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43" name="Group 49">
                  <a:extLst>
                    <a:ext uri="{FF2B5EF4-FFF2-40B4-BE49-F238E27FC236}">
                      <a16:creationId xmlns:a16="http://schemas.microsoft.com/office/drawing/2014/main" id="{656C37C3-82C1-724A-A448-C44FB9A41D30}"/>
                    </a:ext>
                  </a:extLst>
                </p:cNvPr>
                <p:cNvGrpSpPr>
                  <a:grpSpLocks/>
                </p:cNvGrpSpPr>
                <p:nvPr/>
              </p:nvGrpSpPr>
              <p:grpSpPr bwMode="auto">
                <a:xfrm>
                  <a:off x="267" y="2244"/>
                  <a:ext cx="512" cy="415"/>
                  <a:chOff x="-44" y="1473"/>
                  <a:chExt cx="981" cy="1105"/>
                </a:xfrm>
              </p:grpSpPr>
              <p:pic>
                <p:nvPicPr>
                  <p:cNvPr id="44" name="Picture 50" descr="desktop_computer_stylized_medium">
                    <a:extLst>
                      <a:ext uri="{FF2B5EF4-FFF2-40B4-BE49-F238E27FC236}">
                        <a16:creationId xmlns:a16="http://schemas.microsoft.com/office/drawing/2014/main" id="{8A268560-E264-E04F-A2AB-2704991A6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Freeform 51">
                    <a:extLst>
                      <a:ext uri="{FF2B5EF4-FFF2-40B4-BE49-F238E27FC236}">
                        <a16:creationId xmlns:a16="http://schemas.microsoft.com/office/drawing/2014/main" id="{22134382-90C7-6146-B0DB-A04DB8F0F80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33" name="Group 52">
                <a:extLst>
                  <a:ext uri="{FF2B5EF4-FFF2-40B4-BE49-F238E27FC236}">
                    <a16:creationId xmlns:a16="http://schemas.microsoft.com/office/drawing/2014/main" id="{8E942DC7-1284-C146-BEFF-38255C5AD05B}"/>
                  </a:ext>
                </a:extLst>
              </p:cNvPr>
              <p:cNvGrpSpPr>
                <a:grpSpLocks/>
              </p:cNvGrpSpPr>
              <p:nvPr/>
            </p:nvGrpSpPr>
            <p:grpSpPr bwMode="auto">
              <a:xfrm>
                <a:off x="2157413" y="3048000"/>
                <a:ext cx="631825" cy="554038"/>
                <a:chOff x="1745" y="1276"/>
                <a:chExt cx="512" cy="489"/>
              </a:xfrm>
            </p:grpSpPr>
            <p:sp>
              <p:nvSpPr>
                <p:cNvPr id="38" name="Rectangle 53">
                  <a:extLst>
                    <a:ext uri="{FF2B5EF4-FFF2-40B4-BE49-F238E27FC236}">
                      <a16:creationId xmlns:a16="http://schemas.microsoft.com/office/drawing/2014/main" id="{A6A9189D-2285-1C48-AA3E-1063B850005A}"/>
                    </a:ext>
                  </a:extLst>
                </p:cNvPr>
                <p:cNvSpPr>
                  <a:spLocks noChangeArrowheads="1"/>
                </p:cNvSpPr>
                <p:nvPr/>
              </p:nvSpPr>
              <p:spPr bwMode="auto">
                <a:xfrm>
                  <a:off x="2040" y="1604"/>
                  <a:ext cx="100"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39" name="Group 54">
                  <a:extLst>
                    <a:ext uri="{FF2B5EF4-FFF2-40B4-BE49-F238E27FC236}">
                      <a16:creationId xmlns:a16="http://schemas.microsoft.com/office/drawing/2014/main" id="{807BC566-B290-AC42-9214-AE624E203A9D}"/>
                    </a:ext>
                  </a:extLst>
                </p:cNvPr>
                <p:cNvGrpSpPr>
                  <a:grpSpLocks/>
                </p:cNvGrpSpPr>
                <p:nvPr/>
              </p:nvGrpSpPr>
              <p:grpSpPr bwMode="auto">
                <a:xfrm>
                  <a:off x="1745" y="1276"/>
                  <a:ext cx="512" cy="415"/>
                  <a:chOff x="-44" y="1473"/>
                  <a:chExt cx="981" cy="1105"/>
                </a:xfrm>
              </p:grpSpPr>
              <p:pic>
                <p:nvPicPr>
                  <p:cNvPr id="40" name="Picture 55" descr="desktop_computer_stylized_medium">
                    <a:extLst>
                      <a:ext uri="{FF2B5EF4-FFF2-40B4-BE49-F238E27FC236}">
                        <a16:creationId xmlns:a16="http://schemas.microsoft.com/office/drawing/2014/main" id="{F93B2E14-58C7-AA49-98F5-39FB14BE7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Freeform 56">
                    <a:extLst>
                      <a:ext uri="{FF2B5EF4-FFF2-40B4-BE49-F238E27FC236}">
                        <a16:creationId xmlns:a16="http://schemas.microsoft.com/office/drawing/2014/main" id="{F58C92FC-12C5-0149-A217-A8A9ABA6011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sp>
            <p:nvSpPr>
              <p:cNvPr id="34" name="Rectangle 58">
                <a:extLst>
                  <a:ext uri="{FF2B5EF4-FFF2-40B4-BE49-F238E27FC236}">
                    <a16:creationId xmlns:a16="http://schemas.microsoft.com/office/drawing/2014/main" id="{F5C96FAA-F18C-F04A-B677-8DF212B47094}"/>
                  </a:ext>
                </a:extLst>
              </p:cNvPr>
              <p:cNvSpPr>
                <a:spLocks noChangeArrowheads="1"/>
              </p:cNvSpPr>
              <p:nvPr/>
            </p:nvSpPr>
            <p:spPr bwMode="auto">
              <a:xfrm>
                <a:off x="2501900" y="5645150"/>
                <a:ext cx="123825" cy="1825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35" name="Group 59">
                <a:extLst>
                  <a:ext uri="{FF2B5EF4-FFF2-40B4-BE49-F238E27FC236}">
                    <a16:creationId xmlns:a16="http://schemas.microsoft.com/office/drawing/2014/main" id="{9159FB10-BFC6-444D-A747-C90689DE822E}"/>
                  </a:ext>
                </a:extLst>
              </p:cNvPr>
              <p:cNvGrpSpPr>
                <a:grpSpLocks/>
              </p:cNvGrpSpPr>
              <p:nvPr/>
            </p:nvGrpSpPr>
            <p:grpSpPr bwMode="auto">
              <a:xfrm>
                <a:off x="2166938" y="5784850"/>
                <a:ext cx="584200" cy="469900"/>
                <a:chOff x="-44" y="1473"/>
                <a:chExt cx="981" cy="1105"/>
              </a:xfrm>
            </p:grpSpPr>
            <p:pic>
              <p:nvPicPr>
                <p:cNvPr id="36" name="Picture 60" descr="desktop_computer_stylized_medium">
                  <a:extLst>
                    <a:ext uri="{FF2B5EF4-FFF2-40B4-BE49-F238E27FC236}">
                      <a16:creationId xmlns:a16="http://schemas.microsoft.com/office/drawing/2014/main" id="{DE1FD510-18F5-DA40-9C68-A55C03D64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Freeform 61">
                  <a:extLst>
                    <a:ext uri="{FF2B5EF4-FFF2-40B4-BE49-F238E27FC236}">
                      <a16:creationId xmlns:a16="http://schemas.microsoft.com/office/drawing/2014/main" id="{983ACB1D-B2B4-3344-9BCB-B059751905C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pic>
        <p:nvPicPr>
          <p:cNvPr id="48" name="Picture 40" descr="underline_base">
            <a:extLst>
              <a:ext uri="{FF2B5EF4-FFF2-40B4-BE49-F238E27FC236}">
                <a16:creationId xmlns:a16="http://schemas.microsoft.com/office/drawing/2014/main" id="{19784F9C-66B9-134A-98F9-2C98F0DAC21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69" y="712613"/>
            <a:ext cx="5284111" cy="201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TextBox 48">
            <a:extLst>
              <a:ext uri="{FF2B5EF4-FFF2-40B4-BE49-F238E27FC236}">
                <a16:creationId xmlns:a16="http://schemas.microsoft.com/office/drawing/2014/main" id="{8019DAE8-AA87-8A44-A203-059D63F506AF}"/>
              </a:ext>
            </a:extLst>
          </p:cNvPr>
          <p:cNvSpPr txBox="1"/>
          <p:nvPr/>
        </p:nvSpPr>
        <p:spPr>
          <a:xfrm>
            <a:off x="280096" y="830660"/>
            <a:ext cx="8334516" cy="707886"/>
          </a:xfrm>
          <a:prstGeom prst="rect">
            <a:avLst/>
          </a:prstGeom>
          <a:noFill/>
        </p:spPr>
        <p:txBody>
          <a:bodyPr wrap="square" rtlCol="0">
            <a:spAutoFit/>
          </a:bodyPr>
          <a:lstStyle/>
          <a:p>
            <a:r>
              <a:rPr lang="en-US" sz="2000" dirty="0">
                <a:latin typeface="+mn-lt"/>
              </a:rPr>
              <a:t>All devices are on same “</a:t>
            </a:r>
            <a:r>
              <a:rPr lang="en-US" sz="2000" dirty="0">
                <a:solidFill>
                  <a:srgbClr val="C00000"/>
                </a:solidFill>
                <a:latin typeface="+mn-lt"/>
              </a:rPr>
              <a:t>network</a:t>
            </a:r>
            <a:r>
              <a:rPr lang="en-US" sz="2000" dirty="0">
                <a:latin typeface="+mn-lt"/>
              </a:rPr>
              <a:t>” (137.196.7) can </a:t>
            </a:r>
            <a:r>
              <a:rPr lang="en-US" sz="2000" dirty="0">
                <a:solidFill>
                  <a:srgbClr val="C00000"/>
                </a:solidFill>
                <a:latin typeface="+mn-lt"/>
              </a:rPr>
              <a:t>find</a:t>
            </a:r>
            <a:r>
              <a:rPr lang="en-US" sz="2000" dirty="0">
                <a:latin typeface="+mn-lt"/>
              </a:rPr>
              <a:t> and </a:t>
            </a:r>
            <a:r>
              <a:rPr lang="en-US" sz="2000" dirty="0">
                <a:solidFill>
                  <a:srgbClr val="C00000"/>
                </a:solidFill>
                <a:latin typeface="+mn-lt"/>
              </a:rPr>
              <a:t>reach</a:t>
            </a:r>
            <a:r>
              <a:rPr lang="en-US" sz="2000" dirty="0">
                <a:latin typeface="+mn-lt"/>
              </a:rPr>
              <a:t> each other via </a:t>
            </a:r>
            <a:r>
              <a:rPr lang="en-US" sz="2000" dirty="0">
                <a:solidFill>
                  <a:srgbClr val="C00000"/>
                </a:solidFill>
                <a:latin typeface="+mn-lt"/>
              </a:rPr>
              <a:t>MAC address</a:t>
            </a:r>
          </a:p>
        </p:txBody>
      </p:sp>
      <p:grpSp>
        <p:nvGrpSpPr>
          <p:cNvPr id="91" name="Group 90">
            <a:extLst>
              <a:ext uri="{FF2B5EF4-FFF2-40B4-BE49-F238E27FC236}">
                <a16:creationId xmlns:a16="http://schemas.microsoft.com/office/drawing/2014/main" id="{DA8372F3-51F4-C945-90A2-068738B5F910}"/>
              </a:ext>
            </a:extLst>
          </p:cNvPr>
          <p:cNvGrpSpPr/>
          <p:nvPr/>
        </p:nvGrpSpPr>
        <p:grpSpPr>
          <a:xfrm>
            <a:off x="566928" y="2743200"/>
            <a:ext cx="3773424" cy="847344"/>
            <a:chOff x="566928" y="2743200"/>
            <a:chExt cx="3773424" cy="847344"/>
          </a:xfrm>
        </p:grpSpPr>
        <p:sp>
          <p:nvSpPr>
            <p:cNvPr id="89" name="Rectangle 88">
              <a:extLst>
                <a:ext uri="{FF2B5EF4-FFF2-40B4-BE49-F238E27FC236}">
                  <a16:creationId xmlns:a16="http://schemas.microsoft.com/office/drawing/2014/main" id="{A3364E70-B784-E044-945D-D11419AB1FDF}"/>
                </a:ext>
              </a:extLst>
            </p:cNvPr>
            <p:cNvSpPr/>
            <p:nvPr/>
          </p:nvSpPr>
          <p:spPr bwMode="auto">
            <a:xfrm>
              <a:off x="566928" y="2743200"/>
              <a:ext cx="1261872" cy="493776"/>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C5EE924A-BD3A-B947-850A-59A7869442CB}"/>
                </a:ext>
              </a:extLst>
            </p:cNvPr>
            <p:cNvSpPr/>
            <p:nvPr/>
          </p:nvSpPr>
          <p:spPr bwMode="auto">
            <a:xfrm>
              <a:off x="3078480" y="3096768"/>
              <a:ext cx="1261872" cy="493776"/>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D6AC04EB-B0DF-4848-9EAA-3827B3F09503}"/>
              </a:ext>
            </a:extLst>
          </p:cNvPr>
          <p:cNvGrpSpPr/>
          <p:nvPr/>
        </p:nvGrpSpPr>
        <p:grpSpPr>
          <a:xfrm>
            <a:off x="859536" y="4724400"/>
            <a:ext cx="5529072" cy="871728"/>
            <a:chOff x="859536" y="4724400"/>
            <a:chExt cx="5529072" cy="871728"/>
          </a:xfrm>
        </p:grpSpPr>
        <p:sp>
          <p:nvSpPr>
            <p:cNvPr id="92" name="Rectangle 91">
              <a:extLst>
                <a:ext uri="{FF2B5EF4-FFF2-40B4-BE49-F238E27FC236}">
                  <a16:creationId xmlns:a16="http://schemas.microsoft.com/office/drawing/2014/main" id="{592DC482-63DA-7A49-8065-1EABAABB0FA5}"/>
                </a:ext>
              </a:extLst>
            </p:cNvPr>
            <p:cNvSpPr/>
            <p:nvPr/>
          </p:nvSpPr>
          <p:spPr bwMode="auto">
            <a:xfrm>
              <a:off x="859536" y="5102352"/>
              <a:ext cx="1261872" cy="493776"/>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D2097CC-77D4-5F4B-BF37-3C207035E3B1}"/>
                </a:ext>
              </a:extLst>
            </p:cNvPr>
            <p:cNvSpPr/>
            <p:nvPr/>
          </p:nvSpPr>
          <p:spPr bwMode="auto">
            <a:xfrm>
              <a:off x="5126736" y="4724400"/>
              <a:ext cx="1261872" cy="493776"/>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4" name="Rectangle 93">
            <a:extLst>
              <a:ext uri="{FF2B5EF4-FFF2-40B4-BE49-F238E27FC236}">
                <a16:creationId xmlns:a16="http://schemas.microsoft.com/office/drawing/2014/main" id="{A7D5FA90-6119-514A-8CE3-9431C5E4965B}"/>
              </a:ext>
            </a:extLst>
          </p:cNvPr>
          <p:cNvSpPr/>
          <p:nvPr/>
        </p:nvSpPr>
        <p:spPr bwMode="auto">
          <a:xfrm>
            <a:off x="4809744" y="2121408"/>
            <a:ext cx="1152144" cy="658368"/>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4" name="Straight Arrow Connector 103">
            <a:extLst>
              <a:ext uri="{FF2B5EF4-FFF2-40B4-BE49-F238E27FC236}">
                <a16:creationId xmlns:a16="http://schemas.microsoft.com/office/drawing/2014/main" id="{775E04C2-708B-7146-BEBF-BB01EED7CBF6}"/>
              </a:ext>
            </a:extLst>
          </p:cNvPr>
          <p:cNvCxnSpPr>
            <a:cxnSpLocks/>
          </p:cNvCxnSpPr>
          <p:nvPr/>
        </p:nvCxnSpPr>
        <p:spPr bwMode="auto">
          <a:xfrm flipV="1">
            <a:off x="3122429" y="2570927"/>
            <a:ext cx="1483561" cy="2291020"/>
          </a:xfrm>
          <a:prstGeom prst="straightConnector1">
            <a:avLst/>
          </a:prstGeom>
          <a:solidFill>
            <a:schemeClr val="accent1"/>
          </a:solidFill>
          <a:ln w="28575" cap="flat" cmpd="sng" algn="ctr">
            <a:solidFill>
              <a:schemeClr val="accent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7" name="Straight Arrow Connector 106">
            <a:extLst>
              <a:ext uri="{FF2B5EF4-FFF2-40B4-BE49-F238E27FC236}">
                <a16:creationId xmlns:a16="http://schemas.microsoft.com/office/drawing/2014/main" id="{8411889C-CF58-C149-B1C4-8E26491608F3}"/>
              </a:ext>
            </a:extLst>
          </p:cNvPr>
          <p:cNvCxnSpPr>
            <a:cxnSpLocks/>
            <a:stCxn id="96" idx="2"/>
          </p:cNvCxnSpPr>
          <p:nvPr/>
        </p:nvCxnSpPr>
        <p:spPr bwMode="auto">
          <a:xfrm>
            <a:off x="6232690" y="2839312"/>
            <a:ext cx="123068" cy="1655804"/>
          </a:xfrm>
          <a:prstGeom prst="straightConnector1">
            <a:avLst/>
          </a:prstGeom>
          <a:solidFill>
            <a:schemeClr val="accent1"/>
          </a:solidFill>
          <a:ln w="28575" cap="flat" cmpd="sng" algn="ctr">
            <a:solidFill>
              <a:schemeClr val="accent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62" name="Group 61">
            <a:extLst>
              <a:ext uri="{FF2B5EF4-FFF2-40B4-BE49-F238E27FC236}">
                <a16:creationId xmlns:a16="http://schemas.microsoft.com/office/drawing/2014/main" id="{CB8C07F4-BCE4-E845-B738-3118569A8D7A}"/>
              </a:ext>
            </a:extLst>
          </p:cNvPr>
          <p:cNvGrpSpPr/>
          <p:nvPr/>
        </p:nvGrpSpPr>
        <p:grpSpPr>
          <a:xfrm>
            <a:off x="2523744" y="2063959"/>
            <a:ext cx="6251816" cy="3115784"/>
            <a:chOff x="2523744" y="2063959"/>
            <a:chExt cx="6251816" cy="3115784"/>
          </a:xfrm>
        </p:grpSpPr>
        <p:grpSp>
          <p:nvGrpSpPr>
            <p:cNvPr id="100" name="Group 99">
              <a:extLst>
                <a:ext uri="{FF2B5EF4-FFF2-40B4-BE49-F238E27FC236}">
                  <a16:creationId xmlns:a16="http://schemas.microsoft.com/office/drawing/2014/main" id="{EFB4309F-1B9B-E149-A32B-74D18E05F4DB}"/>
                </a:ext>
              </a:extLst>
            </p:cNvPr>
            <p:cNvGrpSpPr/>
            <p:nvPr/>
          </p:nvGrpSpPr>
          <p:grpSpPr>
            <a:xfrm>
              <a:off x="2523744" y="2063959"/>
              <a:ext cx="6251816" cy="3115784"/>
              <a:chOff x="2523744" y="2063959"/>
              <a:chExt cx="6251816" cy="3115784"/>
            </a:xfrm>
          </p:grpSpPr>
          <p:grpSp>
            <p:nvGrpSpPr>
              <p:cNvPr id="88" name="Group 87">
                <a:extLst>
                  <a:ext uri="{FF2B5EF4-FFF2-40B4-BE49-F238E27FC236}">
                    <a16:creationId xmlns:a16="http://schemas.microsoft.com/office/drawing/2014/main" id="{582C64E4-8E37-FC40-8326-78F719723FBB}"/>
                  </a:ext>
                </a:extLst>
              </p:cNvPr>
              <p:cNvGrpSpPr/>
              <p:nvPr/>
            </p:nvGrpSpPr>
            <p:grpSpPr>
              <a:xfrm>
                <a:off x="2523744" y="2365410"/>
                <a:ext cx="6251816" cy="2814333"/>
                <a:chOff x="2523744" y="2365410"/>
                <a:chExt cx="6251816" cy="2814333"/>
              </a:xfrm>
            </p:grpSpPr>
            <p:grpSp>
              <p:nvGrpSpPr>
                <p:cNvPr id="50" name="Group 347">
                  <a:extLst>
                    <a:ext uri="{FF2B5EF4-FFF2-40B4-BE49-F238E27FC236}">
                      <a16:creationId xmlns:a16="http://schemas.microsoft.com/office/drawing/2014/main" id="{8AAB7BD8-BED5-6B48-89BB-C123EE4F409C}"/>
                    </a:ext>
                  </a:extLst>
                </p:cNvPr>
                <p:cNvGrpSpPr>
                  <a:grpSpLocks/>
                </p:cNvGrpSpPr>
                <p:nvPr/>
              </p:nvGrpSpPr>
              <p:grpSpPr bwMode="auto">
                <a:xfrm>
                  <a:off x="5181740" y="2365410"/>
                  <a:ext cx="416744" cy="205711"/>
                  <a:chOff x="1871277" y="1576300"/>
                  <a:chExt cx="1128371" cy="437861"/>
                </a:xfrm>
              </p:grpSpPr>
              <p:sp>
                <p:nvSpPr>
                  <p:cNvPr id="51" name="Oval 50">
                    <a:extLst>
                      <a:ext uri="{FF2B5EF4-FFF2-40B4-BE49-F238E27FC236}">
                        <a16:creationId xmlns:a16="http://schemas.microsoft.com/office/drawing/2014/main" id="{AC724C91-52FD-9E49-9CD4-5D732C3BA326}"/>
                      </a:ext>
                    </a:extLst>
                  </p:cNvPr>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2" name="Rectangle 51">
                    <a:extLst>
                      <a:ext uri="{FF2B5EF4-FFF2-40B4-BE49-F238E27FC236}">
                        <a16:creationId xmlns:a16="http://schemas.microsoft.com/office/drawing/2014/main" id="{F8F80658-E325-F347-BF49-C3F687F77D60}"/>
                      </a:ext>
                    </a:extLst>
                  </p:cNvPr>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 name="Oval 52">
                    <a:extLst>
                      <a:ext uri="{FF2B5EF4-FFF2-40B4-BE49-F238E27FC236}">
                        <a16:creationId xmlns:a16="http://schemas.microsoft.com/office/drawing/2014/main" id="{199D9CF4-691F-B941-8A53-AEA5BE3AAB79}"/>
                      </a:ext>
                    </a:extLst>
                  </p:cNvPr>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4" name="Freeform 53">
                    <a:extLst>
                      <a:ext uri="{FF2B5EF4-FFF2-40B4-BE49-F238E27FC236}">
                        <a16:creationId xmlns:a16="http://schemas.microsoft.com/office/drawing/2014/main" id="{2E32F21F-5288-3F45-B7FC-211FEC5DD73F}"/>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 name="Freeform 54">
                    <a:extLst>
                      <a:ext uri="{FF2B5EF4-FFF2-40B4-BE49-F238E27FC236}">
                        <a16:creationId xmlns:a16="http://schemas.microsoft.com/office/drawing/2014/main" id="{F80B2DE4-7A2C-C24A-A57B-114DE4A68F13}"/>
                      </a:ext>
                    </a:extLst>
                  </p:cNvPr>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 name="Freeform 55">
                    <a:extLst>
                      <a:ext uri="{FF2B5EF4-FFF2-40B4-BE49-F238E27FC236}">
                        <a16:creationId xmlns:a16="http://schemas.microsoft.com/office/drawing/2014/main" id="{C62F5578-26E3-0747-89DD-7948E5A0A54C}"/>
                      </a:ext>
                    </a:extLst>
                  </p:cNvPr>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 name="Freeform 56">
                    <a:extLst>
                      <a:ext uri="{FF2B5EF4-FFF2-40B4-BE49-F238E27FC236}">
                        <a16:creationId xmlns:a16="http://schemas.microsoft.com/office/drawing/2014/main" id="{2E65345E-B340-824D-9512-C1378EDA27D6}"/>
                      </a:ext>
                    </a:extLst>
                  </p:cNvPr>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8" name="Straight Connector 57">
                    <a:extLst>
                      <a:ext uri="{FF2B5EF4-FFF2-40B4-BE49-F238E27FC236}">
                        <a16:creationId xmlns:a16="http://schemas.microsoft.com/office/drawing/2014/main" id="{73CE60E8-BE1F-3142-8D8F-395E5AF2ECC9}"/>
                      </a:ext>
                    </a:extLst>
                  </p:cNvPr>
                  <p:cNvCxnSpPr>
                    <a:endCxn id="53"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C4B0B14F-5137-C241-8105-F4AA4E2B708A}"/>
                      </a:ext>
                    </a:extLst>
                  </p:cNvPr>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cxnSp>
              <p:nvCxnSpPr>
                <p:cNvPr id="60" name="Straight Connector 59">
                  <a:extLst>
                    <a:ext uri="{FF2B5EF4-FFF2-40B4-BE49-F238E27FC236}">
                      <a16:creationId xmlns:a16="http://schemas.microsoft.com/office/drawing/2014/main" id="{95EF81A1-C1FC-3845-8092-ADDD401B3ADD}"/>
                    </a:ext>
                  </a:extLst>
                </p:cNvPr>
                <p:cNvCxnSpPr>
                  <a:cxnSpLocks/>
                </p:cNvCxnSpPr>
                <p:nvPr/>
              </p:nvCxnSpPr>
              <p:spPr bwMode="auto">
                <a:xfrm flipV="1">
                  <a:off x="2523744" y="2468880"/>
                  <a:ext cx="2615184" cy="8961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1" name="Straight Connector 60">
                  <a:extLst>
                    <a:ext uri="{FF2B5EF4-FFF2-40B4-BE49-F238E27FC236}">
                      <a16:creationId xmlns:a16="http://schemas.microsoft.com/office/drawing/2014/main" id="{DFAC36F8-64A8-024F-86CA-7A09243314D4}"/>
                    </a:ext>
                  </a:extLst>
                </p:cNvPr>
                <p:cNvCxnSpPr>
                  <a:cxnSpLocks/>
                </p:cNvCxnSpPr>
                <p:nvPr/>
              </p:nvCxnSpPr>
              <p:spPr bwMode="auto">
                <a:xfrm>
                  <a:off x="5632704" y="2523744"/>
                  <a:ext cx="804672" cy="53035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67" name="Group 590">
                  <a:extLst>
                    <a:ext uri="{FF2B5EF4-FFF2-40B4-BE49-F238E27FC236}">
                      <a16:creationId xmlns:a16="http://schemas.microsoft.com/office/drawing/2014/main" id="{D9B8BD85-B0AB-6E49-921A-C166C3E0CF41}"/>
                    </a:ext>
                  </a:extLst>
                </p:cNvPr>
                <p:cNvGrpSpPr>
                  <a:grpSpLocks/>
                </p:cNvGrpSpPr>
                <p:nvPr/>
              </p:nvGrpSpPr>
              <p:grpSpPr bwMode="auto">
                <a:xfrm flipH="1">
                  <a:off x="5683885" y="4369308"/>
                  <a:ext cx="414337" cy="373063"/>
                  <a:chOff x="2839" y="3501"/>
                  <a:chExt cx="755" cy="803"/>
                </a:xfrm>
              </p:grpSpPr>
              <p:pic>
                <p:nvPicPr>
                  <p:cNvPr id="68" name="Picture 591" descr="desktop_computer_stylized_medium">
                    <a:extLst>
                      <a:ext uri="{FF2B5EF4-FFF2-40B4-BE49-F238E27FC236}">
                        <a16:creationId xmlns:a16="http://schemas.microsoft.com/office/drawing/2014/main" id="{E4F684D1-8D10-F14F-BB10-F692665AC3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Freeform 592">
                    <a:extLst>
                      <a:ext uri="{FF2B5EF4-FFF2-40B4-BE49-F238E27FC236}">
                        <a16:creationId xmlns:a16="http://schemas.microsoft.com/office/drawing/2014/main" id="{2449370D-27FA-2242-9D58-2E2896B12A6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grpSp>
              <p:nvGrpSpPr>
                <p:cNvPr id="70" name="Group 599">
                  <a:extLst>
                    <a:ext uri="{FF2B5EF4-FFF2-40B4-BE49-F238E27FC236}">
                      <a16:creationId xmlns:a16="http://schemas.microsoft.com/office/drawing/2014/main" id="{20B5F6CE-C8A9-884C-B06C-5FA0D5267050}"/>
                    </a:ext>
                  </a:extLst>
                </p:cNvPr>
                <p:cNvGrpSpPr>
                  <a:grpSpLocks/>
                </p:cNvGrpSpPr>
                <p:nvPr/>
              </p:nvGrpSpPr>
              <p:grpSpPr bwMode="auto">
                <a:xfrm>
                  <a:off x="7811897" y="3775710"/>
                  <a:ext cx="427037" cy="350838"/>
                  <a:chOff x="2839" y="3501"/>
                  <a:chExt cx="755" cy="803"/>
                </a:xfrm>
              </p:grpSpPr>
              <p:pic>
                <p:nvPicPr>
                  <p:cNvPr id="71" name="Picture 600" descr="desktop_computer_stylized_medium">
                    <a:extLst>
                      <a:ext uri="{FF2B5EF4-FFF2-40B4-BE49-F238E27FC236}">
                        <a16:creationId xmlns:a16="http://schemas.microsoft.com/office/drawing/2014/main" id="{A45DB319-41DD-6746-B524-146F6C3C1A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 name="Freeform 601">
                    <a:extLst>
                      <a:ext uri="{FF2B5EF4-FFF2-40B4-BE49-F238E27FC236}">
                        <a16:creationId xmlns:a16="http://schemas.microsoft.com/office/drawing/2014/main" id="{D0D0C4DC-B3A3-C447-B132-61FFFEA16C9E}"/>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sp>
              <p:nvSpPr>
                <p:cNvPr id="73" name="Freeform 10">
                  <a:extLst>
                    <a:ext uri="{FF2B5EF4-FFF2-40B4-BE49-F238E27FC236}">
                      <a16:creationId xmlns:a16="http://schemas.microsoft.com/office/drawing/2014/main" id="{A7559B29-9C8F-C746-AFB8-85271D5F9C71}"/>
                    </a:ext>
                  </a:extLst>
                </p:cNvPr>
                <p:cNvSpPr>
                  <a:spLocks/>
                </p:cNvSpPr>
                <p:nvPr/>
              </p:nvSpPr>
              <p:spPr bwMode="auto">
                <a:xfrm>
                  <a:off x="6323449" y="3005488"/>
                  <a:ext cx="1161541" cy="160163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CC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en-US" dirty="0"/>
                    <a:t>LAN</a:t>
                  </a:r>
                </a:p>
              </p:txBody>
            </p:sp>
            <p:cxnSp>
              <p:nvCxnSpPr>
                <p:cNvPr id="76" name="Straight Connector 75">
                  <a:extLst>
                    <a:ext uri="{FF2B5EF4-FFF2-40B4-BE49-F238E27FC236}">
                      <a16:creationId xmlns:a16="http://schemas.microsoft.com/office/drawing/2014/main" id="{50CA4849-4129-9B4B-A398-59637EA8B855}"/>
                    </a:ext>
                  </a:extLst>
                </p:cNvPr>
                <p:cNvCxnSpPr>
                  <a:cxnSpLocks/>
                </p:cNvCxnSpPr>
                <p:nvPr/>
              </p:nvCxnSpPr>
              <p:spPr bwMode="auto">
                <a:xfrm flipV="1">
                  <a:off x="6079934" y="4169664"/>
                  <a:ext cx="467170" cy="2947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2" name="Straight Connector 81">
                  <a:extLst>
                    <a:ext uri="{FF2B5EF4-FFF2-40B4-BE49-F238E27FC236}">
                      <a16:creationId xmlns:a16="http://schemas.microsoft.com/office/drawing/2014/main" id="{B8A51A51-EC67-4B43-B92E-F8803D5FFE19}"/>
                    </a:ext>
                  </a:extLst>
                </p:cNvPr>
                <p:cNvCxnSpPr>
                  <a:cxnSpLocks/>
                </p:cNvCxnSpPr>
                <p:nvPr/>
              </p:nvCxnSpPr>
              <p:spPr bwMode="auto">
                <a:xfrm>
                  <a:off x="7479792" y="3785616"/>
                  <a:ext cx="353568"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4" name="Rectangle 83">
                  <a:extLst>
                    <a:ext uri="{FF2B5EF4-FFF2-40B4-BE49-F238E27FC236}">
                      <a16:creationId xmlns:a16="http://schemas.microsoft.com/office/drawing/2014/main" id="{C3C90787-7111-5345-BE9C-BB0F767F2E17}"/>
                    </a:ext>
                  </a:extLst>
                </p:cNvPr>
                <p:cNvSpPr/>
                <p:nvPr/>
              </p:nvSpPr>
              <p:spPr>
                <a:xfrm>
                  <a:off x="5178006" y="4871966"/>
                  <a:ext cx="1228221" cy="307777"/>
                </a:xfrm>
                <a:prstGeom prst="rect">
                  <a:avLst/>
                </a:prstGeom>
              </p:spPr>
              <p:txBody>
                <a:bodyPr wrap="none">
                  <a:spAutoFit/>
                </a:bodyPr>
                <a:lstStyle/>
                <a:p>
                  <a:pPr>
                    <a:defRPr/>
                  </a:pPr>
                  <a:r>
                    <a:rPr lang="en-US" sz="1400" dirty="0">
                      <a:solidFill>
                        <a:srgbClr val="C00000"/>
                      </a:solidFill>
                    </a:rPr>
                    <a:t>137.196.49</a:t>
                  </a:r>
                  <a:r>
                    <a:rPr lang="en-US" sz="1400" dirty="0"/>
                    <a:t>.3</a:t>
                  </a:r>
                </a:p>
              </p:txBody>
            </p:sp>
            <p:sp>
              <p:nvSpPr>
                <p:cNvPr id="85" name="Rectangle 84">
                  <a:extLst>
                    <a:ext uri="{FF2B5EF4-FFF2-40B4-BE49-F238E27FC236}">
                      <a16:creationId xmlns:a16="http://schemas.microsoft.com/office/drawing/2014/main" id="{54BBA552-4FA3-1D4C-A135-47620650D6F9}"/>
                    </a:ext>
                  </a:extLst>
                </p:cNvPr>
                <p:cNvSpPr/>
                <p:nvPr/>
              </p:nvSpPr>
              <p:spPr>
                <a:xfrm>
                  <a:off x="7433526" y="3323582"/>
                  <a:ext cx="1342034" cy="338554"/>
                </a:xfrm>
                <a:prstGeom prst="rect">
                  <a:avLst/>
                </a:prstGeom>
              </p:spPr>
              <p:txBody>
                <a:bodyPr wrap="none">
                  <a:spAutoFit/>
                </a:bodyPr>
                <a:lstStyle/>
                <a:p>
                  <a:pPr>
                    <a:defRPr/>
                  </a:pPr>
                  <a:r>
                    <a:rPr lang="en-US" sz="1400" dirty="0">
                      <a:solidFill>
                        <a:srgbClr val="C00000"/>
                      </a:solidFill>
                    </a:rPr>
                    <a:t>137.196.49</a:t>
                  </a:r>
                  <a:r>
                    <a:rPr lang="en-US" sz="1400" dirty="0"/>
                    <a:t>.5</a:t>
                  </a:r>
                  <a:r>
                    <a:rPr lang="en-US" sz="1600" dirty="0"/>
                    <a:t>1</a:t>
                  </a:r>
                </a:p>
              </p:txBody>
            </p:sp>
            <p:sp>
              <p:nvSpPr>
                <p:cNvPr id="87" name="Text Box 25">
                  <a:extLst>
                    <a:ext uri="{FF2B5EF4-FFF2-40B4-BE49-F238E27FC236}">
                      <a16:creationId xmlns:a16="http://schemas.microsoft.com/office/drawing/2014/main" id="{8CFC2F68-633F-4642-8A65-4EE38CFBA0E9}"/>
                    </a:ext>
                  </a:extLst>
                </p:cNvPr>
                <p:cNvSpPr txBox="1">
                  <a:spLocks noChangeArrowheads="1"/>
                </p:cNvSpPr>
                <p:nvPr/>
              </p:nvSpPr>
              <p:spPr bwMode="auto">
                <a:xfrm>
                  <a:off x="6036764" y="4462111"/>
                  <a:ext cx="161454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18-a4-d7-fa-20-c0</a:t>
                  </a:r>
                </a:p>
              </p:txBody>
            </p:sp>
          </p:grpSp>
          <p:sp>
            <p:nvSpPr>
              <p:cNvPr id="95" name="Text Box 36">
                <a:extLst>
                  <a:ext uri="{FF2B5EF4-FFF2-40B4-BE49-F238E27FC236}">
                    <a16:creationId xmlns:a16="http://schemas.microsoft.com/office/drawing/2014/main" id="{DCC54FAF-2441-654B-AFB9-CC8DF82A80A6}"/>
                  </a:ext>
                </a:extLst>
              </p:cNvPr>
              <p:cNvSpPr txBox="1">
                <a:spLocks noChangeArrowheads="1"/>
              </p:cNvSpPr>
              <p:nvPr/>
            </p:nvSpPr>
            <p:spPr bwMode="auto">
              <a:xfrm>
                <a:off x="4240419" y="2063959"/>
                <a:ext cx="112883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rPr>
                  <a:t>137.196.7</a:t>
                </a:r>
                <a:r>
                  <a:rPr lang="en-US" sz="1400" i="0" dirty="0">
                    <a:latin typeface="Arial" charset="0"/>
                  </a:rPr>
                  <a:t>.1</a:t>
                </a:r>
              </a:p>
            </p:txBody>
          </p:sp>
          <p:sp>
            <p:nvSpPr>
              <p:cNvPr id="99" name="Text Box 27">
                <a:extLst>
                  <a:ext uri="{FF2B5EF4-FFF2-40B4-BE49-F238E27FC236}">
                    <a16:creationId xmlns:a16="http://schemas.microsoft.com/office/drawing/2014/main" id="{98C1FE6F-3F35-7A49-B481-9E21968E9955}"/>
                  </a:ext>
                </a:extLst>
              </p:cNvPr>
              <p:cNvSpPr txBox="1">
                <a:spLocks noChangeArrowheads="1"/>
              </p:cNvSpPr>
              <p:nvPr/>
            </p:nvSpPr>
            <p:spPr bwMode="auto">
              <a:xfrm>
                <a:off x="3634381" y="2243332"/>
                <a:ext cx="160120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rPr>
                  <a:t>bd-c4-11-af-55-03</a:t>
                </a:r>
              </a:p>
            </p:txBody>
          </p:sp>
        </p:grpSp>
        <p:sp>
          <p:nvSpPr>
            <p:cNvPr id="86" name="Text Box 36">
              <a:extLst>
                <a:ext uri="{FF2B5EF4-FFF2-40B4-BE49-F238E27FC236}">
                  <a16:creationId xmlns:a16="http://schemas.microsoft.com/office/drawing/2014/main" id="{81588A15-D8FC-6B4B-B9CF-2EF6560F1C51}"/>
                </a:ext>
              </a:extLst>
            </p:cNvPr>
            <p:cNvSpPr txBox="1">
              <a:spLocks noChangeArrowheads="1"/>
            </p:cNvSpPr>
            <p:nvPr/>
          </p:nvSpPr>
          <p:spPr bwMode="auto">
            <a:xfrm>
              <a:off x="5580381" y="2274929"/>
              <a:ext cx="122822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rPr>
                <a:t>137.196.49</a:t>
              </a:r>
              <a:r>
                <a:rPr lang="en-US" sz="1400" i="0" dirty="0">
                  <a:latin typeface="Arial" charset="0"/>
                </a:rPr>
                <a:t>.1</a:t>
              </a:r>
            </a:p>
          </p:txBody>
        </p:sp>
      </p:grpSp>
      <p:sp>
        <p:nvSpPr>
          <p:cNvPr id="3" name="TextBox 2">
            <a:extLst>
              <a:ext uri="{FF2B5EF4-FFF2-40B4-BE49-F238E27FC236}">
                <a16:creationId xmlns:a16="http://schemas.microsoft.com/office/drawing/2014/main" id="{CE475426-CBC3-4F45-B759-61650B5ECC9A}"/>
              </a:ext>
            </a:extLst>
          </p:cNvPr>
          <p:cNvSpPr txBox="1"/>
          <p:nvPr/>
        </p:nvSpPr>
        <p:spPr>
          <a:xfrm>
            <a:off x="241187" y="1488808"/>
            <a:ext cx="7991952" cy="646331"/>
          </a:xfrm>
          <a:prstGeom prst="rect">
            <a:avLst/>
          </a:prstGeom>
          <a:noFill/>
        </p:spPr>
        <p:txBody>
          <a:bodyPr wrap="square" rtlCol="0">
            <a:spAutoFit/>
          </a:bodyPr>
          <a:lstStyle/>
          <a:p>
            <a:r>
              <a:rPr lang="en-US" dirty="0"/>
              <a:t>Devices on different “</a:t>
            </a:r>
            <a:r>
              <a:rPr lang="en-US" dirty="0">
                <a:solidFill>
                  <a:srgbClr val="C00000"/>
                </a:solidFill>
              </a:rPr>
              <a:t>network</a:t>
            </a:r>
            <a:r>
              <a:rPr lang="en-US" dirty="0"/>
              <a:t>” (137.196.49) can only be reached via a </a:t>
            </a:r>
            <a:r>
              <a:rPr lang="en-US" dirty="0">
                <a:solidFill>
                  <a:srgbClr val="00B050"/>
                </a:solidFill>
              </a:rPr>
              <a:t>router</a:t>
            </a:r>
            <a:r>
              <a:rPr lang="en-US" dirty="0"/>
              <a:t> using </a:t>
            </a:r>
            <a:r>
              <a:rPr lang="en-US" dirty="0">
                <a:solidFill>
                  <a:srgbClr val="0070C0"/>
                </a:solidFill>
              </a:rPr>
              <a:t>network address</a:t>
            </a:r>
          </a:p>
        </p:txBody>
      </p:sp>
      <p:cxnSp>
        <p:nvCxnSpPr>
          <p:cNvPr id="64" name="Elbow Connector 63">
            <a:extLst>
              <a:ext uri="{FF2B5EF4-FFF2-40B4-BE49-F238E27FC236}">
                <a16:creationId xmlns:a16="http://schemas.microsoft.com/office/drawing/2014/main" id="{C9F2F2B0-86A4-1B4C-BCF0-A559D054C589}"/>
              </a:ext>
            </a:extLst>
          </p:cNvPr>
          <p:cNvCxnSpPr>
            <a:stCxn id="7" idx="2"/>
            <a:endCxn id="17" idx="2"/>
          </p:cNvCxnSpPr>
          <p:nvPr/>
        </p:nvCxnSpPr>
        <p:spPr bwMode="auto">
          <a:xfrm rot="16200000" flipH="1">
            <a:off x="2381291" y="3256913"/>
            <a:ext cx="59443" cy="2517555"/>
          </a:xfrm>
          <a:prstGeom prst="bentConnector3">
            <a:avLst>
              <a:gd name="adj1" fmla="val 484570"/>
            </a:avLst>
          </a:prstGeom>
          <a:solidFill>
            <a:schemeClr val="accent1"/>
          </a:solidFill>
          <a:ln w="28575" cap="flat" cmpd="sng" algn="ctr">
            <a:solidFill>
              <a:srgbClr val="C00000"/>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6" name="Elbow Connector 65">
            <a:extLst>
              <a:ext uri="{FF2B5EF4-FFF2-40B4-BE49-F238E27FC236}">
                <a16:creationId xmlns:a16="http://schemas.microsoft.com/office/drawing/2014/main" id="{24D9711D-E9CC-0F4C-A068-EFE110F914D5}"/>
              </a:ext>
            </a:extLst>
          </p:cNvPr>
          <p:cNvCxnSpPr>
            <a:cxnSpLocks/>
            <a:stCxn id="92" idx="2"/>
            <a:endCxn id="93" idx="2"/>
          </p:cNvCxnSpPr>
          <p:nvPr/>
        </p:nvCxnSpPr>
        <p:spPr bwMode="auto">
          <a:xfrm rot="5400000" flipH="1" flipV="1">
            <a:off x="3435096" y="3273552"/>
            <a:ext cx="377952" cy="4267200"/>
          </a:xfrm>
          <a:prstGeom prst="bentConnector3">
            <a:avLst>
              <a:gd name="adj1" fmla="val -60484"/>
            </a:avLst>
          </a:prstGeom>
          <a:solidFill>
            <a:schemeClr val="accent1"/>
          </a:solidFill>
          <a:ln w="38100" cap="flat" cmpd="sng" algn="ctr">
            <a:solidFill>
              <a:srgbClr val="0070C0"/>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6" name="Text Box 27">
            <a:extLst>
              <a:ext uri="{FF2B5EF4-FFF2-40B4-BE49-F238E27FC236}">
                <a16:creationId xmlns:a16="http://schemas.microsoft.com/office/drawing/2014/main" id="{88B9B7C7-4E97-964C-BBBC-ADE91506F327}"/>
              </a:ext>
            </a:extLst>
          </p:cNvPr>
          <p:cNvSpPr txBox="1">
            <a:spLocks noChangeArrowheads="1"/>
          </p:cNvSpPr>
          <p:nvPr/>
        </p:nvSpPr>
        <p:spPr bwMode="auto">
          <a:xfrm>
            <a:off x="5445455" y="2531535"/>
            <a:ext cx="157447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rPr>
              <a:t>f4-18-13-df-57-93</a:t>
            </a:r>
          </a:p>
        </p:txBody>
      </p:sp>
      <p:cxnSp>
        <p:nvCxnSpPr>
          <p:cNvPr id="78" name="Straight Connector 77">
            <a:extLst>
              <a:ext uri="{FF2B5EF4-FFF2-40B4-BE49-F238E27FC236}">
                <a16:creationId xmlns:a16="http://schemas.microsoft.com/office/drawing/2014/main" id="{5BA39EFE-932C-324B-BFBE-B9749FD40094}"/>
              </a:ext>
            </a:extLst>
          </p:cNvPr>
          <p:cNvCxnSpPr>
            <a:cxnSpLocks/>
          </p:cNvCxnSpPr>
          <p:nvPr/>
        </p:nvCxnSpPr>
        <p:spPr bwMode="auto">
          <a:xfrm flipV="1">
            <a:off x="3719162" y="2507478"/>
            <a:ext cx="1394376" cy="1997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8" name="Straight Connector 97">
            <a:extLst>
              <a:ext uri="{FF2B5EF4-FFF2-40B4-BE49-F238E27FC236}">
                <a16:creationId xmlns:a16="http://schemas.microsoft.com/office/drawing/2014/main" id="{EAB3EE6A-CCBE-9647-9700-87CDE3B38E25}"/>
              </a:ext>
            </a:extLst>
          </p:cNvPr>
          <p:cNvCxnSpPr>
            <a:cxnSpLocks/>
          </p:cNvCxnSpPr>
          <p:nvPr/>
        </p:nvCxnSpPr>
        <p:spPr bwMode="auto">
          <a:xfrm>
            <a:off x="2718283" y="5135141"/>
            <a:ext cx="1389883"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 name="Straight Connector 102">
            <a:extLst>
              <a:ext uri="{FF2B5EF4-FFF2-40B4-BE49-F238E27FC236}">
                <a16:creationId xmlns:a16="http://schemas.microsoft.com/office/drawing/2014/main" id="{50DF6C4C-0716-B54A-8BFB-96B732748D4A}"/>
              </a:ext>
            </a:extLst>
          </p:cNvPr>
          <p:cNvCxnSpPr>
            <a:cxnSpLocks/>
          </p:cNvCxnSpPr>
          <p:nvPr/>
        </p:nvCxnSpPr>
        <p:spPr bwMode="auto">
          <a:xfrm flipV="1">
            <a:off x="5520688" y="2835374"/>
            <a:ext cx="1383531" cy="1779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5" name="Straight Connector 104">
            <a:extLst>
              <a:ext uri="{FF2B5EF4-FFF2-40B4-BE49-F238E27FC236}">
                <a16:creationId xmlns:a16="http://schemas.microsoft.com/office/drawing/2014/main" id="{C4C27375-9DD1-074E-B6EE-CF868EB02C99}"/>
              </a:ext>
            </a:extLst>
          </p:cNvPr>
          <p:cNvCxnSpPr>
            <a:cxnSpLocks/>
          </p:cNvCxnSpPr>
          <p:nvPr/>
        </p:nvCxnSpPr>
        <p:spPr bwMode="auto">
          <a:xfrm flipV="1">
            <a:off x="6116836" y="4752659"/>
            <a:ext cx="1383531" cy="1779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5859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subTnLst>
                                    <p:set>
                                      <p:cBhvr override="childStyle">
                                        <p:cTn dur="1" fill="hold" display="0" masterRel="nextClick" afterEffect="1"/>
                                        <p:tgtEl>
                                          <p:spTgt spid="9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66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868363"/>
            <a:ext cx="5484813"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1" name="Rectangle 2"/>
          <p:cNvSpPr>
            <a:spLocks noGrp="1" noChangeArrowheads="1"/>
          </p:cNvSpPr>
          <p:nvPr>
            <p:ph type="title"/>
          </p:nvPr>
        </p:nvSpPr>
        <p:spPr>
          <a:xfrm>
            <a:off x="449263" y="200025"/>
            <a:ext cx="6308725" cy="659291"/>
          </a:xfrm>
        </p:spPr>
        <p:txBody>
          <a:bodyPr/>
          <a:lstStyle/>
          <a:p>
            <a:pPr>
              <a:defRPr/>
            </a:pPr>
            <a:r>
              <a:rPr lang="en-US" dirty="0">
                <a:latin typeface="Gill Sans MT" charset="0"/>
                <a:cs typeface="+mj-cs"/>
              </a:rPr>
              <a:t>Link layer: introduction</a:t>
            </a:r>
          </a:p>
        </p:txBody>
      </p:sp>
      <p:sp>
        <p:nvSpPr>
          <p:cNvPr id="4102" name="Rectangle 3"/>
          <p:cNvSpPr>
            <a:spLocks noGrp="1" noChangeArrowheads="1"/>
          </p:cNvSpPr>
          <p:nvPr>
            <p:ph type="body" sz="half" idx="1"/>
          </p:nvPr>
        </p:nvSpPr>
        <p:spPr>
          <a:xfrm>
            <a:off x="390524" y="1330324"/>
            <a:ext cx="4723687" cy="4324125"/>
          </a:xfrm>
        </p:spPr>
        <p:txBody>
          <a:bodyPr/>
          <a:lstStyle/>
          <a:p>
            <a:pPr>
              <a:buFont typeface="Wingdings" charset="0"/>
              <a:buNone/>
              <a:defRPr/>
            </a:pPr>
            <a:r>
              <a:rPr lang="en-US" sz="2400" i="1" dirty="0">
                <a:solidFill>
                  <a:srgbClr val="CC0000"/>
                </a:solidFill>
                <a:latin typeface="Gill Sans MT" charset="0"/>
                <a:cs typeface="+mn-cs"/>
              </a:rPr>
              <a:t>terminology:</a:t>
            </a:r>
          </a:p>
          <a:p>
            <a:pPr>
              <a:defRPr/>
            </a:pPr>
            <a:r>
              <a:rPr lang="en-US" sz="2000" dirty="0">
                <a:latin typeface="Gill Sans MT" charset="0"/>
                <a:cs typeface="+mn-cs"/>
              </a:rPr>
              <a:t>hosts and routers: </a:t>
            </a:r>
            <a:r>
              <a:rPr lang="en-US" sz="2000" dirty="0">
                <a:solidFill>
                  <a:srgbClr val="CC0000"/>
                </a:solidFill>
                <a:latin typeface="Gill Sans MT" charset="0"/>
                <a:cs typeface="+mn-cs"/>
              </a:rPr>
              <a:t>nodes</a:t>
            </a:r>
          </a:p>
          <a:p>
            <a:pPr>
              <a:defRPr/>
            </a:pPr>
            <a:r>
              <a:rPr lang="en-US" sz="2000" dirty="0">
                <a:latin typeface="Gill Sans MT" charset="0"/>
                <a:cs typeface="+mn-cs"/>
              </a:rPr>
              <a:t>communication channels that connect adjacent nodes along communication path: </a:t>
            </a:r>
            <a:r>
              <a:rPr lang="en-US" sz="2000" dirty="0">
                <a:solidFill>
                  <a:srgbClr val="CC0000"/>
                </a:solidFill>
                <a:latin typeface="Gill Sans MT" charset="0"/>
                <a:cs typeface="+mn-cs"/>
              </a:rPr>
              <a:t>links</a:t>
            </a:r>
          </a:p>
          <a:p>
            <a:pPr lvl="1">
              <a:defRPr/>
            </a:pPr>
            <a:r>
              <a:rPr lang="en-US" sz="2000" dirty="0">
                <a:latin typeface="Gill Sans MT" charset="0"/>
              </a:rPr>
              <a:t>point to point: </a:t>
            </a:r>
          </a:p>
          <a:p>
            <a:pPr lvl="2">
              <a:defRPr/>
            </a:pPr>
            <a:r>
              <a:rPr lang="en-US" sz="1800" dirty="0">
                <a:latin typeface="Gill Sans MT" charset="0"/>
              </a:rPr>
              <a:t>wired – twisted pair, coax, fiber</a:t>
            </a:r>
          </a:p>
          <a:p>
            <a:pPr lvl="2">
              <a:defRPr/>
            </a:pPr>
            <a:r>
              <a:rPr lang="en-US" sz="1800" dirty="0">
                <a:latin typeface="Gill Sans MT" charset="0"/>
              </a:rPr>
              <a:t>wireless – cellular, satellite, microwave</a:t>
            </a:r>
          </a:p>
          <a:p>
            <a:pPr lvl="1">
              <a:defRPr/>
            </a:pPr>
            <a:r>
              <a:rPr lang="en-US" sz="2000" dirty="0">
                <a:latin typeface="Gill Sans MT" charset="0"/>
              </a:rPr>
              <a:t>broadcast/shared (wired/wireless) - LANs</a:t>
            </a:r>
            <a:endParaRPr lang="en-US" sz="2000" b="1" dirty="0">
              <a:solidFill>
                <a:srgbClr val="FF0000"/>
              </a:solidFill>
              <a:latin typeface="Gill Sans MT" charset="0"/>
            </a:endParaRPr>
          </a:p>
          <a:p>
            <a:pPr>
              <a:defRPr/>
            </a:pPr>
            <a:r>
              <a:rPr lang="en-US" sz="2000" dirty="0">
                <a:latin typeface="Gill Sans MT" charset="0"/>
                <a:cs typeface="+mn-cs"/>
              </a:rPr>
              <a:t>layer-2 packet: </a:t>
            </a:r>
            <a:r>
              <a:rPr lang="en-US" sz="2000" dirty="0">
                <a:solidFill>
                  <a:srgbClr val="CC0000"/>
                </a:solidFill>
                <a:latin typeface="Gill Sans MT" charset="0"/>
                <a:cs typeface="+mn-cs"/>
              </a:rPr>
              <a:t>frame,</a:t>
            </a:r>
            <a:r>
              <a:rPr lang="en-US" sz="2000" b="1" dirty="0">
                <a:solidFill>
                  <a:srgbClr val="FF0000"/>
                </a:solidFill>
                <a:latin typeface="Gill Sans MT" charset="0"/>
                <a:cs typeface="+mn-cs"/>
              </a:rPr>
              <a:t> </a:t>
            </a:r>
            <a:r>
              <a:rPr lang="en-US" sz="2000" dirty="0">
                <a:latin typeface="Gill Sans MT" charset="0"/>
                <a:cs typeface="+mn-cs"/>
              </a:rPr>
              <a:t>encapsulates datagram</a:t>
            </a:r>
          </a:p>
          <a:p>
            <a:pPr>
              <a:buFont typeface="Wingdings" charset="0"/>
              <a:buNone/>
              <a:defRPr/>
            </a:pPr>
            <a:endParaRPr lang="en-US" sz="2400" dirty="0">
              <a:latin typeface="Gill Sans MT" charset="0"/>
              <a:cs typeface="+mn-cs"/>
            </a:endParaRPr>
          </a:p>
          <a:p>
            <a:pPr>
              <a:defRPr/>
            </a:pPr>
            <a:endParaRPr lang="en-US" sz="2400" dirty="0">
              <a:latin typeface="Gill Sans MT" charset="0"/>
              <a:cs typeface="+mn-cs"/>
            </a:endParaRPr>
          </a:p>
        </p:txBody>
      </p:sp>
      <p:sp>
        <p:nvSpPr>
          <p:cNvPr id="4103" name="Text Box 467"/>
          <p:cNvSpPr txBox="1">
            <a:spLocks noChangeArrowheads="1"/>
          </p:cNvSpPr>
          <p:nvPr/>
        </p:nvSpPr>
        <p:spPr bwMode="auto">
          <a:xfrm>
            <a:off x="344686" y="5776477"/>
            <a:ext cx="4980851" cy="877163"/>
          </a:xfrm>
          <a:prstGeom prst="rect">
            <a:avLst/>
          </a:prstGeom>
          <a:noFill/>
          <a:ln w="1905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nSpc>
                <a:spcPct val="85000"/>
              </a:lnSpc>
              <a:defRPr/>
            </a:pPr>
            <a:r>
              <a:rPr lang="en-US" sz="2000" dirty="0">
                <a:solidFill>
                  <a:srgbClr val="CC0000"/>
                </a:solidFill>
                <a:latin typeface="Gill Sans MT" charset="0"/>
                <a:cs typeface="+mn-cs"/>
              </a:rPr>
              <a:t>data-link layer</a:t>
            </a:r>
            <a:r>
              <a:rPr lang="en-US" sz="2000" i="0" dirty="0">
                <a:latin typeface="Gill Sans MT" charset="0"/>
                <a:cs typeface="+mn-cs"/>
              </a:rPr>
              <a:t> has responsibility of </a:t>
            </a:r>
          </a:p>
          <a:p>
            <a:pPr>
              <a:lnSpc>
                <a:spcPct val="85000"/>
              </a:lnSpc>
              <a:defRPr/>
            </a:pPr>
            <a:r>
              <a:rPr lang="en-US" sz="2000" i="0" dirty="0">
                <a:latin typeface="Gill Sans MT" charset="0"/>
                <a:cs typeface="+mn-cs"/>
              </a:rPr>
              <a:t>transferring datagram (message) from a node </a:t>
            </a:r>
          </a:p>
          <a:p>
            <a:pPr>
              <a:lnSpc>
                <a:spcPct val="85000"/>
              </a:lnSpc>
              <a:defRPr/>
            </a:pPr>
            <a:r>
              <a:rPr lang="en-US" sz="2000" i="0" dirty="0">
                <a:latin typeface="Gill Sans MT" charset="0"/>
                <a:cs typeface="+mn-cs"/>
              </a:rPr>
              <a:t>to another, </a:t>
            </a:r>
            <a:r>
              <a:rPr lang="en-US" sz="2000" dirty="0">
                <a:solidFill>
                  <a:srgbClr val="CC0000"/>
                </a:solidFill>
                <a:latin typeface="Gill Sans MT" charset="0"/>
                <a:cs typeface="+mn-cs"/>
              </a:rPr>
              <a:t>physically adjacent,</a:t>
            </a:r>
            <a:r>
              <a:rPr lang="en-US" sz="2000" i="0" dirty="0">
                <a:latin typeface="Gill Sans MT" charset="0"/>
                <a:cs typeface="+mn-cs"/>
              </a:rPr>
              <a:t> node, over a </a:t>
            </a:r>
            <a:r>
              <a:rPr lang="en-US" sz="2000" i="0" u="sng" dirty="0">
                <a:solidFill>
                  <a:srgbClr val="C00000"/>
                </a:solidFill>
                <a:latin typeface="Gill Sans MT" charset="0"/>
                <a:cs typeface="+mn-cs"/>
              </a:rPr>
              <a:t>link</a:t>
            </a:r>
            <a:endParaRPr lang="en-US" sz="1600" i="0" u="sng" dirty="0">
              <a:solidFill>
                <a:srgbClr val="C00000"/>
              </a:solidFill>
              <a:latin typeface="Gill Sans MT" charset="0"/>
              <a:cs typeface="+mn-cs"/>
            </a:endParaRPr>
          </a:p>
        </p:txBody>
      </p:sp>
      <p:sp>
        <p:nvSpPr>
          <p:cNvPr id="454"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4</a:t>
            </a:fld>
            <a:endParaRPr lang="en-US" sz="1200" dirty="0">
              <a:latin typeface="Tahoma" charset="0"/>
            </a:endParaRPr>
          </a:p>
        </p:txBody>
      </p:sp>
      <p:sp>
        <p:nvSpPr>
          <p:cNvPr id="455"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
        <p:nvSpPr>
          <p:cNvPr id="537" name="Freeform 415"/>
          <p:cNvSpPr>
            <a:spLocks/>
          </p:cNvSpPr>
          <p:nvPr/>
        </p:nvSpPr>
        <p:spPr bwMode="auto">
          <a:xfrm>
            <a:off x="7004050" y="35274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38" name="Freeform 416"/>
          <p:cNvSpPr>
            <a:spLocks/>
          </p:cNvSpPr>
          <p:nvPr/>
        </p:nvSpPr>
        <p:spPr bwMode="auto">
          <a:xfrm>
            <a:off x="7023100" y="2017139"/>
            <a:ext cx="1730375" cy="1125538"/>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39" name="Freeform 417"/>
          <p:cNvSpPr>
            <a:spLocks/>
          </p:cNvSpPr>
          <p:nvPr/>
        </p:nvSpPr>
        <p:spPr bwMode="auto">
          <a:xfrm>
            <a:off x="5202238" y="1709738"/>
            <a:ext cx="1736725" cy="107156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nvGrpSpPr>
          <p:cNvPr id="540" name="Group 418"/>
          <p:cNvGrpSpPr>
            <a:grpSpLocks/>
          </p:cNvGrpSpPr>
          <p:nvPr/>
        </p:nvGrpSpPr>
        <p:grpSpPr bwMode="auto">
          <a:xfrm>
            <a:off x="5278438" y="2974975"/>
            <a:ext cx="1458912" cy="933450"/>
            <a:chOff x="2889" y="1631"/>
            <a:chExt cx="980" cy="743"/>
          </a:xfrm>
        </p:grpSpPr>
        <p:sp>
          <p:nvSpPr>
            <p:cNvPr id="889" name="Rectangle 419"/>
            <p:cNvSpPr>
              <a:spLocks noChangeArrowheads="1"/>
            </p:cNvSpPr>
            <p:nvPr/>
          </p:nvSpPr>
          <p:spPr bwMode="auto">
            <a:xfrm>
              <a:off x="3046" y="1841"/>
              <a:ext cx="663" cy="533"/>
            </a:xfrm>
            <a:prstGeom prst="rect">
              <a:avLst/>
            </a:prstGeom>
            <a:solidFill>
              <a:srgbClr val="00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90" name="AutoShape 420"/>
            <p:cNvSpPr>
              <a:spLocks noChangeArrowheads="1"/>
            </p:cNvSpPr>
            <p:nvPr/>
          </p:nvSpPr>
          <p:spPr bwMode="auto">
            <a:xfrm>
              <a:off x="2889" y="1631"/>
              <a:ext cx="980" cy="253"/>
            </a:xfrm>
            <a:prstGeom prst="triangle">
              <a:avLst>
                <a:gd name="adj" fmla="val 50000"/>
              </a:avLst>
            </a:prstGeom>
            <a:solidFill>
              <a:srgbClr val="00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dirty="0">
                <a:solidFill>
                  <a:srgbClr val="00CCFF"/>
                </a:solidFill>
              </a:endParaRPr>
            </a:p>
          </p:txBody>
        </p:sp>
      </p:grpSp>
      <p:sp>
        <p:nvSpPr>
          <p:cNvPr id="541" name="Line 421"/>
          <p:cNvSpPr>
            <a:spLocks noChangeShapeType="1"/>
          </p:cNvSpPr>
          <p:nvPr/>
        </p:nvSpPr>
        <p:spPr bwMode="auto">
          <a:xfrm>
            <a:off x="7396163" y="3813175"/>
            <a:ext cx="163512" cy="12065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42" name="Line 422"/>
          <p:cNvSpPr>
            <a:spLocks noChangeShapeType="1"/>
          </p:cNvSpPr>
          <p:nvPr/>
        </p:nvSpPr>
        <p:spPr bwMode="auto">
          <a:xfrm>
            <a:off x="7493000" y="3733800"/>
            <a:ext cx="279400" cy="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43" name="Line 423"/>
          <p:cNvSpPr>
            <a:spLocks noChangeShapeType="1"/>
          </p:cNvSpPr>
          <p:nvPr/>
        </p:nvSpPr>
        <p:spPr bwMode="auto">
          <a:xfrm flipV="1">
            <a:off x="7729538" y="3819525"/>
            <a:ext cx="134937" cy="10477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44" name="Line 424"/>
          <p:cNvSpPr>
            <a:spLocks noChangeShapeType="1"/>
          </p:cNvSpPr>
          <p:nvPr/>
        </p:nvSpPr>
        <p:spPr bwMode="auto">
          <a:xfrm>
            <a:off x="6427788" y="3740150"/>
            <a:ext cx="679450" cy="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45" name="Line 425"/>
          <p:cNvSpPr>
            <a:spLocks noChangeShapeType="1"/>
          </p:cNvSpPr>
          <p:nvPr/>
        </p:nvSpPr>
        <p:spPr bwMode="auto">
          <a:xfrm>
            <a:off x="6723063" y="2587625"/>
            <a:ext cx="509587" cy="317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46" name="Freeform 427"/>
          <p:cNvSpPr>
            <a:spLocks/>
          </p:cNvSpPr>
          <p:nvPr/>
        </p:nvSpPr>
        <p:spPr bwMode="auto">
          <a:xfrm>
            <a:off x="5497513" y="4378325"/>
            <a:ext cx="3079750" cy="1665288"/>
          </a:xfrm>
          <a:custGeom>
            <a:avLst/>
            <a:gdLst>
              <a:gd name="T0" fmla="*/ 2147483647 w 1940"/>
              <a:gd name="T1" fmla="*/ 2147483647 h 1049"/>
              <a:gd name="T2" fmla="*/ 2147483647 w 1940"/>
              <a:gd name="T3" fmla="*/ 2147483647 h 1049"/>
              <a:gd name="T4" fmla="*/ 2147483647 w 1940"/>
              <a:gd name="T5" fmla="*/ 2147483647 h 1049"/>
              <a:gd name="T6" fmla="*/ 2147483647 w 1940"/>
              <a:gd name="T7" fmla="*/ 2147483647 h 1049"/>
              <a:gd name="T8" fmla="*/ 2147483647 w 1940"/>
              <a:gd name="T9" fmla="*/ 2147483647 h 1049"/>
              <a:gd name="T10" fmla="*/ 2147483647 w 1940"/>
              <a:gd name="T11" fmla="*/ 2147483647 h 1049"/>
              <a:gd name="T12" fmla="*/ 2147483647 w 1940"/>
              <a:gd name="T13" fmla="*/ 2147483647 h 1049"/>
              <a:gd name="T14" fmla="*/ 2147483647 w 1940"/>
              <a:gd name="T15" fmla="*/ 2147483647 h 1049"/>
              <a:gd name="T16" fmla="*/ 2147483647 w 1940"/>
              <a:gd name="T17" fmla="*/ 2147483647 h 1049"/>
              <a:gd name="T18" fmla="*/ 2147483647 w 1940"/>
              <a:gd name="T19" fmla="*/ 2147483647 h 1049"/>
              <a:gd name="T20" fmla="*/ 2147483647 w 1940"/>
              <a:gd name="T21" fmla="*/ 2147483647 h 1049"/>
              <a:gd name="T22" fmla="*/ 2147483647 w 1940"/>
              <a:gd name="T23" fmla="*/ 2147483647 h 1049"/>
              <a:gd name="T24" fmla="*/ 2147483647 w 1940"/>
              <a:gd name="T25" fmla="*/ 2147483647 h 1049"/>
              <a:gd name="T26" fmla="*/ 2147483647 w 1940"/>
              <a:gd name="T27" fmla="*/ 2147483647 h 1049"/>
              <a:gd name="T28" fmla="*/ 2147483647 w 1940"/>
              <a:gd name="T29" fmla="*/ 2147483647 h 1049"/>
              <a:gd name="T30" fmla="*/ 2147483647 w 1940"/>
              <a:gd name="T31" fmla="*/ 2147483647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00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47" name="Line 428"/>
          <p:cNvSpPr>
            <a:spLocks noChangeShapeType="1"/>
          </p:cNvSpPr>
          <p:nvPr/>
        </p:nvSpPr>
        <p:spPr bwMode="auto">
          <a:xfrm rot="16200000">
            <a:off x="7845425" y="5159376"/>
            <a:ext cx="523875" cy="13970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548" name="Line 429"/>
          <p:cNvSpPr>
            <a:spLocks noChangeShapeType="1"/>
          </p:cNvSpPr>
          <p:nvPr/>
        </p:nvSpPr>
        <p:spPr bwMode="auto">
          <a:xfrm rot="5400000" flipV="1">
            <a:off x="7991475" y="5440363"/>
            <a:ext cx="3175" cy="85725"/>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549" name="Line 430"/>
          <p:cNvSpPr>
            <a:spLocks noChangeShapeType="1"/>
          </p:cNvSpPr>
          <p:nvPr/>
        </p:nvSpPr>
        <p:spPr bwMode="auto">
          <a:xfrm rot="16200000" flipH="1">
            <a:off x="8207749" y="5085976"/>
            <a:ext cx="8249" cy="183622"/>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550" name="Line 431"/>
          <p:cNvSpPr>
            <a:spLocks noChangeShapeType="1"/>
          </p:cNvSpPr>
          <p:nvPr/>
        </p:nvSpPr>
        <p:spPr bwMode="auto">
          <a:xfrm>
            <a:off x="7358063" y="4697413"/>
            <a:ext cx="390525" cy="18415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51" name="Line 432"/>
          <p:cNvSpPr>
            <a:spLocks noChangeShapeType="1"/>
          </p:cNvSpPr>
          <p:nvPr/>
        </p:nvSpPr>
        <p:spPr bwMode="auto">
          <a:xfrm flipV="1">
            <a:off x="6737350" y="4684713"/>
            <a:ext cx="322263" cy="198437"/>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52" name="Line 433"/>
          <p:cNvSpPr>
            <a:spLocks noChangeShapeType="1"/>
          </p:cNvSpPr>
          <p:nvPr/>
        </p:nvSpPr>
        <p:spPr bwMode="auto">
          <a:xfrm flipV="1">
            <a:off x="6780213" y="4976813"/>
            <a:ext cx="971550" cy="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53" name="Line 435"/>
          <p:cNvSpPr>
            <a:spLocks noChangeShapeType="1"/>
          </p:cNvSpPr>
          <p:nvPr/>
        </p:nvSpPr>
        <p:spPr bwMode="auto">
          <a:xfrm>
            <a:off x="6100763" y="4773613"/>
            <a:ext cx="263525" cy="8572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54" name="Line 436"/>
          <p:cNvSpPr>
            <a:spLocks noChangeShapeType="1"/>
          </p:cNvSpPr>
          <p:nvPr/>
        </p:nvSpPr>
        <p:spPr bwMode="auto">
          <a:xfrm flipV="1">
            <a:off x="5841999" y="4952398"/>
            <a:ext cx="548981" cy="15776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55" name="Line 439"/>
          <p:cNvSpPr>
            <a:spLocks noChangeShapeType="1"/>
          </p:cNvSpPr>
          <p:nvPr/>
        </p:nvSpPr>
        <p:spPr bwMode="auto">
          <a:xfrm flipH="1">
            <a:off x="6278768" y="5070474"/>
            <a:ext cx="131556" cy="24404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56" name="Line 440"/>
          <p:cNvSpPr>
            <a:spLocks noChangeShapeType="1"/>
          </p:cNvSpPr>
          <p:nvPr/>
        </p:nvSpPr>
        <p:spPr bwMode="auto">
          <a:xfrm flipH="1" flipV="1">
            <a:off x="6595002" y="5008500"/>
            <a:ext cx="67735" cy="261999"/>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57" name="Line 441"/>
          <p:cNvSpPr>
            <a:spLocks noChangeShapeType="1"/>
          </p:cNvSpPr>
          <p:nvPr/>
        </p:nvSpPr>
        <p:spPr bwMode="auto">
          <a:xfrm>
            <a:off x="6691914" y="5003401"/>
            <a:ext cx="555024" cy="319487"/>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58" name="Line 443"/>
          <p:cNvSpPr>
            <a:spLocks noChangeShapeType="1"/>
          </p:cNvSpPr>
          <p:nvPr/>
        </p:nvSpPr>
        <p:spPr bwMode="auto">
          <a:xfrm>
            <a:off x="6281738" y="3522663"/>
            <a:ext cx="0" cy="131762"/>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59" name="Line 444"/>
          <p:cNvSpPr>
            <a:spLocks noChangeShapeType="1"/>
          </p:cNvSpPr>
          <p:nvPr/>
        </p:nvSpPr>
        <p:spPr bwMode="auto">
          <a:xfrm flipV="1">
            <a:off x="7577138" y="2492375"/>
            <a:ext cx="123825" cy="87313"/>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60" name="Line 445"/>
          <p:cNvSpPr>
            <a:spLocks noChangeShapeType="1"/>
          </p:cNvSpPr>
          <p:nvPr/>
        </p:nvSpPr>
        <p:spPr bwMode="auto">
          <a:xfrm>
            <a:off x="7405688" y="2675613"/>
            <a:ext cx="0" cy="8255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61" name="Line 446"/>
          <p:cNvSpPr>
            <a:spLocks noChangeShapeType="1"/>
          </p:cNvSpPr>
          <p:nvPr/>
        </p:nvSpPr>
        <p:spPr bwMode="auto">
          <a:xfrm flipV="1">
            <a:off x="7577138" y="2562225"/>
            <a:ext cx="263525" cy="28892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62" name="Line 447"/>
          <p:cNvSpPr>
            <a:spLocks noChangeShapeType="1"/>
          </p:cNvSpPr>
          <p:nvPr/>
        </p:nvSpPr>
        <p:spPr bwMode="auto">
          <a:xfrm>
            <a:off x="7942263" y="2560638"/>
            <a:ext cx="0" cy="19685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63" name="Line 448"/>
          <p:cNvSpPr>
            <a:spLocks noChangeShapeType="1"/>
          </p:cNvSpPr>
          <p:nvPr/>
        </p:nvSpPr>
        <p:spPr bwMode="auto">
          <a:xfrm>
            <a:off x="7596188" y="2867025"/>
            <a:ext cx="188912" cy="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64" name="Line 449"/>
          <p:cNvSpPr>
            <a:spLocks noChangeShapeType="1"/>
          </p:cNvSpPr>
          <p:nvPr/>
        </p:nvSpPr>
        <p:spPr bwMode="auto">
          <a:xfrm flipV="1">
            <a:off x="5891213" y="3733800"/>
            <a:ext cx="168275" cy="317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65" name="Line 450"/>
          <p:cNvSpPr>
            <a:spLocks noChangeShapeType="1"/>
          </p:cNvSpPr>
          <p:nvPr/>
        </p:nvSpPr>
        <p:spPr bwMode="auto">
          <a:xfrm>
            <a:off x="8150225" y="2857500"/>
            <a:ext cx="177800" cy="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66" name="Line 451"/>
          <p:cNvSpPr>
            <a:spLocks noChangeShapeType="1"/>
          </p:cNvSpPr>
          <p:nvPr/>
        </p:nvSpPr>
        <p:spPr bwMode="auto">
          <a:xfrm flipH="1">
            <a:off x="7296150" y="2933700"/>
            <a:ext cx="98425" cy="70485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67" name="Line 452"/>
          <p:cNvSpPr>
            <a:spLocks noChangeShapeType="1"/>
          </p:cNvSpPr>
          <p:nvPr/>
        </p:nvSpPr>
        <p:spPr bwMode="auto">
          <a:xfrm flipH="1">
            <a:off x="7888288" y="2933700"/>
            <a:ext cx="111125" cy="72707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68" name="Line 541"/>
          <p:cNvSpPr>
            <a:spLocks noChangeShapeType="1"/>
          </p:cNvSpPr>
          <p:nvPr/>
        </p:nvSpPr>
        <p:spPr bwMode="auto">
          <a:xfrm flipV="1">
            <a:off x="7272338" y="4075113"/>
            <a:ext cx="227012" cy="436562"/>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nvGrpSpPr>
          <p:cNvPr id="569" name="Group 590"/>
          <p:cNvGrpSpPr>
            <a:grpSpLocks/>
          </p:cNvGrpSpPr>
          <p:nvPr/>
        </p:nvGrpSpPr>
        <p:grpSpPr bwMode="auto">
          <a:xfrm flipH="1">
            <a:off x="5775325" y="4533900"/>
            <a:ext cx="414337" cy="373063"/>
            <a:chOff x="2839" y="3501"/>
            <a:chExt cx="755" cy="803"/>
          </a:xfrm>
        </p:grpSpPr>
        <p:pic>
          <p:nvPicPr>
            <p:cNvPr id="887" name="Picture 591"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8" name="Freeform 592"/>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grpSp>
        <p:nvGrpSpPr>
          <p:cNvPr id="570" name="Group 593"/>
          <p:cNvGrpSpPr>
            <a:grpSpLocks/>
          </p:cNvGrpSpPr>
          <p:nvPr/>
        </p:nvGrpSpPr>
        <p:grpSpPr bwMode="auto">
          <a:xfrm flipH="1">
            <a:off x="5457825" y="4954588"/>
            <a:ext cx="482600" cy="406400"/>
            <a:chOff x="2839" y="3501"/>
            <a:chExt cx="755" cy="803"/>
          </a:xfrm>
        </p:grpSpPr>
        <p:pic>
          <p:nvPicPr>
            <p:cNvPr id="885" name="Picture 594"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6" name="Freeform 595"/>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grpSp>
        <p:nvGrpSpPr>
          <p:cNvPr id="571" name="Group 596"/>
          <p:cNvGrpSpPr>
            <a:grpSpLocks/>
          </p:cNvGrpSpPr>
          <p:nvPr/>
        </p:nvGrpSpPr>
        <p:grpSpPr bwMode="auto">
          <a:xfrm flipH="1">
            <a:off x="5935663" y="5256213"/>
            <a:ext cx="427037" cy="349250"/>
            <a:chOff x="2839" y="3501"/>
            <a:chExt cx="755" cy="803"/>
          </a:xfrm>
        </p:grpSpPr>
        <p:pic>
          <p:nvPicPr>
            <p:cNvPr id="883" name="Picture 597"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4" name="Freeform 598"/>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grpSp>
        <p:nvGrpSpPr>
          <p:cNvPr id="572" name="Group 599"/>
          <p:cNvGrpSpPr>
            <a:grpSpLocks/>
          </p:cNvGrpSpPr>
          <p:nvPr/>
        </p:nvGrpSpPr>
        <p:grpSpPr bwMode="auto">
          <a:xfrm>
            <a:off x="6550025" y="5238750"/>
            <a:ext cx="427037" cy="350838"/>
            <a:chOff x="2839" y="3501"/>
            <a:chExt cx="755" cy="803"/>
          </a:xfrm>
        </p:grpSpPr>
        <p:pic>
          <p:nvPicPr>
            <p:cNvPr id="881" name="Picture 600"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2" name="Freeform 601"/>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pic>
        <p:nvPicPr>
          <p:cNvPr id="573" name="Picture 603" descr="car_icon_sm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2715" y="1803458"/>
            <a:ext cx="849312"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74" name="Group 652"/>
          <p:cNvGrpSpPr>
            <a:grpSpLocks/>
          </p:cNvGrpSpPr>
          <p:nvPr/>
        </p:nvGrpSpPr>
        <p:grpSpPr bwMode="auto">
          <a:xfrm>
            <a:off x="5613400" y="1546225"/>
            <a:ext cx="415925" cy="385763"/>
            <a:chOff x="2751" y="1851"/>
            <a:chExt cx="462" cy="478"/>
          </a:xfrm>
        </p:grpSpPr>
        <p:pic>
          <p:nvPicPr>
            <p:cNvPr id="879" name="Picture 653" descr="iphone_stylized_sm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0" name="Picture 654" descr="antenna_radiation_styliz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79" name="Line 693"/>
          <p:cNvSpPr>
            <a:spLocks noChangeShapeType="1"/>
          </p:cNvSpPr>
          <p:nvPr/>
        </p:nvSpPr>
        <p:spPr bwMode="auto">
          <a:xfrm>
            <a:off x="8345488" y="2855912"/>
            <a:ext cx="305034" cy="259"/>
          </a:xfrm>
          <a:prstGeom prst="line">
            <a:avLst/>
          </a:prstGeom>
          <a:noFill/>
          <a:ln w="25400">
            <a:solidFill>
              <a:srgbClr val="CC0000"/>
            </a:solidFill>
            <a:prstDash val="sysDash"/>
            <a:round/>
            <a:headEnd/>
            <a:tailEnd/>
          </a:ln>
          <a:extLst>
            <a:ext uri="{909E8E84-426E-40dd-AFC4-6F175D3DCCD1}">
              <a14:hiddenFill xmlns="" xmlns:a14="http://schemas.microsoft.com/office/drawing/2010/main">
                <a:noFill/>
              </a14:hiddenFill>
            </a:ext>
          </a:extLst>
        </p:spPr>
        <p:txBody>
          <a:bodyPr/>
          <a:lstStyle/>
          <a:p>
            <a:endParaRPr lang="en-US" dirty="0"/>
          </a:p>
        </p:txBody>
      </p:sp>
      <p:grpSp>
        <p:nvGrpSpPr>
          <p:cNvPr id="588" name="Group 776"/>
          <p:cNvGrpSpPr>
            <a:grpSpLocks/>
          </p:cNvGrpSpPr>
          <p:nvPr/>
        </p:nvGrpSpPr>
        <p:grpSpPr bwMode="auto">
          <a:xfrm>
            <a:off x="5611813" y="3500438"/>
            <a:ext cx="506412" cy="352425"/>
            <a:chOff x="2967" y="478"/>
            <a:chExt cx="788" cy="625"/>
          </a:xfrm>
        </p:grpSpPr>
        <p:pic>
          <p:nvPicPr>
            <p:cNvPr id="781" name="Picture 777" descr="access_point_stylized_sm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82" name="Picture 778" descr="antenna_radiation_styliz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89" name="Group 779"/>
          <p:cNvGrpSpPr>
            <a:grpSpLocks/>
          </p:cNvGrpSpPr>
          <p:nvPr/>
        </p:nvGrpSpPr>
        <p:grpSpPr bwMode="auto">
          <a:xfrm>
            <a:off x="7132638" y="5003800"/>
            <a:ext cx="563562" cy="420688"/>
            <a:chOff x="2967" y="478"/>
            <a:chExt cx="788" cy="625"/>
          </a:xfrm>
        </p:grpSpPr>
        <p:pic>
          <p:nvPicPr>
            <p:cNvPr id="779" name="Picture 780" descr="access_point_stylized_sm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80" name="Picture 781" descr="antenna_radiation_stylize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90" name="Group 523"/>
          <p:cNvGrpSpPr>
            <a:grpSpLocks/>
          </p:cNvGrpSpPr>
          <p:nvPr/>
        </p:nvGrpSpPr>
        <p:grpSpPr bwMode="auto">
          <a:xfrm>
            <a:off x="5890114" y="1844675"/>
            <a:ext cx="457200" cy="733152"/>
            <a:chOff x="6061075" y="1844675"/>
            <a:chExt cx="457200" cy="733152"/>
          </a:xfrm>
        </p:grpSpPr>
        <p:sp>
          <p:nvSpPr>
            <p:cNvPr id="759" name="Line 426"/>
            <p:cNvSpPr>
              <a:spLocks noChangeShapeType="1"/>
            </p:cNvSpPr>
            <p:nvPr/>
          </p:nvSpPr>
          <p:spPr bwMode="auto">
            <a:xfrm>
              <a:off x="6289675" y="2403475"/>
              <a:ext cx="227964" cy="174352"/>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nvGrpSpPr>
            <p:cNvPr id="760" name="Group 782"/>
            <p:cNvGrpSpPr>
              <a:grpSpLocks/>
            </p:cNvGrpSpPr>
            <p:nvPr/>
          </p:nvGrpSpPr>
          <p:grpSpPr bwMode="auto">
            <a:xfrm>
              <a:off x="6061075" y="1844675"/>
              <a:ext cx="457200" cy="631825"/>
              <a:chOff x="742" y="2409"/>
              <a:chExt cx="576" cy="881"/>
            </a:xfrm>
          </p:grpSpPr>
          <p:grpSp>
            <p:nvGrpSpPr>
              <p:cNvPr id="761" name="Group 783"/>
              <p:cNvGrpSpPr>
                <a:grpSpLocks/>
              </p:cNvGrpSpPr>
              <p:nvPr/>
            </p:nvGrpSpPr>
            <p:grpSpPr bwMode="auto">
              <a:xfrm>
                <a:off x="832" y="2643"/>
                <a:ext cx="376" cy="647"/>
                <a:chOff x="3130" y="3288"/>
                <a:chExt cx="410" cy="742"/>
              </a:xfrm>
            </p:grpSpPr>
            <p:sp>
              <p:nvSpPr>
                <p:cNvPr id="764"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p>
              </p:txBody>
            </p:sp>
            <p:sp>
              <p:nvSpPr>
                <p:cNvPr id="765"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p>
              </p:txBody>
            </p:sp>
            <p:sp>
              <p:nvSpPr>
                <p:cNvPr id="766"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p>
              </p:txBody>
            </p:sp>
            <p:sp>
              <p:nvSpPr>
                <p:cNvPr id="767"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p>
              </p:txBody>
            </p:sp>
            <p:sp>
              <p:nvSpPr>
                <p:cNvPr id="768"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p>
              </p:txBody>
            </p:sp>
            <p:sp>
              <p:nvSpPr>
                <p:cNvPr id="769"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p>
              </p:txBody>
            </p:sp>
            <p:sp>
              <p:nvSpPr>
                <p:cNvPr id="770"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p>
              </p:txBody>
            </p:sp>
            <p:sp>
              <p:nvSpPr>
                <p:cNvPr id="771"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p>
              </p:txBody>
            </p:sp>
            <p:sp>
              <p:nvSpPr>
                <p:cNvPr id="772"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p>
              </p:txBody>
            </p:sp>
            <p:sp>
              <p:nvSpPr>
                <p:cNvPr id="773"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p>
              </p:txBody>
            </p:sp>
            <p:sp>
              <p:nvSpPr>
                <p:cNvPr id="774"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p>
              </p:txBody>
            </p:sp>
            <p:sp>
              <p:nvSpPr>
                <p:cNvPr id="775"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p>
              </p:txBody>
            </p:sp>
            <p:sp>
              <p:nvSpPr>
                <p:cNvPr id="776"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p>
              </p:txBody>
            </p:sp>
            <p:sp>
              <p:nvSpPr>
                <p:cNvPr id="777"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p>
              </p:txBody>
            </p:sp>
            <p:sp>
              <p:nvSpPr>
                <p:cNvPr id="778"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p>
              </p:txBody>
            </p:sp>
          </p:grpSp>
          <p:pic>
            <p:nvPicPr>
              <p:cNvPr id="762" name="Picture 799" descr="cell_tower_radiation cop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2" y="2409"/>
                <a:ext cx="576" cy="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3" name="Oval 800"/>
              <p:cNvSpPr>
                <a:spLocks noChangeArrowheads="1"/>
              </p:cNvSpPr>
              <p:nvPr/>
            </p:nvSpPr>
            <p:spPr bwMode="auto">
              <a:xfrm>
                <a:off x="986" y="2597"/>
                <a:ext cx="66" cy="69"/>
              </a:xfrm>
              <a:prstGeom prst="ellipse">
                <a:avLst/>
              </a:prstGeom>
              <a:solidFill>
                <a:schemeClr val="tx2"/>
              </a:solidFill>
              <a:ln w="9525">
                <a:solidFill>
                  <a:schemeClr val="tx1"/>
                </a:solidFill>
                <a:round/>
                <a:headEnd/>
                <a:tailEnd/>
              </a:ln>
            </p:spPr>
            <p:txBody>
              <a:bodyPr wrap="none" anchor="ctr"/>
              <a:lstStyle/>
              <a:p>
                <a:endParaRPr lang="en-US" dirty="0"/>
              </a:p>
            </p:txBody>
          </p:sp>
        </p:grpSp>
      </p:grpSp>
      <p:grpSp>
        <p:nvGrpSpPr>
          <p:cNvPr id="591" name="Group 950"/>
          <p:cNvGrpSpPr>
            <a:grpSpLocks/>
          </p:cNvGrpSpPr>
          <p:nvPr/>
        </p:nvGrpSpPr>
        <p:grpSpPr bwMode="auto">
          <a:xfrm>
            <a:off x="8240713" y="5002213"/>
            <a:ext cx="227012" cy="481013"/>
            <a:chOff x="4140" y="429"/>
            <a:chExt cx="1425" cy="2396"/>
          </a:xfrm>
        </p:grpSpPr>
        <p:sp>
          <p:nvSpPr>
            <p:cNvPr id="727" name="Freeform 951"/>
            <p:cNvSpPr>
              <a:spLocks/>
            </p:cNvSpPr>
            <p:nvPr/>
          </p:nvSpPr>
          <p:spPr bwMode="auto">
            <a:xfrm>
              <a:off x="5268" y="433"/>
              <a:ext cx="283" cy="2286"/>
            </a:xfrm>
            <a:custGeom>
              <a:avLst/>
              <a:gdLst>
                <a:gd name="T0" fmla="*/ 4 w 354"/>
                <a:gd name="T1" fmla="*/ 0 h 2742"/>
                <a:gd name="T2" fmla="*/ 19 w 354"/>
                <a:gd name="T3" fmla="*/ 32 h 2742"/>
                <a:gd name="T4" fmla="*/ 19 w 354"/>
                <a:gd name="T5" fmla="*/ 246 h 2742"/>
                <a:gd name="T6" fmla="*/ 0 w 354"/>
                <a:gd name="T7" fmla="*/ 258 h 2742"/>
                <a:gd name="T8" fmla="*/ 4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28"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29" name="Freeform 953"/>
            <p:cNvSpPr>
              <a:spLocks/>
            </p:cNvSpPr>
            <p:nvPr/>
          </p:nvSpPr>
          <p:spPr bwMode="auto">
            <a:xfrm>
              <a:off x="5321" y="570"/>
              <a:ext cx="169" cy="2115"/>
            </a:xfrm>
            <a:custGeom>
              <a:avLst/>
              <a:gdLst>
                <a:gd name="T0" fmla="*/ 2 w 211"/>
                <a:gd name="T1" fmla="*/ 0 h 2537"/>
                <a:gd name="T2" fmla="*/ 11 w 211"/>
                <a:gd name="T3" fmla="*/ 21 h 2537"/>
                <a:gd name="T4" fmla="*/ 2 w 211"/>
                <a:gd name="T5" fmla="*/ 235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30" name="Freeform 954"/>
            <p:cNvSpPr>
              <a:spLocks/>
            </p:cNvSpPr>
            <p:nvPr/>
          </p:nvSpPr>
          <p:spPr bwMode="auto">
            <a:xfrm>
              <a:off x="5284" y="1640"/>
              <a:ext cx="263" cy="189"/>
            </a:xfrm>
            <a:custGeom>
              <a:avLst/>
              <a:gdLst>
                <a:gd name="T0" fmla="*/ 2 w 328"/>
                <a:gd name="T1" fmla="*/ 0 h 226"/>
                <a:gd name="T2" fmla="*/ 18 w 328"/>
                <a:gd name="T3" fmla="*/ 13 h 226"/>
                <a:gd name="T4" fmla="*/ 18 w 328"/>
                <a:gd name="T5" fmla="*/ 23 h 226"/>
                <a:gd name="T6" fmla="*/ 0 w 328"/>
                <a:gd name="T7" fmla="*/ 9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31"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grpSp>
          <p:nvGrpSpPr>
            <p:cNvPr id="732" name="Group 956"/>
            <p:cNvGrpSpPr>
              <a:grpSpLocks/>
            </p:cNvGrpSpPr>
            <p:nvPr/>
          </p:nvGrpSpPr>
          <p:grpSpPr bwMode="auto">
            <a:xfrm>
              <a:off x="4749" y="668"/>
              <a:ext cx="581" cy="145"/>
              <a:chOff x="614" y="2568"/>
              <a:chExt cx="725" cy="139"/>
            </a:xfrm>
          </p:grpSpPr>
          <p:sp>
            <p:nvSpPr>
              <p:cNvPr id="757"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758"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grpSp>
        <p:sp>
          <p:nvSpPr>
            <p:cNvPr id="733"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grpSp>
          <p:nvGrpSpPr>
            <p:cNvPr id="734" name="Group 960"/>
            <p:cNvGrpSpPr>
              <a:grpSpLocks/>
            </p:cNvGrpSpPr>
            <p:nvPr/>
          </p:nvGrpSpPr>
          <p:grpSpPr bwMode="auto">
            <a:xfrm>
              <a:off x="4747" y="994"/>
              <a:ext cx="581" cy="134"/>
              <a:chOff x="614" y="2568"/>
              <a:chExt cx="725" cy="139"/>
            </a:xfrm>
          </p:grpSpPr>
          <p:sp>
            <p:nvSpPr>
              <p:cNvPr id="755"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756"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grpSp>
        <p:sp>
          <p:nvSpPr>
            <p:cNvPr id="735"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736"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grpSp>
          <p:nvGrpSpPr>
            <p:cNvPr id="737" name="Group 965"/>
            <p:cNvGrpSpPr>
              <a:grpSpLocks/>
            </p:cNvGrpSpPr>
            <p:nvPr/>
          </p:nvGrpSpPr>
          <p:grpSpPr bwMode="auto">
            <a:xfrm>
              <a:off x="4735" y="1627"/>
              <a:ext cx="582" cy="151"/>
              <a:chOff x="614" y="2568"/>
              <a:chExt cx="725" cy="139"/>
            </a:xfrm>
          </p:grpSpPr>
          <p:sp>
            <p:nvSpPr>
              <p:cNvPr id="753"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754"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grpSp>
        <p:sp>
          <p:nvSpPr>
            <p:cNvPr id="738" name="Freeform 968"/>
            <p:cNvSpPr>
              <a:spLocks/>
            </p:cNvSpPr>
            <p:nvPr/>
          </p:nvSpPr>
          <p:spPr bwMode="auto">
            <a:xfrm>
              <a:off x="5288" y="1354"/>
              <a:ext cx="263" cy="188"/>
            </a:xfrm>
            <a:custGeom>
              <a:avLst/>
              <a:gdLst>
                <a:gd name="T0" fmla="*/ 2 w 328"/>
                <a:gd name="T1" fmla="*/ 0 h 226"/>
                <a:gd name="T2" fmla="*/ 18 w 328"/>
                <a:gd name="T3" fmla="*/ 12 h 226"/>
                <a:gd name="T4" fmla="*/ 18 w 328"/>
                <a:gd name="T5" fmla="*/ 21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nvGrpSpPr>
            <p:cNvPr id="739" name="Group 969"/>
            <p:cNvGrpSpPr>
              <a:grpSpLocks/>
            </p:cNvGrpSpPr>
            <p:nvPr/>
          </p:nvGrpSpPr>
          <p:grpSpPr bwMode="auto">
            <a:xfrm>
              <a:off x="4739" y="1327"/>
              <a:ext cx="582" cy="139"/>
              <a:chOff x="614" y="2568"/>
              <a:chExt cx="725" cy="139"/>
            </a:xfrm>
          </p:grpSpPr>
          <p:sp>
            <p:nvSpPr>
              <p:cNvPr id="751"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752"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grpSp>
        <p:sp>
          <p:nvSpPr>
            <p:cNvPr id="740"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dirty="0"/>
            </a:p>
          </p:txBody>
        </p:sp>
        <p:sp>
          <p:nvSpPr>
            <p:cNvPr id="741" name="Freeform 973"/>
            <p:cNvSpPr>
              <a:spLocks/>
            </p:cNvSpPr>
            <p:nvPr/>
          </p:nvSpPr>
          <p:spPr bwMode="auto">
            <a:xfrm>
              <a:off x="5312" y="1007"/>
              <a:ext cx="237" cy="213"/>
            </a:xfrm>
            <a:custGeom>
              <a:avLst/>
              <a:gdLst>
                <a:gd name="T0" fmla="*/ 2 w 296"/>
                <a:gd name="T1" fmla="*/ 0 h 256"/>
                <a:gd name="T2" fmla="*/ 17 w 296"/>
                <a:gd name="T3" fmla="*/ 12 h 256"/>
                <a:gd name="T4" fmla="*/ 17 w 296"/>
                <a:gd name="T5" fmla="*/ 23 h 256"/>
                <a:gd name="T6" fmla="*/ 0 w 296"/>
                <a:gd name="T7" fmla="*/ 8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42" name="Freeform 974"/>
            <p:cNvSpPr>
              <a:spLocks/>
            </p:cNvSpPr>
            <p:nvPr/>
          </p:nvSpPr>
          <p:spPr bwMode="auto">
            <a:xfrm>
              <a:off x="5315" y="680"/>
              <a:ext cx="244" cy="240"/>
            </a:xfrm>
            <a:custGeom>
              <a:avLst/>
              <a:gdLst>
                <a:gd name="T0" fmla="*/ 0 w 304"/>
                <a:gd name="T1" fmla="*/ 0 h 288"/>
                <a:gd name="T2" fmla="*/ 18 w 304"/>
                <a:gd name="T3" fmla="*/ 16 h 288"/>
                <a:gd name="T4" fmla="*/ 16 w 304"/>
                <a:gd name="T5" fmla="*/ 28 h 288"/>
                <a:gd name="T6" fmla="*/ 2 w 304"/>
                <a:gd name="T7" fmla="*/ 12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43"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744" name="Freeform 976"/>
            <p:cNvSpPr>
              <a:spLocks/>
            </p:cNvSpPr>
            <p:nvPr/>
          </p:nvSpPr>
          <p:spPr bwMode="auto">
            <a:xfrm>
              <a:off x="5302" y="2614"/>
              <a:ext cx="245" cy="200"/>
            </a:xfrm>
            <a:custGeom>
              <a:avLst/>
              <a:gdLst>
                <a:gd name="T0" fmla="*/ 0 w 306"/>
                <a:gd name="T1" fmla="*/ 11 h 240"/>
                <a:gd name="T2" fmla="*/ 2 w 306"/>
                <a:gd name="T3" fmla="*/ 23 h 240"/>
                <a:gd name="T4" fmla="*/ 18 w 306"/>
                <a:gd name="T5" fmla="*/ 11 h 240"/>
                <a:gd name="T6" fmla="*/ 17 w 306"/>
                <a:gd name="T7" fmla="*/ 0 h 240"/>
                <a:gd name="T8" fmla="*/ 0 w 306"/>
                <a:gd name="T9" fmla="*/ 11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45"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dirty="0"/>
            </a:p>
          </p:txBody>
        </p:sp>
        <p:sp>
          <p:nvSpPr>
            <p:cNvPr id="746"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dirty="0"/>
            </a:p>
          </p:txBody>
        </p:sp>
        <p:sp>
          <p:nvSpPr>
            <p:cNvPr id="747"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748"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eaLnBrk="1" hangingPunct="1"/>
              <a:endParaRPr lang="en-US" sz="1800" dirty="0">
                <a:solidFill>
                  <a:srgbClr val="FF0000"/>
                </a:solidFill>
              </a:endParaRPr>
            </a:p>
          </p:txBody>
        </p:sp>
        <p:sp>
          <p:nvSpPr>
            <p:cNvPr id="749"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750"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dirty="0"/>
            </a:p>
          </p:txBody>
        </p:sp>
      </p:grpSp>
      <p:grpSp>
        <p:nvGrpSpPr>
          <p:cNvPr id="592" name="Group 983"/>
          <p:cNvGrpSpPr>
            <a:grpSpLocks/>
          </p:cNvGrpSpPr>
          <p:nvPr/>
        </p:nvGrpSpPr>
        <p:grpSpPr bwMode="auto">
          <a:xfrm>
            <a:off x="7924800" y="5303838"/>
            <a:ext cx="227012" cy="481013"/>
            <a:chOff x="4140" y="429"/>
            <a:chExt cx="1425" cy="2396"/>
          </a:xfrm>
        </p:grpSpPr>
        <p:sp>
          <p:nvSpPr>
            <p:cNvPr id="695" name="Freeform 984"/>
            <p:cNvSpPr>
              <a:spLocks/>
            </p:cNvSpPr>
            <p:nvPr/>
          </p:nvSpPr>
          <p:spPr bwMode="auto">
            <a:xfrm>
              <a:off x="5268" y="433"/>
              <a:ext cx="283" cy="2286"/>
            </a:xfrm>
            <a:custGeom>
              <a:avLst/>
              <a:gdLst>
                <a:gd name="T0" fmla="*/ 4 w 354"/>
                <a:gd name="T1" fmla="*/ 0 h 2742"/>
                <a:gd name="T2" fmla="*/ 19 w 354"/>
                <a:gd name="T3" fmla="*/ 32 h 2742"/>
                <a:gd name="T4" fmla="*/ 19 w 354"/>
                <a:gd name="T5" fmla="*/ 246 h 2742"/>
                <a:gd name="T6" fmla="*/ 0 w 354"/>
                <a:gd name="T7" fmla="*/ 258 h 2742"/>
                <a:gd name="T8" fmla="*/ 4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96" name="Rectangle 985"/>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97" name="Freeform 986"/>
            <p:cNvSpPr>
              <a:spLocks/>
            </p:cNvSpPr>
            <p:nvPr/>
          </p:nvSpPr>
          <p:spPr bwMode="auto">
            <a:xfrm>
              <a:off x="5321" y="570"/>
              <a:ext cx="169" cy="2115"/>
            </a:xfrm>
            <a:custGeom>
              <a:avLst/>
              <a:gdLst>
                <a:gd name="T0" fmla="*/ 2 w 211"/>
                <a:gd name="T1" fmla="*/ 0 h 2537"/>
                <a:gd name="T2" fmla="*/ 11 w 211"/>
                <a:gd name="T3" fmla="*/ 21 h 2537"/>
                <a:gd name="T4" fmla="*/ 2 w 211"/>
                <a:gd name="T5" fmla="*/ 235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98" name="Freeform 987"/>
            <p:cNvSpPr>
              <a:spLocks/>
            </p:cNvSpPr>
            <p:nvPr/>
          </p:nvSpPr>
          <p:spPr bwMode="auto">
            <a:xfrm>
              <a:off x="5284" y="1640"/>
              <a:ext cx="263" cy="189"/>
            </a:xfrm>
            <a:custGeom>
              <a:avLst/>
              <a:gdLst>
                <a:gd name="T0" fmla="*/ 2 w 328"/>
                <a:gd name="T1" fmla="*/ 0 h 226"/>
                <a:gd name="T2" fmla="*/ 18 w 328"/>
                <a:gd name="T3" fmla="*/ 13 h 226"/>
                <a:gd name="T4" fmla="*/ 18 w 328"/>
                <a:gd name="T5" fmla="*/ 23 h 226"/>
                <a:gd name="T6" fmla="*/ 0 w 328"/>
                <a:gd name="T7" fmla="*/ 9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99" name="Rectangle 988"/>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grpSp>
          <p:nvGrpSpPr>
            <p:cNvPr id="700" name="Group 989"/>
            <p:cNvGrpSpPr>
              <a:grpSpLocks/>
            </p:cNvGrpSpPr>
            <p:nvPr/>
          </p:nvGrpSpPr>
          <p:grpSpPr bwMode="auto">
            <a:xfrm>
              <a:off x="4749" y="668"/>
              <a:ext cx="581" cy="145"/>
              <a:chOff x="614" y="2568"/>
              <a:chExt cx="725" cy="139"/>
            </a:xfrm>
          </p:grpSpPr>
          <p:sp>
            <p:nvSpPr>
              <p:cNvPr id="725" name="AutoShape 990"/>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726" name="AutoShape 991"/>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grpSp>
        <p:sp>
          <p:nvSpPr>
            <p:cNvPr id="701" name="Rectangle 992"/>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grpSp>
          <p:nvGrpSpPr>
            <p:cNvPr id="702" name="Group 993"/>
            <p:cNvGrpSpPr>
              <a:grpSpLocks/>
            </p:cNvGrpSpPr>
            <p:nvPr/>
          </p:nvGrpSpPr>
          <p:grpSpPr bwMode="auto">
            <a:xfrm>
              <a:off x="4747" y="994"/>
              <a:ext cx="581" cy="134"/>
              <a:chOff x="614" y="2568"/>
              <a:chExt cx="725" cy="139"/>
            </a:xfrm>
          </p:grpSpPr>
          <p:sp>
            <p:nvSpPr>
              <p:cNvPr id="723" name="AutoShape 994"/>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724" name="AutoShape 995"/>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grpSp>
        <p:sp>
          <p:nvSpPr>
            <p:cNvPr id="703" name="Rectangle 996"/>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704" name="Rectangle 997"/>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grpSp>
          <p:nvGrpSpPr>
            <p:cNvPr id="705" name="Group 998"/>
            <p:cNvGrpSpPr>
              <a:grpSpLocks/>
            </p:cNvGrpSpPr>
            <p:nvPr/>
          </p:nvGrpSpPr>
          <p:grpSpPr bwMode="auto">
            <a:xfrm>
              <a:off x="4735" y="1627"/>
              <a:ext cx="582" cy="151"/>
              <a:chOff x="614" y="2568"/>
              <a:chExt cx="725" cy="139"/>
            </a:xfrm>
          </p:grpSpPr>
          <p:sp>
            <p:nvSpPr>
              <p:cNvPr id="721" name="AutoShape 999"/>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722" name="AutoShape 1000"/>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grpSp>
        <p:sp>
          <p:nvSpPr>
            <p:cNvPr id="706" name="Freeform 1001"/>
            <p:cNvSpPr>
              <a:spLocks/>
            </p:cNvSpPr>
            <p:nvPr/>
          </p:nvSpPr>
          <p:spPr bwMode="auto">
            <a:xfrm>
              <a:off x="5288" y="1354"/>
              <a:ext cx="263" cy="188"/>
            </a:xfrm>
            <a:custGeom>
              <a:avLst/>
              <a:gdLst>
                <a:gd name="T0" fmla="*/ 2 w 328"/>
                <a:gd name="T1" fmla="*/ 0 h 226"/>
                <a:gd name="T2" fmla="*/ 18 w 328"/>
                <a:gd name="T3" fmla="*/ 12 h 226"/>
                <a:gd name="T4" fmla="*/ 18 w 328"/>
                <a:gd name="T5" fmla="*/ 21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nvGrpSpPr>
            <p:cNvPr id="707" name="Group 1002"/>
            <p:cNvGrpSpPr>
              <a:grpSpLocks/>
            </p:cNvGrpSpPr>
            <p:nvPr/>
          </p:nvGrpSpPr>
          <p:grpSpPr bwMode="auto">
            <a:xfrm>
              <a:off x="4739" y="1327"/>
              <a:ext cx="582" cy="139"/>
              <a:chOff x="614" y="2568"/>
              <a:chExt cx="725" cy="139"/>
            </a:xfrm>
          </p:grpSpPr>
          <p:sp>
            <p:nvSpPr>
              <p:cNvPr id="719" name="AutoShape 1003"/>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720" name="AutoShape 1004"/>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grpSp>
        <p:sp>
          <p:nvSpPr>
            <p:cNvPr id="708" name="Rectangle 1005"/>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dirty="0"/>
            </a:p>
          </p:txBody>
        </p:sp>
        <p:sp>
          <p:nvSpPr>
            <p:cNvPr id="709" name="Freeform 1006"/>
            <p:cNvSpPr>
              <a:spLocks/>
            </p:cNvSpPr>
            <p:nvPr/>
          </p:nvSpPr>
          <p:spPr bwMode="auto">
            <a:xfrm>
              <a:off x="5312" y="1007"/>
              <a:ext cx="237" cy="213"/>
            </a:xfrm>
            <a:custGeom>
              <a:avLst/>
              <a:gdLst>
                <a:gd name="T0" fmla="*/ 2 w 296"/>
                <a:gd name="T1" fmla="*/ 0 h 256"/>
                <a:gd name="T2" fmla="*/ 17 w 296"/>
                <a:gd name="T3" fmla="*/ 12 h 256"/>
                <a:gd name="T4" fmla="*/ 17 w 296"/>
                <a:gd name="T5" fmla="*/ 23 h 256"/>
                <a:gd name="T6" fmla="*/ 0 w 296"/>
                <a:gd name="T7" fmla="*/ 8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10" name="Freeform 1007"/>
            <p:cNvSpPr>
              <a:spLocks/>
            </p:cNvSpPr>
            <p:nvPr/>
          </p:nvSpPr>
          <p:spPr bwMode="auto">
            <a:xfrm>
              <a:off x="5315" y="680"/>
              <a:ext cx="244" cy="240"/>
            </a:xfrm>
            <a:custGeom>
              <a:avLst/>
              <a:gdLst>
                <a:gd name="T0" fmla="*/ 0 w 304"/>
                <a:gd name="T1" fmla="*/ 0 h 288"/>
                <a:gd name="T2" fmla="*/ 18 w 304"/>
                <a:gd name="T3" fmla="*/ 16 h 288"/>
                <a:gd name="T4" fmla="*/ 16 w 304"/>
                <a:gd name="T5" fmla="*/ 28 h 288"/>
                <a:gd name="T6" fmla="*/ 2 w 304"/>
                <a:gd name="T7" fmla="*/ 12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11" name="Oval 1008"/>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712" name="Freeform 1009"/>
            <p:cNvSpPr>
              <a:spLocks/>
            </p:cNvSpPr>
            <p:nvPr/>
          </p:nvSpPr>
          <p:spPr bwMode="auto">
            <a:xfrm>
              <a:off x="5302" y="2614"/>
              <a:ext cx="245" cy="200"/>
            </a:xfrm>
            <a:custGeom>
              <a:avLst/>
              <a:gdLst>
                <a:gd name="T0" fmla="*/ 0 w 306"/>
                <a:gd name="T1" fmla="*/ 11 h 240"/>
                <a:gd name="T2" fmla="*/ 2 w 306"/>
                <a:gd name="T3" fmla="*/ 23 h 240"/>
                <a:gd name="T4" fmla="*/ 18 w 306"/>
                <a:gd name="T5" fmla="*/ 11 h 240"/>
                <a:gd name="T6" fmla="*/ 17 w 306"/>
                <a:gd name="T7" fmla="*/ 0 h 240"/>
                <a:gd name="T8" fmla="*/ 0 w 306"/>
                <a:gd name="T9" fmla="*/ 11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13" name="AutoShape 1010"/>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dirty="0"/>
            </a:p>
          </p:txBody>
        </p:sp>
        <p:sp>
          <p:nvSpPr>
            <p:cNvPr id="714" name="AutoShape 1011"/>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dirty="0"/>
            </a:p>
          </p:txBody>
        </p:sp>
        <p:sp>
          <p:nvSpPr>
            <p:cNvPr id="715" name="Oval 1012"/>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716" name="Oval 1013"/>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eaLnBrk="1" hangingPunct="1"/>
              <a:endParaRPr lang="en-US" sz="1800" dirty="0">
                <a:solidFill>
                  <a:srgbClr val="FF0000"/>
                </a:solidFill>
              </a:endParaRPr>
            </a:p>
          </p:txBody>
        </p:sp>
        <p:sp>
          <p:nvSpPr>
            <p:cNvPr id="717" name="Oval 1014"/>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718" name="Rectangle 1015"/>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dirty="0"/>
            </a:p>
          </p:txBody>
        </p:sp>
      </p:grpSp>
      <p:pic>
        <p:nvPicPr>
          <p:cNvPr id="593" name="Picture 1017" descr="antenna_styliz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2250" y="2043113"/>
            <a:ext cx="530702" cy="2243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4" name="Picture 1018" descr="laptop_keyboar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9064" flipH="1">
            <a:off x="5327957" y="2291590"/>
            <a:ext cx="437221" cy="159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5" name="Freeform 1019"/>
          <p:cNvSpPr>
            <a:spLocks/>
          </p:cNvSpPr>
          <p:nvPr/>
        </p:nvSpPr>
        <p:spPr bwMode="auto">
          <a:xfrm>
            <a:off x="5472854" y="2136804"/>
            <a:ext cx="351919" cy="208167"/>
          </a:xfrm>
          <a:custGeom>
            <a:avLst/>
            <a:gdLst>
              <a:gd name="T0" fmla="*/ 6573757 w 2982"/>
              <a:gd name="T1" fmla="*/ 0 h 2442"/>
              <a:gd name="T2" fmla="*/ 0 w 2982"/>
              <a:gd name="T3" fmla="*/ 2477886 h 2442"/>
              <a:gd name="T4" fmla="*/ 26294911 w 2982"/>
              <a:gd name="T5" fmla="*/ 3095568 h 2442"/>
              <a:gd name="T6" fmla="*/ 32868668 w 2982"/>
              <a:gd name="T7" fmla="*/ 617681 h 2442"/>
              <a:gd name="T8" fmla="*/ 6573757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dirty="0"/>
          </a:p>
        </p:txBody>
      </p:sp>
      <p:pic>
        <p:nvPicPr>
          <p:cNvPr id="596" name="Picture 1020" descr="scree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0187" y="2142158"/>
            <a:ext cx="319785" cy="189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7" name="Freeform 1021"/>
          <p:cNvSpPr>
            <a:spLocks/>
          </p:cNvSpPr>
          <p:nvPr/>
        </p:nvSpPr>
        <p:spPr bwMode="auto">
          <a:xfrm>
            <a:off x="5536928" y="2130663"/>
            <a:ext cx="298167" cy="38736"/>
          </a:xfrm>
          <a:custGeom>
            <a:avLst/>
            <a:gdLst>
              <a:gd name="T0" fmla="*/ 1641570 w 2528"/>
              <a:gd name="T1" fmla="*/ 0 h 455"/>
              <a:gd name="T2" fmla="*/ 27891942 w 2528"/>
              <a:gd name="T3" fmla="*/ 616030 h 455"/>
              <a:gd name="T4" fmla="*/ 26250491 w 2528"/>
              <a:gd name="T5" fmla="*/ 616030 h 455"/>
              <a:gd name="T6" fmla="*/ 0 w 2528"/>
              <a:gd name="T7" fmla="*/ 616030 h 455"/>
              <a:gd name="T8" fmla="*/ 164157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98" name="Freeform 1022"/>
          <p:cNvSpPr>
            <a:spLocks/>
          </p:cNvSpPr>
          <p:nvPr/>
        </p:nvSpPr>
        <p:spPr bwMode="auto">
          <a:xfrm>
            <a:off x="5469738" y="2130348"/>
            <a:ext cx="82770" cy="161243"/>
          </a:xfrm>
          <a:custGeom>
            <a:avLst/>
            <a:gdLst>
              <a:gd name="T0" fmla="*/ 6561704 w 702"/>
              <a:gd name="T1" fmla="*/ 0 h 1893"/>
              <a:gd name="T2" fmla="*/ 0 w 702"/>
              <a:gd name="T3" fmla="*/ 2474096 h 1893"/>
              <a:gd name="T4" fmla="*/ 1640426 w 702"/>
              <a:gd name="T5" fmla="*/ 2474096 h 1893"/>
              <a:gd name="T6" fmla="*/ 8202130 w 702"/>
              <a:gd name="T7" fmla="*/ 616693 h 1893"/>
              <a:gd name="T8" fmla="*/ 6561704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99" name="Freeform 1023"/>
          <p:cNvSpPr>
            <a:spLocks/>
          </p:cNvSpPr>
          <p:nvPr/>
        </p:nvSpPr>
        <p:spPr bwMode="auto">
          <a:xfrm>
            <a:off x="5743755" y="2159164"/>
            <a:ext cx="89197" cy="186122"/>
          </a:xfrm>
          <a:custGeom>
            <a:avLst/>
            <a:gdLst>
              <a:gd name="T0" fmla="*/ 8213085 w 756"/>
              <a:gd name="T1" fmla="*/ 0 h 2184"/>
              <a:gd name="T2" fmla="*/ 1642593 w 756"/>
              <a:gd name="T3" fmla="*/ 3093852 h 2184"/>
              <a:gd name="T4" fmla="*/ 0 w 756"/>
              <a:gd name="T5" fmla="*/ 3093852 h 2184"/>
              <a:gd name="T6" fmla="*/ 6570492 w 756"/>
              <a:gd name="T7" fmla="*/ 617339 h 2184"/>
              <a:gd name="T8" fmla="*/ 8213085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00" name="Freeform 1024"/>
          <p:cNvSpPr>
            <a:spLocks/>
          </p:cNvSpPr>
          <p:nvPr/>
        </p:nvSpPr>
        <p:spPr bwMode="auto">
          <a:xfrm>
            <a:off x="5468764" y="2283402"/>
            <a:ext cx="327185" cy="62828"/>
          </a:xfrm>
          <a:custGeom>
            <a:avLst/>
            <a:gdLst>
              <a:gd name="T0" fmla="*/ 1642768 w 2773"/>
              <a:gd name="T1" fmla="*/ 0 h 738"/>
              <a:gd name="T2" fmla="*/ 0 w 2773"/>
              <a:gd name="T3" fmla="*/ 616021 h 738"/>
              <a:gd name="T4" fmla="*/ 26283822 w 2773"/>
              <a:gd name="T5" fmla="*/ 1232127 h 738"/>
              <a:gd name="T6" fmla="*/ 26283822 w 2773"/>
              <a:gd name="T7" fmla="*/ 616021 h 738"/>
              <a:gd name="T8" fmla="*/ 164276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01" name="Freeform 1025"/>
          <p:cNvSpPr>
            <a:spLocks/>
          </p:cNvSpPr>
          <p:nvPr/>
        </p:nvSpPr>
        <p:spPr bwMode="auto">
          <a:xfrm>
            <a:off x="5753688" y="2160738"/>
            <a:ext cx="83549" cy="186909"/>
          </a:xfrm>
          <a:custGeom>
            <a:avLst/>
            <a:gdLst>
              <a:gd name="T0" fmla="*/ 27077483 w 637"/>
              <a:gd name="T1" fmla="*/ 0 h 1659"/>
              <a:gd name="T2" fmla="*/ 27077483 w 637"/>
              <a:gd name="T3" fmla="*/ 0 h 1659"/>
              <a:gd name="T4" fmla="*/ 2253593 w 637"/>
              <a:gd name="T5" fmla="*/ 84370993 h 1659"/>
              <a:gd name="T6" fmla="*/ 0 w 637"/>
              <a:gd name="T7" fmla="*/ 81515082 h 1659"/>
              <a:gd name="T8" fmla="*/ 27077483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02" name="Freeform 1026"/>
          <p:cNvSpPr>
            <a:spLocks/>
          </p:cNvSpPr>
          <p:nvPr/>
        </p:nvSpPr>
        <p:spPr bwMode="auto">
          <a:xfrm>
            <a:off x="5469153" y="2291748"/>
            <a:ext cx="290961" cy="62041"/>
          </a:xfrm>
          <a:custGeom>
            <a:avLst/>
            <a:gdLst>
              <a:gd name="T0" fmla="*/ 0 w 2216"/>
              <a:gd name="T1" fmla="*/ 0 h 550"/>
              <a:gd name="T2" fmla="*/ 2258362 w 2216"/>
              <a:gd name="T3" fmla="*/ 2875657 h 550"/>
              <a:gd name="T4" fmla="*/ 95077021 w 2216"/>
              <a:gd name="T5" fmla="*/ 28705919 h 550"/>
              <a:gd name="T6" fmla="*/ 95077021 w 2216"/>
              <a:gd name="T7" fmla="*/ 24405125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nvGrpSpPr>
          <p:cNvPr id="603" name="Group 1027"/>
          <p:cNvGrpSpPr>
            <a:grpSpLocks/>
          </p:cNvGrpSpPr>
          <p:nvPr/>
        </p:nvGrpSpPr>
        <p:grpSpPr bwMode="auto">
          <a:xfrm>
            <a:off x="5464285" y="2358040"/>
            <a:ext cx="98740" cy="36846"/>
            <a:chOff x="1740" y="2642"/>
            <a:chExt cx="752" cy="327"/>
          </a:xfrm>
        </p:grpSpPr>
        <p:sp>
          <p:nvSpPr>
            <p:cNvPr id="689" name="Freeform 1028"/>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90" name="Freeform 1029"/>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91" name="Freeform 1030"/>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92" name="Freeform 1031"/>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93" name="Freeform 1032"/>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94" name="Freeform 1033"/>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sp>
        <p:nvSpPr>
          <p:cNvPr id="604" name="Freeform 1034"/>
          <p:cNvSpPr>
            <a:spLocks/>
          </p:cNvSpPr>
          <p:nvPr/>
        </p:nvSpPr>
        <p:spPr bwMode="auto">
          <a:xfrm>
            <a:off x="5633330" y="2363551"/>
            <a:ext cx="119578" cy="80936"/>
          </a:xfrm>
          <a:custGeom>
            <a:avLst/>
            <a:gdLst>
              <a:gd name="T0" fmla="*/ 1765285 w 990"/>
              <a:gd name="T1" fmla="*/ 10672924 h 792"/>
              <a:gd name="T2" fmla="*/ 15858459 w 990"/>
              <a:gd name="T3" fmla="*/ 0 h 792"/>
              <a:gd name="T4" fmla="*/ 15858459 w 990"/>
              <a:gd name="T5" fmla="*/ 1065249 h 792"/>
              <a:gd name="T6" fmla="*/ 0 w 990"/>
              <a:gd name="T7" fmla="*/ 10672924 h 792"/>
              <a:gd name="T8" fmla="*/ 1765285 w 990"/>
              <a:gd name="T9" fmla="*/ 10672924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05" name="Freeform 1035"/>
          <p:cNvSpPr>
            <a:spLocks/>
          </p:cNvSpPr>
          <p:nvPr/>
        </p:nvSpPr>
        <p:spPr bwMode="auto">
          <a:xfrm>
            <a:off x="5328152" y="2370007"/>
            <a:ext cx="305957" cy="73850"/>
          </a:xfrm>
          <a:custGeom>
            <a:avLst/>
            <a:gdLst>
              <a:gd name="T0" fmla="*/ 1766745 w 2532"/>
              <a:gd name="T1" fmla="*/ 0 h 723"/>
              <a:gd name="T2" fmla="*/ 1766745 w 2532"/>
              <a:gd name="T3" fmla="*/ 0 h 723"/>
              <a:gd name="T4" fmla="*/ 38810380 w 2532"/>
              <a:gd name="T5" fmla="*/ 9588243 h 723"/>
              <a:gd name="T6" fmla="*/ 38810380 w 2532"/>
              <a:gd name="T7" fmla="*/ 10652479 h 723"/>
              <a:gd name="T8" fmla="*/ 0 w 2532"/>
              <a:gd name="T9" fmla="*/ 1064237 h 723"/>
              <a:gd name="T10" fmla="*/ 1766745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06" name="Freeform 1036"/>
          <p:cNvSpPr>
            <a:spLocks/>
          </p:cNvSpPr>
          <p:nvPr/>
        </p:nvSpPr>
        <p:spPr bwMode="auto">
          <a:xfrm>
            <a:off x="5328347" y="2356465"/>
            <a:ext cx="3311" cy="14959"/>
          </a:xfrm>
          <a:custGeom>
            <a:avLst/>
            <a:gdLst>
              <a:gd name="T0" fmla="*/ 2059569 w 26"/>
              <a:gd name="T1" fmla="*/ 1056289 h 147"/>
              <a:gd name="T2" fmla="*/ 2059569 w 26"/>
              <a:gd name="T3" fmla="*/ 2112475 h 147"/>
              <a:gd name="T4" fmla="*/ 0 w 26"/>
              <a:gd name="T5" fmla="*/ 2112475 h 147"/>
              <a:gd name="T6" fmla="*/ 2059569 w 26"/>
              <a:gd name="T7" fmla="*/ 0 h 147"/>
              <a:gd name="T8" fmla="*/ 2059569 w 26"/>
              <a:gd name="T9" fmla="*/ 1056289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07" name="Freeform 1037"/>
          <p:cNvSpPr>
            <a:spLocks/>
          </p:cNvSpPr>
          <p:nvPr/>
        </p:nvSpPr>
        <p:spPr bwMode="auto">
          <a:xfrm>
            <a:off x="5328542" y="2295527"/>
            <a:ext cx="142170" cy="61883"/>
          </a:xfrm>
          <a:custGeom>
            <a:avLst/>
            <a:gdLst>
              <a:gd name="T0" fmla="*/ 17669579 w 1176"/>
              <a:gd name="T1" fmla="*/ 0 h 606"/>
              <a:gd name="T2" fmla="*/ 0 w 1176"/>
              <a:gd name="T3" fmla="*/ 8519635 h 606"/>
              <a:gd name="T4" fmla="*/ 1768421 w 1176"/>
              <a:gd name="T5" fmla="*/ 8519635 h 606"/>
              <a:gd name="T6" fmla="*/ 17669579 w 1176"/>
              <a:gd name="T7" fmla="*/ 1063652 h 606"/>
              <a:gd name="T8" fmla="*/ 17669579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08" name="Freeform 1038"/>
          <p:cNvSpPr>
            <a:spLocks/>
          </p:cNvSpPr>
          <p:nvPr/>
        </p:nvSpPr>
        <p:spPr bwMode="auto">
          <a:xfrm>
            <a:off x="5338085" y="2359615"/>
            <a:ext cx="290182" cy="71016"/>
          </a:xfrm>
          <a:custGeom>
            <a:avLst/>
            <a:gdLst>
              <a:gd name="T0" fmla="*/ 1510505 w 2532"/>
              <a:gd name="T1" fmla="*/ 0 h 723"/>
              <a:gd name="T2" fmla="*/ 1510505 w 2532"/>
              <a:gd name="T3" fmla="*/ 0 h 723"/>
              <a:gd name="T4" fmla="*/ 18059933 w 2532"/>
              <a:gd name="T5" fmla="*/ 5682655 h 723"/>
              <a:gd name="T6" fmla="*/ 18059933 w 2532"/>
              <a:gd name="T7" fmla="*/ 5682655 h 723"/>
              <a:gd name="T8" fmla="*/ 0 w 2532"/>
              <a:gd name="T9" fmla="*/ 945505 h 723"/>
              <a:gd name="T10" fmla="*/ 1510505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09" name="Freeform 1039"/>
          <p:cNvSpPr>
            <a:spLocks/>
          </p:cNvSpPr>
          <p:nvPr/>
        </p:nvSpPr>
        <p:spPr bwMode="auto">
          <a:xfrm flipV="1">
            <a:off x="5627877" y="2354576"/>
            <a:ext cx="118410" cy="73535"/>
          </a:xfrm>
          <a:custGeom>
            <a:avLst/>
            <a:gdLst>
              <a:gd name="T0" fmla="*/ 0 w 2532"/>
              <a:gd name="T1" fmla="*/ 0 h 723"/>
              <a:gd name="T2" fmla="*/ 0 w 2532"/>
              <a:gd name="T3" fmla="*/ 0 h 723"/>
              <a:gd name="T4" fmla="*/ 0 w 2532"/>
              <a:gd name="T5" fmla="*/ 9465267 h 723"/>
              <a:gd name="T6" fmla="*/ 0 w 2532"/>
              <a:gd name="T7" fmla="*/ 9465267 h 723"/>
              <a:gd name="T8" fmla="*/ 0 w 2532"/>
              <a:gd name="T9" fmla="*/ 105512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nvGrpSpPr>
          <p:cNvPr id="610" name="Group 1064"/>
          <p:cNvGrpSpPr>
            <a:grpSpLocks/>
          </p:cNvGrpSpPr>
          <p:nvPr/>
        </p:nvGrpSpPr>
        <p:grpSpPr bwMode="auto">
          <a:xfrm>
            <a:off x="6872288" y="5486400"/>
            <a:ext cx="474662" cy="407988"/>
            <a:chOff x="877" y="1008"/>
            <a:chExt cx="2747" cy="2591"/>
          </a:xfrm>
        </p:grpSpPr>
        <p:pic>
          <p:nvPicPr>
            <p:cNvPr id="666" name="Picture 1065" descr="antenna_stylize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7" name="Picture 1066" descr="laptop_keyboar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8" name="Freeform 1067"/>
            <p:cNvSpPr>
              <a:spLocks/>
            </p:cNvSpPr>
            <p:nvPr/>
          </p:nvSpPr>
          <p:spPr bwMode="auto">
            <a:xfrm>
              <a:off x="1753" y="1603"/>
              <a:ext cx="1807" cy="1322"/>
            </a:xfrm>
            <a:custGeom>
              <a:avLst/>
              <a:gdLst>
                <a:gd name="T0" fmla="*/ 1 w 2982"/>
                <a:gd name="T1" fmla="*/ 0 h 2442"/>
                <a:gd name="T2" fmla="*/ 0 w 2982"/>
                <a:gd name="T3" fmla="*/ 1 h 2442"/>
                <a:gd name="T4" fmla="*/ 4 w 2982"/>
                <a:gd name="T5" fmla="*/ 1 h 2442"/>
                <a:gd name="T6" fmla="*/ 4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dirty="0"/>
            </a:p>
          </p:txBody>
        </p:sp>
        <p:pic>
          <p:nvPicPr>
            <p:cNvPr id="669" name="Picture 1068" descr="scree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0" name="Freeform 1069"/>
            <p:cNvSpPr>
              <a:spLocks/>
            </p:cNvSpPr>
            <p:nvPr/>
          </p:nvSpPr>
          <p:spPr bwMode="auto">
            <a:xfrm>
              <a:off x="2082" y="1564"/>
              <a:ext cx="1531" cy="246"/>
            </a:xfrm>
            <a:custGeom>
              <a:avLst/>
              <a:gdLst>
                <a:gd name="T0" fmla="*/ 1 w 2528"/>
                <a:gd name="T1" fmla="*/ 0 h 455"/>
                <a:gd name="T2" fmla="*/ 4 w 2528"/>
                <a:gd name="T3" fmla="*/ 1 h 455"/>
                <a:gd name="T4" fmla="*/ 4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71" name="Freeform 1070"/>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72" name="Freeform 1071"/>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73" name="Freeform 1072"/>
            <p:cNvSpPr>
              <a:spLocks/>
            </p:cNvSpPr>
            <p:nvPr/>
          </p:nvSpPr>
          <p:spPr bwMode="auto">
            <a:xfrm>
              <a:off x="1732" y="2534"/>
              <a:ext cx="1680" cy="399"/>
            </a:xfrm>
            <a:custGeom>
              <a:avLst/>
              <a:gdLst>
                <a:gd name="T0" fmla="*/ 1 w 2773"/>
                <a:gd name="T1" fmla="*/ 0 h 738"/>
                <a:gd name="T2" fmla="*/ 0 w 2773"/>
                <a:gd name="T3" fmla="*/ 1 h 738"/>
                <a:gd name="T4" fmla="*/ 4 w 2773"/>
                <a:gd name="T5" fmla="*/ 1 h 738"/>
                <a:gd name="T6" fmla="*/ 4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74" name="Freeform 1073"/>
            <p:cNvSpPr>
              <a:spLocks/>
            </p:cNvSpPr>
            <p:nvPr/>
          </p:nvSpPr>
          <p:spPr bwMode="auto">
            <a:xfrm>
              <a:off x="3195" y="1755"/>
              <a:ext cx="429" cy="1187"/>
            </a:xfrm>
            <a:custGeom>
              <a:avLst/>
              <a:gdLst>
                <a:gd name="T0" fmla="*/ 3 w 637"/>
                <a:gd name="T1" fmla="*/ 0 h 1659"/>
                <a:gd name="T2" fmla="*/ 3 w 637"/>
                <a:gd name="T3" fmla="*/ 0 h 1659"/>
                <a:gd name="T4" fmla="*/ 1 w 637"/>
                <a:gd name="T5" fmla="*/ 21 h 1659"/>
                <a:gd name="T6" fmla="*/ 0 w 637"/>
                <a:gd name="T7" fmla="*/ 21 h 1659"/>
                <a:gd name="T8" fmla="*/ 3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75" name="Freeform 1074"/>
            <p:cNvSpPr>
              <a:spLocks/>
            </p:cNvSpPr>
            <p:nvPr/>
          </p:nvSpPr>
          <p:spPr bwMode="auto">
            <a:xfrm>
              <a:off x="1734" y="2587"/>
              <a:ext cx="1494" cy="394"/>
            </a:xfrm>
            <a:custGeom>
              <a:avLst/>
              <a:gdLst>
                <a:gd name="T0" fmla="*/ 0 w 2216"/>
                <a:gd name="T1" fmla="*/ 0 h 550"/>
                <a:gd name="T2" fmla="*/ 1 w 2216"/>
                <a:gd name="T3" fmla="*/ 1 h 550"/>
                <a:gd name="T4" fmla="*/ 13 w 2216"/>
                <a:gd name="T5" fmla="*/ 7 h 550"/>
                <a:gd name="T6" fmla="*/ 13 w 2216"/>
                <a:gd name="T7" fmla="*/ 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nvGrpSpPr>
            <p:cNvPr id="676" name="Group 1075"/>
            <p:cNvGrpSpPr>
              <a:grpSpLocks/>
            </p:cNvGrpSpPr>
            <p:nvPr/>
          </p:nvGrpSpPr>
          <p:grpSpPr bwMode="auto">
            <a:xfrm>
              <a:off x="1709" y="3008"/>
              <a:ext cx="507" cy="234"/>
              <a:chOff x="1740" y="2642"/>
              <a:chExt cx="752" cy="327"/>
            </a:xfrm>
          </p:grpSpPr>
          <p:sp>
            <p:nvSpPr>
              <p:cNvPr id="683" name="Freeform 1076"/>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84" name="Freeform 1077"/>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85" name="Freeform 1078"/>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86" name="Freeform 1079"/>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87" name="Freeform 1080"/>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88" name="Freeform 1081"/>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sp>
          <p:nvSpPr>
            <p:cNvPr id="677" name="Freeform 1082"/>
            <p:cNvSpPr>
              <a:spLocks/>
            </p:cNvSpPr>
            <p:nvPr/>
          </p:nvSpPr>
          <p:spPr bwMode="auto">
            <a:xfrm>
              <a:off x="2577" y="3043"/>
              <a:ext cx="614" cy="514"/>
            </a:xfrm>
            <a:custGeom>
              <a:avLst/>
              <a:gdLst>
                <a:gd name="T0" fmla="*/ 1 w 990"/>
                <a:gd name="T1" fmla="*/ 3 h 792"/>
                <a:gd name="T2" fmla="*/ 2 w 990"/>
                <a:gd name="T3" fmla="*/ 0 h 792"/>
                <a:gd name="T4" fmla="*/ 2 w 990"/>
                <a:gd name="T5" fmla="*/ 1 h 792"/>
                <a:gd name="T6" fmla="*/ 0 w 990"/>
                <a:gd name="T7" fmla="*/ 3 h 792"/>
                <a:gd name="T8" fmla="*/ 1 w 990"/>
                <a:gd name="T9" fmla="*/ 3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78" name="Freeform 1083"/>
            <p:cNvSpPr>
              <a:spLocks/>
            </p:cNvSpPr>
            <p:nvPr/>
          </p:nvSpPr>
          <p:spPr bwMode="auto">
            <a:xfrm>
              <a:off x="1010" y="3084"/>
              <a:ext cx="1571" cy="469"/>
            </a:xfrm>
            <a:custGeom>
              <a:avLst/>
              <a:gdLst>
                <a:gd name="T0" fmla="*/ 1 w 2532"/>
                <a:gd name="T1" fmla="*/ 0 h 723"/>
                <a:gd name="T2" fmla="*/ 1 w 2532"/>
                <a:gd name="T3" fmla="*/ 0 h 723"/>
                <a:gd name="T4" fmla="*/ 6 w 2532"/>
                <a:gd name="T5" fmla="*/ 3 h 723"/>
                <a:gd name="T6" fmla="*/ 6 w 2532"/>
                <a:gd name="T7" fmla="*/ 3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79" name="Freeform 1084"/>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80" name="Freeform 1085"/>
            <p:cNvSpPr>
              <a:spLocks/>
            </p:cNvSpPr>
            <p:nvPr/>
          </p:nvSpPr>
          <p:spPr bwMode="auto">
            <a:xfrm>
              <a:off x="1012" y="2611"/>
              <a:ext cx="730" cy="393"/>
            </a:xfrm>
            <a:custGeom>
              <a:avLst/>
              <a:gdLst>
                <a:gd name="T0" fmla="*/ 2 w 1176"/>
                <a:gd name="T1" fmla="*/ 0 h 606"/>
                <a:gd name="T2" fmla="*/ 0 w 1176"/>
                <a:gd name="T3" fmla="*/ 2 h 606"/>
                <a:gd name="T4" fmla="*/ 1 w 1176"/>
                <a:gd name="T5" fmla="*/ 2 h 606"/>
                <a:gd name="T6" fmla="*/ 2 w 1176"/>
                <a:gd name="T7" fmla="*/ 1 h 606"/>
                <a:gd name="T8" fmla="*/ 2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81" name="Freeform 1086"/>
            <p:cNvSpPr>
              <a:spLocks/>
            </p:cNvSpPr>
            <p:nvPr/>
          </p:nvSpPr>
          <p:spPr bwMode="auto">
            <a:xfrm>
              <a:off x="1061" y="3018"/>
              <a:ext cx="1490" cy="451"/>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82" name="Freeform 1087"/>
            <p:cNvSpPr>
              <a:spLocks/>
            </p:cNvSpPr>
            <p:nvPr/>
          </p:nvSpPr>
          <p:spPr bwMode="auto">
            <a:xfrm flipV="1">
              <a:off x="2549" y="2986"/>
              <a:ext cx="608" cy="467"/>
            </a:xfrm>
            <a:custGeom>
              <a:avLst/>
              <a:gdLst>
                <a:gd name="T0" fmla="*/ 0 w 2532"/>
                <a:gd name="T1" fmla="*/ 0 h 723"/>
                <a:gd name="T2" fmla="*/ 0 w 2532"/>
                <a:gd name="T3" fmla="*/ 0 h 723"/>
                <a:gd name="T4" fmla="*/ 0 w 2532"/>
                <a:gd name="T5" fmla="*/ 3 h 723"/>
                <a:gd name="T6" fmla="*/ 0 w 2532"/>
                <a:gd name="T7" fmla="*/ 3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pic>
        <p:nvPicPr>
          <p:cNvPr id="611" name="Picture 1115" descr="antenna_stylized"/>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97021" y="3105640"/>
            <a:ext cx="347997" cy="167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2" name="Picture 1116" descr="laptop_keyboard"/>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109064" flipH="1">
            <a:off x="5513878" y="3291709"/>
            <a:ext cx="286699" cy="119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3" name="Freeform 1117"/>
          <p:cNvSpPr>
            <a:spLocks/>
          </p:cNvSpPr>
          <p:nvPr/>
        </p:nvSpPr>
        <p:spPr bwMode="auto">
          <a:xfrm>
            <a:off x="5608891" y="3175799"/>
            <a:ext cx="230764" cy="155883"/>
          </a:xfrm>
          <a:custGeom>
            <a:avLst/>
            <a:gdLst>
              <a:gd name="T0" fmla="*/ 1856482 w 2982"/>
              <a:gd name="T1" fmla="*/ 0 h 2442"/>
              <a:gd name="T2" fmla="*/ 0 w 2982"/>
              <a:gd name="T3" fmla="*/ 1039092 h 2442"/>
              <a:gd name="T4" fmla="*/ 7413777 w 2982"/>
              <a:gd name="T5" fmla="*/ 1299855 h 2442"/>
              <a:gd name="T6" fmla="*/ 9270259 w 2982"/>
              <a:gd name="T7" fmla="*/ 260763 h 2442"/>
              <a:gd name="T8" fmla="*/ 1856482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dirty="0"/>
          </a:p>
        </p:txBody>
      </p:sp>
      <p:pic>
        <p:nvPicPr>
          <p:cNvPr id="614" name="Picture 1118" descr="screen"/>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20257" y="3179808"/>
            <a:ext cx="209692" cy="141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 name="Freeform 1119"/>
          <p:cNvSpPr>
            <a:spLocks/>
          </p:cNvSpPr>
          <p:nvPr/>
        </p:nvSpPr>
        <p:spPr bwMode="auto">
          <a:xfrm>
            <a:off x="5650906" y="3171201"/>
            <a:ext cx="195517" cy="29007"/>
          </a:xfrm>
          <a:custGeom>
            <a:avLst/>
            <a:gdLst>
              <a:gd name="T0" fmla="*/ 460563 w 2528"/>
              <a:gd name="T1" fmla="*/ 0 h 455"/>
              <a:gd name="T2" fmla="*/ 7865770 w 2528"/>
              <a:gd name="T3" fmla="*/ 260107 h 455"/>
              <a:gd name="T4" fmla="*/ 7399174 w 2528"/>
              <a:gd name="T5" fmla="*/ 260107 h 455"/>
              <a:gd name="T6" fmla="*/ 0 w 2528"/>
              <a:gd name="T7" fmla="*/ 260107 h 455"/>
              <a:gd name="T8" fmla="*/ 460563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16" name="Freeform 1120"/>
          <p:cNvSpPr>
            <a:spLocks/>
          </p:cNvSpPr>
          <p:nvPr/>
        </p:nvSpPr>
        <p:spPr bwMode="auto">
          <a:xfrm>
            <a:off x="5606848" y="3170965"/>
            <a:ext cx="54275" cy="120745"/>
          </a:xfrm>
          <a:custGeom>
            <a:avLst/>
            <a:gdLst>
              <a:gd name="T0" fmla="*/ 1847051 w 702"/>
              <a:gd name="T1" fmla="*/ 0 h 1893"/>
              <a:gd name="T2" fmla="*/ 0 w 702"/>
              <a:gd name="T3" fmla="*/ 1037463 h 1893"/>
              <a:gd name="T4" fmla="*/ 460255 w 702"/>
              <a:gd name="T5" fmla="*/ 1037463 h 1893"/>
              <a:gd name="T6" fmla="*/ 2313337 w 702"/>
              <a:gd name="T7" fmla="*/ 260370 h 1893"/>
              <a:gd name="T8" fmla="*/ 184705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17" name="Freeform 1121"/>
          <p:cNvSpPr>
            <a:spLocks/>
          </p:cNvSpPr>
          <p:nvPr/>
        </p:nvSpPr>
        <p:spPr bwMode="auto">
          <a:xfrm>
            <a:off x="5786529" y="3192543"/>
            <a:ext cx="58489" cy="139375"/>
          </a:xfrm>
          <a:custGeom>
            <a:avLst/>
            <a:gdLst>
              <a:gd name="T0" fmla="*/ 2316427 w 756"/>
              <a:gd name="T1" fmla="*/ 0 h 2184"/>
              <a:gd name="T2" fmla="*/ 460872 w 756"/>
              <a:gd name="T3" fmla="*/ 1299110 h 2184"/>
              <a:gd name="T4" fmla="*/ 0 w 756"/>
              <a:gd name="T5" fmla="*/ 1299110 h 2184"/>
              <a:gd name="T6" fmla="*/ 1849521 w 756"/>
              <a:gd name="T7" fmla="*/ 260626 h 2184"/>
              <a:gd name="T8" fmla="*/ 23164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18" name="Freeform 1122"/>
          <p:cNvSpPr>
            <a:spLocks/>
          </p:cNvSpPr>
          <p:nvPr/>
        </p:nvSpPr>
        <p:spPr bwMode="auto">
          <a:xfrm>
            <a:off x="5606209" y="3285578"/>
            <a:ext cx="214545" cy="47048"/>
          </a:xfrm>
          <a:custGeom>
            <a:avLst/>
            <a:gdLst>
              <a:gd name="T0" fmla="*/ 460889 w 2773"/>
              <a:gd name="T1" fmla="*/ 0 h 738"/>
              <a:gd name="T2" fmla="*/ 0 w 2773"/>
              <a:gd name="T3" fmla="*/ 260103 h 738"/>
              <a:gd name="T4" fmla="*/ 7410661 w 2773"/>
              <a:gd name="T5" fmla="*/ 520206 h 738"/>
              <a:gd name="T6" fmla="*/ 7410661 w 2773"/>
              <a:gd name="T7" fmla="*/ 260103 h 738"/>
              <a:gd name="T8" fmla="*/ 460889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19" name="Freeform 1123"/>
          <p:cNvSpPr>
            <a:spLocks/>
          </p:cNvSpPr>
          <p:nvPr/>
        </p:nvSpPr>
        <p:spPr bwMode="auto">
          <a:xfrm>
            <a:off x="5793042" y="3193722"/>
            <a:ext cx="54786" cy="139965"/>
          </a:xfrm>
          <a:custGeom>
            <a:avLst/>
            <a:gdLst>
              <a:gd name="T0" fmla="*/ 7633745 w 637"/>
              <a:gd name="T1" fmla="*/ 0 h 1659"/>
              <a:gd name="T2" fmla="*/ 7633745 w 637"/>
              <a:gd name="T3" fmla="*/ 0 h 1659"/>
              <a:gd name="T4" fmla="*/ 636188 w 637"/>
              <a:gd name="T5" fmla="*/ 35432406 h 1659"/>
              <a:gd name="T6" fmla="*/ 0 w 637"/>
              <a:gd name="T7" fmla="*/ 34229500 h 1659"/>
              <a:gd name="T8" fmla="*/ 7633745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20" name="Freeform 1124"/>
          <p:cNvSpPr>
            <a:spLocks/>
          </p:cNvSpPr>
          <p:nvPr/>
        </p:nvSpPr>
        <p:spPr bwMode="auto">
          <a:xfrm>
            <a:off x="5606465" y="3291827"/>
            <a:ext cx="190792" cy="46458"/>
          </a:xfrm>
          <a:custGeom>
            <a:avLst/>
            <a:gdLst>
              <a:gd name="T0" fmla="*/ 0 w 2216"/>
              <a:gd name="T1" fmla="*/ 0 h 550"/>
              <a:gd name="T2" fmla="*/ 637466 w 2216"/>
              <a:gd name="T3" fmla="*/ 1205796 h 550"/>
              <a:gd name="T4" fmla="*/ 26804554 w 2216"/>
              <a:gd name="T5" fmla="*/ 12051036 h 550"/>
              <a:gd name="T6" fmla="*/ 26804554 w 2216"/>
              <a:gd name="T7" fmla="*/ 1024593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nvGrpSpPr>
          <p:cNvPr id="621" name="Group 1125"/>
          <p:cNvGrpSpPr>
            <a:grpSpLocks/>
          </p:cNvGrpSpPr>
          <p:nvPr/>
        </p:nvGrpSpPr>
        <p:grpSpPr bwMode="auto">
          <a:xfrm>
            <a:off x="5603272" y="3341469"/>
            <a:ext cx="64747" cy="27592"/>
            <a:chOff x="1740" y="2642"/>
            <a:chExt cx="752" cy="327"/>
          </a:xfrm>
        </p:grpSpPr>
        <p:sp>
          <p:nvSpPr>
            <p:cNvPr id="660" name="Freeform 1126"/>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61" name="Freeform 1127"/>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62" name="Freeform 1128"/>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63" name="Freeform 1129"/>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64" name="Freeform 1130"/>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65" name="Freeform 1131"/>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sp>
        <p:nvSpPr>
          <p:cNvPr id="622" name="Freeform 1132"/>
          <p:cNvSpPr>
            <a:spLocks/>
          </p:cNvSpPr>
          <p:nvPr/>
        </p:nvSpPr>
        <p:spPr bwMode="auto">
          <a:xfrm>
            <a:off x="5714120" y="3345596"/>
            <a:ext cx="78411" cy="60608"/>
          </a:xfrm>
          <a:custGeom>
            <a:avLst/>
            <a:gdLst>
              <a:gd name="T0" fmla="*/ 495573 w 990"/>
              <a:gd name="T1" fmla="*/ 4479941 h 792"/>
              <a:gd name="T2" fmla="*/ 4472754 w 990"/>
              <a:gd name="T3" fmla="*/ 0 h 792"/>
              <a:gd name="T4" fmla="*/ 4472754 w 990"/>
              <a:gd name="T5" fmla="*/ 450887 h 792"/>
              <a:gd name="T6" fmla="*/ 0 w 990"/>
              <a:gd name="T7" fmla="*/ 4479941 h 792"/>
              <a:gd name="T8" fmla="*/ 495573 w 990"/>
              <a:gd name="T9" fmla="*/ 447994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23" name="Freeform 1133"/>
          <p:cNvSpPr>
            <a:spLocks/>
          </p:cNvSpPr>
          <p:nvPr/>
        </p:nvSpPr>
        <p:spPr bwMode="auto">
          <a:xfrm>
            <a:off x="5514006" y="3350431"/>
            <a:ext cx="200625" cy="55302"/>
          </a:xfrm>
          <a:custGeom>
            <a:avLst/>
            <a:gdLst>
              <a:gd name="T0" fmla="*/ 496016 w 2532"/>
              <a:gd name="T1" fmla="*/ 0 h 723"/>
              <a:gd name="T2" fmla="*/ 496016 w 2532"/>
              <a:gd name="T3" fmla="*/ 0 h 723"/>
              <a:gd name="T4" fmla="*/ 10943095 w 2532"/>
              <a:gd name="T5" fmla="*/ 4025267 h 723"/>
              <a:gd name="T6" fmla="*/ 10943095 w 2532"/>
              <a:gd name="T7" fmla="*/ 4475790 h 723"/>
              <a:gd name="T8" fmla="*/ 0 w 2532"/>
              <a:gd name="T9" fmla="*/ 444634 h 723"/>
              <a:gd name="T10" fmla="*/ 4960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24" name="Freeform 1134"/>
          <p:cNvSpPr>
            <a:spLocks/>
          </p:cNvSpPr>
          <p:nvPr/>
        </p:nvSpPr>
        <p:spPr bwMode="auto">
          <a:xfrm>
            <a:off x="5514134" y="3340290"/>
            <a:ext cx="2171" cy="11202"/>
          </a:xfrm>
          <a:custGeom>
            <a:avLst/>
            <a:gdLst>
              <a:gd name="T0" fmla="*/ 585669 w 26"/>
              <a:gd name="T1" fmla="*/ 441374 h 147"/>
              <a:gd name="T2" fmla="*/ 585669 w 26"/>
              <a:gd name="T3" fmla="*/ 882672 h 147"/>
              <a:gd name="T4" fmla="*/ 0 w 26"/>
              <a:gd name="T5" fmla="*/ 882672 h 147"/>
              <a:gd name="T6" fmla="*/ 585669 w 26"/>
              <a:gd name="T7" fmla="*/ 0 h 147"/>
              <a:gd name="T8" fmla="*/ 585669 w 26"/>
              <a:gd name="T9" fmla="*/ 441374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25" name="Freeform 1135"/>
          <p:cNvSpPr>
            <a:spLocks/>
          </p:cNvSpPr>
          <p:nvPr/>
        </p:nvSpPr>
        <p:spPr bwMode="auto">
          <a:xfrm>
            <a:off x="5514261" y="3294657"/>
            <a:ext cx="93225" cy="46340"/>
          </a:xfrm>
          <a:custGeom>
            <a:avLst/>
            <a:gdLst>
              <a:gd name="T0" fmla="*/ 4983336 w 1176"/>
              <a:gd name="T1" fmla="*/ 0 h 606"/>
              <a:gd name="T2" fmla="*/ 0 w 1176"/>
              <a:gd name="T3" fmla="*/ 3578656 h 606"/>
              <a:gd name="T4" fmla="*/ 496487 w 1176"/>
              <a:gd name="T5" fmla="*/ 3578656 h 606"/>
              <a:gd name="T6" fmla="*/ 4983336 w 1176"/>
              <a:gd name="T7" fmla="*/ 444436 h 606"/>
              <a:gd name="T8" fmla="*/ 4983336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26" name="Freeform 1136"/>
          <p:cNvSpPr>
            <a:spLocks/>
          </p:cNvSpPr>
          <p:nvPr/>
        </p:nvSpPr>
        <p:spPr bwMode="auto">
          <a:xfrm>
            <a:off x="5520519" y="3342649"/>
            <a:ext cx="190281" cy="53180"/>
          </a:xfrm>
          <a:custGeom>
            <a:avLst/>
            <a:gdLst>
              <a:gd name="T0" fmla="*/ 423548 w 2532"/>
              <a:gd name="T1" fmla="*/ 0 h 723"/>
              <a:gd name="T2" fmla="*/ 423548 w 2532"/>
              <a:gd name="T3" fmla="*/ 0 h 723"/>
              <a:gd name="T4" fmla="*/ 5094150 w 2532"/>
              <a:gd name="T5" fmla="*/ 2385965 h 723"/>
              <a:gd name="T6" fmla="*/ 5094150 w 2532"/>
              <a:gd name="T7" fmla="*/ 2385965 h 723"/>
              <a:gd name="T8" fmla="*/ 0 w 2532"/>
              <a:gd name="T9" fmla="*/ 400358 h 723"/>
              <a:gd name="T10" fmla="*/ 423548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27" name="Freeform 1137"/>
          <p:cNvSpPr>
            <a:spLocks/>
          </p:cNvSpPr>
          <p:nvPr/>
        </p:nvSpPr>
        <p:spPr bwMode="auto">
          <a:xfrm flipV="1">
            <a:off x="5710545" y="3338875"/>
            <a:ext cx="77645" cy="55066"/>
          </a:xfrm>
          <a:custGeom>
            <a:avLst/>
            <a:gdLst>
              <a:gd name="T0" fmla="*/ 0 w 2532"/>
              <a:gd name="T1" fmla="*/ 0 h 723"/>
              <a:gd name="T2" fmla="*/ 0 w 2532"/>
              <a:gd name="T3" fmla="*/ 0 h 723"/>
              <a:gd name="T4" fmla="*/ 0 w 2532"/>
              <a:gd name="T5" fmla="*/ 3973587 h 723"/>
              <a:gd name="T6" fmla="*/ 0 w 2532"/>
              <a:gd name="T7" fmla="*/ 3973587 h 723"/>
              <a:gd name="T8" fmla="*/ 0 w 2532"/>
              <a:gd name="T9" fmla="*/ 440833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nvGrpSpPr>
          <p:cNvPr id="628" name="Group 1139"/>
          <p:cNvGrpSpPr>
            <a:grpSpLocks/>
          </p:cNvGrpSpPr>
          <p:nvPr/>
        </p:nvGrpSpPr>
        <p:grpSpPr bwMode="auto">
          <a:xfrm flipH="1">
            <a:off x="5995499" y="3253643"/>
            <a:ext cx="359261" cy="342045"/>
            <a:chOff x="2839" y="3501"/>
            <a:chExt cx="755" cy="803"/>
          </a:xfrm>
        </p:grpSpPr>
        <p:pic>
          <p:nvPicPr>
            <p:cNvPr id="658" name="Picture 114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9" name="Freeform 1141"/>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grpSp>
        <p:nvGrpSpPr>
          <p:cNvPr id="629" name="Group 1142"/>
          <p:cNvGrpSpPr>
            <a:grpSpLocks/>
          </p:cNvGrpSpPr>
          <p:nvPr/>
        </p:nvGrpSpPr>
        <p:grpSpPr bwMode="auto">
          <a:xfrm>
            <a:off x="7307263" y="5422900"/>
            <a:ext cx="474662" cy="407988"/>
            <a:chOff x="877" y="1008"/>
            <a:chExt cx="2747" cy="2591"/>
          </a:xfrm>
        </p:grpSpPr>
        <p:pic>
          <p:nvPicPr>
            <p:cNvPr id="635" name="Picture 1143" descr="antenna_stylize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6" name="Picture 1144" descr="laptop_keyboar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7" name="Freeform 1145"/>
            <p:cNvSpPr>
              <a:spLocks/>
            </p:cNvSpPr>
            <p:nvPr/>
          </p:nvSpPr>
          <p:spPr bwMode="auto">
            <a:xfrm>
              <a:off x="1753" y="1603"/>
              <a:ext cx="1807" cy="1322"/>
            </a:xfrm>
            <a:custGeom>
              <a:avLst/>
              <a:gdLst>
                <a:gd name="T0" fmla="*/ 1 w 2982"/>
                <a:gd name="T1" fmla="*/ 0 h 2442"/>
                <a:gd name="T2" fmla="*/ 0 w 2982"/>
                <a:gd name="T3" fmla="*/ 1 h 2442"/>
                <a:gd name="T4" fmla="*/ 4 w 2982"/>
                <a:gd name="T5" fmla="*/ 1 h 2442"/>
                <a:gd name="T6" fmla="*/ 4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dirty="0"/>
            </a:p>
          </p:txBody>
        </p:sp>
        <p:pic>
          <p:nvPicPr>
            <p:cNvPr id="638" name="Picture 1146" descr="scree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9" name="Freeform 1147"/>
            <p:cNvSpPr>
              <a:spLocks/>
            </p:cNvSpPr>
            <p:nvPr/>
          </p:nvSpPr>
          <p:spPr bwMode="auto">
            <a:xfrm>
              <a:off x="2082" y="1564"/>
              <a:ext cx="1531" cy="246"/>
            </a:xfrm>
            <a:custGeom>
              <a:avLst/>
              <a:gdLst>
                <a:gd name="T0" fmla="*/ 1 w 2528"/>
                <a:gd name="T1" fmla="*/ 0 h 455"/>
                <a:gd name="T2" fmla="*/ 4 w 2528"/>
                <a:gd name="T3" fmla="*/ 1 h 455"/>
                <a:gd name="T4" fmla="*/ 4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40" name="Freeform 1148"/>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41" name="Freeform 1149"/>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42" name="Freeform 1150"/>
            <p:cNvSpPr>
              <a:spLocks/>
            </p:cNvSpPr>
            <p:nvPr/>
          </p:nvSpPr>
          <p:spPr bwMode="auto">
            <a:xfrm>
              <a:off x="1732" y="2534"/>
              <a:ext cx="1680" cy="399"/>
            </a:xfrm>
            <a:custGeom>
              <a:avLst/>
              <a:gdLst>
                <a:gd name="T0" fmla="*/ 1 w 2773"/>
                <a:gd name="T1" fmla="*/ 0 h 738"/>
                <a:gd name="T2" fmla="*/ 0 w 2773"/>
                <a:gd name="T3" fmla="*/ 1 h 738"/>
                <a:gd name="T4" fmla="*/ 4 w 2773"/>
                <a:gd name="T5" fmla="*/ 1 h 738"/>
                <a:gd name="T6" fmla="*/ 4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43" name="Freeform 1151"/>
            <p:cNvSpPr>
              <a:spLocks/>
            </p:cNvSpPr>
            <p:nvPr/>
          </p:nvSpPr>
          <p:spPr bwMode="auto">
            <a:xfrm>
              <a:off x="3195" y="1755"/>
              <a:ext cx="429" cy="1187"/>
            </a:xfrm>
            <a:custGeom>
              <a:avLst/>
              <a:gdLst>
                <a:gd name="T0" fmla="*/ 3 w 637"/>
                <a:gd name="T1" fmla="*/ 0 h 1659"/>
                <a:gd name="T2" fmla="*/ 3 w 637"/>
                <a:gd name="T3" fmla="*/ 0 h 1659"/>
                <a:gd name="T4" fmla="*/ 1 w 637"/>
                <a:gd name="T5" fmla="*/ 21 h 1659"/>
                <a:gd name="T6" fmla="*/ 0 w 637"/>
                <a:gd name="T7" fmla="*/ 21 h 1659"/>
                <a:gd name="T8" fmla="*/ 3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44" name="Freeform 1152"/>
            <p:cNvSpPr>
              <a:spLocks/>
            </p:cNvSpPr>
            <p:nvPr/>
          </p:nvSpPr>
          <p:spPr bwMode="auto">
            <a:xfrm>
              <a:off x="1734" y="2587"/>
              <a:ext cx="1494" cy="394"/>
            </a:xfrm>
            <a:custGeom>
              <a:avLst/>
              <a:gdLst>
                <a:gd name="T0" fmla="*/ 0 w 2216"/>
                <a:gd name="T1" fmla="*/ 0 h 550"/>
                <a:gd name="T2" fmla="*/ 1 w 2216"/>
                <a:gd name="T3" fmla="*/ 1 h 550"/>
                <a:gd name="T4" fmla="*/ 13 w 2216"/>
                <a:gd name="T5" fmla="*/ 7 h 550"/>
                <a:gd name="T6" fmla="*/ 13 w 2216"/>
                <a:gd name="T7" fmla="*/ 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nvGrpSpPr>
            <p:cNvPr id="645" name="Group 1153"/>
            <p:cNvGrpSpPr>
              <a:grpSpLocks/>
            </p:cNvGrpSpPr>
            <p:nvPr/>
          </p:nvGrpSpPr>
          <p:grpSpPr bwMode="auto">
            <a:xfrm>
              <a:off x="1709" y="3008"/>
              <a:ext cx="507" cy="234"/>
              <a:chOff x="1740" y="2642"/>
              <a:chExt cx="752" cy="327"/>
            </a:xfrm>
          </p:grpSpPr>
          <p:sp>
            <p:nvSpPr>
              <p:cNvPr id="652" name="Freeform 1154"/>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53" name="Freeform 1155"/>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54" name="Freeform 1156"/>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55" name="Freeform 1157"/>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56" name="Freeform 1158"/>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57" name="Freeform 1159"/>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sp>
          <p:nvSpPr>
            <p:cNvPr id="646" name="Freeform 1160"/>
            <p:cNvSpPr>
              <a:spLocks/>
            </p:cNvSpPr>
            <p:nvPr/>
          </p:nvSpPr>
          <p:spPr bwMode="auto">
            <a:xfrm>
              <a:off x="2577" y="3043"/>
              <a:ext cx="614" cy="514"/>
            </a:xfrm>
            <a:custGeom>
              <a:avLst/>
              <a:gdLst>
                <a:gd name="T0" fmla="*/ 1 w 990"/>
                <a:gd name="T1" fmla="*/ 3 h 792"/>
                <a:gd name="T2" fmla="*/ 2 w 990"/>
                <a:gd name="T3" fmla="*/ 0 h 792"/>
                <a:gd name="T4" fmla="*/ 2 w 990"/>
                <a:gd name="T5" fmla="*/ 1 h 792"/>
                <a:gd name="T6" fmla="*/ 0 w 990"/>
                <a:gd name="T7" fmla="*/ 3 h 792"/>
                <a:gd name="T8" fmla="*/ 1 w 990"/>
                <a:gd name="T9" fmla="*/ 3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47" name="Freeform 1161"/>
            <p:cNvSpPr>
              <a:spLocks/>
            </p:cNvSpPr>
            <p:nvPr/>
          </p:nvSpPr>
          <p:spPr bwMode="auto">
            <a:xfrm>
              <a:off x="1010" y="3084"/>
              <a:ext cx="1571" cy="469"/>
            </a:xfrm>
            <a:custGeom>
              <a:avLst/>
              <a:gdLst>
                <a:gd name="T0" fmla="*/ 1 w 2532"/>
                <a:gd name="T1" fmla="*/ 0 h 723"/>
                <a:gd name="T2" fmla="*/ 1 w 2532"/>
                <a:gd name="T3" fmla="*/ 0 h 723"/>
                <a:gd name="T4" fmla="*/ 6 w 2532"/>
                <a:gd name="T5" fmla="*/ 3 h 723"/>
                <a:gd name="T6" fmla="*/ 6 w 2532"/>
                <a:gd name="T7" fmla="*/ 3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48" name="Freeform 1162"/>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49" name="Freeform 1163"/>
            <p:cNvSpPr>
              <a:spLocks/>
            </p:cNvSpPr>
            <p:nvPr/>
          </p:nvSpPr>
          <p:spPr bwMode="auto">
            <a:xfrm>
              <a:off x="1012" y="2611"/>
              <a:ext cx="730" cy="393"/>
            </a:xfrm>
            <a:custGeom>
              <a:avLst/>
              <a:gdLst>
                <a:gd name="T0" fmla="*/ 2 w 1176"/>
                <a:gd name="T1" fmla="*/ 0 h 606"/>
                <a:gd name="T2" fmla="*/ 0 w 1176"/>
                <a:gd name="T3" fmla="*/ 2 h 606"/>
                <a:gd name="T4" fmla="*/ 1 w 1176"/>
                <a:gd name="T5" fmla="*/ 2 h 606"/>
                <a:gd name="T6" fmla="*/ 2 w 1176"/>
                <a:gd name="T7" fmla="*/ 1 h 606"/>
                <a:gd name="T8" fmla="*/ 2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50" name="Freeform 1164"/>
            <p:cNvSpPr>
              <a:spLocks/>
            </p:cNvSpPr>
            <p:nvPr/>
          </p:nvSpPr>
          <p:spPr bwMode="auto">
            <a:xfrm>
              <a:off x="1061" y="3018"/>
              <a:ext cx="1490" cy="451"/>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51" name="Freeform 1165"/>
            <p:cNvSpPr>
              <a:spLocks/>
            </p:cNvSpPr>
            <p:nvPr/>
          </p:nvSpPr>
          <p:spPr bwMode="auto">
            <a:xfrm flipV="1">
              <a:off x="2549" y="2986"/>
              <a:ext cx="608" cy="467"/>
            </a:xfrm>
            <a:custGeom>
              <a:avLst/>
              <a:gdLst>
                <a:gd name="T0" fmla="*/ 0 w 2532"/>
                <a:gd name="T1" fmla="*/ 0 h 723"/>
                <a:gd name="T2" fmla="*/ 0 w 2532"/>
                <a:gd name="T3" fmla="*/ 0 h 723"/>
                <a:gd name="T4" fmla="*/ 0 w 2532"/>
                <a:gd name="T5" fmla="*/ 3 h 723"/>
                <a:gd name="T6" fmla="*/ 0 w 2532"/>
                <a:gd name="T7" fmla="*/ 3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pic>
        <p:nvPicPr>
          <p:cNvPr id="630" name="Picture 568" descr="light2.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flipH="1">
            <a:off x="6694843" y="2078789"/>
            <a:ext cx="92772" cy="405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1" name="Picture 1017" descr="antenna_styliz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00957" y="2006227"/>
            <a:ext cx="530702" cy="22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2" name="Picture 1017" descr="antenna_styliz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74195" y="1745624"/>
            <a:ext cx="530702" cy="22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3" name="Picture 571" descr="fridge2.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906702" y="3071517"/>
            <a:ext cx="189578" cy="337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4" name="Picture 1115" descr="antenna_stylized"/>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06938" y="3011924"/>
            <a:ext cx="347997" cy="167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58" name="Group 850"/>
          <p:cNvGrpSpPr>
            <a:grpSpLocks/>
          </p:cNvGrpSpPr>
          <p:nvPr/>
        </p:nvGrpSpPr>
        <p:grpSpPr bwMode="auto">
          <a:xfrm>
            <a:off x="5607471" y="1538038"/>
            <a:ext cx="448245" cy="96676"/>
            <a:chOff x="2199" y="955"/>
            <a:chExt cx="2547" cy="506"/>
          </a:xfrm>
        </p:grpSpPr>
        <p:sp>
          <p:nvSpPr>
            <p:cNvPr id="531"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2"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3"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4"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5"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6"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59" name="Group 850"/>
          <p:cNvGrpSpPr>
            <a:grpSpLocks/>
          </p:cNvGrpSpPr>
          <p:nvPr/>
        </p:nvGrpSpPr>
        <p:grpSpPr bwMode="auto">
          <a:xfrm>
            <a:off x="5276468" y="2033201"/>
            <a:ext cx="448245" cy="96676"/>
            <a:chOff x="2199" y="955"/>
            <a:chExt cx="2547" cy="506"/>
          </a:xfrm>
        </p:grpSpPr>
        <p:sp>
          <p:nvSpPr>
            <p:cNvPr id="525"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6"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7"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8"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9"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0"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0" name="Group 850"/>
          <p:cNvGrpSpPr>
            <a:grpSpLocks/>
          </p:cNvGrpSpPr>
          <p:nvPr/>
        </p:nvGrpSpPr>
        <p:grpSpPr bwMode="auto">
          <a:xfrm>
            <a:off x="6495173" y="2008238"/>
            <a:ext cx="427847" cy="76292"/>
            <a:chOff x="2199" y="955"/>
            <a:chExt cx="2547" cy="506"/>
          </a:xfrm>
        </p:grpSpPr>
        <p:sp>
          <p:nvSpPr>
            <p:cNvPr id="519"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0"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1"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3"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4"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1" name="Group 850"/>
          <p:cNvGrpSpPr>
            <a:grpSpLocks/>
          </p:cNvGrpSpPr>
          <p:nvPr/>
        </p:nvGrpSpPr>
        <p:grpSpPr bwMode="auto">
          <a:xfrm>
            <a:off x="6558106" y="1745978"/>
            <a:ext cx="427847" cy="76292"/>
            <a:chOff x="2199" y="955"/>
            <a:chExt cx="2547" cy="506"/>
          </a:xfrm>
        </p:grpSpPr>
        <p:sp>
          <p:nvSpPr>
            <p:cNvPr id="513"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4"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5"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6"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7"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2" name="Group 850"/>
          <p:cNvGrpSpPr>
            <a:grpSpLocks/>
          </p:cNvGrpSpPr>
          <p:nvPr/>
        </p:nvGrpSpPr>
        <p:grpSpPr bwMode="auto">
          <a:xfrm>
            <a:off x="5756886" y="2979399"/>
            <a:ext cx="375111" cy="76292"/>
            <a:chOff x="2199" y="955"/>
            <a:chExt cx="2547" cy="506"/>
          </a:xfrm>
        </p:grpSpPr>
        <p:sp>
          <p:nvSpPr>
            <p:cNvPr id="507"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8"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9"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0"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1"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2"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3" name="Group 850"/>
          <p:cNvGrpSpPr>
            <a:grpSpLocks/>
          </p:cNvGrpSpPr>
          <p:nvPr/>
        </p:nvGrpSpPr>
        <p:grpSpPr bwMode="auto">
          <a:xfrm>
            <a:off x="5458054" y="3093653"/>
            <a:ext cx="373704" cy="70494"/>
            <a:chOff x="2199" y="955"/>
            <a:chExt cx="2547" cy="506"/>
          </a:xfrm>
        </p:grpSpPr>
        <p:sp>
          <p:nvSpPr>
            <p:cNvPr id="501"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2"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3"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4"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5"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6"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4" name="Group 850"/>
          <p:cNvGrpSpPr>
            <a:grpSpLocks/>
          </p:cNvGrpSpPr>
          <p:nvPr/>
        </p:nvGrpSpPr>
        <p:grpSpPr bwMode="auto">
          <a:xfrm>
            <a:off x="5616258" y="3506728"/>
            <a:ext cx="496588" cy="96676"/>
            <a:chOff x="2199" y="955"/>
            <a:chExt cx="2547" cy="506"/>
          </a:xfrm>
        </p:grpSpPr>
        <p:sp>
          <p:nvSpPr>
            <p:cNvPr id="495"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6"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7"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8"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9"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0"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5" name="Group 850"/>
          <p:cNvGrpSpPr>
            <a:grpSpLocks/>
          </p:cNvGrpSpPr>
          <p:nvPr/>
        </p:nvGrpSpPr>
        <p:grpSpPr bwMode="auto">
          <a:xfrm>
            <a:off x="7154356" y="5005218"/>
            <a:ext cx="536140" cy="131828"/>
            <a:chOff x="2199" y="955"/>
            <a:chExt cx="2547" cy="506"/>
          </a:xfrm>
        </p:grpSpPr>
        <p:sp>
          <p:nvSpPr>
            <p:cNvPr id="489"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0"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1"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2"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3"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4"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6" name="Group 850"/>
          <p:cNvGrpSpPr>
            <a:grpSpLocks/>
          </p:cNvGrpSpPr>
          <p:nvPr/>
        </p:nvGrpSpPr>
        <p:grpSpPr bwMode="auto">
          <a:xfrm>
            <a:off x="7299376" y="5413893"/>
            <a:ext cx="408699" cy="92283"/>
            <a:chOff x="2199" y="955"/>
            <a:chExt cx="2547" cy="506"/>
          </a:xfrm>
        </p:grpSpPr>
        <p:sp>
          <p:nvSpPr>
            <p:cNvPr id="483"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4"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5"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6"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7"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8"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7" name="Group 850"/>
          <p:cNvGrpSpPr>
            <a:grpSpLocks/>
          </p:cNvGrpSpPr>
          <p:nvPr/>
        </p:nvGrpSpPr>
        <p:grpSpPr bwMode="auto">
          <a:xfrm>
            <a:off x="6881891" y="5484200"/>
            <a:ext cx="408699" cy="92283"/>
            <a:chOff x="2199" y="955"/>
            <a:chExt cx="2547" cy="506"/>
          </a:xfrm>
        </p:grpSpPr>
        <p:sp>
          <p:nvSpPr>
            <p:cNvPr id="477"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78"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79"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0"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1"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2"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8" name="Group 817"/>
          <p:cNvGrpSpPr>
            <a:grpSpLocks/>
          </p:cNvGrpSpPr>
          <p:nvPr/>
        </p:nvGrpSpPr>
        <p:grpSpPr bwMode="auto">
          <a:xfrm>
            <a:off x="5865009" y="1738313"/>
            <a:ext cx="517525" cy="508000"/>
            <a:chOff x="2920" y="1424"/>
            <a:chExt cx="326" cy="320"/>
          </a:xfrm>
        </p:grpSpPr>
        <p:sp>
          <p:nvSpPr>
            <p:cNvPr id="469" name="Oval 818"/>
            <p:cNvSpPr>
              <a:spLocks noChangeArrowheads="1"/>
            </p:cNvSpPr>
            <p:nvPr/>
          </p:nvSpPr>
          <p:spPr bwMode="auto">
            <a:xfrm>
              <a:off x="2920" y="1445"/>
              <a:ext cx="326" cy="289"/>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470" name="Group 819"/>
            <p:cNvGrpSpPr>
              <a:grpSpLocks/>
            </p:cNvGrpSpPr>
            <p:nvPr/>
          </p:nvGrpSpPr>
          <p:grpSpPr bwMode="auto">
            <a:xfrm>
              <a:off x="2949" y="1424"/>
              <a:ext cx="265" cy="280"/>
              <a:chOff x="2949" y="1424"/>
              <a:chExt cx="265" cy="280"/>
            </a:xfrm>
          </p:grpSpPr>
          <p:sp>
            <p:nvSpPr>
              <p:cNvPr id="472" name="Oval 820"/>
              <p:cNvSpPr>
                <a:spLocks noChangeArrowheads="1"/>
              </p:cNvSpPr>
              <p:nvPr/>
            </p:nvSpPr>
            <p:spPr bwMode="auto">
              <a:xfrm>
                <a:off x="3030" y="1545"/>
                <a:ext cx="107" cy="92"/>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73" name="Oval 821"/>
              <p:cNvSpPr>
                <a:spLocks noChangeArrowheads="1"/>
              </p:cNvSpPr>
              <p:nvPr/>
            </p:nvSpPr>
            <p:spPr bwMode="auto">
              <a:xfrm>
                <a:off x="3006" y="1525"/>
                <a:ext cx="154" cy="131"/>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74" name="Oval 822"/>
              <p:cNvSpPr>
                <a:spLocks noChangeArrowheads="1"/>
              </p:cNvSpPr>
              <p:nvPr/>
            </p:nvSpPr>
            <p:spPr bwMode="auto">
              <a:xfrm>
                <a:off x="2983" y="1501"/>
                <a:ext cx="203" cy="179"/>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75" name="Oval 823"/>
              <p:cNvSpPr>
                <a:spLocks noChangeArrowheads="1"/>
              </p:cNvSpPr>
              <p:nvPr/>
            </p:nvSpPr>
            <p:spPr bwMode="auto">
              <a:xfrm>
                <a:off x="2949" y="1476"/>
                <a:ext cx="265" cy="228"/>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76" name="Freeform 824"/>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66CCFF"/>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471" name="Freeform 825"/>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66CCFF"/>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891" name="Group 347"/>
          <p:cNvGrpSpPr>
            <a:grpSpLocks/>
          </p:cNvGrpSpPr>
          <p:nvPr/>
        </p:nvGrpSpPr>
        <p:grpSpPr bwMode="auto">
          <a:xfrm>
            <a:off x="6326174" y="2477052"/>
            <a:ext cx="416744" cy="205711"/>
            <a:chOff x="1871277" y="1576300"/>
            <a:chExt cx="1128371" cy="437861"/>
          </a:xfrm>
        </p:grpSpPr>
        <p:sp>
          <p:nvSpPr>
            <p:cNvPr id="892" name="Oval 89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93" name="Rectangle 89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94" name="Oval 89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95" name="Freeform 89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96" name="Freeform 89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97" name="Freeform 89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98" name="Freeform 89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99" name="Straight Connector 898"/>
            <p:cNvCxnSpPr>
              <a:endCxn id="89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00" name="Straight Connector 89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01" name="Group 347"/>
          <p:cNvGrpSpPr>
            <a:grpSpLocks/>
          </p:cNvGrpSpPr>
          <p:nvPr/>
        </p:nvGrpSpPr>
        <p:grpSpPr bwMode="auto">
          <a:xfrm>
            <a:off x="7177349" y="2476441"/>
            <a:ext cx="416744" cy="205711"/>
            <a:chOff x="1871277" y="1576300"/>
            <a:chExt cx="1128371" cy="437861"/>
          </a:xfrm>
        </p:grpSpPr>
        <p:sp>
          <p:nvSpPr>
            <p:cNvPr id="902" name="Oval 90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03" name="Rectangle 90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04" name="Oval 90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05" name="Freeform 90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06" name="Freeform 90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07" name="Freeform 90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08" name="Freeform 90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09" name="Straight Connector 908"/>
            <p:cNvCxnSpPr>
              <a:endCxn id="90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10" name="Straight Connector 90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11" name="Group 347"/>
          <p:cNvGrpSpPr>
            <a:grpSpLocks/>
          </p:cNvGrpSpPr>
          <p:nvPr/>
        </p:nvGrpSpPr>
        <p:grpSpPr bwMode="auto">
          <a:xfrm>
            <a:off x="7686788" y="2399327"/>
            <a:ext cx="416744" cy="205711"/>
            <a:chOff x="1871277" y="1576300"/>
            <a:chExt cx="1128371" cy="437861"/>
          </a:xfrm>
        </p:grpSpPr>
        <p:sp>
          <p:nvSpPr>
            <p:cNvPr id="912" name="Oval 91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13" name="Rectangle 91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14" name="Oval 91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15" name="Freeform 91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16" name="Freeform 91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17" name="Freeform 91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18" name="Freeform 91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19" name="Straight Connector 918"/>
            <p:cNvCxnSpPr>
              <a:endCxn id="91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20" name="Straight Connector 91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21" name="Group 347"/>
          <p:cNvGrpSpPr>
            <a:grpSpLocks/>
          </p:cNvGrpSpPr>
          <p:nvPr/>
        </p:nvGrpSpPr>
        <p:grpSpPr bwMode="auto">
          <a:xfrm>
            <a:off x="7752480" y="2760839"/>
            <a:ext cx="416744" cy="205711"/>
            <a:chOff x="1871277" y="1576300"/>
            <a:chExt cx="1128371" cy="437861"/>
          </a:xfrm>
        </p:grpSpPr>
        <p:sp>
          <p:nvSpPr>
            <p:cNvPr id="922" name="Oval 92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23" name="Rectangle 92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24" name="Oval 92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25" name="Freeform 92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26" name="Freeform 92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27" name="Freeform 92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28" name="Freeform 92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29" name="Straight Connector 928"/>
            <p:cNvCxnSpPr>
              <a:endCxn id="92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30" name="Straight Connector 92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31" name="Group 347"/>
          <p:cNvGrpSpPr>
            <a:grpSpLocks/>
          </p:cNvGrpSpPr>
          <p:nvPr/>
        </p:nvGrpSpPr>
        <p:grpSpPr bwMode="auto">
          <a:xfrm>
            <a:off x="7201005" y="2760229"/>
            <a:ext cx="416744" cy="205711"/>
            <a:chOff x="1871277" y="1576300"/>
            <a:chExt cx="1128371" cy="437861"/>
          </a:xfrm>
        </p:grpSpPr>
        <p:sp>
          <p:nvSpPr>
            <p:cNvPr id="932" name="Oval 93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33" name="Rectangle 93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34" name="Oval 93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35" name="Freeform 93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36" name="Freeform 93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37" name="Freeform 93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38" name="Freeform 93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39" name="Straight Connector 938"/>
            <p:cNvCxnSpPr>
              <a:endCxn id="93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40" name="Straight Connector 93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41" name="Group 347"/>
          <p:cNvGrpSpPr>
            <a:grpSpLocks/>
          </p:cNvGrpSpPr>
          <p:nvPr/>
        </p:nvGrpSpPr>
        <p:grpSpPr bwMode="auto">
          <a:xfrm>
            <a:off x="7083692" y="3627282"/>
            <a:ext cx="416744" cy="205711"/>
            <a:chOff x="1871277" y="1576300"/>
            <a:chExt cx="1128371" cy="437861"/>
          </a:xfrm>
        </p:grpSpPr>
        <p:sp>
          <p:nvSpPr>
            <p:cNvPr id="942" name="Oval 94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43" name="Rectangle 94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44" name="Oval 94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45" name="Freeform 94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46" name="Freeform 94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47" name="Freeform 94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48" name="Freeform 94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49" name="Straight Connector 948"/>
            <p:cNvCxnSpPr>
              <a:endCxn id="94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50" name="Straight Connector 94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51" name="Group 347"/>
          <p:cNvGrpSpPr>
            <a:grpSpLocks/>
          </p:cNvGrpSpPr>
          <p:nvPr/>
        </p:nvGrpSpPr>
        <p:grpSpPr bwMode="auto">
          <a:xfrm>
            <a:off x="7424812" y="3896990"/>
            <a:ext cx="416744" cy="205711"/>
            <a:chOff x="1871277" y="1576300"/>
            <a:chExt cx="1128371" cy="437861"/>
          </a:xfrm>
        </p:grpSpPr>
        <p:sp>
          <p:nvSpPr>
            <p:cNvPr id="952" name="Oval 95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53" name="Rectangle 95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54" name="Oval 95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55" name="Freeform 95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56" name="Freeform 95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57" name="Freeform 95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58" name="Freeform 95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59" name="Straight Connector 958"/>
            <p:cNvCxnSpPr>
              <a:endCxn id="95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60" name="Straight Connector 95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61" name="Group 347"/>
          <p:cNvGrpSpPr>
            <a:grpSpLocks/>
          </p:cNvGrpSpPr>
          <p:nvPr/>
        </p:nvGrpSpPr>
        <p:grpSpPr bwMode="auto">
          <a:xfrm>
            <a:off x="7740429" y="3636266"/>
            <a:ext cx="416744" cy="205711"/>
            <a:chOff x="1871277" y="1576300"/>
            <a:chExt cx="1128371" cy="437861"/>
          </a:xfrm>
        </p:grpSpPr>
        <p:sp>
          <p:nvSpPr>
            <p:cNvPr id="962" name="Oval 96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63" name="Rectangle 96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64" name="Oval 96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65" name="Freeform 96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66" name="Freeform 96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67" name="Freeform 96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68" name="Freeform 96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69" name="Straight Connector 968"/>
            <p:cNvCxnSpPr>
              <a:endCxn id="96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70" name="Straight Connector 96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71" name="Group 347"/>
          <p:cNvGrpSpPr>
            <a:grpSpLocks/>
          </p:cNvGrpSpPr>
          <p:nvPr/>
        </p:nvGrpSpPr>
        <p:grpSpPr bwMode="auto">
          <a:xfrm>
            <a:off x="6056633" y="3656920"/>
            <a:ext cx="375153" cy="169148"/>
            <a:chOff x="1871277" y="1576300"/>
            <a:chExt cx="1128371" cy="437861"/>
          </a:xfrm>
        </p:grpSpPr>
        <p:sp>
          <p:nvSpPr>
            <p:cNvPr id="972" name="Oval 97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73" name="Rectangle 97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74" name="Oval 97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75" name="Freeform 97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76" name="Freeform 97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77" name="Freeform 97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78" name="Freeform 97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79" name="Straight Connector 978"/>
            <p:cNvCxnSpPr>
              <a:endCxn id="97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80" name="Straight Connector 97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81" name="Group 347"/>
          <p:cNvGrpSpPr>
            <a:grpSpLocks/>
          </p:cNvGrpSpPr>
          <p:nvPr/>
        </p:nvGrpSpPr>
        <p:grpSpPr bwMode="auto">
          <a:xfrm>
            <a:off x="6970247" y="4493117"/>
            <a:ext cx="522452" cy="260369"/>
            <a:chOff x="1871277" y="1576300"/>
            <a:chExt cx="1128371" cy="437861"/>
          </a:xfrm>
        </p:grpSpPr>
        <p:sp>
          <p:nvSpPr>
            <p:cNvPr id="982" name="Oval 98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83" name="Rectangle 98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84" name="Oval 98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85" name="Freeform 98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86" name="Freeform 98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87" name="Freeform 98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88" name="Freeform 98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89" name="Straight Connector 988"/>
            <p:cNvCxnSpPr>
              <a:endCxn id="98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90" name="Straight Connector 98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91" name="Group 347"/>
          <p:cNvGrpSpPr>
            <a:grpSpLocks/>
          </p:cNvGrpSpPr>
          <p:nvPr/>
        </p:nvGrpSpPr>
        <p:grpSpPr bwMode="auto">
          <a:xfrm>
            <a:off x="6260655" y="4818927"/>
            <a:ext cx="522452" cy="260369"/>
            <a:chOff x="1871277" y="1576300"/>
            <a:chExt cx="1128371" cy="437861"/>
          </a:xfrm>
        </p:grpSpPr>
        <p:sp>
          <p:nvSpPr>
            <p:cNvPr id="992" name="Oval 99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93" name="Rectangle 99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94" name="Oval 99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95" name="Freeform 99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96" name="Freeform 99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97" name="Freeform 99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98" name="Freeform 99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99" name="Straight Connector 998"/>
            <p:cNvCxnSpPr>
              <a:endCxn id="99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00" name="Straight Connector 99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001" name="Group 347"/>
          <p:cNvGrpSpPr>
            <a:grpSpLocks/>
          </p:cNvGrpSpPr>
          <p:nvPr/>
        </p:nvGrpSpPr>
        <p:grpSpPr bwMode="auto">
          <a:xfrm>
            <a:off x="7693291" y="4813217"/>
            <a:ext cx="522452" cy="260369"/>
            <a:chOff x="1871277" y="1576300"/>
            <a:chExt cx="1128371" cy="437861"/>
          </a:xfrm>
        </p:grpSpPr>
        <p:sp>
          <p:nvSpPr>
            <p:cNvPr id="1002" name="Oval 100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03" name="Rectangle 100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04" name="Oval 100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05" name="Freeform 100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06" name="Freeform 100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07" name="Freeform 100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08" name="Freeform 100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009" name="Straight Connector 1008"/>
            <p:cNvCxnSpPr>
              <a:endCxn id="100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10" name="Straight Connector 100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59804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40"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804863"/>
            <a:ext cx="7937500" cy="18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3" name="Rectangle 3"/>
          <p:cNvSpPr>
            <a:spLocks noGrp="1" noChangeArrowheads="1"/>
          </p:cNvSpPr>
          <p:nvPr>
            <p:ph type="title"/>
          </p:nvPr>
        </p:nvSpPr>
        <p:spPr>
          <a:xfrm>
            <a:off x="501650" y="241300"/>
            <a:ext cx="8191500" cy="530225"/>
          </a:xfrm>
        </p:spPr>
        <p:txBody>
          <a:bodyPr/>
          <a:lstStyle/>
          <a:p>
            <a:pPr>
              <a:defRPr/>
            </a:pPr>
            <a:r>
              <a:rPr lang="en-US" sz="4000" dirty="0">
                <a:latin typeface="Gill Sans MT" charset="0"/>
                <a:cs typeface="+mj-cs"/>
              </a:rPr>
              <a:t>Network to MAC address translation</a:t>
            </a:r>
          </a:p>
        </p:txBody>
      </p:sp>
      <p:sp>
        <p:nvSpPr>
          <p:cNvPr id="399364" name="Rectangle 4"/>
          <p:cNvSpPr>
            <a:spLocks noGrp="1" noChangeArrowheads="1"/>
          </p:cNvSpPr>
          <p:nvPr>
            <p:ph type="body" idx="1"/>
          </p:nvPr>
        </p:nvSpPr>
        <p:spPr>
          <a:xfrm>
            <a:off x="4686301" y="1212416"/>
            <a:ext cx="4457699" cy="5377070"/>
          </a:xfrm>
        </p:spPr>
        <p:txBody>
          <a:bodyPr/>
          <a:lstStyle/>
          <a:p>
            <a:pPr>
              <a:defRPr/>
            </a:pPr>
            <a:r>
              <a:rPr lang="en-US" dirty="0">
                <a:latin typeface="Gill Sans MT" charset="0"/>
              </a:rPr>
              <a:t>each device on the Internet has a unique “</a:t>
            </a:r>
            <a:r>
              <a:rPr lang="en-US" dirty="0">
                <a:solidFill>
                  <a:srgbClr val="C00000"/>
                </a:solidFill>
                <a:latin typeface="Gill Sans MT" charset="0"/>
              </a:rPr>
              <a:t>network</a:t>
            </a:r>
            <a:r>
              <a:rPr lang="en-US" dirty="0">
                <a:latin typeface="Gill Sans MT" charset="0"/>
              </a:rPr>
              <a:t>” address associated with where it is located </a:t>
            </a:r>
          </a:p>
          <a:p>
            <a:pPr>
              <a:defRPr/>
            </a:pPr>
            <a:r>
              <a:rPr lang="en-US" dirty="0">
                <a:latin typeface="Gill Sans MT" charset="0"/>
              </a:rPr>
              <a:t>like a postal address, it changes when the device moves</a:t>
            </a:r>
          </a:p>
          <a:p>
            <a:pPr>
              <a:defRPr/>
            </a:pPr>
            <a:r>
              <a:rPr lang="en-US" dirty="0">
                <a:latin typeface="Gill Sans MT" charset="0"/>
              </a:rPr>
              <a:t>when a device wishes to send a message to another device, it uses the destination’s (current) network address (obtained from it’s name via DNS)</a:t>
            </a:r>
          </a:p>
        </p:txBody>
      </p:sp>
      <p:grpSp>
        <p:nvGrpSpPr>
          <p:cNvPr id="128006" name="Group 41"/>
          <p:cNvGrpSpPr>
            <a:grpSpLocks/>
          </p:cNvGrpSpPr>
          <p:nvPr/>
        </p:nvGrpSpPr>
        <p:grpSpPr bwMode="auto">
          <a:xfrm>
            <a:off x="287337" y="1012826"/>
            <a:ext cx="4189413" cy="1630364"/>
            <a:chOff x="133" y="883"/>
            <a:chExt cx="2639" cy="1027"/>
          </a:xfrm>
        </p:grpSpPr>
        <p:sp>
          <p:nvSpPr>
            <p:cNvPr id="43056" name="Text Box 6"/>
            <p:cNvSpPr txBox="1">
              <a:spLocks noChangeArrowheads="1"/>
            </p:cNvSpPr>
            <p:nvPr/>
          </p:nvSpPr>
          <p:spPr bwMode="auto">
            <a:xfrm>
              <a:off x="133" y="893"/>
              <a:ext cx="2591" cy="9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400" dirty="0">
                  <a:solidFill>
                    <a:srgbClr val="CC0000"/>
                  </a:solidFill>
                  <a:latin typeface="Arial" charset="0"/>
                  <a:cs typeface="+mn-cs"/>
                </a:rPr>
                <a:t>Question:</a:t>
              </a:r>
              <a:r>
                <a:rPr lang="en-US" sz="2400" i="0" dirty="0">
                  <a:latin typeface="Arial" charset="0"/>
                  <a:cs typeface="+mn-cs"/>
                </a:rPr>
                <a:t> how to determine</a:t>
              </a:r>
            </a:p>
            <a:p>
              <a:pPr>
                <a:defRPr/>
              </a:pPr>
              <a:r>
                <a:rPr lang="en-US" sz="2400" i="0" dirty="0">
                  <a:latin typeface="Arial" charset="0"/>
                  <a:cs typeface="+mn-cs"/>
                </a:rPr>
                <a:t>an interface’s MAC address when all we know is its “network” address?</a:t>
              </a:r>
            </a:p>
          </p:txBody>
        </p:sp>
        <p:sp>
          <p:nvSpPr>
            <p:cNvPr id="43057" name="Rectangle 7"/>
            <p:cNvSpPr>
              <a:spLocks noChangeArrowheads="1"/>
            </p:cNvSpPr>
            <p:nvPr/>
          </p:nvSpPr>
          <p:spPr bwMode="auto">
            <a:xfrm>
              <a:off x="163" y="883"/>
              <a:ext cx="2609" cy="1027"/>
            </a:xfrm>
            <a:prstGeom prst="rect">
              <a:avLst/>
            </a:prstGeom>
            <a:noFill/>
            <a:ln w="28575">
              <a:solidFill>
                <a:srgbClr val="CC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128007" name="Freeform 10"/>
          <p:cNvSpPr>
            <a:spLocks/>
          </p:cNvSpPr>
          <p:nvPr/>
        </p:nvSpPr>
        <p:spPr bwMode="auto">
          <a:xfrm>
            <a:off x="1800225" y="3944938"/>
            <a:ext cx="1393825" cy="15255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CC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017" name="Line 18"/>
          <p:cNvSpPr>
            <a:spLocks noChangeShapeType="1"/>
          </p:cNvSpPr>
          <p:nvPr/>
        </p:nvSpPr>
        <p:spPr bwMode="auto">
          <a:xfrm>
            <a:off x="1357313" y="4449763"/>
            <a:ext cx="4762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18" name="Line 19"/>
          <p:cNvSpPr>
            <a:spLocks noChangeShapeType="1"/>
          </p:cNvSpPr>
          <p:nvPr/>
        </p:nvSpPr>
        <p:spPr bwMode="auto">
          <a:xfrm>
            <a:off x="2587625" y="3606800"/>
            <a:ext cx="0" cy="4889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19" name="Line 20"/>
          <p:cNvSpPr>
            <a:spLocks noChangeShapeType="1"/>
          </p:cNvSpPr>
          <p:nvPr/>
        </p:nvSpPr>
        <p:spPr bwMode="auto">
          <a:xfrm flipH="1">
            <a:off x="3176588" y="4575175"/>
            <a:ext cx="4476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20" name="Line 21"/>
          <p:cNvSpPr>
            <a:spLocks noChangeShapeType="1"/>
          </p:cNvSpPr>
          <p:nvPr/>
        </p:nvSpPr>
        <p:spPr bwMode="auto">
          <a:xfrm flipV="1">
            <a:off x="2562225" y="5322888"/>
            <a:ext cx="0" cy="3270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21" name="Text Box 22"/>
          <p:cNvSpPr txBox="1">
            <a:spLocks noChangeArrowheads="1"/>
          </p:cNvSpPr>
          <p:nvPr/>
        </p:nvSpPr>
        <p:spPr bwMode="auto">
          <a:xfrm>
            <a:off x="2806700" y="3386138"/>
            <a:ext cx="17811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1A-2F-BB-76-09-AD</a:t>
            </a:r>
          </a:p>
        </p:txBody>
      </p:sp>
      <p:sp>
        <p:nvSpPr>
          <p:cNvPr id="43022" name="Line 23"/>
          <p:cNvSpPr>
            <a:spLocks noChangeShapeType="1"/>
          </p:cNvSpPr>
          <p:nvPr/>
        </p:nvSpPr>
        <p:spPr bwMode="auto">
          <a:xfrm flipH="1" flipV="1">
            <a:off x="2678113" y="3538538"/>
            <a:ext cx="204787"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23" name="Line 24"/>
          <p:cNvSpPr>
            <a:spLocks noChangeShapeType="1"/>
          </p:cNvSpPr>
          <p:nvPr/>
        </p:nvSpPr>
        <p:spPr bwMode="auto">
          <a:xfrm flipV="1">
            <a:off x="3633788" y="4651375"/>
            <a:ext cx="0" cy="373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24" name="Text Box 25"/>
          <p:cNvSpPr txBox="1">
            <a:spLocks noChangeArrowheads="1"/>
          </p:cNvSpPr>
          <p:nvPr/>
        </p:nvSpPr>
        <p:spPr bwMode="auto">
          <a:xfrm>
            <a:off x="3187700" y="4953000"/>
            <a:ext cx="17399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58-23-D7-FA-20-B0</a:t>
            </a:r>
          </a:p>
        </p:txBody>
      </p:sp>
      <p:sp>
        <p:nvSpPr>
          <p:cNvPr id="43025" name="Line 26"/>
          <p:cNvSpPr>
            <a:spLocks noChangeShapeType="1"/>
          </p:cNvSpPr>
          <p:nvPr/>
        </p:nvSpPr>
        <p:spPr bwMode="auto">
          <a:xfrm flipH="1">
            <a:off x="2632075" y="5735638"/>
            <a:ext cx="246063"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26" name="Text Box 27"/>
          <p:cNvSpPr txBox="1">
            <a:spLocks noChangeArrowheads="1"/>
          </p:cNvSpPr>
          <p:nvPr/>
        </p:nvSpPr>
        <p:spPr bwMode="auto">
          <a:xfrm>
            <a:off x="2816225" y="5578475"/>
            <a:ext cx="17494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0C-C4-11-6F-E3-98</a:t>
            </a:r>
          </a:p>
        </p:txBody>
      </p:sp>
      <p:sp>
        <p:nvSpPr>
          <p:cNvPr id="43027" name="Line 28"/>
          <p:cNvSpPr>
            <a:spLocks noChangeShapeType="1"/>
          </p:cNvSpPr>
          <p:nvPr/>
        </p:nvSpPr>
        <p:spPr bwMode="auto">
          <a:xfrm flipV="1">
            <a:off x="1320800" y="4552950"/>
            <a:ext cx="0" cy="33178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28" name="Text Box 29"/>
          <p:cNvSpPr txBox="1">
            <a:spLocks noChangeArrowheads="1"/>
          </p:cNvSpPr>
          <p:nvPr/>
        </p:nvSpPr>
        <p:spPr bwMode="auto">
          <a:xfrm>
            <a:off x="166688" y="4811713"/>
            <a:ext cx="16891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71-65-F7-2B-08-53</a:t>
            </a:r>
          </a:p>
        </p:txBody>
      </p:sp>
      <p:sp>
        <p:nvSpPr>
          <p:cNvPr id="43029" name="Text Box 30"/>
          <p:cNvSpPr txBox="1">
            <a:spLocks noChangeArrowheads="1"/>
          </p:cNvSpPr>
          <p:nvPr/>
        </p:nvSpPr>
        <p:spPr bwMode="auto">
          <a:xfrm>
            <a:off x="2012950" y="4430713"/>
            <a:ext cx="819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mn-cs"/>
              </a:rPr>
              <a:t>   LAN</a:t>
            </a:r>
          </a:p>
        </p:txBody>
      </p:sp>
      <p:sp>
        <p:nvSpPr>
          <p:cNvPr id="43030" name="Text Box 31"/>
          <p:cNvSpPr txBox="1">
            <a:spLocks noChangeArrowheads="1"/>
          </p:cNvSpPr>
          <p:nvPr/>
        </p:nvSpPr>
        <p:spPr bwMode="auto">
          <a:xfrm>
            <a:off x="363538" y="3665538"/>
            <a:ext cx="121761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137.196.7.23</a:t>
            </a:r>
          </a:p>
        </p:txBody>
      </p:sp>
      <p:sp>
        <p:nvSpPr>
          <p:cNvPr id="43031" name="Line 32"/>
          <p:cNvSpPr>
            <a:spLocks noChangeShapeType="1"/>
          </p:cNvSpPr>
          <p:nvPr/>
        </p:nvSpPr>
        <p:spPr bwMode="auto">
          <a:xfrm>
            <a:off x="1009650" y="3921125"/>
            <a:ext cx="0" cy="246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32" name="Text Box 33"/>
          <p:cNvSpPr txBox="1">
            <a:spLocks noChangeArrowheads="1"/>
          </p:cNvSpPr>
          <p:nvPr/>
        </p:nvSpPr>
        <p:spPr bwMode="auto">
          <a:xfrm>
            <a:off x="2944813" y="2987675"/>
            <a:ext cx="121761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137.196.7.78</a:t>
            </a:r>
          </a:p>
        </p:txBody>
      </p:sp>
      <p:sp>
        <p:nvSpPr>
          <p:cNvPr id="43033" name="Line 34"/>
          <p:cNvSpPr>
            <a:spLocks noChangeShapeType="1"/>
          </p:cNvSpPr>
          <p:nvPr/>
        </p:nvSpPr>
        <p:spPr bwMode="auto">
          <a:xfrm flipH="1" flipV="1">
            <a:off x="2774950" y="3125788"/>
            <a:ext cx="23495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34" name="Line 35"/>
          <p:cNvSpPr>
            <a:spLocks noChangeShapeType="1"/>
          </p:cNvSpPr>
          <p:nvPr/>
        </p:nvSpPr>
        <p:spPr bwMode="auto">
          <a:xfrm>
            <a:off x="3954463" y="4121150"/>
            <a:ext cx="0" cy="246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35" name="Text Box 36"/>
          <p:cNvSpPr txBox="1">
            <a:spLocks noChangeArrowheads="1"/>
          </p:cNvSpPr>
          <p:nvPr/>
        </p:nvSpPr>
        <p:spPr bwMode="auto">
          <a:xfrm>
            <a:off x="3344863" y="3887788"/>
            <a:ext cx="121761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137.196.7.14</a:t>
            </a:r>
          </a:p>
        </p:txBody>
      </p:sp>
      <p:sp>
        <p:nvSpPr>
          <p:cNvPr id="43036" name="Line 38"/>
          <p:cNvSpPr>
            <a:spLocks noChangeShapeType="1"/>
          </p:cNvSpPr>
          <p:nvPr/>
        </p:nvSpPr>
        <p:spPr bwMode="auto">
          <a:xfrm>
            <a:off x="2136775" y="6002338"/>
            <a:ext cx="231775"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37" name="Text Box 39"/>
          <p:cNvSpPr txBox="1">
            <a:spLocks noChangeArrowheads="1"/>
          </p:cNvSpPr>
          <p:nvPr/>
        </p:nvSpPr>
        <p:spPr bwMode="auto">
          <a:xfrm>
            <a:off x="955675" y="5848350"/>
            <a:ext cx="12176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137.196.7.88</a:t>
            </a:r>
          </a:p>
        </p:txBody>
      </p:sp>
      <p:sp>
        <p:nvSpPr>
          <p:cNvPr id="399403" name="Rectangle 43"/>
          <p:cNvSpPr>
            <a:spLocks noChangeArrowheads="1"/>
          </p:cNvSpPr>
          <p:nvPr/>
        </p:nvSpPr>
        <p:spPr bwMode="auto">
          <a:xfrm rot="-5400000">
            <a:off x="3659982" y="4482306"/>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28030" name="Group 44"/>
          <p:cNvGrpSpPr>
            <a:grpSpLocks/>
          </p:cNvGrpSpPr>
          <p:nvPr/>
        </p:nvGrpSpPr>
        <p:grpSpPr bwMode="auto">
          <a:xfrm>
            <a:off x="3562350" y="4357688"/>
            <a:ext cx="598488" cy="520700"/>
            <a:chOff x="-44" y="1473"/>
            <a:chExt cx="981" cy="1105"/>
          </a:xfrm>
        </p:grpSpPr>
        <p:pic>
          <p:nvPicPr>
            <p:cNvPr id="128045"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4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28031" name="Group 47"/>
          <p:cNvGrpSpPr>
            <a:grpSpLocks/>
          </p:cNvGrpSpPr>
          <p:nvPr/>
        </p:nvGrpSpPr>
        <p:grpSpPr bwMode="auto">
          <a:xfrm>
            <a:off x="657225" y="4160838"/>
            <a:ext cx="709613" cy="520700"/>
            <a:chOff x="267" y="2244"/>
            <a:chExt cx="581" cy="415"/>
          </a:xfrm>
        </p:grpSpPr>
        <p:sp>
          <p:nvSpPr>
            <p:cNvPr id="399408" name="Rectangle 48"/>
            <p:cNvSpPr>
              <a:spLocks noChangeArrowheads="1"/>
            </p:cNvSpPr>
            <p:nvPr/>
          </p:nvSpPr>
          <p:spPr bwMode="auto">
            <a:xfrm rot="-5400000">
              <a:off x="717" y="2400"/>
              <a:ext cx="101"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28042" name="Group 49"/>
            <p:cNvGrpSpPr>
              <a:grpSpLocks/>
            </p:cNvGrpSpPr>
            <p:nvPr/>
          </p:nvGrpSpPr>
          <p:grpSpPr bwMode="auto">
            <a:xfrm>
              <a:off x="267" y="2244"/>
              <a:ext cx="512" cy="415"/>
              <a:chOff x="-44" y="1473"/>
              <a:chExt cx="981" cy="1105"/>
            </a:xfrm>
          </p:grpSpPr>
          <p:pic>
            <p:nvPicPr>
              <p:cNvPr id="128043" name="Picture 50"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44"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28032" name="Group 52"/>
          <p:cNvGrpSpPr>
            <a:grpSpLocks/>
          </p:cNvGrpSpPr>
          <p:nvPr/>
        </p:nvGrpSpPr>
        <p:grpSpPr bwMode="auto">
          <a:xfrm>
            <a:off x="2157413" y="3048000"/>
            <a:ext cx="631825" cy="554038"/>
            <a:chOff x="1745" y="1276"/>
            <a:chExt cx="512" cy="489"/>
          </a:xfrm>
        </p:grpSpPr>
        <p:sp>
          <p:nvSpPr>
            <p:cNvPr id="399413" name="Rectangle 53"/>
            <p:cNvSpPr>
              <a:spLocks noChangeArrowheads="1"/>
            </p:cNvSpPr>
            <p:nvPr/>
          </p:nvSpPr>
          <p:spPr bwMode="auto">
            <a:xfrm>
              <a:off x="2040" y="1604"/>
              <a:ext cx="100"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28038" name="Group 54"/>
            <p:cNvGrpSpPr>
              <a:grpSpLocks/>
            </p:cNvGrpSpPr>
            <p:nvPr/>
          </p:nvGrpSpPr>
          <p:grpSpPr bwMode="auto">
            <a:xfrm>
              <a:off x="1745" y="1276"/>
              <a:ext cx="512" cy="415"/>
              <a:chOff x="-44" y="1473"/>
              <a:chExt cx="981" cy="1105"/>
            </a:xfrm>
          </p:grpSpPr>
          <p:pic>
            <p:nvPicPr>
              <p:cNvPr id="128039" name="Picture 55"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40" name="Freeform 5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sp>
        <p:nvSpPr>
          <p:cNvPr id="399418" name="Rectangle 58"/>
          <p:cNvSpPr>
            <a:spLocks noChangeArrowheads="1"/>
          </p:cNvSpPr>
          <p:nvPr/>
        </p:nvSpPr>
        <p:spPr bwMode="auto">
          <a:xfrm>
            <a:off x="2501900" y="5645150"/>
            <a:ext cx="123825" cy="1825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28034" name="Group 59"/>
          <p:cNvGrpSpPr>
            <a:grpSpLocks/>
          </p:cNvGrpSpPr>
          <p:nvPr/>
        </p:nvGrpSpPr>
        <p:grpSpPr bwMode="auto">
          <a:xfrm>
            <a:off x="2166938" y="5784850"/>
            <a:ext cx="584200" cy="469900"/>
            <a:chOff x="-44" y="1473"/>
            <a:chExt cx="981" cy="1105"/>
          </a:xfrm>
        </p:grpSpPr>
        <p:pic>
          <p:nvPicPr>
            <p:cNvPr id="128035" name="Picture 60"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36" name="Freeform 6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50"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40</a:t>
            </a:fld>
            <a:endParaRPr lang="en-US" sz="1200" dirty="0">
              <a:latin typeface="Tahoma" charset="0"/>
            </a:endParaRPr>
          </a:p>
        </p:txBody>
      </p:sp>
      <p:sp>
        <p:nvSpPr>
          <p:cNvPr id="51"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3684276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40"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1" y="776288"/>
            <a:ext cx="7313612"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3" name="Rectangle 3"/>
          <p:cNvSpPr>
            <a:spLocks noGrp="1" noChangeArrowheads="1"/>
          </p:cNvSpPr>
          <p:nvPr>
            <p:ph type="title"/>
          </p:nvPr>
        </p:nvSpPr>
        <p:spPr>
          <a:xfrm>
            <a:off x="344488" y="0"/>
            <a:ext cx="8191500" cy="901700"/>
          </a:xfrm>
        </p:spPr>
        <p:txBody>
          <a:bodyPr/>
          <a:lstStyle/>
          <a:p>
            <a:pPr>
              <a:defRPr/>
            </a:pPr>
            <a:r>
              <a:rPr lang="en-US" sz="4000" dirty="0">
                <a:latin typeface="Gill Sans MT" charset="0"/>
                <a:cs typeface="+mj-cs"/>
              </a:rPr>
              <a:t>ARP: address resolution protocol</a:t>
            </a:r>
          </a:p>
        </p:txBody>
      </p:sp>
      <p:sp>
        <p:nvSpPr>
          <p:cNvPr id="399364" name="Rectangle 4"/>
          <p:cNvSpPr>
            <a:spLocks noGrp="1" noChangeArrowheads="1"/>
          </p:cNvSpPr>
          <p:nvPr>
            <p:ph type="body" idx="1"/>
          </p:nvPr>
        </p:nvSpPr>
        <p:spPr>
          <a:xfrm>
            <a:off x="200025" y="4371974"/>
            <a:ext cx="8943975" cy="2486026"/>
          </a:xfrm>
        </p:spPr>
        <p:txBody>
          <a:bodyPr/>
          <a:lstStyle/>
          <a:p>
            <a:pPr>
              <a:defRPr/>
            </a:pPr>
            <a:r>
              <a:rPr lang="en-US" sz="2400" dirty="0">
                <a:latin typeface="Gill Sans MT" charset="0"/>
                <a:cs typeface="+mn-cs"/>
              </a:rPr>
              <a:t>each network device (host, router) has a (ARP) table with:</a:t>
            </a:r>
          </a:p>
          <a:p>
            <a:pPr lvl="1">
              <a:defRPr/>
            </a:pPr>
            <a:r>
              <a:rPr lang="en-US" dirty="0">
                <a:latin typeface="Gill Sans MT" charset="0"/>
              </a:rPr>
              <a:t>Network to MAC address mappings for neighboring nodes:</a:t>
            </a:r>
          </a:p>
          <a:p>
            <a:pPr>
              <a:buFont typeface="Wingdings" charset="0"/>
              <a:buNone/>
              <a:defRPr/>
            </a:pPr>
            <a:r>
              <a:rPr lang="en-US" sz="1800" dirty="0">
                <a:latin typeface="Gill Sans MT" charset="0"/>
                <a:cs typeface="+mn-cs"/>
              </a:rPr>
              <a:t>          </a:t>
            </a:r>
            <a:r>
              <a:rPr lang="en-US" sz="2000" dirty="0">
                <a:solidFill>
                  <a:srgbClr val="CC0000"/>
                </a:solidFill>
                <a:latin typeface="Gill Sans MT" charset="0"/>
                <a:cs typeface="+mn-cs"/>
              </a:rPr>
              <a:t>&lt; Network address; MAC address; TTL&gt;</a:t>
            </a:r>
            <a:endParaRPr lang="en-US" sz="1800" dirty="0">
              <a:solidFill>
                <a:srgbClr val="CC0000"/>
              </a:solidFill>
              <a:latin typeface="Gill Sans MT" charset="0"/>
              <a:cs typeface="+mn-cs"/>
            </a:endParaRPr>
          </a:p>
          <a:p>
            <a:pPr lvl="1">
              <a:defRPr/>
            </a:pPr>
            <a:r>
              <a:rPr lang="en-US" dirty="0">
                <a:latin typeface="Gill Sans MT" charset="0"/>
              </a:rPr>
              <a:t>TTL (Time To Live): time after which address mapping will be forgotten </a:t>
            </a:r>
          </a:p>
          <a:p>
            <a:pPr marL="57150" indent="0">
              <a:buNone/>
              <a:defRPr/>
            </a:pPr>
            <a:r>
              <a:rPr lang="en-US" dirty="0">
                <a:solidFill>
                  <a:srgbClr val="C00000"/>
                </a:solidFill>
                <a:latin typeface="Gill Sans MT" charset="0"/>
              </a:rPr>
              <a:t>Q</a:t>
            </a:r>
            <a:r>
              <a:rPr lang="en-US" dirty="0">
                <a:latin typeface="Gill Sans MT" charset="0"/>
              </a:rPr>
              <a:t>: </a:t>
            </a:r>
            <a:r>
              <a:rPr lang="en-US" dirty="0">
                <a:solidFill>
                  <a:srgbClr val="C00000"/>
                </a:solidFill>
                <a:latin typeface="Gill Sans MT" charset="0"/>
              </a:rPr>
              <a:t>How do devices fill the table with entries? ARP</a:t>
            </a:r>
          </a:p>
        </p:txBody>
      </p:sp>
      <p:grpSp>
        <p:nvGrpSpPr>
          <p:cNvPr id="2" name="Group 1">
            <a:extLst>
              <a:ext uri="{FF2B5EF4-FFF2-40B4-BE49-F238E27FC236}">
                <a16:creationId xmlns:a16="http://schemas.microsoft.com/office/drawing/2014/main" id="{8D463682-B231-3B41-AB0C-2AF52ADBACD4}"/>
              </a:ext>
            </a:extLst>
          </p:cNvPr>
          <p:cNvGrpSpPr/>
          <p:nvPr/>
        </p:nvGrpSpPr>
        <p:grpSpPr>
          <a:xfrm>
            <a:off x="142875" y="1015999"/>
            <a:ext cx="4760912" cy="3267075"/>
            <a:chOff x="166688" y="2987675"/>
            <a:chExt cx="4760912" cy="3267075"/>
          </a:xfrm>
        </p:grpSpPr>
        <p:sp>
          <p:nvSpPr>
            <p:cNvPr id="128007" name="Freeform 10"/>
            <p:cNvSpPr>
              <a:spLocks/>
            </p:cNvSpPr>
            <p:nvPr/>
          </p:nvSpPr>
          <p:spPr bwMode="auto">
            <a:xfrm>
              <a:off x="1800225" y="3944938"/>
              <a:ext cx="1393825" cy="15255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CC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017" name="Line 18"/>
            <p:cNvSpPr>
              <a:spLocks noChangeShapeType="1"/>
            </p:cNvSpPr>
            <p:nvPr/>
          </p:nvSpPr>
          <p:spPr bwMode="auto">
            <a:xfrm>
              <a:off x="1357313" y="4449763"/>
              <a:ext cx="4762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18" name="Line 19"/>
            <p:cNvSpPr>
              <a:spLocks noChangeShapeType="1"/>
            </p:cNvSpPr>
            <p:nvPr/>
          </p:nvSpPr>
          <p:spPr bwMode="auto">
            <a:xfrm>
              <a:off x="2587625" y="3606800"/>
              <a:ext cx="0" cy="4889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19" name="Line 20"/>
            <p:cNvSpPr>
              <a:spLocks noChangeShapeType="1"/>
            </p:cNvSpPr>
            <p:nvPr/>
          </p:nvSpPr>
          <p:spPr bwMode="auto">
            <a:xfrm flipH="1">
              <a:off x="3176588" y="4575175"/>
              <a:ext cx="4476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20" name="Line 21"/>
            <p:cNvSpPr>
              <a:spLocks noChangeShapeType="1"/>
            </p:cNvSpPr>
            <p:nvPr/>
          </p:nvSpPr>
          <p:spPr bwMode="auto">
            <a:xfrm flipV="1">
              <a:off x="2562225" y="5322888"/>
              <a:ext cx="0" cy="3270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21" name="Text Box 22"/>
            <p:cNvSpPr txBox="1">
              <a:spLocks noChangeArrowheads="1"/>
            </p:cNvSpPr>
            <p:nvPr/>
          </p:nvSpPr>
          <p:spPr bwMode="auto">
            <a:xfrm>
              <a:off x="2806700" y="3386138"/>
              <a:ext cx="17811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1A-2F-BB-76-09-AD</a:t>
              </a:r>
            </a:p>
          </p:txBody>
        </p:sp>
        <p:sp>
          <p:nvSpPr>
            <p:cNvPr id="43022" name="Line 23"/>
            <p:cNvSpPr>
              <a:spLocks noChangeShapeType="1"/>
            </p:cNvSpPr>
            <p:nvPr/>
          </p:nvSpPr>
          <p:spPr bwMode="auto">
            <a:xfrm flipH="1" flipV="1">
              <a:off x="2678113" y="3538538"/>
              <a:ext cx="204787"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23" name="Line 24"/>
            <p:cNvSpPr>
              <a:spLocks noChangeShapeType="1"/>
            </p:cNvSpPr>
            <p:nvPr/>
          </p:nvSpPr>
          <p:spPr bwMode="auto">
            <a:xfrm flipV="1">
              <a:off x="3633788" y="4651375"/>
              <a:ext cx="0" cy="373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24" name="Text Box 25"/>
            <p:cNvSpPr txBox="1">
              <a:spLocks noChangeArrowheads="1"/>
            </p:cNvSpPr>
            <p:nvPr/>
          </p:nvSpPr>
          <p:spPr bwMode="auto">
            <a:xfrm>
              <a:off x="3187700" y="4953000"/>
              <a:ext cx="17399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58-23-D7-FA-20-B0</a:t>
              </a:r>
            </a:p>
          </p:txBody>
        </p:sp>
        <p:sp>
          <p:nvSpPr>
            <p:cNvPr id="43025" name="Line 26"/>
            <p:cNvSpPr>
              <a:spLocks noChangeShapeType="1"/>
            </p:cNvSpPr>
            <p:nvPr/>
          </p:nvSpPr>
          <p:spPr bwMode="auto">
            <a:xfrm flipH="1">
              <a:off x="2632075" y="5735638"/>
              <a:ext cx="246063"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26" name="Text Box 27"/>
            <p:cNvSpPr txBox="1">
              <a:spLocks noChangeArrowheads="1"/>
            </p:cNvSpPr>
            <p:nvPr/>
          </p:nvSpPr>
          <p:spPr bwMode="auto">
            <a:xfrm>
              <a:off x="2816225" y="5578475"/>
              <a:ext cx="17494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0C-C4-11-6F-E3-98</a:t>
              </a:r>
            </a:p>
          </p:txBody>
        </p:sp>
        <p:sp>
          <p:nvSpPr>
            <p:cNvPr id="43027" name="Line 28"/>
            <p:cNvSpPr>
              <a:spLocks noChangeShapeType="1"/>
            </p:cNvSpPr>
            <p:nvPr/>
          </p:nvSpPr>
          <p:spPr bwMode="auto">
            <a:xfrm flipV="1">
              <a:off x="1320800" y="4552950"/>
              <a:ext cx="0" cy="33178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28" name="Text Box 29"/>
            <p:cNvSpPr txBox="1">
              <a:spLocks noChangeArrowheads="1"/>
            </p:cNvSpPr>
            <p:nvPr/>
          </p:nvSpPr>
          <p:spPr bwMode="auto">
            <a:xfrm>
              <a:off x="166688" y="4811713"/>
              <a:ext cx="16891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71-65-F7-2B-08-53</a:t>
              </a:r>
            </a:p>
          </p:txBody>
        </p:sp>
        <p:sp>
          <p:nvSpPr>
            <p:cNvPr id="43029" name="Text Box 30"/>
            <p:cNvSpPr txBox="1">
              <a:spLocks noChangeArrowheads="1"/>
            </p:cNvSpPr>
            <p:nvPr/>
          </p:nvSpPr>
          <p:spPr bwMode="auto">
            <a:xfrm>
              <a:off x="2012950" y="4430713"/>
              <a:ext cx="819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mn-cs"/>
                </a:rPr>
                <a:t>   LAN</a:t>
              </a:r>
            </a:p>
          </p:txBody>
        </p:sp>
        <p:sp>
          <p:nvSpPr>
            <p:cNvPr id="43030" name="Text Box 31"/>
            <p:cNvSpPr txBox="1">
              <a:spLocks noChangeArrowheads="1"/>
            </p:cNvSpPr>
            <p:nvPr/>
          </p:nvSpPr>
          <p:spPr bwMode="auto">
            <a:xfrm>
              <a:off x="363538" y="3665538"/>
              <a:ext cx="121761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137.196.7.23</a:t>
              </a:r>
            </a:p>
          </p:txBody>
        </p:sp>
        <p:sp>
          <p:nvSpPr>
            <p:cNvPr id="43031" name="Line 32"/>
            <p:cNvSpPr>
              <a:spLocks noChangeShapeType="1"/>
            </p:cNvSpPr>
            <p:nvPr/>
          </p:nvSpPr>
          <p:spPr bwMode="auto">
            <a:xfrm>
              <a:off x="1009650" y="3921125"/>
              <a:ext cx="0" cy="246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32" name="Text Box 33"/>
            <p:cNvSpPr txBox="1">
              <a:spLocks noChangeArrowheads="1"/>
            </p:cNvSpPr>
            <p:nvPr/>
          </p:nvSpPr>
          <p:spPr bwMode="auto">
            <a:xfrm>
              <a:off x="2944813" y="2987675"/>
              <a:ext cx="121761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137.196.7.78</a:t>
              </a:r>
            </a:p>
          </p:txBody>
        </p:sp>
        <p:sp>
          <p:nvSpPr>
            <p:cNvPr id="43033" name="Line 34"/>
            <p:cNvSpPr>
              <a:spLocks noChangeShapeType="1"/>
            </p:cNvSpPr>
            <p:nvPr/>
          </p:nvSpPr>
          <p:spPr bwMode="auto">
            <a:xfrm flipH="1" flipV="1">
              <a:off x="2774950" y="3125788"/>
              <a:ext cx="23495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34" name="Line 35"/>
            <p:cNvSpPr>
              <a:spLocks noChangeShapeType="1"/>
            </p:cNvSpPr>
            <p:nvPr/>
          </p:nvSpPr>
          <p:spPr bwMode="auto">
            <a:xfrm>
              <a:off x="3954463" y="4121150"/>
              <a:ext cx="0" cy="246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35" name="Text Box 36"/>
            <p:cNvSpPr txBox="1">
              <a:spLocks noChangeArrowheads="1"/>
            </p:cNvSpPr>
            <p:nvPr/>
          </p:nvSpPr>
          <p:spPr bwMode="auto">
            <a:xfrm>
              <a:off x="3344863" y="3887788"/>
              <a:ext cx="121761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137.196.7.14</a:t>
              </a:r>
            </a:p>
          </p:txBody>
        </p:sp>
        <p:sp>
          <p:nvSpPr>
            <p:cNvPr id="43036" name="Line 38"/>
            <p:cNvSpPr>
              <a:spLocks noChangeShapeType="1"/>
            </p:cNvSpPr>
            <p:nvPr/>
          </p:nvSpPr>
          <p:spPr bwMode="auto">
            <a:xfrm>
              <a:off x="2136775" y="6002338"/>
              <a:ext cx="231775"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3037" name="Text Box 39"/>
            <p:cNvSpPr txBox="1">
              <a:spLocks noChangeArrowheads="1"/>
            </p:cNvSpPr>
            <p:nvPr/>
          </p:nvSpPr>
          <p:spPr bwMode="auto">
            <a:xfrm>
              <a:off x="955675" y="5848350"/>
              <a:ext cx="12176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137.196.7.88</a:t>
              </a:r>
            </a:p>
          </p:txBody>
        </p:sp>
        <p:sp>
          <p:nvSpPr>
            <p:cNvPr id="399403" name="Rectangle 43"/>
            <p:cNvSpPr>
              <a:spLocks noChangeArrowheads="1"/>
            </p:cNvSpPr>
            <p:nvPr/>
          </p:nvSpPr>
          <p:spPr bwMode="auto">
            <a:xfrm rot="-5400000">
              <a:off x="3659982" y="4482306"/>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28030" name="Group 44"/>
            <p:cNvGrpSpPr>
              <a:grpSpLocks/>
            </p:cNvGrpSpPr>
            <p:nvPr/>
          </p:nvGrpSpPr>
          <p:grpSpPr bwMode="auto">
            <a:xfrm>
              <a:off x="3562350" y="4357688"/>
              <a:ext cx="598488" cy="520700"/>
              <a:chOff x="-44" y="1473"/>
              <a:chExt cx="981" cy="1105"/>
            </a:xfrm>
          </p:grpSpPr>
          <p:pic>
            <p:nvPicPr>
              <p:cNvPr id="128045"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4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28031" name="Group 47"/>
            <p:cNvGrpSpPr>
              <a:grpSpLocks/>
            </p:cNvGrpSpPr>
            <p:nvPr/>
          </p:nvGrpSpPr>
          <p:grpSpPr bwMode="auto">
            <a:xfrm>
              <a:off x="657225" y="4160838"/>
              <a:ext cx="709613" cy="520700"/>
              <a:chOff x="267" y="2244"/>
              <a:chExt cx="581" cy="415"/>
            </a:xfrm>
          </p:grpSpPr>
          <p:sp>
            <p:nvSpPr>
              <p:cNvPr id="399408" name="Rectangle 48"/>
              <p:cNvSpPr>
                <a:spLocks noChangeArrowheads="1"/>
              </p:cNvSpPr>
              <p:nvPr/>
            </p:nvSpPr>
            <p:spPr bwMode="auto">
              <a:xfrm rot="-5400000">
                <a:off x="717" y="2400"/>
                <a:ext cx="101"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28042" name="Group 49"/>
              <p:cNvGrpSpPr>
                <a:grpSpLocks/>
              </p:cNvGrpSpPr>
              <p:nvPr/>
            </p:nvGrpSpPr>
            <p:grpSpPr bwMode="auto">
              <a:xfrm>
                <a:off x="267" y="2244"/>
                <a:ext cx="512" cy="415"/>
                <a:chOff x="-44" y="1473"/>
                <a:chExt cx="981" cy="1105"/>
              </a:xfrm>
            </p:grpSpPr>
            <p:pic>
              <p:nvPicPr>
                <p:cNvPr id="128043" name="Picture 50"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44"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28032" name="Group 52"/>
            <p:cNvGrpSpPr>
              <a:grpSpLocks/>
            </p:cNvGrpSpPr>
            <p:nvPr/>
          </p:nvGrpSpPr>
          <p:grpSpPr bwMode="auto">
            <a:xfrm>
              <a:off x="2157413" y="3048000"/>
              <a:ext cx="631825" cy="554038"/>
              <a:chOff x="1745" y="1276"/>
              <a:chExt cx="512" cy="489"/>
            </a:xfrm>
          </p:grpSpPr>
          <p:sp>
            <p:nvSpPr>
              <p:cNvPr id="399413" name="Rectangle 53"/>
              <p:cNvSpPr>
                <a:spLocks noChangeArrowheads="1"/>
              </p:cNvSpPr>
              <p:nvPr/>
            </p:nvSpPr>
            <p:spPr bwMode="auto">
              <a:xfrm>
                <a:off x="2040" y="1604"/>
                <a:ext cx="100"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28038" name="Group 54"/>
              <p:cNvGrpSpPr>
                <a:grpSpLocks/>
              </p:cNvGrpSpPr>
              <p:nvPr/>
            </p:nvGrpSpPr>
            <p:grpSpPr bwMode="auto">
              <a:xfrm>
                <a:off x="1745" y="1276"/>
                <a:ext cx="512" cy="415"/>
                <a:chOff x="-44" y="1473"/>
                <a:chExt cx="981" cy="1105"/>
              </a:xfrm>
            </p:grpSpPr>
            <p:pic>
              <p:nvPicPr>
                <p:cNvPr id="128039" name="Picture 55"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40" name="Freeform 5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sp>
          <p:nvSpPr>
            <p:cNvPr id="399418" name="Rectangle 58"/>
            <p:cNvSpPr>
              <a:spLocks noChangeArrowheads="1"/>
            </p:cNvSpPr>
            <p:nvPr/>
          </p:nvSpPr>
          <p:spPr bwMode="auto">
            <a:xfrm>
              <a:off x="2501900" y="5645150"/>
              <a:ext cx="123825" cy="1825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28034" name="Group 59"/>
            <p:cNvGrpSpPr>
              <a:grpSpLocks/>
            </p:cNvGrpSpPr>
            <p:nvPr/>
          </p:nvGrpSpPr>
          <p:grpSpPr bwMode="auto">
            <a:xfrm>
              <a:off x="2166938" y="5784850"/>
              <a:ext cx="584200" cy="469900"/>
              <a:chOff x="-44" y="1473"/>
              <a:chExt cx="981" cy="1105"/>
            </a:xfrm>
          </p:grpSpPr>
          <p:pic>
            <p:nvPicPr>
              <p:cNvPr id="128035" name="Picture 60"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36" name="Freeform 6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sp>
        <p:nvSpPr>
          <p:cNvPr id="50"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41</a:t>
            </a:fld>
            <a:endParaRPr lang="en-US" sz="1200" dirty="0">
              <a:latin typeface="Tahoma" charset="0"/>
            </a:endParaRPr>
          </a:p>
        </p:txBody>
      </p:sp>
      <p:sp>
        <p:nvSpPr>
          <p:cNvPr id="51"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
        <p:nvSpPr>
          <p:cNvPr id="52" name="Text Box 6">
            <a:extLst>
              <a:ext uri="{FF2B5EF4-FFF2-40B4-BE49-F238E27FC236}">
                <a16:creationId xmlns:a16="http://schemas.microsoft.com/office/drawing/2014/main" id="{119D2901-61C7-874E-BC3B-40298BA34C81}"/>
              </a:ext>
            </a:extLst>
          </p:cNvPr>
          <p:cNvSpPr txBox="1">
            <a:spLocks noChangeArrowheads="1"/>
          </p:cNvSpPr>
          <p:nvPr/>
        </p:nvSpPr>
        <p:spPr bwMode="auto">
          <a:xfrm>
            <a:off x="4887911" y="1214439"/>
            <a:ext cx="4113213" cy="19389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400" dirty="0">
                <a:solidFill>
                  <a:srgbClr val="CC0000"/>
                </a:solidFill>
                <a:latin typeface="Arial" charset="0"/>
                <a:cs typeface="+mn-cs"/>
              </a:rPr>
              <a:t>Question:</a:t>
            </a:r>
            <a:r>
              <a:rPr lang="en-US" sz="2400" i="0" dirty="0">
                <a:latin typeface="Arial" charset="0"/>
                <a:cs typeface="+mn-cs"/>
              </a:rPr>
              <a:t> how to determine</a:t>
            </a:r>
          </a:p>
          <a:p>
            <a:pPr>
              <a:defRPr/>
            </a:pPr>
            <a:r>
              <a:rPr lang="en-US" sz="2400" i="0" dirty="0">
                <a:latin typeface="Arial" charset="0"/>
                <a:cs typeface="+mn-cs"/>
              </a:rPr>
              <a:t>an interface’s MAC address when all we know is its “network” address?</a:t>
            </a:r>
          </a:p>
          <a:p>
            <a:pPr>
              <a:defRPr/>
            </a:pPr>
            <a:r>
              <a:rPr lang="en-US" sz="2400" dirty="0">
                <a:solidFill>
                  <a:srgbClr val="C00000"/>
                </a:solidFill>
                <a:latin typeface="Arial" charset="0"/>
                <a:cs typeface="+mn-cs"/>
              </a:rPr>
              <a:t>Answer:</a:t>
            </a:r>
            <a:r>
              <a:rPr lang="en-US" sz="2400" i="0" dirty="0">
                <a:latin typeface="Arial" charset="0"/>
                <a:cs typeface="+mn-cs"/>
              </a:rPr>
              <a:t> ARP and ARP table</a:t>
            </a:r>
          </a:p>
        </p:txBody>
      </p:sp>
    </p:spTree>
    <p:extLst>
      <p:ext uri="{BB962C8B-B14F-4D97-AF65-F5344CB8AC3E}">
        <p14:creationId xmlns:p14="http://schemas.microsoft.com/office/powerpoint/2010/main" val="704555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533400" y="66675"/>
            <a:ext cx="7772400" cy="661458"/>
          </a:xfrm>
        </p:spPr>
        <p:txBody>
          <a:bodyPr/>
          <a:lstStyle/>
          <a:p>
            <a:pPr>
              <a:defRPr/>
            </a:pPr>
            <a:r>
              <a:rPr lang="en-US" dirty="0">
                <a:latin typeface="Gill Sans MT" charset="0"/>
                <a:cs typeface="+mj-cs"/>
              </a:rPr>
              <a:t>ARP protocol: same local net</a:t>
            </a:r>
          </a:p>
        </p:txBody>
      </p:sp>
      <p:sp>
        <p:nvSpPr>
          <p:cNvPr id="44037" name="Rectangle 3"/>
          <p:cNvSpPr>
            <a:spLocks noGrp="1" noChangeArrowheads="1"/>
          </p:cNvSpPr>
          <p:nvPr>
            <p:ph type="body" sz="half" idx="1"/>
          </p:nvPr>
        </p:nvSpPr>
        <p:spPr>
          <a:xfrm>
            <a:off x="237067" y="1185333"/>
            <a:ext cx="8737600" cy="5537200"/>
          </a:xfrm>
        </p:spPr>
        <p:txBody>
          <a:bodyPr/>
          <a:lstStyle/>
          <a:p>
            <a:pPr marL="231775" indent="-231775">
              <a:defRPr/>
            </a:pPr>
            <a:r>
              <a:rPr lang="en-US" dirty="0">
                <a:latin typeface="Gill Sans MT" charset="0"/>
                <a:cs typeface="+mn-cs"/>
              </a:rPr>
              <a:t>A wants to send datagram to B:</a:t>
            </a:r>
          </a:p>
          <a:p>
            <a:pPr marL="631825" lvl="1" indent="-231775">
              <a:defRPr/>
            </a:pPr>
            <a:r>
              <a:rPr lang="en-US" dirty="0">
                <a:latin typeface="Gill Sans MT" charset="0"/>
                <a:cs typeface="+mn-cs"/>
              </a:rPr>
              <a:t>B has to be on </a:t>
            </a:r>
            <a:r>
              <a:rPr lang="en-US" dirty="0">
                <a:solidFill>
                  <a:srgbClr val="C00000"/>
                </a:solidFill>
                <a:latin typeface="Gill Sans MT" charset="0"/>
                <a:cs typeface="+mn-cs"/>
              </a:rPr>
              <a:t>same local </a:t>
            </a:r>
            <a:r>
              <a:rPr lang="en-US" dirty="0">
                <a:latin typeface="Gill Sans MT" charset="0"/>
                <a:cs typeface="+mn-cs"/>
              </a:rPr>
              <a:t>(physical) network (more later…)</a:t>
            </a:r>
          </a:p>
          <a:p>
            <a:pPr marL="631825" lvl="1" indent="-231775">
              <a:defRPr/>
            </a:pPr>
            <a:r>
              <a:rPr lang="en-US" dirty="0">
                <a:latin typeface="Gill Sans MT" charset="0"/>
              </a:rPr>
              <a:t>B</a:t>
            </a:r>
            <a:r>
              <a:rPr lang="ja-JP" altLang="en-US">
                <a:latin typeface="Gill Sans MT" charset="0"/>
              </a:rPr>
              <a:t>’</a:t>
            </a:r>
            <a:r>
              <a:rPr lang="en-US" dirty="0">
                <a:latin typeface="Gill Sans MT" charset="0"/>
              </a:rPr>
              <a:t>s IP address known to A</a:t>
            </a:r>
          </a:p>
          <a:p>
            <a:pPr marL="631825" lvl="1" indent="-231775">
              <a:defRPr/>
            </a:pPr>
            <a:r>
              <a:rPr lang="en-US" dirty="0">
                <a:latin typeface="Gill Sans MT" charset="0"/>
              </a:rPr>
              <a:t>B</a:t>
            </a:r>
            <a:r>
              <a:rPr lang="ja-JP" altLang="en-US" dirty="0">
                <a:latin typeface="Gill Sans MT" charset="0"/>
              </a:rPr>
              <a:t>’</a:t>
            </a:r>
            <a:r>
              <a:rPr lang="en-US" dirty="0">
                <a:latin typeface="Gill Sans MT" charset="0"/>
              </a:rPr>
              <a:t>s MAC address not known to A</a:t>
            </a:r>
          </a:p>
          <a:p>
            <a:pPr marL="231775" indent="-231775">
              <a:defRPr/>
            </a:pPr>
            <a:r>
              <a:rPr lang="en-US" dirty="0">
                <a:latin typeface="Gill Sans MT" charset="0"/>
                <a:cs typeface="+mn-cs"/>
              </a:rPr>
              <a:t>A </a:t>
            </a:r>
            <a:r>
              <a:rPr lang="en-US" dirty="0">
                <a:solidFill>
                  <a:srgbClr val="CC0000"/>
                </a:solidFill>
                <a:latin typeface="Gill Sans MT" charset="0"/>
                <a:cs typeface="+mn-cs"/>
              </a:rPr>
              <a:t>broadcasts</a:t>
            </a:r>
            <a:r>
              <a:rPr lang="en-US" dirty="0">
                <a:latin typeface="Gill Sans MT" charset="0"/>
                <a:cs typeface="+mn-cs"/>
              </a:rPr>
              <a:t> on </a:t>
            </a:r>
            <a:r>
              <a:rPr lang="en-US" b="1" dirty="0">
                <a:latin typeface="Gill Sans MT" charset="0"/>
                <a:cs typeface="+mn-cs"/>
              </a:rPr>
              <a:t>local</a:t>
            </a:r>
            <a:r>
              <a:rPr lang="en-US" dirty="0">
                <a:latin typeface="Gill Sans MT" charset="0"/>
                <a:cs typeface="+mn-cs"/>
              </a:rPr>
              <a:t> network </a:t>
            </a:r>
            <a:r>
              <a:rPr lang="en-US" dirty="0">
                <a:solidFill>
                  <a:srgbClr val="C00000"/>
                </a:solidFill>
                <a:latin typeface="Gill Sans MT" charset="0"/>
                <a:cs typeface="+mn-cs"/>
              </a:rPr>
              <a:t>ARP</a:t>
            </a:r>
            <a:r>
              <a:rPr lang="en-US" dirty="0">
                <a:latin typeface="Gill Sans MT" charset="0"/>
                <a:cs typeface="+mn-cs"/>
              </a:rPr>
              <a:t> </a:t>
            </a:r>
            <a:r>
              <a:rPr lang="en-US" dirty="0">
                <a:solidFill>
                  <a:srgbClr val="C00000"/>
                </a:solidFill>
                <a:latin typeface="Gill Sans MT" charset="0"/>
                <a:cs typeface="+mn-cs"/>
              </a:rPr>
              <a:t>request</a:t>
            </a:r>
            <a:r>
              <a:rPr lang="en-US" dirty="0">
                <a:latin typeface="Gill Sans MT" charset="0"/>
                <a:cs typeface="+mn-cs"/>
              </a:rPr>
              <a:t> packet, containing B’s IP address in data field </a:t>
            </a:r>
          </a:p>
          <a:p>
            <a:pPr marL="631825" lvl="1" indent="-231775">
              <a:defRPr/>
            </a:pPr>
            <a:r>
              <a:rPr lang="en-US" dirty="0">
                <a:latin typeface="Gill Sans MT" charset="0"/>
              </a:rPr>
              <a:t>destination MAC address of data link frame = </a:t>
            </a:r>
            <a:r>
              <a:rPr lang="en-US" dirty="0" err="1">
                <a:solidFill>
                  <a:srgbClr val="C00000"/>
                </a:solidFill>
                <a:latin typeface="Gill Sans MT" charset="0"/>
              </a:rPr>
              <a:t>ff:ff:ff:ff:ff:ff</a:t>
            </a:r>
            <a:endParaRPr lang="en-US" dirty="0">
              <a:solidFill>
                <a:srgbClr val="C00000"/>
              </a:solidFill>
              <a:latin typeface="Gill Sans MT" charset="0"/>
            </a:endParaRPr>
          </a:p>
          <a:p>
            <a:pPr marL="231775" indent="-231775">
              <a:defRPr/>
            </a:pPr>
            <a:r>
              <a:rPr lang="en-US" dirty="0">
                <a:latin typeface="Gill Sans MT" charset="0"/>
              </a:rPr>
              <a:t>all nodes on local network receive ARP request and read</a:t>
            </a:r>
          </a:p>
          <a:p>
            <a:pPr marL="231775" indent="-231775">
              <a:defRPr/>
            </a:pPr>
            <a:r>
              <a:rPr lang="en-US" dirty="0">
                <a:latin typeface="Gill Sans MT" charset="0"/>
                <a:cs typeface="+mn-cs"/>
              </a:rPr>
              <a:t>B recognizes its IP address in request</a:t>
            </a:r>
          </a:p>
          <a:p>
            <a:pPr marL="231775" indent="-231775">
              <a:defRPr/>
            </a:pPr>
            <a:r>
              <a:rPr lang="en-US" dirty="0">
                <a:latin typeface="Gill Sans MT" charset="0"/>
                <a:cs typeface="+mn-cs"/>
              </a:rPr>
              <a:t>B then sends an </a:t>
            </a:r>
            <a:r>
              <a:rPr lang="en-US" dirty="0">
                <a:solidFill>
                  <a:srgbClr val="C00000"/>
                </a:solidFill>
                <a:latin typeface="Gill Sans MT" charset="0"/>
                <a:cs typeface="+mn-cs"/>
              </a:rPr>
              <a:t>ARP reply</a:t>
            </a:r>
            <a:r>
              <a:rPr lang="en-US" dirty="0">
                <a:latin typeface="Gill Sans MT" charset="0"/>
                <a:cs typeface="+mn-cs"/>
              </a:rPr>
              <a:t> </a:t>
            </a:r>
            <a:r>
              <a:rPr lang="en-US" b="1" u="sng" dirty="0">
                <a:latin typeface="Gill Sans MT" charset="0"/>
                <a:cs typeface="+mn-cs"/>
              </a:rPr>
              <a:t>to</a:t>
            </a:r>
            <a:r>
              <a:rPr lang="en-US" dirty="0">
                <a:latin typeface="Gill Sans MT" charset="0"/>
                <a:cs typeface="+mn-cs"/>
              </a:rPr>
              <a:t> A with its (B's) MAC address in the data field</a:t>
            </a:r>
          </a:p>
          <a:p>
            <a:pPr marL="631825" lvl="1" indent="-231775">
              <a:defRPr/>
            </a:pPr>
            <a:r>
              <a:rPr lang="en-US" dirty="0">
                <a:latin typeface="Gill Sans MT" charset="0"/>
              </a:rPr>
              <a:t>destination MAC address of data link frame = A</a:t>
            </a:r>
            <a:r>
              <a:rPr lang="ja-JP" altLang="en-US" dirty="0">
                <a:latin typeface="Gill Sans MT" charset="0"/>
              </a:rPr>
              <a:t>’</a:t>
            </a:r>
            <a:r>
              <a:rPr lang="en-US" dirty="0">
                <a:latin typeface="Gill Sans MT" charset="0"/>
              </a:rPr>
              <a:t>s MAC address (B extracted A’s MAC address from received APR request).</a:t>
            </a:r>
            <a:endParaRPr lang="en-US" dirty="0">
              <a:latin typeface="Gill Sans MT" charset="0"/>
              <a:cs typeface="+mn-cs"/>
            </a:endParaRPr>
          </a:p>
        </p:txBody>
      </p:sp>
      <p:pic>
        <p:nvPicPr>
          <p:cNvPr id="130054" name="Picture 19"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79" y="673099"/>
            <a:ext cx="6702953" cy="173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42</a:t>
            </a:fld>
            <a:endParaRPr lang="en-US" sz="1200" dirty="0">
              <a:latin typeface="Tahoma" charset="0"/>
            </a:endParaRPr>
          </a:p>
        </p:txBody>
      </p:sp>
      <p:sp>
        <p:nvSpPr>
          <p:cNvPr id="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3027475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B89B4F26-08A9-A04C-9B29-FF7643197373}" type="slidenum">
              <a:rPr lang="en-US" altLang="en-US" sz="1400">
                <a:latin typeface="Times New Roman" charset="0"/>
              </a:rPr>
              <a:pPr>
                <a:spcBef>
                  <a:spcPct val="0"/>
                </a:spcBef>
                <a:buFontTx/>
                <a:buNone/>
              </a:pPr>
              <a:t>43</a:t>
            </a:fld>
            <a:endParaRPr lang="en-US" altLang="en-US" sz="1400">
              <a:latin typeface="Times New Roman" charset="0"/>
            </a:endParaRPr>
          </a:p>
        </p:txBody>
      </p:sp>
      <p:sp>
        <p:nvSpPr>
          <p:cNvPr id="153602" name="Rectangle 2"/>
          <p:cNvSpPr>
            <a:spLocks noGrp="1" noChangeArrowheads="1"/>
          </p:cNvSpPr>
          <p:nvPr>
            <p:ph type="title"/>
          </p:nvPr>
        </p:nvSpPr>
        <p:spPr>
          <a:xfrm>
            <a:off x="533400" y="228600"/>
            <a:ext cx="7772400" cy="772886"/>
          </a:xfrm>
        </p:spPr>
        <p:txBody>
          <a:bodyPr/>
          <a:lstStyle/>
          <a:p>
            <a:pPr>
              <a:defRPr/>
            </a:pPr>
            <a:r>
              <a:rPr lang="en-US" dirty="0">
                <a:cs typeface="+mj-cs"/>
              </a:rPr>
              <a:t>Address Translation with ARP</a:t>
            </a:r>
          </a:p>
        </p:txBody>
      </p:sp>
      <p:sp>
        <p:nvSpPr>
          <p:cNvPr id="25603" name="Rectangle 3"/>
          <p:cNvSpPr>
            <a:spLocks noGrp="1" noChangeArrowheads="1"/>
          </p:cNvSpPr>
          <p:nvPr>
            <p:ph type="body" idx="1"/>
          </p:nvPr>
        </p:nvSpPr>
        <p:spPr/>
        <p:txBody>
          <a:bodyPr/>
          <a:lstStyle/>
          <a:p>
            <a:pPr>
              <a:buFontTx/>
              <a:buNone/>
            </a:pPr>
            <a:r>
              <a:rPr lang="en-US" altLang="en-US" b="1"/>
              <a:t>ARP Request</a:t>
            </a:r>
            <a:r>
              <a:rPr lang="en-US" altLang="en-US"/>
              <a:t>: </a:t>
            </a:r>
            <a:br>
              <a:rPr lang="en-US" altLang="en-US"/>
            </a:br>
            <a:r>
              <a:rPr lang="en-US" altLang="en-US"/>
              <a:t>Argon broadcasts an ARP request to all stations on the network: </a:t>
            </a:r>
            <a:r>
              <a:rPr lang="ja-JP" altLang="en-US" b="1">
                <a:solidFill>
                  <a:schemeClr val="accent2"/>
                </a:solidFill>
              </a:rPr>
              <a:t>“</a:t>
            </a:r>
            <a:r>
              <a:rPr lang="en-US" altLang="ja-JP" b="1">
                <a:solidFill>
                  <a:schemeClr val="accent2"/>
                </a:solidFill>
              </a:rPr>
              <a:t>What is the hardware address of 128.143.137.1?</a:t>
            </a:r>
            <a:r>
              <a:rPr lang="ja-JP" altLang="en-US" b="1">
                <a:solidFill>
                  <a:schemeClr val="accent2"/>
                </a:solidFill>
              </a:rPr>
              <a:t>”</a:t>
            </a:r>
            <a:endParaRPr lang="en-US" altLang="ja-JP"/>
          </a:p>
          <a:p>
            <a:pPr>
              <a:buFontTx/>
              <a:buNone/>
            </a:pPr>
            <a:endParaRPr lang="en-US" altLang="en-US"/>
          </a:p>
        </p:txBody>
      </p:sp>
      <p:sp>
        <p:nvSpPr>
          <p:cNvPr id="2560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1000"/>
              </a:spcBef>
              <a:spcAft>
                <a:spcPts val="1000"/>
              </a:spcAft>
            </a:pPr>
            <a:endParaRPr lang="en-US" altLang="en-US">
              <a:solidFill>
                <a:srgbClr val="000000"/>
              </a:solidFill>
              <a:latin typeface="Times" charset="0"/>
            </a:endParaRPr>
          </a:p>
        </p:txBody>
      </p:sp>
      <p:graphicFrame>
        <p:nvGraphicFramePr>
          <p:cNvPr id="25605" name="Object 5"/>
          <p:cNvGraphicFramePr>
            <a:graphicFrameLocks noChangeAspect="1"/>
          </p:cNvGraphicFramePr>
          <p:nvPr/>
        </p:nvGraphicFramePr>
        <p:xfrm>
          <a:off x="304800" y="3048000"/>
          <a:ext cx="8318500" cy="3765550"/>
        </p:xfrm>
        <a:graphic>
          <a:graphicData uri="http://schemas.openxmlformats.org/presentationml/2006/ole">
            <mc:AlternateContent xmlns:mc="http://schemas.openxmlformats.org/markup-compatibility/2006">
              <mc:Choice xmlns:v="urn:schemas-microsoft-com:vml" Requires="v">
                <p:oleObj spid="_x0000_s74838" name="Visio" r:id="rId3" imgW="7493000" imgH="3200400" progId="Visio.Drawing.6">
                  <p:embed/>
                </p:oleObj>
              </mc:Choice>
              <mc:Fallback>
                <p:oleObj name="Visio" r:id="rId3" imgW="7493000" imgH="3200400" progId="Visio.Drawing.6">
                  <p:embed/>
                  <p:pic>
                    <p:nvPicPr>
                      <p:cNvPr id="2560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0"/>
                        <a:ext cx="83185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6" name="Rectangle 5"/>
          <p:cNvSpPr>
            <a:spLocks noChangeArrowheads="1"/>
          </p:cNvSpPr>
          <p:nvPr/>
        </p:nvSpPr>
        <p:spPr bwMode="auto">
          <a:xfrm>
            <a:off x="2198688" y="4562475"/>
            <a:ext cx="1290637" cy="207963"/>
          </a:xfrm>
          <a:prstGeom prst="rect">
            <a:avLst/>
          </a:prstGeom>
          <a:solidFill>
            <a:srgbClr val="FF00FF"/>
          </a:solidFill>
          <a:ln w="9525">
            <a:solidFill>
              <a:schemeClr val="tx1"/>
            </a:solidFill>
            <a:round/>
            <a:headEnd/>
            <a:tailEnd/>
          </a:ln>
        </p:spPr>
        <p:txBody>
          <a:bodyPr lIns="91433" tIns="45717" rIns="91433" bIns="45717"/>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200">
                <a:solidFill>
                  <a:srgbClr val="000000"/>
                </a:solidFill>
                <a:latin typeface="Times" charset="0"/>
              </a:rPr>
              <a:t>128.143.137.1?</a:t>
            </a:r>
          </a:p>
        </p:txBody>
      </p:sp>
      <p:pic>
        <p:nvPicPr>
          <p:cNvPr id="8" name="Picture 19" descr="underline_base">
            <a:extLst>
              <a:ext uri="{FF2B5EF4-FFF2-40B4-BE49-F238E27FC236}">
                <a16:creationId xmlns:a16="http://schemas.microsoft.com/office/drawing/2014/main" id="{49012085-A6F7-8C4F-ABB5-581C060BEC6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992" y="864279"/>
            <a:ext cx="6936922" cy="253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698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0614D3FE-1199-624E-8709-3C837CB1972D}" type="slidenum">
              <a:rPr lang="en-US" altLang="en-US" sz="1400">
                <a:latin typeface="Times New Roman" charset="0"/>
              </a:rPr>
              <a:pPr>
                <a:spcBef>
                  <a:spcPct val="0"/>
                </a:spcBef>
                <a:buFontTx/>
                <a:buNone/>
              </a:pPr>
              <a:t>44</a:t>
            </a:fld>
            <a:endParaRPr lang="en-US" altLang="en-US" sz="1400">
              <a:latin typeface="Times New Roman" charset="0"/>
            </a:endParaRPr>
          </a:p>
        </p:txBody>
      </p:sp>
      <p:sp>
        <p:nvSpPr>
          <p:cNvPr id="154626" name="Rectangle 2"/>
          <p:cNvSpPr>
            <a:spLocks noGrp="1" noChangeArrowheads="1"/>
          </p:cNvSpPr>
          <p:nvPr>
            <p:ph type="title"/>
          </p:nvPr>
        </p:nvSpPr>
        <p:spPr/>
        <p:txBody>
          <a:bodyPr/>
          <a:lstStyle/>
          <a:p>
            <a:pPr>
              <a:defRPr/>
            </a:pPr>
            <a:r>
              <a:rPr lang="en-US">
                <a:cs typeface="+mj-cs"/>
              </a:rPr>
              <a:t>Address Translation with ARP</a:t>
            </a:r>
          </a:p>
        </p:txBody>
      </p:sp>
      <p:sp>
        <p:nvSpPr>
          <p:cNvPr id="154627" name="Rectangle 3"/>
          <p:cNvSpPr>
            <a:spLocks noGrp="1" noChangeArrowheads="1"/>
          </p:cNvSpPr>
          <p:nvPr>
            <p:ph type="body" idx="1"/>
          </p:nvPr>
        </p:nvSpPr>
        <p:spPr/>
        <p:txBody>
          <a:bodyPr/>
          <a:lstStyle/>
          <a:p>
            <a:pPr>
              <a:buFontTx/>
              <a:buNone/>
              <a:defRPr/>
            </a:pPr>
            <a:r>
              <a:rPr lang="en-US" b="1">
                <a:cs typeface="+mn-cs"/>
              </a:rPr>
              <a:t>ARP Reply</a:t>
            </a:r>
            <a:r>
              <a:rPr lang="en-US">
                <a:cs typeface="+mn-cs"/>
              </a:rPr>
              <a:t>: </a:t>
            </a:r>
            <a:br>
              <a:rPr lang="en-US">
                <a:cs typeface="+mn-cs"/>
              </a:rPr>
            </a:br>
            <a:r>
              <a:rPr lang="en-US">
                <a:cs typeface="+mn-cs"/>
              </a:rPr>
              <a:t>Router 137 responds with an ARP Reply which contains the hardware address</a:t>
            </a:r>
          </a:p>
        </p:txBody>
      </p:sp>
      <p:sp>
        <p:nvSpPr>
          <p:cNvPr id="2662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1000"/>
              </a:spcBef>
              <a:spcAft>
                <a:spcPts val="1000"/>
              </a:spcAft>
            </a:pPr>
            <a:endParaRPr lang="en-US" altLang="en-US">
              <a:solidFill>
                <a:srgbClr val="000000"/>
              </a:solidFill>
              <a:latin typeface="Times" charset="0"/>
            </a:endParaRPr>
          </a:p>
        </p:txBody>
      </p:sp>
      <p:graphicFrame>
        <p:nvGraphicFramePr>
          <p:cNvPr id="26629" name="Object 5"/>
          <p:cNvGraphicFramePr>
            <a:graphicFrameLocks noChangeAspect="1"/>
          </p:cNvGraphicFramePr>
          <p:nvPr/>
        </p:nvGraphicFramePr>
        <p:xfrm>
          <a:off x="228600" y="3013075"/>
          <a:ext cx="8324850" cy="3768725"/>
        </p:xfrm>
        <a:graphic>
          <a:graphicData uri="http://schemas.openxmlformats.org/presentationml/2006/ole">
            <mc:AlternateContent xmlns:mc="http://schemas.openxmlformats.org/markup-compatibility/2006">
              <mc:Choice xmlns:v="urn:schemas-microsoft-com:vml" Requires="v">
                <p:oleObj spid="_x0000_s75862" name="Visio" r:id="rId3" imgW="7493000" imgH="3200400" progId="Visio.Drawing.6">
                  <p:embed/>
                </p:oleObj>
              </mc:Choice>
              <mc:Fallback>
                <p:oleObj name="Visio" r:id="rId3" imgW="7493000" imgH="3200400" progId="Visio.Drawing.6">
                  <p:embed/>
                  <p:pic>
                    <p:nvPicPr>
                      <p:cNvPr id="2662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13075"/>
                        <a:ext cx="832485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0" name="Rectangle 5"/>
          <p:cNvSpPr>
            <a:spLocks noChangeArrowheads="1"/>
          </p:cNvSpPr>
          <p:nvPr/>
        </p:nvSpPr>
        <p:spPr bwMode="auto">
          <a:xfrm>
            <a:off x="4651375" y="4378325"/>
            <a:ext cx="1292225" cy="209550"/>
          </a:xfrm>
          <a:prstGeom prst="rect">
            <a:avLst/>
          </a:prstGeom>
          <a:solidFill>
            <a:srgbClr val="FF00FF"/>
          </a:solidFill>
          <a:ln w="9525">
            <a:solidFill>
              <a:schemeClr val="tx1"/>
            </a:solidFill>
            <a:round/>
            <a:headEnd/>
            <a:tailEnd/>
          </a:ln>
        </p:spPr>
        <p:txBody>
          <a:bodyPr lIns="91433" tIns="45717" rIns="91433" bIns="45717"/>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200">
                <a:solidFill>
                  <a:srgbClr val="000000"/>
                </a:solidFill>
                <a:latin typeface="Times" charset="0"/>
              </a:rPr>
              <a:t>128.143.137.1?</a:t>
            </a:r>
          </a:p>
        </p:txBody>
      </p:sp>
      <p:pic>
        <p:nvPicPr>
          <p:cNvPr id="8" name="Picture 19" descr="underline_base">
            <a:extLst>
              <a:ext uri="{FF2B5EF4-FFF2-40B4-BE49-F238E27FC236}">
                <a16:creationId xmlns:a16="http://schemas.microsoft.com/office/drawing/2014/main" id="{6C3197D1-6794-D641-A501-143EDFF32FA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478" y="1067479"/>
            <a:ext cx="6936922" cy="253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55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533400" y="228600"/>
            <a:ext cx="7772400" cy="618067"/>
          </a:xfrm>
        </p:spPr>
        <p:txBody>
          <a:bodyPr/>
          <a:lstStyle/>
          <a:p>
            <a:r>
              <a:rPr lang="en-US" altLang="x-none" dirty="0"/>
              <a:t>ARP Transport</a:t>
            </a:r>
          </a:p>
        </p:txBody>
      </p:sp>
      <p:sp>
        <p:nvSpPr>
          <p:cNvPr id="36866" name="Content Placeholder 2"/>
          <p:cNvSpPr>
            <a:spLocks noGrp="1"/>
          </p:cNvSpPr>
          <p:nvPr>
            <p:ph idx="1"/>
          </p:nvPr>
        </p:nvSpPr>
        <p:spPr>
          <a:xfrm>
            <a:off x="474133" y="1083733"/>
            <a:ext cx="8458200" cy="5655734"/>
          </a:xfrm>
        </p:spPr>
        <p:txBody>
          <a:bodyPr/>
          <a:lstStyle/>
          <a:p>
            <a:r>
              <a:rPr lang="en-US" altLang="x-none" dirty="0"/>
              <a:t>ARP message travels in </a:t>
            </a:r>
            <a:r>
              <a:rPr lang="en-US" altLang="x-none" dirty="0">
                <a:solidFill>
                  <a:srgbClr val="C00000"/>
                </a:solidFill>
              </a:rPr>
              <a:t>data portion </a:t>
            </a:r>
            <a:r>
              <a:rPr lang="en-US" altLang="x-none" dirty="0"/>
              <a:t>of data link layer frame</a:t>
            </a:r>
          </a:p>
          <a:p>
            <a:r>
              <a:rPr lang="en-US" altLang="x-none" dirty="0"/>
              <a:t>we say ARP message is </a:t>
            </a:r>
            <a:r>
              <a:rPr lang="en-US" altLang="x-none" i="1" dirty="0">
                <a:solidFill>
                  <a:srgbClr val="C00000"/>
                </a:solidFill>
              </a:rPr>
              <a:t>encapsulated </a:t>
            </a:r>
            <a:r>
              <a:rPr lang="en-US" altLang="x-none" i="1" dirty="0"/>
              <a:t>in </a:t>
            </a:r>
            <a:r>
              <a:rPr lang="en-US" altLang="x-none" i="1" dirty="0">
                <a:solidFill>
                  <a:srgbClr val="C00000"/>
                </a:solidFill>
              </a:rPr>
              <a:t>data link frame</a:t>
            </a:r>
          </a:p>
          <a:p>
            <a:pPr lvl="1"/>
            <a:r>
              <a:rPr lang="en-US" altLang="x-none" dirty="0">
                <a:solidFill>
                  <a:srgbClr val="C00000"/>
                </a:solidFill>
              </a:rPr>
              <a:t>query/request has</a:t>
            </a:r>
            <a:r>
              <a:rPr lang="en-US" altLang="x-none" i="1" dirty="0">
                <a:solidFill>
                  <a:srgbClr val="C00000"/>
                </a:solidFill>
              </a:rPr>
              <a:t>: </a:t>
            </a:r>
          </a:p>
          <a:p>
            <a:pPr lvl="2"/>
            <a:r>
              <a:rPr lang="en-US" altLang="x-none" dirty="0">
                <a:solidFill>
                  <a:srgbClr val="C00000"/>
                </a:solidFill>
              </a:rPr>
              <a:t>destination address: </a:t>
            </a:r>
            <a:r>
              <a:rPr lang="en-US" altLang="x-none" i="1" dirty="0" err="1">
                <a:solidFill>
                  <a:srgbClr val="C00000"/>
                </a:solidFill>
              </a:rPr>
              <a:t>ff:ff:ff:ff:ff:ff</a:t>
            </a:r>
            <a:endParaRPr lang="en-US" altLang="x-none" i="1" dirty="0">
              <a:solidFill>
                <a:srgbClr val="C00000"/>
              </a:solidFill>
            </a:endParaRPr>
          </a:p>
          <a:p>
            <a:pPr lvl="2"/>
            <a:r>
              <a:rPr lang="en-US" altLang="x-none" dirty="0">
                <a:solidFill>
                  <a:srgbClr val="C00000"/>
                </a:solidFill>
              </a:rPr>
              <a:t>source address: </a:t>
            </a:r>
            <a:r>
              <a:rPr lang="en-US" altLang="x-none" i="1" dirty="0">
                <a:solidFill>
                  <a:srgbClr val="C00000"/>
                </a:solidFill>
              </a:rPr>
              <a:t>device’s own MAC address</a:t>
            </a:r>
          </a:p>
          <a:p>
            <a:pPr lvl="1"/>
            <a:r>
              <a:rPr lang="en-US" altLang="x-none" dirty="0">
                <a:solidFill>
                  <a:srgbClr val="C00000"/>
                </a:solidFill>
              </a:rPr>
              <a:t>reply has</a:t>
            </a:r>
            <a:r>
              <a:rPr lang="en-US" altLang="x-none" i="1" dirty="0">
                <a:solidFill>
                  <a:srgbClr val="C00000"/>
                </a:solidFill>
              </a:rPr>
              <a:t>:</a:t>
            </a:r>
          </a:p>
          <a:p>
            <a:pPr lvl="2"/>
            <a:r>
              <a:rPr lang="en-US" altLang="x-none" dirty="0">
                <a:solidFill>
                  <a:srgbClr val="C00000"/>
                </a:solidFill>
              </a:rPr>
              <a:t>destination address</a:t>
            </a:r>
            <a:r>
              <a:rPr lang="en-US" altLang="x-none" i="1" dirty="0">
                <a:solidFill>
                  <a:srgbClr val="C00000"/>
                </a:solidFill>
              </a:rPr>
              <a:t>: of requesting device</a:t>
            </a:r>
          </a:p>
          <a:p>
            <a:pPr lvl="2"/>
            <a:r>
              <a:rPr lang="en-US" altLang="x-none" dirty="0">
                <a:solidFill>
                  <a:srgbClr val="C00000"/>
                </a:solidFill>
              </a:rPr>
              <a:t>source address:</a:t>
            </a:r>
            <a:r>
              <a:rPr lang="en-US" altLang="x-none" i="1" dirty="0">
                <a:solidFill>
                  <a:srgbClr val="C00000"/>
                </a:solidFill>
              </a:rPr>
              <a:t> device’s own MAC address</a:t>
            </a:r>
          </a:p>
          <a:p>
            <a:r>
              <a:rPr lang="en-US" altLang="x-none" dirty="0"/>
              <a:t>data portion </a:t>
            </a:r>
            <a:r>
              <a:rPr lang="en-US" altLang="x-none" dirty="0">
                <a:solidFill>
                  <a:srgbClr val="C00000"/>
                </a:solidFill>
              </a:rPr>
              <a:t>padded</a:t>
            </a:r>
            <a:r>
              <a:rPr lang="en-US" altLang="x-none" dirty="0"/>
              <a:t> with zeroes if ARP message is shorter than </a:t>
            </a:r>
            <a:r>
              <a:rPr lang="en-US" altLang="x-none" dirty="0">
                <a:solidFill>
                  <a:srgbClr val="C00000"/>
                </a:solidFill>
              </a:rPr>
              <a:t>minimum</a:t>
            </a:r>
            <a:r>
              <a:rPr lang="en-US" altLang="x-none" dirty="0"/>
              <a:t> data link frame (depends on hardware address length and network address length)</a:t>
            </a:r>
          </a:p>
          <a:p>
            <a:r>
              <a:rPr lang="en-US" altLang="x-none" dirty="0"/>
              <a:t>for </a:t>
            </a:r>
            <a:r>
              <a:rPr lang="en-US" altLang="x-none" dirty="0">
                <a:solidFill>
                  <a:srgbClr val="C00000"/>
                </a:solidFill>
              </a:rPr>
              <a:t>Ethernet</a:t>
            </a:r>
            <a:r>
              <a:rPr lang="en-US" altLang="x-none" dirty="0"/>
              <a:t>: frame type field 0x0806 used for ARP</a:t>
            </a:r>
          </a:p>
          <a:p>
            <a:endParaRPr lang="en-US" altLang="x-none" dirty="0"/>
          </a:p>
          <a:p>
            <a:endParaRPr lang="en-US" altLang="x-none" dirty="0"/>
          </a:p>
        </p:txBody>
      </p:sp>
      <p:sp>
        <p:nvSpPr>
          <p:cNvPr id="36867" name="Slide Number Placeholder 3"/>
          <p:cNvSpPr>
            <a:spLocks noGrp="1"/>
          </p:cNvSpPr>
          <p:nvPr>
            <p:ph type="sldNum" sz="quarter" idx="10"/>
          </p:nvPr>
        </p:nvSpPr>
        <p:spPr>
          <a:xfrm>
            <a:off x="6968067" y="6282267"/>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a:spcBef>
                <a:spcPct val="0"/>
              </a:spcBef>
              <a:buFontTx/>
              <a:buNone/>
            </a:pPr>
            <a:fld id="{7E37E9CD-A374-8048-B007-6061FC67C656}" type="slidenum">
              <a:rPr lang="en-US" altLang="en-US" sz="1400">
                <a:latin typeface="Times New Roman" charset="0"/>
              </a:rPr>
              <a:pPr algn="r">
                <a:spcBef>
                  <a:spcPct val="0"/>
                </a:spcBef>
                <a:buFontTx/>
                <a:buNone/>
              </a:pPr>
              <a:t>45</a:t>
            </a:fld>
            <a:endParaRPr lang="en-US" altLang="en-US" sz="1400" dirty="0">
              <a:latin typeface="Times New Roman" charset="0"/>
            </a:endParaRPr>
          </a:p>
        </p:txBody>
      </p:sp>
      <p:pic>
        <p:nvPicPr>
          <p:cNvPr id="5" name="Picture 19" descr="underline_base">
            <a:extLst>
              <a:ext uri="{FF2B5EF4-FFF2-40B4-BE49-F238E27FC236}">
                <a16:creationId xmlns:a16="http://schemas.microsoft.com/office/drawing/2014/main" id="{B7487D5E-E439-F148-AC51-3BADDF0A1AE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79" y="842433"/>
            <a:ext cx="3621087" cy="207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221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1ACD-DC97-B94C-BB79-46D6D857C7F1}"/>
              </a:ext>
            </a:extLst>
          </p:cNvPr>
          <p:cNvSpPr>
            <a:spLocks noGrp="1"/>
          </p:cNvSpPr>
          <p:nvPr>
            <p:ph type="title"/>
          </p:nvPr>
        </p:nvSpPr>
        <p:spPr>
          <a:xfrm>
            <a:off x="359229" y="214086"/>
            <a:ext cx="7772400" cy="627743"/>
          </a:xfrm>
        </p:spPr>
        <p:txBody>
          <a:bodyPr/>
          <a:lstStyle/>
          <a:p>
            <a:r>
              <a:rPr lang="en-US" dirty="0"/>
              <a:t>ARP Packet</a:t>
            </a:r>
          </a:p>
        </p:txBody>
      </p:sp>
      <p:sp>
        <p:nvSpPr>
          <p:cNvPr id="5" name="Footer Placeholder 4">
            <a:extLst>
              <a:ext uri="{FF2B5EF4-FFF2-40B4-BE49-F238E27FC236}">
                <a16:creationId xmlns:a16="http://schemas.microsoft.com/office/drawing/2014/main" id="{094C59AC-25DB-5C4F-B976-418E4BE286CD}"/>
              </a:ext>
            </a:extLst>
          </p:cNvPr>
          <p:cNvSpPr>
            <a:spLocks noGrp="1"/>
          </p:cNvSpPr>
          <p:nvPr>
            <p:ph type="ftr" sz="quarter" idx="11"/>
          </p:nvPr>
        </p:nvSpPr>
        <p:spPr/>
        <p:txBody>
          <a:bodyPr/>
          <a:lstStyle/>
          <a:p>
            <a:pPr>
              <a:defRPr/>
            </a:pPr>
            <a:r>
              <a:rPr lang="en-US"/>
              <a:t>Data Link Layer</a:t>
            </a:r>
            <a:endParaRPr lang="en-US" dirty="0"/>
          </a:p>
        </p:txBody>
      </p:sp>
      <p:sp>
        <p:nvSpPr>
          <p:cNvPr id="6" name="Slide Number Placeholder 5">
            <a:extLst>
              <a:ext uri="{FF2B5EF4-FFF2-40B4-BE49-F238E27FC236}">
                <a16:creationId xmlns:a16="http://schemas.microsoft.com/office/drawing/2014/main" id="{C92141C4-EB21-6B4C-A7DE-EF25F23E10B1}"/>
              </a:ext>
            </a:extLst>
          </p:cNvPr>
          <p:cNvSpPr>
            <a:spLocks noGrp="1"/>
          </p:cNvSpPr>
          <p:nvPr>
            <p:ph type="sldNum" sz="quarter" idx="12"/>
          </p:nvPr>
        </p:nvSpPr>
        <p:spPr/>
        <p:txBody>
          <a:bodyPr/>
          <a:lstStyle/>
          <a:p>
            <a:pPr>
              <a:defRPr/>
            </a:pPr>
            <a:r>
              <a:rPr lang="en-US"/>
              <a:t>5-</a:t>
            </a:r>
            <a:fld id="{9AB7E571-4613-BD47-B8AF-E4769FE4BBE2}" type="slidenum">
              <a:rPr lang="en-US" smtClean="0"/>
              <a:pPr>
                <a:defRPr/>
              </a:pPr>
              <a:t>46</a:t>
            </a:fld>
            <a:endParaRPr lang="en-US" dirty="0"/>
          </a:p>
        </p:txBody>
      </p:sp>
      <p:grpSp>
        <p:nvGrpSpPr>
          <p:cNvPr id="7" name="Group 6">
            <a:extLst>
              <a:ext uri="{FF2B5EF4-FFF2-40B4-BE49-F238E27FC236}">
                <a16:creationId xmlns:a16="http://schemas.microsoft.com/office/drawing/2014/main" id="{C4F039E7-B9D7-BB4B-A1D6-44742CAF3B41}"/>
              </a:ext>
            </a:extLst>
          </p:cNvPr>
          <p:cNvGrpSpPr/>
          <p:nvPr/>
        </p:nvGrpSpPr>
        <p:grpSpPr>
          <a:xfrm>
            <a:off x="0" y="1447800"/>
            <a:ext cx="9144000" cy="5151438"/>
            <a:chOff x="0" y="1447800"/>
            <a:chExt cx="9144000" cy="5151438"/>
          </a:xfrm>
        </p:grpSpPr>
        <p:graphicFrame>
          <p:nvGraphicFramePr>
            <p:cNvPr id="8" name="Object 5">
              <a:extLst>
                <a:ext uri="{FF2B5EF4-FFF2-40B4-BE49-F238E27FC236}">
                  <a16:creationId xmlns:a16="http://schemas.microsoft.com/office/drawing/2014/main" id="{49548936-37CA-7F42-B6A3-61A93D48145F}"/>
                </a:ext>
              </a:extLst>
            </p:cNvPr>
            <p:cNvGraphicFramePr>
              <a:graphicFrameLocks noChangeAspect="1"/>
            </p:cNvGraphicFramePr>
            <p:nvPr>
              <p:extLst>
                <p:ext uri="{D42A27DB-BD31-4B8C-83A1-F6EECF244321}">
                  <p14:modId xmlns:p14="http://schemas.microsoft.com/office/powerpoint/2010/main" val="2948002683"/>
                </p:ext>
              </p:extLst>
            </p:nvPr>
          </p:nvGraphicFramePr>
          <p:xfrm>
            <a:off x="228600" y="1447800"/>
            <a:ext cx="8686800" cy="1514475"/>
          </p:xfrm>
          <a:graphic>
            <a:graphicData uri="http://schemas.openxmlformats.org/presentationml/2006/ole">
              <mc:AlternateContent xmlns:mc="http://schemas.openxmlformats.org/markup-compatibility/2006">
                <mc:Choice xmlns:v="urn:schemas-microsoft-com:vml" Requires="v">
                  <p:oleObj spid="_x0000_s73907" name="Visio" r:id="rId3" imgW="10332720" imgH="1807464" progId="Visio.Drawing.6">
                    <p:embed/>
                  </p:oleObj>
                </mc:Choice>
                <mc:Fallback>
                  <p:oleObj name="Visio" r:id="rId3" imgW="10332720" imgH="1807464" progId="Visio.Drawing.6">
                    <p:embed/>
                    <p:pic>
                      <p:nvPicPr>
                        <p:cNvPr id="2355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8686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Line 10">
              <a:extLst>
                <a:ext uri="{FF2B5EF4-FFF2-40B4-BE49-F238E27FC236}">
                  <a16:creationId xmlns:a16="http://schemas.microsoft.com/office/drawing/2014/main" id="{A76963EB-A46C-2B40-B1B2-E1D9A20AC445}"/>
                </a:ext>
              </a:extLst>
            </p:cNvPr>
            <p:cNvSpPr>
              <a:spLocks noChangeShapeType="1"/>
            </p:cNvSpPr>
            <p:nvPr/>
          </p:nvSpPr>
          <p:spPr bwMode="auto">
            <a:xfrm flipV="1">
              <a:off x="395288" y="2333625"/>
              <a:ext cx="2409825" cy="833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10" name="Line 11">
              <a:extLst>
                <a:ext uri="{FF2B5EF4-FFF2-40B4-BE49-F238E27FC236}">
                  <a16:creationId xmlns:a16="http://schemas.microsoft.com/office/drawing/2014/main" id="{F9AC45F3-A5C6-A848-AA9E-7B39E6EB49AD}"/>
                </a:ext>
              </a:extLst>
            </p:cNvPr>
            <p:cNvSpPr>
              <a:spLocks noChangeShapeType="1"/>
            </p:cNvSpPr>
            <p:nvPr/>
          </p:nvSpPr>
          <p:spPr bwMode="auto">
            <a:xfrm>
              <a:off x="7458075" y="2328863"/>
              <a:ext cx="1200150" cy="833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graphicFrame>
          <p:nvGraphicFramePr>
            <p:cNvPr id="11" name="Object 7">
              <a:extLst>
                <a:ext uri="{FF2B5EF4-FFF2-40B4-BE49-F238E27FC236}">
                  <a16:creationId xmlns:a16="http://schemas.microsoft.com/office/drawing/2014/main" id="{9D310A88-6E83-3246-83B3-8CD3B538FDFE}"/>
                </a:ext>
              </a:extLst>
            </p:cNvPr>
            <p:cNvGraphicFramePr>
              <a:graphicFrameLocks noChangeAspect="1"/>
            </p:cNvGraphicFramePr>
            <p:nvPr>
              <p:extLst>
                <p:ext uri="{D42A27DB-BD31-4B8C-83A1-F6EECF244321}">
                  <p14:modId xmlns:p14="http://schemas.microsoft.com/office/powerpoint/2010/main" val="469280848"/>
                </p:ext>
              </p:extLst>
            </p:nvPr>
          </p:nvGraphicFramePr>
          <p:xfrm>
            <a:off x="0" y="2971800"/>
            <a:ext cx="9144000" cy="3627438"/>
          </p:xfrm>
          <a:graphic>
            <a:graphicData uri="http://schemas.openxmlformats.org/presentationml/2006/ole">
              <mc:AlternateContent xmlns:mc="http://schemas.openxmlformats.org/markup-compatibility/2006">
                <mc:Choice xmlns:v="urn:schemas-microsoft-com:vml" Requires="v">
                  <p:oleObj spid="_x0000_s73908" name="Visio" r:id="rId5" imgW="7333427" imgH="2928510" progId="Visio.Drawing.6">
                    <p:embed/>
                  </p:oleObj>
                </mc:Choice>
                <mc:Fallback>
                  <p:oleObj name="Visio" r:id="rId5" imgW="7333427" imgH="2928510" progId="Visio.Drawing.6">
                    <p:embed/>
                    <p:pic>
                      <p:nvPicPr>
                        <p:cNvPr id="2356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71800"/>
                          <a:ext cx="91440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12" name="Picture 19" descr="underline_base">
            <a:extLst>
              <a:ext uri="{FF2B5EF4-FFF2-40B4-BE49-F238E27FC236}">
                <a16:creationId xmlns:a16="http://schemas.microsoft.com/office/drawing/2014/main" id="{9895E477-FD59-A84F-AA71-5129CF19D76A}"/>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1" y="791707"/>
            <a:ext cx="2814864" cy="224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690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671DA7FB-27FA-3A43-8BCC-6B2D16CFCF29}" type="slidenum">
              <a:rPr lang="en-US" altLang="en-US" sz="1400">
                <a:latin typeface="Times New Roman" charset="0"/>
              </a:rPr>
              <a:pPr>
                <a:spcBef>
                  <a:spcPct val="0"/>
                </a:spcBef>
                <a:buFontTx/>
                <a:buNone/>
              </a:pPr>
              <a:t>47</a:t>
            </a:fld>
            <a:endParaRPr lang="en-US" altLang="en-US" sz="1400">
              <a:latin typeface="Times New Roman" charset="0"/>
            </a:endParaRPr>
          </a:p>
        </p:txBody>
      </p:sp>
      <p:sp>
        <p:nvSpPr>
          <p:cNvPr id="155650" name="Rectangle 2"/>
          <p:cNvSpPr>
            <a:spLocks noGrp="1" noChangeArrowheads="1"/>
          </p:cNvSpPr>
          <p:nvPr>
            <p:ph type="title"/>
          </p:nvPr>
        </p:nvSpPr>
        <p:spPr>
          <a:xfrm>
            <a:off x="533400" y="228600"/>
            <a:ext cx="7772400" cy="627743"/>
          </a:xfrm>
        </p:spPr>
        <p:txBody>
          <a:bodyPr/>
          <a:lstStyle/>
          <a:p>
            <a:pPr>
              <a:defRPr/>
            </a:pPr>
            <a:r>
              <a:rPr lang="en-US" dirty="0">
                <a:cs typeface="+mj-cs"/>
              </a:rPr>
              <a:t>Example</a:t>
            </a:r>
          </a:p>
        </p:txBody>
      </p:sp>
      <p:sp>
        <p:nvSpPr>
          <p:cNvPr id="155651" name="Rectangle 3"/>
          <p:cNvSpPr>
            <a:spLocks noGrp="1" noChangeArrowheads="1"/>
          </p:cNvSpPr>
          <p:nvPr>
            <p:ph type="body" idx="1"/>
          </p:nvPr>
        </p:nvSpPr>
        <p:spPr>
          <a:xfrm>
            <a:off x="533400" y="1193799"/>
            <a:ext cx="7772400" cy="5511801"/>
          </a:xfrm>
        </p:spPr>
        <p:txBody>
          <a:bodyPr/>
          <a:lstStyle/>
          <a:p>
            <a:pPr>
              <a:defRPr/>
            </a:pPr>
            <a:r>
              <a:rPr lang="en-US" i="1" dirty="0">
                <a:solidFill>
                  <a:srgbClr val="0000FF"/>
                </a:solidFill>
                <a:cs typeface="+mn-cs"/>
              </a:rPr>
              <a:t>ARP Request from Argon:</a:t>
            </a:r>
            <a:r>
              <a:rPr lang="en-US" b="1" dirty="0">
                <a:cs typeface="+mn-cs"/>
              </a:rPr>
              <a:t> 	</a:t>
            </a:r>
          </a:p>
          <a:p>
            <a:pPr>
              <a:buFontTx/>
              <a:buNone/>
              <a:defRPr/>
            </a:pPr>
            <a:r>
              <a:rPr lang="en-US" dirty="0">
                <a:cs typeface="+mn-cs"/>
              </a:rPr>
              <a:t>	Source hardware address: 	00:a0:24:71:e4:44</a:t>
            </a:r>
            <a:br>
              <a:rPr lang="en-US" dirty="0">
                <a:cs typeface="+mn-cs"/>
              </a:rPr>
            </a:br>
            <a:r>
              <a:rPr lang="en-US" dirty="0">
                <a:cs typeface="+mn-cs"/>
              </a:rPr>
              <a:t>Source protocol address: 	128.143.137.144</a:t>
            </a:r>
            <a:br>
              <a:rPr lang="en-US" dirty="0">
                <a:cs typeface="+mn-cs"/>
              </a:rPr>
            </a:br>
            <a:r>
              <a:rPr lang="en-US" dirty="0">
                <a:cs typeface="+mn-cs"/>
              </a:rPr>
              <a:t>Target hardware address: 	00:00:00:00:00:00</a:t>
            </a:r>
            <a:br>
              <a:rPr lang="en-US" dirty="0">
                <a:cs typeface="+mn-cs"/>
              </a:rPr>
            </a:br>
            <a:r>
              <a:rPr lang="en-US" dirty="0">
                <a:cs typeface="+mn-cs"/>
              </a:rPr>
              <a:t>Target protocol address: 	128.143.137.1</a:t>
            </a:r>
          </a:p>
          <a:p>
            <a:pPr>
              <a:buFontTx/>
              <a:buNone/>
              <a:defRPr/>
            </a:pPr>
            <a:endParaRPr lang="en-US" dirty="0">
              <a:cs typeface="+mn-cs"/>
            </a:endParaRPr>
          </a:p>
          <a:p>
            <a:pPr>
              <a:defRPr/>
            </a:pPr>
            <a:r>
              <a:rPr lang="en-US" i="1" dirty="0">
                <a:solidFill>
                  <a:srgbClr val="0000FF"/>
                </a:solidFill>
                <a:cs typeface="+mn-cs"/>
              </a:rPr>
              <a:t>ARP Reply from Router137:</a:t>
            </a:r>
            <a:r>
              <a:rPr lang="en-US" b="1" i="1" dirty="0">
                <a:cs typeface="+mn-cs"/>
              </a:rPr>
              <a:t> 	</a:t>
            </a:r>
          </a:p>
          <a:p>
            <a:pPr>
              <a:buFontTx/>
              <a:buNone/>
              <a:defRPr/>
            </a:pPr>
            <a:r>
              <a:rPr lang="en-US" b="1" dirty="0">
                <a:cs typeface="+mn-cs"/>
              </a:rPr>
              <a:t>	</a:t>
            </a:r>
            <a:r>
              <a:rPr lang="en-US" dirty="0">
                <a:cs typeface="+mn-cs"/>
              </a:rPr>
              <a:t>Source hardware address: 	00:e0:f9:23:a8:20 </a:t>
            </a:r>
            <a:br>
              <a:rPr lang="en-US" dirty="0">
                <a:cs typeface="+mn-cs"/>
              </a:rPr>
            </a:br>
            <a:r>
              <a:rPr lang="en-US" dirty="0">
                <a:cs typeface="+mn-cs"/>
              </a:rPr>
              <a:t>Source protocol address: 	128.143.137.1 </a:t>
            </a:r>
            <a:br>
              <a:rPr lang="en-US" dirty="0">
                <a:cs typeface="+mn-cs"/>
              </a:rPr>
            </a:br>
            <a:r>
              <a:rPr lang="en-US" dirty="0">
                <a:cs typeface="+mn-cs"/>
              </a:rPr>
              <a:t>Target hardware address: 	00:a0:24:71:e4:44</a:t>
            </a:r>
            <a:br>
              <a:rPr lang="en-US" dirty="0">
                <a:cs typeface="+mn-cs"/>
              </a:rPr>
            </a:br>
            <a:r>
              <a:rPr lang="en-US" dirty="0">
                <a:cs typeface="+mn-cs"/>
              </a:rPr>
              <a:t>Target protocol address: 	128.143.137.144</a:t>
            </a:r>
          </a:p>
          <a:p>
            <a:pPr>
              <a:buFontTx/>
              <a:buNone/>
              <a:defRPr/>
            </a:pPr>
            <a:r>
              <a:rPr lang="en-US" dirty="0">
                <a:solidFill>
                  <a:srgbClr val="C00000"/>
                </a:solidFill>
                <a:cs typeface="+mn-cs"/>
                <a:sym typeface="Wingdings" pitchFamily="2" charset="2"/>
              </a:rPr>
              <a:t> </a:t>
            </a:r>
            <a:r>
              <a:rPr lang="en-US" dirty="0">
                <a:solidFill>
                  <a:srgbClr val="C00000"/>
                </a:solidFill>
                <a:cs typeface="+mn-cs"/>
              </a:rPr>
              <a:t>Result: an entry in ARP cache</a:t>
            </a:r>
            <a:r>
              <a:rPr lang="en-US" dirty="0">
                <a:cs typeface="+mn-cs"/>
              </a:rPr>
              <a:t>:</a:t>
            </a:r>
          </a:p>
          <a:p>
            <a:pPr>
              <a:buFontTx/>
              <a:buNone/>
              <a:defRPr/>
            </a:pPr>
            <a:r>
              <a:rPr lang="en-US" dirty="0"/>
              <a:t>(128.143.137.1) at 00:e0:f9:23:a8:20 [ether] on eth0</a:t>
            </a:r>
            <a:endParaRPr lang="en-US" dirty="0">
              <a:cs typeface="+mn-cs"/>
            </a:endParaRPr>
          </a:p>
        </p:txBody>
      </p:sp>
      <p:pic>
        <p:nvPicPr>
          <p:cNvPr id="5" name="Picture 19" descr="underline_base">
            <a:extLst>
              <a:ext uri="{FF2B5EF4-FFF2-40B4-BE49-F238E27FC236}">
                <a16:creationId xmlns:a16="http://schemas.microsoft.com/office/drawing/2014/main" id="{8CCD0E67-3419-6749-9510-682829FA970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2" y="864279"/>
            <a:ext cx="2060120" cy="122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973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33400" y="228600"/>
            <a:ext cx="7772400" cy="855133"/>
          </a:xfrm>
        </p:spPr>
        <p:txBody>
          <a:bodyPr/>
          <a:lstStyle/>
          <a:p>
            <a:r>
              <a:rPr lang="en-US" altLang="x-none" dirty="0"/>
              <a:t>ARP Packet Format</a:t>
            </a:r>
          </a:p>
        </p:txBody>
      </p:sp>
      <p:sp>
        <p:nvSpPr>
          <p:cNvPr id="24578" name="Content Placeholder 2"/>
          <p:cNvSpPr>
            <a:spLocks noGrp="1"/>
          </p:cNvSpPr>
          <p:nvPr>
            <p:ph idx="1"/>
          </p:nvPr>
        </p:nvSpPr>
        <p:spPr/>
        <p:txBody>
          <a:bodyPr/>
          <a:lstStyle/>
          <a:p>
            <a:r>
              <a:rPr lang="en-US" altLang="x-none" sz="3200" dirty="0"/>
              <a:t>general: can be used with</a:t>
            </a:r>
          </a:p>
          <a:p>
            <a:pPr lvl="1"/>
            <a:r>
              <a:rPr lang="en-US" altLang="x-none" sz="2800" dirty="0"/>
              <a:t>arbitrary hardware address (not just Ethernet)</a:t>
            </a:r>
          </a:p>
          <a:p>
            <a:pPr lvl="1"/>
            <a:r>
              <a:rPr lang="en-US" altLang="x-none" sz="2800" dirty="0"/>
              <a:t>arbitrary protocol address (not just IP)</a:t>
            </a:r>
          </a:p>
          <a:p>
            <a:r>
              <a:rPr lang="en-US" altLang="x-none" sz="3200" dirty="0"/>
              <a:t>variable length address fields (depends on type of datalink protocol</a:t>
            </a:r>
            <a:r>
              <a:rPr lang="en-US" altLang="x-none" dirty="0"/>
              <a:t>)</a:t>
            </a:r>
          </a:p>
          <a:p>
            <a:endParaRPr lang="en-US" altLang="x-none" dirty="0"/>
          </a:p>
        </p:txBody>
      </p:sp>
      <p:sp>
        <p:nvSpPr>
          <p:cNvPr id="24579" name="Slide Number Placeholder 3"/>
          <p:cNvSpPr>
            <a:spLocks noGrp="1"/>
          </p:cNvSpPr>
          <p:nvPr>
            <p:ph type="sldNum" sz="quarter" idx="10"/>
          </p:nvPr>
        </p:nvSpPr>
        <p:spPr>
          <a:xfrm>
            <a:off x="7018866" y="6282267"/>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a:spcBef>
                <a:spcPct val="0"/>
              </a:spcBef>
              <a:buFontTx/>
              <a:buNone/>
            </a:pPr>
            <a:fld id="{54EFB059-69FC-8549-B6C2-97C16450672F}" type="slidenum">
              <a:rPr lang="en-US" altLang="en-US" sz="1400">
                <a:latin typeface="Times New Roman" charset="0"/>
              </a:rPr>
              <a:pPr algn="r">
                <a:spcBef>
                  <a:spcPct val="0"/>
                </a:spcBef>
                <a:buFontTx/>
                <a:buNone/>
              </a:pPr>
              <a:t>48</a:t>
            </a:fld>
            <a:endParaRPr lang="en-US" altLang="en-US" sz="1400" dirty="0">
              <a:latin typeface="Times New Roman" charset="0"/>
            </a:endParaRPr>
          </a:p>
        </p:txBody>
      </p:sp>
      <p:pic>
        <p:nvPicPr>
          <p:cNvPr id="5" name="Picture 19" descr="underline_base">
            <a:extLst>
              <a:ext uri="{FF2B5EF4-FFF2-40B4-BE49-F238E27FC236}">
                <a16:creationId xmlns:a16="http://schemas.microsoft.com/office/drawing/2014/main" id="{A73B68A9-7118-3A45-ACE6-BD260BDF0BD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246" y="944033"/>
            <a:ext cx="4433887" cy="207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781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94733" y="228600"/>
            <a:ext cx="5122334" cy="719667"/>
          </a:xfrm>
        </p:spPr>
        <p:txBody>
          <a:bodyPr/>
          <a:lstStyle/>
          <a:p>
            <a:r>
              <a:rPr lang="en-US" altLang="x-none" dirty="0"/>
              <a:t>Retention of Bindings</a:t>
            </a:r>
          </a:p>
        </p:txBody>
      </p:sp>
      <p:sp>
        <p:nvSpPr>
          <p:cNvPr id="28674" name="Content Placeholder 2"/>
          <p:cNvSpPr>
            <a:spLocks noGrp="1"/>
          </p:cNvSpPr>
          <p:nvPr>
            <p:ph idx="1"/>
          </p:nvPr>
        </p:nvSpPr>
        <p:spPr>
          <a:xfrm>
            <a:off x="152400" y="1371600"/>
            <a:ext cx="8915400" cy="5486400"/>
          </a:xfrm>
        </p:spPr>
        <p:txBody>
          <a:bodyPr/>
          <a:lstStyle/>
          <a:p>
            <a:r>
              <a:rPr lang="en-US" altLang="x-none" sz="3200" dirty="0"/>
              <a:t>sending an ARP request/reply for each IP datagram to same IP address is </a:t>
            </a:r>
            <a:r>
              <a:rPr lang="en-US" altLang="x-none" sz="3200" dirty="0">
                <a:solidFill>
                  <a:srgbClr val="C00000"/>
                </a:solidFill>
              </a:rPr>
              <a:t>inefficient </a:t>
            </a:r>
          </a:p>
          <a:p>
            <a:r>
              <a:rPr lang="en-US" altLang="x-none" sz="3200" dirty="0"/>
              <a:t>solution -&gt; maintain a table of bindings with a timer</a:t>
            </a:r>
          </a:p>
          <a:p>
            <a:pPr lvl="1"/>
            <a:r>
              <a:rPr lang="en-US" altLang="x-none" dirty="0"/>
              <a:t>devices maintain a </a:t>
            </a:r>
            <a:r>
              <a:rPr lang="en-US" altLang="x-none" dirty="0">
                <a:solidFill>
                  <a:srgbClr val="C00000"/>
                </a:solidFill>
              </a:rPr>
              <a:t>cache</a:t>
            </a:r>
            <a:r>
              <a:rPr lang="en-US" altLang="x-none" dirty="0"/>
              <a:t> of currently used IP addresses and their corresponding hardware addresses </a:t>
            </a:r>
          </a:p>
          <a:p>
            <a:r>
              <a:rPr lang="en-US" altLang="x-none" sz="3200" dirty="0"/>
              <a:t>effect</a:t>
            </a:r>
          </a:p>
          <a:p>
            <a:pPr lvl="1"/>
            <a:r>
              <a:rPr lang="en-US" altLang="x-none" dirty="0"/>
              <a:t>use ARP for first datagram to a destination, place results in table, then quick lookup for MAC address (subsequent packets sent to that same IP address)</a:t>
            </a:r>
          </a:p>
        </p:txBody>
      </p:sp>
      <p:sp>
        <p:nvSpPr>
          <p:cNvPr id="2867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CED8C856-00BE-6948-B81E-86CF9CE146FA}" type="slidenum">
              <a:rPr lang="en-US" altLang="en-US" sz="1400">
                <a:latin typeface="Times New Roman" charset="0"/>
              </a:rPr>
              <a:pPr>
                <a:spcBef>
                  <a:spcPct val="0"/>
                </a:spcBef>
                <a:buFontTx/>
                <a:buNone/>
              </a:pPr>
              <a:t>49</a:t>
            </a:fld>
            <a:endParaRPr lang="en-US" altLang="en-US" sz="1400">
              <a:latin typeface="Times New Roman" charset="0"/>
            </a:endParaRPr>
          </a:p>
        </p:txBody>
      </p:sp>
      <p:pic>
        <p:nvPicPr>
          <p:cNvPr id="5" name="Picture 19" descr="underline_base">
            <a:extLst>
              <a:ext uri="{FF2B5EF4-FFF2-40B4-BE49-F238E27FC236}">
                <a16:creationId xmlns:a16="http://schemas.microsoft.com/office/drawing/2014/main" id="{ED2B98D6-AE72-E142-870C-0C87672F60C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2" y="1011766"/>
            <a:ext cx="4958821" cy="173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664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00ED-DBA3-C444-B969-F9B00AE593FF}"/>
              </a:ext>
            </a:extLst>
          </p:cNvPr>
          <p:cNvSpPr>
            <a:spLocks noGrp="1"/>
          </p:cNvSpPr>
          <p:nvPr>
            <p:ph type="title"/>
          </p:nvPr>
        </p:nvSpPr>
        <p:spPr>
          <a:xfrm>
            <a:off x="197708" y="140465"/>
            <a:ext cx="7722502" cy="600940"/>
          </a:xfrm>
        </p:spPr>
        <p:txBody>
          <a:bodyPr/>
          <a:lstStyle/>
          <a:p>
            <a:r>
              <a:rPr lang="en-US" dirty="0"/>
              <a:t>Data Link Layer in IETF</a:t>
            </a:r>
          </a:p>
        </p:txBody>
      </p:sp>
      <p:sp>
        <p:nvSpPr>
          <p:cNvPr id="3" name="Footer Placeholder 2">
            <a:extLst>
              <a:ext uri="{FF2B5EF4-FFF2-40B4-BE49-F238E27FC236}">
                <a16:creationId xmlns:a16="http://schemas.microsoft.com/office/drawing/2014/main" id="{5B14DECC-D1A3-D540-9582-140BF9DB7CB2}"/>
              </a:ext>
            </a:extLst>
          </p:cNvPr>
          <p:cNvSpPr>
            <a:spLocks noGrp="1"/>
          </p:cNvSpPr>
          <p:nvPr>
            <p:ph type="ftr" sz="quarter" idx="11"/>
          </p:nvPr>
        </p:nvSpPr>
        <p:spPr/>
        <p:txBody>
          <a:bodyPr/>
          <a:lstStyle/>
          <a:p>
            <a:pPr>
              <a:defRPr/>
            </a:pPr>
            <a:r>
              <a:rPr lang="en-US"/>
              <a:t>Data Link Layer</a:t>
            </a:r>
            <a:endParaRPr lang="en-US" dirty="0"/>
          </a:p>
        </p:txBody>
      </p:sp>
      <p:sp>
        <p:nvSpPr>
          <p:cNvPr id="4" name="Slide Number Placeholder 3">
            <a:extLst>
              <a:ext uri="{FF2B5EF4-FFF2-40B4-BE49-F238E27FC236}">
                <a16:creationId xmlns:a16="http://schemas.microsoft.com/office/drawing/2014/main" id="{8A9F974B-BF6A-734E-9F07-73DED3975138}"/>
              </a:ext>
            </a:extLst>
          </p:cNvPr>
          <p:cNvSpPr>
            <a:spLocks noGrp="1"/>
          </p:cNvSpPr>
          <p:nvPr>
            <p:ph type="sldNum" sz="quarter" idx="12"/>
          </p:nvPr>
        </p:nvSpPr>
        <p:spPr/>
        <p:txBody>
          <a:bodyPr/>
          <a:lstStyle/>
          <a:p>
            <a:pPr>
              <a:defRPr/>
            </a:pPr>
            <a:r>
              <a:rPr lang="en-US"/>
              <a:t>5-</a:t>
            </a:r>
            <a:fld id="{B3616EB6-F471-2047-976B-63D7811A01EC}" type="slidenum">
              <a:rPr lang="en-US" smtClean="0"/>
              <a:pPr>
                <a:defRPr/>
              </a:pPr>
              <a:t>5</a:t>
            </a:fld>
            <a:endParaRPr lang="en-US" dirty="0"/>
          </a:p>
        </p:txBody>
      </p:sp>
      <p:graphicFrame>
        <p:nvGraphicFramePr>
          <p:cNvPr id="5" name="Object 2">
            <a:extLst>
              <a:ext uri="{FF2B5EF4-FFF2-40B4-BE49-F238E27FC236}">
                <a16:creationId xmlns:a16="http://schemas.microsoft.com/office/drawing/2014/main" id="{4E9B88F7-5ABC-D84C-BD31-D667A10A8448}"/>
              </a:ext>
            </a:extLst>
          </p:cNvPr>
          <p:cNvGraphicFramePr>
            <a:graphicFrameLocks noChangeAspect="1"/>
          </p:cNvGraphicFramePr>
          <p:nvPr>
            <p:extLst>
              <p:ext uri="{D42A27DB-BD31-4B8C-83A1-F6EECF244321}">
                <p14:modId xmlns:p14="http://schemas.microsoft.com/office/powerpoint/2010/main" val="994251846"/>
              </p:ext>
            </p:extLst>
          </p:nvPr>
        </p:nvGraphicFramePr>
        <p:xfrm>
          <a:off x="631009" y="881191"/>
          <a:ext cx="8315325" cy="2714625"/>
        </p:xfrm>
        <a:graphic>
          <a:graphicData uri="http://schemas.openxmlformats.org/presentationml/2006/ole">
            <mc:AlternateContent xmlns:mc="http://schemas.openxmlformats.org/markup-compatibility/2006">
              <mc:Choice xmlns:v="urn:schemas-microsoft-com:vml" Requires="v">
                <p:oleObj spid="_x0000_s71951" name="VISIO" r:id="rId3" imgW="7327900" imgH="2222500" progId="Visio.Drawing.4">
                  <p:embed/>
                </p:oleObj>
              </mc:Choice>
              <mc:Fallback>
                <p:oleObj name="VISIO" r:id="rId3" imgW="7327900" imgH="2222500" progId="Visio.Drawing.4">
                  <p:embed/>
                  <p:pic>
                    <p:nvPicPr>
                      <p:cNvPr id="1638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09" y="881191"/>
                        <a:ext cx="83153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14" name="Group 13">
            <a:extLst>
              <a:ext uri="{FF2B5EF4-FFF2-40B4-BE49-F238E27FC236}">
                <a16:creationId xmlns:a16="http://schemas.microsoft.com/office/drawing/2014/main" id="{7A5DA306-7477-2A49-9271-5D25DE09E418}"/>
              </a:ext>
            </a:extLst>
          </p:cNvPr>
          <p:cNvGrpSpPr/>
          <p:nvPr/>
        </p:nvGrpSpPr>
        <p:grpSpPr>
          <a:xfrm>
            <a:off x="3591696" y="1149178"/>
            <a:ext cx="2042983" cy="2071817"/>
            <a:chOff x="3628768" y="1705232"/>
            <a:chExt cx="2042983" cy="2071817"/>
          </a:xfrm>
        </p:grpSpPr>
        <p:cxnSp>
          <p:nvCxnSpPr>
            <p:cNvPr id="7" name="Straight Arrow Connector 6">
              <a:extLst>
                <a:ext uri="{FF2B5EF4-FFF2-40B4-BE49-F238E27FC236}">
                  <a16:creationId xmlns:a16="http://schemas.microsoft.com/office/drawing/2014/main" id="{12ECA60A-5982-5845-8670-DBD4B76CB2E3}"/>
                </a:ext>
              </a:extLst>
            </p:cNvPr>
            <p:cNvCxnSpPr/>
            <p:nvPr/>
          </p:nvCxnSpPr>
          <p:spPr bwMode="auto">
            <a:xfrm>
              <a:off x="3694670" y="2100649"/>
              <a:ext cx="1977081" cy="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7F2EA15C-C2D2-4F42-90D1-117623B14EB6}"/>
                </a:ext>
              </a:extLst>
            </p:cNvPr>
            <p:cNvCxnSpPr/>
            <p:nvPr/>
          </p:nvCxnSpPr>
          <p:spPr bwMode="auto">
            <a:xfrm>
              <a:off x="3674076" y="2759676"/>
              <a:ext cx="1977081" cy="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56AFBC8B-2917-3A46-B92A-FE5A7575E3C5}"/>
                </a:ext>
              </a:extLst>
            </p:cNvPr>
            <p:cNvSpPr txBox="1"/>
            <p:nvPr/>
          </p:nvSpPr>
          <p:spPr>
            <a:xfrm>
              <a:off x="4065373" y="1705232"/>
              <a:ext cx="1197764" cy="369332"/>
            </a:xfrm>
            <a:prstGeom prst="rect">
              <a:avLst/>
            </a:prstGeom>
            <a:noFill/>
          </p:spPr>
          <p:txBody>
            <a:bodyPr wrap="none" rtlCol="0">
              <a:spAutoFit/>
            </a:bodyPr>
            <a:lstStyle/>
            <a:p>
              <a:r>
                <a:rPr lang="en-US" dirty="0"/>
                <a:t>Datagram</a:t>
              </a:r>
            </a:p>
          </p:txBody>
        </p:sp>
        <p:sp>
          <p:nvSpPr>
            <p:cNvPr id="10" name="TextBox 9">
              <a:extLst>
                <a:ext uri="{FF2B5EF4-FFF2-40B4-BE49-F238E27FC236}">
                  <a16:creationId xmlns:a16="http://schemas.microsoft.com/office/drawing/2014/main" id="{3A824C2D-B3BA-7442-8C6D-FB5C37689307}"/>
                </a:ext>
              </a:extLst>
            </p:cNvPr>
            <p:cNvSpPr txBox="1"/>
            <p:nvPr/>
          </p:nvSpPr>
          <p:spPr>
            <a:xfrm>
              <a:off x="4242486" y="2364259"/>
              <a:ext cx="851515" cy="369332"/>
            </a:xfrm>
            <a:prstGeom prst="rect">
              <a:avLst/>
            </a:prstGeom>
            <a:noFill/>
          </p:spPr>
          <p:txBody>
            <a:bodyPr wrap="none" rtlCol="0">
              <a:spAutoFit/>
            </a:bodyPr>
            <a:lstStyle/>
            <a:p>
              <a:r>
                <a:rPr lang="en-US" dirty="0"/>
                <a:t>Frame</a:t>
              </a:r>
            </a:p>
          </p:txBody>
        </p:sp>
        <p:cxnSp>
          <p:nvCxnSpPr>
            <p:cNvPr id="11" name="Straight Arrow Connector 10">
              <a:extLst>
                <a:ext uri="{FF2B5EF4-FFF2-40B4-BE49-F238E27FC236}">
                  <a16:creationId xmlns:a16="http://schemas.microsoft.com/office/drawing/2014/main" id="{F8D10896-CC15-C343-8717-E1458DA3533D}"/>
                </a:ext>
              </a:extLst>
            </p:cNvPr>
            <p:cNvCxnSpPr/>
            <p:nvPr/>
          </p:nvCxnSpPr>
          <p:spPr bwMode="auto">
            <a:xfrm>
              <a:off x="3628768" y="3777049"/>
              <a:ext cx="1977081" cy="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37B99C3B-FE87-304E-925F-D9B73391F5D4}"/>
                </a:ext>
              </a:extLst>
            </p:cNvPr>
            <p:cNvSpPr txBox="1"/>
            <p:nvPr/>
          </p:nvSpPr>
          <p:spPr>
            <a:xfrm>
              <a:off x="3962399" y="3356919"/>
              <a:ext cx="1415772" cy="369332"/>
            </a:xfrm>
            <a:prstGeom prst="rect">
              <a:avLst/>
            </a:prstGeom>
            <a:noFill/>
          </p:spPr>
          <p:txBody>
            <a:bodyPr wrap="none" rtlCol="0">
              <a:spAutoFit/>
            </a:bodyPr>
            <a:lstStyle/>
            <a:p>
              <a:r>
                <a:rPr lang="en-US" dirty="0"/>
                <a:t>Bits - Signal</a:t>
              </a:r>
            </a:p>
          </p:txBody>
        </p:sp>
      </p:grpSp>
      <p:pic>
        <p:nvPicPr>
          <p:cNvPr id="13" name="Picture 665" descr="underline_base">
            <a:extLst>
              <a:ext uri="{FF2B5EF4-FFF2-40B4-BE49-F238E27FC236}">
                <a16:creationId xmlns:a16="http://schemas.microsoft.com/office/drawing/2014/main" id="{05B9ED26-7223-0146-A964-A76804DE2A4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96" y="723059"/>
            <a:ext cx="5484813"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2" name="Group 41">
            <a:extLst>
              <a:ext uri="{FF2B5EF4-FFF2-40B4-BE49-F238E27FC236}">
                <a16:creationId xmlns:a16="http://schemas.microsoft.com/office/drawing/2014/main" id="{492B1B22-DEA5-CF48-B252-8E91F48CED63}"/>
              </a:ext>
            </a:extLst>
          </p:cNvPr>
          <p:cNvGrpSpPr/>
          <p:nvPr/>
        </p:nvGrpSpPr>
        <p:grpSpPr>
          <a:xfrm>
            <a:off x="308919" y="3521676"/>
            <a:ext cx="8499261" cy="2927435"/>
            <a:chOff x="395288" y="1943100"/>
            <a:chExt cx="8610600" cy="4073525"/>
          </a:xfrm>
        </p:grpSpPr>
        <p:graphicFrame>
          <p:nvGraphicFramePr>
            <p:cNvPr id="16" name="Object 2">
              <a:extLst>
                <a:ext uri="{FF2B5EF4-FFF2-40B4-BE49-F238E27FC236}">
                  <a16:creationId xmlns:a16="http://schemas.microsoft.com/office/drawing/2014/main" id="{D9BD3EFB-4D3F-8042-911C-B1DFC1E0BBF9}"/>
                </a:ext>
              </a:extLst>
            </p:cNvPr>
            <p:cNvGraphicFramePr>
              <a:graphicFrameLocks noChangeAspect="1"/>
            </p:cNvGraphicFramePr>
            <p:nvPr>
              <p:extLst>
                <p:ext uri="{D42A27DB-BD31-4B8C-83A1-F6EECF244321}">
                  <p14:modId xmlns:p14="http://schemas.microsoft.com/office/powerpoint/2010/main" val="2117511434"/>
                </p:ext>
              </p:extLst>
            </p:nvPr>
          </p:nvGraphicFramePr>
          <p:xfrm>
            <a:off x="395288" y="1943100"/>
            <a:ext cx="8610600" cy="4037013"/>
          </p:xfrm>
          <a:graphic>
            <a:graphicData uri="http://schemas.openxmlformats.org/presentationml/2006/ole">
              <mc:AlternateContent xmlns:mc="http://schemas.openxmlformats.org/markup-compatibility/2006">
                <mc:Choice xmlns:v="urn:schemas-microsoft-com:vml" Requires="v">
                  <p:oleObj spid="_x0000_s71952" name="Visio" r:id="rId6" imgW="4686300" imgH="2197100" progId="Visio.Drawing.6">
                    <p:embed/>
                  </p:oleObj>
                </mc:Choice>
                <mc:Fallback>
                  <p:oleObj name="Visio" r:id="rId6" imgW="4686300" imgH="2197100" progId="Visio.Drawing.6">
                    <p:embed/>
                    <p:pic>
                      <p:nvPicPr>
                        <p:cNvPr id="17410" name="Object 2"/>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1943100"/>
                          <a:ext cx="8610600" cy="4037013"/>
                        </a:xfrm>
                        <a:prstGeom prst="rect">
                          <a:avLst/>
                        </a:prstGeom>
                        <a:solidFill>
                          <a:srgbClr val="FFBE7F"/>
                        </a:solidFill>
                        <a:ln w="9525">
                          <a:solidFill>
                            <a:srgbClr val="8F4600"/>
                          </a:solidFill>
                          <a:miter lim="800000"/>
                          <a:headEnd/>
                          <a:tailEnd/>
                        </a:ln>
                      </p:spPr>
                    </p:pic>
                  </p:oleObj>
                </mc:Fallback>
              </mc:AlternateContent>
            </a:graphicData>
          </a:graphic>
        </p:graphicFrame>
        <p:sp>
          <p:nvSpPr>
            <p:cNvPr id="17" name="TextBox 5">
              <a:extLst>
                <a:ext uri="{FF2B5EF4-FFF2-40B4-BE49-F238E27FC236}">
                  <a16:creationId xmlns:a16="http://schemas.microsoft.com/office/drawing/2014/main" id="{3F82A6A5-2CDC-4B43-938C-F806713F3F7D}"/>
                </a:ext>
              </a:extLst>
            </p:cNvPr>
            <p:cNvSpPr txBox="1">
              <a:spLocks noChangeArrowheads="1"/>
            </p:cNvSpPr>
            <p:nvPr/>
          </p:nvSpPr>
          <p:spPr bwMode="auto">
            <a:xfrm>
              <a:off x="509588" y="2159000"/>
              <a:ext cx="776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spcAft>
                  <a:spcPts val="1000"/>
                </a:spcAft>
                <a:buFontTx/>
                <a:buNone/>
              </a:pPr>
              <a:r>
                <a:rPr lang="en-US" altLang="en-US">
                  <a:latin typeface="Times New Roman" charset="0"/>
                </a:rPr>
                <a:t>Argon</a:t>
              </a:r>
            </a:p>
          </p:txBody>
        </p:sp>
        <p:sp>
          <p:nvSpPr>
            <p:cNvPr id="18" name="TextBox 6">
              <a:extLst>
                <a:ext uri="{FF2B5EF4-FFF2-40B4-BE49-F238E27FC236}">
                  <a16:creationId xmlns:a16="http://schemas.microsoft.com/office/drawing/2014/main" id="{10C57263-9BA4-7F47-8033-ED08CAAD09CA}"/>
                </a:ext>
              </a:extLst>
            </p:cNvPr>
            <p:cNvSpPr txBox="1">
              <a:spLocks noChangeArrowheads="1"/>
            </p:cNvSpPr>
            <p:nvPr/>
          </p:nvSpPr>
          <p:spPr bwMode="auto">
            <a:xfrm>
              <a:off x="8197850" y="2152650"/>
              <a:ext cx="708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spcAft>
                  <a:spcPts val="1000"/>
                </a:spcAft>
                <a:buFontTx/>
                <a:buNone/>
              </a:pPr>
              <a:r>
                <a:rPr lang="en-US" altLang="en-US">
                  <a:latin typeface="Times New Roman" charset="0"/>
                </a:rPr>
                <a:t>Neon</a:t>
              </a:r>
            </a:p>
          </p:txBody>
        </p:sp>
        <p:cxnSp>
          <p:nvCxnSpPr>
            <p:cNvPr id="19" name="Straight Arrow Connector 18">
              <a:extLst>
                <a:ext uri="{FF2B5EF4-FFF2-40B4-BE49-F238E27FC236}">
                  <a16:creationId xmlns:a16="http://schemas.microsoft.com/office/drawing/2014/main" id="{B8B77517-EF99-C64D-8E72-1402A6F99780}"/>
                </a:ext>
              </a:extLst>
            </p:cNvPr>
            <p:cNvCxnSpPr>
              <a:cxnSpLocks noChangeShapeType="1"/>
            </p:cNvCxnSpPr>
            <p:nvPr/>
          </p:nvCxnSpPr>
          <p:spPr bwMode="auto">
            <a:xfrm>
              <a:off x="3705225" y="2533650"/>
              <a:ext cx="2578100" cy="0"/>
            </a:xfrm>
            <a:prstGeom prst="straightConnector1">
              <a:avLst/>
            </a:prstGeom>
            <a:noFill/>
            <a:ln w="381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Arrow Connector 19">
              <a:extLst>
                <a:ext uri="{FF2B5EF4-FFF2-40B4-BE49-F238E27FC236}">
                  <a16:creationId xmlns:a16="http://schemas.microsoft.com/office/drawing/2014/main" id="{40752D95-5BCA-C749-9F46-0CA444EF3B2E}"/>
                </a:ext>
              </a:extLst>
            </p:cNvPr>
            <p:cNvCxnSpPr>
              <a:cxnSpLocks noChangeShapeType="1"/>
            </p:cNvCxnSpPr>
            <p:nvPr/>
          </p:nvCxnSpPr>
          <p:spPr bwMode="auto">
            <a:xfrm>
              <a:off x="2089150" y="3135313"/>
              <a:ext cx="0" cy="1574800"/>
            </a:xfrm>
            <a:prstGeom prst="straightConnector1">
              <a:avLst/>
            </a:prstGeom>
            <a:noFill/>
            <a:ln w="38100">
              <a:solidFill>
                <a:srgbClr val="FF2B2C"/>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B16C22F3-2EC7-2549-9197-3744CE13C616}"/>
                </a:ext>
              </a:extLst>
            </p:cNvPr>
            <p:cNvCxnSpPr>
              <a:cxnSpLocks noChangeShapeType="1"/>
            </p:cNvCxnSpPr>
            <p:nvPr/>
          </p:nvCxnSpPr>
          <p:spPr bwMode="auto">
            <a:xfrm>
              <a:off x="1992313" y="5099050"/>
              <a:ext cx="1079500" cy="0"/>
            </a:xfrm>
            <a:prstGeom prst="straightConnector1">
              <a:avLst/>
            </a:prstGeom>
            <a:noFill/>
            <a:ln w="38100">
              <a:solidFill>
                <a:srgbClr val="FF2B2C"/>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Arrow Connector 21">
              <a:extLst>
                <a:ext uri="{FF2B5EF4-FFF2-40B4-BE49-F238E27FC236}">
                  <a16:creationId xmlns:a16="http://schemas.microsoft.com/office/drawing/2014/main" id="{23BAD0E7-0696-E849-9F72-9A8FE2416A9E}"/>
                </a:ext>
              </a:extLst>
            </p:cNvPr>
            <p:cNvCxnSpPr>
              <a:cxnSpLocks noChangeShapeType="1"/>
            </p:cNvCxnSpPr>
            <p:nvPr/>
          </p:nvCxnSpPr>
          <p:spPr bwMode="auto">
            <a:xfrm flipV="1">
              <a:off x="3154363" y="3922713"/>
              <a:ext cx="1587" cy="877887"/>
            </a:xfrm>
            <a:prstGeom prst="straightConnector1">
              <a:avLst/>
            </a:prstGeom>
            <a:noFill/>
            <a:ln w="38100">
              <a:solidFill>
                <a:srgbClr val="FF2B2C"/>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C99A7FE8-B625-DB4C-9C5E-B5CB32619967}"/>
                </a:ext>
              </a:extLst>
            </p:cNvPr>
            <p:cNvCxnSpPr>
              <a:cxnSpLocks noChangeShapeType="1"/>
            </p:cNvCxnSpPr>
            <p:nvPr/>
          </p:nvCxnSpPr>
          <p:spPr bwMode="auto">
            <a:xfrm>
              <a:off x="3113088" y="3870325"/>
              <a:ext cx="838200" cy="0"/>
            </a:xfrm>
            <a:prstGeom prst="straightConnector1">
              <a:avLst/>
            </a:prstGeom>
            <a:noFill/>
            <a:ln w="38100">
              <a:solidFill>
                <a:srgbClr val="FF2B2C"/>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Arrow Connector 23">
              <a:extLst>
                <a:ext uri="{FF2B5EF4-FFF2-40B4-BE49-F238E27FC236}">
                  <a16:creationId xmlns:a16="http://schemas.microsoft.com/office/drawing/2014/main" id="{4D5EABF3-E342-7048-85E7-07859039E59C}"/>
                </a:ext>
              </a:extLst>
            </p:cNvPr>
            <p:cNvCxnSpPr>
              <a:cxnSpLocks noChangeShapeType="1"/>
            </p:cNvCxnSpPr>
            <p:nvPr/>
          </p:nvCxnSpPr>
          <p:spPr bwMode="auto">
            <a:xfrm>
              <a:off x="5470525" y="3881438"/>
              <a:ext cx="889000" cy="0"/>
            </a:xfrm>
            <a:prstGeom prst="straightConnector1">
              <a:avLst/>
            </a:prstGeom>
            <a:noFill/>
            <a:ln w="38100">
              <a:solidFill>
                <a:srgbClr val="FF2B2C"/>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Arrow Connector 24">
              <a:extLst>
                <a:ext uri="{FF2B5EF4-FFF2-40B4-BE49-F238E27FC236}">
                  <a16:creationId xmlns:a16="http://schemas.microsoft.com/office/drawing/2014/main" id="{703BACC7-0FD3-C34F-BB54-C08ECBD05727}"/>
                </a:ext>
              </a:extLst>
            </p:cNvPr>
            <p:cNvCxnSpPr>
              <a:cxnSpLocks noChangeShapeType="1"/>
            </p:cNvCxnSpPr>
            <p:nvPr/>
          </p:nvCxnSpPr>
          <p:spPr bwMode="auto">
            <a:xfrm>
              <a:off x="6450013" y="4038600"/>
              <a:ext cx="0" cy="863600"/>
            </a:xfrm>
            <a:prstGeom prst="straightConnector1">
              <a:avLst/>
            </a:prstGeom>
            <a:noFill/>
            <a:ln w="38100">
              <a:solidFill>
                <a:srgbClr val="FF2B2C"/>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Arrow Connector 25">
              <a:extLst>
                <a:ext uri="{FF2B5EF4-FFF2-40B4-BE49-F238E27FC236}">
                  <a16:creationId xmlns:a16="http://schemas.microsoft.com/office/drawing/2014/main" id="{000E06FE-B828-2149-8C08-00B5FE207894}"/>
                </a:ext>
              </a:extLst>
            </p:cNvPr>
            <p:cNvCxnSpPr>
              <a:cxnSpLocks noChangeShapeType="1"/>
            </p:cNvCxnSpPr>
            <p:nvPr/>
          </p:nvCxnSpPr>
          <p:spPr bwMode="auto">
            <a:xfrm>
              <a:off x="6505575" y="5099050"/>
              <a:ext cx="1447800" cy="0"/>
            </a:xfrm>
            <a:prstGeom prst="straightConnector1">
              <a:avLst/>
            </a:prstGeom>
            <a:noFill/>
            <a:ln w="38100">
              <a:solidFill>
                <a:srgbClr val="FF2B2C"/>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Arrow Connector 26">
              <a:extLst>
                <a:ext uri="{FF2B5EF4-FFF2-40B4-BE49-F238E27FC236}">
                  <a16:creationId xmlns:a16="http://schemas.microsoft.com/office/drawing/2014/main" id="{CA5B0BA8-7477-974E-870E-59EC265E4F94}"/>
                </a:ext>
              </a:extLst>
            </p:cNvPr>
            <p:cNvCxnSpPr>
              <a:cxnSpLocks noChangeShapeType="1"/>
            </p:cNvCxnSpPr>
            <p:nvPr/>
          </p:nvCxnSpPr>
          <p:spPr bwMode="auto">
            <a:xfrm flipH="1" flipV="1">
              <a:off x="7912100" y="3151188"/>
              <a:ext cx="12700" cy="1714500"/>
            </a:xfrm>
            <a:prstGeom prst="straightConnector1">
              <a:avLst/>
            </a:prstGeom>
            <a:noFill/>
            <a:ln w="38100">
              <a:solidFill>
                <a:srgbClr val="FF2B2C"/>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 name="Straight Arrow Connector 27">
              <a:extLst>
                <a:ext uri="{FF2B5EF4-FFF2-40B4-BE49-F238E27FC236}">
                  <a16:creationId xmlns:a16="http://schemas.microsoft.com/office/drawing/2014/main" id="{28E0CEC8-6CF9-EC47-AA76-A8B863BDDC44}"/>
                </a:ext>
              </a:extLst>
            </p:cNvPr>
            <p:cNvCxnSpPr>
              <a:cxnSpLocks noChangeShapeType="1"/>
            </p:cNvCxnSpPr>
            <p:nvPr/>
          </p:nvCxnSpPr>
          <p:spPr bwMode="auto">
            <a:xfrm>
              <a:off x="4135438" y="3667125"/>
              <a:ext cx="1104900" cy="0"/>
            </a:xfrm>
            <a:prstGeom prst="straightConnector1">
              <a:avLst/>
            </a:prstGeom>
            <a:noFill/>
            <a:ln w="38100">
              <a:solidFill>
                <a:srgbClr val="FF2B2C"/>
              </a:solidFill>
              <a:prstDash val="dash"/>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 name="Rectangle 298">
              <a:extLst>
                <a:ext uri="{FF2B5EF4-FFF2-40B4-BE49-F238E27FC236}">
                  <a16:creationId xmlns:a16="http://schemas.microsoft.com/office/drawing/2014/main" id="{686619A3-CC48-F448-82FB-4CCDAD99BD1A}"/>
                </a:ext>
              </a:extLst>
            </p:cNvPr>
            <p:cNvSpPr>
              <a:spLocks noChangeArrowheads="1"/>
            </p:cNvSpPr>
            <p:nvPr/>
          </p:nvSpPr>
          <p:spPr bwMode="auto">
            <a:xfrm>
              <a:off x="1736725" y="3287713"/>
              <a:ext cx="147638" cy="200025"/>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spcAft>
                  <a:spcPts val="1000"/>
                </a:spcAft>
                <a:buFontTx/>
                <a:buNone/>
              </a:pPr>
              <a:endParaRPr lang="en-US" altLang="en-US">
                <a:latin typeface="Times New Roman" charset="0"/>
              </a:endParaRPr>
            </a:p>
          </p:txBody>
        </p:sp>
        <p:sp>
          <p:nvSpPr>
            <p:cNvPr id="30" name="Rectangle 298">
              <a:extLst>
                <a:ext uri="{FF2B5EF4-FFF2-40B4-BE49-F238E27FC236}">
                  <a16:creationId xmlns:a16="http://schemas.microsoft.com/office/drawing/2014/main" id="{ACAB9034-C1C2-3E46-ABF6-93F586B1EE4A}"/>
                </a:ext>
              </a:extLst>
            </p:cNvPr>
            <p:cNvSpPr>
              <a:spLocks noChangeArrowheads="1"/>
            </p:cNvSpPr>
            <p:nvPr/>
          </p:nvSpPr>
          <p:spPr bwMode="auto">
            <a:xfrm>
              <a:off x="865188" y="2886075"/>
              <a:ext cx="147637" cy="200025"/>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spcAft>
                  <a:spcPts val="1000"/>
                </a:spcAft>
                <a:buFontTx/>
                <a:buNone/>
              </a:pPr>
              <a:endParaRPr lang="en-US" altLang="en-US">
                <a:latin typeface="Times New Roman" charset="0"/>
              </a:endParaRPr>
            </a:p>
          </p:txBody>
        </p:sp>
        <p:sp>
          <p:nvSpPr>
            <p:cNvPr id="31" name="Rectangle 298">
              <a:extLst>
                <a:ext uri="{FF2B5EF4-FFF2-40B4-BE49-F238E27FC236}">
                  <a16:creationId xmlns:a16="http://schemas.microsoft.com/office/drawing/2014/main" id="{7ACB68D0-469E-3448-A930-DE944959BAE9}"/>
                </a:ext>
              </a:extLst>
            </p:cNvPr>
            <p:cNvSpPr>
              <a:spLocks noChangeArrowheads="1"/>
            </p:cNvSpPr>
            <p:nvPr/>
          </p:nvSpPr>
          <p:spPr bwMode="auto">
            <a:xfrm>
              <a:off x="1277938" y="2886075"/>
              <a:ext cx="147637" cy="200025"/>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spcAft>
                  <a:spcPts val="1000"/>
                </a:spcAft>
                <a:buFontTx/>
                <a:buNone/>
              </a:pPr>
              <a:endParaRPr lang="en-US" altLang="en-US">
                <a:latin typeface="Times New Roman" charset="0"/>
              </a:endParaRPr>
            </a:p>
          </p:txBody>
        </p:sp>
        <p:sp>
          <p:nvSpPr>
            <p:cNvPr id="32" name="Rectangle 298">
              <a:extLst>
                <a:ext uri="{FF2B5EF4-FFF2-40B4-BE49-F238E27FC236}">
                  <a16:creationId xmlns:a16="http://schemas.microsoft.com/office/drawing/2014/main" id="{B52C5887-C499-3448-AAC1-8C838C85EC5C}"/>
                </a:ext>
              </a:extLst>
            </p:cNvPr>
            <p:cNvSpPr>
              <a:spLocks noChangeArrowheads="1"/>
            </p:cNvSpPr>
            <p:nvPr/>
          </p:nvSpPr>
          <p:spPr bwMode="auto">
            <a:xfrm>
              <a:off x="1063625" y="2886075"/>
              <a:ext cx="147638" cy="200025"/>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spcAft>
                  <a:spcPts val="1000"/>
                </a:spcAft>
                <a:buFontTx/>
                <a:buNone/>
              </a:pPr>
              <a:endParaRPr lang="en-US" altLang="en-US">
                <a:latin typeface="Times New Roman" charset="0"/>
              </a:endParaRPr>
            </a:p>
          </p:txBody>
        </p:sp>
        <p:cxnSp>
          <p:nvCxnSpPr>
            <p:cNvPr id="33" name="Straight Arrow Connector 32">
              <a:extLst>
                <a:ext uri="{FF2B5EF4-FFF2-40B4-BE49-F238E27FC236}">
                  <a16:creationId xmlns:a16="http://schemas.microsoft.com/office/drawing/2014/main" id="{BB106D48-6225-4A43-AE44-67B1BE3A02C0}"/>
                </a:ext>
              </a:extLst>
            </p:cNvPr>
            <p:cNvCxnSpPr>
              <a:cxnSpLocks noChangeShapeType="1"/>
            </p:cNvCxnSpPr>
            <p:nvPr/>
          </p:nvCxnSpPr>
          <p:spPr bwMode="auto">
            <a:xfrm flipH="1" flipV="1">
              <a:off x="3330575" y="3990975"/>
              <a:ext cx="508000" cy="520700"/>
            </a:xfrm>
            <a:prstGeom prst="straightConnector1">
              <a:avLst/>
            </a:prstGeom>
            <a:noFill/>
            <a:ln w="38100">
              <a:solidFill>
                <a:srgbClr val="8F46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4" name="TextBox 33">
              <a:extLst>
                <a:ext uri="{FF2B5EF4-FFF2-40B4-BE49-F238E27FC236}">
                  <a16:creationId xmlns:a16="http://schemas.microsoft.com/office/drawing/2014/main" id="{7E2D5B73-0649-2A46-ABA2-5E7D4427C090}"/>
                </a:ext>
              </a:extLst>
            </p:cNvPr>
            <p:cNvSpPr txBox="1"/>
            <p:nvPr/>
          </p:nvSpPr>
          <p:spPr bwMode="auto">
            <a:xfrm>
              <a:off x="4108450" y="4389438"/>
              <a:ext cx="1566863" cy="584200"/>
            </a:xfrm>
            <a:prstGeom prst="rect">
              <a:avLst/>
            </a:prstGeom>
            <a:noFill/>
          </p:spPr>
          <p:txBody>
            <a:bodyPr wrap="none">
              <a:spAutoFit/>
            </a:bodyPr>
            <a:lstStyle/>
            <a:p>
              <a:pPr>
                <a:spcBef>
                  <a:spcPts val="0"/>
                </a:spcBef>
                <a:spcAft>
                  <a:spcPts val="0"/>
                </a:spcAft>
                <a:defRPr/>
              </a:pPr>
              <a:r>
                <a:rPr lang="en-US" sz="1600" dirty="0">
                  <a:solidFill>
                    <a:schemeClr val="accent5">
                      <a:lumMod val="75000"/>
                    </a:schemeClr>
                  </a:solidFill>
                  <a:ea typeface="ＭＳ Ｐゴシック" charset="0"/>
                </a:rPr>
                <a:t>The </a:t>
              </a:r>
              <a:r>
                <a:rPr lang="en-US" sz="1600" dirty="0">
                  <a:solidFill>
                    <a:srgbClr val="FF0000"/>
                  </a:solidFill>
                  <a:ea typeface="ＭＳ Ｐゴシック" charset="0"/>
                </a:rPr>
                <a:t>actual path</a:t>
              </a:r>
            </a:p>
            <a:p>
              <a:pPr>
                <a:spcBef>
                  <a:spcPts val="0"/>
                </a:spcBef>
                <a:spcAft>
                  <a:spcPts val="0"/>
                </a:spcAft>
                <a:defRPr/>
              </a:pPr>
              <a:r>
                <a:rPr lang="en-US" sz="1600" dirty="0">
                  <a:solidFill>
                    <a:schemeClr val="accent5">
                      <a:lumMod val="75000"/>
                    </a:schemeClr>
                  </a:solidFill>
                  <a:ea typeface="ＭＳ Ｐゴシック" charset="0"/>
                </a:rPr>
                <a:t>followed by data</a:t>
              </a:r>
            </a:p>
          </p:txBody>
        </p:sp>
        <p:cxnSp>
          <p:nvCxnSpPr>
            <p:cNvPr id="35" name="Straight Arrow Connector 34">
              <a:extLst>
                <a:ext uri="{FF2B5EF4-FFF2-40B4-BE49-F238E27FC236}">
                  <a16:creationId xmlns:a16="http://schemas.microsoft.com/office/drawing/2014/main" id="{6D1FC1F0-6609-8A48-9109-CAF65944AE09}"/>
                </a:ext>
              </a:extLst>
            </p:cNvPr>
            <p:cNvCxnSpPr>
              <a:cxnSpLocks noChangeShapeType="1"/>
            </p:cNvCxnSpPr>
            <p:nvPr/>
          </p:nvCxnSpPr>
          <p:spPr bwMode="auto">
            <a:xfrm flipV="1">
              <a:off x="5561013" y="4003675"/>
              <a:ext cx="850900" cy="520700"/>
            </a:xfrm>
            <a:prstGeom prst="straightConnector1">
              <a:avLst/>
            </a:prstGeom>
            <a:noFill/>
            <a:ln w="38100">
              <a:solidFill>
                <a:srgbClr val="8F46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6" name="Rectangle 28">
              <a:extLst>
                <a:ext uri="{FF2B5EF4-FFF2-40B4-BE49-F238E27FC236}">
                  <a16:creationId xmlns:a16="http://schemas.microsoft.com/office/drawing/2014/main" id="{AF976EAD-6CD5-F641-8635-DD8461AF6253}"/>
                </a:ext>
              </a:extLst>
            </p:cNvPr>
            <p:cNvSpPr>
              <a:spLocks noChangeArrowheads="1"/>
            </p:cNvSpPr>
            <p:nvPr/>
          </p:nvSpPr>
          <p:spPr bwMode="auto">
            <a:xfrm>
              <a:off x="658813" y="3594100"/>
              <a:ext cx="3409950" cy="2028825"/>
            </a:xfrm>
            <a:prstGeom prst="rect">
              <a:avLst/>
            </a:prstGeom>
            <a:noFill/>
            <a:ln w="57150">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lIns="91433" tIns="45717" rIns="91433" bIns="45717"/>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1000"/>
                </a:spcBef>
                <a:spcAft>
                  <a:spcPts val="1000"/>
                </a:spcAft>
              </a:pPr>
              <a:endParaRPr lang="en-US" altLang="en-US">
                <a:solidFill>
                  <a:srgbClr val="000000"/>
                </a:solidFill>
                <a:latin typeface="Times" charset="0"/>
              </a:endParaRPr>
            </a:p>
          </p:txBody>
        </p:sp>
        <p:sp>
          <p:nvSpPr>
            <p:cNvPr id="37" name="Rectangle 30">
              <a:extLst>
                <a:ext uri="{FF2B5EF4-FFF2-40B4-BE49-F238E27FC236}">
                  <a16:creationId xmlns:a16="http://schemas.microsoft.com/office/drawing/2014/main" id="{A3DD2836-969C-864D-B258-402C87F4973E}"/>
                </a:ext>
              </a:extLst>
            </p:cNvPr>
            <p:cNvSpPr>
              <a:spLocks noChangeArrowheads="1"/>
            </p:cNvSpPr>
            <p:nvPr/>
          </p:nvSpPr>
          <p:spPr bwMode="auto">
            <a:xfrm>
              <a:off x="5391150" y="3600450"/>
              <a:ext cx="3411538" cy="2028825"/>
            </a:xfrm>
            <a:prstGeom prst="rect">
              <a:avLst/>
            </a:prstGeom>
            <a:noFill/>
            <a:ln w="57150">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lIns="91433" tIns="45717" rIns="91433" bIns="45717"/>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1000"/>
                </a:spcBef>
                <a:spcAft>
                  <a:spcPts val="1000"/>
                </a:spcAft>
              </a:pPr>
              <a:endParaRPr lang="en-US" altLang="en-US">
                <a:solidFill>
                  <a:srgbClr val="000000"/>
                </a:solidFill>
                <a:latin typeface="Times" charset="0"/>
              </a:endParaRPr>
            </a:p>
          </p:txBody>
        </p:sp>
        <p:sp>
          <p:nvSpPr>
            <p:cNvPr id="38" name="Rectangle 298">
              <a:extLst>
                <a:ext uri="{FF2B5EF4-FFF2-40B4-BE49-F238E27FC236}">
                  <a16:creationId xmlns:a16="http://schemas.microsoft.com/office/drawing/2014/main" id="{5F6AF15A-34E9-894E-9236-DC7F12D4CDCD}"/>
                </a:ext>
              </a:extLst>
            </p:cNvPr>
            <p:cNvSpPr>
              <a:spLocks noChangeArrowheads="1"/>
            </p:cNvSpPr>
            <p:nvPr/>
          </p:nvSpPr>
          <p:spPr bwMode="auto">
            <a:xfrm>
              <a:off x="8105775" y="3167063"/>
              <a:ext cx="147638" cy="200025"/>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spcAft>
                  <a:spcPts val="1000"/>
                </a:spcAft>
                <a:buFontTx/>
                <a:buNone/>
              </a:pPr>
              <a:endParaRPr lang="en-US" altLang="en-US">
                <a:latin typeface="Times New Roman" charset="0"/>
              </a:endParaRPr>
            </a:p>
          </p:txBody>
        </p:sp>
        <p:sp>
          <p:nvSpPr>
            <p:cNvPr id="39" name="Rectangle 298">
              <a:extLst>
                <a:ext uri="{FF2B5EF4-FFF2-40B4-BE49-F238E27FC236}">
                  <a16:creationId xmlns:a16="http://schemas.microsoft.com/office/drawing/2014/main" id="{74EC1AA7-B86D-6642-A9F1-20373E403FAA}"/>
                </a:ext>
              </a:extLst>
            </p:cNvPr>
            <p:cNvSpPr>
              <a:spLocks noChangeArrowheads="1"/>
            </p:cNvSpPr>
            <p:nvPr/>
          </p:nvSpPr>
          <p:spPr bwMode="auto">
            <a:xfrm>
              <a:off x="4622800" y="3367088"/>
              <a:ext cx="147638" cy="200025"/>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spcAft>
                  <a:spcPts val="1000"/>
                </a:spcAft>
                <a:buFontTx/>
                <a:buNone/>
              </a:pPr>
              <a:endParaRPr lang="en-US" altLang="en-US">
                <a:latin typeface="Times New Roman" charset="0"/>
              </a:endParaRPr>
            </a:p>
          </p:txBody>
        </p:sp>
        <p:cxnSp>
          <p:nvCxnSpPr>
            <p:cNvPr id="40" name="Straight Arrow Connector 36">
              <a:extLst>
                <a:ext uri="{FF2B5EF4-FFF2-40B4-BE49-F238E27FC236}">
                  <a16:creationId xmlns:a16="http://schemas.microsoft.com/office/drawing/2014/main" id="{106F5885-D34C-6343-8F00-A93B372B5DA2}"/>
                </a:ext>
              </a:extLst>
            </p:cNvPr>
            <p:cNvCxnSpPr>
              <a:cxnSpLocks noChangeShapeType="1"/>
            </p:cNvCxnSpPr>
            <p:nvPr/>
          </p:nvCxnSpPr>
          <p:spPr bwMode="auto">
            <a:xfrm flipH="1" flipV="1">
              <a:off x="3740150" y="5705475"/>
              <a:ext cx="411163" cy="311150"/>
            </a:xfrm>
            <a:prstGeom prst="straightConnector1">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cxnSp>
        <p:cxnSp>
          <p:nvCxnSpPr>
            <p:cNvPr id="41" name="Straight Arrow Connector 37">
              <a:extLst>
                <a:ext uri="{FF2B5EF4-FFF2-40B4-BE49-F238E27FC236}">
                  <a16:creationId xmlns:a16="http://schemas.microsoft.com/office/drawing/2014/main" id="{258ADDA1-07E0-D94C-B937-33F31E87AAC1}"/>
                </a:ext>
              </a:extLst>
            </p:cNvPr>
            <p:cNvCxnSpPr>
              <a:cxnSpLocks noChangeShapeType="1"/>
            </p:cNvCxnSpPr>
            <p:nvPr/>
          </p:nvCxnSpPr>
          <p:spPr bwMode="auto">
            <a:xfrm flipV="1">
              <a:off x="5138738" y="5695950"/>
              <a:ext cx="457200" cy="303213"/>
            </a:xfrm>
            <a:prstGeom prst="straightConnector1">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10841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9A2A-D220-C64F-A8CA-CD88ECB2CAF0}"/>
              </a:ext>
            </a:extLst>
          </p:cNvPr>
          <p:cNvSpPr>
            <a:spLocks noGrp="1"/>
          </p:cNvSpPr>
          <p:nvPr>
            <p:ph type="title"/>
          </p:nvPr>
        </p:nvSpPr>
        <p:spPr>
          <a:xfrm>
            <a:off x="558800" y="127000"/>
            <a:ext cx="3524102" cy="482600"/>
          </a:xfrm>
        </p:spPr>
        <p:txBody>
          <a:bodyPr/>
          <a:lstStyle/>
          <a:p>
            <a:r>
              <a:rPr lang="en-US" sz="3600" dirty="0"/>
              <a:t>ARP Cache/Table</a:t>
            </a:r>
          </a:p>
        </p:txBody>
      </p:sp>
      <p:sp>
        <p:nvSpPr>
          <p:cNvPr id="4" name="Footer Placeholder 3">
            <a:extLst>
              <a:ext uri="{FF2B5EF4-FFF2-40B4-BE49-F238E27FC236}">
                <a16:creationId xmlns:a16="http://schemas.microsoft.com/office/drawing/2014/main" id="{B756F9F5-47B4-A548-8572-ADA1B8EE8ADE}"/>
              </a:ext>
            </a:extLst>
          </p:cNvPr>
          <p:cNvSpPr>
            <a:spLocks noGrp="1"/>
          </p:cNvSpPr>
          <p:nvPr>
            <p:ph type="ftr" sz="quarter" idx="11"/>
          </p:nvPr>
        </p:nvSpPr>
        <p:spPr/>
        <p:txBody>
          <a:bodyPr/>
          <a:lstStyle/>
          <a:p>
            <a:pPr>
              <a:defRPr/>
            </a:pPr>
            <a:r>
              <a:rPr lang="en-US"/>
              <a:t>Data Link Layer</a:t>
            </a:r>
            <a:endParaRPr lang="en-US" dirty="0"/>
          </a:p>
        </p:txBody>
      </p:sp>
      <p:sp>
        <p:nvSpPr>
          <p:cNvPr id="5" name="Slide Number Placeholder 4">
            <a:extLst>
              <a:ext uri="{FF2B5EF4-FFF2-40B4-BE49-F238E27FC236}">
                <a16:creationId xmlns:a16="http://schemas.microsoft.com/office/drawing/2014/main" id="{12251D58-22CE-DF41-A2DA-8FF8F1670DDE}"/>
              </a:ext>
            </a:extLst>
          </p:cNvPr>
          <p:cNvSpPr>
            <a:spLocks noGrp="1"/>
          </p:cNvSpPr>
          <p:nvPr>
            <p:ph type="sldNum" sz="quarter" idx="12"/>
          </p:nvPr>
        </p:nvSpPr>
        <p:spPr/>
        <p:txBody>
          <a:bodyPr/>
          <a:lstStyle/>
          <a:p>
            <a:pPr>
              <a:defRPr/>
            </a:pPr>
            <a:r>
              <a:rPr lang="en-US"/>
              <a:t>5-</a:t>
            </a:r>
            <a:fld id="{D0626857-DD43-9D46-91D4-DEBFBA1258D1}" type="slidenum">
              <a:rPr lang="en-US" smtClean="0"/>
              <a:pPr>
                <a:defRPr/>
              </a:pPr>
              <a:t>50</a:t>
            </a:fld>
            <a:endParaRPr lang="en-US" dirty="0"/>
          </a:p>
        </p:txBody>
      </p:sp>
      <p:sp>
        <p:nvSpPr>
          <p:cNvPr id="6" name="Rectangle 4">
            <a:extLst>
              <a:ext uri="{FF2B5EF4-FFF2-40B4-BE49-F238E27FC236}">
                <a16:creationId xmlns:a16="http://schemas.microsoft.com/office/drawing/2014/main" id="{FF554810-47F5-354F-92BD-9A19817D10CA}"/>
              </a:ext>
            </a:extLst>
          </p:cNvPr>
          <p:cNvSpPr>
            <a:spLocks noGrp="1" noChangeArrowheads="1"/>
          </p:cNvSpPr>
          <p:nvPr>
            <p:ph idx="1"/>
          </p:nvPr>
        </p:nvSpPr>
        <p:spPr>
          <a:xfrm>
            <a:off x="338666" y="880533"/>
            <a:ext cx="8398933" cy="5706533"/>
          </a:xfrm>
        </p:spPr>
        <p:txBody>
          <a:bodyPr/>
          <a:lstStyle/>
          <a:p>
            <a:pPr marL="231775" indent="-231775">
              <a:defRPr/>
            </a:pPr>
            <a:r>
              <a:rPr lang="en-US" b="1" dirty="0">
                <a:latin typeface="Gill Sans MT" charset="0"/>
                <a:cs typeface="+mn-cs"/>
              </a:rPr>
              <a:t>A</a:t>
            </a:r>
            <a:r>
              <a:rPr lang="en-US" dirty="0">
                <a:latin typeface="Gill Sans MT" charset="0"/>
                <a:cs typeface="+mn-cs"/>
              </a:rPr>
              <a:t> caches (saves) </a:t>
            </a:r>
            <a:r>
              <a:rPr lang="en-US" b="1" dirty="0">
                <a:latin typeface="Gill Sans MT" charset="0"/>
                <a:cs typeface="+mn-cs"/>
              </a:rPr>
              <a:t>B</a:t>
            </a:r>
            <a:r>
              <a:rPr lang="en-US" dirty="0">
                <a:latin typeface="Gill Sans MT" charset="0"/>
                <a:cs typeface="+mn-cs"/>
              </a:rPr>
              <a:t>’s </a:t>
            </a:r>
            <a:r>
              <a:rPr lang="en-US" dirty="0">
                <a:solidFill>
                  <a:srgbClr val="C00000"/>
                </a:solidFill>
                <a:latin typeface="Gill Sans MT" charset="0"/>
                <a:cs typeface="+mn-cs"/>
              </a:rPr>
              <a:t>IP-MAC</a:t>
            </a:r>
            <a:r>
              <a:rPr lang="en-US" dirty="0">
                <a:latin typeface="Gill Sans MT" charset="0"/>
                <a:cs typeface="+mn-cs"/>
              </a:rPr>
              <a:t> address pair in an </a:t>
            </a:r>
            <a:r>
              <a:rPr lang="en-US" dirty="0">
                <a:solidFill>
                  <a:srgbClr val="C00000"/>
                </a:solidFill>
                <a:latin typeface="Gill Sans MT" charset="0"/>
                <a:cs typeface="+mn-cs"/>
              </a:rPr>
              <a:t>ARP table </a:t>
            </a:r>
            <a:r>
              <a:rPr lang="en-US" dirty="0">
                <a:latin typeface="Gill Sans MT" charset="0"/>
                <a:cs typeface="+mn-cs"/>
              </a:rPr>
              <a:t>until information becomes old (times out)</a:t>
            </a:r>
            <a:r>
              <a:rPr lang="en-US" sz="2400" dirty="0">
                <a:latin typeface="Gill Sans MT" charset="0"/>
                <a:cs typeface="+mn-cs"/>
              </a:rPr>
              <a:t> </a:t>
            </a:r>
          </a:p>
          <a:p>
            <a:pPr marL="400050" lvl="1" indent="0">
              <a:buNone/>
              <a:defRPr/>
            </a:pPr>
            <a:r>
              <a:rPr lang="en-US" sz="3200" i="1" dirty="0">
                <a:solidFill>
                  <a:srgbClr val="CC0000"/>
                </a:solidFill>
                <a:latin typeface="Gill Sans MT" charset="0"/>
              </a:rPr>
              <a:t>ARP table: </a:t>
            </a:r>
            <a:r>
              <a:rPr lang="en-US" dirty="0">
                <a:solidFill>
                  <a:srgbClr val="CC0000"/>
                </a:solidFill>
                <a:latin typeface="Gill Sans MT" charset="0"/>
              </a:rPr>
              <a:t>&lt; Network address; MAC address; TTL&gt;</a:t>
            </a:r>
            <a:endParaRPr lang="en-US" sz="2000" dirty="0">
              <a:solidFill>
                <a:srgbClr val="CC0000"/>
              </a:solidFill>
              <a:latin typeface="Gill Sans MT" charset="0"/>
            </a:endParaRPr>
          </a:p>
          <a:p>
            <a:pPr lvl="1">
              <a:defRPr/>
            </a:pPr>
            <a:r>
              <a:rPr lang="en-US" dirty="0">
                <a:latin typeface="Gill Sans MT" charset="0"/>
              </a:rPr>
              <a:t>TTL (Time To Live): time after which address mapping will be forgotten (used to be 20 mins, now with mobile devices it is barely 30secs)</a:t>
            </a:r>
          </a:p>
          <a:p>
            <a:pPr marL="681038" lvl="1" indent="-223838">
              <a:defRPr/>
            </a:pPr>
            <a:r>
              <a:rPr lang="en-US" dirty="0">
                <a:latin typeface="Gill Sans MT" charset="0"/>
              </a:rPr>
              <a:t>known as </a:t>
            </a:r>
            <a:r>
              <a:rPr lang="en-US" dirty="0">
                <a:solidFill>
                  <a:srgbClr val="C00000"/>
                </a:solidFill>
                <a:latin typeface="Gill Sans MT" charset="0"/>
              </a:rPr>
              <a:t>soft state</a:t>
            </a:r>
            <a:r>
              <a:rPr lang="en-US" dirty="0">
                <a:latin typeface="Gill Sans MT" charset="0"/>
              </a:rPr>
              <a:t>: information that times out (goes away) unless refreshed</a:t>
            </a:r>
          </a:p>
          <a:p>
            <a:pPr marL="681038" lvl="1" indent="-223838">
              <a:defRPr/>
            </a:pPr>
            <a:r>
              <a:rPr lang="en-US" dirty="0">
                <a:latin typeface="Gill Sans MT" charset="0"/>
              </a:rPr>
              <a:t>nodes sometimes will send a query to check if remote node is still “valid” -  if a response is received, it renews the TTL</a:t>
            </a:r>
          </a:p>
          <a:p>
            <a:pPr marL="231775" indent="-231775">
              <a:defRPr/>
            </a:pPr>
            <a:r>
              <a:rPr lang="en-US" b="1" dirty="0">
                <a:latin typeface="Gill Sans MT" charset="0"/>
                <a:cs typeface="+mn-cs"/>
              </a:rPr>
              <a:t>B</a:t>
            </a:r>
            <a:r>
              <a:rPr lang="en-US" dirty="0">
                <a:latin typeface="Gill Sans MT" charset="0"/>
                <a:cs typeface="+mn-cs"/>
              </a:rPr>
              <a:t> should cache </a:t>
            </a:r>
            <a:r>
              <a:rPr lang="en-US" b="1" dirty="0">
                <a:latin typeface="Gill Sans MT" charset="0"/>
                <a:cs typeface="+mn-cs"/>
              </a:rPr>
              <a:t>A</a:t>
            </a:r>
            <a:r>
              <a:rPr lang="en-US" dirty="0">
                <a:latin typeface="Gill Sans MT" charset="0"/>
                <a:cs typeface="+mn-cs"/>
              </a:rPr>
              <a:t>’s information too, sometimes it needs a “data” request from </a:t>
            </a:r>
            <a:r>
              <a:rPr lang="en-US" b="1" dirty="0">
                <a:latin typeface="Gill Sans MT" charset="0"/>
                <a:cs typeface="+mn-cs"/>
              </a:rPr>
              <a:t>B</a:t>
            </a:r>
            <a:r>
              <a:rPr lang="en-US" dirty="0">
                <a:latin typeface="Gill Sans MT" charset="0"/>
                <a:cs typeface="+mn-cs"/>
              </a:rPr>
              <a:t> to </a:t>
            </a:r>
            <a:r>
              <a:rPr lang="en-US" b="1" dirty="0">
                <a:latin typeface="Gill Sans MT" charset="0"/>
                <a:cs typeface="+mn-cs"/>
              </a:rPr>
              <a:t>A</a:t>
            </a:r>
            <a:r>
              <a:rPr lang="en-US" dirty="0">
                <a:latin typeface="Gill Sans MT" charset="0"/>
                <a:cs typeface="+mn-cs"/>
              </a:rPr>
              <a:t> to </a:t>
            </a:r>
            <a:r>
              <a:rPr lang="en-US" dirty="0">
                <a:solidFill>
                  <a:srgbClr val="C00000"/>
                </a:solidFill>
                <a:latin typeface="Gill Sans MT" charset="0"/>
                <a:cs typeface="+mn-cs"/>
              </a:rPr>
              <a:t>enable cache</a:t>
            </a:r>
          </a:p>
          <a:p>
            <a:pPr marL="231775" indent="-231775">
              <a:defRPr/>
            </a:pPr>
            <a:r>
              <a:rPr lang="en-US" dirty="0">
                <a:latin typeface="Gill Sans MT" charset="0"/>
                <a:cs typeface="+mn-cs"/>
              </a:rPr>
              <a:t>ARP is </a:t>
            </a:r>
            <a:r>
              <a:rPr lang="ja-JP" altLang="en-US" dirty="0">
                <a:latin typeface="Gill Sans MT" charset="0"/>
                <a:cs typeface="+mn-cs"/>
              </a:rPr>
              <a:t>“</a:t>
            </a:r>
            <a:r>
              <a:rPr lang="en-US" dirty="0">
                <a:latin typeface="Gill Sans MT" charset="0"/>
                <a:cs typeface="+mn-cs"/>
              </a:rPr>
              <a:t>plug-and-play</a:t>
            </a:r>
            <a:r>
              <a:rPr lang="ja-JP" altLang="en-US" dirty="0">
                <a:latin typeface="Gill Sans MT" charset="0"/>
                <a:cs typeface="+mn-cs"/>
              </a:rPr>
              <a:t>”</a:t>
            </a:r>
            <a:r>
              <a:rPr lang="en-US" dirty="0">
                <a:latin typeface="Gill Sans MT" charset="0"/>
                <a:cs typeface="+mn-cs"/>
              </a:rPr>
              <a:t>:</a:t>
            </a:r>
          </a:p>
          <a:p>
            <a:pPr marL="681038" lvl="1" indent="-223838">
              <a:defRPr/>
            </a:pPr>
            <a:r>
              <a:rPr lang="en-US" dirty="0">
                <a:latin typeface="Gill Sans MT" charset="0"/>
              </a:rPr>
              <a:t>nodes create their ARP tables </a:t>
            </a:r>
            <a:r>
              <a:rPr lang="en-US" i="1" dirty="0">
                <a:latin typeface="Gill Sans MT" charset="0"/>
              </a:rPr>
              <a:t>without intervention from net administrator</a:t>
            </a:r>
          </a:p>
        </p:txBody>
      </p:sp>
      <p:pic>
        <p:nvPicPr>
          <p:cNvPr id="7" name="Picture 4" descr="underline_base">
            <a:extLst>
              <a:ext uri="{FF2B5EF4-FFF2-40B4-BE49-F238E27FC236}">
                <a16:creationId xmlns:a16="http://schemas.microsoft.com/office/drawing/2014/main" id="{B1BAED75-D05E-5741-9864-34D36D170F3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609600"/>
            <a:ext cx="3364614" cy="124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111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p:cNvSpPr>
            <a:spLocks noGrp="1"/>
          </p:cNvSpPr>
          <p:nvPr>
            <p:ph type="sldNum" sz="quarter" idx="10"/>
          </p:nvPr>
        </p:nvSpPr>
        <p:spPr>
          <a:xfrm>
            <a:off x="7069666" y="6231466"/>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a:spcBef>
                <a:spcPct val="0"/>
              </a:spcBef>
              <a:buFontTx/>
              <a:buNone/>
            </a:pPr>
            <a:fld id="{3389D398-DE3C-C745-B4DB-67278182AD78}" type="slidenum">
              <a:rPr lang="en-US" altLang="en-US" sz="1400">
                <a:latin typeface="Times New Roman" charset="0"/>
              </a:rPr>
              <a:pPr algn="r">
                <a:spcBef>
                  <a:spcPct val="0"/>
                </a:spcBef>
                <a:buFontTx/>
                <a:buNone/>
              </a:pPr>
              <a:t>51</a:t>
            </a:fld>
            <a:endParaRPr lang="en-US" altLang="en-US" sz="1400">
              <a:latin typeface="Times New Roman" charset="0"/>
            </a:endParaRPr>
          </a:p>
        </p:txBody>
      </p:sp>
      <p:sp>
        <p:nvSpPr>
          <p:cNvPr id="138242" name="Rectangle 2"/>
          <p:cNvSpPr>
            <a:spLocks noGrp="1" noChangeArrowheads="1"/>
          </p:cNvSpPr>
          <p:nvPr>
            <p:ph type="title"/>
          </p:nvPr>
        </p:nvSpPr>
        <p:spPr/>
        <p:txBody>
          <a:bodyPr/>
          <a:lstStyle/>
          <a:p>
            <a:pPr>
              <a:defRPr/>
            </a:pPr>
            <a:r>
              <a:rPr lang="en-US" dirty="0">
                <a:cs typeface="+mj-cs"/>
              </a:rPr>
              <a:t>Example ARP Cache (table)</a:t>
            </a:r>
          </a:p>
        </p:txBody>
      </p:sp>
      <p:sp>
        <p:nvSpPr>
          <p:cNvPr id="138243" name="Rectangle 3"/>
          <p:cNvSpPr>
            <a:spLocks noGrp="1" noChangeArrowheads="1"/>
          </p:cNvSpPr>
          <p:nvPr>
            <p:ph type="body" idx="1"/>
          </p:nvPr>
        </p:nvSpPr>
        <p:spPr>
          <a:xfrm>
            <a:off x="533400" y="1600200"/>
            <a:ext cx="7772400" cy="2243667"/>
          </a:xfrm>
        </p:spPr>
        <p:txBody>
          <a:bodyPr/>
          <a:lstStyle/>
          <a:p>
            <a:pPr lvl="1">
              <a:buFontTx/>
              <a:buNone/>
              <a:tabLst>
                <a:tab pos="1828800" algn="l"/>
                <a:tab pos="3606800" algn="l"/>
                <a:tab pos="5661025" algn="l"/>
              </a:tabLst>
              <a:defRPr/>
            </a:pPr>
            <a:r>
              <a:rPr lang="en-US" sz="2000" dirty="0"/>
              <a:t>(128.143.71.37) at 00:10:4B:C5:D1:15 [ether] on eth0</a:t>
            </a:r>
          </a:p>
          <a:p>
            <a:pPr lvl="1">
              <a:buFontTx/>
              <a:buNone/>
              <a:tabLst>
                <a:tab pos="1828800" algn="l"/>
                <a:tab pos="3606800" algn="l"/>
                <a:tab pos="5661025" algn="l"/>
              </a:tabLst>
              <a:defRPr/>
            </a:pPr>
            <a:r>
              <a:rPr lang="en-US" sz="2000" dirty="0"/>
              <a:t>(128.143.71.36) at 00:B0:D0:E1:17:D5 [ether] on eth0</a:t>
            </a:r>
          </a:p>
          <a:p>
            <a:pPr lvl="1">
              <a:buFontTx/>
              <a:buNone/>
              <a:tabLst>
                <a:tab pos="1828800" algn="l"/>
                <a:tab pos="3606800" algn="l"/>
                <a:tab pos="5661025" algn="l"/>
              </a:tabLst>
              <a:defRPr/>
            </a:pPr>
            <a:r>
              <a:rPr lang="en-US" sz="2000" dirty="0"/>
              <a:t>(128.143.71.35) at 00:B0:D0:DE:70:E6 [ether] on eth0</a:t>
            </a:r>
          </a:p>
          <a:p>
            <a:pPr lvl="1">
              <a:buFontTx/>
              <a:buNone/>
              <a:tabLst>
                <a:tab pos="1828800" algn="l"/>
                <a:tab pos="3606800" algn="l"/>
                <a:tab pos="5661025" algn="l"/>
              </a:tabLst>
              <a:defRPr/>
            </a:pPr>
            <a:r>
              <a:rPr lang="en-US" sz="2000" dirty="0"/>
              <a:t>(128.143.136.90) at 00:05:3C:06:27:35 [ether] on eth1</a:t>
            </a:r>
          </a:p>
          <a:p>
            <a:pPr lvl="1">
              <a:buFontTx/>
              <a:buNone/>
              <a:tabLst>
                <a:tab pos="1828800" algn="l"/>
                <a:tab pos="3606800" algn="l"/>
                <a:tab pos="5661025" algn="l"/>
              </a:tabLst>
              <a:defRPr/>
            </a:pPr>
            <a:r>
              <a:rPr lang="en-US" sz="2000" dirty="0"/>
              <a:t>(128.143.71.34) at 00:B0:D0:E1:17:DB [ether] on eth0</a:t>
            </a:r>
          </a:p>
          <a:p>
            <a:pPr lvl="1">
              <a:buFontTx/>
              <a:buNone/>
              <a:tabLst>
                <a:tab pos="1828800" algn="l"/>
                <a:tab pos="3606800" algn="l"/>
                <a:tab pos="5661025" algn="l"/>
              </a:tabLst>
              <a:defRPr/>
            </a:pPr>
            <a:r>
              <a:rPr lang="en-US" sz="2000" dirty="0"/>
              <a:t>(128.143.71.33) at 00:B0:D0:E1:17:DF [ether] on eth0</a:t>
            </a:r>
          </a:p>
          <a:p>
            <a:pPr marL="0" indent="0">
              <a:buNone/>
              <a:tabLst>
                <a:tab pos="1828800" algn="l"/>
                <a:tab pos="3606800" algn="l"/>
                <a:tab pos="5661025" algn="l"/>
              </a:tabLst>
              <a:defRPr/>
            </a:pPr>
            <a:endParaRPr lang="en-US" sz="2000" dirty="0"/>
          </a:p>
        </p:txBody>
      </p:sp>
    </p:spTree>
    <p:extLst>
      <p:ext uri="{BB962C8B-B14F-4D97-AF65-F5344CB8AC3E}">
        <p14:creationId xmlns:p14="http://schemas.microsoft.com/office/powerpoint/2010/main" val="3860423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F37F74EF-80D3-A54C-BDDB-ACE1273423DB}" type="slidenum">
              <a:rPr lang="en-US" altLang="en-US" sz="1400">
                <a:latin typeface="Times New Roman" charset="0"/>
              </a:rPr>
              <a:pPr>
                <a:spcBef>
                  <a:spcPct val="0"/>
                </a:spcBef>
                <a:buFontTx/>
                <a:buNone/>
              </a:pPr>
              <a:t>52</a:t>
            </a:fld>
            <a:endParaRPr lang="en-US" altLang="en-US" sz="1400">
              <a:latin typeface="Times New Roman" charset="0"/>
            </a:endParaRPr>
          </a:p>
        </p:txBody>
      </p:sp>
      <p:sp>
        <p:nvSpPr>
          <p:cNvPr id="139266" name="Rectangle 2"/>
          <p:cNvSpPr>
            <a:spLocks noGrp="1" noChangeArrowheads="1"/>
          </p:cNvSpPr>
          <p:nvPr>
            <p:ph type="title"/>
          </p:nvPr>
        </p:nvSpPr>
        <p:spPr>
          <a:xfrm>
            <a:off x="533400" y="228600"/>
            <a:ext cx="7772400" cy="613229"/>
          </a:xfrm>
        </p:spPr>
        <p:txBody>
          <a:bodyPr/>
          <a:lstStyle/>
          <a:p>
            <a:pPr>
              <a:defRPr/>
            </a:pPr>
            <a:r>
              <a:rPr lang="en-US" dirty="0">
                <a:cs typeface="+mj-cs"/>
              </a:rPr>
              <a:t>Things to know about ARP</a:t>
            </a:r>
          </a:p>
        </p:txBody>
      </p:sp>
      <p:sp>
        <p:nvSpPr>
          <p:cNvPr id="139267" name="Rectangle 3"/>
          <p:cNvSpPr>
            <a:spLocks noGrp="1" noChangeArrowheads="1"/>
          </p:cNvSpPr>
          <p:nvPr>
            <p:ph type="body" idx="1"/>
          </p:nvPr>
        </p:nvSpPr>
        <p:spPr/>
        <p:txBody>
          <a:bodyPr/>
          <a:lstStyle/>
          <a:p>
            <a:pPr>
              <a:tabLst>
                <a:tab pos="1257300" algn="l"/>
                <a:tab pos="5661025" algn="l"/>
              </a:tabLst>
              <a:defRPr/>
            </a:pPr>
            <a:r>
              <a:rPr lang="en-US" dirty="0">
                <a:cs typeface="+mn-cs"/>
              </a:rPr>
              <a:t>What happens if an ARP Request is made for a non-existing host?</a:t>
            </a:r>
          </a:p>
          <a:p>
            <a:pPr>
              <a:buFontTx/>
              <a:buNone/>
              <a:tabLst>
                <a:tab pos="1257300" algn="l"/>
                <a:tab pos="5661025" algn="l"/>
              </a:tabLst>
              <a:defRPr/>
            </a:pPr>
            <a:r>
              <a:rPr lang="en-US" dirty="0">
                <a:cs typeface="+mn-cs"/>
              </a:rPr>
              <a:t>	</a:t>
            </a:r>
            <a:r>
              <a:rPr lang="en-US" dirty="0">
                <a:solidFill>
                  <a:srgbClr val="0000FF"/>
                </a:solidFill>
                <a:cs typeface="+mn-cs"/>
              </a:rPr>
              <a:t>Several ARP requests are made with increasing time 	intervals between requests. Eventually, ARP gives up.</a:t>
            </a:r>
            <a:endParaRPr lang="en-US" dirty="0">
              <a:cs typeface="+mn-cs"/>
            </a:endParaRPr>
          </a:p>
          <a:p>
            <a:pPr>
              <a:tabLst>
                <a:tab pos="1257300" algn="l"/>
                <a:tab pos="5661025" algn="l"/>
              </a:tabLst>
              <a:defRPr/>
            </a:pPr>
            <a:r>
              <a:rPr lang="en-US" dirty="0">
                <a:cs typeface="+mn-cs"/>
              </a:rPr>
              <a:t>What if a host sends an ARP request for its own IP address? Know as gratuitous ARP</a:t>
            </a:r>
          </a:p>
          <a:p>
            <a:pPr>
              <a:buFontTx/>
              <a:buNone/>
              <a:tabLst>
                <a:tab pos="1257300" algn="l"/>
                <a:tab pos="5661025" algn="l"/>
              </a:tabLst>
              <a:defRPr/>
            </a:pPr>
            <a:r>
              <a:rPr lang="en-US" dirty="0">
                <a:cs typeface="+mn-cs"/>
              </a:rPr>
              <a:t>	</a:t>
            </a:r>
            <a:r>
              <a:rPr lang="en-US" dirty="0">
                <a:solidFill>
                  <a:srgbClr val="0000FF"/>
                </a:solidFill>
                <a:cs typeface="+mn-cs"/>
              </a:rPr>
              <a:t>No response hopefully	</a:t>
            </a:r>
          </a:p>
          <a:p>
            <a:pPr>
              <a:buFontTx/>
              <a:buNone/>
              <a:tabLst>
                <a:tab pos="1257300" algn="l"/>
                <a:tab pos="5661025" algn="l"/>
              </a:tabLst>
              <a:defRPr/>
            </a:pPr>
            <a:r>
              <a:rPr lang="en-US" dirty="0">
                <a:solidFill>
                  <a:srgbClr val="0000FF"/>
                </a:solidFill>
                <a:cs typeface="+mn-cs"/>
              </a:rPr>
              <a:t>	This is useful for detecting if an IP address has  already been assigned (via DHCP).</a:t>
            </a:r>
            <a:endParaRPr lang="en-US" dirty="0">
              <a:cs typeface="+mn-cs"/>
            </a:endParaRPr>
          </a:p>
        </p:txBody>
      </p:sp>
      <p:pic>
        <p:nvPicPr>
          <p:cNvPr id="5" name="Picture 19" descr="underline_base">
            <a:extLst>
              <a:ext uri="{FF2B5EF4-FFF2-40B4-BE49-F238E27FC236}">
                <a16:creationId xmlns:a16="http://schemas.microsoft.com/office/drawing/2014/main" id="{B5399A45-C20A-DF40-9029-3E16F4BCBD0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92" y="864279"/>
            <a:ext cx="6153151" cy="209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860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60" name="Rectangle 2"/>
          <p:cNvSpPr>
            <a:spLocks noGrp="1" noChangeArrowheads="1"/>
          </p:cNvSpPr>
          <p:nvPr>
            <p:ph type="body" idx="1"/>
          </p:nvPr>
        </p:nvSpPr>
        <p:spPr>
          <a:xfrm>
            <a:off x="352425" y="1057275"/>
            <a:ext cx="8675688" cy="1081088"/>
          </a:xfrm>
        </p:spPr>
        <p:txBody>
          <a:bodyPr/>
          <a:lstStyle/>
          <a:p>
            <a:pPr marL="111125" indent="-111125">
              <a:buFont typeface="Wingdings" charset="0"/>
              <a:buNone/>
              <a:defRPr/>
            </a:pPr>
            <a:r>
              <a:rPr lang="en-US" sz="2400" dirty="0">
                <a:latin typeface="Gill Sans MT" charset="0"/>
                <a:cs typeface="+mn-cs"/>
              </a:rPr>
              <a:t>walkthrough</a:t>
            </a:r>
            <a:r>
              <a:rPr lang="en-US" sz="2400" dirty="0">
                <a:solidFill>
                  <a:srgbClr val="CC0000"/>
                </a:solidFill>
                <a:latin typeface="Gill Sans MT" charset="0"/>
                <a:cs typeface="+mn-cs"/>
              </a:rPr>
              <a:t>: send datagram from A to B via R</a:t>
            </a:r>
          </a:p>
          <a:p>
            <a:pPr marL="457200" lvl="1" indent="-225425">
              <a:buFont typeface="Wingdings" charset="2"/>
              <a:buChar char="§"/>
              <a:defRPr/>
            </a:pPr>
            <a:r>
              <a:rPr lang="en-US" dirty="0"/>
              <a:t>focus on addressing – at IP (datagram) and MAC layer (frame)</a:t>
            </a:r>
          </a:p>
          <a:p>
            <a:pPr marL="457200" lvl="1" indent="-225425">
              <a:buFont typeface="Wingdings" charset="2"/>
              <a:buChar char="§"/>
              <a:defRPr/>
            </a:pPr>
            <a:r>
              <a:rPr lang="en-US" dirty="0"/>
              <a:t>assume A knows B</a:t>
            </a:r>
            <a:r>
              <a:rPr lang="ja-JP" altLang="en-US" dirty="0"/>
              <a:t>’</a:t>
            </a:r>
            <a:r>
              <a:rPr lang="en-US" dirty="0"/>
              <a:t>s IP address</a:t>
            </a:r>
          </a:p>
          <a:p>
            <a:pPr marL="457200" lvl="1" indent="-225425">
              <a:buFont typeface="Wingdings" charset="2"/>
              <a:buChar char="§"/>
              <a:defRPr/>
            </a:pPr>
            <a:r>
              <a:rPr lang="en-US" dirty="0"/>
              <a:t>assume A knows IP address of first hop router, R (how?)</a:t>
            </a:r>
          </a:p>
          <a:p>
            <a:pPr marL="457200" lvl="1" indent="-225425">
              <a:buFont typeface="Wingdings" charset="2"/>
              <a:buChar char="§"/>
              <a:defRPr/>
            </a:pPr>
            <a:r>
              <a:rPr lang="en-US" dirty="0"/>
              <a:t>assume A knows R</a:t>
            </a:r>
            <a:r>
              <a:rPr lang="ja-JP" altLang="en-US" dirty="0"/>
              <a:t>’</a:t>
            </a:r>
            <a:r>
              <a:rPr lang="en-US" dirty="0"/>
              <a:t>s MAC address (how?)</a:t>
            </a:r>
          </a:p>
        </p:txBody>
      </p:sp>
      <p:sp>
        <p:nvSpPr>
          <p:cNvPr id="45061" name="Rectangle 3"/>
          <p:cNvSpPr>
            <a:spLocks noGrp="1" noChangeArrowheads="1"/>
          </p:cNvSpPr>
          <p:nvPr>
            <p:ph type="title"/>
          </p:nvPr>
        </p:nvSpPr>
        <p:spPr>
          <a:xfrm>
            <a:off x="533400" y="0"/>
            <a:ext cx="8001000" cy="1143000"/>
          </a:xfrm>
        </p:spPr>
        <p:txBody>
          <a:bodyPr/>
          <a:lstStyle/>
          <a:p>
            <a:pPr>
              <a:defRPr/>
            </a:pPr>
            <a:r>
              <a:rPr lang="en-US" sz="4000" dirty="0">
                <a:latin typeface="Gill Sans MT" charset="0"/>
                <a:cs typeface="+mj-cs"/>
              </a:rPr>
              <a:t>Addressing: routing to another LAN</a:t>
            </a:r>
          </a:p>
        </p:txBody>
      </p:sp>
      <p:grpSp>
        <p:nvGrpSpPr>
          <p:cNvPr id="132101" name="Group 4"/>
          <p:cNvGrpSpPr>
            <a:grpSpLocks/>
          </p:cNvGrpSpPr>
          <p:nvPr/>
        </p:nvGrpSpPr>
        <p:grpSpPr bwMode="auto">
          <a:xfrm>
            <a:off x="709613" y="3962400"/>
            <a:ext cx="8221662" cy="2349500"/>
            <a:chOff x="709613" y="3962400"/>
            <a:chExt cx="8221662" cy="2349500"/>
          </a:xfrm>
        </p:grpSpPr>
        <p:grpSp>
          <p:nvGrpSpPr>
            <p:cNvPr id="132103" name="Group 99"/>
            <p:cNvGrpSpPr>
              <a:grpSpLocks/>
            </p:cNvGrpSpPr>
            <p:nvPr/>
          </p:nvGrpSpPr>
          <p:grpSpPr bwMode="auto">
            <a:xfrm>
              <a:off x="6979920" y="5354320"/>
              <a:ext cx="711200" cy="601028"/>
              <a:chOff x="7179310" y="4033520"/>
              <a:chExt cx="1009650" cy="855028"/>
            </a:xfrm>
          </p:grpSpPr>
          <p:grpSp>
            <p:nvGrpSpPr>
              <p:cNvPr id="132162" name="Group 44"/>
              <p:cNvGrpSpPr>
                <a:grpSpLocks/>
              </p:cNvGrpSpPr>
              <p:nvPr/>
            </p:nvGrpSpPr>
            <p:grpSpPr bwMode="auto">
              <a:xfrm>
                <a:off x="7179310" y="4033520"/>
                <a:ext cx="1009650" cy="855028"/>
                <a:chOff x="-44" y="1473"/>
                <a:chExt cx="981" cy="1105"/>
              </a:xfrm>
            </p:grpSpPr>
            <p:pic>
              <p:nvPicPr>
                <p:cNvPr id="132164"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2165"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102" name="Rectangle 43"/>
              <p:cNvSpPr>
                <a:spLocks noChangeArrowheads="1"/>
              </p:cNvSpPr>
              <p:nvPr/>
            </p:nvSpPr>
            <p:spPr bwMode="auto">
              <a:xfrm rot="16200000">
                <a:off x="7439930" y="4308572"/>
                <a:ext cx="126470"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32104" name="Group 2"/>
            <p:cNvGrpSpPr>
              <a:grpSpLocks/>
            </p:cNvGrpSpPr>
            <p:nvPr/>
          </p:nvGrpSpPr>
          <p:grpSpPr bwMode="auto">
            <a:xfrm>
              <a:off x="1046480" y="3962400"/>
              <a:ext cx="1026163" cy="761428"/>
              <a:chOff x="1046480" y="3962400"/>
              <a:chExt cx="1026163" cy="761428"/>
            </a:xfrm>
          </p:grpSpPr>
          <p:sp>
            <p:nvSpPr>
              <p:cNvPr id="64" name="Rectangle 48"/>
              <p:cNvSpPr>
                <a:spLocks noChangeArrowheads="1"/>
              </p:cNvSpPr>
              <p:nvPr/>
            </p:nvSpPr>
            <p:spPr bwMode="auto">
              <a:xfrm rot="16200000">
                <a:off x="1893887" y="4300538"/>
                <a:ext cx="111125" cy="2476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32159" name="Group 49"/>
              <p:cNvGrpSpPr>
                <a:grpSpLocks/>
              </p:cNvGrpSpPr>
              <p:nvPr/>
            </p:nvGrpSpPr>
            <p:grpSpPr bwMode="auto">
              <a:xfrm>
                <a:off x="1046480" y="3962400"/>
                <a:ext cx="936071" cy="761428"/>
                <a:chOff x="-44" y="1473"/>
                <a:chExt cx="981" cy="1105"/>
              </a:xfrm>
            </p:grpSpPr>
            <p:pic>
              <p:nvPicPr>
                <p:cNvPr id="132160"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2161"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sp>
          <p:nvSpPr>
            <p:cNvPr id="710660" name="Text Box 4"/>
            <p:cNvSpPr txBox="1">
              <a:spLocks noChangeArrowheads="1"/>
            </p:cNvSpPr>
            <p:nvPr/>
          </p:nvSpPr>
          <p:spPr bwMode="auto">
            <a:xfrm>
              <a:off x="4224338" y="4381500"/>
              <a:ext cx="376237"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n-US" sz="2400" i="0" dirty="0">
                  <a:solidFill>
                    <a:srgbClr val="FF0000"/>
                  </a:solidFill>
                  <a:latin typeface="+mn-lt"/>
                  <a:ea typeface="+mn-ea"/>
                  <a:cs typeface="+mn-cs"/>
                </a:rPr>
                <a:t>R</a:t>
              </a:r>
              <a:endParaRPr lang="en-US" i="0" dirty="0">
                <a:latin typeface="+mn-lt"/>
                <a:ea typeface="+mn-ea"/>
                <a:cs typeface="+mn-cs"/>
              </a:endParaRPr>
            </a:p>
          </p:txBody>
        </p:sp>
        <p:sp>
          <p:nvSpPr>
            <p:cNvPr id="45067" name="Text Box 21"/>
            <p:cNvSpPr txBox="1">
              <a:spLocks noChangeArrowheads="1"/>
            </p:cNvSpPr>
            <p:nvPr/>
          </p:nvSpPr>
          <p:spPr bwMode="auto">
            <a:xfrm>
              <a:off x="3868738" y="5378450"/>
              <a:ext cx="154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1A-23-F9-CD-06-9B</a:t>
              </a:r>
            </a:p>
          </p:txBody>
        </p:sp>
        <p:sp>
          <p:nvSpPr>
            <p:cNvPr id="45068" name="Text Box 22"/>
            <p:cNvSpPr txBox="1">
              <a:spLocks noChangeArrowheads="1"/>
            </p:cNvSpPr>
            <p:nvPr/>
          </p:nvSpPr>
          <p:spPr bwMode="auto">
            <a:xfrm>
              <a:off x="4016375" y="5205413"/>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222.222.222.220</a:t>
              </a:r>
            </a:p>
          </p:txBody>
        </p:sp>
        <p:grpSp>
          <p:nvGrpSpPr>
            <p:cNvPr id="132108" name="Group 23"/>
            <p:cNvGrpSpPr>
              <a:grpSpLocks/>
            </p:cNvGrpSpPr>
            <p:nvPr/>
          </p:nvGrpSpPr>
          <p:grpSpPr bwMode="auto">
            <a:xfrm>
              <a:off x="3044825" y="5794375"/>
              <a:ext cx="1541463" cy="449263"/>
              <a:chOff x="1934" y="2405"/>
              <a:chExt cx="971" cy="283"/>
            </a:xfrm>
          </p:grpSpPr>
          <p:sp>
            <p:nvSpPr>
              <p:cNvPr id="45117" name="Text Box 24"/>
              <p:cNvSpPr txBox="1">
                <a:spLocks noChangeArrowheads="1"/>
              </p:cNvSpPr>
              <p:nvPr/>
            </p:nvSpPr>
            <p:spPr bwMode="auto">
              <a:xfrm>
                <a:off x="1934" y="2405"/>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111.111.111.110</a:t>
                </a:r>
              </a:p>
            </p:txBody>
          </p:sp>
          <p:sp>
            <p:nvSpPr>
              <p:cNvPr id="45118" name="Text Box 25"/>
              <p:cNvSpPr txBox="1">
                <a:spLocks noChangeArrowheads="1"/>
              </p:cNvSpPr>
              <p:nvPr/>
            </p:nvSpPr>
            <p:spPr bwMode="auto">
              <a:xfrm>
                <a:off x="1938" y="2515"/>
                <a:ext cx="967"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E6-E9-00-17-BB-4B</a:t>
                </a:r>
              </a:p>
            </p:txBody>
          </p:sp>
        </p:grpSp>
        <p:sp>
          <p:nvSpPr>
            <p:cNvPr id="45070" name="Text Box 26"/>
            <p:cNvSpPr txBox="1">
              <a:spLocks noChangeArrowheads="1"/>
            </p:cNvSpPr>
            <p:nvPr/>
          </p:nvSpPr>
          <p:spPr bwMode="auto">
            <a:xfrm>
              <a:off x="952500" y="6037263"/>
              <a:ext cx="16271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CC-49-DE-D0-AB-7D</a:t>
              </a:r>
            </a:p>
          </p:txBody>
        </p:sp>
        <p:sp>
          <p:nvSpPr>
            <p:cNvPr id="45071" name="Text Box 27"/>
            <p:cNvSpPr txBox="1">
              <a:spLocks noChangeArrowheads="1"/>
            </p:cNvSpPr>
            <p:nvPr/>
          </p:nvSpPr>
          <p:spPr bwMode="auto">
            <a:xfrm>
              <a:off x="942975" y="5854700"/>
              <a:ext cx="13223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111.111.111.112</a:t>
              </a:r>
            </a:p>
          </p:txBody>
        </p:sp>
        <p:sp>
          <p:nvSpPr>
            <p:cNvPr id="45072" name="Text Box 30"/>
            <p:cNvSpPr txBox="1">
              <a:spLocks noChangeArrowheads="1"/>
            </p:cNvSpPr>
            <p:nvPr/>
          </p:nvSpPr>
          <p:spPr bwMode="auto">
            <a:xfrm>
              <a:off x="709613" y="4741863"/>
              <a:ext cx="1322387"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111.111.111.111</a:t>
              </a:r>
            </a:p>
          </p:txBody>
        </p:sp>
        <p:sp>
          <p:nvSpPr>
            <p:cNvPr id="45073" name="Text Box 33"/>
            <p:cNvSpPr txBox="1">
              <a:spLocks noChangeArrowheads="1"/>
            </p:cNvSpPr>
            <p:nvPr/>
          </p:nvSpPr>
          <p:spPr bwMode="auto">
            <a:xfrm>
              <a:off x="730250" y="4927600"/>
              <a:ext cx="150971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74-29-9C-E8-FF-55</a:t>
              </a:r>
            </a:p>
          </p:txBody>
        </p:sp>
        <p:sp>
          <p:nvSpPr>
            <p:cNvPr id="132113" name="Freeform 39"/>
            <p:cNvSpPr>
              <a:spLocks/>
            </p:cNvSpPr>
            <p:nvPr/>
          </p:nvSpPr>
          <p:spPr bwMode="auto">
            <a:xfrm>
              <a:off x="2365375" y="4437063"/>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45075" name="Line 40"/>
            <p:cNvSpPr>
              <a:spLocks noChangeShapeType="1"/>
            </p:cNvSpPr>
            <p:nvPr/>
          </p:nvSpPr>
          <p:spPr bwMode="auto">
            <a:xfrm>
              <a:off x="2062163" y="4416425"/>
              <a:ext cx="438150" cy="2301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5076" name="Line 41"/>
            <p:cNvSpPr>
              <a:spLocks noChangeShapeType="1"/>
            </p:cNvSpPr>
            <p:nvPr/>
          </p:nvSpPr>
          <p:spPr bwMode="auto">
            <a:xfrm flipV="1">
              <a:off x="2185988" y="5360988"/>
              <a:ext cx="231775" cy="255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5077" name="Line 42"/>
            <p:cNvSpPr>
              <a:spLocks noChangeShapeType="1"/>
            </p:cNvSpPr>
            <p:nvPr/>
          </p:nvSpPr>
          <p:spPr bwMode="auto">
            <a:xfrm>
              <a:off x="3184525" y="4954588"/>
              <a:ext cx="584200" cy="95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5078" name="Line 44"/>
            <p:cNvSpPr>
              <a:spLocks noChangeShapeType="1"/>
            </p:cNvSpPr>
            <p:nvPr/>
          </p:nvSpPr>
          <p:spPr bwMode="auto">
            <a:xfrm flipV="1">
              <a:off x="2101850" y="5711825"/>
              <a:ext cx="0" cy="1635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5079" name="Line 45"/>
            <p:cNvSpPr>
              <a:spLocks noChangeShapeType="1"/>
            </p:cNvSpPr>
            <p:nvPr/>
          </p:nvSpPr>
          <p:spPr bwMode="auto">
            <a:xfrm flipH="1" flipV="1">
              <a:off x="1976438" y="4489450"/>
              <a:ext cx="0" cy="3984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5080" name="Line 46"/>
            <p:cNvSpPr>
              <a:spLocks noChangeShapeType="1"/>
            </p:cNvSpPr>
            <p:nvPr/>
          </p:nvSpPr>
          <p:spPr bwMode="auto">
            <a:xfrm>
              <a:off x="3854450" y="5021263"/>
              <a:ext cx="0" cy="750887"/>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5081" name="Line 47"/>
            <p:cNvSpPr>
              <a:spLocks noChangeShapeType="1"/>
            </p:cNvSpPr>
            <p:nvPr/>
          </p:nvSpPr>
          <p:spPr bwMode="auto">
            <a:xfrm flipH="1" flipV="1">
              <a:off x="4935538" y="5011738"/>
              <a:ext cx="4762" cy="2206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10714" name="Text Box 58"/>
            <p:cNvSpPr txBox="1">
              <a:spLocks noChangeArrowheads="1"/>
            </p:cNvSpPr>
            <p:nvPr/>
          </p:nvSpPr>
          <p:spPr bwMode="auto">
            <a:xfrm>
              <a:off x="719138" y="4156075"/>
              <a:ext cx="390525"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i="0" dirty="0">
                  <a:solidFill>
                    <a:srgbClr val="FF0000"/>
                  </a:solidFill>
                  <a:latin typeface="+mj-lt"/>
                  <a:ea typeface="+mn-ea"/>
                  <a:cs typeface="+mn-cs"/>
                </a:rPr>
                <a:t>A</a:t>
              </a:r>
            </a:p>
          </p:txBody>
        </p:sp>
        <p:sp>
          <p:nvSpPr>
            <p:cNvPr id="45083" name="Line 60"/>
            <p:cNvSpPr>
              <a:spLocks noChangeShapeType="1"/>
            </p:cNvSpPr>
            <p:nvPr/>
          </p:nvSpPr>
          <p:spPr bwMode="auto">
            <a:xfrm>
              <a:off x="5045075" y="4921250"/>
              <a:ext cx="11985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nvGrpSpPr>
            <p:cNvPr id="132123" name="Group 63"/>
            <p:cNvGrpSpPr>
              <a:grpSpLocks/>
            </p:cNvGrpSpPr>
            <p:nvPr/>
          </p:nvGrpSpPr>
          <p:grpSpPr bwMode="auto">
            <a:xfrm>
              <a:off x="7372350" y="4845050"/>
              <a:ext cx="1558925" cy="460375"/>
              <a:chOff x="4351" y="2786"/>
              <a:chExt cx="982" cy="290"/>
            </a:xfrm>
          </p:grpSpPr>
          <p:sp>
            <p:nvSpPr>
              <p:cNvPr id="45115" name="Text Box 64"/>
              <p:cNvSpPr txBox="1">
                <a:spLocks noChangeArrowheads="1"/>
              </p:cNvSpPr>
              <p:nvPr/>
            </p:nvSpPr>
            <p:spPr bwMode="auto">
              <a:xfrm>
                <a:off x="4352" y="2786"/>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222.222.222.222</a:t>
                </a:r>
              </a:p>
            </p:txBody>
          </p:sp>
          <p:sp>
            <p:nvSpPr>
              <p:cNvPr id="45116" name="Text Box 65"/>
              <p:cNvSpPr txBox="1">
                <a:spLocks noChangeArrowheads="1"/>
              </p:cNvSpPr>
              <p:nvPr/>
            </p:nvSpPr>
            <p:spPr bwMode="auto">
              <a:xfrm>
                <a:off x="4351" y="2904"/>
                <a:ext cx="982" cy="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49-BD-D2-C7-56-2A</a:t>
                </a:r>
              </a:p>
            </p:txBody>
          </p:sp>
        </p:grpSp>
        <p:sp>
          <p:nvSpPr>
            <p:cNvPr id="45085" name="Line 67"/>
            <p:cNvSpPr>
              <a:spLocks noChangeShapeType="1"/>
            </p:cNvSpPr>
            <p:nvPr/>
          </p:nvSpPr>
          <p:spPr bwMode="auto">
            <a:xfrm flipV="1">
              <a:off x="6943725" y="4416425"/>
              <a:ext cx="450850" cy="31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5086" name="Line 68"/>
            <p:cNvSpPr>
              <a:spLocks noChangeShapeType="1"/>
            </p:cNvSpPr>
            <p:nvPr/>
          </p:nvSpPr>
          <p:spPr bwMode="auto">
            <a:xfrm flipH="1" flipV="1">
              <a:off x="7469188" y="4492625"/>
              <a:ext cx="11112" cy="38893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5087" name="Text Box 71"/>
            <p:cNvSpPr txBox="1">
              <a:spLocks noChangeArrowheads="1"/>
            </p:cNvSpPr>
            <p:nvPr/>
          </p:nvSpPr>
          <p:spPr bwMode="auto">
            <a:xfrm>
              <a:off x="7073900" y="5811838"/>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222.222.222.221</a:t>
              </a:r>
            </a:p>
          </p:txBody>
        </p:sp>
        <p:sp>
          <p:nvSpPr>
            <p:cNvPr id="45088" name="Text Box 72"/>
            <p:cNvSpPr txBox="1">
              <a:spLocks noChangeArrowheads="1"/>
            </p:cNvSpPr>
            <p:nvPr/>
          </p:nvSpPr>
          <p:spPr bwMode="auto">
            <a:xfrm>
              <a:off x="7077075" y="5986463"/>
              <a:ext cx="15017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88-B2-2F-54-1A-0F</a:t>
              </a:r>
            </a:p>
          </p:txBody>
        </p:sp>
        <p:sp>
          <p:nvSpPr>
            <p:cNvPr id="45089" name="Line 73"/>
            <p:cNvSpPr>
              <a:spLocks noChangeShapeType="1"/>
            </p:cNvSpPr>
            <p:nvPr/>
          </p:nvSpPr>
          <p:spPr bwMode="auto">
            <a:xfrm flipH="1" flipV="1">
              <a:off x="6873875" y="5313363"/>
              <a:ext cx="254000" cy="250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5090" name="Line 74"/>
            <p:cNvSpPr>
              <a:spLocks noChangeShapeType="1"/>
            </p:cNvSpPr>
            <p:nvPr/>
          </p:nvSpPr>
          <p:spPr bwMode="auto">
            <a:xfrm flipH="1">
              <a:off x="7208838" y="5654675"/>
              <a:ext cx="4762" cy="201613"/>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32130" name="Freeform 75"/>
            <p:cNvSpPr>
              <a:spLocks/>
            </p:cNvSpPr>
            <p:nvPr/>
          </p:nvSpPr>
          <p:spPr bwMode="auto">
            <a:xfrm>
              <a:off x="6203950" y="4440238"/>
              <a:ext cx="765175" cy="108108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710732" name="Text Box 76"/>
            <p:cNvSpPr txBox="1">
              <a:spLocks noChangeArrowheads="1"/>
            </p:cNvSpPr>
            <p:nvPr/>
          </p:nvSpPr>
          <p:spPr bwMode="auto">
            <a:xfrm>
              <a:off x="8307388" y="4073525"/>
              <a:ext cx="357187"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i="0" dirty="0">
                  <a:solidFill>
                    <a:srgbClr val="FF0000"/>
                  </a:solidFill>
                  <a:latin typeface="+mj-lt"/>
                  <a:ea typeface="+mn-ea"/>
                  <a:cs typeface="+mn-cs"/>
                </a:rPr>
                <a:t>B</a:t>
              </a:r>
            </a:p>
          </p:txBody>
        </p:sp>
        <p:grpSp>
          <p:nvGrpSpPr>
            <p:cNvPr id="132132" name="Group 3"/>
            <p:cNvGrpSpPr>
              <a:grpSpLocks/>
            </p:cNvGrpSpPr>
            <p:nvPr/>
          </p:nvGrpSpPr>
          <p:grpSpPr bwMode="auto">
            <a:xfrm>
              <a:off x="7179310" y="4033520"/>
              <a:ext cx="1009650" cy="855028"/>
              <a:chOff x="7179310" y="4033520"/>
              <a:chExt cx="1009650" cy="855028"/>
            </a:xfrm>
          </p:grpSpPr>
          <p:grpSp>
            <p:nvGrpSpPr>
              <p:cNvPr id="132150" name="Group 44"/>
              <p:cNvGrpSpPr>
                <a:grpSpLocks/>
              </p:cNvGrpSpPr>
              <p:nvPr/>
            </p:nvGrpSpPr>
            <p:grpSpPr bwMode="auto">
              <a:xfrm>
                <a:off x="7179310" y="4033520"/>
                <a:ext cx="1009650" cy="855028"/>
                <a:chOff x="-44" y="1473"/>
                <a:chExt cx="981" cy="1105"/>
              </a:xfrm>
            </p:grpSpPr>
            <p:pic>
              <p:nvPicPr>
                <p:cNvPr id="132152"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2153"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90" name="Rectangle 43"/>
              <p:cNvSpPr>
                <a:spLocks noChangeArrowheads="1"/>
              </p:cNvSpPr>
              <p:nvPr/>
            </p:nvSpPr>
            <p:spPr bwMode="auto">
              <a:xfrm rot="16200000">
                <a:off x="7438232" y="4309268"/>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32133" name="Group 1"/>
            <p:cNvGrpSpPr>
              <a:grpSpLocks/>
            </p:cNvGrpSpPr>
            <p:nvPr/>
          </p:nvGrpSpPr>
          <p:grpSpPr bwMode="auto">
            <a:xfrm>
              <a:off x="3757931" y="4714240"/>
              <a:ext cx="1291589" cy="426719"/>
              <a:chOff x="4011931" y="3379152"/>
              <a:chExt cx="1262062" cy="390207"/>
            </a:xfrm>
          </p:grpSpPr>
          <p:sp>
            <p:nvSpPr>
              <p:cNvPr id="77" name="Rectangle 43"/>
              <p:cNvSpPr>
                <a:spLocks noChangeArrowheads="1"/>
              </p:cNvSpPr>
              <p:nvPr/>
            </p:nvSpPr>
            <p:spPr bwMode="auto">
              <a:xfrm rot="16200000">
                <a:off x="5112705" y="3476529"/>
                <a:ext cx="127747"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32140" name="Group 1185"/>
              <p:cNvGrpSpPr>
                <a:grpSpLocks/>
              </p:cNvGrpSpPr>
              <p:nvPr/>
            </p:nvGrpSpPr>
            <p:grpSpPr bwMode="auto">
              <a:xfrm>
                <a:off x="4197985" y="3379152"/>
                <a:ext cx="892175" cy="390207"/>
                <a:chOff x="4650" y="1129"/>
                <a:chExt cx="246" cy="95"/>
              </a:xfrm>
            </p:grpSpPr>
            <p:sp>
              <p:nvSpPr>
                <p:cNvPr id="132142"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latin typeface="Times New Roman" charset="0"/>
                    <a:cs typeface="Arial" charset="0"/>
                  </a:endParaRPr>
                </a:p>
              </p:txBody>
            </p:sp>
            <p:sp>
              <p:nvSpPr>
                <p:cNvPr id="132143"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latin typeface="Times New Roman" charset="0"/>
                    <a:cs typeface="Arial" charset="0"/>
                  </a:endParaRPr>
                </a:p>
              </p:txBody>
            </p:sp>
            <p:sp>
              <p:nvSpPr>
                <p:cNvPr id="132144"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latin typeface="Times New Roman" charset="0"/>
                    <a:cs typeface="Arial" charset="0"/>
                  </a:endParaRPr>
                </a:p>
              </p:txBody>
            </p:sp>
            <p:grpSp>
              <p:nvGrpSpPr>
                <p:cNvPr id="132145" name="Group 1189"/>
                <p:cNvGrpSpPr>
                  <a:grpSpLocks/>
                </p:cNvGrpSpPr>
                <p:nvPr/>
              </p:nvGrpSpPr>
              <p:grpSpPr bwMode="auto">
                <a:xfrm>
                  <a:off x="4699" y="1145"/>
                  <a:ext cx="138" cy="29"/>
                  <a:chOff x="2468" y="1332"/>
                  <a:chExt cx="310" cy="60"/>
                </a:xfrm>
              </p:grpSpPr>
              <p:sp>
                <p:nvSpPr>
                  <p:cNvPr id="132148"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2149"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45107"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45108"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sp>
            <p:nvSpPr>
              <p:cNvPr id="91" name="Rectangle 43"/>
              <p:cNvSpPr>
                <a:spLocks noChangeArrowheads="1"/>
              </p:cNvSpPr>
              <p:nvPr/>
            </p:nvSpPr>
            <p:spPr bwMode="auto">
              <a:xfrm rot="16200000">
                <a:off x="4046200" y="3485965"/>
                <a:ext cx="126295"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32134" name="Group 93"/>
            <p:cNvGrpSpPr>
              <a:grpSpLocks/>
            </p:cNvGrpSpPr>
            <p:nvPr/>
          </p:nvGrpSpPr>
          <p:grpSpPr bwMode="auto">
            <a:xfrm>
              <a:off x="1483360" y="5313680"/>
              <a:ext cx="701043" cy="517588"/>
              <a:chOff x="1046480" y="3962400"/>
              <a:chExt cx="1026163" cy="761428"/>
            </a:xfrm>
          </p:grpSpPr>
          <p:sp>
            <p:nvSpPr>
              <p:cNvPr id="95" name="Rectangle 48"/>
              <p:cNvSpPr>
                <a:spLocks noChangeArrowheads="1"/>
              </p:cNvSpPr>
              <p:nvPr/>
            </p:nvSpPr>
            <p:spPr bwMode="auto">
              <a:xfrm rot="16200000">
                <a:off x="1893438" y="4298853"/>
                <a:ext cx="109762" cy="24863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32136" name="Group 49"/>
              <p:cNvGrpSpPr>
                <a:grpSpLocks/>
              </p:cNvGrpSpPr>
              <p:nvPr/>
            </p:nvGrpSpPr>
            <p:grpSpPr bwMode="auto">
              <a:xfrm>
                <a:off x="1046480" y="3962400"/>
                <a:ext cx="936071" cy="761428"/>
                <a:chOff x="-44" y="1473"/>
                <a:chExt cx="981" cy="1105"/>
              </a:xfrm>
            </p:grpSpPr>
            <p:pic>
              <p:nvPicPr>
                <p:cNvPr id="132137"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2138"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pic>
        <p:nvPicPr>
          <p:cNvPr id="132102" name="Picture 15"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 y="794568"/>
            <a:ext cx="7769225"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53</a:t>
            </a:fld>
            <a:endParaRPr lang="en-US" sz="1200" dirty="0">
              <a:latin typeface="Tahoma" charset="0"/>
            </a:endParaRPr>
          </a:p>
        </p:txBody>
      </p:sp>
      <p:sp>
        <p:nvSpPr>
          <p:cNvPr id="72"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45307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4145" name="Group 94"/>
          <p:cNvGrpSpPr>
            <a:grpSpLocks/>
          </p:cNvGrpSpPr>
          <p:nvPr/>
        </p:nvGrpSpPr>
        <p:grpSpPr bwMode="auto">
          <a:xfrm>
            <a:off x="709613" y="3962400"/>
            <a:ext cx="8221662" cy="2349500"/>
            <a:chOff x="709613" y="3962400"/>
            <a:chExt cx="8221662" cy="2349500"/>
          </a:xfrm>
        </p:grpSpPr>
        <p:grpSp>
          <p:nvGrpSpPr>
            <p:cNvPr id="134183" name="Group 95"/>
            <p:cNvGrpSpPr>
              <a:grpSpLocks/>
            </p:cNvGrpSpPr>
            <p:nvPr/>
          </p:nvGrpSpPr>
          <p:grpSpPr bwMode="auto">
            <a:xfrm>
              <a:off x="6979920" y="5354320"/>
              <a:ext cx="711200" cy="601028"/>
              <a:chOff x="7179310" y="4033520"/>
              <a:chExt cx="1009650" cy="855028"/>
            </a:xfrm>
          </p:grpSpPr>
          <p:grpSp>
            <p:nvGrpSpPr>
              <p:cNvPr id="134242" name="Group 44"/>
              <p:cNvGrpSpPr>
                <a:grpSpLocks/>
              </p:cNvGrpSpPr>
              <p:nvPr/>
            </p:nvGrpSpPr>
            <p:grpSpPr bwMode="auto">
              <a:xfrm>
                <a:off x="7179310" y="4033520"/>
                <a:ext cx="1009650" cy="855028"/>
                <a:chOff x="-44" y="1473"/>
                <a:chExt cx="981" cy="1105"/>
              </a:xfrm>
            </p:grpSpPr>
            <p:pic>
              <p:nvPicPr>
                <p:cNvPr id="134244"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245"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156" name="Rectangle 43"/>
              <p:cNvSpPr>
                <a:spLocks noChangeArrowheads="1"/>
              </p:cNvSpPr>
              <p:nvPr/>
            </p:nvSpPr>
            <p:spPr bwMode="auto">
              <a:xfrm rot="16200000">
                <a:off x="7439930" y="4308572"/>
                <a:ext cx="126470"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34184" name="Group 96"/>
            <p:cNvGrpSpPr>
              <a:grpSpLocks/>
            </p:cNvGrpSpPr>
            <p:nvPr/>
          </p:nvGrpSpPr>
          <p:grpSpPr bwMode="auto">
            <a:xfrm>
              <a:off x="1046480" y="3962400"/>
              <a:ext cx="1026163" cy="761428"/>
              <a:chOff x="1046480" y="3962400"/>
              <a:chExt cx="1026163" cy="761428"/>
            </a:xfrm>
          </p:grpSpPr>
          <p:sp>
            <p:nvSpPr>
              <p:cNvPr id="151" name="Rectangle 48"/>
              <p:cNvSpPr>
                <a:spLocks noChangeArrowheads="1"/>
              </p:cNvSpPr>
              <p:nvPr/>
            </p:nvSpPr>
            <p:spPr bwMode="auto">
              <a:xfrm rot="16200000">
                <a:off x="1893887" y="4300538"/>
                <a:ext cx="111125" cy="2476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34239" name="Group 49"/>
              <p:cNvGrpSpPr>
                <a:grpSpLocks/>
              </p:cNvGrpSpPr>
              <p:nvPr/>
            </p:nvGrpSpPr>
            <p:grpSpPr bwMode="auto">
              <a:xfrm>
                <a:off x="1046480" y="3962400"/>
                <a:ext cx="936071" cy="761428"/>
                <a:chOff x="-44" y="1473"/>
                <a:chExt cx="981" cy="1105"/>
              </a:xfrm>
            </p:grpSpPr>
            <p:pic>
              <p:nvPicPr>
                <p:cNvPr id="134240"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241"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sp>
          <p:nvSpPr>
            <p:cNvPr id="98" name="Text Box 4"/>
            <p:cNvSpPr txBox="1">
              <a:spLocks noChangeArrowheads="1"/>
            </p:cNvSpPr>
            <p:nvPr/>
          </p:nvSpPr>
          <p:spPr bwMode="auto">
            <a:xfrm>
              <a:off x="4224338" y="4381500"/>
              <a:ext cx="376237"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n-US" sz="2400" i="0" dirty="0">
                  <a:solidFill>
                    <a:srgbClr val="FF0000"/>
                  </a:solidFill>
                  <a:latin typeface="+mn-lt"/>
                  <a:ea typeface="+mn-ea"/>
                  <a:cs typeface="+mn-cs"/>
                </a:rPr>
                <a:t>R</a:t>
              </a:r>
              <a:endParaRPr lang="en-US" i="0" dirty="0">
                <a:latin typeface="+mn-lt"/>
                <a:ea typeface="+mn-ea"/>
                <a:cs typeface="+mn-cs"/>
              </a:endParaRPr>
            </a:p>
          </p:txBody>
        </p:sp>
        <p:sp>
          <p:nvSpPr>
            <p:cNvPr id="46123" name="Text Box 21"/>
            <p:cNvSpPr txBox="1">
              <a:spLocks noChangeArrowheads="1"/>
            </p:cNvSpPr>
            <p:nvPr/>
          </p:nvSpPr>
          <p:spPr bwMode="auto">
            <a:xfrm>
              <a:off x="3868738" y="5378450"/>
              <a:ext cx="154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1A-23-F9-CD-06-9B</a:t>
              </a:r>
            </a:p>
          </p:txBody>
        </p:sp>
        <p:sp>
          <p:nvSpPr>
            <p:cNvPr id="46124" name="Text Box 22"/>
            <p:cNvSpPr txBox="1">
              <a:spLocks noChangeArrowheads="1"/>
            </p:cNvSpPr>
            <p:nvPr/>
          </p:nvSpPr>
          <p:spPr bwMode="auto">
            <a:xfrm>
              <a:off x="4016375" y="5205413"/>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222.222.222.220</a:t>
              </a:r>
            </a:p>
          </p:txBody>
        </p:sp>
        <p:grpSp>
          <p:nvGrpSpPr>
            <p:cNvPr id="134188" name="Group 23"/>
            <p:cNvGrpSpPr>
              <a:grpSpLocks/>
            </p:cNvGrpSpPr>
            <p:nvPr/>
          </p:nvGrpSpPr>
          <p:grpSpPr bwMode="auto">
            <a:xfrm>
              <a:off x="3044825" y="5794375"/>
              <a:ext cx="1541463" cy="449263"/>
              <a:chOff x="1934" y="2405"/>
              <a:chExt cx="971" cy="283"/>
            </a:xfrm>
          </p:grpSpPr>
          <p:sp>
            <p:nvSpPr>
              <p:cNvPr id="46173" name="Text Box 24"/>
              <p:cNvSpPr txBox="1">
                <a:spLocks noChangeArrowheads="1"/>
              </p:cNvSpPr>
              <p:nvPr/>
            </p:nvSpPr>
            <p:spPr bwMode="auto">
              <a:xfrm>
                <a:off x="1934" y="2405"/>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111.111.111.110</a:t>
                </a:r>
              </a:p>
            </p:txBody>
          </p:sp>
          <p:sp>
            <p:nvSpPr>
              <p:cNvPr id="46174" name="Text Box 25"/>
              <p:cNvSpPr txBox="1">
                <a:spLocks noChangeArrowheads="1"/>
              </p:cNvSpPr>
              <p:nvPr/>
            </p:nvSpPr>
            <p:spPr bwMode="auto">
              <a:xfrm>
                <a:off x="1938" y="2515"/>
                <a:ext cx="967"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E6-E9-00-17-BB-4B</a:t>
                </a:r>
              </a:p>
            </p:txBody>
          </p:sp>
        </p:grpSp>
        <p:sp>
          <p:nvSpPr>
            <p:cNvPr id="46126" name="Text Box 26"/>
            <p:cNvSpPr txBox="1">
              <a:spLocks noChangeArrowheads="1"/>
            </p:cNvSpPr>
            <p:nvPr/>
          </p:nvSpPr>
          <p:spPr bwMode="auto">
            <a:xfrm>
              <a:off x="952500" y="6037263"/>
              <a:ext cx="16271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CC-49-DE-D0-AB-7D</a:t>
              </a:r>
            </a:p>
          </p:txBody>
        </p:sp>
        <p:sp>
          <p:nvSpPr>
            <p:cNvPr id="46127" name="Text Box 27"/>
            <p:cNvSpPr txBox="1">
              <a:spLocks noChangeArrowheads="1"/>
            </p:cNvSpPr>
            <p:nvPr/>
          </p:nvSpPr>
          <p:spPr bwMode="auto">
            <a:xfrm>
              <a:off x="942975" y="5854700"/>
              <a:ext cx="13223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111.111.111.112</a:t>
              </a:r>
            </a:p>
          </p:txBody>
        </p:sp>
        <p:sp>
          <p:nvSpPr>
            <p:cNvPr id="46128" name="Text Box 30"/>
            <p:cNvSpPr txBox="1">
              <a:spLocks noChangeArrowheads="1"/>
            </p:cNvSpPr>
            <p:nvPr/>
          </p:nvSpPr>
          <p:spPr bwMode="auto">
            <a:xfrm>
              <a:off x="709613" y="4741863"/>
              <a:ext cx="1322387"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111.111.111.111</a:t>
              </a:r>
            </a:p>
          </p:txBody>
        </p:sp>
        <p:sp>
          <p:nvSpPr>
            <p:cNvPr id="46129" name="Text Box 33"/>
            <p:cNvSpPr txBox="1">
              <a:spLocks noChangeArrowheads="1"/>
            </p:cNvSpPr>
            <p:nvPr/>
          </p:nvSpPr>
          <p:spPr bwMode="auto">
            <a:xfrm>
              <a:off x="730250" y="4927600"/>
              <a:ext cx="150971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74-29-9C-E8-FF-55</a:t>
              </a:r>
            </a:p>
          </p:txBody>
        </p:sp>
        <p:sp>
          <p:nvSpPr>
            <p:cNvPr id="134193" name="Freeform 39"/>
            <p:cNvSpPr>
              <a:spLocks/>
            </p:cNvSpPr>
            <p:nvPr/>
          </p:nvSpPr>
          <p:spPr bwMode="auto">
            <a:xfrm>
              <a:off x="2365375" y="4437063"/>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46131" name="Line 40"/>
            <p:cNvSpPr>
              <a:spLocks noChangeShapeType="1"/>
            </p:cNvSpPr>
            <p:nvPr/>
          </p:nvSpPr>
          <p:spPr bwMode="auto">
            <a:xfrm>
              <a:off x="2062163" y="4416425"/>
              <a:ext cx="438150" cy="2301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32" name="Line 41"/>
            <p:cNvSpPr>
              <a:spLocks noChangeShapeType="1"/>
            </p:cNvSpPr>
            <p:nvPr/>
          </p:nvSpPr>
          <p:spPr bwMode="auto">
            <a:xfrm flipV="1">
              <a:off x="2185988" y="5360988"/>
              <a:ext cx="231775" cy="255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33" name="Line 42"/>
            <p:cNvSpPr>
              <a:spLocks noChangeShapeType="1"/>
            </p:cNvSpPr>
            <p:nvPr/>
          </p:nvSpPr>
          <p:spPr bwMode="auto">
            <a:xfrm>
              <a:off x="3184525" y="4954588"/>
              <a:ext cx="584200" cy="95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34" name="Line 44"/>
            <p:cNvSpPr>
              <a:spLocks noChangeShapeType="1"/>
            </p:cNvSpPr>
            <p:nvPr/>
          </p:nvSpPr>
          <p:spPr bwMode="auto">
            <a:xfrm flipV="1">
              <a:off x="2101850" y="5711825"/>
              <a:ext cx="0" cy="1635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35" name="Line 45"/>
            <p:cNvSpPr>
              <a:spLocks noChangeShapeType="1"/>
            </p:cNvSpPr>
            <p:nvPr/>
          </p:nvSpPr>
          <p:spPr bwMode="auto">
            <a:xfrm flipH="1" flipV="1">
              <a:off x="1976438" y="4489450"/>
              <a:ext cx="0" cy="3984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36" name="Line 46"/>
            <p:cNvSpPr>
              <a:spLocks noChangeShapeType="1"/>
            </p:cNvSpPr>
            <p:nvPr/>
          </p:nvSpPr>
          <p:spPr bwMode="auto">
            <a:xfrm>
              <a:off x="3854450" y="5021263"/>
              <a:ext cx="0" cy="750887"/>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37" name="Line 47"/>
            <p:cNvSpPr>
              <a:spLocks noChangeShapeType="1"/>
            </p:cNvSpPr>
            <p:nvPr/>
          </p:nvSpPr>
          <p:spPr bwMode="auto">
            <a:xfrm flipH="1" flipV="1">
              <a:off x="4935538" y="5011738"/>
              <a:ext cx="4762" cy="2206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14" name="Text Box 58"/>
            <p:cNvSpPr txBox="1">
              <a:spLocks noChangeArrowheads="1"/>
            </p:cNvSpPr>
            <p:nvPr/>
          </p:nvSpPr>
          <p:spPr bwMode="auto">
            <a:xfrm>
              <a:off x="719138" y="4156075"/>
              <a:ext cx="390525"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i="0" dirty="0">
                  <a:solidFill>
                    <a:srgbClr val="FF0000"/>
                  </a:solidFill>
                  <a:latin typeface="+mj-lt"/>
                  <a:ea typeface="+mn-ea"/>
                  <a:cs typeface="+mn-cs"/>
                </a:rPr>
                <a:t>A</a:t>
              </a:r>
            </a:p>
          </p:txBody>
        </p:sp>
        <p:sp>
          <p:nvSpPr>
            <p:cNvPr id="46139" name="Line 60"/>
            <p:cNvSpPr>
              <a:spLocks noChangeShapeType="1"/>
            </p:cNvSpPr>
            <p:nvPr/>
          </p:nvSpPr>
          <p:spPr bwMode="auto">
            <a:xfrm>
              <a:off x="5045075" y="4921250"/>
              <a:ext cx="11985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nvGrpSpPr>
            <p:cNvPr id="134203" name="Group 63"/>
            <p:cNvGrpSpPr>
              <a:grpSpLocks/>
            </p:cNvGrpSpPr>
            <p:nvPr/>
          </p:nvGrpSpPr>
          <p:grpSpPr bwMode="auto">
            <a:xfrm>
              <a:off x="7372350" y="4845050"/>
              <a:ext cx="1558925" cy="460375"/>
              <a:chOff x="4351" y="2786"/>
              <a:chExt cx="982" cy="290"/>
            </a:xfrm>
          </p:grpSpPr>
          <p:sp>
            <p:nvSpPr>
              <p:cNvPr id="46171" name="Text Box 64"/>
              <p:cNvSpPr txBox="1">
                <a:spLocks noChangeArrowheads="1"/>
              </p:cNvSpPr>
              <p:nvPr/>
            </p:nvSpPr>
            <p:spPr bwMode="auto">
              <a:xfrm>
                <a:off x="4352" y="2786"/>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222.222.222.222</a:t>
                </a:r>
              </a:p>
            </p:txBody>
          </p:sp>
          <p:sp>
            <p:nvSpPr>
              <p:cNvPr id="46172" name="Text Box 65"/>
              <p:cNvSpPr txBox="1">
                <a:spLocks noChangeArrowheads="1"/>
              </p:cNvSpPr>
              <p:nvPr/>
            </p:nvSpPr>
            <p:spPr bwMode="auto">
              <a:xfrm>
                <a:off x="4351" y="2904"/>
                <a:ext cx="982" cy="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49-BD-D2-C7-56-2A</a:t>
                </a:r>
              </a:p>
            </p:txBody>
          </p:sp>
        </p:grpSp>
        <p:sp>
          <p:nvSpPr>
            <p:cNvPr id="46141" name="Line 67"/>
            <p:cNvSpPr>
              <a:spLocks noChangeShapeType="1"/>
            </p:cNvSpPr>
            <p:nvPr/>
          </p:nvSpPr>
          <p:spPr bwMode="auto">
            <a:xfrm flipV="1">
              <a:off x="6943725" y="4416425"/>
              <a:ext cx="450850" cy="31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42" name="Line 68"/>
            <p:cNvSpPr>
              <a:spLocks noChangeShapeType="1"/>
            </p:cNvSpPr>
            <p:nvPr/>
          </p:nvSpPr>
          <p:spPr bwMode="auto">
            <a:xfrm flipH="1" flipV="1">
              <a:off x="7469188" y="4492625"/>
              <a:ext cx="11112" cy="38893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43" name="Text Box 71"/>
            <p:cNvSpPr txBox="1">
              <a:spLocks noChangeArrowheads="1"/>
            </p:cNvSpPr>
            <p:nvPr/>
          </p:nvSpPr>
          <p:spPr bwMode="auto">
            <a:xfrm>
              <a:off x="7073900" y="5811838"/>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222.222.222.221</a:t>
              </a:r>
            </a:p>
          </p:txBody>
        </p:sp>
        <p:sp>
          <p:nvSpPr>
            <p:cNvPr id="46144" name="Text Box 72"/>
            <p:cNvSpPr txBox="1">
              <a:spLocks noChangeArrowheads="1"/>
            </p:cNvSpPr>
            <p:nvPr/>
          </p:nvSpPr>
          <p:spPr bwMode="auto">
            <a:xfrm>
              <a:off x="7077075" y="5986463"/>
              <a:ext cx="15017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88-B2-2F-54-1A-0F</a:t>
              </a:r>
            </a:p>
          </p:txBody>
        </p:sp>
        <p:sp>
          <p:nvSpPr>
            <p:cNvPr id="46145" name="Line 73"/>
            <p:cNvSpPr>
              <a:spLocks noChangeShapeType="1"/>
            </p:cNvSpPr>
            <p:nvPr/>
          </p:nvSpPr>
          <p:spPr bwMode="auto">
            <a:xfrm flipH="1" flipV="1">
              <a:off x="6873875" y="5313363"/>
              <a:ext cx="254000" cy="250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46" name="Line 74"/>
            <p:cNvSpPr>
              <a:spLocks noChangeShapeType="1"/>
            </p:cNvSpPr>
            <p:nvPr/>
          </p:nvSpPr>
          <p:spPr bwMode="auto">
            <a:xfrm flipH="1">
              <a:off x="7208838" y="5654675"/>
              <a:ext cx="4762" cy="201613"/>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34210" name="Freeform 75"/>
            <p:cNvSpPr>
              <a:spLocks/>
            </p:cNvSpPr>
            <p:nvPr/>
          </p:nvSpPr>
          <p:spPr bwMode="auto">
            <a:xfrm>
              <a:off x="6203950" y="4440238"/>
              <a:ext cx="765175" cy="108108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24" name="Text Box 76"/>
            <p:cNvSpPr txBox="1">
              <a:spLocks noChangeArrowheads="1"/>
            </p:cNvSpPr>
            <p:nvPr/>
          </p:nvSpPr>
          <p:spPr bwMode="auto">
            <a:xfrm>
              <a:off x="8307388" y="4073525"/>
              <a:ext cx="357187"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i="0" dirty="0">
                  <a:solidFill>
                    <a:srgbClr val="FF0000"/>
                  </a:solidFill>
                  <a:latin typeface="+mj-lt"/>
                  <a:ea typeface="+mn-ea"/>
                  <a:cs typeface="+mn-cs"/>
                </a:rPr>
                <a:t>B</a:t>
              </a:r>
            </a:p>
          </p:txBody>
        </p:sp>
        <p:grpSp>
          <p:nvGrpSpPr>
            <p:cNvPr id="134212" name="Group 124"/>
            <p:cNvGrpSpPr>
              <a:grpSpLocks/>
            </p:cNvGrpSpPr>
            <p:nvPr/>
          </p:nvGrpSpPr>
          <p:grpSpPr bwMode="auto">
            <a:xfrm>
              <a:off x="7179310" y="4033520"/>
              <a:ext cx="1009650" cy="855028"/>
              <a:chOff x="7179310" y="4033520"/>
              <a:chExt cx="1009650" cy="855028"/>
            </a:xfrm>
          </p:grpSpPr>
          <p:grpSp>
            <p:nvGrpSpPr>
              <p:cNvPr id="134230" name="Group 44"/>
              <p:cNvGrpSpPr>
                <a:grpSpLocks/>
              </p:cNvGrpSpPr>
              <p:nvPr/>
            </p:nvGrpSpPr>
            <p:grpSpPr bwMode="auto">
              <a:xfrm>
                <a:off x="7179310" y="4033520"/>
                <a:ext cx="1009650" cy="855028"/>
                <a:chOff x="-44" y="1473"/>
                <a:chExt cx="981" cy="1105"/>
              </a:xfrm>
            </p:grpSpPr>
            <p:pic>
              <p:nvPicPr>
                <p:cNvPr id="134232"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233"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144" name="Rectangle 43"/>
              <p:cNvSpPr>
                <a:spLocks noChangeArrowheads="1"/>
              </p:cNvSpPr>
              <p:nvPr/>
            </p:nvSpPr>
            <p:spPr bwMode="auto">
              <a:xfrm rot="16200000">
                <a:off x="7438232" y="4309268"/>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34213" name="Group 125"/>
            <p:cNvGrpSpPr>
              <a:grpSpLocks/>
            </p:cNvGrpSpPr>
            <p:nvPr/>
          </p:nvGrpSpPr>
          <p:grpSpPr bwMode="auto">
            <a:xfrm>
              <a:off x="3757931" y="4714240"/>
              <a:ext cx="1291589" cy="426719"/>
              <a:chOff x="4011931" y="3379152"/>
              <a:chExt cx="1262062" cy="390207"/>
            </a:xfrm>
          </p:grpSpPr>
          <p:sp>
            <p:nvSpPr>
              <p:cNvPr id="132" name="Rectangle 43"/>
              <p:cNvSpPr>
                <a:spLocks noChangeArrowheads="1"/>
              </p:cNvSpPr>
              <p:nvPr/>
            </p:nvSpPr>
            <p:spPr bwMode="auto">
              <a:xfrm rot="16200000">
                <a:off x="5112705" y="3476529"/>
                <a:ext cx="127747"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34220" name="Group 1185"/>
              <p:cNvGrpSpPr>
                <a:grpSpLocks/>
              </p:cNvGrpSpPr>
              <p:nvPr/>
            </p:nvGrpSpPr>
            <p:grpSpPr bwMode="auto">
              <a:xfrm>
                <a:off x="4197985" y="3379152"/>
                <a:ext cx="892175" cy="390207"/>
                <a:chOff x="4650" y="1129"/>
                <a:chExt cx="246" cy="95"/>
              </a:xfrm>
            </p:grpSpPr>
            <p:sp>
              <p:nvSpPr>
                <p:cNvPr id="134222"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latin typeface="Times New Roman" charset="0"/>
                    <a:cs typeface="Arial" charset="0"/>
                  </a:endParaRPr>
                </a:p>
              </p:txBody>
            </p:sp>
            <p:sp>
              <p:nvSpPr>
                <p:cNvPr id="134223"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latin typeface="Times New Roman" charset="0"/>
                    <a:cs typeface="Arial" charset="0"/>
                  </a:endParaRPr>
                </a:p>
              </p:txBody>
            </p:sp>
            <p:sp>
              <p:nvSpPr>
                <p:cNvPr id="134224"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latin typeface="Times New Roman" charset="0"/>
                    <a:cs typeface="Arial" charset="0"/>
                  </a:endParaRPr>
                </a:p>
              </p:txBody>
            </p:sp>
            <p:grpSp>
              <p:nvGrpSpPr>
                <p:cNvPr id="134225" name="Group 1189"/>
                <p:cNvGrpSpPr>
                  <a:grpSpLocks/>
                </p:cNvGrpSpPr>
                <p:nvPr/>
              </p:nvGrpSpPr>
              <p:grpSpPr bwMode="auto">
                <a:xfrm>
                  <a:off x="4699" y="1145"/>
                  <a:ext cx="138" cy="29"/>
                  <a:chOff x="2468" y="1332"/>
                  <a:chExt cx="310" cy="60"/>
                </a:xfrm>
              </p:grpSpPr>
              <p:sp>
                <p:nvSpPr>
                  <p:cNvPr id="134228"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4229"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46163"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46164"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sp>
            <p:nvSpPr>
              <p:cNvPr id="134" name="Rectangle 43"/>
              <p:cNvSpPr>
                <a:spLocks noChangeArrowheads="1"/>
              </p:cNvSpPr>
              <p:nvPr/>
            </p:nvSpPr>
            <p:spPr bwMode="auto">
              <a:xfrm rot="16200000">
                <a:off x="4046200" y="3485965"/>
                <a:ext cx="126295"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34214" name="Group 126"/>
            <p:cNvGrpSpPr>
              <a:grpSpLocks/>
            </p:cNvGrpSpPr>
            <p:nvPr/>
          </p:nvGrpSpPr>
          <p:grpSpPr bwMode="auto">
            <a:xfrm>
              <a:off x="1483360" y="5313680"/>
              <a:ext cx="701043" cy="517588"/>
              <a:chOff x="1046480" y="3962400"/>
              <a:chExt cx="1026163" cy="761428"/>
            </a:xfrm>
          </p:grpSpPr>
          <p:sp>
            <p:nvSpPr>
              <p:cNvPr id="128" name="Rectangle 48"/>
              <p:cNvSpPr>
                <a:spLocks noChangeArrowheads="1"/>
              </p:cNvSpPr>
              <p:nvPr/>
            </p:nvSpPr>
            <p:spPr bwMode="auto">
              <a:xfrm rot="16200000">
                <a:off x="1893438" y="4298853"/>
                <a:ext cx="109762" cy="24863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34216" name="Group 49"/>
              <p:cNvGrpSpPr>
                <a:grpSpLocks/>
              </p:cNvGrpSpPr>
              <p:nvPr/>
            </p:nvGrpSpPr>
            <p:grpSpPr bwMode="auto">
              <a:xfrm>
                <a:off x="1046480" y="3962400"/>
                <a:ext cx="936071" cy="761428"/>
                <a:chOff x="-44" y="1473"/>
                <a:chExt cx="981" cy="1105"/>
              </a:xfrm>
            </p:grpSpPr>
            <p:pic>
              <p:nvPicPr>
                <p:cNvPr id="134217"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218"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sp>
        <p:nvSpPr>
          <p:cNvPr id="712857" name="AutoShape 153"/>
          <p:cNvSpPr>
            <a:spLocks noChangeArrowheads="1"/>
          </p:cNvSpPr>
          <p:nvPr/>
        </p:nvSpPr>
        <p:spPr bwMode="auto">
          <a:xfrm>
            <a:off x="2387600" y="3086100"/>
            <a:ext cx="314325" cy="792163"/>
          </a:xfrm>
          <a:prstGeom prst="downArrow">
            <a:avLst>
              <a:gd name="adj1" fmla="val 50000"/>
              <a:gd name="adj2" fmla="val 63005"/>
            </a:avLst>
          </a:prstGeom>
          <a:gradFill rotWithShape="1">
            <a:gsLst>
              <a:gs pos="0">
                <a:schemeClr val="bg1"/>
              </a:gs>
              <a:gs pos="100000">
                <a:srgbClr val="FF0000"/>
              </a:gs>
            </a:gsLst>
            <a:lin ang="5400000" scaled="1"/>
          </a:gra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6086" name="Rectangle 3"/>
          <p:cNvSpPr>
            <a:spLocks noGrp="1" noChangeArrowheads="1"/>
          </p:cNvSpPr>
          <p:nvPr>
            <p:ph type="title"/>
          </p:nvPr>
        </p:nvSpPr>
        <p:spPr>
          <a:xfrm>
            <a:off x="533400" y="0"/>
            <a:ext cx="8001000" cy="1143000"/>
          </a:xfrm>
        </p:spPr>
        <p:txBody>
          <a:bodyPr/>
          <a:lstStyle/>
          <a:p>
            <a:pPr>
              <a:defRPr/>
            </a:pPr>
            <a:r>
              <a:rPr lang="en-US" sz="4000" dirty="0">
                <a:latin typeface="Gill Sans MT" charset="0"/>
                <a:cs typeface="+mj-cs"/>
              </a:rPr>
              <a:t>Addressing: routing to another LAN</a:t>
            </a:r>
          </a:p>
        </p:txBody>
      </p:sp>
      <p:grpSp>
        <p:nvGrpSpPr>
          <p:cNvPr id="712834" name="Group 130"/>
          <p:cNvGrpSpPr>
            <a:grpSpLocks/>
          </p:cNvGrpSpPr>
          <p:nvPr/>
        </p:nvGrpSpPr>
        <p:grpSpPr bwMode="auto">
          <a:xfrm>
            <a:off x="534988" y="2686050"/>
            <a:ext cx="976312" cy="1460500"/>
            <a:chOff x="337" y="1692"/>
            <a:chExt cx="615" cy="920"/>
          </a:xfrm>
        </p:grpSpPr>
        <p:sp>
          <p:nvSpPr>
            <p:cNvPr id="134176" name="Freeform 65"/>
            <p:cNvSpPr>
              <a:spLocks/>
            </p:cNvSpPr>
            <p:nvPr/>
          </p:nvSpPr>
          <p:spPr bwMode="auto">
            <a:xfrm>
              <a:off x="348" y="1709"/>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46114" name="Rectangle 67"/>
            <p:cNvSpPr>
              <a:spLocks noChangeArrowheads="1"/>
            </p:cNvSpPr>
            <p:nvPr/>
          </p:nvSpPr>
          <p:spPr bwMode="auto">
            <a:xfrm>
              <a:off x="344" y="1711"/>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6115" name="Text Box 68"/>
            <p:cNvSpPr txBox="1">
              <a:spLocks noChangeArrowheads="1"/>
            </p:cNvSpPr>
            <p:nvPr/>
          </p:nvSpPr>
          <p:spPr bwMode="auto">
            <a:xfrm>
              <a:off x="413" y="1692"/>
              <a:ext cx="336"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endParaRPr lang="en-US" sz="1600" i="0" dirty="0">
                <a:latin typeface="Arial" charset="0"/>
                <a:cs typeface="+mn-cs"/>
              </a:endParaRPr>
            </a:p>
            <a:p>
              <a:pPr algn="ctr">
                <a:defRPr/>
              </a:pPr>
              <a:endParaRPr lang="en-US" sz="1600" i="0" dirty="0">
                <a:latin typeface="Arial" charset="0"/>
                <a:cs typeface="+mn-cs"/>
              </a:endParaRPr>
            </a:p>
            <a:p>
              <a:pPr algn="ctr">
                <a:defRPr/>
              </a:pPr>
              <a:r>
                <a:rPr lang="en-US" sz="1600" i="0" dirty="0">
                  <a:latin typeface="Arial" charset="0"/>
                  <a:cs typeface="+mn-cs"/>
                </a:rPr>
                <a:t>IP</a:t>
              </a:r>
            </a:p>
            <a:p>
              <a:pPr algn="ctr">
                <a:defRPr/>
              </a:pPr>
              <a:r>
                <a:rPr lang="en-US" sz="1600" i="0" dirty="0">
                  <a:latin typeface="Arial" charset="0"/>
                  <a:cs typeface="+mn-cs"/>
                </a:rPr>
                <a:t>Eth</a:t>
              </a:r>
            </a:p>
            <a:p>
              <a:pPr algn="ctr">
                <a:defRPr/>
              </a:pPr>
              <a:r>
                <a:rPr lang="en-US" sz="1600" i="0" dirty="0">
                  <a:latin typeface="Arial" charset="0"/>
                  <a:cs typeface="+mn-cs"/>
                </a:rPr>
                <a:t>Phy</a:t>
              </a:r>
            </a:p>
          </p:txBody>
        </p:sp>
        <p:sp>
          <p:nvSpPr>
            <p:cNvPr id="46116" name="Line 69"/>
            <p:cNvSpPr>
              <a:spLocks noChangeShapeType="1"/>
            </p:cNvSpPr>
            <p:nvPr/>
          </p:nvSpPr>
          <p:spPr bwMode="auto">
            <a:xfrm>
              <a:off x="346" y="186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17" name="Line 70"/>
            <p:cNvSpPr>
              <a:spLocks noChangeShapeType="1"/>
            </p:cNvSpPr>
            <p:nvPr/>
          </p:nvSpPr>
          <p:spPr bwMode="auto">
            <a:xfrm>
              <a:off x="343" y="202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18" name="Line 71"/>
            <p:cNvSpPr>
              <a:spLocks noChangeShapeType="1"/>
            </p:cNvSpPr>
            <p:nvPr/>
          </p:nvSpPr>
          <p:spPr bwMode="auto">
            <a:xfrm>
              <a:off x="340" y="2186"/>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19" name="Line 72"/>
            <p:cNvSpPr>
              <a:spLocks noChangeShapeType="1"/>
            </p:cNvSpPr>
            <p:nvPr/>
          </p:nvSpPr>
          <p:spPr bwMode="auto">
            <a:xfrm>
              <a:off x="337" y="2345"/>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nvGrpSpPr>
          <p:cNvPr id="712855" name="Group 151"/>
          <p:cNvGrpSpPr>
            <a:grpSpLocks/>
          </p:cNvGrpSpPr>
          <p:nvPr/>
        </p:nvGrpSpPr>
        <p:grpSpPr bwMode="auto">
          <a:xfrm>
            <a:off x="1893888" y="2643188"/>
            <a:ext cx="2011362" cy="760412"/>
            <a:chOff x="1197" y="1665"/>
            <a:chExt cx="1267" cy="479"/>
          </a:xfrm>
        </p:grpSpPr>
        <p:grpSp>
          <p:nvGrpSpPr>
            <p:cNvPr id="134171" name="Group 150"/>
            <p:cNvGrpSpPr>
              <a:grpSpLocks/>
            </p:cNvGrpSpPr>
            <p:nvPr/>
          </p:nvGrpSpPr>
          <p:grpSpPr bwMode="auto">
            <a:xfrm>
              <a:off x="1231" y="1990"/>
              <a:ext cx="691" cy="154"/>
              <a:chOff x="1231" y="1990"/>
              <a:chExt cx="691" cy="154"/>
            </a:xfrm>
          </p:grpSpPr>
          <p:sp>
            <p:nvSpPr>
              <p:cNvPr id="46110" name="Rectangle 123"/>
              <p:cNvSpPr>
                <a:spLocks noChangeArrowheads="1"/>
              </p:cNvSpPr>
              <p:nvPr/>
            </p:nvSpPr>
            <p:spPr bwMode="auto">
              <a:xfrm>
                <a:off x="1231" y="1991"/>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6111" name="Line 124"/>
              <p:cNvSpPr>
                <a:spLocks noChangeShapeType="1"/>
              </p:cNvSpPr>
              <p:nvPr/>
            </p:nvSpPr>
            <p:spPr bwMode="auto">
              <a:xfrm>
                <a:off x="1337" y="1990"/>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12" name="Line 125"/>
              <p:cNvSpPr>
                <a:spLocks noChangeShapeType="1"/>
              </p:cNvSpPr>
              <p:nvPr/>
            </p:nvSpPr>
            <p:spPr bwMode="auto">
              <a:xfrm>
                <a:off x="1427" y="1992"/>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sp>
          <p:nvSpPr>
            <p:cNvPr id="46109" name="Text Box 126"/>
            <p:cNvSpPr txBox="1">
              <a:spLocks noChangeArrowheads="1"/>
            </p:cNvSpPr>
            <p:nvPr/>
          </p:nvSpPr>
          <p:spPr bwMode="auto">
            <a:xfrm>
              <a:off x="1197" y="1665"/>
              <a:ext cx="12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IP src: 111.111.111.111</a:t>
              </a:r>
            </a:p>
            <a:p>
              <a:pPr>
                <a:defRPr/>
              </a:pPr>
              <a:r>
                <a:rPr lang="en-US" sz="1200" i="0" dirty="0">
                  <a:latin typeface="Arial" charset="0"/>
                  <a:cs typeface="+mn-cs"/>
                </a:rPr>
                <a:t>   IP dest: 222.222.222.222</a:t>
              </a:r>
            </a:p>
          </p:txBody>
        </p:sp>
      </p:grpSp>
      <p:grpSp>
        <p:nvGrpSpPr>
          <p:cNvPr id="712845" name="Group 141"/>
          <p:cNvGrpSpPr>
            <a:grpSpLocks/>
          </p:cNvGrpSpPr>
          <p:nvPr/>
        </p:nvGrpSpPr>
        <p:grpSpPr bwMode="auto">
          <a:xfrm>
            <a:off x="2027238" y="2903538"/>
            <a:ext cx="146050" cy="385762"/>
            <a:chOff x="1272" y="1762"/>
            <a:chExt cx="92" cy="243"/>
          </a:xfrm>
        </p:grpSpPr>
        <p:sp>
          <p:nvSpPr>
            <p:cNvPr id="46106" name="Line 127"/>
            <p:cNvSpPr>
              <a:spLocks noChangeShapeType="1"/>
            </p:cNvSpPr>
            <p:nvPr/>
          </p:nvSpPr>
          <p:spPr bwMode="auto">
            <a:xfrm>
              <a:off x="1272" y="1762"/>
              <a:ext cx="0" cy="24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07" name="Line 128"/>
            <p:cNvSpPr>
              <a:spLocks noChangeShapeType="1"/>
            </p:cNvSpPr>
            <p:nvPr/>
          </p:nvSpPr>
          <p:spPr bwMode="auto">
            <a:xfrm>
              <a:off x="1364" y="1878"/>
              <a:ext cx="0" cy="12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sp>
        <p:nvSpPr>
          <p:cNvPr id="712847" name="Rectangle 143"/>
          <p:cNvSpPr>
            <a:spLocks noChangeArrowheads="1"/>
          </p:cNvSpPr>
          <p:nvPr/>
        </p:nvSpPr>
        <p:spPr bwMode="auto">
          <a:xfrm>
            <a:off x="706438" y="1084263"/>
            <a:ext cx="7772400" cy="550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85000"/>
              </a:lnSpc>
              <a:spcBef>
                <a:spcPct val="20000"/>
              </a:spcBef>
              <a:buClr>
                <a:srgbClr val="000099"/>
              </a:buClr>
              <a:buSzPct val="100000"/>
              <a:buFont typeface="Wingdings" charset="2"/>
              <a:buChar char="§"/>
              <a:defRPr/>
            </a:pPr>
            <a:r>
              <a:rPr lang="en-US" sz="2000" i="0" dirty="0">
                <a:latin typeface="Gill Sans MT" charset="0"/>
                <a:cs typeface="+mn-cs"/>
              </a:rPr>
              <a:t>A creates IP datagram with IP source A, destination B </a:t>
            </a:r>
          </a:p>
        </p:txBody>
      </p:sp>
      <p:sp>
        <p:nvSpPr>
          <p:cNvPr id="712848" name="Rectangle 144"/>
          <p:cNvSpPr>
            <a:spLocks noChangeArrowheads="1"/>
          </p:cNvSpPr>
          <p:nvPr/>
        </p:nvSpPr>
        <p:spPr bwMode="auto">
          <a:xfrm>
            <a:off x="719138" y="1441450"/>
            <a:ext cx="7772400" cy="722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85000"/>
              </a:lnSpc>
              <a:spcBef>
                <a:spcPct val="20000"/>
              </a:spcBef>
              <a:buClr>
                <a:srgbClr val="000099"/>
              </a:buClr>
              <a:buSzPct val="100000"/>
              <a:buFont typeface="Wingdings" charset="2"/>
              <a:buChar char="§"/>
              <a:defRPr/>
            </a:pPr>
            <a:r>
              <a:rPr lang="en-US" sz="2000" i="0" dirty="0">
                <a:latin typeface="Gill Sans MT" charset="0"/>
                <a:cs typeface="+mn-cs"/>
              </a:rPr>
              <a:t>A creates link-layer frame with R's MAC address as destination address, frame contains A-to-B IP datagram</a:t>
            </a:r>
            <a:endParaRPr lang="en-US" sz="2800" i="0" dirty="0">
              <a:latin typeface="Gill Sans MT" charset="0"/>
              <a:cs typeface="+mn-cs"/>
            </a:endParaRPr>
          </a:p>
        </p:txBody>
      </p:sp>
      <p:grpSp>
        <p:nvGrpSpPr>
          <p:cNvPr id="712856" name="Group 152"/>
          <p:cNvGrpSpPr>
            <a:grpSpLocks/>
          </p:cNvGrpSpPr>
          <p:nvPr/>
        </p:nvGrpSpPr>
        <p:grpSpPr bwMode="auto">
          <a:xfrm>
            <a:off x="1477963" y="2244725"/>
            <a:ext cx="2443162" cy="1519238"/>
            <a:chOff x="931" y="1414"/>
            <a:chExt cx="1539" cy="957"/>
          </a:xfrm>
        </p:grpSpPr>
        <p:sp>
          <p:nvSpPr>
            <p:cNvPr id="46094" name="Text Box 135"/>
            <p:cNvSpPr txBox="1">
              <a:spLocks noChangeArrowheads="1"/>
            </p:cNvSpPr>
            <p:nvPr/>
          </p:nvSpPr>
          <p:spPr bwMode="auto">
            <a:xfrm>
              <a:off x="931" y="1414"/>
              <a:ext cx="1539"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MAC src: 74-29-9C-E8-FF-55</a:t>
              </a:r>
            </a:p>
            <a:p>
              <a:pPr>
                <a:defRPr/>
              </a:pPr>
              <a:r>
                <a:rPr lang="en-US" sz="1200" i="0" dirty="0">
                  <a:latin typeface="Arial" charset="0"/>
                  <a:cs typeface="+mn-cs"/>
                </a:rPr>
                <a:t>   MAC dest: </a:t>
              </a:r>
              <a:r>
                <a:rPr lang="en-US" sz="1200" i="0" dirty="0">
                  <a:solidFill>
                    <a:srgbClr val="FF0000"/>
                  </a:solidFill>
                  <a:latin typeface="Arial" charset="0"/>
                  <a:cs typeface="+mn-cs"/>
                </a:rPr>
                <a:t>E6-E9-00-17-BB-4B</a:t>
              </a:r>
            </a:p>
          </p:txBody>
        </p:sp>
        <p:grpSp>
          <p:nvGrpSpPr>
            <p:cNvPr id="134158" name="Group 145"/>
            <p:cNvGrpSpPr>
              <a:grpSpLocks/>
            </p:cNvGrpSpPr>
            <p:nvPr/>
          </p:nvGrpSpPr>
          <p:grpSpPr bwMode="auto">
            <a:xfrm>
              <a:off x="981" y="2182"/>
              <a:ext cx="1049" cy="189"/>
              <a:chOff x="2829" y="2040"/>
              <a:chExt cx="1049" cy="189"/>
            </a:xfrm>
          </p:grpSpPr>
          <p:sp>
            <p:nvSpPr>
              <p:cNvPr id="46100" name="Rectangle 138"/>
              <p:cNvSpPr>
                <a:spLocks noChangeArrowheads="1"/>
              </p:cNvSpPr>
              <p:nvPr/>
            </p:nvSpPr>
            <p:spPr bwMode="auto">
              <a:xfrm>
                <a:off x="2829" y="2042"/>
                <a:ext cx="1049" cy="185"/>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6101" name="Rectangle 132"/>
              <p:cNvSpPr>
                <a:spLocks noChangeArrowheads="1"/>
              </p:cNvSpPr>
              <p:nvPr/>
            </p:nvSpPr>
            <p:spPr bwMode="auto">
              <a:xfrm>
                <a:off x="3078" y="2060"/>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6102" name="Line 133"/>
              <p:cNvSpPr>
                <a:spLocks noChangeShapeType="1"/>
              </p:cNvSpPr>
              <p:nvPr/>
            </p:nvSpPr>
            <p:spPr bwMode="auto">
              <a:xfrm>
                <a:off x="3180"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03" name="Line 134"/>
              <p:cNvSpPr>
                <a:spLocks noChangeShapeType="1"/>
              </p:cNvSpPr>
              <p:nvPr/>
            </p:nvSpPr>
            <p:spPr bwMode="auto">
              <a:xfrm>
                <a:off x="3276"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04" name="Line 139"/>
              <p:cNvSpPr>
                <a:spLocks noChangeShapeType="1"/>
              </p:cNvSpPr>
              <p:nvPr/>
            </p:nvSpPr>
            <p:spPr bwMode="auto">
              <a:xfrm>
                <a:off x="2910"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105" name="Line 140"/>
              <p:cNvSpPr>
                <a:spLocks noChangeShapeType="1"/>
              </p:cNvSpPr>
              <p:nvPr/>
            </p:nvSpPr>
            <p:spPr bwMode="auto">
              <a:xfrm>
                <a:off x="3006"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sp>
          <p:nvSpPr>
            <p:cNvPr id="46096" name="Line 146"/>
            <p:cNvSpPr>
              <a:spLocks noChangeShapeType="1"/>
            </p:cNvSpPr>
            <p:nvPr/>
          </p:nvSpPr>
          <p:spPr bwMode="auto">
            <a:xfrm flipV="1">
              <a:off x="1018" y="1576"/>
              <a:ext cx="2" cy="702"/>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097" name="Line 147"/>
            <p:cNvSpPr>
              <a:spLocks noChangeShapeType="1"/>
            </p:cNvSpPr>
            <p:nvPr/>
          </p:nvSpPr>
          <p:spPr bwMode="auto">
            <a:xfrm flipV="1">
              <a:off x="1106" y="1680"/>
              <a:ext cx="0" cy="598"/>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098" name="Line 148"/>
            <p:cNvSpPr>
              <a:spLocks noChangeShapeType="1"/>
            </p:cNvSpPr>
            <p:nvPr/>
          </p:nvSpPr>
          <p:spPr bwMode="auto">
            <a:xfrm flipH="1" flipV="1">
              <a:off x="1276" y="1812"/>
              <a:ext cx="2" cy="470"/>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6099" name="Line 149"/>
            <p:cNvSpPr>
              <a:spLocks noChangeShapeType="1"/>
            </p:cNvSpPr>
            <p:nvPr/>
          </p:nvSpPr>
          <p:spPr bwMode="auto">
            <a:xfrm>
              <a:off x="1368" y="1924"/>
              <a:ext cx="2" cy="35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pic>
        <p:nvPicPr>
          <p:cNvPr id="134156" name="Picture 15"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 y="794568"/>
            <a:ext cx="7769225"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54</a:t>
            </a:fld>
            <a:endParaRPr lang="en-US" sz="1200" dirty="0">
              <a:latin typeface="Tahoma" charset="0"/>
            </a:endParaRPr>
          </a:p>
        </p:txBody>
      </p:sp>
      <p:sp>
        <p:nvSpPr>
          <p:cNvPr id="104"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482771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2834"/>
                                        </p:tgtEl>
                                        <p:attrNameLst>
                                          <p:attrName>style.visibility</p:attrName>
                                        </p:attrNameLst>
                                      </p:cBhvr>
                                      <p:to>
                                        <p:strVal val="visible"/>
                                      </p:to>
                                    </p:set>
                                    <p:animEffect transition="in" filter="wipe(down)">
                                      <p:cBhvr>
                                        <p:cTn id="7" dur="500"/>
                                        <p:tgtEl>
                                          <p:spTgt spid="71283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712845"/>
                                        </p:tgtEl>
                                        <p:attrNameLst>
                                          <p:attrName>style.visibility</p:attrName>
                                        </p:attrNameLst>
                                      </p:cBhvr>
                                      <p:to>
                                        <p:strVal val="visible"/>
                                      </p:to>
                                    </p:set>
                                    <p:animEffect transition="in" filter="dissolve">
                                      <p:cBhvr>
                                        <p:cTn id="11" dur="500"/>
                                        <p:tgtEl>
                                          <p:spTgt spid="71284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12847"/>
                                        </p:tgtEl>
                                        <p:attrNameLst>
                                          <p:attrName>style.visibility</p:attrName>
                                        </p:attrNameLst>
                                      </p:cBhvr>
                                      <p:to>
                                        <p:strVal val="visible"/>
                                      </p:to>
                                    </p:set>
                                  </p:childTnLst>
                                </p:cTn>
                              </p:par>
                              <p:par>
                                <p:cTn id="14" presetID="9" presetClass="entr" presetSubtype="0" fill="hold" nodeType="withEffect">
                                  <p:stCondLst>
                                    <p:cond delay="0"/>
                                  </p:stCondLst>
                                  <p:childTnLst>
                                    <p:set>
                                      <p:cBhvr>
                                        <p:cTn id="15" dur="1" fill="hold">
                                          <p:stCondLst>
                                            <p:cond delay="0"/>
                                          </p:stCondLst>
                                        </p:cTn>
                                        <p:tgtEl>
                                          <p:spTgt spid="712855"/>
                                        </p:tgtEl>
                                        <p:attrNameLst>
                                          <p:attrName>style.visibility</p:attrName>
                                        </p:attrNameLst>
                                      </p:cBhvr>
                                      <p:to>
                                        <p:strVal val="visible"/>
                                      </p:to>
                                    </p:set>
                                    <p:animEffect transition="in" filter="dissolve">
                                      <p:cBhvr>
                                        <p:cTn id="16" dur="500"/>
                                        <p:tgtEl>
                                          <p:spTgt spid="7128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12857"/>
                                        </p:tgtEl>
                                        <p:attrNameLst>
                                          <p:attrName>style.visibility</p:attrName>
                                        </p:attrNameLst>
                                      </p:cBhvr>
                                      <p:to>
                                        <p:strVal val="visible"/>
                                      </p:to>
                                    </p:set>
                                    <p:animEffect transition="in" filter="wipe(up)">
                                      <p:cBhvr>
                                        <p:cTn id="21" dur="1000"/>
                                        <p:tgtEl>
                                          <p:spTgt spid="712857"/>
                                        </p:tgtEl>
                                      </p:cBhvr>
                                    </p:animEffec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712848"/>
                                        </p:tgtEl>
                                        <p:attrNameLst>
                                          <p:attrName>style.visibility</p:attrName>
                                        </p:attrNameLst>
                                      </p:cBhvr>
                                      <p:to>
                                        <p:strVal val="visible"/>
                                      </p:to>
                                    </p:set>
                                  </p:childTnLst>
                                </p:cTn>
                              </p:par>
                              <p:par>
                                <p:cTn id="25" presetID="9" presetClass="exit" presetSubtype="0" fill="hold" nodeType="withEffect">
                                  <p:stCondLst>
                                    <p:cond delay="0"/>
                                  </p:stCondLst>
                                  <p:childTnLst>
                                    <p:animEffect transition="out" filter="dissolve">
                                      <p:cBhvr>
                                        <p:cTn id="26" dur="500"/>
                                        <p:tgtEl>
                                          <p:spTgt spid="712845"/>
                                        </p:tgtEl>
                                      </p:cBhvr>
                                    </p:animEffect>
                                    <p:set>
                                      <p:cBhvr>
                                        <p:cTn id="27" dur="1" fill="hold">
                                          <p:stCondLst>
                                            <p:cond delay="499"/>
                                          </p:stCondLst>
                                        </p:cTn>
                                        <p:tgtEl>
                                          <p:spTgt spid="712845"/>
                                        </p:tgtEl>
                                        <p:attrNameLst>
                                          <p:attrName>style.visibility</p:attrName>
                                        </p:attrNameLst>
                                      </p:cBhvr>
                                      <p:to>
                                        <p:strVal val="hidden"/>
                                      </p:to>
                                    </p:set>
                                  </p:childTnLst>
                                </p:cTn>
                              </p:par>
                              <p:par>
                                <p:cTn id="28" presetID="9" presetClass="entr" presetSubtype="0" fill="hold" nodeType="withEffect">
                                  <p:stCondLst>
                                    <p:cond delay="0"/>
                                  </p:stCondLst>
                                  <p:childTnLst>
                                    <p:set>
                                      <p:cBhvr>
                                        <p:cTn id="29" dur="1" fill="hold">
                                          <p:stCondLst>
                                            <p:cond delay="0"/>
                                          </p:stCondLst>
                                        </p:cTn>
                                        <p:tgtEl>
                                          <p:spTgt spid="712856"/>
                                        </p:tgtEl>
                                        <p:attrNameLst>
                                          <p:attrName>style.visibility</p:attrName>
                                        </p:attrNameLst>
                                      </p:cBhvr>
                                      <p:to>
                                        <p:strVal val="visible"/>
                                      </p:to>
                                    </p:set>
                                    <p:animEffect transition="in" filter="dissolve">
                                      <p:cBhvr>
                                        <p:cTn id="30" dur="500"/>
                                        <p:tgtEl>
                                          <p:spTgt spid="712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857" grpId="0" animBg="1"/>
      <p:bldP spid="712847" grpId="0"/>
      <p:bldP spid="712848"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6193" name="Group 163"/>
          <p:cNvGrpSpPr>
            <a:grpSpLocks/>
          </p:cNvGrpSpPr>
          <p:nvPr/>
        </p:nvGrpSpPr>
        <p:grpSpPr bwMode="auto">
          <a:xfrm>
            <a:off x="709613" y="3962400"/>
            <a:ext cx="8221662" cy="2349500"/>
            <a:chOff x="709613" y="3962400"/>
            <a:chExt cx="8221662" cy="2349500"/>
          </a:xfrm>
        </p:grpSpPr>
        <p:grpSp>
          <p:nvGrpSpPr>
            <p:cNvPr id="136236" name="Group 164"/>
            <p:cNvGrpSpPr>
              <a:grpSpLocks/>
            </p:cNvGrpSpPr>
            <p:nvPr/>
          </p:nvGrpSpPr>
          <p:grpSpPr bwMode="auto">
            <a:xfrm>
              <a:off x="6979920" y="5354320"/>
              <a:ext cx="711200" cy="601028"/>
              <a:chOff x="7179310" y="4033520"/>
              <a:chExt cx="1009650" cy="855028"/>
            </a:xfrm>
          </p:grpSpPr>
          <p:grpSp>
            <p:nvGrpSpPr>
              <p:cNvPr id="136295" name="Group 44"/>
              <p:cNvGrpSpPr>
                <a:grpSpLocks/>
              </p:cNvGrpSpPr>
              <p:nvPr/>
            </p:nvGrpSpPr>
            <p:grpSpPr bwMode="auto">
              <a:xfrm>
                <a:off x="7179310" y="4033520"/>
                <a:ext cx="1009650" cy="855028"/>
                <a:chOff x="-44" y="1473"/>
                <a:chExt cx="981" cy="1105"/>
              </a:xfrm>
            </p:grpSpPr>
            <p:pic>
              <p:nvPicPr>
                <p:cNvPr id="136297"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298"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225" name="Rectangle 43"/>
              <p:cNvSpPr>
                <a:spLocks noChangeArrowheads="1"/>
              </p:cNvSpPr>
              <p:nvPr/>
            </p:nvSpPr>
            <p:spPr bwMode="auto">
              <a:xfrm rot="16200000">
                <a:off x="7439930" y="4308572"/>
                <a:ext cx="126470"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36237" name="Group 165"/>
            <p:cNvGrpSpPr>
              <a:grpSpLocks/>
            </p:cNvGrpSpPr>
            <p:nvPr/>
          </p:nvGrpSpPr>
          <p:grpSpPr bwMode="auto">
            <a:xfrm>
              <a:off x="1046480" y="3962400"/>
              <a:ext cx="1026163" cy="761428"/>
              <a:chOff x="1046480" y="3962400"/>
              <a:chExt cx="1026163" cy="761428"/>
            </a:xfrm>
          </p:grpSpPr>
          <p:sp>
            <p:nvSpPr>
              <p:cNvPr id="220" name="Rectangle 48"/>
              <p:cNvSpPr>
                <a:spLocks noChangeArrowheads="1"/>
              </p:cNvSpPr>
              <p:nvPr/>
            </p:nvSpPr>
            <p:spPr bwMode="auto">
              <a:xfrm rot="16200000">
                <a:off x="1893887" y="4300538"/>
                <a:ext cx="111125" cy="2476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36292" name="Group 49"/>
              <p:cNvGrpSpPr>
                <a:grpSpLocks/>
              </p:cNvGrpSpPr>
              <p:nvPr/>
            </p:nvGrpSpPr>
            <p:grpSpPr bwMode="auto">
              <a:xfrm>
                <a:off x="1046480" y="3962400"/>
                <a:ext cx="936071" cy="761428"/>
                <a:chOff x="-44" y="1473"/>
                <a:chExt cx="981" cy="1105"/>
              </a:xfrm>
            </p:grpSpPr>
            <p:pic>
              <p:nvPicPr>
                <p:cNvPr id="136293"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294"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sp>
          <p:nvSpPr>
            <p:cNvPr id="167" name="Text Box 4"/>
            <p:cNvSpPr txBox="1">
              <a:spLocks noChangeArrowheads="1"/>
            </p:cNvSpPr>
            <p:nvPr/>
          </p:nvSpPr>
          <p:spPr bwMode="auto">
            <a:xfrm>
              <a:off x="4224338" y="4381500"/>
              <a:ext cx="376237"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n-US" sz="2400" i="0" dirty="0">
                  <a:solidFill>
                    <a:srgbClr val="FF0000"/>
                  </a:solidFill>
                  <a:latin typeface="+mn-lt"/>
                  <a:ea typeface="+mn-ea"/>
                  <a:cs typeface="+mn-cs"/>
                </a:rPr>
                <a:t>R</a:t>
              </a:r>
              <a:endParaRPr lang="en-US" i="0" dirty="0">
                <a:latin typeface="+mn-lt"/>
                <a:ea typeface="+mn-ea"/>
                <a:cs typeface="+mn-cs"/>
              </a:endParaRPr>
            </a:p>
          </p:txBody>
        </p:sp>
        <p:sp>
          <p:nvSpPr>
            <p:cNvPr id="47152" name="Text Box 21"/>
            <p:cNvSpPr txBox="1">
              <a:spLocks noChangeArrowheads="1"/>
            </p:cNvSpPr>
            <p:nvPr/>
          </p:nvSpPr>
          <p:spPr bwMode="auto">
            <a:xfrm>
              <a:off x="3868738" y="5378450"/>
              <a:ext cx="154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1A-23-F9-CD-06-9B</a:t>
              </a:r>
            </a:p>
          </p:txBody>
        </p:sp>
        <p:sp>
          <p:nvSpPr>
            <p:cNvPr id="47153" name="Text Box 22"/>
            <p:cNvSpPr txBox="1">
              <a:spLocks noChangeArrowheads="1"/>
            </p:cNvSpPr>
            <p:nvPr/>
          </p:nvSpPr>
          <p:spPr bwMode="auto">
            <a:xfrm>
              <a:off x="4016375" y="5205413"/>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222.222.222.220</a:t>
              </a:r>
            </a:p>
          </p:txBody>
        </p:sp>
        <p:grpSp>
          <p:nvGrpSpPr>
            <p:cNvPr id="136241" name="Group 23"/>
            <p:cNvGrpSpPr>
              <a:grpSpLocks/>
            </p:cNvGrpSpPr>
            <p:nvPr/>
          </p:nvGrpSpPr>
          <p:grpSpPr bwMode="auto">
            <a:xfrm>
              <a:off x="3044825" y="5794375"/>
              <a:ext cx="1541463" cy="449263"/>
              <a:chOff x="1934" y="2405"/>
              <a:chExt cx="971" cy="283"/>
            </a:xfrm>
          </p:grpSpPr>
          <p:sp>
            <p:nvSpPr>
              <p:cNvPr id="47202" name="Text Box 24"/>
              <p:cNvSpPr txBox="1">
                <a:spLocks noChangeArrowheads="1"/>
              </p:cNvSpPr>
              <p:nvPr/>
            </p:nvSpPr>
            <p:spPr bwMode="auto">
              <a:xfrm>
                <a:off x="1934" y="2405"/>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111.111.111.110</a:t>
                </a:r>
              </a:p>
            </p:txBody>
          </p:sp>
          <p:sp>
            <p:nvSpPr>
              <p:cNvPr id="47203" name="Text Box 25"/>
              <p:cNvSpPr txBox="1">
                <a:spLocks noChangeArrowheads="1"/>
              </p:cNvSpPr>
              <p:nvPr/>
            </p:nvSpPr>
            <p:spPr bwMode="auto">
              <a:xfrm>
                <a:off x="1938" y="2515"/>
                <a:ext cx="967"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E6-E9-00-17-BB-4B</a:t>
                </a:r>
              </a:p>
            </p:txBody>
          </p:sp>
        </p:grpSp>
        <p:sp>
          <p:nvSpPr>
            <p:cNvPr id="47155" name="Text Box 26"/>
            <p:cNvSpPr txBox="1">
              <a:spLocks noChangeArrowheads="1"/>
            </p:cNvSpPr>
            <p:nvPr/>
          </p:nvSpPr>
          <p:spPr bwMode="auto">
            <a:xfrm>
              <a:off x="952500" y="6037263"/>
              <a:ext cx="16271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CC-49-DE-D0-AB-7D</a:t>
              </a:r>
            </a:p>
          </p:txBody>
        </p:sp>
        <p:sp>
          <p:nvSpPr>
            <p:cNvPr id="47156" name="Text Box 27"/>
            <p:cNvSpPr txBox="1">
              <a:spLocks noChangeArrowheads="1"/>
            </p:cNvSpPr>
            <p:nvPr/>
          </p:nvSpPr>
          <p:spPr bwMode="auto">
            <a:xfrm>
              <a:off x="942975" y="5854700"/>
              <a:ext cx="13223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111.111.111.112</a:t>
              </a:r>
            </a:p>
          </p:txBody>
        </p:sp>
        <p:sp>
          <p:nvSpPr>
            <p:cNvPr id="47157" name="Text Box 30"/>
            <p:cNvSpPr txBox="1">
              <a:spLocks noChangeArrowheads="1"/>
            </p:cNvSpPr>
            <p:nvPr/>
          </p:nvSpPr>
          <p:spPr bwMode="auto">
            <a:xfrm>
              <a:off x="709613" y="4741863"/>
              <a:ext cx="1322387"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111.111.111.111</a:t>
              </a:r>
            </a:p>
          </p:txBody>
        </p:sp>
        <p:sp>
          <p:nvSpPr>
            <p:cNvPr id="47158" name="Text Box 33"/>
            <p:cNvSpPr txBox="1">
              <a:spLocks noChangeArrowheads="1"/>
            </p:cNvSpPr>
            <p:nvPr/>
          </p:nvSpPr>
          <p:spPr bwMode="auto">
            <a:xfrm>
              <a:off x="730250" y="4927600"/>
              <a:ext cx="150971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74-29-9C-E8-FF-55</a:t>
              </a:r>
            </a:p>
          </p:txBody>
        </p:sp>
        <p:sp>
          <p:nvSpPr>
            <p:cNvPr id="136246" name="Freeform 39"/>
            <p:cNvSpPr>
              <a:spLocks/>
            </p:cNvSpPr>
            <p:nvPr/>
          </p:nvSpPr>
          <p:spPr bwMode="auto">
            <a:xfrm>
              <a:off x="2365375" y="4437063"/>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47160" name="Line 40"/>
            <p:cNvSpPr>
              <a:spLocks noChangeShapeType="1"/>
            </p:cNvSpPr>
            <p:nvPr/>
          </p:nvSpPr>
          <p:spPr bwMode="auto">
            <a:xfrm>
              <a:off x="2062163" y="4416425"/>
              <a:ext cx="438150" cy="2301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61" name="Line 41"/>
            <p:cNvSpPr>
              <a:spLocks noChangeShapeType="1"/>
            </p:cNvSpPr>
            <p:nvPr/>
          </p:nvSpPr>
          <p:spPr bwMode="auto">
            <a:xfrm flipV="1">
              <a:off x="2185988" y="5360988"/>
              <a:ext cx="231775" cy="255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62" name="Line 42"/>
            <p:cNvSpPr>
              <a:spLocks noChangeShapeType="1"/>
            </p:cNvSpPr>
            <p:nvPr/>
          </p:nvSpPr>
          <p:spPr bwMode="auto">
            <a:xfrm>
              <a:off x="3184525" y="4954588"/>
              <a:ext cx="584200" cy="95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63" name="Line 44"/>
            <p:cNvSpPr>
              <a:spLocks noChangeShapeType="1"/>
            </p:cNvSpPr>
            <p:nvPr/>
          </p:nvSpPr>
          <p:spPr bwMode="auto">
            <a:xfrm flipV="1">
              <a:off x="2101850" y="5711825"/>
              <a:ext cx="0" cy="1635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64" name="Line 45"/>
            <p:cNvSpPr>
              <a:spLocks noChangeShapeType="1"/>
            </p:cNvSpPr>
            <p:nvPr/>
          </p:nvSpPr>
          <p:spPr bwMode="auto">
            <a:xfrm flipH="1" flipV="1">
              <a:off x="1976438" y="4489450"/>
              <a:ext cx="0" cy="3984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65" name="Line 46"/>
            <p:cNvSpPr>
              <a:spLocks noChangeShapeType="1"/>
            </p:cNvSpPr>
            <p:nvPr/>
          </p:nvSpPr>
          <p:spPr bwMode="auto">
            <a:xfrm>
              <a:off x="3854450" y="5021263"/>
              <a:ext cx="0" cy="750887"/>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66" name="Line 47"/>
            <p:cNvSpPr>
              <a:spLocks noChangeShapeType="1"/>
            </p:cNvSpPr>
            <p:nvPr/>
          </p:nvSpPr>
          <p:spPr bwMode="auto">
            <a:xfrm flipH="1" flipV="1">
              <a:off x="4935538" y="5011738"/>
              <a:ext cx="4762" cy="2206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83" name="Text Box 58"/>
            <p:cNvSpPr txBox="1">
              <a:spLocks noChangeArrowheads="1"/>
            </p:cNvSpPr>
            <p:nvPr/>
          </p:nvSpPr>
          <p:spPr bwMode="auto">
            <a:xfrm>
              <a:off x="719138" y="4156075"/>
              <a:ext cx="390525"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i="0" dirty="0">
                  <a:solidFill>
                    <a:srgbClr val="FF0000"/>
                  </a:solidFill>
                  <a:latin typeface="+mj-lt"/>
                  <a:ea typeface="+mn-ea"/>
                  <a:cs typeface="+mn-cs"/>
                </a:rPr>
                <a:t>A</a:t>
              </a:r>
            </a:p>
          </p:txBody>
        </p:sp>
        <p:sp>
          <p:nvSpPr>
            <p:cNvPr id="47168" name="Line 60"/>
            <p:cNvSpPr>
              <a:spLocks noChangeShapeType="1"/>
            </p:cNvSpPr>
            <p:nvPr/>
          </p:nvSpPr>
          <p:spPr bwMode="auto">
            <a:xfrm>
              <a:off x="5045075" y="4921250"/>
              <a:ext cx="11985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nvGrpSpPr>
            <p:cNvPr id="136256" name="Group 63"/>
            <p:cNvGrpSpPr>
              <a:grpSpLocks/>
            </p:cNvGrpSpPr>
            <p:nvPr/>
          </p:nvGrpSpPr>
          <p:grpSpPr bwMode="auto">
            <a:xfrm>
              <a:off x="7372350" y="4845050"/>
              <a:ext cx="1558925" cy="460375"/>
              <a:chOff x="4351" y="2786"/>
              <a:chExt cx="982" cy="290"/>
            </a:xfrm>
          </p:grpSpPr>
          <p:sp>
            <p:nvSpPr>
              <p:cNvPr id="47200" name="Text Box 64"/>
              <p:cNvSpPr txBox="1">
                <a:spLocks noChangeArrowheads="1"/>
              </p:cNvSpPr>
              <p:nvPr/>
            </p:nvSpPr>
            <p:spPr bwMode="auto">
              <a:xfrm>
                <a:off x="4352" y="2786"/>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222.222.222.222</a:t>
                </a:r>
              </a:p>
            </p:txBody>
          </p:sp>
          <p:sp>
            <p:nvSpPr>
              <p:cNvPr id="47201" name="Text Box 65"/>
              <p:cNvSpPr txBox="1">
                <a:spLocks noChangeArrowheads="1"/>
              </p:cNvSpPr>
              <p:nvPr/>
            </p:nvSpPr>
            <p:spPr bwMode="auto">
              <a:xfrm>
                <a:off x="4351" y="2904"/>
                <a:ext cx="982" cy="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49-BD-D2-C7-56-2A</a:t>
                </a:r>
              </a:p>
            </p:txBody>
          </p:sp>
        </p:grpSp>
        <p:sp>
          <p:nvSpPr>
            <p:cNvPr id="47170" name="Line 67"/>
            <p:cNvSpPr>
              <a:spLocks noChangeShapeType="1"/>
            </p:cNvSpPr>
            <p:nvPr/>
          </p:nvSpPr>
          <p:spPr bwMode="auto">
            <a:xfrm flipV="1">
              <a:off x="6943725" y="4416425"/>
              <a:ext cx="450850" cy="31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71" name="Line 68"/>
            <p:cNvSpPr>
              <a:spLocks noChangeShapeType="1"/>
            </p:cNvSpPr>
            <p:nvPr/>
          </p:nvSpPr>
          <p:spPr bwMode="auto">
            <a:xfrm flipH="1" flipV="1">
              <a:off x="7469188" y="4492625"/>
              <a:ext cx="11112" cy="38893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72" name="Text Box 71"/>
            <p:cNvSpPr txBox="1">
              <a:spLocks noChangeArrowheads="1"/>
            </p:cNvSpPr>
            <p:nvPr/>
          </p:nvSpPr>
          <p:spPr bwMode="auto">
            <a:xfrm>
              <a:off x="7073900" y="5811838"/>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222.222.222.221</a:t>
              </a:r>
            </a:p>
          </p:txBody>
        </p:sp>
        <p:sp>
          <p:nvSpPr>
            <p:cNvPr id="47173" name="Text Box 72"/>
            <p:cNvSpPr txBox="1">
              <a:spLocks noChangeArrowheads="1"/>
            </p:cNvSpPr>
            <p:nvPr/>
          </p:nvSpPr>
          <p:spPr bwMode="auto">
            <a:xfrm>
              <a:off x="7077075" y="5986463"/>
              <a:ext cx="15017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88-B2-2F-54-1A-0F</a:t>
              </a:r>
            </a:p>
          </p:txBody>
        </p:sp>
        <p:sp>
          <p:nvSpPr>
            <p:cNvPr id="47174" name="Line 73"/>
            <p:cNvSpPr>
              <a:spLocks noChangeShapeType="1"/>
            </p:cNvSpPr>
            <p:nvPr/>
          </p:nvSpPr>
          <p:spPr bwMode="auto">
            <a:xfrm flipH="1" flipV="1">
              <a:off x="6873875" y="5313363"/>
              <a:ext cx="254000" cy="250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75" name="Line 74"/>
            <p:cNvSpPr>
              <a:spLocks noChangeShapeType="1"/>
            </p:cNvSpPr>
            <p:nvPr/>
          </p:nvSpPr>
          <p:spPr bwMode="auto">
            <a:xfrm flipH="1">
              <a:off x="7208838" y="5654675"/>
              <a:ext cx="4762" cy="201613"/>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36263" name="Freeform 75"/>
            <p:cNvSpPr>
              <a:spLocks/>
            </p:cNvSpPr>
            <p:nvPr/>
          </p:nvSpPr>
          <p:spPr bwMode="auto">
            <a:xfrm>
              <a:off x="6203950" y="4440238"/>
              <a:ext cx="765175" cy="108108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93" name="Text Box 76"/>
            <p:cNvSpPr txBox="1">
              <a:spLocks noChangeArrowheads="1"/>
            </p:cNvSpPr>
            <p:nvPr/>
          </p:nvSpPr>
          <p:spPr bwMode="auto">
            <a:xfrm>
              <a:off x="8307388" y="4073525"/>
              <a:ext cx="357187"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i="0" dirty="0">
                  <a:solidFill>
                    <a:srgbClr val="FF0000"/>
                  </a:solidFill>
                  <a:latin typeface="+mj-lt"/>
                  <a:ea typeface="+mn-ea"/>
                  <a:cs typeface="+mn-cs"/>
                </a:rPr>
                <a:t>B</a:t>
              </a:r>
            </a:p>
          </p:txBody>
        </p:sp>
        <p:grpSp>
          <p:nvGrpSpPr>
            <p:cNvPr id="136265" name="Group 193"/>
            <p:cNvGrpSpPr>
              <a:grpSpLocks/>
            </p:cNvGrpSpPr>
            <p:nvPr/>
          </p:nvGrpSpPr>
          <p:grpSpPr bwMode="auto">
            <a:xfrm>
              <a:off x="7179310" y="4033520"/>
              <a:ext cx="1009650" cy="855028"/>
              <a:chOff x="7179310" y="4033520"/>
              <a:chExt cx="1009650" cy="855028"/>
            </a:xfrm>
          </p:grpSpPr>
          <p:grpSp>
            <p:nvGrpSpPr>
              <p:cNvPr id="136283" name="Group 44"/>
              <p:cNvGrpSpPr>
                <a:grpSpLocks/>
              </p:cNvGrpSpPr>
              <p:nvPr/>
            </p:nvGrpSpPr>
            <p:grpSpPr bwMode="auto">
              <a:xfrm>
                <a:off x="7179310" y="4033520"/>
                <a:ext cx="1009650" cy="855028"/>
                <a:chOff x="-44" y="1473"/>
                <a:chExt cx="981" cy="1105"/>
              </a:xfrm>
            </p:grpSpPr>
            <p:pic>
              <p:nvPicPr>
                <p:cNvPr id="136285"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28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213" name="Rectangle 43"/>
              <p:cNvSpPr>
                <a:spLocks noChangeArrowheads="1"/>
              </p:cNvSpPr>
              <p:nvPr/>
            </p:nvSpPr>
            <p:spPr bwMode="auto">
              <a:xfrm rot="16200000">
                <a:off x="7438232" y="4309268"/>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36266" name="Group 194"/>
            <p:cNvGrpSpPr>
              <a:grpSpLocks/>
            </p:cNvGrpSpPr>
            <p:nvPr/>
          </p:nvGrpSpPr>
          <p:grpSpPr bwMode="auto">
            <a:xfrm>
              <a:off x="3757931" y="4714240"/>
              <a:ext cx="1291589" cy="426719"/>
              <a:chOff x="4011931" y="3379152"/>
              <a:chExt cx="1262062" cy="390207"/>
            </a:xfrm>
          </p:grpSpPr>
          <p:sp>
            <p:nvSpPr>
              <p:cNvPr id="201" name="Rectangle 43"/>
              <p:cNvSpPr>
                <a:spLocks noChangeArrowheads="1"/>
              </p:cNvSpPr>
              <p:nvPr/>
            </p:nvSpPr>
            <p:spPr bwMode="auto">
              <a:xfrm rot="16200000">
                <a:off x="5112705" y="3476529"/>
                <a:ext cx="127747"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36273" name="Group 1185"/>
              <p:cNvGrpSpPr>
                <a:grpSpLocks/>
              </p:cNvGrpSpPr>
              <p:nvPr/>
            </p:nvGrpSpPr>
            <p:grpSpPr bwMode="auto">
              <a:xfrm>
                <a:off x="4197985" y="3379152"/>
                <a:ext cx="892175" cy="390207"/>
                <a:chOff x="4650" y="1129"/>
                <a:chExt cx="246" cy="95"/>
              </a:xfrm>
            </p:grpSpPr>
            <p:sp>
              <p:nvSpPr>
                <p:cNvPr id="136275"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latin typeface="Times New Roman" charset="0"/>
                    <a:cs typeface="Arial" charset="0"/>
                  </a:endParaRPr>
                </a:p>
              </p:txBody>
            </p:sp>
            <p:sp>
              <p:nvSpPr>
                <p:cNvPr id="136276"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latin typeface="Times New Roman" charset="0"/>
                    <a:cs typeface="Arial" charset="0"/>
                  </a:endParaRPr>
                </a:p>
              </p:txBody>
            </p:sp>
            <p:sp>
              <p:nvSpPr>
                <p:cNvPr id="136277"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latin typeface="Times New Roman" charset="0"/>
                    <a:cs typeface="Arial" charset="0"/>
                  </a:endParaRPr>
                </a:p>
              </p:txBody>
            </p:sp>
            <p:grpSp>
              <p:nvGrpSpPr>
                <p:cNvPr id="136278" name="Group 1189"/>
                <p:cNvGrpSpPr>
                  <a:grpSpLocks/>
                </p:cNvGrpSpPr>
                <p:nvPr/>
              </p:nvGrpSpPr>
              <p:grpSpPr bwMode="auto">
                <a:xfrm>
                  <a:off x="4699" y="1145"/>
                  <a:ext cx="138" cy="29"/>
                  <a:chOff x="2468" y="1332"/>
                  <a:chExt cx="310" cy="60"/>
                </a:xfrm>
              </p:grpSpPr>
              <p:sp>
                <p:nvSpPr>
                  <p:cNvPr id="136281"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6282"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47192"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47193"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sp>
            <p:nvSpPr>
              <p:cNvPr id="203" name="Rectangle 43"/>
              <p:cNvSpPr>
                <a:spLocks noChangeArrowheads="1"/>
              </p:cNvSpPr>
              <p:nvPr/>
            </p:nvSpPr>
            <p:spPr bwMode="auto">
              <a:xfrm rot="16200000">
                <a:off x="4046200" y="3485965"/>
                <a:ext cx="126295"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36267" name="Group 195"/>
            <p:cNvGrpSpPr>
              <a:grpSpLocks/>
            </p:cNvGrpSpPr>
            <p:nvPr/>
          </p:nvGrpSpPr>
          <p:grpSpPr bwMode="auto">
            <a:xfrm>
              <a:off x="1483360" y="5313680"/>
              <a:ext cx="701043" cy="517588"/>
              <a:chOff x="1046480" y="3962400"/>
              <a:chExt cx="1026163" cy="761428"/>
            </a:xfrm>
          </p:grpSpPr>
          <p:sp>
            <p:nvSpPr>
              <p:cNvPr id="197" name="Rectangle 48"/>
              <p:cNvSpPr>
                <a:spLocks noChangeArrowheads="1"/>
              </p:cNvSpPr>
              <p:nvPr/>
            </p:nvSpPr>
            <p:spPr bwMode="auto">
              <a:xfrm rot="16200000">
                <a:off x="1893438" y="4298853"/>
                <a:ext cx="109762" cy="24863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36269" name="Group 49"/>
              <p:cNvGrpSpPr>
                <a:grpSpLocks/>
              </p:cNvGrpSpPr>
              <p:nvPr/>
            </p:nvGrpSpPr>
            <p:grpSpPr bwMode="auto">
              <a:xfrm>
                <a:off x="1046480" y="3962400"/>
                <a:ext cx="936071" cy="761428"/>
                <a:chOff x="-44" y="1473"/>
                <a:chExt cx="981" cy="1105"/>
              </a:xfrm>
            </p:grpSpPr>
            <p:pic>
              <p:nvPicPr>
                <p:cNvPr id="136270"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271"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sp>
        <p:nvSpPr>
          <p:cNvPr id="47109" name="Rectangle 3"/>
          <p:cNvSpPr>
            <a:spLocks noGrp="1" noChangeArrowheads="1"/>
          </p:cNvSpPr>
          <p:nvPr>
            <p:ph type="title"/>
          </p:nvPr>
        </p:nvSpPr>
        <p:spPr>
          <a:xfrm>
            <a:off x="533400" y="0"/>
            <a:ext cx="8001000" cy="1143000"/>
          </a:xfrm>
        </p:spPr>
        <p:txBody>
          <a:bodyPr/>
          <a:lstStyle/>
          <a:p>
            <a:pPr>
              <a:defRPr/>
            </a:pPr>
            <a:r>
              <a:rPr lang="en-US" sz="4000" dirty="0">
                <a:latin typeface="Gill Sans MT" charset="0"/>
                <a:cs typeface="+mj-cs"/>
              </a:rPr>
              <a:t>Addressing: routing to another LAN</a:t>
            </a:r>
          </a:p>
        </p:txBody>
      </p:sp>
      <p:grpSp>
        <p:nvGrpSpPr>
          <p:cNvPr id="714811" name="Group 59"/>
          <p:cNvGrpSpPr>
            <a:grpSpLocks/>
          </p:cNvGrpSpPr>
          <p:nvPr/>
        </p:nvGrpSpPr>
        <p:grpSpPr bwMode="auto">
          <a:xfrm>
            <a:off x="534988" y="2686050"/>
            <a:ext cx="976312" cy="1460500"/>
            <a:chOff x="337" y="1692"/>
            <a:chExt cx="615" cy="920"/>
          </a:xfrm>
        </p:grpSpPr>
        <p:sp>
          <p:nvSpPr>
            <p:cNvPr id="136229" name="Freeform 60"/>
            <p:cNvSpPr>
              <a:spLocks/>
            </p:cNvSpPr>
            <p:nvPr/>
          </p:nvSpPr>
          <p:spPr bwMode="auto">
            <a:xfrm>
              <a:off x="348" y="1709"/>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47143" name="Rectangle 61"/>
            <p:cNvSpPr>
              <a:spLocks noChangeArrowheads="1"/>
            </p:cNvSpPr>
            <p:nvPr/>
          </p:nvSpPr>
          <p:spPr bwMode="auto">
            <a:xfrm>
              <a:off x="344" y="1711"/>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7144" name="Text Box 62"/>
            <p:cNvSpPr txBox="1">
              <a:spLocks noChangeArrowheads="1"/>
            </p:cNvSpPr>
            <p:nvPr/>
          </p:nvSpPr>
          <p:spPr bwMode="auto">
            <a:xfrm>
              <a:off x="413" y="1692"/>
              <a:ext cx="336"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endParaRPr lang="en-US" sz="1600" i="0" dirty="0">
                <a:latin typeface="Arial" charset="0"/>
                <a:cs typeface="+mn-cs"/>
              </a:endParaRPr>
            </a:p>
            <a:p>
              <a:pPr algn="ctr">
                <a:defRPr/>
              </a:pPr>
              <a:endParaRPr lang="en-US" sz="1600" i="0" dirty="0">
                <a:latin typeface="Arial" charset="0"/>
                <a:cs typeface="+mn-cs"/>
              </a:endParaRPr>
            </a:p>
            <a:p>
              <a:pPr algn="ctr">
                <a:defRPr/>
              </a:pPr>
              <a:r>
                <a:rPr lang="en-US" sz="1600" i="0" dirty="0">
                  <a:latin typeface="Arial" charset="0"/>
                  <a:cs typeface="+mn-cs"/>
                </a:rPr>
                <a:t>IP</a:t>
              </a:r>
            </a:p>
            <a:p>
              <a:pPr algn="ctr">
                <a:defRPr/>
              </a:pPr>
              <a:r>
                <a:rPr lang="en-US" sz="1600" i="0" dirty="0">
                  <a:latin typeface="Arial" charset="0"/>
                  <a:cs typeface="+mn-cs"/>
                </a:rPr>
                <a:t>Eth</a:t>
              </a:r>
            </a:p>
            <a:p>
              <a:pPr algn="ctr">
                <a:defRPr/>
              </a:pPr>
              <a:r>
                <a:rPr lang="en-US" sz="1600" i="0" dirty="0">
                  <a:latin typeface="Arial" charset="0"/>
                  <a:cs typeface="+mn-cs"/>
                </a:rPr>
                <a:t>Phy</a:t>
              </a:r>
            </a:p>
          </p:txBody>
        </p:sp>
        <p:sp>
          <p:nvSpPr>
            <p:cNvPr id="47145" name="Line 63"/>
            <p:cNvSpPr>
              <a:spLocks noChangeShapeType="1"/>
            </p:cNvSpPr>
            <p:nvPr/>
          </p:nvSpPr>
          <p:spPr bwMode="auto">
            <a:xfrm>
              <a:off x="346" y="186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46" name="Line 64"/>
            <p:cNvSpPr>
              <a:spLocks noChangeShapeType="1"/>
            </p:cNvSpPr>
            <p:nvPr/>
          </p:nvSpPr>
          <p:spPr bwMode="auto">
            <a:xfrm>
              <a:off x="343" y="202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47" name="Line 65"/>
            <p:cNvSpPr>
              <a:spLocks noChangeShapeType="1"/>
            </p:cNvSpPr>
            <p:nvPr/>
          </p:nvSpPr>
          <p:spPr bwMode="auto">
            <a:xfrm>
              <a:off x="340" y="2186"/>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48" name="Line 66"/>
            <p:cNvSpPr>
              <a:spLocks noChangeShapeType="1"/>
            </p:cNvSpPr>
            <p:nvPr/>
          </p:nvSpPr>
          <p:spPr bwMode="auto">
            <a:xfrm>
              <a:off x="337" y="2345"/>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sp>
        <p:nvSpPr>
          <p:cNvPr id="47111" name="Rectangle 76"/>
          <p:cNvSpPr>
            <a:spLocks noChangeArrowheads="1"/>
          </p:cNvSpPr>
          <p:nvPr/>
        </p:nvSpPr>
        <p:spPr bwMode="auto">
          <a:xfrm>
            <a:off x="706438" y="1084263"/>
            <a:ext cx="7772400"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85000"/>
              </a:lnSpc>
              <a:spcBef>
                <a:spcPct val="20000"/>
              </a:spcBef>
              <a:buClr>
                <a:srgbClr val="000099"/>
              </a:buClr>
              <a:buSzPct val="100000"/>
              <a:buFont typeface="Wingdings" charset="2"/>
              <a:buChar char="§"/>
              <a:defRPr/>
            </a:pPr>
            <a:r>
              <a:rPr lang="en-US" sz="2000" i="0" dirty="0">
                <a:latin typeface="Gill Sans MT" charset="0"/>
                <a:cs typeface="+mn-cs"/>
              </a:rPr>
              <a:t>frame sent from A to R</a:t>
            </a:r>
          </a:p>
        </p:txBody>
      </p:sp>
      <p:grpSp>
        <p:nvGrpSpPr>
          <p:cNvPr id="714820" name="Group 68"/>
          <p:cNvGrpSpPr>
            <a:grpSpLocks/>
          </p:cNvGrpSpPr>
          <p:nvPr/>
        </p:nvGrpSpPr>
        <p:grpSpPr bwMode="auto">
          <a:xfrm>
            <a:off x="2713038" y="3265488"/>
            <a:ext cx="1096962" cy="244475"/>
            <a:chOff x="1231" y="1990"/>
            <a:chExt cx="691" cy="154"/>
          </a:xfrm>
        </p:grpSpPr>
        <p:sp>
          <p:nvSpPr>
            <p:cNvPr id="47139" name="Rectangle 69"/>
            <p:cNvSpPr>
              <a:spLocks noChangeArrowheads="1"/>
            </p:cNvSpPr>
            <p:nvPr/>
          </p:nvSpPr>
          <p:spPr bwMode="auto">
            <a:xfrm>
              <a:off x="1231" y="1991"/>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7140" name="Line 70"/>
            <p:cNvSpPr>
              <a:spLocks noChangeShapeType="1"/>
            </p:cNvSpPr>
            <p:nvPr/>
          </p:nvSpPr>
          <p:spPr bwMode="auto">
            <a:xfrm>
              <a:off x="1337" y="1990"/>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41" name="Line 71"/>
            <p:cNvSpPr>
              <a:spLocks noChangeShapeType="1"/>
            </p:cNvSpPr>
            <p:nvPr/>
          </p:nvSpPr>
          <p:spPr bwMode="auto">
            <a:xfrm>
              <a:off x="1427" y="1992"/>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nvGrpSpPr>
          <p:cNvPr id="714852" name="Group 100"/>
          <p:cNvGrpSpPr>
            <a:grpSpLocks/>
          </p:cNvGrpSpPr>
          <p:nvPr/>
        </p:nvGrpSpPr>
        <p:grpSpPr bwMode="auto">
          <a:xfrm>
            <a:off x="3952875" y="2767013"/>
            <a:ext cx="895350" cy="2038350"/>
            <a:chOff x="2823" y="1545"/>
            <a:chExt cx="564" cy="1284"/>
          </a:xfrm>
        </p:grpSpPr>
        <p:sp>
          <p:nvSpPr>
            <p:cNvPr id="136221" name="Freeform 93"/>
            <p:cNvSpPr>
              <a:spLocks/>
            </p:cNvSpPr>
            <p:nvPr/>
          </p:nvSpPr>
          <p:spPr bwMode="auto">
            <a:xfrm>
              <a:off x="2823" y="2265"/>
              <a:ext cx="564" cy="564"/>
            </a:xfrm>
            <a:custGeom>
              <a:avLst/>
              <a:gdLst>
                <a:gd name="T0" fmla="*/ 564 w 564"/>
                <a:gd name="T1" fmla="*/ 0 h 564"/>
                <a:gd name="T2" fmla="*/ 287 w 564"/>
                <a:gd name="T3" fmla="*/ 564 h 564"/>
                <a:gd name="T4" fmla="*/ 0 w 564"/>
                <a:gd name="T5" fmla="*/ 0 h 564"/>
                <a:gd name="T6" fmla="*/ 564 w 564"/>
                <a:gd name="T7" fmla="*/ 0 h 5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4" h="564">
                  <a:moveTo>
                    <a:pt x="564" y="0"/>
                  </a:moveTo>
                  <a:lnTo>
                    <a:pt x="287" y="564"/>
                  </a:lnTo>
                  <a:lnTo>
                    <a:pt x="0" y="0"/>
                  </a:lnTo>
                  <a:lnTo>
                    <a:pt x="564" y="0"/>
                  </a:lnTo>
                  <a:close/>
                </a:path>
              </a:pathLst>
            </a:custGeom>
            <a:gradFill rotWithShape="1">
              <a:gsLst>
                <a:gs pos="0">
                  <a:schemeClr val="bg1"/>
                </a:gs>
                <a:gs pos="100000">
                  <a:srgbClr val="FF0000"/>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47135" name="Rectangle 94"/>
            <p:cNvSpPr>
              <a:spLocks noChangeArrowheads="1"/>
            </p:cNvSpPr>
            <p:nvPr/>
          </p:nvSpPr>
          <p:spPr bwMode="auto">
            <a:xfrm>
              <a:off x="2872" y="1877"/>
              <a:ext cx="493" cy="47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7136" name="Text Box 95"/>
            <p:cNvSpPr txBox="1">
              <a:spLocks noChangeArrowheads="1"/>
            </p:cNvSpPr>
            <p:nvPr/>
          </p:nvSpPr>
          <p:spPr bwMode="auto">
            <a:xfrm>
              <a:off x="2941" y="1545"/>
              <a:ext cx="336"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endParaRPr lang="en-US" sz="1600" i="0" dirty="0">
                <a:latin typeface="Arial" charset="0"/>
                <a:cs typeface="+mn-cs"/>
              </a:endParaRPr>
            </a:p>
            <a:p>
              <a:pPr algn="ctr">
                <a:defRPr/>
              </a:pPr>
              <a:endParaRPr lang="en-US" sz="1600" i="0" dirty="0">
                <a:latin typeface="Arial" charset="0"/>
                <a:cs typeface="+mn-cs"/>
              </a:endParaRPr>
            </a:p>
            <a:p>
              <a:pPr algn="ctr">
                <a:defRPr/>
              </a:pPr>
              <a:r>
                <a:rPr lang="en-US" sz="1600" i="0" dirty="0">
                  <a:latin typeface="Arial" charset="0"/>
                  <a:cs typeface="+mn-cs"/>
                </a:rPr>
                <a:t>IP</a:t>
              </a:r>
            </a:p>
            <a:p>
              <a:pPr algn="ctr">
                <a:defRPr/>
              </a:pPr>
              <a:r>
                <a:rPr lang="en-US" sz="1600" i="0" dirty="0">
                  <a:latin typeface="Arial" charset="0"/>
                  <a:cs typeface="+mn-cs"/>
                </a:rPr>
                <a:t>Eth</a:t>
              </a:r>
            </a:p>
            <a:p>
              <a:pPr algn="ctr">
                <a:defRPr/>
              </a:pPr>
              <a:r>
                <a:rPr lang="en-US" sz="1600" i="0" dirty="0">
                  <a:latin typeface="Arial" charset="0"/>
                  <a:cs typeface="+mn-cs"/>
                </a:rPr>
                <a:t>Phy</a:t>
              </a:r>
            </a:p>
          </p:txBody>
        </p:sp>
        <p:sp>
          <p:nvSpPr>
            <p:cNvPr id="47137" name="Line 98"/>
            <p:cNvSpPr>
              <a:spLocks noChangeShapeType="1"/>
            </p:cNvSpPr>
            <p:nvPr/>
          </p:nvSpPr>
          <p:spPr bwMode="auto">
            <a:xfrm>
              <a:off x="2868" y="203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38" name="Line 99"/>
            <p:cNvSpPr>
              <a:spLocks noChangeShapeType="1"/>
            </p:cNvSpPr>
            <p:nvPr/>
          </p:nvSpPr>
          <p:spPr bwMode="auto">
            <a:xfrm>
              <a:off x="2865" y="219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sp>
        <p:nvSpPr>
          <p:cNvPr id="714853" name="Rectangle 101"/>
          <p:cNvSpPr>
            <a:spLocks noChangeArrowheads="1"/>
          </p:cNvSpPr>
          <p:nvPr/>
        </p:nvSpPr>
        <p:spPr bwMode="auto">
          <a:xfrm>
            <a:off x="709613" y="1439863"/>
            <a:ext cx="7772400"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85000"/>
              </a:lnSpc>
              <a:spcBef>
                <a:spcPct val="20000"/>
              </a:spcBef>
              <a:buClr>
                <a:srgbClr val="000099"/>
              </a:buClr>
              <a:buSzPct val="100000"/>
              <a:buFont typeface="Wingdings" charset="2"/>
              <a:buChar char="§"/>
              <a:defRPr/>
            </a:pPr>
            <a:r>
              <a:rPr lang="en-US" sz="2000" i="0" dirty="0">
                <a:latin typeface="Gill Sans MT" charset="0"/>
                <a:cs typeface="+mn-cs"/>
              </a:rPr>
              <a:t>frame received at R, datagram removed, passed up to IP</a:t>
            </a:r>
          </a:p>
        </p:txBody>
      </p:sp>
      <p:grpSp>
        <p:nvGrpSpPr>
          <p:cNvPr id="714883" name="Group 131"/>
          <p:cNvGrpSpPr>
            <a:grpSpLocks/>
          </p:cNvGrpSpPr>
          <p:nvPr/>
        </p:nvGrpSpPr>
        <p:grpSpPr bwMode="auto">
          <a:xfrm>
            <a:off x="1477963" y="2244725"/>
            <a:ext cx="2443162" cy="1519238"/>
            <a:chOff x="931" y="1414"/>
            <a:chExt cx="1539" cy="957"/>
          </a:xfrm>
        </p:grpSpPr>
        <p:sp>
          <p:nvSpPr>
            <p:cNvPr id="47121" name="Text Box 79"/>
            <p:cNvSpPr txBox="1">
              <a:spLocks noChangeArrowheads="1"/>
            </p:cNvSpPr>
            <p:nvPr/>
          </p:nvSpPr>
          <p:spPr bwMode="auto">
            <a:xfrm>
              <a:off x="931" y="1414"/>
              <a:ext cx="1539"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MAC src: 74-29-9C-E8-FF-55</a:t>
              </a:r>
            </a:p>
            <a:p>
              <a:pPr>
                <a:defRPr/>
              </a:pPr>
              <a:r>
                <a:rPr lang="en-US" sz="1200" i="0" dirty="0">
                  <a:latin typeface="Arial" charset="0"/>
                  <a:cs typeface="+mn-cs"/>
                </a:rPr>
                <a:t>   MAC dest: E6-E9-00-17-BB-4B</a:t>
              </a:r>
            </a:p>
          </p:txBody>
        </p:sp>
        <p:grpSp>
          <p:nvGrpSpPr>
            <p:cNvPr id="136209" name="Group 80"/>
            <p:cNvGrpSpPr>
              <a:grpSpLocks/>
            </p:cNvGrpSpPr>
            <p:nvPr/>
          </p:nvGrpSpPr>
          <p:grpSpPr bwMode="auto">
            <a:xfrm>
              <a:off x="981" y="2182"/>
              <a:ext cx="1049" cy="189"/>
              <a:chOff x="2829" y="2040"/>
              <a:chExt cx="1049" cy="189"/>
            </a:xfrm>
          </p:grpSpPr>
          <p:sp>
            <p:nvSpPr>
              <p:cNvPr id="47128" name="Rectangle 81"/>
              <p:cNvSpPr>
                <a:spLocks noChangeArrowheads="1"/>
              </p:cNvSpPr>
              <p:nvPr/>
            </p:nvSpPr>
            <p:spPr bwMode="auto">
              <a:xfrm>
                <a:off x="2829" y="2042"/>
                <a:ext cx="1049" cy="185"/>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7129" name="Rectangle 82"/>
              <p:cNvSpPr>
                <a:spLocks noChangeArrowheads="1"/>
              </p:cNvSpPr>
              <p:nvPr/>
            </p:nvSpPr>
            <p:spPr bwMode="auto">
              <a:xfrm>
                <a:off x="3078" y="2060"/>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7130" name="Line 83"/>
              <p:cNvSpPr>
                <a:spLocks noChangeShapeType="1"/>
              </p:cNvSpPr>
              <p:nvPr/>
            </p:nvSpPr>
            <p:spPr bwMode="auto">
              <a:xfrm>
                <a:off x="3180"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31" name="Line 84"/>
              <p:cNvSpPr>
                <a:spLocks noChangeShapeType="1"/>
              </p:cNvSpPr>
              <p:nvPr/>
            </p:nvSpPr>
            <p:spPr bwMode="auto">
              <a:xfrm>
                <a:off x="3276"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32" name="Line 85"/>
              <p:cNvSpPr>
                <a:spLocks noChangeShapeType="1"/>
              </p:cNvSpPr>
              <p:nvPr/>
            </p:nvSpPr>
            <p:spPr bwMode="auto">
              <a:xfrm>
                <a:off x="2910"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33" name="Line 86"/>
              <p:cNvSpPr>
                <a:spLocks noChangeShapeType="1"/>
              </p:cNvSpPr>
              <p:nvPr/>
            </p:nvSpPr>
            <p:spPr bwMode="auto">
              <a:xfrm>
                <a:off x="3006"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sp>
          <p:nvSpPr>
            <p:cNvPr id="47123" name="Line 87"/>
            <p:cNvSpPr>
              <a:spLocks noChangeShapeType="1"/>
            </p:cNvSpPr>
            <p:nvPr/>
          </p:nvSpPr>
          <p:spPr bwMode="auto">
            <a:xfrm flipV="1">
              <a:off x="1018" y="1576"/>
              <a:ext cx="2" cy="702"/>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24" name="Line 88"/>
            <p:cNvSpPr>
              <a:spLocks noChangeShapeType="1"/>
            </p:cNvSpPr>
            <p:nvPr/>
          </p:nvSpPr>
          <p:spPr bwMode="auto">
            <a:xfrm flipV="1">
              <a:off x="1106" y="1680"/>
              <a:ext cx="0" cy="598"/>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25" name="Line 89"/>
            <p:cNvSpPr>
              <a:spLocks noChangeShapeType="1"/>
            </p:cNvSpPr>
            <p:nvPr/>
          </p:nvSpPr>
          <p:spPr bwMode="auto">
            <a:xfrm flipH="1" flipV="1">
              <a:off x="1276" y="1812"/>
              <a:ext cx="2" cy="470"/>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26" name="Line 90"/>
            <p:cNvSpPr>
              <a:spLocks noChangeShapeType="1"/>
            </p:cNvSpPr>
            <p:nvPr/>
          </p:nvSpPr>
          <p:spPr bwMode="auto">
            <a:xfrm>
              <a:off x="1368" y="1924"/>
              <a:ext cx="2" cy="35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27" name="Text Box 130"/>
            <p:cNvSpPr txBox="1">
              <a:spLocks noChangeArrowheads="1"/>
            </p:cNvSpPr>
            <p:nvPr/>
          </p:nvSpPr>
          <p:spPr bwMode="auto">
            <a:xfrm>
              <a:off x="1193" y="1665"/>
              <a:ext cx="12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IP src: 111.111.111.111</a:t>
              </a:r>
            </a:p>
            <a:p>
              <a:pPr>
                <a:defRPr/>
              </a:pPr>
              <a:r>
                <a:rPr lang="en-US" sz="1200" i="0" dirty="0">
                  <a:latin typeface="Arial" charset="0"/>
                  <a:cs typeface="+mn-cs"/>
                </a:rPr>
                <a:t>   IP dest: 222.222.222.222</a:t>
              </a:r>
            </a:p>
          </p:txBody>
        </p:sp>
      </p:grpSp>
      <p:grpSp>
        <p:nvGrpSpPr>
          <p:cNvPr id="714898" name="Group 146"/>
          <p:cNvGrpSpPr>
            <a:grpSpLocks/>
          </p:cNvGrpSpPr>
          <p:nvPr/>
        </p:nvGrpSpPr>
        <p:grpSpPr bwMode="auto">
          <a:xfrm>
            <a:off x="2667000" y="2435225"/>
            <a:ext cx="2011363" cy="979488"/>
            <a:chOff x="4493" y="1480"/>
            <a:chExt cx="1267" cy="617"/>
          </a:xfrm>
        </p:grpSpPr>
        <p:sp>
          <p:nvSpPr>
            <p:cNvPr id="47118" name="Line 143"/>
            <p:cNvSpPr>
              <a:spLocks noChangeShapeType="1"/>
            </p:cNvSpPr>
            <p:nvPr/>
          </p:nvSpPr>
          <p:spPr bwMode="auto">
            <a:xfrm flipH="1" flipV="1">
              <a:off x="4576" y="1627"/>
              <a:ext cx="2" cy="470"/>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19" name="Line 144"/>
            <p:cNvSpPr>
              <a:spLocks noChangeShapeType="1"/>
            </p:cNvSpPr>
            <p:nvPr/>
          </p:nvSpPr>
          <p:spPr bwMode="auto">
            <a:xfrm>
              <a:off x="4668" y="1739"/>
              <a:ext cx="2" cy="35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7120" name="Text Box 145"/>
            <p:cNvSpPr txBox="1">
              <a:spLocks noChangeArrowheads="1"/>
            </p:cNvSpPr>
            <p:nvPr/>
          </p:nvSpPr>
          <p:spPr bwMode="auto">
            <a:xfrm>
              <a:off x="4493" y="1480"/>
              <a:ext cx="12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IP src: 111.111.111.111</a:t>
              </a:r>
            </a:p>
            <a:p>
              <a:pPr>
                <a:defRPr/>
              </a:pPr>
              <a:r>
                <a:rPr lang="en-US" sz="1200" i="0" dirty="0">
                  <a:latin typeface="Arial" charset="0"/>
                  <a:cs typeface="+mn-cs"/>
                </a:rPr>
                <a:t>   IP dest: 222.222.222.222</a:t>
              </a:r>
            </a:p>
          </p:txBody>
        </p:sp>
      </p:grpSp>
      <p:pic>
        <p:nvPicPr>
          <p:cNvPr id="136204" name="Picture 15"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 y="763588"/>
            <a:ext cx="7769225"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55</a:t>
            </a:fld>
            <a:endParaRPr lang="en-US" sz="1200" dirty="0">
              <a:latin typeface="Tahoma" charset="0"/>
            </a:endParaRPr>
          </a:p>
        </p:txBody>
      </p:sp>
      <p:sp>
        <p:nvSpPr>
          <p:cNvPr id="10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976709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14852"/>
                                        </p:tgtEl>
                                        <p:attrNameLst>
                                          <p:attrName>style.visibility</p:attrName>
                                        </p:attrNameLst>
                                      </p:cBhvr>
                                      <p:to>
                                        <p:strVal val="visible"/>
                                      </p:to>
                                    </p:set>
                                    <p:animEffect transition="in" filter="wipe(down)">
                                      <p:cBhvr>
                                        <p:cTn id="7" dur="1000"/>
                                        <p:tgtEl>
                                          <p:spTgt spid="714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8.33333E-7 -2.96296E-6 L -8.33333E-7 0.13334 L 0.04045 0.16297 L 0.08629 0.16297 L 0.08524 0.01482 " pathEditMode="relative" rAng="0" ptsTypes="AAAAA">
                                      <p:cBhvr>
                                        <p:cTn id="11" dur="2000" fill="hold"/>
                                        <p:tgtEl>
                                          <p:spTgt spid="714883"/>
                                        </p:tgtEl>
                                        <p:attrNameLst>
                                          <p:attrName>ppt_x</p:attrName>
                                          <p:attrName>ppt_y</p:attrName>
                                        </p:attrNameLst>
                                      </p:cBhvr>
                                      <p:rCtr x="4306" y="8148"/>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xit" presetSubtype="0" fill="hold" nodeType="clickEffect">
                                  <p:stCondLst>
                                    <p:cond delay="0"/>
                                  </p:stCondLst>
                                  <p:childTnLst>
                                    <p:animEffect transition="out" filter="dissolve">
                                      <p:cBhvr>
                                        <p:cTn id="15" dur="500"/>
                                        <p:tgtEl>
                                          <p:spTgt spid="714811"/>
                                        </p:tgtEl>
                                      </p:cBhvr>
                                    </p:animEffect>
                                    <p:set>
                                      <p:cBhvr>
                                        <p:cTn id="16" dur="1" fill="hold">
                                          <p:stCondLst>
                                            <p:cond delay="499"/>
                                          </p:stCondLst>
                                        </p:cTn>
                                        <p:tgtEl>
                                          <p:spTgt spid="714811"/>
                                        </p:tgtEl>
                                        <p:attrNameLst>
                                          <p:attrName>style.visibility</p:attrName>
                                        </p:attrNameLst>
                                      </p:cBhvr>
                                      <p:to>
                                        <p:strVal val="hidden"/>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714853"/>
                                        </p:tgtEl>
                                        <p:attrNameLst>
                                          <p:attrName>style.visibility</p:attrName>
                                        </p:attrNameLst>
                                      </p:cBhvr>
                                      <p:to>
                                        <p:strVal val="visible"/>
                                      </p:to>
                                    </p:set>
                                  </p:childTnLst>
                                </p:cTn>
                              </p:par>
                            </p:childTnLst>
                          </p:cTn>
                        </p:par>
                        <p:par>
                          <p:cTn id="20" fill="hold" nodeType="afterGroup">
                            <p:stCondLst>
                              <p:cond delay="500"/>
                            </p:stCondLst>
                            <p:childTnLst>
                              <p:par>
                                <p:cTn id="21" presetID="9" presetClass="entr" presetSubtype="0" fill="hold" nodeType="afterEffect">
                                  <p:stCondLst>
                                    <p:cond delay="0"/>
                                  </p:stCondLst>
                                  <p:childTnLst>
                                    <p:set>
                                      <p:cBhvr>
                                        <p:cTn id="22" dur="1" fill="hold">
                                          <p:stCondLst>
                                            <p:cond delay="0"/>
                                          </p:stCondLst>
                                        </p:cTn>
                                        <p:tgtEl>
                                          <p:spTgt spid="714820"/>
                                        </p:tgtEl>
                                        <p:attrNameLst>
                                          <p:attrName>style.visibility</p:attrName>
                                        </p:attrNameLst>
                                      </p:cBhvr>
                                      <p:to>
                                        <p:strVal val="visible"/>
                                      </p:to>
                                    </p:set>
                                    <p:animEffect transition="in" filter="dissolve">
                                      <p:cBhvr>
                                        <p:cTn id="23" dur="500"/>
                                        <p:tgtEl>
                                          <p:spTgt spid="714820"/>
                                        </p:tgtEl>
                                      </p:cBhvr>
                                    </p:animEffect>
                                  </p:childTnLst>
                                </p:cTn>
                              </p:par>
                              <p:par>
                                <p:cTn id="24" presetID="9" presetClass="exit" presetSubtype="0" fill="hold" nodeType="withEffect">
                                  <p:stCondLst>
                                    <p:cond delay="0"/>
                                  </p:stCondLst>
                                  <p:childTnLst>
                                    <p:animEffect transition="out" filter="dissolve">
                                      <p:cBhvr>
                                        <p:cTn id="25" dur="500"/>
                                        <p:tgtEl>
                                          <p:spTgt spid="714883"/>
                                        </p:tgtEl>
                                      </p:cBhvr>
                                    </p:animEffect>
                                    <p:set>
                                      <p:cBhvr>
                                        <p:cTn id="26" dur="1" fill="hold">
                                          <p:stCondLst>
                                            <p:cond delay="499"/>
                                          </p:stCondLst>
                                        </p:cTn>
                                        <p:tgtEl>
                                          <p:spTgt spid="714883"/>
                                        </p:tgtEl>
                                        <p:attrNameLst>
                                          <p:attrName>style.visibility</p:attrName>
                                        </p:attrNameLst>
                                      </p:cBhvr>
                                      <p:to>
                                        <p:strVal val="hidden"/>
                                      </p:to>
                                    </p:set>
                                  </p:childTnLst>
                                </p:cTn>
                              </p:par>
                              <p:par>
                                <p:cTn id="27" presetID="9" presetClass="entr" presetSubtype="0" fill="hold" nodeType="withEffect">
                                  <p:stCondLst>
                                    <p:cond delay="0"/>
                                  </p:stCondLst>
                                  <p:childTnLst>
                                    <p:set>
                                      <p:cBhvr>
                                        <p:cTn id="28" dur="1" fill="hold">
                                          <p:stCondLst>
                                            <p:cond delay="0"/>
                                          </p:stCondLst>
                                        </p:cTn>
                                        <p:tgtEl>
                                          <p:spTgt spid="714898"/>
                                        </p:tgtEl>
                                        <p:attrNameLst>
                                          <p:attrName>style.visibility</p:attrName>
                                        </p:attrNameLst>
                                      </p:cBhvr>
                                      <p:to>
                                        <p:strVal val="visible"/>
                                      </p:to>
                                    </p:set>
                                    <p:animEffect transition="in" filter="dissolve">
                                      <p:cBhvr>
                                        <p:cTn id="29" dur="500"/>
                                        <p:tgtEl>
                                          <p:spTgt spid="714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853"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8241" name="Group 100"/>
          <p:cNvGrpSpPr>
            <a:grpSpLocks/>
          </p:cNvGrpSpPr>
          <p:nvPr/>
        </p:nvGrpSpPr>
        <p:grpSpPr bwMode="auto">
          <a:xfrm>
            <a:off x="709613" y="3962400"/>
            <a:ext cx="8221662" cy="2349500"/>
            <a:chOff x="709613" y="3962400"/>
            <a:chExt cx="8221662" cy="2349500"/>
          </a:xfrm>
        </p:grpSpPr>
        <p:grpSp>
          <p:nvGrpSpPr>
            <p:cNvPr id="138285" name="Group 101"/>
            <p:cNvGrpSpPr>
              <a:grpSpLocks/>
            </p:cNvGrpSpPr>
            <p:nvPr/>
          </p:nvGrpSpPr>
          <p:grpSpPr bwMode="auto">
            <a:xfrm>
              <a:off x="6979920" y="5354320"/>
              <a:ext cx="711200" cy="601028"/>
              <a:chOff x="7179310" y="4033520"/>
              <a:chExt cx="1009650" cy="855028"/>
            </a:xfrm>
          </p:grpSpPr>
          <p:grpSp>
            <p:nvGrpSpPr>
              <p:cNvPr id="138344" name="Group 44"/>
              <p:cNvGrpSpPr>
                <a:grpSpLocks/>
              </p:cNvGrpSpPr>
              <p:nvPr/>
            </p:nvGrpSpPr>
            <p:grpSpPr bwMode="auto">
              <a:xfrm>
                <a:off x="7179310" y="4033520"/>
                <a:ext cx="1009650" cy="855028"/>
                <a:chOff x="-44" y="1473"/>
                <a:chExt cx="981" cy="1105"/>
              </a:xfrm>
            </p:grpSpPr>
            <p:pic>
              <p:nvPicPr>
                <p:cNvPr id="138346"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8347"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162" name="Rectangle 43"/>
              <p:cNvSpPr>
                <a:spLocks noChangeArrowheads="1"/>
              </p:cNvSpPr>
              <p:nvPr/>
            </p:nvSpPr>
            <p:spPr bwMode="auto">
              <a:xfrm rot="16200000">
                <a:off x="7439930" y="4308572"/>
                <a:ext cx="126470"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38286" name="Group 102"/>
            <p:cNvGrpSpPr>
              <a:grpSpLocks/>
            </p:cNvGrpSpPr>
            <p:nvPr/>
          </p:nvGrpSpPr>
          <p:grpSpPr bwMode="auto">
            <a:xfrm>
              <a:off x="1046480" y="3962400"/>
              <a:ext cx="1026163" cy="761428"/>
              <a:chOff x="1046480" y="3962400"/>
              <a:chExt cx="1026163" cy="761428"/>
            </a:xfrm>
          </p:grpSpPr>
          <p:sp>
            <p:nvSpPr>
              <p:cNvPr id="157" name="Rectangle 48"/>
              <p:cNvSpPr>
                <a:spLocks noChangeArrowheads="1"/>
              </p:cNvSpPr>
              <p:nvPr/>
            </p:nvSpPr>
            <p:spPr bwMode="auto">
              <a:xfrm rot="16200000">
                <a:off x="1893887" y="4300538"/>
                <a:ext cx="111125" cy="2476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38341" name="Group 49"/>
              <p:cNvGrpSpPr>
                <a:grpSpLocks/>
              </p:cNvGrpSpPr>
              <p:nvPr/>
            </p:nvGrpSpPr>
            <p:grpSpPr bwMode="auto">
              <a:xfrm>
                <a:off x="1046480" y="3962400"/>
                <a:ext cx="936071" cy="761428"/>
                <a:chOff x="-44" y="1473"/>
                <a:chExt cx="981" cy="1105"/>
              </a:xfrm>
            </p:grpSpPr>
            <p:pic>
              <p:nvPicPr>
                <p:cNvPr id="138342"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8343"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sp>
          <p:nvSpPr>
            <p:cNvPr id="104" name="Text Box 4"/>
            <p:cNvSpPr txBox="1">
              <a:spLocks noChangeArrowheads="1"/>
            </p:cNvSpPr>
            <p:nvPr/>
          </p:nvSpPr>
          <p:spPr bwMode="auto">
            <a:xfrm>
              <a:off x="4224338" y="4381500"/>
              <a:ext cx="376237"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n-US" sz="2400" i="0" dirty="0">
                  <a:solidFill>
                    <a:srgbClr val="FF0000"/>
                  </a:solidFill>
                  <a:latin typeface="+mn-lt"/>
                  <a:ea typeface="+mn-ea"/>
                  <a:cs typeface="+mn-cs"/>
                </a:rPr>
                <a:t>R</a:t>
              </a:r>
              <a:endParaRPr lang="en-US" i="0" dirty="0">
                <a:latin typeface="+mn-lt"/>
                <a:ea typeface="+mn-ea"/>
                <a:cs typeface="+mn-cs"/>
              </a:endParaRPr>
            </a:p>
          </p:txBody>
        </p:sp>
        <p:sp>
          <p:nvSpPr>
            <p:cNvPr id="48177" name="Text Box 21"/>
            <p:cNvSpPr txBox="1">
              <a:spLocks noChangeArrowheads="1"/>
            </p:cNvSpPr>
            <p:nvPr/>
          </p:nvSpPr>
          <p:spPr bwMode="auto">
            <a:xfrm>
              <a:off x="3868738" y="5378450"/>
              <a:ext cx="154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1A-23-F9-CD-06-9B</a:t>
              </a:r>
            </a:p>
          </p:txBody>
        </p:sp>
        <p:sp>
          <p:nvSpPr>
            <p:cNvPr id="48178" name="Text Box 22"/>
            <p:cNvSpPr txBox="1">
              <a:spLocks noChangeArrowheads="1"/>
            </p:cNvSpPr>
            <p:nvPr/>
          </p:nvSpPr>
          <p:spPr bwMode="auto">
            <a:xfrm>
              <a:off x="4016375" y="5205413"/>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222.222.222.220</a:t>
              </a:r>
            </a:p>
          </p:txBody>
        </p:sp>
        <p:grpSp>
          <p:nvGrpSpPr>
            <p:cNvPr id="138290" name="Group 23"/>
            <p:cNvGrpSpPr>
              <a:grpSpLocks/>
            </p:cNvGrpSpPr>
            <p:nvPr/>
          </p:nvGrpSpPr>
          <p:grpSpPr bwMode="auto">
            <a:xfrm>
              <a:off x="3044825" y="5794375"/>
              <a:ext cx="1541463" cy="449263"/>
              <a:chOff x="1934" y="2405"/>
              <a:chExt cx="971" cy="283"/>
            </a:xfrm>
          </p:grpSpPr>
          <p:sp>
            <p:nvSpPr>
              <p:cNvPr id="48227" name="Text Box 24"/>
              <p:cNvSpPr txBox="1">
                <a:spLocks noChangeArrowheads="1"/>
              </p:cNvSpPr>
              <p:nvPr/>
            </p:nvSpPr>
            <p:spPr bwMode="auto">
              <a:xfrm>
                <a:off x="1934" y="2405"/>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111.111.111.110</a:t>
                </a:r>
              </a:p>
            </p:txBody>
          </p:sp>
          <p:sp>
            <p:nvSpPr>
              <p:cNvPr id="48228" name="Text Box 25"/>
              <p:cNvSpPr txBox="1">
                <a:spLocks noChangeArrowheads="1"/>
              </p:cNvSpPr>
              <p:nvPr/>
            </p:nvSpPr>
            <p:spPr bwMode="auto">
              <a:xfrm>
                <a:off x="1938" y="2515"/>
                <a:ext cx="967"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E6-E9-00-17-BB-4B</a:t>
                </a:r>
              </a:p>
            </p:txBody>
          </p:sp>
        </p:grpSp>
        <p:sp>
          <p:nvSpPr>
            <p:cNvPr id="48180" name="Text Box 26"/>
            <p:cNvSpPr txBox="1">
              <a:spLocks noChangeArrowheads="1"/>
            </p:cNvSpPr>
            <p:nvPr/>
          </p:nvSpPr>
          <p:spPr bwMode="auto">
            <a:xfrm>
              <a:off x="952500" y="6037263"/>
              <a:ext cx="16271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CC-49-DE-D0-AB-7D</a:t>
              </a:r>
            </a:p>
          </p:txBody>
        </p:sp>
        <p:sp>
          <p:nvSpPr>
            <p:cNvPr id="48181" name="Text Box 27"/>
            <p:cNvSpPr txBox="1">
              <a:spLocks noChangeArrowheads="1"/>
            </p:cNvSpPr>
            <p:nvPr/>
          </p:nvSpPr>
          <p:spPr bwMode="auto">
            <a:xfrm>
              <a:off x="942975" y="5854700"/>
              <a:ext cx="13223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111.111.111.112</a:t>
              </a:r>
            </a:p>
          </p:txBody>
        </p:sp>
        <p:sp>
          <p:nvSpPr>
            <p:cNvPr id="48182" name="Text Box 30"/>
            <p:cNvSpPr txBox="1">
              <a:spLocks noChangeArrowheads="1"/>
            </p:cNvSpPr>
            <p:nvPr/>
          </p:nvSpPr>
          <p:spPr bwMode="auto">
            <a:xfrm>
              <a:off x="709613" y="4741863"/>
              <a:ext cx="1322387"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111.111.111.111</a:t>
              </a:r>
            </a:p>
          </p:txBody>
        </p:sp>
        <p:sp>
          <p:nvSpPr>
            <p:cNvPr id="48183" name="Text Box 33"/>
            <p:cNvSpPr txBox="1">
              <a:spLocks noChangeArrowheads="1"/>
            </p:cNvSpPr>
            <p:nvPr/>
          </p:nvSpPr>
          <p:spPr bwMode="auto">
            <a:xfrm>
              <a:off x="730250" y="4927600"/>
              <a:ext cx="150971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74-29-9C-E8-FF-55</a:t>
              </a:r>
            </a:p>
          </p:txBody>
        </p:sp>
        <p:sp>
          <p:nvSpPr>
            <p:cNvPr id="138295" name="Freeform 39"/>
            <p:cNvSpPr>
              <a:spLocks/>
            </p:cNvSpPr>
            <p:nvPr/>
          </p:nvSpPr>
          <p:spPr bwMode="auto">
            <a:xfrm>
              <a:off x="2365375" y="4437063"/>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48185" name="Line 40"/>
            <p:cNvSpPr>
              <a:spLocks noChangeShapeType="1"/>
            </p:cNvSpPr>
            <p:nvPr/>
          </p:nvSpPr>
          <p:spPr bwMode="auto">
            <a:xfrm>
              <a:off x="2062163" y="4416425"/>
              <a:ext cx="438150" cy="2301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86" name="Line 41"/>
            <p:cNvSpPr>
              <a:spLocks noChangeShapeType="1"/>
            </p:cNvSpPr>
            <p:nvPr/>
          </p:nvSpPr>
          <p:spPr bwMode="auto">
            <a:xfrm flipV="1">
              <a:off x="2185988" y="5360988"/>
              <a:ext cx="231775" cy="255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87" name="Line 42"/>
            <p:cNvSpPr>
              <a:spLocks noChangeShapeType="1"/>
            </p:cNvSpPr>
            <p:nvPr/>
          </p:nvSpPr>
          <p:spPr bwMode="auto">
            <a:xfrm>
              <a:off x="3184525" y="4954588"/>
              <a:ext cx="584200" cy="95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88" name="Line 44"/>
            <p:cNvSpPr>
              <a:spLocks noChangeShapeType="1"/>
            </p:cNvSpPr>
            <p:nvPr/>
          </p:nvSpPr>
          <p:spPr bwMode="auto">
            <a:xfrm flipV="1">
              <a:off x="2101850" y="5711825"/>
              <a:ext cx="0" cy="1635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89" name="Line 45"/>
            <p:cNvSpPr>
              <a:spLocks noChangeShapeType="1"/>
            </p:cNvSpPr>
            <p:nvPr/>
          </p:nvSpPr>
          <p:spPr bwMode="auto">
            <a:xfrm flipH="1" flipV="1">
              <a:off x="1976438" y="4489450"/>
              <a:ext cx="0" cy="3984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90" name="Line 46"/>
            <p:cNvSpPr>
              <a:spLocks noChangeShapeType="1"/>
            </p:cNvSpPr>
            <p:nvPr/>
          </p:nvSpPr>
          <p:spPr bwMode="auto">
            <a:xfrm>
              <a:off x="3854450" y="5021263"/>
              <a:ext cx="0" cy="750887"/>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91" name="Line 47"/>
            <p:cNvSpPr>
              <a:spLocks noChangeShapeType="1"/>
            </p:cNvSpPr>
            <p:nvPr/>
          </p:nvSpPr>
          <p:spPr bwMode="auto">
            <a:xfrm flipH="1" flipV="1">
              <a:off x="4935538" y="5011738"/>
              <a:ext cx="4762" cy="2206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20" name="Text Box 58"/>
            <p:cNvSpPr txBox="1">
              <a:spLocks noChangeArrowheads="1"/>
            </p:cNvSpPr>
            <p:nvPr/>
          </p:nvSpPr>
          <p:spPr bwMode="auto">
            <a:xfrm>
              <a:off x="719138" y="4156075"/>
              <a:ext cx="390525"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i="0" dirty="0">
                  <a:solidFill>
                    <a:srgbClr val="FF0000"/>
                  </a:solidFill>
                  <a:latin typeface="+mj-lt"/>
                  <a:ea typeface="+mn-ea"/>
                  <a:cs typeface="+mn-cs"/>
                </a:rPr>
                <a:t>A</a:t>
              </a:r>
            </a:p>
          </p:txBody>
        </p:sp>
        <p:sp>
          <p:nvSpPr>
            <p:cNvPr id="48193" name="Line 60"/>
            <p:cNvSpPr>
              <a:spLocks noChangeShapeType="1"/>
            </p:cNvSpPr>
            <p:nvPr/>
          </p:nvSpPr>
          <p:spPr bwMode="auto">
            <a:xfrm>
              <a:off x="5045075" y="4921250"/>
              <a:ext cx="11985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nvGrpSpPr>
            <p:cNvPr id="138305" name="Group 63"/>
            <p:cNvGrpSpPr>
              <a:grpSpLocks/>
            </p:cNvGrpSpPr>
            <p:nvPr/>
          </p:nvGrpSpPr>
          <p:grpSpPr bwMode="auto">
            <a:xfrm>
              <a:off x="7372350" y="4845050"/>
              <a:ext cx="1558925" cy="460375"/>
              <a:chOff x="4351" y="2786"/>
              <a:chExt cx="982" cy="290"/>
            </a:xfrm>
          </p:grpSpPr>
          <p:sp>
            <p:nvSpPr>
              <p:cNvPr id="48225" name="Text Box 64"/>
              <p:cNvSpPr txBox="1">
                <a:spLocks noChangeArrowheads="1"/>
              </p:cNvSpPr>
              <p:nvPr/>
            </p:nvSpPr>
            <p:spPr bwMode="auto">
              <a:xfrm>
                <a:off x="4352" y="2786"/>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222.222.222.222</a:t>
                </a:r>
              </a:p>
            </p:txBody>
          </p:sp>
          <p:sp>
            <p:nvSpPr>
              <p:cNvPr id="48226" name="Text Box 65"/>
              <p:cNvSpPr txBox="1">
                <a:spLocks noChangeArrowheads="1"/>
              </p:cNvSpPr>
              <p:nvPr/>
            </p:nvSpPr>
            <p:spPr bwMode="auto">
              <a:xfrm>
                <a:off x="4351" y="2904"/>
                <a:ext cx="982" cy="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49-BD-D2-C7-56-2A</a:t>
                </a:r>
              </a:p>
            </p:txBody>
          </p:sp>
        </p:grpSp>
        <p:sp>
          <p:nvSpPr>
            <p:cNvPr id="48195" name="Line 67"/>
            <p:cNvSpPr>
              <a:spLocks noChangeShapeType="1"/>
            </p:cNvSpPr>
            <p:nvPr/>
          </p:nvSpPr>
          <p:spPr bwMode="auto">
            <a:xfrm flipV="1">
              <a:off x="6943725" y="4416425"/>
              <a:ext cx="450850" cy="31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96" name="Line 68"/>
            <p:cNvSpPr>
              <a:spLocks noChangeShapeType="1"/>
            </p:cNvSpPr>
            <p:nvPr/>
          </p:nvSpPr>
          <p:spPr bwMode="auto">
            <a:xfrm flipH="1" flipV="1">
              <a:off x="7469188" y="4492625"/>
              <a:ext cx="11112" cy="38893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97" name="Text Box 71"/>
            <p:cNvSpPr txBox="1">
              <a:spLocks noChangeArrowheads="1"/>
            </p:cNvSpPr>
            <p:nvPr/>
          </p:nvSpPr>
          <p:spPr bwMode="auto">
            <a:xfrm>
              <a:off x="7073900" y="5811838"/>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222.222.222.221</a:t>
              </a:r>
            </a:p>
          </p:txBody>
        </p:sp>
        <p:sp>
          <p:nvSpPr>
            <p:cNvPr id="48198" name="Text Box 72"/>
            <p:cNvSpPr txBox="1">
              <a:spLocks noChangeArrowheads="1"/>
            </p:cNvSpPr>
            <p:nvPr/>
          </p:nvSpPr>
          <p:spPr bwMode="auto">
            <a:xfrm>
              <a:off x="7077075" y="5986463"/>
              <a:ext cx="15017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88-B2-2F-54-1A-0F</a:t>
              </a:r>
            </a:p>
          </p:txBody>
        </p:sp>
        <p:sp>
          <p:nvSpPr>
            <p:cNvPr id="48199" name="Line 73"/>
            <p:cNvSpPr>
              <a:spLocks noChangeShapeType="1"/>
            </p:cNvSpPr>
            <p:nvPr/>
          </p:nvSpPr>
          <p:spPr bwMode="auto">
            <a:xfrm flipH="1" flipV="1">
              <a:off x="6873875" y="5313363"/>
              <a:ext cx="254000" cy="250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200" name="Line 74"/>
            <p:cNvSpPr>
              <a:spLocks noChangeShapeType="1"/>
            </p:cNvSpPr>
            <p:nvPr/>
          </p:nvSpPr>
          <p:spPr bwMode="auto">
            <a:xfrm flipH="1">
              <a:off x="7208838" y="5654675"/>
              <a:ext cx="4762" cy="201613"/>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38312" name="Freeform 75"/>
            <p:cNvSpPr>
              <a:spLocks/>
            </p:cNvSpPr>
            <p:nvPr/>
          </p:nvSpPr>
          <p:spPr bwMode="auto">
            <a:xfrm>
              <a:off x="6203950" y="4440238"/>
              <a:ext cx="765175" cy="108108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30" name="Text Box 76"/>
            <p:cNvSpPr txBox="1">
              <a:spLocks noChangeArrowheads="1"/>
            </p:cNvSpPr>
            <p:nvPr/>
          </p:nvSpPr>
          <p:spPr bwMode="auto">
            <a:xfrm>
              <a:off x="8307388" y="4073525"/>
              <a:ext cx="357187"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i="0" dirty="0">
                  <a:solidFill>
                    <a:srgbClr val="FF0000"/>
                  </a:solidFill>
                  <a:latin typeface="+mj-lt"/>
                  <a:ea typeface="+mn-ea"/>
                  <a:cs typeface="+mn-cs"/>
                </a:rPr>
                <a:t>B</a:t>
              </a:r>
            </a:p>
          </p:txBody>
        </p:sp>
        <p:grpSp>
          <p:nvGrpSpPr>
            <p:cNvPr id="138314" name="Group 130"/>
            <p:cNvGrpSpPr>
              <a:grpSpLocks/>
            </p:cNvGrpSpPr>
            <p:nvPr/>
          </p:nvGrpSpPr>
          <p:grpSpPr bwMode="auto">
            <a:xfrm>
              <a:off x="7179310" y="4033520"/>
              <a:ext cx="1009650" cy="855028"/>
              <a:chOff x="7179310" y="4033520"/>
              <a:chExt cx="1009650" cy="855028"/>
            </a:xfrm>
          </p:grpSpPr>
          <p:grpSp>
            <p:nvGrpSpPr>
              <p:cNvPr id="138332" name="Group 44"/>
              <p:cNvGrpSpPr>
                <a:grpSpLocks/>
              </p:cNvGrpSpPr>
              <p:nvPr/>
            </p:nvGrpSpPr>
            <p:grpSpPr bwMode="auto">
              <a:xfrm>
                <a:off x="7179310" y="4033520"/>
                <a:ext cx="1009650" cy="855028"/>
                <a:chOff x="-44" y="1473"/>
                <a:chExt cx="981" cy="1105"/>
              </a:xfrm>
            </p:grpSpPr>
            <p:pic>
              <p:nvPicPr>
                <p:cNvPr id="138334"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8335"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150" name="Rectangle 43"/>
              <p:cNvSpPr>
                <a:spLocks noChangeArrowheads="1"/>
              </p:cNvSpPr>
              <p:nvPr/>
            </p:nvSpPr>
            <p:spPr bwMode="auto">
              <a:xfrm rot="16200000">
                <a:off x="7438232" y="4309268"/>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38315" name="Group 131"/>
            <p:cNvGrpSpPr>
              <a:grpSpLocks/>
            </p:cNvGrpSpPr>
            <p:nvPr/>
          </p:nvGrpSpPr>
          <p:grpSpPr bwMode="auto">
            <a:xfrm>
              <a:off x="3757931" y="4714240"/>
              <a:ext cx="1291589" cy="426719"/>
              <a:chOff x="4011931" y="3379152"/>
              <a:chExt cx="1262062" cy="390207"/>
            </a:xfrm>
          </p:grpSpPr>
          <p:sp>
            <p:nvSpPr>
              <p:cNvPr id="138" name="Rectangle 43"/>
              <p:cNvSpPr>
                <a:spLocks noChangeArrowheads="1"/>
              </p:cNvSpPr>
              <p:nvPr/>
            </p:nvSpPr>
            <p:spPr bwMode="auto">
              <a:xfrm rot="16200000">
                <a:off x="5112705" y="3476529"/>
                <a:ext cx="127747"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38322" name="Group 1185"/>
              <p:cNvGrpSpPr>
                <a:grpSpLocks/>
              </p:cNvGrpSpPr>
              <p:nvPr/>
            </p:nvGrpSpPr>
            <p:grpSpPr bwMode="auto">
              <a:xfrm>
                <a:off x="4197985" y="3379152"/>
                <a:ext cx="892175" cy="390207"/>
                <a:chOff x="4650" y="1129"/>
                <a:chExt cx="246" cy="95"/>
              </a:xfrm>
            </p:grpSpPr>
            <p:sp>
              <p:nvSpPr>
                <p:cNvPr id="138324"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latin typeface="Times New Roman" charset="0"/>
                    <a:cs typeface="Arial" charset="0"/>
                  </a:endParaRPr>
                </a:p>
              </p:txBody>
            </p:sp>
            <p:sp>
              <p:nvSpPr>
                <p:cNvPr id="138325"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latin typeface="Times New Roman" charset="0"/>
                    <a:cs typeface="Arial" charset="0"/>
                  </a:endParaRPr>
                </a:p>
              </p:txBody>
            </p:sp>
            <p:sp>
              <p:nvSpPr>
                <p:cNvPr id="138326"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latin typeface="Times New Roman" charset="0"/>
                    <a:cs typeface="Arial" charset="0"/>
                  </a:endParaRPr>
                </a:p>
              </p:txBody>
            </p:sp>
            <p:grpSp>
              <p:nvGrpSpPr>
                <p:cNvPr id="138327" name="Group 1189"/>
                <p:cNvGrpSpPr>
                  <a:grpSpLocks/>
                </p:cNvGrpSpPr>
                <p:nvPr/>
              </p:nvGrpSpPr>
              <p:grpSpPr bwMode="auto">
                <a:xfrm>
                  <a:off x="4699" y="1145"/>
                  <a:ext cx="138" cy="29"/>
                  <a:chOff x="2468" y="1332"/>
                  <a:chExt cx="310" cy="60"/>
                </a:xfrm>
              </p:grpSpPr>
              <p:sp>
                <p:nvSpPr>
                  <p:cNvPr id="138330"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8331"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48217"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48218"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sp>
            <p:nvSpPr>
              <p:cNvPr id="140" name="Rectangle 43"/>
              <p:cNvSpPr>
                <a:spLocks noChangeArrowheads="1"/>
              </p:cNvSpPr>
              <p:nvPr/>
            </p:nvSpPr>
            <p:spPr bwMode="auto">
              <a:xfrm rot="16200000">
                <a:off x="4046200" y="3485965"/>
                <a:ext cx="126295"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38316" name="Group 132"/>
            <p:cNvGrpSpPr>
              <a:grpSpLocks/>
            </p:cNvGrpSpPr>
            <p:nvPr/>
          </p:nvGrpSpPr>
          <p:grpSpPr bwMode="auto">
            <a:xfrm>
              <a:off x="1483360" y="5313680"/>
              <a:ext cx="701043" cy="517588"/>
              <a:chOff x="1046480" y="3962400"/>
              <a:chExt cx="1026163" cy="761428"/>
            </a:xfrm>
          </p:grpSpPr>
          <p:sp>
            <p:nvSpPr>
              <p:cNvPr id="134" name="Rectangle 48"/>
              <p:cNvSpPr>
                <a:spLocks noChangeArrowheads="1"/>
              </p:cNvSpPr>
              <p:nvPr/>
            </p:nvSpPr>
            <p:spPr bwMode="auto">
              <a:xfrm rot="16200000">
                <a:off x="1893438" y="4298853"/>
                <a:ext cx="109762" cy="24863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38318" name="Group 49"/>
              <p:cNvGrpSpPr>
                <a:grpSpLocks/>
              </p:cNvGrpSpPr>
              <p:nvPr/>
            </p:nvGrpSpPr>
            <p:grpSpPr bwMode="auto">
              <a:xfrm>
                <a:off x="1046480" y="3962400"/>
                <a:ext cx="936071" cy="761428"/>
                <a:chOff x="-44" y="1473"/>
                <a:chExt cx="981" cy="1105"/>
              </a:xfrm>
            </p:grpSpPr>
            <p:pic>
              <p:nvPicPr>
                <p:cNvPr id="138319"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8320"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sp>
        <p:nvSpPr>
          <p:cNvPr id="718850" name="AutoShape 2"/>
          <p:cNvSpPr>
            <a:spLocks noChangeArrowheads="1"/>
          </p:cNvSpPr>
          <p:nvPr/>
        </p:nvSpPr>
        <p:spPr bwMode="auto">
          <a:xfrm>
            <a:off x="5710238" y="3144838"/>
            <a:ext cx="314325" cy="792162"/>
          </a:xfrm>
          <a:prstGeom prst="downArrow">
            <a:avLst>
              <a:gd name="adj1" fmla="val 50000"/>
              <a:gd name="adj2" fmla="val 63005"/>
            </a:avLst>
          </a:prstGeom>
          <a:gradFill rotWithShape="1">
            <a:gsLst>
              <a:gs pos="0">
                <a:schemeClr val="bg1"/>
              </a:gs>
              <a:gs pos="100000">
                <a:srgbClr val="FF0000"/>
              </a:gs>
            </a:gsLst>
            <a:lin ang="5400000" scaled="1"/>
          </a:gra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8134" name="Rectangle 3"/>
          <p:cNvSpPr>
            <a:spLocks noGrp="1" noChangeArrowheads="1"/>
          </p:cNvSpPr>
          <p:nvPr>
            <p:ph type="title"/>
          </p:nvPr>
        </p:nvSpPr>
        <p:spPr>
          <a:xfrm>
            <a:off x="533400" y="0"/>
            <a:ext cx="8001000" cy="1143000"/>
          </a:xfrm>
        </p:spPr>
        <p:txBody>
          <a:bodyPr/>
          <a:lstStyle/>
          <a:p>
            <a:pPr>
              <a:defRPr/>
            </a:pPr>
            <a:r>
              <a:rPr lang="en-US" sz="4000" dirty="0">
                <a:latin typeface="Gill Sans MT" charset="0"/>
                <a:cs typeface="+mj-cs"/>
              </a:rPr>
              <a:t>Addressing: routing to another LAN</a:t>
            </a:r>
          </a:p>
        </p:txBody>
      </p:sp>
      <p:grpSp>
        <p:nvGrpSpPr>
          <p:cNvPr id="138246" name="Group 67"/>
          <p:cNvGrpSpPr>
            <a:grpSpLocks/>
          </p:cNvGrpSpPr>
          <p:nvPr/>
        </p:nvGrpSpPr>
        <p:grpSpPr bwMode="auto">
          <a:xfrm>
            <a:off x="5216525" y="2701925"/>
            <a:ext cx="2011363" cy="760413"/>
            <a:chOff x="1197" y="1665"/>
            <a:chExt cx="1267" cy="479"/>
          </a:xfrm>
        </p:grpSpPr>
        <p:grpSp>
          <p:nvGrpSpPr>
            <p:cNvPr id="138280" name="Group 68"/>
            <p:cNvGrpSpPr>
              <a:grpSpLocks/>
            </p:cNvGrpSpPr>
            <p:nvPr/>
          </p:nvGrpSpPr>
          <p:grpSpPr bwMode="auto">
            <a:xfrm>
              <a:off x="1231" y="1990"/>
              <a:ext cx="691" cy="154"/>
              <a:chOff x="1231" y="1990"/>
              <a:chExt cx="691" cy="154"/>
            </a:xfrm>
          </p:grpSpPr>
          <p:sp>
            <p:nvSpPr>
              <p:cNvPr id="48171" name="Rectangle 69"/>
              <p:cNvSpPr>
                <a:spLocks noChangeArrowheads="1"/>
              </p:cNvSpPr>
              <p:nvPr/>
            </p:nvSpPr>
            <p:spPr bwMode="auto">
              <a:xfrm>
                <a:off x="1231" y="1991"/>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8172" name="Line 70"/>
              <p:cNvSpPr>
                <a:spLocks noChangeShapeType="1"/>
              </p:cNvSpPr>
              <p:nvPr/>
            </p:nvSpPr>
            <p:spPr bwMode="auto">
              <a:xfrm>
                <a:off x="1337" y="1990"/>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73" name="Line 71"/>
              <p:cNvSpPr>
                <a:spLocks noChangeShapeType="1"/>
              </p:cNvSpPr>
              <p:nvPr/>
            </p:nvSpPr>
            <p:spPr bwMode="auto">
              <a:xfrm>
                <a:off x="1427" y="1992"/>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sp>
          <p:nvSpPr>
            <p:cNvPr id="48170" name="Text Box 72"/>
            <p:cNvSpPr txBox="1">
              <a:spLocks noChangeArrowheads="1"/>
            </p:cNvSpPr>
            <p:nvPr/>
          </p:nvSpPr>
          <p:spPr bwMode="auto">
            <a:xfrm>
              <a:off x="1197" y="1665"/>
              <a:ext cx="12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IP src: 111.111.111.111</a:t>
              </a:r>
            </a:p>
            <a:p>
              <a:pPr>
                <a:defRPr/>
              </a:pPr>
              <a:r>
                <a:rPr lang="en-US" sz="1200" i="0" dirty="0">
                  <a:latin typeface="Arial" charset="0"/>
                  <a:cs typeface="+mn-cs"/>
                </a:rPr>
                <a:t>   IP dest: 222.222.222.222</a:t>
              </a:r>
            </a:p>
          </p:txBody>
        </p:sp>
      </p:grpSp>
      <p:grpSp>
        <p:nvGrpSpPr>
          <p:cNvPr id="718921" name="Group 73"/>
          <p:cNvGrpSpPr>
            <a:grpSpLocks/>
          </p:cNvGrpSpPr>
          <p:nvPr/>
        </p:nvGrpSpPr>
        <p:grpSpPr bwMode="auto">
          <a:xfrm>
            <a:off x="5340350" y="2952750"/>
            <a:ext cx="146050" cy="385763"/>
            <a:chOff x="1272" y="1762"/>
            <a:chExt cx="92" cy="243"/>
          </a:xfrm>
        </p:grpSpPr>
        <p:sp>
          <p:nvSpPr>
            <p:cNvPr id="48167" name="Line 74"/>
            <p:cNvSpPr>
              <a:spLocks noChangeShapeType="1"/>
            </p:cNvSpPr>
            <p:nvPr/>
          </p:nvSpPr>
          <p:spPr bwMode="auto">
            <a:xfrm>
              <a:off x="1272" y="1762"/>
              <a:ext cx="0" cy="24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68" name="Line 75"/>
            <p:cNvSpPr>
              <a:spLocks noChangeShapeType="1"/>
            </p:cNvSpPr>
            <p:nvPr/>
          </p:nvSpPr>
          <p:spPr bwMode="auto">
            <a:xfrm>
              <a:off x="1364" y="1878"/>
              <a:ext cx="0" cy="12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sp>
        <p:nvSpPr>
          <p:cNvPr id="718924" name="Rectangle 76"/>
          <p:cNvSpPr>
            <a:spLocks noChangeArrowheads="1"/>
          </p:cNvSpPr>
          <p:nvPr/>
        </p:nvSpPr>
        <p:spPr bwMode="auto">
          <a:xfrm>
            <a:off x="706438" y="1084263"/>
            <a:ext cx="7772400" cy="550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85000"/>
              </a:lnSpc>
              <a:spcBef>
                <a:spcPct val="20000"/>
              </a:spcBef>
              <a:buClr>
                <a:srgbClr val="000099"/>
              </a:buClr>
              <a:buSzPct val="100000"/>
              <a:buFont typeface="Wingdings" charset="2"/>
              <a:buChar char="§"/>
              <a:defRPr/>
            </a:pPr>
            <a:r>
              <a:rPr lang="en-US" sz="2000" i="0" dirty="0">
                <a:latin typeface="Gill Sans MT" charset="0"/>
                <a:cs typeface="+mn-cs"/>
              </a:rPr>
              <a:t>R forwards datagram with IP source A, destination B </a:t>
            </a:r>
          </a:p>
        </p:txBody>
      </p:sp>
      <p:sp>
        <p:nvSpPr>
          <p:cNvPr id="718925" name="Rectangle 77"/>
          <p:cNvSpPr>
            <a:spLocks noChangeArrowheads="1"/>
          </p:cNvSpPr>
          <p:nvPr/>
        </p:nvSpPr>
        <p:spPr bwMode="auto">
          <a:xfrm>
            <a:off x="719138" y="1441450"/>
            <a:ext cx="7772400" cy="722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85000"/>
              </a:lnSpc>
              <a:spcBef>
                <a:spcPct val="20000"/>
              </a:spcBef>
              <a:buClr>
                <a:srgbClr val="000099"/>
              </a:buClr>
              <a:buSzPct val="100000"/>
              <a:buFont typeface="Wingdings" charset="2"/>
              <a:buChar char="§"/>
              <a:defRPr/>
            </a:pPr>
            <a:r>
              <a:rPr lang="en-US" sz="2000" i="0" dirty="0">
                <a:latin typeface="Gill Sans MT" charset="0"/>
                <a:cs typeface="+mn-cs"/>
              </a:rPr>
              <a:t>R creates link-layer frame with B's MAC address as destination address, frame contains A-to-B IP datagram</a:t>
            </a:r>
            <a:endParaRPr lang="en-US" sz="2800" i="0" dirty="0">
              <a:latin typeface="Gill Sans MT" charset="0"/>
              <a:cs typeface="+mn-cs"/>
            </a:endParaRPr>
          </a:p>
        </p:txBody>
      </p:sp>
      <p:grpSp>
        <p:nvGrpSpPr>
          <p:cNvPr id="718926" name="Group 78"/>
          <p:cNvGrpSpPr>
            <a:grpSpLocks/>
          </p:cNvGrpSpPr>
          <p:nvPr/>
        </p:nvGrpSpPr>
        <p:grpSpPr bwMode="auto">
          <a:xfrm>
            <a:off x="4791075" y="2293938"/>
            <a:ext cx="2428876" cy="1519237"/>
            <a:chOff x="931" y="1414"/>
            <a:chExt cx="1530" cy="957"/>
          </a:xfrm>
        </p:grpSpPr>
        <p:sp>
          <p:nvSpPr>
            <p:cNvPr id="48155" name="Text Box 79"/>
            <p:cNvSpPr txBox="1">
              <a:spLocks noChangeArrowheads="1"/>
            </p:cNvSpPr>
            <p:nvPr/>
          </p:nvSpPr>
          <p:spPr bwMode="auto">
            <a:xfrm>
              <a:off x="931" y="1414"/>
              <a:ext cx="1530" cy="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MAC src: </a:t>
              </a:r>
              <a:r>
                <a:rPr lang="en-US" sz="1200" i="0" dirty="0">
                  <a:solidFill>
                    <a:srgbClr val="FF0000"/>
                  </a:solidFill>
                  <a:latin typeface="Arial" charset="0"/>
                  <a:cs typeface="+mn-cs"/>
                </a:rPr>
                <a:t>1A-23-F9-CD-06-9B</a:t>
              </a:r>
            </a:p>
            <a:p>
              <a:pPr>
                <a:defRPr/>
              </a:pPr>
              <a:r>
                <a:rPr lang="en-US" sz="1200" i="0" dirty="0">
                  <a:latin typeface="Arial" charset="0"/>
                  <a:cs typeface="+mn-cs"/>
                </a:rPr>
                <a:t>  MAC dest: </a:t>
              </a:r>
              <a:r>
                <a:rPr lang="en-US" sz="1200" i="0" dirty="0">
                  <a:solidFill>
                    <a:srgbClr val="FF0000"/>
                  </a:solidFill>
                  <a:latin typeface="Arial" charset="0"/>
                  <a:cs typeface="+mn-cs"/>
                </a:rPr>
                <a:t>49-BD-D2-C7-56-2A</a:t>
              </a:r>
            </a:p>
            <a:p>
              <a:pPr>
                <a:defRPr/>
              </a:pPr>
              <a:endParaRPr lang="en-US" sz="1200" i="0" dirty="0">
                <a:solidFill>
                  <a:srgbClr val="FF0000"/>
                </a:solidFill>
                <a:latin typeface="Arial" charset="0"/>
                <a:cs typeface="+mn-cs"/>
              </a:endParaRPr>
            </a:p>
          </p:txBody>
        </p:sp>
        <p:grpSp>
          <p:nvGrpSpPr>
            <p:cNvPr id="138267" name="Group 80"/>
            <p:cNvGrpSpPr>
              <a:grpSpLocks/>
            </p:cNvGrpSpPr>
            <p:nvPr/>
          </p:nvGrpSpPr>
          <p:grpSpPr bwMode="auto">
            <a:xfrm>
              <a:off x="981" y="2182"/>
              <a:ext cx="1049" cy="189"/>
              <a:chOff x="2829" y="2040"/>
              <a:chExt cx="1049" cy="189"/>
            </a:xfrm>
          </p:grpSpPr>
          <p:sp>
            <p:nvSpPr>
              <p:cNvPr id="48161" name="Rectangle 81"/>
              <p:cNvSpPr>
                <a:spLocks noChangeArrowheads="1"/>
              </p:cNvSpPr>
              <p:nvPr/>
            </p:nvSpPr>
            <p:spPr bwMode="auto">
              <a:xfrm>
                <a:off x="2829" y="2042"/>
                <a:ext cx="1049" cy="185"/>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8162" name="Rectangle 82"/>
              <p:cNvSpPr>
                <a:spLocks noChangeArrowheads="1"/>
              </p:cNvSpPr>
              <p:nvPr/>
            </p:nvSpPr>
            <p:spPr bwMode="auto">
              <a:xfrm>
                <a:off x="3078" y="2060"/>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8163" name="Line 83"/>
              <p:cNvSpPr>
                <a:spLocks noChangeShapeType="1"/>
              </p:cNvSpPr>
              <p:nvPr/>
            </p:nvSpPr>
            <p:spPr bwMode="auto">
              <a:xfrm>
                <a:off x="3180"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64" name="Line 84"/>
              <p:cNvSpPr>
                <a:spLocks noChangeShapeType="1"/>
              </p:cNvSpPr>
              <p:nvPr/>
            </p:nvSpPr>
            <p:spPr bwMode="auto">
              <a:xfrm>
                <a:off x="3276"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65" name="Line 85"/>
              <p:cNvSpPr>
                <a:spLocks noChangeShapeType="1"/>
              </p:cNvSpPr>
              <p:nvPr/>
            </p:nvSpPr>
            <p:spPr bwMode="auto">
              <a:xfrm>
                <a:off x="2910"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66" name="Line 86"/>
              <p:cNvSpPr>
                <a:spLocks noChangeShapeType="1"/>
              </p:cNvSpPr>
              <p:nvPr/>
            </p:nvSpPr>
            <p:spPr bwMode="auto">
              <a:xfrm>
                <a:off x="3006"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sp>
          <p:nvSpPr>
            <p:cNvPr id="48157" name="Line 87"/>
            <p:cNvSpPr>
              <a:spLocks noChangeShapeType="1"/>
            </p:cNvSpPr>
            <p:nvPr/>
          </p:nvSpPr>
          <p:spPr bwMode="auto">
            <a:xfrm flipV="1">
              <a:off x="1018" y="1576"/>
              <a:ext cx="2" cy="702"/>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58" name="Line 88"/>
            <p:cNvSpPr>
              <a:spLocks noChangeShapeType="1"/>
            </p:cNvSpPr>
            <p:nvPr/>
          </p:nvSpPr>
          <p:spPr bwMode="auto">
            <a:xfrm flipV="1">
              <a:off x="1106" y="1680"/>
              <a:ext cx="0" cy="598"/>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59" name="Line 89"/>
            <p:cNvSpPr>
              <a:spLocks noChangeShapeType="1"/>
            </p:cNvSpPr>
            <p:nvPr/>
          </p:nvSpPr>
          <p:spPr bwMode="auto">
            <a:xfrm flipH="1" flipV="1">
              <a:off x="1276" y="1812"/>
              <a:ext cx="2" cy="470"/>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60" name="Line 90"/>
            <p:cNvSpPr>
              <a:spLocks noChangeShapeType="1"/>
            </p:cNvSpPr>
            <p:nvPr/>
          </p:nvSpPr>
          <p:spPr bwMode="auto">
            <a:xfrm>
              <a:off x="1368" y="1924"/>
              <a:ext cx="2" cy="35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nvGrpSpPr>
          <p:cNvPr id="138251" name="Group 91"/>
          <p:cNvGrpSpPr>
            <a:grpSpLocks/>
          </p:cNvGrpSpPr>
          <p:nvPr/>
        </p:nvGrpSpPr>
        <p:grpSpPr bwMode="auto">
          <a:xfrm>
            <a:off x="3952875" y="2767013"/>
            <a:ext cx="895350" cy="2038350"/>
            <a:chOff x="2823" y="1545"/>
            <a:chExt cx="564" cy="1284"/>
          </a:xfrm>
        </p:grpSpPr>
        <p:sp>
          <p:nvSpPr>
            <p:cNvPr id="138261" name="Freeform 92"/>
            <p:cNvSpPr>
              <a:spLocks/>
            </p:cNvSpPr>
            <p:nvPr/>
          </p:nvSpPr>
          <p:spPr bwMode="auto">
            <a:xfrm>
              <a:off x="2823" y="2265"/>
              <a:ext cx="564" cy="564"/>
            </a:xfrm>
            <a:custGeom>
              <a:avLst/>
              <a:gdLst>
                <a:gd name="T0" fmla="*/ 564 w 564"/>
                <a:gd name="T1" fmla="*/ 0 h 564"/>
                <a:gd name="T2" fmla="*/ 287 w 564"/>
                <a:gd name="T3" fmla="*/ 564 h 564"/>
                <a:gd name="T4" fmla="*/ 0 w 564"/>
                <a:gd name="T5" fmla="*/ 0 h 564"/>
                <a:gd name="T6" fmla="*/ 564 w 564"/>
                <a:gd name="T7" fmla="*/ 0 h 5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4" h="564">
                  <a:moveTo>
                    <a:pt x="564" y="0"/>
                  </a:moveTo>
                  <a:lnTo>
                    <a:pt x="287" y="564"/>
                  </a:lnTo>
                  <a:lnTo>
                    <a:pt x="0" y="0"/>
                  </a:lnTo>
                  <a:lnTo>
                    <a:pt x="564" y="0"/>
                  </a:lnTo>
                  <a:close/>
                </a:path>
              </a:pathLst>
            </a:custGeom>
            <a:gradFill rotWithShape="1">
              <a:gsLst>
                <a:gs pos="0">
                  <a:schemeClr val="bg1"/>
                </a:gs>
                <a:gs pos="100000">
                  <a:srgbClr val="FF0000"/>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48151" name="Rectangle 93"/>
            <p:cNvSpPr>
              <a:spLocks noChangeArrowheads="1"/>
            </p:cNvSpPr>
            <p:nvPr/>
          </p:nvSpPr>
          <p:spPr bwMode="auto">
            <a:xfrm>
              <a:off x="2872" y="1877"/>
              <a:ext cx="493" cy="47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8152" name="Text Box 94"/>
            <p:cNvSpPr txBox="1">
              <a:spLocks noChangeArrowheads="1"/>
            </p:cNvSpPr>
            <p:nvPr/>
          </p:nvSpPr>
          <p:spPr bwMode="auto">
            <a:xfrm>
              <a:off x="2941" y="1545"/>
              <a:ext cx="336"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endParaRPr lang="en-US" sz="1600" i="0" dirty="0">
                <a:latin typeface="Arial" charset="0"/>
                <a:cs typeface="+mn-cs"/>
              </a:endParaRPr>
            </a:p>
            <a:p>
              <a:pPr algn="ctr">
                <a:defRPr/>
              </a:pPr>
              <a:endParaRPr lang="en-US" sz="1600" i="0" dirty="0">
                <a:latin typeface="Arial" charset="0"/>
                <a:cs typeface="+mn-cs"/>
              </a:endParaRPr>
            </a:p>
            <a:p>
              <a:pPr algn="ctr">
                <a:defRPr/>
              </a:pPr>
              <a:r>
                <a:rPr lang="en-US" sz="1600" i="0" dirty="0">
                  <a:latin typeface="Arial" charset="0"/>
                  <a:cs typeface="+mn-cs"/>
                </a:rPr>
                <a:t>IP</a:t>
              </a:r>
            </a:p>
            <a:p>
              <a:pPr algn="ctr">
                <a:defRPr/>
              </a:pPr>
              <a:r>
                <a:rPr lang="en-US" sz="1600" i="0" dirty="0">
                  <a:latin typeface="Arial" charset="0"/>
                  <a:cs typeface="+mn-cs"/>
                </a:rPr>
                <a:t>Eth</a:t>
              </a:r>
            </a:p>
            <a:p>
              <a:pPr algn="ctr">
                <a:defRPr/>
              </a:pPr>
              <a:r>
                <a:rPr lang="en-US" sz="1600" i="0" dirty="0">
                  <a:latin typeface="Arial" charset="0"/>
                  <a:cs typeface="+mn-cs"/>
                </a:rPr>
                <a:t>Phy</a:t>
              </a:r>
            </a:p>
          </p:txBody>
        </p:sp>
        <p:sp>
          <p:nvSpPr>
            <p:cNvPr id="48153" name="Line 95"/>
            <p:cNvSpPr>
              <a:spLocks noChangeShapeType="1"/>
            </p:cNvSpPr>
            <p:nvPr/>
          </p:nvSpPr>
          <p:spPr bwMode="auto">
            <a:xfrm>
              <a:off x="2868" y="203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54" name="Line 96"/>
            <p:cNvSpPr>
              <a:spLocks noChangeShapeType="1"/>
            </p:cNvSpPr>
            <p:nvPr/>
          </p:nvSpPr>
          <p:spPr bwMode="auto">
            <a:xfrm>
              <a:off x="2865" y="219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nvGrpSpPr>
          <p:cNvPr id="138252" name="Group 113"/>
          <p:cNvGrpSpPr>
            <a:grpSpLocks/>
          </p:cNvGrpSpPr>
          <p:nvPr/>
        </p:nvGrpSpPr>
        <p:grpSpPr bwMode="auto">
          <a:xfrm>
            <a:off x="8061325" y="2478088"/>
            <a:ext cx="928688" cy="1954212"/>
            <a:chOff x="250" y="1380"/>
            <a:chExt cx="585" cy="1231"/>
          </a:xfrm>
        </p:grpSpPr>
        <p:sp>
          <p:nvSpPr>
            <p:cNvPr id="138254" name="Freeform 106"/>
            <p:cNvSpPr>
              <a:spLocks/>
            </p:cNvSpPr>
            <p:nvPr/>
          </p:nvSpPr>
          <p:spPr bwMode="auto">
            <a:xfrm>
              <a:off x="250" y="1414"/>
              <a:ext cx="582" cy="1197"/>
            </a:xfrm>
            <a:custGeom>
              <a:avLst/>
              <a:gdLst>
                <a:gd name="T0" fmla="*/ 582 w 582"/>
                <a:gd name="T1" fmla="*/ 781 h 1197"/>
                <a:gd name="T2" fmla="*/ 0 w 582"/>
                <a:gd name="T3" fmla="*/ 1197 h 1197"/>
                <a:gd name="T4" fmla="*/ 83 w 582"/>
                <a:gd name="T5" fmla="*/ 0 h 1197"/>
                <a:gd name="T6" fmla="*/ 582 w 582"/>
                <a:gd name="T7" fmla="*/ 781 h 1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2" h="1197">
                  <a:moveTo>
                    <a:pt x="582" y="781"/>
                  </a:moveTo>
                  <a:lnTo>
                    <a:pt x="0" y="1197"/>
                  </a:lnTo>
                  <a:lnTo>
                    <a:pt x="83" y="0"/>
                  </a:lnTo>
                  <a:lnTo>
                    <a:pt x="582" y="781"/>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48144" name="Rectangle 107"/>
            <p:cNvSpPr>
              <a:spLocks noChangeArrowheads="1"/>
            </p:cNvSpPr>
            <p:nvPr/>
          </p:nvSpPr>
          <p:spPr bwMode="auto">
            <a:xfrm>
              <a:off x="338" y="1399"/>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8145" name="Text Box 108"/>
            <p:cNvSpPr txBox="1">
              <a:spLocks noChangeArrowheads="1"/>
            </p:cNvSpPr>
            <p:nvPr/>
          </p:nvSpPr>
          <p:spPr bwMode="auto">
            <a:xfrm>
              <a:off x="413" y="1380"/>
              <a:ext cx="336"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endParaRPr lang="en-US" sz="1600" i="0" dirty="0">
                <a:latin typeface="Arial" charset="0"/>
                <a:cs typeface="+mn-cs"/>
              </a:endParaRPr>
            </a:p>
            <a:p>
              <a:pPr algn="ctr">
                <a:defRPr/>
              </a:pPr>
              <a:endParaRPr lang="en-US" sz="1600" i="0" dirty="0">
                <a:latin typeface="Arial" charset="0"/>
                <a:cs typeface="+mn-cs"/>
              </a:endParaRPr>
            </a:p>
            <a:p>
              <a:pPr algn="ctr">
                <a:defRPr/>
              </a:pPr>
              <a:r>
                <a:rPr lang="en-US" sz="1600" i="0" dirty="0">
                  <a:latin typeface="Arial" charset="0"/>
                  <a:cs typeface="+mn-cs"/>
                </a:rPr>
                <a:t>IP</a:t>
              </a:r>
            </a:p>
            <a:p>
              <a:pPr algn="ctr">
                <a:defRPr/>
              </a:pPr>
              <a:r>
                <a:rPr lang="en-US" sz="1600" i="0" dirty="0">
                  <a:latin typeface="Arial" charset="0"/>
                  <a:cs typeface="+mn-cs"/>
                </a:rPr>
                <a:t>Eth</a:t>
              </a:r>
            </a:p>
            <a:p>
              <a:pPr algn="ctr">
                <a:defRPr/>
              </a:pPr>
              <a:r>
                <a:rPr lang="en-US" sz="1600" i="0" dirty="0">
                  <a:latin typeface="Arial" charset="0"/>
                  <a:cs typeface="+mn-cs"/>
                </a:rPr>
                <a:t>Phy</a:t>
              </a:r>
            </a:p>
          </p:txBody>
        </p:sp>
        <p:sp>
          <p:nvSpPr>
            <p:cNvPr id="48146" name="Line 109"/>
            <p:cNvSpPr>
              <a:spLocks noChangeShapeType="1"/>
            </p:cNvSpPr>
            <p:nvPr/>
          </p:nvSpPr>
          <p:spPr bwMode="auto">
            <a:xfrm>
              <a:off x="346" y="186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47" name="Line 110"/>
            <p:cNvSpPr>
              <a:spLocks noChangeShapeType="1"/>
            </p:cNvSpPr>
            <p:nvPr/>
          </p:nvSpPr>
          <p:spPr bwMode="auto">
            <a:xfrm>
              <a:off x="343" y="202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48" name="Line 111"/>
            <p:cNvSpPr>
              <a:spLocks noChangeShapeType="1"/>
            </p:cNvSpPr>
            <p:nvPr/>
          </p:nvSpPr>
          <p:spPr bwMode="auto">
            <a:xfrm>
              <a:off x="340" y="2186"/>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8149" name="Line 112"/>
            <p:cNvSpPr>
              <a:spLocks noChangeShapeType="1"/>
            </p:cNvSpPr>
            <p:nvPr/>
          </p:nvSpPr>
          <p:spPr bwMode="auto">
            <a:xfrm>
              <a:off x="330" y="169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pic>
        <p:nvPicPr>
          <p:cNvPr id="138253" name="Picture 15"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 y="763588"/>
            <a:ext cx="7769225"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56</a:t>
            </a:fld>
            <a:endParaRPr lang="en-US" sz="1200" dirty="0">
              <a:latin typeface="Tahoma" charset="0"/>
            </a:endParaRPr>
          </a:p>
        </p:txBody>
      </p:sp>
      <p:sp>
        <p:nvSpPr>
          <p:cNvPr id="110"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054974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89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18850"/>
                                        </p:tgtEl>
                                        <p:attrNameLst>
                                          <p:attrName>style.visibility</p:attrName>
                                        </p:attrNameLst>
                                      </p:cBhvr>
                                      <p:to>
                                        <p:strVal val="visible"/>
                                      </p:to>
                                    </p:set>
                                    <p:animEffect transition="in" filter="wipe(up)">
                                      <p:cBhvr>
                                        <p:cTn id="11" dur="1000"/>
                                        <p:tgtEl>
                                          <p:spTgt spid="718850"/>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718925"/>
                                        </p:tgtEl>
                                        <p:attrNameLst>
                                          <p:attrName>style.visibility</p:attrName>
                                        </p:attrNameLst>
                                      </p:cBhvr>
                                      <p:to>
                                        <p:strVal val="visible"/>
                                      </p:to>
                                    </p:set>
                                  </p:childTnLst>
                                </p:cTn>
                              </p:par>
                              <p:par>
                                <p:cTn id="15" presetID="9" presetClass="exit" presetSubtype="0" fill="hold" nodeType="withEffect">
                                  <p:stCondLst>
                                    <p:cond delay="0"/>
                                  </p:stCondLst>
                                  <p:childTnLst>
                                    <p:animEffect transition="out" filter="dissolve">
                                      <p:cBhvr>
                                        <p:cTn id="16" dur="500"/>
                                        <p:tgtEl>
                                          <p:spTgt spid="718921"/>
                                        </p:tgtEl>
                                      </p:cBhvr>
                                    </p:animEffect>
                                    <p:set>
                                      <p:cBhvr>
                                        <p:cTn id="17" dur="1" fill="hold">
                                          <p:stCondLst>
                                            <p:cond delay="499"/>
                                          </p:stCondLst>
                                        </p:cTn>
                                        <p:tgtEl>
                                          <p:spTgt spid="718921"/>
                                        </p:tgtEl>
                                        <p:attrNameLst>
                                          <p:attrName>style.visibility</p:attrName>
                                        </p:attrNameLst>
                                      </p:cBhvr>
                                      <p:to>
                                        <p:strVal val="hidden"/>
                                      </p:to>
                                    </p:set>
                                  </p:childTnLst>
                                </p:cTn>
                              </p:par>
                              <p:par>
                                <p:cTn id="18" presetID="9" presetClass="entr" presetSubtype="0" fill="hold" nodeType="withEffect">
                                  <p:stCondLst>
                                    <p:cond delay="0"/>
                                  </p:stCondLst>
                                  <p:childTnLst>
                                    <p:set>
                                      <p:cBhvr>
                                        <p:cTn id="19" dur="1" fill="hold">
                                          <p:stCondLst>
                                            <p:cond delay="0"/>
                                          </p:stCondLst>
                                        </p:cTn>
                                        <p:tgtEl>
                                          <p:spTgt spid="718926"/>
                                        </p:tgtEl>
                                        <p:attrNameLst>
                                          <p:attrName>style.visibility</p:attrName>
                                        </p:attrNameLst>
                                      </p:cBhvr>
                                      <p:to>
                                        <p:strVal val="visible"/>
                                      </p:to>
                                    </p:set>
                                    <p:animEffect transition="in" filter="dissolve">
                                      <p:cBhvr>
                                        <p:cTn id="20" dur="500"/>
                                        <p:tgtEl>
                                          <p:spTgt spid="718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0" grpId="0" animBg="1"/>
      <p:bldP spid="718924" grpId="0"/>
      <p:bldP spid="718925"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0289" name="Group 101"/>
          <p:cNvGrpSpPr>
            <a:grpSpLocks/>
          </p:cNvGrpSpPr>
          <p:nvPr/>
        </p:nvGrpSpPr>
        <p:grpSpPr bwMode="auto">
          <a:xfrm>
            <a:off x="709613" y="3962400"/>
            <a:ext cx="8221662" cy="2349500"/>
            <a:chOff x="709613" y="3962400"/>
            <a:chExt cx="8221662" cy="2349500"/>
          </a:xfrm>
        </p:grpSpPr>
        <p:grpSp>
          <p:nvGrpSpPr>
            <p:cNvPr id="140334" name="Group 102"/>
            <p:cNvGrpSpPr>
              <a:grpSpLocks/>
            </p:cNvGrpSpPr>
            <p:nvPr/>
          </p:nvGrpSpPr>
          <p:grpSpPr bwMode="auto">
            <a:xfrm>
              <a:off x="6979920" y="5354320"/>
              <a:ext cx="711200" cy="601028"/>
              <a:chOff x="7179310" y="4033520"/>
              <a:chExt cx="1009650" cy="855028"/>
            </a:xfrm>
          </p:grpSpPr>
          <p:grpSp>
            <p:nvGrpSpPr>
              <p:cNvPr id="140393" name="Group 44"/>
              <p:cNvGrpSpPr>
                <a:grpSpLocks/>
              </p:cNvGrpSpPr>
              <p:nvPr/>
            </p:nvGrpSpPr>
            <p:grpSpPr bwMode="auto">
              <a:xfrm>
                <a:off x="7179310" y="4033520"/>
                <a:ext cx="1009650" cy="855028"/>
                <a:chOff x="-44" y="1473"/>
                <a:chExt cx="981" cy="1105"/>
              </a:xfrm>
            </p:grpSpPr>
            <p:pic>
              <p:nvPicPr>
                <p:cNvPr id="140395"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039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163" name="Rectangle 43"/>
              <p:cNvSpPr>
                <a:spLocks noChangeArrowheads="1"/>
              </p:cNvSpPr>
              <p:nvPr/>
            </p:nvSpPr>
            <p:spPr bwMode="auto">
              <a:xfrm rot="16200000">
                <a:off x="7439930" y="4308572"/>
                <a:ext cx="126470"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40335" name="Group 103"/>
            <p:cNvGrpSpPr>
              <a:grpSpLocks/>
            </p:cNvGrpSpPr>
            <p:nvPr/>
          </p:nvGrpSpPr>
          <p:grpSpPr bwMode="auto">
            <a:xfrm>
              <a:off x="1046480" y="3962400"/>
              <a:ext cx="1026163" cy="761428"/>
              <a:chOff x="1046480" y="3962400"/>
              <a:chExt cx="1026163" cy="761428"/>
            </a:xfrm>
          </p:grpSpPr>
          <p:sp>
            <p:nvSpPr>
              <p:cNvPr id="158" name="Rectangle 48"/>
              <p:cNvSpPr>
                <a:spLocks noChangeArrowheads="1"/>
              </p:cNvSpPr>
              <p:nvPr/>
            </p:nvSpPr>
            <p:spPr bwMode="auto">
              <a:xfrm rot="16200000">
                <a:off x="1893887" y="4300538"/>
                <a:ext cx="111125" cy="2476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40390" name="Group 49"/>
              <p:cNvGrpSpPr>
                <a:grpSpLocks/>
              </p:cNvGrpSpPr>
              <p:nvPr/>
            </p:nvGrpSpPr>
            <p:grpSpPr bwMode="auto">
              <a:xfrm>
                <a:off x="1046480" y="3962400"/>
                <a:ext cx="936071" cy="761428"/>
                <a:chOff x="-44" y="1473"/>
                <a:chExt cx="981" cy="1105"/>
              </a:xfrm>
            </p:grpSpPr>
            <p:pic>
              <p:nvPicPr>
                <p:cNvPr id="140391"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0392"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sp>
          <p:nvSpPr>
            <p:cNvPr id="105" name="Text Box 4"/>
            <p:cNvSpPr txBox="1">
              <a:spLocks noChangeArrowheads="1"/>
            </p:cNvSpPr>
            <p:nvPr/>
          </p:nvSpPr>
          <p:spPr bwMode="auto">
            <a:xfrm>
              <a:off x="4224338" y="4381500"/>
              <a:ext cx="376237"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n-US" sz="2400" i="0" dirty="0">
                  <a:solidFill>
                    <a:srgbClr val="FF0000"/>
                  </a:solidFill>
                  <a:latin typeface="+mn-lt"/>
                  <a:ea typeface="+mn-ea"/>
                  <a:cs typeface="+mn-cs"/>
                </a:rPr>
                <a:t>R</a:t>
              </a:r>
              <a:endParaRPr lang="en-US" i="0" dirty="0">
                <a:latin typeface="+mn-lt"/>
                <a:ea typeface="+mn-ea"/>
                <a:cs typeface="+mn-cs"/>
              </a:endParaRPr>
            </a:p>
          </p:txBody>
        </p:sp>
        <p:sp>
          <p:nvSpPr>
            <p:cNvPr id="49202" name="Text Box 21"/>
            <p:cNvSpPr txBox="1">
              <a:spLocks noChangeArrowheads="1"/>
            </p:cNvSpPr>
            <p:nvPr/>
          </p:nvSpPr>
          <p:spPr bwMode="auto">
            <a:xfrm>
              <a:off x="3868738" y="5378450"/>
              <a:ext cx="154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1A-23-F9-CD-06-9B</a:t>
              </a:r>
            </a:p>
          </p:txBody>
        </p:sp>
        <p:sp>
          <p:nvSpPr>
            <p:cNvPr id="49203" name="Text Box 22"/>
            <p:cNvSpPr txBox="1">
              <a:spLocks noChangeArrowheads="1"/>
            </p:cNvSpPr>
            <p:nvPr/>
          </p:nvSpPr>
          <p:spPr bwMode="auto">
            <a:xfrm>
              <a:off x="4016375" y="5205413"/>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222.222.222.220</a:t>
              </a:r>
            </a:p>
          </p:txBody>
        </p:sp>
        <p:grpSp>
          <p:nvGrpSpPr>
            <p:cNvPr id="140339" name="Group 23"/>
            <p:cNvGrpSpPr>
              <a:grpSpLocks/>
            </p:cNvGrpSpPr>
            <p:nvPr/>
          </p:nvGrpSpPr>
          <p:grpSpPr bwMode="auto">
            <a:xfrm>
              <a:off x="3044825" y="5794375"/>
              <a:ext cx="1541463" cy="449263"/>
              <a:chOff x="1934" y="2405"/>
              <a:chExt cx="971" cy="283"/>
            </a:xfrm>
          </p:grpSpPr>
          <p:sp>
            <p:nvSpPr>
              <p:cNvPr id="49252" name="Text Box 24"/>
              <p:cNvSpPr txBox="1">
                <a:spLocks noChangeArrowheads="1"/>
              </p:cNvSpPr>
              <p:nvPr/>
            </p:nvSpPr>
            <p:spPr bwMode="auto">
              <a:xfrm>
                <a:off x="1934" y="2405"/>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111.111.111.110</a:t>
                </a:r>
              </a:p>
            </p:txBody>
          </p:sp>
          <p:sp>
            <p:nvSpPr>
              <p:cNvPr id="49253" name="Text Box 25"/>
              <p:cNvSpPr txBox="1">
                <a:spLocks noChangeArrowheads="1"/>
              </p:cNvSpPr>
              <p:nvPr/>
            </p:nvSpPr>
            <p:spPr bwMode="auto">
              <a:xfrm>
                <a:off x="1938" y="2515"/>
                <a:ext cx="967"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E6-E9-00-17-BB-4B</a:t>
                </a:r>
              </a:p>
            </p:txBody>
          </p:sp>
        </p:grpSp>
        <p:sp>
          <p:nvSpPr>
            <p:cNvPr id="49205" name="Text Box 26"/>
            <p:cNvSpPr txBox="1">
              <a:spLocks noChangeArrowheads="1"/>
            </p:cNvSpPr>
            <p:nvPr/>
          </p:nvSpPr>
          <p:spPr bwMode="auto">
            <a:xfrm>
              <a:off x="952500" y="6037263"/>
              <a:ext cx="16271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CC-49-DE-D0-AB-7D</a:t>
              </a:r>
            </a:p>
          </p:txBody>
        </p:sp>
        <p:sp>
          <p:nvSpPr>
            <p:cNvPr id="49206" name="Text Box 27"/>
            <p:cNvSpPr txBox="1">
              <a:spLocks noChangeArrowheads="1"/>
            </p:cNvSpPr>
            <p:nvPr/>
          </p:nvSpPr>
          <p:spPr bwMode="auto">
            <a:xfrm>
              <a:off x="942975" y="5854700"/>
              <a:ext cx="13223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111.111.111.112</a:t>
              </a:r>
            </a:p>
          </p:txBody>
        </p:sp>
        <p:sp>
          <p:nvSpPr>
            <p:cNvPr id="49207" name="Text Box 30"/>
            <p:cNvSpPr txBox="1">
              <a:spLocks noChangeArrowheads="1"/>
            </p:cNvSpPr>
            <p:nvPr/>
          </p:nvSpPr>
          <p:spPr bwMode="auto">
            <a:xfrm>
              <a:off x="709613" y="4741863"/>
              <a:ext cx="1322387"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111.111.111.111</a:t>
              </a:r>
            </a:p>
          </p:txBody>
        </p:sp>
        <p:sp>
          <p:nvSpPr>
            <p:cNvPr id="49208" name="Text Box 33"/>
            <p:cNvSpPr txBox="1">
              <a:spLocks noChangeArrowheads="1"/>
            </p:cNvSpPr>
            <p:nvPr/>
          </p:nvSpPr>
          <p:spPr bwMode="auto">
            <a:xfrm>
              <a:off x="730250" y="4927600"/>
              <a:ext cx="150971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74-29-9C-E8-FF-55</a:t>
              </a:r>
            </a:p>
          </p:txBody>
        </p:sp>
        <p:sp>
          <p:nvSpPr>
            <p:cNvPr id="140344" name="Freeform 39"/>
            <p:cNvSpPr>
              <a:spLocks/>
            </p:cNvSpPr>
            <p:nvPr/>
          </p:nvSpPr>
          <p:spPr bwMode="auto">
            <a:xfrm>
              <a:off x="2365375" y="4437063"/>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49210" name="Line 40"/>
            <p:cNvSpPr>
              <a:spLocks noChangeShapeType="1"/>
            </p:cNvSpPr>
            <p:nvPr/>
          </p:nvSpPr>
          <p:spPr bwMode="auto">
            <a:xfrm>
              <a:off x="2062163" y="4416425"/>
              <a:ext cx="438150" cy="2301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211" name="Line 41"/>
            <p:cNvSpPr>
              <a:spLocks noChangeShapeType="1"/>
            </p:cNvSpPr>
            <p:nvPr/>
          </p:nvSpPr>
          <p:spPr bwMode="auto">
            <a:xfrm flipV="1">
              <a:off x="2185988" y="5360988"/>
              <a:ext cx="231775" cy="255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212" name="Line 42"/>
            <p:cNvSpPr>
              <a:spLocks noChangeShapeType="1"/>
            </p:cNvSpPr>
            <p:nvPr/>
          </p:nvSpPr>
          <p:spPr bwMode="auto">
            <a:xfrm>
              <a:off x="3184525" y="4954588"/>
              <a:ext cx="584200" cy="95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213" name="Line 44"/>
            <p:cNvSpPr>
              <a:spLocks noChangeShapeType="1"/>
            </p:cNvSpPr>
            <p:nvPr/>
          </p:nvSpPr>
          <p:spPr bwMode="auto">
            <a:xfrm flipV="1">
              <a:off x="2101850" y="5711825"/>
              <a:ext cx="0" cy="1635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214" name="Line 45"/>
            <p:cNvSpPr>
              <a:spLocks noChangeShapeType="1"/>
            </p:cNvSpPr>
            <p:nvPr/>
          </p:nvSpPr>
          <p:spPr bwMode="auto">
            <a:xfrm flipH="1" flipV="1">
              <a:off x="1976438" y="4489450"/>
              <a:ext cx="0" cy="3984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215" name="Line 46"/>
            <p:cNvSpPr>
              <a:spLocks noChangeShapeType="1"/>
            </p:cNvSpPr>
            <p:nvPr/>
          </p:nvSpPr>
          <p:spPr bwMode="auto">
            <a:xfrm>
              <a:off x="3854450" y="5021263"/>
              <a:ext cx="0" cy="750887"/>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216" name="Line 47"/>
            <p:cNvSpPr>
              <a:spLocks noChangeShapeType="1"/>
            </p:cNvSpPr>
            <p:nvPr/>
          </p:nvSpPr>
          <p:spPr bwMode="auto">
            <a:xfrm flipH="1" flipV="1">
              <a:off x="4935538" y="5011738"/>
              <a:ext cx="4762" cy="2206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21" name="Text Box 58"/>
            <p:cNvSpPr txBox="1">
              <a:spLocks noChangeArrowheads="1"/>
            </p:cNvSpPr>
            <p:nvPr/>
          </p:nvSpPr>
          <p:spPr bwMode="auto">
            <a:xfrm>
              <a:off x="719138" y="4156075"/>
              <a:ext cx="390525"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i="0" dirty="0">
                  <a:solidFill>
                    <a:srgbClr val="FF0000"/>
                  </a:solidFill>
                  <a:latin typeface="+mj-lt"/>
                  <a:ea typeface="+mn-ea"/>
                  <a:cs typeface="+mn-cs"/>
                </a:rPr>
                <a:t>A</a:t>
              </a:r>
            </a:p>
          </p:txBody>
        </p:sp>
        <p:sp>
          <p:nvSpPr>
            <p:cNvPr id="49218" name="Line 60"/>
            <p:cNvSpPr>
              <a:spLocks noChangeShapeType="1"/>
            </p:cNvSpPr>
            <p:nvPr/>
          </p:nvSpPr>
          <p:spPr bwMode="auto">
            <a:xfrm>
              <a:off x="5045075" y="4921250"/>
              <a:ext cx="11985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nvGrpSpPr>
            <p:cNvPr id="140354" name="Group 63"/>
            <p:cNvGrpSpPr>
              <a:grpSpLocks/>
            </p:cNvGrpSpPr>
            <p:nvPr/>
          </p:nvGrpSpPr>
          <p:grpSpPr bwMode="auto">
            <a:xfrm>
              <a:off x="7372350" y="4845050"/>
              <a:ext cx="1558925" cy="460375"/>
              <a:chOff x="4351" y="2786"/>
              <a:chExt cx="982" cy="290"/>
            </a:xfrm>
          </p:grpSpPr>
          <p:sp>
            <p:nvSpPr>
              <p:cNvPr id="49250" name="Text Box 64"/>
              <p:cNvSpPr txBox="1">
                <a:spLocks noChangeArrowheads="1"/>
              </p:cNvSpPr>
              <p:nvPr/>
            </p:nvSpPr>
            <p:spPr bwMode="auto">
              <a:xfrm>
                <a:off x="4352" y="2786"/>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222.222.222.222</a:t>
                </a:r>
              </a:p>
            </p:txBody>
          </p:sp>
          <p:sp>
            <p:nvSpPr>
              <p:cNvPr id="49251" name="Text Box 65"/>
              <p:cNvSpPr txBox="1">
                <a:spLocks noChangeArrowheads="1"/>
              </p:cNvSpPr>
              <p:nvPr/>
            </p:nvSpPr>
            <p:spPr bwMode="auto">
              <a:xfrm>
                <a:off x="4351" y="2904"/>
                <a:ext cx="982" cy="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49-BD-D2-C7-56-2A</a:t>
                </a:r>
              </a:p>
            </p:txBody>
          </p:sp>
        </p:grpSp>
        <p:sp>
          <p:nvSpPr>
            <p:cNvPr id="49220" name="Line 67"/>
            <p:cNvSpPr>
              <a:spLocks noChangeShapeType="1"/>
            </p:cNvSpPr>
            <p:nvPr/>
          </p:nvSpPr>
          <p:spPr bwMode="auto">
            <a:xfrm flipV="1">
              <a:off x="6943725" y="4416425"/>
              <a:ext cx="450850" cy="31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221" name="Line 68"/>
            <p:cNvSpPr>
              <a:spLocks noChangeShapeType="1"/>
            </p:cNvSpPr>
            <p:nvPr/>
          </p:nvSpPr>
          <p:spPr bwMode="auto">
            <a:xfrm flipH="1" flipV="1">
              <a:off x="7469188" y="4492625"/>
              <a:ext cx="11112" cy="38893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222" name="Text Box 71"/>
            <p:cNvSpPr txBox="1">
              <a:spLocks noChangeArrowheads="1"/>
            </p:cNvSpPr>
            <p:nvPr/>
          </p:nvSpPr>
          <p:spPr bwMode="auto">
            <a:xfrm>
              <a:off x="7073900" y="5811838"/>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222.222.222.221</a:t>
              </a:r>
            </a:p>
          </p:txBody>
        </p:sp>
        <p:sp>
          <p:nvSpPr>
            <p:cNvPr id="49223" name="Text Box 72"/>
            <p:cNvSpPr txBox="1">
              <a:spLocks noChangeArrowheads="1"/>
            </p:cNvSpPr>
            <p:nvPr/>
          </p:nvSpPr>
          <p:spPr bwMode="auto">
            <a:xfrm>
              <a:off x="7077075" y="5986463"/>
              <a:ext cx="15017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88-B2-2F-54-1A-0F</a:t>
              </a:r>
            </a:p>
          </p:txBody>
        </p:sp>
        <p:sp>
          <p:nvSpPr>
            <p:cNvPr id="49224" name="Line 73"/>
            <p:cNvSpPr>
              <a:spLocks noChangeShapeType="1"/>
            </p:cNvSpPr>
            <p:nvPr/>
          </p:nvSpPr>
          <p:spPr bwMode="auto">
            <a:xfrm flipH="1" flipV="1">
              <a:off x="6873875" y="5313363"/>
              <a:ext cx="254000" cy="250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225" name="Line 74"/>
            <p:cNvSpPr>
              <a:spLocks noChangeShapeType="1"/>
            </p:cNvSpPr>
            <p:nvPr/>
          </p:nvSpPr>
          <p:spPr bwMode="auto">
            <a:xfrm flipH="1">
              <a:off x="7208838" y="5654675"/>
              <a:ext cx="4762" cy="201613"/>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40361" name="Freeform 75"/>
            <p:cNvSpPr>
              <a:spLocks/>
            </p:cNvSpPr>
            <p:nvPr/>
          </p:nvSpPr>
          <p:spPr bwMode="auto">
            <a:xfrm>
              <a:off x="6203950" y="4440238"/>
              <a:ext cx="765175" cy="108108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31" name="Text Box 76"/>
            <p:cNvSpPr txBox="1">
              <a:spLocks noChangeArrowheads="1"/>
            </p:cNvSpPr>
            <p:nvPr/>
          </p:nvSpPr>
          <p:spPr bwMode="auto">
            <a:xfrm>
              <a:off x="8307388" y="4073525"/>
              <a:ext cx="357187"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i="0" dirty="0">
                  <a:solidFill>
                    <a:srgbClr val="FF0000"/>
                  </a:solidFill>
                  <a:latin typeface="+mj-lt"/>
                  <a:ea typeface="+mn-ea"/>
                  <a:cs typeface="+mn-cs"/>
                </a:rPr>
                <a:t>B</a:t>
              </a:r>
            </a:p>
          </p:txBody>
        </p:sp>
        <p:grpSp>
          <p:nvGrpSpPr>
            <p:cNvPr id="140363" name="Group 131"/>
            <p:cNvGrpSpPr>
              <a:grpSpLocks/>
            </p:cNvGrpSpPr>
            <p:nvPr/>
          </p:nvGrpSpPr>
          <p:grpSpPr bwMode="auto">
            <a:xfrm>
              <a:off x="7179310" y="4033520"/>
              <a:ext cx="1009650" cy="855028"/>
              <a:chOff x="7179310" y="4033520"/>
              <a:chExt cx="1009650" cy="855028"/>
            </a:xfrm>
          </p:grpSpPr>
          <p:grpSp>
            <p:nvGrpSpPr>
              <p:cNvPr id="140381" name="Group 44"/>
              <p:cNvGrpSpPr>
                <a:grpSpLocks/>
              </p:cNvGrpSpPr>
              <p:nvPr/>
            </p:nvGrpSpPr>
            <p:grpSpPr bwMode="auto">
              <a:xfrm>
                <a:off x="7179310" y="4033520"/>
                <a:ext cx="1009650" cy="855028"/>
                <a:chOff x="-44" y="1473"/>
                <a:chExt cx="981" cy="1105"/>
              </a:xfrm>
            </p:grpSpPr>
            <p:pic>
              <p:nvPicPr>
                <p:cNvPr id="140383"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0384"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151" name="Rectangle 43"/>
              <p:cNvSpPr>
                <a:spLocks noChangeArrowheads="1"/>
              </p:cNvSpPr>
              <p:nvPr/>
            </p:nvSpPr>
            <p:spPr bwMode="auto">
              <a:xfrm rot="16200000">
                <a:off x="7438232" y="4309268"/>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40364" name="Group 132"/>
            <p:cNvGrpSpPr>
              <a:grpSpLocks/>
            </p:cNvGrpSpPr>
            <p:nvPr/>
          </p:nvGrpSpPr>
          <p:grpSpPr bwMode="auto">
            <a:xfrm>
              <a:off x="3757931" y="4714240"/>
              <a:ext cx="1291589" cy="426719"/>
              <a:chOff x="4011931" y="3379152"/>
              <a:chExt cx="1262062" cy="390207"/>
            </a:xfrm>
          </p:grpSpPr>
          <p:sp>
            <p:nvSpPr>
              <p:cNvPr id="139" name="Rectangle 43"/>
              <p:cNvSpPr>
                <a:spLocks noChangeArrowheads="1"/>
              </p:cNvSpPr>
              <p:nvPr/>
            </p:nvSpPr>
            <p:spPr bwMode="auto">
              <a:xfrm rot="16200000">
                <a:off x="5112705" y="3476529"/>
                <a:ext cx="127747"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40371" name="Group 1185"/>
              <p:cNvGrpSpPr>
                <a:grpSpLocks/>
              </p:cNvGrpSpPr>
              <p:nvPr/>
            </p:nvGrpSpPr>
            <p:grpSpPr bwMode="auto">
              <a:xfrm>
                <a:off x="4197985" y="3379152"/>
                <a:ext cx="892175" cy="390207"/>
                <a:chOff x="4650" y="1129"/>
                <a:chExt cx="246" cy="95"/>
              </a:xfrm>
            </p:grpSpPr>
            <p:sp>
              <p:nvSpPr>
                <p:cNvPr id="140373"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latin typeface="Times New Roman" charset="0"/>
                    <a:cs typeface="Arial" charset="0"/>
                  </a:endParaRPr>
                </a:p>
              </p:txBody>
            </p:sp>
            <p:sp>
              <p:nvSpPr>
                <p:cNvPr id="140374"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latin typeface="Times New Roman" charset="0"/>
                    <a:cs typeface="Arial" charset="0"/>
                  </a:endParaRPr>
                </a:p>
              </p:txBody>
            </p:sp>
            <p:sp>
              <p:nvSpPr>
                <p:cNvPr id="140375"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latin typeface="Times New Roman" charset="0"/>
                    <a:cs typeface="Arial" charset="0"/>
                  </a:endParaRPr>
                </a:p>
              </p:txBody>
            </p:sp>
            <p:grpSp>
              <p:nvGrpSpPr>
                <p:cNvPr id="140376" name="Group 1189"/>
                <p:cNvGrpSpPr>
                  <a:grpSpLocks/>
                </p:cNvGrpSpPr>
                <p:nvPr/>
              </p:nvGrpSpPr>
              <p:grpSpPr bwMode="auto">
                <a:xfrm>
                  <a:off x="4699" y="1145"/>
                  <a:ext cx="138" cy="29"/>
                  <a:chOff x="2468" y="1332"/>
                  <a:chExt cx="310" cy="60"/>
                </a:xfrm>
              </p:grpSpPr>
              <p:sp>
                <p:nvSpPr>
                  <p:cNvPr id="140379"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0380"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49242"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49243"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sp>
            <p:nvSpPr>
              <p:cNvPr id="141" name="Rectangle 43"/>
              <p:cNvSpPr>
                <a:spLocks noChangeArrowheads="1"/>
              </p:cNvSpPr>
              <p:nvPr/>
            </p:nvSpPr>
            <p:spPr bwMode="auto">
              <a:xfrm rot="16200000">
                <a:off x="4046200" y="3485965"/>
                <a:ext cx="126295"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40365" name="Group 133"/>
            <p:cNvGrpSpPr>
              <a:grpSpLocks/>
            </p:cNvGrpSpPr>
            <p:nvPr/>
          </p:nvGrpSpPr>
          <p:grpSpPr bwMode="auto">
            <a:xfrm>
              <a:off x="1483360" y="5313680"/>
              <a:ext cx="701043" cy="517588"/>
              <a:chOff x="1046480" y="3962400"/>
              <a:chExt cx="1026163" cy="761428"/>
            </a:xfrm>
          </p:grpSpPr>
          <p:sp>
            <p:nvSpPr>
              <p:cNvPr id="135" name="Rectangle 48"/>
              <p:cNvSpPr>
                <a:spLocks noChangeArrowheads="1"/>
              </p:cNvSpPr>
              <p:nvPr/>
            </p:nvSpPr>
            <p:spPr bwMode="auto">
              <a:xfrm rot="16200000">
                <a:off x="1893438" y="4298853"/>
                <a:ext cx="109762" cy="24863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40367" name="Group 49"/>
              <p:cNvGrpSpPr>
                <a:grpSpLocks/>
              </p:cNvGrpSpPr>
              <p:nvPr/>
            </p:nvGrpSpPr>
            <p:grpSpPr bwMode="auto">
              <a:xfrm>
                <a:off x="1046480" y="3962400"/>
                <a:ext cx="936071" cy="761428"/>
                <a:chOff x="-44" y="1473"/>
                <a:chExt cx="981" cy="1105"/>
              </a:xfrm>
            </p:grpSpPr>
            <p:pic>
              <p:nvPicPr>
                <p:cNvPr id="140368"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0369"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sp>
        <p:nvSpPr>
          <p:cNvPr id="49157" name="Rectangle 3"/>
          <p:cNvSpPr>
            <a:spLocks noGrp="1" noChangeArrowheads="1"/>
          </p:cNvSpPr>
          <p:nvPr>
            <p:ph type="title"/>
          </p:nvPr>
        </p:nvSpPr>
        <p:spPr>
          <a:xfrm>
            <a:off x="533400" y="0"/>
            <a:ext cx="8001000" cy="1143000"/>
          </a:xfrm>
        </p:spPr>
        <p:txBody>
          <a:bodyPr/>
          <a:lstStyle/>
          <a:p>
            <a:pPr>
              <a:defRPr/>
            </a:pPr>
            <a:r>
              <a:rPr lang="en-US" sz="4000" dirty="0">
                <a:latin typeface="Gill Sans MT" charset="0"/>
                <a:cs typeface="+mj-cs"/>
              </a:rPr>
              <a:t>Addressing: routing to another LAN</a:t>
            </a:r>
          </a:p>
        </p:txBody>
      </p:sp>
      <p:sp>
        <p:nvSpPr>
          <p:cNvPr id="720966" name="Rectangle 70"/>
          <p:cNvSpPr>
            <a:spLocks noChangeArrowheads="1"/>
          </p:cNvSpPr>
          <p:nvPr/>
        </p:nvSpPr>
        <p:spPr bwMode="auto">
          <a:xfrm>
            <a:off x="706438" y="1084263"/>
            <a:ext cx="7772400" cy="550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85000"/>
              </a:lnSpc>
              <a:spcBef>
                <a:spcPct val="20000"/>
              </a:spcBef>
              <a:buClr>
                <a:srgbClr val="000099"/>
              </a:buClr>
              <a:buSzPct val="100000"/>
              <a:buFont typeface="Wingdings" charset="2"/>
              <a:buChar char="§"/>
              <a:defRPr/>
            </a:pPr>
            <a:r>
              <a:rPr lang="en-US" sz="2000" i="0" dirty="0">
                <a:latin typeface="Gill Sans MT" charset="0"/>
                <a:cs typeface="+mn-cs"/>
              </a:rPr>
              <a:t>R forwards datagram with IP source A, destination B </a:t>
            </a:r>
          </a:p>
        </p:txBody>
      </p:sp>
      <p:sp>
        <p:nvSpPr>
          <p:cNvPr id="720967" name="Rectangle 71"/>
          <p:cNvSpPr>
            <a:spLocks noChangeArrowheads="1"/>
          </p:cNvSpPr>
          <p:nvPr/>
        </p:nvSpPr>
        <p:spPr bwMode="auto">
          <a:xfrm>
            <a:off x="719138" y="1441450"/>
            <a:ext cx="7772400" cy="722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85000"/>
              </a:lnSpc>
              <a:spcBef>
                <a:spcPct val="20000"/>
              </a:spcBef>
              <a:buClr>
                <a:srgbClr val="000099"/>
              </a:buClr>
              <a:buSzPct val="100000"/>
              <a:buFont typeface="Wingdings" charset="2"/>
              <a:buChar char="§"/>
              <a:defRPr/>
            </a:pPr>
            <a:r>
              <a:rPr lang="en-US" sz="2000" i="0" dirty="0">
                <a:latin typeface="Gill Sans MT" charset="0"/>
                <a:cs typeface="+mn-cs"/>
              </a:rPr>
              <a:t>R creates link-layer frame with B's MAC address as destination address, frame contains A-to-B IP datagram</a:t>
            </a:r>
            <a:endParaRPr lang="en-US" sz="2800" i="0" dirty="0">
              <a:latin typeface="Gill Sans MT" charset="0"/>
              <a:cs typeface="+mn-cs"/>
            </a:endParaRPr>
          </a:p>
        </p:txBody>
      </p:sp>
      <p:grpSp>
        <p:nvGrpSpPr>
          <p:cNvPr id="720995" name="Group 99"/>
          <p:cNvGrpSpPr>
            <a:grpSpLocks/>
          </p:cNvGrpSpPr>
          <p:nvPr/>
        </p:nvGrpSpPr>
        <p:grpSpPr bwMode="auto">
          <a:xfrm>
            <a:off x="4791075" y="2293938"/>
            <a:ext cx="2436813" cy="1643062"/>
            <a:chOff x="3018" y="1445"/>
            <a:chExt cx="1535" cy="1035"/>
          </a:xfrm>
        </p:grpSpPr>
        <p:sp>
          <p:nvSpPr>
            <p:cNvPr id="49176" name="AutoShape 2"/>
            <p:cNvSpPr>
              <a:spLocks noChangeArrowheads="1"/>
            </p:cNvSpPr>
            <p:nvPr/>
          </p:nvSpPr>
          <p:spPr bwMode="auto">
            <a:xfrm>
              <a:off x="3597" y="1981"/>
              <a:ext cx="198" cy="499"/>
            </a:xfrm>
            <a:prstGeom prst="downArrow">
              <a:avLst>
                <a:gd name="adj1" fmla="val 50000"/>
                <a:gd name="adj2" fmla="val 63005"/>
              </a:avLst>
            </a:prstGeom>
            <a:gradFill rotWithShape="1">
              <a:gsLst>
                <a:gs pos="0">
                  <a:schemeClr val="bg1"/>
                </a:gs>
                <a:gs pos="100000">
                  <a:srgbClr val="FF0000"/>
                </a:gs>
              </a:gsLst>
              <a:lin ang="5400000" scaled="1"/>
            </a:gra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140312" name="Group 61"/>
            <p:cNvGrpSpPr>
              <a:grpSpLocks/>
            </p:cNvGrpSpPr>
            <p:nvPr/>
          </p:nvGrpSpPr>
          <p:grpSpPr bwMode="auto">
            <a:xfrm>
              <a:off x="3286" y="1702"/>
              <a:ext cx="1267" cy="479"/>
              <a:chOff x="1197" y="1665"/>
              <a:chExt cx="1267" cy="479"/>
            </a:xfrm>
          </p:grpSpPr>
          <p:grpSp>
            <p:nvGrpSpPr>
              <p:cNvPr id="140329" name="Group 62"/>
              <p:cNvGrpSpPr>
                <a:grpSpLocks/>
              </p:cNvGrpSpPr>
              <p:nvPr/>
            </p:nvGrpSpPr>
            <p:grpSpPr bwMode="auto">
              <a:xfrm>
                <a:off x="1231" y="1990"/>
                <a:ext cx="691" cy="154"/>
                <a:chOff x="1231" y="1990"/>
                <a:chExt cx="691" cy="154"/>
              </a:xfrm>
            </p:grpSpPr>
            <p:sp>
              <p:nvSpPr>
                <p:cNvPr id="49196" name="Rectangle 63"/>
                <p:cNvSpPr>
                  <a:spLocks noChangeArrowheads="1"/>
                </p:cNvSpPr>
                <p:nvPr/>
              </p:nvSpPr>
              <p:spPr bwMode="auto">
                <a:xfrm>
                  <a:off x="1231" y="1991"/>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9197" name="Line 64"/>
                <p:cNvSpPr>
                  <a:spLocks noChangeShapeType="1"/>
                </p:cNvSpPr>
                <p:nvPr/>
              </p:nvSpPr>
              <p:spPr bwMode="auto">
                <a:xfrm>
                  <a:off x="1337" y="1990"/>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198" name="Line 65"/>
                <p:cNvSpPr>
                  <a:spLocks noChangeShapeType="1"/>
                </p:cNvSpPr>
                <p:nvPr/>
              </p:nvSpPr>
              <p:spPr bwMode="auto">
                <a:xfrm>
                  <a:off x="1427" y="1992"/>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sp>
            <p:nvSpPr>
              <p:cNvPr id="49195" name="Text Box 66"/>
              <p:cNvSpPr txBox="1">
                <a:spLocks noChangeArrowheads="1"/>
              </p:cNvSpPr>
              <p:nvPr/>
            </p:nvSpPr>
            <p:spPr bwMode="auto">
              <a:xfrm>
                <a:off x="1197" y="1665"/>
                <a:ext cx="12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IP src: 111.111.111.111</a:t>
                </a:r>
              </a:p>
              <a:p>
                <a:pPr>
                  <a:defRPr/>
                </a:pPr>
                <a:r>
                  <a:rPr lang="en-US" sz="1200" i="0" dirty="0">
                    <a:latin typeface="Arial" charset="0"/>
                    <a:cs typeface="+mn-cs"/>
                  </a:rPr>
                  <a:t>   IP dest: 222.222.222.222</a:t>
                </a:r>
              </a:p>
            </p:txBody>
          </p:sp>
        </p:grpSp>
        <p:grpSp>
          <p:nvGrpSpPr>
            <p:cNvPr id="140313" name="Group 67"/>
            <p:cNvGrpSpPr>
              <a:grpSpLocks/>
            </p:cNvGrpSpPr>
            <p:nvPr/>
          </p:nvGrpSpPr>
          <p:grpSpPr bwMode="auto">
            <a:xfrm>
              <a:off x="3364" y="1860"/>
              <a:ext cx="92" cy="243"/>
              <a:chOff x="1272" y="1762"/>
              <a:chExt cx="92" cy="243"/>
            </a:xfrm>
          </p:grpSpPr>
          <p:sp>
            <p:nvSpPr>
              <p:cNvPr id="49192" name="Line 68"/>
              <p:cNvSpPr>
                <a:spLocks noChangeShapeType="1"/>
              </p:cNvSpPr>
              <p:nvPr/>
            </p:nvSpPr>
            <p:spPr bwMode="auto">
              <a:xfrm>
                <a:off x="1272" y="1762"/>
                <a:ext cx="0" cy="24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193" name="Line 69"/>
              <p:cNvSpPr>
                <a:spLocks noChangeShapeType="1"/>
              </p:cNvSpPr>
              <p:nvPr/>
            </p:nvSpPr>
            <p:spPr bwMode="auto">
              <a:xfrm>
                <a:off x="1364" y="1878"/>
                <a:ext cx="0" cy="12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nvGrpSpPr>
            <p:cNvPr id="140314" name="Group 72"/>
            <p:cNvGrpSpPr>
              <a:grpSpLocks/>
            </p:cNvGrpSpPr>
            <p:nvPr/>
          </p:nvGrpSpPr>
          <p:grpSpPr bwMode="auto">
            <a:xfrm>
              <a:off x="3018" y="1445"/>
              <a:ext cx="1530" cy="957"/>
              <a:chOff x="931" y="1414"/>
              <a:chExt cx="1530" cy="957"/>
            </a:xfrm>
          </p:grpSpPr>
          <p:sp>
            <p:nvSpPr>
              <p:cNvPr id="49180" name="Text Box 73"/>
              <p:cNvSpPr txBox="1">
                <a:spLocks noChangeArrowheads="1"/>
              </p:cNvSpPr>
              <p:nvPr/>
            </p:nvSpPr>
            <p:spPr bwMode="auto">
              <a:xfrm>
                <a:off x="931" y="1414"/>
                <a:ext cx="1530" cy="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MAC src: </a:t>
                </a:r>
                <a:r>
                  <a:rPr lang="en-US" sz="1200" i="0" dirty="0">
                    <a:solidFill>
                      <a:srgbClr val="FF0000"/>
                    </a:solidFill>
                    <a:latin typeface="Arial" charset="0"/>
                    <a:cs typeface="+mn-cs"/>
                  </a:rPr>
                  <a:t>1A-23-F9-CD-06-9B</a:t>
                </a:r>
              </a:p>
              <a:p>
                <a:pPr>
                  <a:defRPr/>
                </a:pPr>
                <a:r>
                  <a:rPr lang="en-US" sz="1200" i="0" dirty="0">
                    <a:latin typeface="Arial" charset="0"/>
                    <a:cs typeface="+mn-cs"/>
                  </a:rPr>
                  <a:t>  MAC dest: </a:t>
                </a:r>
                <a:r>
                  <a:rPr lang="en-US" sz="1200" i="0" dirty="0">
                    <a:solidFill>
                      <a:srgbClr val="FF0000"/>
                    </a:solidFill>
                    <a:latin typeface="Arial" charset="0"/>
                    <a:cs typeface="+mn-cs"/>
                  </a:rPr>
                  <a:t>49-BD-D2-C7-56-2A</a:t>
                </a:r>
              </a:p>
              <a:p>
                <a:pPr>
                  <a:defRPr/>
                </a:pPr>
                <a:endParaRPr lang="en-US" sz="1200" i="0" dirty="0">
                  <a:solidFill>
                    <a:srgbClr val="FF0000"/>
                  </a:solidFill>
                  <a:latin typeface="Arial" charset="0"/>
                  <a:cs typeface="+mn-cs"/>
                </a:endParaRPr>
              </a:p>
            </p:txBody>
          </p:sp>
          <p:grpSp>
            <p:nvGrpSpPr>
              <p:cNvPr id="140316" name="Group 74"/>
              <p:cNvGrpSpPr>
                <a:grpSpLocks/>
              </p:cNvGrpSpPr>
              <p:nvPr/>
            </p:nvGrpSpPr>
            <p:grpSpPr bwMode="auto">
              <a:xfrm>
                <a:off x="981" y="2182"/>
                <a:ext cx="1049" cy="189"/>
                <a:chOff x="2829" y="2040"/>
                <a:chExt cx="1049" cy="189"/>
              </a:xfrm>
            </p:grpSpPr>
            <p:sp>
              <p:nvSpPr>
                <p:cNvPr id="49186" name="Rectangle 75"/>
                <p:cNvSpPr>
                  <a:spLocks noChangeArrowheads="1"/>
                </p:cNvSpPr>
                <p:nvPr/>
              </p:nvSpPr>
              <p:spPr bwMode="auto">
                <a:xfrm>
                  <a:off x="2829" y="2042"/>
                  <a:ext cx="1049" cy="185"/>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9187" name="Rectangle 76"/>
                <p:cNvSpPr>
                  <a:spLocks noChangeArrowheads="1"/>
                </p:cNvSpPr>
                <p:nvPr/>
              </p:nvSpPr>
              <p:spPr bwMode="auto">
                <a:xfrm>
                  <a:off x="3078" y="2060"/>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9188" name="Line 77"/>
                <p:cNvSpPr>
                  <a:spLocks noChangeShapeType="1"/>
                </p:cNvSpPr>
                <p:nvPr/>
              </p:nvSpPr>
              <p:spPr bwMode="auto">
                <a:xfrm>
                  <a:off x="3180"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189" name="Line 78"/>
                <p:cNvSpPr>
                  <a:spLocks noChangeShapeType="1"/>
                </p:cNvSpPr>
                <p:nvPr/>
              </p:nvSpPr>
              <p:spPr bwMode="auto">
                <a:xfrm>
                  <a:off x="3276"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190" name="Line 79"/>
                <p:cNvSpPr>
                  <a:spLocks noChangeShapeType="1"/>
                </p:cNvSpPr>
                <p:nvPr/>
              </p:nvSpPr>
              <p:spPr bwMode="auto">
                <a:xfrm>
                  <a:off x="2910"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191" name="Line 80"/>
                <p:cNvSpPr>
                  <a:spLocks noChangeShapeType="1"/>
                </p:cNvSpPr>
                <p:nvPr/>
              </p:nvSpPr>
              <p:spPr bwMode="auto">
                <a:xfrm>
                  <a:off x="3006"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sp>
            <p:nvSpPr>
              <p:cNvPr id="49182" name="Line 81"/>
              <p:cNvSpPr>
                <a:spLocks noChangeShapeType="1"/>
              </p:cNvSpPr>
              <p:nvPr/>
            </p:nvSpPr>
            <p:spPr bwMode="auto">
              <a:xfrm flipV="1">
                <a:off x="1018" y="1576"/>
                <a:ext cx="2" cy="702"/>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183" name="Line 82"/>
              <p:cNvSpPr>
                <a:spLocks noChangeShapeType="1"/>
              </p:cNvSpPr>
              <p:nvPr/>
            </p:nvSpPr>
            <p:spPr bwMode="auto">
              <a:xfrm flipV="1">
                <a:off x="1106" y="1680"/>
                <a:ext cx="0" cy="598"/>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184" name="Line 83"/>
              <p:cNvSpPr>
                <a:spLocks noChangeShapeType="1"/>
              </p:cNvSpPr>
              <p:nvPr/>
            </p:nvSpPr>
            <p:spPr bwMode="auto">
              <a:xfrm flipH="1" flipV="1">
                <a:off x="1276" y="1812"/>
                <a:ext cx="2" cy="470"/>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185" name="Line 84"/>
              <p:cNvSpPr>
                <a:spLocks noChangeShapeType="1"/>
              </p:cNvSpPr>
              <p:nvPr/>
            </p:nvSpPr>
            <p:spPr bwMode="auto">
              <a:xfrm>
                <a:off x="1368" y="1924"/>
                <a:ext cx="2" cy="35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grpSp>
        <p:nvGrpSpPr>
          <p:cNvPr id="140296" name="Group 85"/>
          <p:cNvGrpSpPr>
            <a:grpSpLocks/>
          </p:cNvGrpSpPr>
          <p:nvPr/>
        </p:nvGrpSpPr>
        <p:grpSpPr bwMode="auto">
          <a:xfrm>
            <a:off x="3952875" y="2767013"/>
            <a:ext cx="895350" cy="2038350"/>
            <a:chOff x="2823" y="1545"/>
            <a:chExt cx="564" cy="1284"/>
          </a:xfrm>
        </p:grpSpPr>
        <p:sp>
          <p:nvSpPr>
            <p:cNvPr id="140306" name="Freeform 86"/>
            <p:cNvSpPr>
              <a:spLocks/>
            </p:cNvSpPr>
            <p:nvPr/>
          </p:nvSpPr>
          <p:spPr bwMode="auto">
            <a:xfrm>
              <a:off x="2823" y="2265"/>
              <a:ext cx="564" cy="564"/>
            </a:xfrm>
            <a:custGeom>
              <a:avLst/>
              <a:gdLst>
                <a:gd name="T0" fmla="*/ 564 w 564"/>
                <a:gd name="T1" fmla="*/ 0 h 564"/>
                <a:gd name="T2" fmla="*/ 287 w 564"/>
                <a:gd name="T3" fmla="*/ 564 h 564"/>
                <a:gd name="T4" fmla="*/ 0 w 564"/>
                <a:gd name="T5" fmla="*/ 0 h 564"/>
                <a:gd name="T6" fmla="*/ 564 w 564"/>
                <a:gd name="T7" fmla="*/ 0 h 5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4" h="564">
                  <a:moveTo>
                    <a:pt x="564" y="0"/>
                  </a:moveTo>
                  <a:lnTo>
                    <a:pt x="287" y="564"/>
                  </a:lnTo>
                  <a:lnTo>
                    <a:pt x="0" y="0"/>
                  </a:lnTo>
                  <a:lnTo>
                    <a:pt x="564" y="0"/>
                  </a:lnTo>
                  <a:close/>
                </a:path>
              </a:pathLst>
            </a:custGeom>
            <a:gradFill rotWithShape="1">
              <a:gsLst>
                <a:gs pos="0">
                  <a:schemeClr val="bg1"/>
                </a:gs>
                <a:gs pos="100000">
                  <a:srgbClr val="FF0000"/>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49172" name="Rectangle 87"/>
            <p:cNvSpPr>
              <a:spLocks noChangeArrowheads="1"/>
            </p:cNvSpPr>
            <p:nvPr/>
          </p:nvSpPr>
          <p:spPr bwMode="auto">
            <a:xfrm>
              <a:off x="2872" y="1877"/>
              <a:ext cx="493" cy="47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9173" name="Text Box 88"/>
            <p:cNvSpPr txBox="1">
              <a:spLocks noChangeArrowheads="1"/>
            </p:cNvSpPr>
            <p:nvPr/>
          </p:nvSpPr>
          <p:spPr bwMode="auto">
            <a:xfrm>
              <a:off x="2941" y="1545"/>
              <a:ext cx="336"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endParaRPr lang="en-US" sz="1600" i="0" dirty="0">
                <a:latin typeface="Arial" charset="0"/>
                <a:cs typeface="+mn-cs"/>
              </a:endParaRPr>
            </a:p>
            <a:p>
              <a:pPr algn="ctr">
                <a:defRPr/>
              </a:pPr>
              <a:endParaRPr lang="en-US" sz="1600" i="0" dirty="0">
                <a:latin typeface="Arial" charset="0"/>
                <a:cs typeface="+mn-cs"/>
              </a:endParaRPr>
            </a:p>
            <a:p>
              <a:pPr algn="ctr">
                <a:defRPr/>
              </a:pPr>
              <a:r>
                <a:rPr lang="en-US" sz="1600" i="0" dirty="0">
                  <a:latin typeface="Arial" charset="0"/>
                  <a:cs typeface="+mn-cs"/>
                </a:rPr>
                <a:t>IP</a:t>
              </a:r>
            </a:p>
            <a:p>
              <a:pPr algn="ctr">
                <a:defRPr/>
              </a:pPr>
              <a:r>
                <a:rPr lang="en-US" sz="1600" i="0" dirty="0">
                  <a:latin typeface="Arial" charset="0"/>
                  <a:cs typeface="+mn-cs"/>
                </a:rPr>
                <a:t>Eth</a:t>
              </a:r>
            </a:p>
            <a:p>
              <a:pPr algn="ctr">
                <a:defRPr/>
              </a:pPr>
              <a:r>
                <a:rPr lang="en-US" sz="1600" i="0" dirty="0">
                  <a:latin typeface="Arial" charset="0"/>
                  <a:cs typeface="+mn-cs"/>
                </a:rPr>
                <a:t>Phy</a:t>
              </a:r>
            </a:p>
          </p:txBody>
        </p:sp>
        <p:sp>
          <p:nvSpPr>
            <p:cNvPr id="49174" name="Line 89"/>
            <p:cNvSpPr>
              <a:spLocks noChangeShapeType="1"/>
            </p:cNvSpPr>
            <p:nvPr/>
          </p:nvSpPr>
          <p:spPr bwMode="auto">
            <a:xfrm>
              <a:off x="2868" y="2039"/>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175" name="Line 90"/>
            <p:cNvSpPr>
              <a:spLocks noChangeShapeType="1"/>
            </p:cNvSpPr>
            <p:nvPr/>
          </p:nvSpPr>
          <p:spPr bwMode="auto">
            <a:xfrm>
              <a:off x="2865" y="219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nvGrpSpPr>
          <p:cNvPr id="720987" name="Group 91"/>
          <p:cNvGrpSpPr>
            <a:grpSpLocks/>
          </p:cNvGrpSpPr>
          <p:nvPr/>
        </p:nvGrpSpPr>
        <p:grpSpPr bwMode="auto">
          <a:xfrm>
            <a:off x="8061325" y="2478088"/>
            <a:ext cx="928688" cy="1954212"/>
            <a:chOff x="250" y="1380"/>
            <a:chExt cx="585" cy="1231"/>
          </a:xfrm>
        </p:grpSpPr>
        <p:sp>
          <p:nvSpPr>
            <p:cNvPr id="140299" name="Freeform 92"/>
            <p:cNvSpPr>
              <a:spLocks/>
            </p:cNvSpPr>
            <p:nvPr/>
          </p:nvSpPr>
          <p:spPr bwMode="auto">
            <a:xfrm>
              <a:off x="250" y="1414"/>
              <a:ext cx="582" cy="1197"/>
            </a:xfrm>
            <a:custGeom>
              <a:avLst/>
              <a:gdLst>
                <a:gd name="T0" fmla="*/ 582 w 582"/>
                <a:gd name="T1" fmla="*/ 781 h 1197"/>
                <a:gd name="T2" fmla="*/ 0 w 582"/>
                <a:gd name="T3" fmla="*/ 1197 h 1197"/>
                <a:gd name="T4" fmla="*/ 83 w 582"/>
                <a:gd name="T5" fmla="*/ 0 h 1197"/>
                <a:gd name="T6" fmla="*/ 582 w 582"/>
                <a:gd name="T7" fmla="*/ 781 h 1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2" h="1197">
                  <a:moveTo>
                    <a:pt x="582" y="781"/>
                  </a:moveTo>
                  <a:lnTo>
                    <a:pt x="0" y="1197"/>
                  </a:lnTo>
                  <a:lnTo>
                    <a:pt x="83" y="0"/>
                  </a:lnTo>
                  <a:lnTo>
                    <a:pt x="582" y="781"/>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49165" name="Rectangle 93"/>
            <p:cNvSpPr>
              <a:spLocks noChangeArrowheads="1"/>
            </p:cNvSpPr>
            <p:nvPr/>
          </p:nvSpPr>
          <p:spPr bwMode="auto">
            <a:xfrm>
              <a:off x="338" y="1399"/>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9166" name="Text Box 94"/>
            <p:cNvSpPr txBox="1">
              <a:spLocks noChangeArrowheads="1"/>
            </p:cNvSpPr>
            <p:nvPr/>
          </p:nvSpPr>
          <p:spPr bwMode="auto">
            <a:xfrm>
              <a:off x="413" y="1380"/>
              <a:ext cx="336"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endParaRPr lang="en-US" sz="1600" i="0" dirty="0">
                <a:latin typeface="Arial" charset="0"/>
                <a:cs typeface="+mn-cs"/>
              </a:endParaRPr>
            </a:p>
            <a:p>
              <a:pPr algn="ctr">
                <a:defRPr/>
              </a:pPr>
              <a:endParaRPr lang="en-US" sz="1600" i="0" dirty="0">
                <a:latin typeface="Arial" charset="0"/>
                <a:cs typeface="+mn-cs"/>
              </a:endParaRPr>
            </a:p>
            <a:p>
              <a:pPr algn="ctr">
                <a:defRPr/>
              </a:pPr>
              <a:r>
                <a:rPr lang="en-US" sz="1600" i="0" dirty="0">
                  <a:latin typeface="Arial" charset="0"/>
                  <a:cs typeface="+mn-cs"/>
                </a:rPr>
                <a:t>IP</a:t>
              </a:r>
            </a:p>
            <a:p>
              <a:pPr algn="ctr">
                <a:defRPr/>
              </a:pPr>
              <a:r>
                <a:rPr lang="en-US" sz="1600" i="0" dirty="0">
                  <a:latin typeface="Arial" charset="0"/>
                  <a:cs typeface="+mn-cs"/>
                </a:rPr>
                <a:t>Eth</a:t>
              </a:r>
            </a:p>
            <a:p>
              <a:pPr algn="ctr">
                <a:defRPr/>
              </a:pPr>
              <a:r>
                <a:rPr lang="en-US" sz="1600" i="0" dirty="0">
                  <a:latin typeface="Arial" charset="0"/>
                  <a:cs typeface="+mn-cs"/>
                </a:rPr>
                <a:t>Phy</a:t>
              </a:r>
            </a:p>
          </p:txBody>
        </p:sp>
        <p:sp>
          <p:nvSpPr>
            <p:cNvPr id="49167" name="Line 95"/>
            <p:cNvSpPr>
              <a:spLocks noChangeShapeType="1"/>
            </p:cNvSpPr>
            <p:nvPr/>
          </p:nvSpPr>
          <p:spPr bwMode="auto">
            <a:xfrm>
              <a:off x="346" y="186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168" name="Line 96"/>
            <p:cNvSpPr>
              <a:spLocks noChangeShapeType="1"/>
            </p:cNvSpPr>
            <p:nvPr/>
          </p:nvSpPr>
          <p:spPr bwMode="auto">
            <a:xfrm>
              <a:off x="343" y="202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169" name="Line 97"/>
            <p:cNvSpPr>
              <a:spLocks noChangeShapeType="1"/>
            </p:cNvSpPr>
            <p:nvPr/>
          </p:nvSpPr>
          <p:spPr bwMode="auto">
            <a:xfrm>
              <a:off x="340" y="2186"/>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49170" name="Line 98"/>
            <p:cNvSpPr>
              <a:spLocks noChangeShapeType="1"/>
            </p:cNvSpPr>
            <p:nvPr/>
          </p:nvSpPr>
          <p:spPr bwMode="auto">
            <a:xfrm>
              <a:off x="330" y="169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pic>
        <p:nvPicPr>
          <p:cNvPr id="140298" name="Picture 15"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 y="763588"/>
            <a:ext cx="7769225"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57</a:t>
            </a:fld>
            <a:endParaRPr lang="en-US" sz="1200" dirty="0">
              <a:latin typeface="Tahoma" charset="0"/>
            </a:endParaRPr>
          </a:p>
        </p:txBody>
      </p:sp>
      <p:sp>
        <p:nvSpPr>
          <p:cNvPr id="111"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693030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096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2096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720987"/>
                                        </p:tgtEl>
                                        <p:attrNameLst>
                                          <p:attrName>style.visibility</p:attrName>
                                        </p:attrNameLst>
                                      </p:cBhvr>
                                      <p:to>
                                        <p:strVal val="visible"/>
                                      </p:to>
                                    </p:set>
                                    <p:animEffect transition="in" filter="wipe(down)">
                                      <p:cBhvr>
                                        <p:cTn id="14" dur="1000"/>
                                        <p:tgtEl>
                                          <p:spTgt spid="7209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1.94444E-6 3.33333E-6 L 1.94444E-6 0.19838 L 0.11007 0.1199 L 0.11007 -0.03565 " pathEditMode="relative" rAng="0" ptsTypes="AAAA">
                                      <p:cBhvr>
                                        <p:cTn id="18" dur="2000" fill="hold"/>
                                        <p:tgtEl>
                                          <p:spTgt spid="720995"/>
                                        </p:tgtEl>
                                        <p:attrNameLst>
                                          <p:attrName>ppt_x</p:attrName>
                                          <p:attrName>ppt_y</p:attrName>
                                        </p:attrNameLst>
                                      </p:cBhvr>
                                      <p:rCtr x="5503" y="8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66" grpId="0"/>
      <p:bldP spid="720967"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2337" name="Group 95"/>
          <p:cNvGrpSpPr>
            <a:grpSpLocks/>
          </p:cNvGrpSpPr>
          <p:nvPr/>
        </p:nvGrpSpPr>
        <p:grpSpPr bwMode="auto">
          <a:xfrm>
            <a:off x="6962095" y="5191351"/>
            <a:ext cx="711200" cy="600075"/>
            <a:chOff x="7179310" y="4033520"/>
            <a:chExt cx="1009650" cy="855028"/>
          </a:xfrm>
        </p:grpSpPr>
        <p:grpSp>
          <p:nvGrpSpPr>
            <p:cNvPr id="142433" name="Group 44"/>
            <p:cNvGrpSpPr>
              <a:grpSpLocks/>
            </p:cNvGrpSpPr>
            <p:nvPr/>
          </p:nvGrpSpPr>
          <p:grpSpPr bwMode="auto">
            <a:xfrm>
              <a:off x="7179310" y="4033520"/>
              <a:ext cx="1009650" cy="855028"/>
              <a:chOff x="-44" y="1473"/>
              <a:chExt cx="981" cy="1105"/>
            </a:xfrm>
          </p:grpSpPr>
          <p:pic>
            <p:nvPicPr>
              <p:cNvPr id="142435"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243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156" name="Rectangle 43"/>
            <p:cNvSpPr>
              <a:spLocks noChangeArrowheads="1"/>
            </p:cNvSpPr>
            <p:nvPr/>
          </p:nvSpPr>
          <p:spPr bwMode="auto">
            <a:xfrm rot="16200000">
              <a:off x="7439378" y="4308711"/>
              <a:ext cx="126671"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42338" name="Group 96"/>
          <p:cNvGrpSpPr>
            <a:grpSpLocks/>
          </p:cNvGrpSpPr>
          <p:nvPr/>
        </p:nvGrpSpPr>
        <p:grpSpPr bwMode="auto">
          <a:xfrm>
            <a:off x="1028020" y="3799113"/>
            <a:ext cx="1027112" cy="762000"/>
            <a:chOff x="1046480" y="3962400"/>
            <a:chExt cx="1026163" cy="761428"/>
          </a:xfrm>
        </p:grpSpPr>
        <p:sp>
          <p:nvSpPr>
            <p:cNvPr id="151" name="Rectangle 48"/>
            <p:cNvSpPr>
              <a:spLocks noChangeArrowheads="1"/>
            </p:cNvSpPr>
            <p:nvPr/>
          </p:nvSpPr>
          <p:spPr bwMode="auto">
            <a:xfrm rot="16200000">
              <a:off x="1893411" y="4300306"/>
              <a:ext cx="111042" cy="24742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42430" name="Group 49"/>
            <p:cNvGrpSpPr>
              <a:grpSpLocks/>
            </p:cNvGrpSpPr>
            <p:nvPr/>
          </p:nvGrpSpPr>
          <p:grpSpPr bwMode="auto">
            <a:xfrm>
              <a:off x="1046480" y="3962400"/>
              <a:ext cx="936071" cy="761428"/>
              <a:chOff x="-44" y="1473"/>
              <a:chExt cx="981" cy="1105"/>
            </a:xfrm>
          </p:grpSpPr>
          <p:pic>
            <p:nvPicPr>
              <p:cNvPr id="142431"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2432"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sp>
        <p:nvSpPr>
          <p:cNvPr id="98" name="Text Box 4"/>
          <p:cNvSpPr txBox="1">
            <a:spLocks noChangeArrowheads="1"/>
          </p:cNvSpPr>
          <p:nvPr/>
        </p:nvSpPr>
        <p:spPr bwMode="auto">
          <a:xfrm>
            <a:off x="4206195" y="4218213"/>
            <a:ext cx="376237"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n-US" sz="2400" i="0" dirty="0">
                <a:solidFill>
                  <a:srgbClr val="FF0000"/>
                </a:solidFill>
                <a:latin typeface="+mn-lt"/>
                <a:ea typeface="+mn-ea"/>
                <a:cs typeface="+mn-cs"/>
              </a:rPr>
              <a:t>R</a:t>
            </a:r>
            <a:endParaRPr lang="en-US" i="0" dirty="0">
              <a:latin typeface="+mn-lt"/>
              <a:ea typeface="+mn-ea"/>
              <a:cs typeface="+mn-cs"/>
            </a:endParaRPr>
          </a:p>
        </p:txBody>
      </p:sp>
      <p:sp>
        <p:nvSpPr>
          <p:cNvPr id="50181" name="Text Box 21"/>
          <p:cNvSpPr txBox="1">
            <a:spLocks noChangeArrowheads="1"/>
          </p:cNvSpPr>
          <p:nvPr/>
        </p:nvSpPr>
        <p:spPr bwMode="auto">
          <a:xfrm>
            <a:off x="3850595" y="5215163"/>
            <a:ext cx="154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1A-23-F9-CD-06-9B</a:t>
            </a:r>
          </a:p>
        </p:txBody>
      </p:sp>
      <p:sp>
        <p:nvSpPr>
          <p:cNvPr id="50182" name="Text Box 22"/>
          <p:cNvSpPr txBox="1">
            <a:spLocks noChangeArrowheads="1"/>
          </p:cNvSpPr>
          <p:nvPr/>
        </p:nvSpPr>
        <p:spPr bwMode="auto">
          <a:xfrm>
            <a:off x="3998232" y="5042126"/>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222.222.222.220</a:t>
            </a:r>
          </a:p>
        </p:txBody>
      </p:sp>
      <p:grpSp>
        <p:nvGrpSpPr>
          <p:cNvPr id="142342" name="Group 23"/>
          <p:cNvGrpSpPr>
            <a:grpSpLocks/>
          </p:cNvGrpSpPr>
          <p:nvPr/>
        </p:nvGrpSpPr>
        <p:grpSpPr bwMode="auto">
          <a:xfrm>
            <a:off x="3026682" y="5631088"/>
            <a:ext cx="1541463" cy="449263"/>
            <a:chOff x="1934" y="2405"/>
            <a:chExt cx="971" cy="283"/>
          </a:xfrm>
        </p:grpSpPr>
        <p:sp>
          <p:nvSpPr>
            <p:cNvPr id="50268" name="Text Box 24"/>
            <p:cNvSpPr txBox="1">
              <a:spLocks noChangeArrowheads="1"/>
            </p:cNvSpPr>
            <p:nvPr/>
          </p:nvSpPr>
          <p:spPr bwMode="auto">
            <a:xfrm>
              <a:off x="1934" y="2405"/>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111.111.111.110</a:t>
              </a:r>
            </a:p>
          </p:txBody>
        </p:sp>
        <p:sp>
          <p:nvSpPr>
            <p:cNvPr id="50269" name="Text Box 25"/>
            <p:cNvSpPr txBox="1">
              <a:spLocks noChangeArrowheads="1"/>
            </p:cNvSpPr>
            <p:nvPr/>
          </p:nvSpPr>
          <p:spPr bwMode="auto">
            <a:xfrm>
              <a:off x="1938" y="2515"/>
              <a:ext cx="967"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E6-E9-00-17-BB-4B</a:t>
              </a:r>
            </a:p>
          </p:txBody>
        </p:sp>
      </p:grpSp>
      <p:sp>
        <p:nvSpPr>
          <p:cNvPr id="50184" name="Text Box 26"/>
          <p:cNvSpPr txBox="1">
            <a:spLocks noChangeArrowheads="1"/>
          </p:cNvSpPr>
          <p:nvPr/>
        </p:nvSpPr>
        <p:spPr bwMode="auto">
          <a:xfrm>
            <a:off x="934357" y="5873976"/>
            <a:ext cx="16271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CC-49-DE-D0-AB-7D</a:t>
            </a:r>
          </a:p>
        </p:txBody>
      </p:sp>
      <p:sp>
        <p:nvSpPr>
          <p:cNvPr id="50185" name="Text Box 27"/>
          <p:cNvSpPr txBox="1">
            <a:spLocks noChangeArrowheads="1"/>
          </p:cNvSpPr>
          <p:nvPr/>
        </p:nvSpPr>
        <p:spPr bwMode="auto">
          <a:xfrm>
            <a:off x="924832" y="5691413"/>
            <a:ext cx="13223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111.111.111.112</a:t>
            </a:r>
          </a:p>
        </p:txBody>
      </p:sp>
      <p:sp>
        <p:nvSpPr>
          <p:cNvPr id="50186" name="Text Box 30"/>
          <p:cNvSpPr txBox="1">
            <a:spLocks noChangeArrowheads="1"/>
          </p:cNvSpPr>
          <p:nvPr/>
        </p:nvSpPr>
        <p:spPr bwMode="auto">
          <a:xfrm>
            <a:off x="691470" y="4578576"/>
            <a:ext cx="1322387"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111.111.111.111</a:t>
            </a:r>
          </a:p>
        </p:txBody>
      </p:sp>
      <p:sp>
        <p:nvSpPr>
          <p:cNvPr id="50187" name="Text Box 33"/>
          <p:cNvSpPr txBox="1">
            <a:spLocks noChangeArrowheads="1"/>
          </p:cNvSpPr>
          <p:nvPr/>
        </p:nvSpPr>
        <p:spPr bwMode="auto">
          <a:xfrm>
            <a:off x="712107" y="4764313"/>
            <a:ext cx="150971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74-29-9C-E8-FF-55</a:t>
            </a:r>
          </a:p>
        </p:txBody>
      </p:sp>
      <p:sp>
        <p:nvSpPr>
          <p:cNvPr id="142347" name="Freeform 39"/>
          <p:cNvSpPr>
            <a:spLocks/>
          </p:cNvSpPr>
          <p:nvPr/>
        </p:nvSpPr>
        <p:spPr bwMode="auto">
          <a:xfrm>
            <a:off x="2347232" y="4273776"/>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50189" name="Line 40"/>
          <p:cNvSpPr>
            <a:spLocks noChangeShapeType="1"/>
          </p:cNvSpPr>
          <p:nvPr/>
        </p:nvSpPr>
        <p:spPr bwMode="auto">
          <a:xfrm>
            <a:off x="2044020" y="4253138"/>
            <a:ext cx="438150" cy="2301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190" name="Line 41"/>
          <p:cNvSpPr>
            <a:spLocks noChangeShapeType="1"/>
          </p:cNvSpPr>
          <p:nvPr/>
        </p:nvSpPr>
        <p:spPr bwMode="auto">
          <a:xfrm flipV="1">
            <a:off x="2167845" y="5197701"/>
            <a:ext cx="231775" cy="255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191" name="Line 42"/>
          <p:cNvSpPr>
            <a:spLocks noChangeShapeType="1"/>
          </p:cNvSpPr>
          <p:nvPr/>
        </p:nvSpPr>
        <p:spPr bwMode="auto">
          <a:xfrm>
            <a:off x="3166382" y="4791301"/>
            <a:ext cx="584200" cy="95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192" name="Line 44"/>
          <p:cNvSpPr>
            <a:spLocks noChangeShapeType="1"/>
          </p:cNvSpPr>
          <p:nvPr/>
        </p:nvSpPr>
        <p:spPr bwMode="auto">
          <a:xfrm flipV="1">
            <a:off x="2083707" y="5548538"/>
            <a:ext cx="0" cy="16351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193" name="Line 45"/>
          <p:cNvSpPr>
            <a:spLocks noChangeShapeType="1"/>
          </p:cNvSpPr>
          <p:nvPr/>
        </p:nvSpPr>
        <p:spPr bwMode="auto">
          <a:xfrm flipH="1" flipV="1">
            <a:off x="1958295" y="4326163"/>
            <a:ext cx="0" cy="3984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194" name="Line 46"/>
          <p:cNvSpPr>
            <a:spLocks noChangeShapeType="1"/>
          </p:cNvSpPr>
          <p:nvPr/>
        </p:nvSpPr>
        <p:spPr bwMode="auto">
          <a:xfrm>
            <a:off x="3836307" y="4857976"/>
            <a:ext cx="0" cy="750887"/>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195" name="Line 47"/>
          <p:cNvSpPr>
            <a:spLocks noChangeShapeType="1"/>
          </p:cNvSpPr>
          <p:nvPr/>
        </p:nvSpPr>
        <p:spPr bwMode="auto">
          <a:xfrm flipH="1" flipV="1">
            <a:off x="4917395" y="4848451"/>
            <a:ext cx="4762" cy="2206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14" name="Text Box 58"/>
          <p:cNvSpPr txBox="1">
            <a:spLocks noChangeArrowheads="1"/>
          </p:cNvSpPr>
          <p:nvPr/>
        </p:nvSpPr>
        <p:spPr bwMode="auto">
          <a:xfrm>
            <a:off x="700995" y="3992788"/>
            <a:ext cx="390525"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i="0" dirty="0">
                <a:solidFill>
                  <a:srgbClr val="FF0000"/>
                </a:solidFill>
                <a:latin typeface="+mj-lt"/>
                <a:ea typeface="+mn-ea"/>
                <a:cs typeface="+mn-cs"/>
              </a:rPr>
              <a:t>A</a:t>
            </a:r>
          </a:p>
        </p:txBody>
      </p:sp>
      <p:sp>
        <p:nvSpPr>
          <p:cNvPr id="50197" name="Line 60"/>
          <p:cNvSpPr>
            <a:spLocks noChangeShapeType="1"/>
          </p:cNvSpPr>
          <p:nvPr/>
        </p:nvSpPr>
        <p:spPr bwMode="auto">
          <a:xfrm>
            <a:off x="5026932" y="4757963"/>
            <a:ext cx="11985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nvGrpSpPr>
          <p:cNvPr id="142357" name="Group 63"/>
          <p:cNvGrpSpPr>
            <a:grpSpLocks/>
          </p:cNvGrpSpPr>
          <p:nvPr/>
        </p:nvGrpSpPr>
        <p:grpSpPr bwMode="auto">
          <a:xfrm>
            <a:off x="7354207" y="4681763"/>
            <a:ext cx="1558925" cy="460375"/>
            <a:chOff x="4351" y="2786"/>
            <a:chExt cx="982" cy="290"/>
          </a:xfrm>
        </p:grpSpPr>
        <p:sp>
          <p:nvSpPr>
            <p:cNvPr id="50266" name="Text Box 64"/>
            <p:cNvSpPr txBox="1">
              <a:spLocks noChangeArrowheads="1"/>
            </p:cNvSpPr>
            <p:nvPr/>
          </p:nvSpPr>
          <p:spPr bwMode="auto">
            <a:xfrm>
              <a:off x="4352" y="2786"/>
              <a:ext cx="83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222.222.222.222</a:t>
              </a:r>
            </a:p>
          </p:txBody>
        </p:sp>
        <p:sp>
          <p:nvSpPr>
            <p:cNvPr id="50267" name="Text Box 65"/>
            <p:cNvSpPr txBox="1">
              <a:spLocks noChangeArrowheads="1"/>
            </p:cNvSpPr>
            <p:nvPr/>
          </p:nvSpPr>
          <p:spPr bwMode="auto">
            <a:xfrm>
              <a:off x="4351" y="2904"/>
              <a:ext cx="982" cy="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49-BD-D2-C7-56-2A</a:t>
              </a:r>
            </a:p>
          </p:txBody>
        </p:sp>
      </p:grpSp>
      <p:sp>
        <p:nvSpPr>
          <p:cNvPr id="50199" name="Line 67"/>
          <p:cNvSpPr>
            <a:spLocks noChangeShapeType="1"/>
          </p:cNvSpPr>
          <p:nvPr/>
        </p:nvSpPr>
        <p:spPr bwMode="auto">
          <a:xfrm flipV="1">
            <a:off x="6925582" y="4253138"/>
            <a:ext cx="450850" cy="31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200" name="Line 68"/>
          <p:cNvSpPr>
            <a:spLocks noChangeShapeType="1"/>
          </p:cNvSpPr>
          <p:nvPr/>
        </p:nvSpPr>
        <p:spPr bwMode="auto">
          <a:xfrm flipH="1" flipV="1">
            <a:off x="7451045" y="4329338"/>
            <a:ext cx="11112" cy="38893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201" name="Text Box 71"/>
          <p:cNvSpPr txBox="1">
            <a:spLocks noChangeArrowheads="1"/>
          </p:cNvSpPr>
          <p:nvPr/>
        </p:nvSpPr>
        <p:spPr bwMode="auto">
          <a:xfrm>
            <a:off x="7055757" y="5648551"/>
            <a:ext cx="13223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222.222.222.221</a:t>
            </a:r>
          </a:p>
        </p:txBody>
      </p:sp>
      <p:sp>
        <p:nvSpPr>
          <p:cNvPr id="50202" name="Text Box 72"/>
          <p:cNvSpPr txBox="1">
            <a:spLocks noChangeArrowheads="1"/>
          </p:cNvSpPr>
          <p:nvPr/>
        </p:nvSpPr>
        <p:spPr bwMode="auto">
          <a:xfrm>
            <a:off x="7058932" y="5823176"/>
            <a:ext cx="15017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88-B2-2F-54-1A-0F</a:t>
            </a:r>
          </a:p>
        </p:txBody>
      </p:sp>
      <p:sp>
        <p:nvSpPr>
          <p:cNvPr id="50203" name="Line 73"/>
          <p:cNvSpPr>
            <a:spLocks noChangeShapeType="1"/>
          </p:cNvSpPr>
          <p:nvPr/>
        </p:nvSpPr>
        <p:spPr bwMode="auto">
          <a:xfrm flipH="1" flipV="1">
            <a:off x="6855732" y="5150076"/>
            <a:ext cx="254000" cy="250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204" name="Line 74"/>
          <p:cNvSpPr>
            <a:spLocks noChangeShapeType="1"/>
          </p:cNvSpPr>
          <p:nvPr/>
        </p:nvSpPr>
        <p:spPr bwMode="auto">
          <a:xfrm flipH="1">
            <a:off x="7190695" y="5491388"/>
            <a:ext cx="4762" cy="201613"/>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42364" name="Freeform 75"/>
          <p:cNvSpPr>
            <a:spLocks/>
          </p:cNvSpPr>
          <p:nvPr/>
        </p:nvSpPr>
        <p:spPr bwMode="auto">
          <a:xfrm>
            <a:off x="6185807" y="4276951"/>
            <a:ext cx="765175" cy="1081087"/>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24" name="Text Box 76"/>
          <p:cNvSpPr txBox="1">
            <a:spLocks noChangeArrowheads="1"/>
          </p:cNvSpPr>
          <p:nvPr/>
        </p:nvSpPr>
        <p:spPr bwMode="auto">
          <a:xfrm>
            <a:off x="8289245" y="3910238"/>
            <a:ext cx="357187"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i="0" dirty="0">
                <a:solidFill>
                  <a:srgbClr val="FF0000"/>
                </a:solidFill>
                <a:latin typeface="+mj-lt"/>
                <a:ea typeface="+mn-ea"/>
                <a:cs typeface="+mn-cs"/>
              </a:rPr>
              <a:t>B</a:t>
            </a:r>
          </a:p>
        </p:txBody>
      </p:sp>
      <p:grpSp>
        <p:nvGrpSpPr>
          <p:cNvPr id="142366" name="Group 124"/>
          <p:cNvGrpSpPr>
            <a:grpSpLocks/>
          </p:cNvGrpSpPr>
          <p:nvPr/>
        </p:nvGrpSpPr>
        <p:grpSpPr bwMode="auto">
          <a:xfrm>
            <a:off x="7160532" y="3870551"/>
            <a:ext cx="1009650" cy="854075"/>
            <a:chOff x="7179310" y="4033520"/>
            <a:chExt cx="1009650" cy="855028"/>
          </a:xfrm>
        </p:grpSpPr>
        <p:grpSp>
          <p:nvGrpSpPr>
            <p:cNvPr id="142421" name="Group 44"/>
            <p:cNvGrpSpPr>
              <a:grpSpLocks/>
            </p:cNvGrpSpPr>
            <p:nvPr/>
          </p:nvGrpSpPr>
          <p:grpSpPr bwMode="auto">
            <a:xfrm>
              <a:off x="7179310" y="4033520"/>
              <a:ext cx="1009650" cy="855028"/>
              <a:chOff x="-44" y="1473"/>
              <a:chExt cx="981" cy="1105"/>
            </a:xfrm>
          </p:grpSpPr>
          <p:pic>
            <p:nvPicPr>
              <p:cNvPr id="142423"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2424"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144" name="Rectangle 43"/>
            <p:cNvSpPr>
              <a:spLocks noChangeArrowheads="1"/>
            </p:cNvSpPr>
            <p:nvPr/>
          </p:nvSpPr>
          <p:spPr bwMode="auto">
            <a:xfrm rot="16200000">
              <a:off x="7438796" y="4309366"/>
              <a:ext cx="127142"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42367" name="Group 125"/>
          <p:cNvGrpSpPr>
            <a:grpSpLocks/>
          </p:cNvGrpSpPr>
          <p:nvPr/>
        </p:nvGrpSpPr>
        <p:grpSpPr bwMode="auto">
          <a:xfrm>
            <a:off x="3739470" y="4551588"/>
            <a:ext cx="1292225" cy="425450"/>
            <a:chOff x="4011931" y="3379152"/>
            <a:chExt cx="1262062" cy="390207"/>
          </a:xfrm>
        </p:grpSpPr>
        <p:sp>
          <p:nvSpPr>
            <p:cNvPr id="132" name="Rectangle 43"/>
            <p:cNvSpPr>
              <a:spLocks noChangeArrowheads="1"/>
            </p:cNvSpPr>
            <p:nvPr/>
          </p:nvSpPr>
          <p:spPr bwMode="auto">
            <a:xfrm rot="16200000">
              <a:off x="5112252" y="3476577"/>
              <a:ext cx="128128" cy="195356"/>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42411" name="Group 1185"/>
            <p:cNvGrpSpPr>
              <a:grpSpLocks/>
            </p:cNvGrpSpPr>
            <p:nvPr/>
          </p:nvGrpSpPr>
          <p:grpSpPr bwMode="auto">
            <a:xfrm>
              <a:off x="4197985" y="3379152"/>
              <a:ext cx="892175" cy="390207"/>
              <a:chOff x="4650" y="1129"/>
              <a:chExt cx="246" cy="95"/>
            </a:xfrm>
          </p:grpSpPr>
          <p:sp>
            <p:nvSpPr>
              <p:cNvPr id="142413"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latin typeface="Times New Roman" charset="0"/>
                  <a:cs typeface="Arial" charset="0"/>
                </a:endParaRPr>
              </a:p>
            </p:txBody>
          </p:sp>
          <p:sp>
            <p:nvSpPr>
              <p:cNvPr id="142414"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dirty="0">
                  <a:latin typeface="Times New Roman" charset="0"/>
                  <a:cs typeface="Arial" charset="0"/>
                </a:endParaRPr>
              </a:p>
            </p:txBody>
          </p:sp>
          <p:sp>
            <p:nvSpPr>
              <p:cNvPr id="142415"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dirty="0">
                  <a:latin typeface="Times New Roman" charset="0"/>
                  <a:cs typeface="Arial" charset="0"/>
                </a:endParaRPr>
              </a:p>
            </p:txBody>
          </p:sp>
          <p:grpSp>
            <p:nvGrpSpPr>
              <p:cNvPr id="142416" name="Group 1189"/>
              <p:cNvGrpSpPr>
                <a:grpSpLocks/>
              </p:cNvGrpSpPr>
              <p:nvPr/>
            </p:nvGrpSpPr>
            <p:grpSpPr bwMode="auto">
              <a:xfrm>
                <a:off x="4699" y="1145"/>
                <a:ext cx="138" cy="29"/>
                <a:chOff x="2468" y="1332"/>
                <a:chExt cx="310" cy="60"/>
              </a:xfrm>
            </p:grpSpPr>
            <p:sp>
              <p:nvSpPr>
                <p:cNvPr id="142419"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2420"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0258"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0259"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sp>
          <p:nvSpPr>
            <p:cNvPr id="134" name="Rectangle 43"/>
            <p:cNvSpPr>
              <a:spLocks noChangeArrowheads="1"/>
            </p:cNvSpPr>
            <p:nvPr/>
          </p:nvSpPr>
          <p:spPr bwMode="auto">
            <a:xfrm rot="16200000">
              <a:off x="4046274" y="3486041"/>
              <a:ext cx="126671" cy="195356"/>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grpSp>
        <p:nvGrpSpPr>
          <p:cNvPr id="142368" name="Group 126"/>
          <p:cNvGrpSpPr>
            <a:grpSpLocks/>
          </p:cNvGrpSpPr>
          <p:nvPr/>
        </p:nvGrpSpPr>
        <p:grpSpPr bwMode="auto">
          <a:xfrm>
            <a:off x="1464582" y="5150076"/>
            <a:ext cx="701675" cy="517525"/>
            <a:chOff x="1046480" y="3962400"/>
            <a:chExt cx="1026163" cy="761428"/>
          </a:xfrm>
        </p:grpSpPr>
        <p:sp>
          <p:nvSpPr>
            <p:cNvPr id="128" name="Rectangle 48"/>
            <p:cNvSpPr>
              <a:spLocks noChangeArrowheads="1"/>
            </p:cNvSpPr>
            <p:nvPr/>
          </p:nvSpPr>
          <p:spPr bwMode="auto">
            <a:xfrm rot="16200000">
              <a:off x="1893548" y="4299487"/>
              <a:ext cx="109776" cy="248414"/>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142407" name="Group 49"/>
            <p:cNvGrpSpPr>
              <a:grpSpLocks/>
            </p:cNvGrpSpPr>
            <p:nvPr/>
          </p:nvGrpSpPr>
          <p:grpSpPr bwMode="auto">
            <a:xfrm>
              <a:off x="1046480" y="3962400"/>
              <a:ext cx="936071" cy="761428"/>
              <a:chOff x="-44" y="1473"/>
              <a:chExt cx="981" cy="1105"/>
            </a:xfrm>
          </p:grpSpPr>
          <p:pic>
            <p:nvPicPr>
              <p:cNvPr id="142408"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2409"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sp>
        <p:nvSpPr>
          <p:cNvPr id="50212" name="Rectangle 2"/>
          <p:cNvSpPr>
            <a:spLocks noGrp="1" noChangeArrowheads="1"/>
          </p:cNvSpPr>
          <p:nvPr>
            <p:ph type="title"/>
          </p:nvPr>
        </p:nvSpPr>
        <p:spPr>
          <a:xfrm>
            <a:off x="533400" y="0"/>
            <a:ext cx="8001000" cy="1143000"/>
          </a:xfrm>
        </p:spPr>
        <p:txBody>
          <a:bodyPr/>
          <a:lstStyle/>
          <a:p>
            <a:pPr>
              <a:defRPr/>
            </a:pPr>
            <a:r>
              <a:rPr lang="en-US" sz="4000" dirty="0">
                <a:latin typeface="Gill Sans MT" charset="0"/>
                <a:cs typeface="+mj-cs"/>
              </a:rPr>
              <a:t>Addressing: routing to another LAN</a:t>
            </a:r>
          </a:p>
        </p:txBody>
      </p:sp>
      <p:sp>
        <p:nvSpPr>
          <p:cNvPr id="50213" name="Rectangle 60"/>
          <p:cNvSpPr>
            <a:spLocks noChangeArrowheads="1"/>
          </p:cNvSpPr>
          <p:nvPr/>
        </p:nvSpPr>
        <p:spPr bwMode="auto">
          <a:xfrm>
            <a:off x="706438" y="1084263"/>
            <a:ext cx="7772400" cy="550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85000"/>
              </a:lnSpc>
              <a:spcBef>
                <a:spcPct val="20000"/>
              </a:spcBef>
              <a:buClr>
                <a:srgbClr val="000099"/>
              </a:buClr>
              <a:buSzPct val="100000"/>
              <a:buFont typeface="Wingdings" charset="2"/>
              <a:buChar char="§"/>
              <a:defRPr/>
            </a:pPr>
            <a:r>
              <a:rPr lang="en-US" sz="2000" i="0" dirty="0">
                <a:latin typeface="Gill Sans MT" charset="0"/>
                <a:cs typeface="+mn-cs"/>
              </a:rPr>
              <a:t>R forwards datagram with IP source A, destination B </a:t>
            </a:r>
          </a:p>
        </p:txBody>
      </p:sp>
      <p:sp>
        <p:nvSpPr>
          <p:cNvPr id="50214" name="Rectangle 61"/>
          <p:cNvSpPr>
            <a:spLocks noChangeArrowheads="1"/>
          </p:cNvSpPr>
          <p:nvPr/>
        </p:nvSpPr>
        <p:spPr bwMode="auto">
          <a:xfrm>
            <a:off x="700995" y="1405164"/>
            <a:ext cx="7772400" cy="722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31775" indent="-231775">
              <a:lnSpc>
                <a:spcPct val="85000"/>
              </a:lnSpc>
              <a:spcBef>
                <a:spcPct val="20000"/>
              </a:spcBef>
              <a:buClr>
                <a:srgbClr val="000099"/>
              </a:buClr>
              <a:buSzPct val="100000"/>
              <a:buFont typeface="Wingdings" charset="2"/>
              <a:buChar char="§"/>
              <a:defRPr/>
            </a:pPr>
            <a:r>
              <a:rPr lang="en-US" sz="2000" i="0" dirty="0">
                <a:latin typeface="Gill Sans MT" charset="0"/>
                <a:cs typeface="+mn-cs"/>
              </a:rPr>
              <a:t>R creates link-layer frame with B's MAC address as dest, frame contains A-to-B IP datagram</a:t>
            </a:r>
            <a:endParaRPr lang="en-US" sz="2800" i="0" dirty="0">
              <a:latin typeface="Gill Sans MT" charset="0"/>
              <a:cs typeface="+mn-cs"/>
            </a:endParaRPr>
          </a:p>
        </p:txBody>
      </p:sp>
      <p:sp>
        <p:nvSpPr>
          <p:cNvPr id="723007" name="AutoShape 63"/>
          <p:cNvSpPr>
            <a:spLocks noChangeArrowheads="1"/>
          </p:cNvSpPr>
          <p:nvPr/>
        </p:nvSpPr>
        <p:spPr bwMode="auto">
          <a:xfrm>
            <a:off x="6701745" y="2733901"/>
            <a:ext cx="314325" cy="792162"/>
          </a:xfrm>
          <a:prstGeom prst="downArrow">
            <a:avLst>
              <a:gd name="adj1" fmla="val 50000"/>
              <a:gd name="adj2" fmla="val 63005"/>
            </a:avLst>
          </a:prstGeom>
          <a:gradFill rotWithShape="1">
            <a:gsLst>
              <a:gs pos="0">
                <a:schemeClr val="bg1"/>
              </a:gs>
              <a:gs pos="100000">
                <a:srgbClr val="FF0000"/>
              </a:gs>
            </a:gsLst>
            <a:lin ang="5400000" scaled="1"/>
          </a:gra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142375" name="Group 64"/>
          <p:cNvGrpSpPr>
            <a:grpSpLocks/>
          </p:cNvGrpSpPr>
          <p:nvPr/>
        </p:nvGrpSpPr>
        <p:grpSpPr bwMode="auto">
          <a:xfrm>
            <a:off x="6208032" y="2290988"/>
            <a:ext cx="2011363" cy="760413"/>
            <a:chOff x="1197" y="1665"/>
            <a:chExt cx="1267" cy="479"/>
          </a:xfrm>
        </p:grpSpPr>
        <p:grpSp>
          <p:nvGrpSpPr>
            <p:cNvPr id="142401" name="Group 65"/>
            <p:cNvGrpSpPr>
              <a:grpSpLocks/>
            </p:cNvGrpSpPr>
            <p:nvPr/>
          </p:nvGrpSpPr>
          <p:grpSpPr bwMode="auto">
            <a:xfrm>
              <a:off x="1231" y="1990"/>
              <a:ext cx="691" cy="154"/>
              <a:chOff x="1231" y="1990"/>
              <a:chExt cx="691" cy="154"/>
            </a:xfrm>
          </p:grpSpPr>
          <p:sp>
            <p:nvSpPr>
              <p:cNvPr id="50244" name="Rectangle 66"/>
              <p:cNvSpPr>
                <a:spLocks noChangeArrowheads="1"/>
              </p:cNvSpPr>
              <p:nvPr/>
            </p:nvSpPr>
            <p:spPr bwMode="auto">
              <a:xfrm>
                <a:off x="1231" y="1991"/>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0245" name="Line 67"/>
              <p:cNvSpPr>
                <a:spLocks noChangeShapeType="1"/>
              </p:cNvSpPr>
              <p:nvPr/>
            </p:nvSpPr>
            <p:spPr bwMode="auto">
              <a:xfrm>
                <a:off x="1337" y="1990"/>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246" name="Line 68"/>
              <p:cNvSpPr>
                <a:spLocks noChangeShapeType="1"/>
              </p:cNvSpPr>
              <p:nvPr/>
            </p:nvSpPr>
            <p:spPr bwMode="auto">
              <a:xfrm>
                <a:off x="1427" y="1992"/>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sp>
          <p:nvSpPr>
            <p:cNvPr id="50243" name="Text Box 69"/>
            <p:cNvSpPr txBox="1">
              <a:spLocks noChangeArrowheads="1"/>
            </p:cNvSpPr>
            <p:nvPr/>
          </p:nvSpPr>
          <p:spPr bwMode="auto">
            <a:xfrm>
              <a:off x="1197" y="1665"/>
              <a:ext cx="126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IP src: 111.111.111.111</a:t>
              </a:r>
            </a:p>
            <a:p>
              <a:pPr>
                <a:defRPr/>
              </a:pPr>
              <a:r>
                <a:rPr lang="en-US" sz="1200" i="0" dirty="0">
                  <a:latin typeface="Arial" charset="0"/>
                  <a:cs typeface="+mn-cs"/>
                </a:rPr>
                <a:t>   IP dest: 222.222.222.222</a:t>
              </a:r>
            </a:p>
          </p:txBody>
        </p:sp>
      </p:grpSp>
      <p:grpSp>
        <p:nvGrpSpPr>
          <p:cNvPr id="142376" name="Group 70"/>
          <p:cNvGrpSpPr>
            <a:grpSpLocks/>
          </p:cNvGrpSpPr>
          <p:nvPr/>
        </p:nvGrpSpPr>
        <p:grpSpPr bwMode="auto">
          <a:xfrm>
            <a:off x="6331857" y="2541813"/>
            <a:ext cx="146050" cy="385763"/>
            <a:chOff x="1272" y="1762"/>
            <a:chExt cx="92" cy="243"/>
          </a:xfrm>
        </p:grpSpPr>
        <p:sp>
          <p:nvSpPr>
            <p:cNvPr id="50240" name="Line 71"/>
            <p:cNvSpPr>
              <a:spLocks noChangeShapeType="1"/>
            </p:cNvSpPr>
            <p:nvPr/>
          </p:nvSpPr>
          <p:spPr bwMode="auto">
            <a:xfrm>
              <a:off x="1272" y="1762"/>
              <a:ext cx="0" cy="24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241" name="Line 72"/>
            <p:cNvSpPr>
              <a:spLocks noChangeShapeType="1"/>
            </p:cNvSpPr>
            <p:nvPr/>
          </p:nvSpPr>
          <p:spPr bwMode="auto">
            <a:xfrm>
              <a:off x="1364" y="1878"/>
              <a:ext cx="0" cy="12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nvGrpSpPr>
          <p:cNvPr id="723017" name="Group 73"/>
          <p:cNvGrpSpPr>
            <a:grpSpLocks/>
          </p:cNvGrpSpPr>
          <p:nvPr/>
        </p:nvGrpSpPr>
        <p:grpSpPr bwMode="auto">
          <a:xfrm>
            <a:off x="5782582" y="1883001"/>
            <a:ext cx="2428876" cy="1519237"/>
            <a:chOff x="931" y="1414"/>
            <a:chExt cx="1530" cy="957"/>
          </a:xfrm>
        </p:grpSpPr>
        <p:sp>
          <p:nvSpPr>
            <p:cNvPr id="50228" name="Text Box 74"/>
            <p:cNvSpPr txBox="1">
              <a:spLocks noChangeArrowheads="1"/>
            </p:cNvSpPr>
            <p:nvPr/>
          </p:nvSpPr>
          <p:spPr bwMode="auto">
            <a:xfrm>
              <a:off x="931" y="1414"/>
              <a:ext cx="1530" cy="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latin typeface="Arial" charset="0"/>
                  <a:cs typeface="+mn-cs"/>
                </a:rPr>
                <a:t>MAC src: </a:t>
              </a:r>
              <a:r>
                <a:rPr lang="en-US" sz="1200" i="0" dirty="0">
                  <a:solidFill>
                    <a:srgbClr val="FF0000"/>
                  </a:solidFill>
                  <a:latin typeface="Arial" charset="0"/>
                  <a:cs typeface="+mn-cs"/>
                </a:rPr>
                <a:t>1A-23-F9-CD-06-9B</a:t>
              </a:r>
            </a:p>
            <a:p>
              <a:pPr>
                <a:defRPr/>
              </a:pPr>
              <a:r>
                <a:rPr lang="en-US" sz="1200" i="0" dirty="0">
                  <a:latin typeface="Arial" charset="0"/>
                  <a:cs typeface="+mn-cs"/>
                </a:rPr>
                <a:t>  MAC dest: </a:t>
              </a:r>
              <a:r>
                <a:rPr lang="en-US" sz="1200" i="0" dirty="0">
                  <a:solidFill>
                    <a:srgbClr val="FF0000"/>
                  </a:solidFill>
                  <a:latin typeface="Arial" charset="0"/>
                  <a:cs typeface="+mn-cs"/>
                </a:rPr>
                <a:t>49-BD-D2-C7-56-2A</a:t>
              </a:r>
            </a:p>
            <a:p>
              <a:pPr>
                <a:defRPr/>
              </a:pPr>
              <a:endParaRPr lang="en-US" sz="1200" i="0" dirty="0">
                <a:solidFill>
                  <a:srgbClr val="FF0000"/>
                </a:solidFill>
                <a:latin typeface="Arial" charset="0"/>
                <a:cs typeface="+mn-cs"/>
              </a:endParaRPr>
            </a:p>
          </p:txBody>
        </p:sp>
        <p:grpSp>
          <p:nvGrpSpPr>
            <p:cNvPr id="142388" name="Group 75"/>
            <p:cNvGrpSpPr>
              <a:grpSpLocks/>
            </p:cNvGrpSpPr>
            <p:nvPr/>
          </p:nvGrpSpPr>
          <p:grpSpPr bwMode="auto">
            <a:xfrm>
              <a:off x="981" y="2182"/>
              <a:ext cx="1049" cy="189"/>
              <a:chOff x="2829" y="2040"/>
              <a:chExt cx="1049" cy="189"/>
            </a:xfrm>
          </p:grpSpPr>
          <p:sp>
            <p:nvSpPr>
              <p:cNvPr id="50234" name="Rectangle 76"/>
              <p:cNvSpPr>
                <a:spLocks noChangeArrowheads="1"/>
              </p:cNvSpPr>
              <p:nvPr/>
            </p:nvSpPr>
            <p:spPr bwMode="auto">
              <a:xfrm>
                <a:off x="2829" y="2042"/>
                <a:ext cx="1049" cy="185"/>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0235" name="Rectangle 77"/>
              <p:cNvSpPr>
                <a:spLocks noChangeArrowheads="1"/>
              </p:cNvSpPr>
              <p:nvPr/>
            </p:nvSpPr>
            <p:spPr bwMode="auto">
              <a:xfrm>
                <a:off x="3078" y="2060"/>
                <a:ext cx="691" cy="15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0236" name="Line 78"/>
              <p:cNvSpPr>
                <a:spLocks noChangeShapeType="1"/>
              </p:cNvSpPr>
              <p:nvPr/>
            </p:nvSpPr>
            <p:spPr bwMode="auto">
              <a:xfrm>
                <a:off x="3180"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237" name="Line 79"/>
              <p:cNvSpPr>
                <a:spLocks noChangeShapeType="1"/>
              </p:cNvSpPr>
              <p:nvPr/>
            </p:nvSpPr>
            <p:spPr bwMode="auto">
              <a:xfrm>
                <a:off x="3276" y="2063"/>
                <a:ext cx="0" cy="152"/>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238" name="Line 80"/>
              <p:cNvSpPr>
                <a:spLocks noChangeShapeType="1"/>
              </p:cNvSpPr>
              <p:nvPr/>
            </p:nvSpPr>
            <p:spPr bwMode="auto">
              <a:xfrm>
                <a:off x="2910"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239" name="Line 81"/>
              <p:cNvSpPr>
                <a:spLocks noChangeShapeType="1"/>
              </p:cNvSpPr>
              <p:nvPr/>
            </p:nvSpPr>
            <p:spPr bwMode="auto">
              <a:xfrm>
                <a:off x="3006" y="2040"/>
                <a:ext cx="0" cy="18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sp>
          <p:nvSpPr>
            <p:cNvPr id="50230" name="Line 82"/>
            <p:cNvSpPr>
              <a:spLocks noChangeShapeType="1"/>
            </p:cNvSpPr>
            <p:nvPr/>
          </p:nvSpPr>
          <p:spPr bwMode="auto">
            <a:xfrm flipV="1">
              <a:off x="1018" y="1576"/>
              <a:ext cx="2" cy="702"/>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231" name="Line 83"/>
            <p:cNvSpPr>
              <a:spLocks noChangeShapeType="1"/>
            </p:cNvSpPr>
            <p:nvPr/>
          </p:nvSpPr>
          <p:spPr bwMode="auto">
            <a:xfrm flipV="1">
              <a:off x="1106" y="1680"/>
              <a:ext cx="0" cy="598"/>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232" name="Line 84"/>
            <p:cNvSpPr>
              <a:spLocks noChangeShapeType="1"/>
            </p:cNvSpPr>
            <p:nvPr/>
          </p:nvSpPr>
          <p:spPr bwMode="auto">
            <a:xfrm flipH="1" flipV="1">
              <a:off x="1276" y="1812"/>
              <a:ext cx="2" cy="470"/>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233" name="Line 85"/>
            <p:cNvSpPr>
              <a:spLocks noChangeShapeType="1"/>
            </p:cNvSpPr>
            <p:nvPr/>
          </p:nvSpPr>
          <p:spPr bwMode="auto">
            <a:xfrm>
              <a:off x="1368" y="1924"/>
              <a:ext cx="2" cy="35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grpSp>
        <p:nvGrpSpPr>
          <p:cNvPr id="142378" name="Group 92"/>
          <p:cNvGrpSpPr>
            <a:grpSpLocks/>
          </p:cNvGrpSpPr>
          <p:nvPr/>
        </p:nvGrpSpPr>
        <p:grpSpPr bwMode="auto">
          <a:xfrm>
            <a:off x="8043182" y="2314801"/>
            <a:ext cx="928688" cy="1954212"/>
            <a:chOff x="250" y="1380"/>
            <a:chExt cx="585" cy="1231"/>
          </a:xfrm>
        </p:grpSpPr>
        <p:sp>
          <p:nvSpPr>
            <p:cNvPr id="142380" name="Freeform 93"/>
            <p:cNvSpPr>
              <a:spLocks/>
            </p:cNvSpPr>
            <p:nvPr/>
          </p:nvSpPr>
          <p:spPr bwMode="auto">
            <a:xfrm>
              <a:off x="250" y="1414"/>
              <a:ext cx="582" cy="1197"/>
            </a:xfrm>
            <a:custGeom>
              <a:avLst/>
              <a:gdLst>
                <a:gd name="T0" fmla="*/ 582 w 582"/>
                <a:gd name="T1" fmla="*/ 781 h 1197"/>
                <a:gd name="T2" fmla="*/ 0 w 582"/>
                <a:gd name="T3" fmla="*/ 1197 h 1197"/>
                <a:gd name="T4" fmla="*/ 83 w 582"/>
                <a:gd name="T5" fmla="*/ 0 h 1197"/>
                <a:gd name="T6" fmla="*/ 582 w 582"/>
                <a:gd name="T7" fmla="*/ 781 h 1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2" h="1197">
                  <a:moveTo>
                    <a:pt x="582" y="781"/>
                  </a:moveTo>
                  <a:lnTo>
                    <a:pt x="0" y="1197"/>
                  </a:lnTo>
                  <a:lnTo>
                    <a:pt x="83" y="0"/>
                  </a:lnTo>
                  <a:lnTo>
                    <a:pt x="582" y="781"/>
                  </a:lnTo>
                  <a:close/>
                </a:path>
              </a:pathLst>
            </a:custGeom>
            <a:gradFill rotWithShape="1">
              <a:gsLst>
                <a:gs pos="0">
                  <a:schemeClr val="bg1"/>
                </a:gs>
                <a:gs pos="100000">
                  <a:srgbClr val="FF0000"/>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50222" name="Rectangle 94"/>
            <p:cNvSpPr>
              <a:spLocks noChangeArrowheads="1"/>
            </p:cNvSpPr>
            <p:nvPr/>
          </p:nvSpPr>
          <p:spPr bwMode="auto">
            <a:xfrm>
              <a:off x="338" y="1399"/>
              <a:ext cx="493" cy="79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50223" name="Text Box 95"/>
            <p:cNvSpPr txBox="1">
              <a:spLocks noChangeArrowheads="1"/>
            </p:cNvSpPr>
            <p:nvPr/>
          </p:nvSpPr>
          <p:spPr bwMode="auto">
            <a:xfrm>
              <a:off x="413" y="1380"/>
              <a:ext cx="336"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endParaRPr lang="en-US" sz="1600" i="0" dirty="0">
                <a:latin typeface="Arial" charset="0"/>
                <a:cs typeface="+mn-cs"/>
              </a:endParaRPr>
            </a:p>
            <a:p>
              <a:pPr algn="ctr">
                <a:defRPr/>
              </a:pPr>
              <a:endParaRPr lang="en-US" sz="1600" i="0" dirty="0">
                <a:latin typeface="Arial" charset="0"/>
                <a:cs typeface="+mn-cs"/>
              </a:endParaRPr>
            </a:p>
            <a:p>
              <a:pPr algn="ctr">
                <a:defRPr/>
              </a:pPr>
              <a:r>
                <a:rPr lang="en-US" sz="1600" i="0" dirty="0">
                  <a:latin typeface="Arial" charset="0"/>
                  <a:cs typeface="+mn-cs"/>
                </a:rPr>
                <a:t>IP</a:t>
              </a:r>
            </a:p>
            <a:p>
              <a:pPr algn="ctr">
                <a:defRPr/>
              </a:pPr>
              <a:r>
                <a:rPr lang="en-US" sz="1600" i="0" dirty="0">
                  <a:latin typeface="Arial" charset="0"/>
                  <a:cs typeface="+mn-cs"/>
                </a:rPr>
                <a:t>Eth</a:t>
              </a:r>
            </a:p>
            <a:p>
              <a:pPr algn="ctr">
                <a:defRPr/>
              </a:pPr>
              <a:r>
                <a:rPr lang="en-US" sz="1600" i="0" dirty="0">
                  <a:latin typeface="Arial" charset="0"/>
                  <a:cs typeface="+mn-cs"/>
                </a:rPr>
                <a:t>Phy</a:t>
              </a:r>
            </a:p>
          </p:txBody>
        </p:sp>
        <p:sp>
          <p:nvSpPr>
            <p:cNvPr id="50224" name="Line 96"/>
            <p:cNvSpPr>
              <a:spLocks noChangeShapeType="1"/>
            </p:cNvSpPr>
            <p:nvPr/>
          </p:nvSpPr>
          <p:spPr bwMode="auto">
            <a:xfrm>
              <a:off x="346" y="186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225" name="Line 97"/>
            <p:cNvSpPr>
              <a:spLocks noChangeShapeType="1"/>
            </p:cNvSpPr>
            <p:nvPr/>
          </p:nvSpPr>
          <p:spPr bwMode="auto">
            <a:xfrm>
              <a:off x="343" y="2027"/>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226" name="Line 98"/>
            <p:cNvSpPr>
              <a:spLocks noChangeShapeType="1"/>
            </p:cNvSpPr>
            <p:nvPr/>
          </p:nvSpPr>
          <p:spPr bwMode="auto">
            <a:xfrm>
              <a:off x="340" y="2186"/>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50227" name="Line 99"/>
            <p:cNvSpPr>
              <a:spLocks noChangeShapeType="1"/>
            </p:cNvSpPr>
            <p:nvPr/>
          </p:nvSpPr>
          <p:spPr bwMode="auto">
            <a:xfrm>
              <a:off x="330" y="169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pic>
        <p:nvPicPr>
          <p:cNvPr id="142379" name="Picture 15"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 y="783430"/>
            <a:ext cx="7769225"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58</a:t>
            </a:fld>
            <a:endParaRPr lang="en-US" sz="1200" dirty="0">
              <a:latin typeface="Tahoma" charset="0"/>
            </a:endParaRPr>
          </a:p>
        </p:txBody>
      </p:sp>
      <p:sp>
        <p:nvSpPr>
          <p:cNvPr id="103"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
        <p:nvSpPr>
          <p:cNvPr id="104" name="TextBox 1"/>
          <p:cNvSpPr txBox="1">
            <a:spLocks noChangeArrowheads="1"/>
          </p:cNvSpPr>
          <p:nvPr/>
        </p:nvSpPr>
        <p:spPr bwMode="auto">
          <a:xfrm>
            <a:off x="339826" y="6271334"/>
            <a:ext cx="4507165" cy="444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1400" dirty="0"/>
              <a:t>* Check out the online interactive exercises for more examples: h</a:t>
            </a:r>
            <a:r>
              <a:rPr lang="en-US" sz="1200" dirty="0"/>
              <a:t>ttp://gaia.cs.umass.edu/kurose_ross/interactive/</a:t>
            </a:r>
          </a:p>
        </p:txBody>
      </p:sp>
    </p:spTree>
    <p:extLst>
      <p:ext uri="{BB962C8B-B14F-4D97-AF65-F5344CB8AC3E}">
        <p14:creationId xmlns:p14="http://schemas.microsoft.com/office/powerpoint/2010/main" val="119366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0"/>
                                  </p:stCondLst>
                                  <p:childTnLst>
                                    <p:animEffect transition="out" filter="dissolve">
                                      <p:cBhvr>
                                        <p:cTn id="6" dur="500"/>
                                        <p:tgtEl>
                                          <p:spTgt spid="723017"/>
                                        </p:tgtEl>
                                      </p:cBhvr>
                                    </p:animEffect>
                                    <p:set>
                                      <p:cBhvr>
                                        <p:cTn id="7" dur="1" fill="hold">
                                          <p:stCondLst>
                                            <p:cond delay="499"/>
                                          </p:stCondLst>
                                        </p:cTn>
                                        <p:tgtEl>
                                          <p:spTgt spid="723017"/>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723007"/>
                                        </p:tgtEl>
                                      </p:cBhvr>
                                    </p:animEffect>
                                    <p:set>
                                      <p:cBhvr>
                                        <p:cTn id="10" dur="1" fill="hold">
                                          <p:stCondLst>
                                            <p:cond delay="499"/>
                                          </p:stCondLst>
                                        </p:cTn>
                                        <p:tgtEl>
                                          <p:spTgt spid="7230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00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389E-AA5A-1F4D-82D5-1B0CA938F4BB}"/>
              </a:ext>
            </a:extLst>
          </p:cNvPr>
          <p:cNvSpPr>
            <a:spLocks noGrp="1"/>
          </p:cNvSpPr>
          <p:nvPr>
            <p:ph type="title"/>
          </p:nvPr>
        </p:nvSpPr>
        <p:spPr>
          <a:xfrm>
            <a:off x="533400" y="228600"/>
            <a:ext cx="7772400" cy="470647"/>
          </a:xfrm>
        </p:spPr>
        <p:txBody>
          <a:bodyPr/>
          <a:lstStyle/>
          <a:p>
            <a:r>
              <a:rPr lang="en-US" sz="4000" dirty="0"/>
              <a:t>Security Breaches Related to ARP </a:t>
            </a:r>
          </a:p>
        </p:txBody>
      </p:sp>
      <p:sp>
        <p:nvSpPr>
          <p:cNvPr id="3" name="Content Placeholder 2">
            <a:extLst>
              <a:ext uri="{FF2B5EF4-FFF2-40B4-BE49-F238E27FC236}">
                <a16:creationId xmlns:a16="http://schemas.microsoft.com/office/drawing/2014/main" id="{0960E60B-D571-C145-8B0F-A3409314E0BD}"/>
              </a:ext>
            </a:extLst>
          </p:cNvPr>
          <p:cNvSpPr>
            <a:spLocks noGrp="1"/>
          </p:cNvSpPr>
          <p:nvPr>
            <p:ph idx="1"/>
          </p:nvPr>
        </p:nvSpPr>
        <p:spPr>
          <a:xfrm>
            <a:off x="533400" y="927847"/>
            <a:ext cx="7772400" cy="5440680"/>
          </a:xfrm>
        </p:spPr>
        <p:txBody>
          <a:bodyPr/>
          <a:lstStyle/>
          <a:p>
            <a:r>
              <a:rPr lang="en-US" sz="2000" dirty="0"/>
              <a:t>ARP spoofing (also known as ARP cache poisoning or ARP poison routing) is a simple form of attacking a network at the data link layer.</a:t>
            </a:r>
          </a:p>
          <a:p>
            <a:r>
              <a:rPr lang="en-US" sz="2000" dirty="0"/>
              <a:t>the main goal of spoofing is to replace the MAC address associated with an IP address with another (attacker’s) MAC address so that data being sent to that IP address is sent to the attacking host instead.</a:t>
            </a:r>
          </a:p>
          <a:p>
            <a:r>
              <a:rPr lang="en-US" sz="2000" dirty="0"/>
              <a:t>why is it possible? </a:t>
            </a:r>
          </a:p>
          <a:p>
            <a:pPr lvl="1"/>
            <a:r>
              <a:rPr lang="en-US" sz="1600" dirty="0"/>
              <a:t>ARP is a stateless protocol - automatically updates the ARP cache whenever a new ARP reply is received</a:t>
            </a:r>
          </a:p>
          <a:p>
            <a:pPr lvl="1"/>
            <a:r>
              <a:rPr lang="en-US" sz="1600" dirty="0"/>
              <a:t>no authentication of the peer from which an ARP reply is received</a:t>
            </a:r>
          </a:p>
          <a:p>
            <a:r>
              <a:rPr lang="en-US" sz="2000" dirty="0"/>
              <a:t>what does this mean?</a:t>
            </a:r>
          </a:p>
          <a:p>
            <a:pPr lvl="1"/>
            <a:r>
              <a:rPr lang="en-US" sz="1600" dirty="0"/>
              <a:t>the goal of the attack is to associate the attacker's host MAC address with the IP address of a target host, so that any traffic meant for the target host will be sent to the attacker's host. </a:t>
            </a:r>
          </a:p>
          <a:p>
            <a:pPr lvl="1"/>
            <a:r>
              <a:rPr lang="en-US" sz="1600" dirty="0"/>
              <a:t>the attacker may choose to inspect the packets (spying), while forwarding the traffic to the actual default destination to avoid discovery, modify the data before forwarding it (man-in-the-middle attack), or launch a denial of service (DOS) attack by causing some or all of the packets on the network to be dropped</a:t>
            </a:r>
          </a:p>
          <a:p>
            <a:r>
              <a:rPr lang="en-US" sz="2000" dirty="0"/>
              <a:t>defenses:</a:t>
            </a:r>
          </a:p>
          <a:p>
            <a:pPr lvl="1"/>
            <a:r>
              <a:rPr lang="en-US" sz="1600" dirty="0"/>
              <a:t>static IP to MAC mappings in ARP cache – impractical, especially with DHCP</a:t>
            </a:r>
          </a:p>
          <a:p>
            <a:pPr lvl="1"/>
            <a:r>
              <a:rPr lang="en-US" sz="1600" dirty="0"/>
              <a:t>detection and prevention s/w – relies on certification (VPN), or detection of MAC address overwriting,….</a:t>
            </a:r>
          </a:p>
        </p:txBody>
      </p:sp>
      <p:sp>
        <p:nvSpPr>
          <p:cNvPr id="4" name="Footer Placeholder 3">
            <a:extLst>
              <a:ext uri="{FF2B5EF4-FFF2-40B4-BE49-F238E27FC236}">
                <a16:creationId xmlns:a16="http://schemas.microsoft.com/office/drawing/2014/main" id="{11854ED5-7329-F348-A0A2-F1ED5ECB6B6F}"/>
              </a:ext>
            </a:extLst>
          </p:cNvPr>
          <p:cNvSpPr>
            <a:spLocks noGrp="1"/>
          </p:cNvSpPr>
          <p:nvPr>
            <p:ph type="ftr" sz="quarter" idx="11"/>
          </p:nvPr>
        </p:nvSpPr>
        <p:spPr/>
        <p:txBody>
          <a:bodyPr/>
          <a:lstStyle/>
          <a:p>
            <a:pPr>
              <a:defRPr/>
            </a:pPr>
            <a:r>
              <a:rPr lang="en-US"/>
              <a:t>Data Link Layer</a:t>
            </a:r>
            <a:endParaRPr lang="en-US" dirty="0"/>
          </a:p>
        </p:txBody>
      </p:sp>
      <p:sp>
        <p:nvSpPr>
          <p:cNvPr id="5" name="Slide Number Placeholder 4">
            <a:extLst>
              <a:ext uri="{FF2B5EF4-FFF2-40B4-BE49-F238E27FC236}">
                <a16:creationId xmlns:a16="http://schemas.microsoft.com/office/drawing/2014/main" id="{A5067C60-C1B5-0F47-A524-67352459554F}"/>
              </a:ext>
            </a:extLst>
          </p:cNvPr>
          <p:cNvSpPr>
            <a:spLocks noGrp="1"/>
          </p:cNvSpPr>
          <p:nvPr>
            <p:ph type="sldNum" sz="quarter" idx="12"/>
          </p:nvPr>
        </p:nvSpPr>
        <p:spPr/>
        <p:txBody>
          <a:bodyPr/>
          <a:lstStyle/>
          <a:p>
            <a:pPr>
              <a:defRPr/>
            </a:pPr>
            <a:r>
              <a:rPr lang="en-US"/>
              <a:t>5-</a:t>
            </a:r>
            <a:fld id="{D0626857-DD43-9D46-91D4-DEBFBA1258D1}" type="slidenum">
              <a:rPr lang="en-US" smtClean="0"/>
              <a:pPr>
                <a:defRPr/>
              </a:pPr>
              <a:t>59</a:t>
            </a:fld>
            <a:endParaRPr lang="en-US" dirty="0"/>
          </a:p>
        </p:txBody>
      </p:sp>
    </p:spTree>
    <p:extLst>
      <p:ext uri="{BB962C8B-B14F-4D97-AF65-F5344CB8AC3E}">
        <p14:creationId xmlns:p14="http://schemas.microsoft.com/office/powerpoint/2010/main" val="352508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9"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925513"/>
            <a:ext cx="4570413"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5" name="Rectangle 2"/>
          <p:cNvSpPr>
            <a:spLocks noGrp="1" noChangeArrowheads="1"/>
          </p:cNvSpPr>
          <p:nvPr>
            <p:ph type="title"/>
          </p:nvPr>
        </p:nvSpPr>
        <p:spPr>
          <a:xfrm>
            <a:off x="423863" y="244475"/>
            <a:ext cx="7772400" cy="898525"/>
          </a:xfrm>
        </p:spPr>
        <p:txBody>
          <a:bodyPr/>
          <a:lstStyle/>
          <a:p>
            <a:pPr>
              <a:defRPr/>
            </a:pPr>
            <a:r>
              <a:rPr lang="en-US" dirty="0">
                <a:latin typeface="Gill Sans MT" charset="0"/>
                <a:cs typeface="+mj-cs"/>
              </a:rPr>
              <a:t>Link layer: context</a:t>
            </a:r>
          </a:p>
        </p:txBody>
      </p:sp>
      <p:sp>
        <p:nvSpPr>
          <p:cNvPr id="5126" name="Rectangle 3"/>
          <p:cNvSpPr>
            <a:spLocks noGrp="1" noChangeArrowheads="1"/>
          </p:cNvSpPr>
          <p:nvPr>
            <p:ph type="body" sz="half" idx="1"/>
          </p:nvPr>
        </p:nvSpPr>
        <p:spPr>
          <a:xfrm>
            <a:off x="322263" y="1547813"/>
            <a:ext cx="4151312" cy="5001268"/>
          </a:xfrm>
        </p:spPr>
        <p:txBody>
          <a:bodyPr/>
          <a:lstStyle/>
          <a:p>
            <a:pPr>
              <a:defRPr/>
            </a:pPr>
            <a:r>
              <a:rPr lang="en-US" sz="2400" dirty="0">
                <a:latin typeface="Gill Sans MT" charset="0"/>
                <a:cs typeface="+mn-cs"/>
              </a:rPr>
              <a:t>datagram transferred by </a:t>
            </a:r>
            <a:r>
              <a:rPr lang="en-US" sz="2400" dirty="0">
                <a:solidFill>
                  <a:srgbClr val="C00000"/>
                </a:solidFill>
                <a:latin typeface="Gill Sans MT" charset="0"/>
                <a:cs typeface="+mn-cs"/>
              </a:rPr>
              <a:t>different link protocols</a:t>
            </a:r>
            <a:r>
              <a:rPr lang="en-US" sz="2400" dirty="0">
                <a:latin typeface="Gill Sans MT" charset="0"/>
                <a:cs typeface="+mn-cs"/>
              </a:rPr>
              <a:t> over </a:t>
            </a:r>
            <a:r>
              <a:rPr lang="en-US" sz="2400" dirty="0">
                <a:solidFill>
                  <a:srgbClr val="C00000"/>
                </a:solidFill>
                <a:latin typeface="Gill Sans MT" charset="0"/>
                <a:cs typeface="+mn-cs"/>
              </a:rPr>
              <a:t>different type links</a:t>
            </a:r>
            <a:r>
              <a:rPr lang="en-US" sz="2400" dirty="0">
                <a:latin typeface="Gill Sans MT" charset="0"/>
                <a:cs typeface="+mn-cs"/>
              </a:rPr>
              <a:t>:</a:t>
            </a:r>
          </a:p>
          <a:p>
            <a:pPr lvl="1">
              <a:defRPr/>
            </a:pPr>
            <a:r>
              <a:rPr lang="en-US" dirty="0">
                <a:latin typeface="Gill Sans MT" charset="0"/>
              </a:rPr>
              <a:t>e.g., Ethernet on first link, frame relay on intermediate links, </a:t>
            </a:r>
            <a:r>
              <a:rPr lang="en-US" dirty="0" err="1">
                <a:latin typeface="Gill Sans MT" charset="0"/>
              </a:rPr>
              <a:t>Wifi</a:t>
            </a:r>
            <a:r>
              <a:rPr lang="en-US" dirty="0">
                <a:latin typeface="Gill Sans MT" charset="0"/>
              </a:rPr>
              <a:t> LAN on last link</a:t>
            </a:r>
          </a:p>
          <a:p>
            <a:pPr>
              <a:defRPr/>
            </a:pPr>
            <a:r>
              <a:rPr lang="en-US" sz="2400" dirty="0">
                <a:latin typeface="Gill Sans MT" charset="0"/>
                <a:cs typeface="+mn-cs"/>
              </a:rPr>
              <a:t>datagram </a:t>
            </a:r>
            <a:r>
              <a:rPr lang="en-US" sz="2400" dirty="0">
                <a:solidFill>
                  <a:srgbClr val="C00000"/>
                </a:solidFill>
                <a:latin typeface="Gill Sans MT" charset="0"/>
                <a:cs typeface="+mn-cs"/>
              </a:rPr>
              <a:t>encapsulated</a:t>
            </a:r>
            <a:r>
              <a:rPr lang="en-US" sz="2400" dirty="0">
                <a:latin typeface="Gill Sans MT" charset="0"/>
                <a:cs typeface="+mn-cs"/>
              </a:rPr>
              <a:t> in a link-layer frame</a:t>
            </a:r>
          </a:p>
          <a:p>
            <a:pPr>
              <a:defRPr/>
            </a:pPr>
            <a:r>
              <a:rPr lang="en-US" sz="2400" dirty="0">
                <a:latin typeface="Gill Sans MT" charset="0"/>
                <a:cs typeface="+mn-cs"/>
              </a:rPr>
              <a:t>each  link protocol provides different services</a:t>
            </a:r>
          </a:p>
          <a:p>
            <a:pPr lvl="1">
              <a:defRPr/>
            </a:pPr>
            <a:r>
              <a:rPr lang="en-US" dirty="0">
                <a:latin typeface="Gill Sans MT" charset="0"/>
              </a:rPr>
              <a:t>e.g., may or may not provide reliable data transport over link</a:t>
            </a:r>
          </a:p>
        </p:txBody>
      </p:sp>
      <p:sp>
        <p:nvSpPr>
          <p:cNvPr id="5127" name="Rectangle 4"/>
          <p:cNvSpPr>
            <a:spLocks noGrp="1" noChangeArrowheads="1"/>
          </p:cNvSpPr>
          <p:nvPr>
            <p:ph type="body" sz="half" idx="2"/>
          </p:nvPr>
        </p:nvSpPr>
        <p:spPr>
          <a:xfrm>
            <a:off x="4618038" y="1479550"/>
            <a:ext cx="4187825" cy="5037364"/>
          </a:xfrm>
          <a:solidFill>
            <a:schemeClr val="bg1"/>
          </a:solidFill>
        </p:spPr>
        <p:txBody>
          <a:bodyPr/>
          <a:lstStyle/>
          <a:p>
            <a:pPr>
              <a:buFont typeface="Wingdings" charset="0"/>
              <a:buNone/>
              <a:defRPr/>
            </a:pPr>
            <a:r>
              <a:rPr lang="en-US" i="1" dirty="0">
                <a:solidFill>
                  <a:srgbClr val="CC0000"/>
                </a:solidFill>
                <a:latin typeface="Gill Sans MT" charset="0"/>
                <a:cs typeface="+mn-cs"/>
              </a:rPr>
              <a:t>transportation analogy:</a:t>
            </a:r>
          </a:p>
          <a:p>
            <a:pPr>
              <a:defRPr/>
            </a:pPr>
            <a:r>
              <a:rPr lang="en-US" sz="2000" dirty="0">
                <a:latin typeface="Gill Sans MT" charset="0"/>
                <a:cs typeface="+mn-cs"/>
              </a:rPr>
              <a:t>trip from Irvine to SF via LA</a:t>
            </a:r>
          </a:p>
          <a:p>
            <a:pPr lvl="1">
              <a:defRPr/>
            </a:pPr>
            <a:r>
              <a:rPr lang="en-US" sz="2000" dirty="0">
                <a:latin typeface="Gill Sans MT" charset="0"/>
              </a:rPr>
              <a:t>shuttle: Irvine to LAX</a:t>
            </a:r>
          </a:p>
          <a:p>
            <a:pPr lvl="1">
              <a:defRPr/>
            </a:pPr>
            <a:r>
              <a:rPr lang="en-US" sz="2000" dirty="0">
                <a:latin typeface="Gill Sans MT" charset="0"/>
              </a:rPr>
              <a:t>plane: LAX to SFO</a:t>
            </a:r>
          </a:p>
          <a:p>
            <a:pPr lvl="1">
              <a:defRPr/>
            </a:pPr>
            <a:r>
              <a:rPr lang="en-US" sz="2000" dirty="0">
                <a:latin typeface="Gill Sans MT" charset="0"/>
              </a:rPr>
              <a:t>Bart: SFO to downtown SF</a:t>
            </a:r>
          </a:p>
          <a:p>
            <a:pPr>
              <a:defRPr/>
            </a:pPr>
            <a:r>
              <a:rPr lang="en-US" sz="2400" dirty="0">
                <a:latin typeface="Gill Sans MT" charset="0"/>
                <a:cs typeface="+mn-cs"/>
              </a:rPr>
              <a:t>traveler = </a:t>
            </a:r>
            <a:r>
              <a:rPr lang="en-US" sz="2400" dirty="0">
                <a:solidFill>
                  <a:srgbClr val="CC0000"/>
                </a:solidFill>
                <a:latin typeface="Gill Sans MT" charset="0"/>
                <a:cs typeface="+mn-cs"/>
              </a:rPr>
              <a:t>datagram</a:t>
            </a:r>
          </a:p>
          <a:p>
            <a:pPr>
              <a:defRPr/>
            </a:pPr>
            <a:r>
              <a:rPr lang="en-US" sz="2400" dirty="0">
                <a:latin typeface="Gill Sans MT" charset="0"/>
                <a:cs typeface="+mn-cs"/>
              </a:rPr>
              <a:t>transport segment (e.g., Irvine to LA) = </a:t>
            </a:r>
            <a:r>
              <a:rPr lang="en-US" sz="2400" dirty="0">
                <a:solidFill>
                  <a:srgbClr val="CC0000"/>
                </a:solidFill>
                <a:latin typeface="Gill Sans MT" charset="0"/>
                <a:cs typeface="+mn-cs"/>
              </a:rPr>
              <a:t>communication link</a:t>
            </a:r>
          </a:p>
          <a:p>
            <a:pPr>
              <a:defRPr/>
            </a:pPr>
            <a:r>
              <a:rPr lang="en-US" sz="2400" dirty="0">
                <a:latin typeface="Gill Sans MT" charset="0"/>
                <a:cs typeface="+mn-cs"/>
              </a:rPr>
              <a:t>transportation mode (e.g. shuttle) = </a:t>
            </a:r>
            <a:r>
              <a:rPr lang="en-US" sz="2400" dirty="0">
                <a:solidFill>
                  <a:srgbClr val="CC0000"/>
                </a:solidFill>
                <a:latin typeface="Gill Sans MT" charset="0"/>
                <a:cs typeface="+mn-cs"/>
              </a:rPr>
              <a:t>link layer protocol - frame</a:t>
            </a:r>
          </a:p>
          <a:p>
            <a:pPr>
              <a:defRPr/>
            </a:pPr>
            <a:r>
              <a:rPr lang="en-US" sz="2400" dirty="0">
                <a:latin typeface="Gill Sans MT" charset="0"/>
                <a:cs typeface="+mn-cs"/>
              </a:rPr>
              <a:t>travel plan (Irvine – LAX – SFO- SF) = </a:t>
            </a:r>
            <a:r>
              <a:rPr lang="en-US" sz="2400" dirty="0">
                <a:solidFill>
                  <a:srgbClr val="CC0000"/>
                </a:solidFill>
                <a:latin typeface="Gill Sans MT" charset="0"/>
                <a:cs typeface="+mn-cs"/>
              </a:rPr>
              <a:t>routing algorithm</a:t>
            </a:r>
          </a:p>
          <a:p>
            <a:pPr lvl="1">
              <a:defRPr/>
            </a:pPr>
            <a:endParaRPr lang="en-US" sz="2000" dirty="0">
              <a:solidFill>
                <a:srgbClr val="CC0000"/>
              </a:solidFill>
              <a:latin typeface="Gill Sans MT" charset="0"/>
            </a:endParaRPr>
          </a:p>
        </p:txBody>
      </p:sp>
      <p:sp>
        <p:nvSpPr>
          <p:cNvPr id="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6</a:t>
            </a:fld>
            <a:endParaRPr lang="en-US" sz="1200" dirty="0">
              <a:latin typeface="Tahoma" charset="0"/>
            </a:endParaRPr>
          </a:p>
        </p:txBody>
      </p:sp>
      <p:sp>
        <p:nvSpPr>
          <p:cNvPr id="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4059743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3"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28700"/>
            <a:ext cx="5942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p:txBody>
          <a:bodyPr/>
          <a:lstStyle/>
          <a:p>
            <a:pPr>
              <a:defRPr/>
            </a:pPr>
            <a:r>
              <a:rPr lang="en-US" dirty="0">
                <a:latin typeface="Gill Sans MT" charset="0"/>
                <a:cs typeface="+mj-cs"/>
              </a:rPr>
              <a:t>Link layer, </a:t>
            </a:r>
            <a:r>
              <a:rPr lang="en-US" sz="4000" dirty="0">
                <a:latin typeface="Gill Sans MT" charset="0"/>
                <a:cs typeface="+mj-cs"/>
              </a:rPr>
              <a:t>LAN</a:t>
            </a:r>
            <a:r>
              <a:rPr lang="en-US" dirty="0">
                <a:latin typeface="Gill Sans MT" charset="0"/>
                <a:cs typeface="+mj-cs"/>
              </a:rPr>
              <a:t>s: outline</a:t>
            </a:r>
          </a:p>
        </p:txBody>
      </p:sp>
      <p:sp>
        <p:nvSpPr>
          <p:cNvPr id="3078" name="Rectangle 3"/>
          <p:cNvSpPr>
            <a:spLocks noGrp="1" noChangeArrowheads="1"/>
          </p:cNvSpPr>
          <p:nvPr>
            <p:ph type="body" sz="half" idx="1"/>
          </p:nvPr>
        </p:nvSpPr>
        <p:spPr>
          <a:xfrm>
            <a:off x="533400" y="1600200"/>
            <a:ext cx="5823857" cy="3320143"/>
          </a:xfrm>
        </p:spPr>
        <p:txBody>
          <a:bodyPr/>
          <a:lstStyle/>
          <a:p>
            <a:pPr marL="457200" indent="-457200">
              <a:buFont typeface="Wingdings" charset="0"/>
              <a:buNone/>
              <a:defRPr/>
            </a:pPr>
            <a:r>
              <a:rPr lang="en-US" dirty="0">
                <a:solidFill>
                  <a:srgbClr val="000099"/>
                </a:solidFill>
                <a:latin typeface="Gill Sans MT" charset="0"/>
                <a:cs typeface="+mn-cs"/>
              </a:rPr>
              <a:t>6.1</a:t>
            </a:r>
            <a:r>
              <a:rPr lang="en-US" dirty="0">
                <a:solidFill>
                  <a:srgbClr val="CC0000"/>
                </a:solidFill>
                <a:latin typeface="Gill Sans MT" charset="0"/>
                <a:cs typeface="+mn-cs"/>
              </a:rPr>
              <a:t> </a:t>
            </a:r>
            <a:r>
              <a:rPr lang="en-US" dirty="0">
                <a:latin typeface="Gill Sans MT" charset="0"/>
                <a:cs typeface="+mn-cs"/>
              </a:rPr>
              <a:t>introduction, services</a:t>
            </a:r>
          </a:p>
          <a:p>
            <a:pPr marL="457200" indent="-457200">
              <a:buFont typeface="Wingdings" charset="0"/>
              <a:buNone/>
              <a:defRPr/>
            </a:pPr>
            <a:r>
              <a:rPr lang="en-US" dirty="0">
                <a:solidFill>
                  <a:srgbClr val="000099"/>
                </a:solidFill>
                <a:latin typeface="Gill Sans MT" charset="0"/>
                <a:cs typeface="+mn-cs"/>
              </a:rPr>
              <a:t>6.2</a:t>
            </a:r>
            <a:r>
              <a:rPr lang="en-US" dirty="0">
                <a:solidFill>
                  <a:srgbClr val="CC0000"/>
                </a:solidFill>
                <a:latin typeface="Gill Sans MT" charset="0"/>
                <a:cs typeface="+mn-cs"/>
              </a:rPr>
              <a:t> </a:t>
            </a:r>
            <a:r>
              <a:rPr lang="en-US" dirty="0">
                <a:latin typeface="Gill Sans MT" charset="0"/>
                <a:cs typeface="+mn-cs"/>
              </a:rPr>
              <a:t>error detection, correction </a:t>
            </a:r>
          </a:p>
          <a:p>
            <a:pPr marL="457200" indent="-457200">
              <a:buFont typeface="Wingdings" charset="0"/>
              <a:buNone/>
              <a:defRPr/>
            </a:pPr>
            <a:r>
              <a:rPr lang="en-US" dirty="0">
                <a:solidFill>
                  <a:srgbClr val="000099"/>
                </a:solidFill>
                <a:latin typeface="Gill Sans MT" charset="0"/>
                <a:cs typeface="+mn-cs"/>
              </a:rPr>
              <a:t>6.3</a:t>
            </a:r>
            <a:r>
              <a:rPr lang="en-US" dirty="0">
                <a:solidFill>
                  <a:srgbClr val="CC0000"/>
                </a:solidFill>
                <a:latin typeface="Gill Sans MT" charset="0"/>
                <a:cs typeface="+mn-cs"/>
              </a:rPr>
              <a:t> </a:t>
            </a:r>
            <a:r>
              <a:rPr lang="en-US" dirty="0">
                <a:latin typeface="Gill Sans MT" charset="0"/>
                <a:cs typeface="+mn-cs"/>
              </a:rPr>
              <a:t>multiple access protocols</a:t>
            </a:r>
          </a:p>
          <a:p>
            <a:pPr marL="457200" indent="-457200">
              <a:buFont typeface="Wingdings" charset="0"/>
              <a:buNone/>
              <a:defRPr/>
            </a:pPr>
            <a:r>
              <a:rPr lang="en-US" dirty="0">
                <a:solidFill>
                  <a:srgbClr val="CC0000"/>
                </a:solidFill>
                <a:latin typeface="Gill Sans MT" charset="0"/>
                <a:cs typeface="+mn-cs"/>
              </a:rPr>
              <a:t>6.4 LANs</a:t>
            </a:r>
          </a:p>
          <a:p>
            <a:pPr lvl="1">
              <a:defRPr/>
            </a:pPr>
            <a:r>
              <a:rPr lang="en-US" dirty="0">
                <a:latin typeface="Gill Sans MT" charset="0"/>
              </a:rPr>
              <a:t>addressing, ARP</a:t>
            </a:r>
          </a:p>
          <a:p>
            <a:pPr lvl="1">
              <a:defRPr/>
            </a:pPr>
            <a:r>
              <a:rPr lang="en-US" dirty="0">
                <a:latin typeface="Gill Sans MT" charset="0"/>
              </a:rPr>
              <a:t>Ethernet</a:t>
            </a:r>
          </a:p>
          <a:p>
            <a:pPr lvl="1">
              <a:defRPr/>
            </a:pPr>
            <a:r>
              <a:rPr lang="en-US" dirty="0">
                <a:solidFill>
                  <a:srgbClr val="CC0000"/>
                </a:solidFill>
                <a:latin typeface="Gill Sans MT" charset="0"/>
              </a:rPr>
              <a:t>Switches</a:t>
            </a:r>
          </a:p>
        </p:txBody>
      </p:sp>
      <p:sp>
        <p:nvSpPr>
          <p:cNvPr id="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60</a:t>
            </a:fld>
            <a:endParaRPr lang="en-US" sz="1200" dirty="0">
              <a:latin typeface="Tahoma" charset="0"/>
            </a:endParaRPr>
          </a:p>
        </p:txBody>
      </p:sp>
      <p:sp>
        <p:nvSpPr>
          <p:cNvPr id="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7348537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a:xfrm>
            <a:off x="546100" y="0"/>
            <a:ext cx="7772400" cy="1143000"/>
          </a:xfrm>
        </p:spPr>
        <p:txBody>
          <a:bodyPr/>
          <a:lstStyle/>
          <a:p>
            <a:pPr>
              <a:defRPr/>
            </a:pPr>
            <a:r>
              <a:rPr lang="en-US" dirty="0">
                <a:latin typeface="Gill Sans MT" charset="0"/>
                <a:cs typeface="+mj-cs"/>
              </a:rPr>
              <a:t>Ethernet switch</a:t>
            </a:r>
          </a:p>
        </p:txBody>
      </p:sp>
      <p:sp>
        <p:nvSpPr>
          <p:cNvPr id="61445" name="Rectangle 3"/>
          <p:cNvSpPr>
            <a:spLocks noGrp="1" noChangeArrowheads="1"/>
          </p:cNvSpPr>
          <p:nvPr>
            <p:ph type="body" idx="1"/>
          </p:nvPr>
        </p:nvSpPr>
        <p:spPr>
          <a:xfrm>
            <a:off x="606425" y="1071563"/>
            <a:ext cx="8001000" cy="4640262"/>
          </a:xfrm>
        </p:spPr>
        <p:txBody>
          <a:bodyPr/>
          <a:lstStyle/>
          <a:p>
            <a:pPr>
              <a:defRPr/>
            </a:pPr>
            <a:r>
              <a:rPr lang="en-US" dirty="0">
                <a:solidFill>
                  <a:srgbClr val="CC0000"/>
                </a:solidFill>
                <a:latin typeface="Gill Sans MT" charset="0"/>
                <a:cs typeface="+mn-cs"/>
              </a:rPr>
              <a:t>link-layer device: takes an </a:t>
            </a:r>
            <a:r>
              <a:rPr lang="en-US" i="1" dirty="0">
                <a:solidFill>
                  <a:srgbClr val="CC0000"/>
                </a:solidFill>
                <a:latin typeface="Gill Sans MT" charset="0"/>
                <a:cs typeface="+mn-cs"/>
              </a:rPr>
              <a:t>active</a:t>
            </a:r>
            <a:r>
              <a:rPr lang="en-US" dirty="0">
                <a:solidFill>
                  <a:srgbClr val="CC0000"/>
                </a:solidFill>
                <a:latin typeface="Gill Sans MT" charset="0"/>
                <a:cs typeface="+mn-cs"/>
              </a:rPr>
              <a:t> role</a:t>
            </a:r>
          </a:p>
          <a:p>
            <a:pPr lvl="1">
              <a:defRPr/>
            </a:pPr>
            <a:r>
              <a:rPr lang="en-US" sz="2800" dirty="0">
                <a:latin typeface="Gill Sans MT" charset="0"/>
              </a:rPr>
              <a:t>store, forward Ethernet frames</a:t>
            </a:r>
          </a:p>
          <a:p>
            <a:pPr lvl="1">
              <a:defRPr/>
            </a:pPr>
            <a:r>
              <a:rPr lang="en-US" sz="2800" dirty="0">
                <a:latin typeface="Gill Sans MT" charset="0"/>
              </a:rPr>
              <a:t>examine incoming frame</a:t>
            </a:r>
            <a:r>
              <a:rPr lang="ja-JP" altLang="en-US" sz="2800">
                <a:latin typeface="Gill Sans MT" charset="0"/>
              </a:rPr>
              <a:t>’</a:t>
            </a:r>
            <a:r>
              <a:rPr lang="en-US" sz="2800" dirty="0">
                <a:latin typeface="Gill Sans MT" charset="0"/>
              </a:rPr>
              <a:t>s MAC address, </a:t>
            </a:r>
            <a:r>
              <a:rPr lang="en-US" sz="2800" dirty="0">
                <a:solidFill>
                  <a:srgbClr val="CC0000"/>
                </a:solidFill>
                <a:latin typeface="Gill Sans MT" charset="0"/>
              </a:rPr>
              <a:t>selectively</a:t>
            </a:r>
            <a:r>
              <a:rPr lang="en-US" sz="2800" dirty="0">
                <a:latin typeface="Gill Sans MT" charset="0"/>
              </a:rPr>
              <a:t> forward  frame to one-or-more outgoing links when frame is to be forwarded on segment, uses CSMA/CD to access segment</a:t>
            </a:r>
          </a:p>
          <a:p>
            <a:pPr>
              <a:defRPr/>
            </a:pPr>
            <a:r>
              <a:rPr lang="en-US" i="1" dirty="0">
                <a:solidFill>
                  <a:srgbClr val="CC0000"/>
                </a:solidFill>
                <a:latin typeface="Gill Sans MT" charset="0"/>
                <a:cs typeface="+mn-cs"/>
              </a:rPr>
              <a:t>transparent</a:t>
            </a:r>
          </a:p>
          <a:p>
            <a:pPr lvl="1">
              <a:defRPr/>
            </a:pPr>
            <a:r>
              <a:rPr lang="en-US" sz="2800" dirty="0">
                <a:latin typeface="Gill Sans MT" charset="0"/>
              </a:rPr>
              <a:t>hosts are unaware of presence of switches</a:t>
            </a:r>
          </a:p>
          <a:p>
            <a:pPr>
              <a:defRPr/>
            </a:pPr>
            <a:r>
              <a:rPr lang="en-US" i="1" dirty="0">
                <a:solidFill>
                  <a:srgbClr val="CC0000"/>
                </a:solidFill>
                <a:latin typeface="Gill Sans MT" charset="0"/>
                <a:cs typeface="+mn-cs"/>
              </a:rPr>
              <a:t>plug-and-play, self-learning</a:t>
            </a:r>
          </a:p>
          <a:p>
            <a:pPr lvl="1">
              <a:defRPr/>
            </a:pPr>
            <a:r>
              <a:rPr lang="en-US" sz="2800" dirty="0">
                <a:latin typeface="Gill Sans MT" charset="0"/>
              </a:rPr>
              <a:t>switches do not need to be configured</a:t>
            </a:r>
          </a:p>
          <a:p>
            <a:pPr>
              <a:defRPr/>
            </a:pPr>
            <a:endParaRPr lang="en-US" sz="2400" dirty="0">
              <a:latin typeface="Gill Sans MT" charset="0"/>
              <a:cs typeface="+mn-cs"/>
            </a:endParaRPr>
          </a:p>
        </p:txBody>
      </p:sp>
      <p:pic>
        <p:nvPicPr>
          <p:cNvPr id="160773" name="Picture 2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793750"/>
            <a:ext cx="3656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61</a:t>
            </a:fld>
            <a:endParaRPr lang="en-US" sz="1200" dirty="0">
              <a:latin typeface="Tahoma" charset="0"/>
            </a:endParaRPr>
          </a:p>
        </p:txBody>
      </p:sp>
      <p:sp>
        <p:nvSpPr>
          <p:cNvPr id="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4396369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a:xfrm>
            <a:off x="288925" y="136525"/>
            <a:ext cx="8469313" cy="1143000"/>
          </a:xfrm>
        </p:spPr>
        <p:txBody>
          <a:bodyPr/>
          <a:lstStyle/>
          <a:p>
            <a:pPr>
              <a:defRPr/>
            </a:pPr>
            <a:r>
              <a:rPr lang="en-US" sz="3600" dirty="0">
                <a:latin typeface="Gill Sans MT" charset="0"/>
                <a:cs typeface="+mj-cs"/>
              </a:rPr>
              <a:t>Switch: </a:t>
            </a:r>
            <a:r>
              <a:rPr lang="en-US" sz="3600" i="1" dirty="0">
                <a:latin typeface="Gill Sans MT" charset="0"/>
                <a:cs typeface="+mj-cs"/>
              </a:rPr>
              <a:t>multiple</a:t>
            </a:r>
            <a:r>
              <a:rPr lang="en-US" sz="3600" dirty="0">
                <a:latin typeface="Gill Sans MT" charset="0"/>
                <a:cs typeface="+mj-cs"/>
              </a:rPr>
              <a:t> simultaneous transmissions</a:t>
            </a:r>
          </a:p>
        </p:txBody>
      </p:sp>
      <p:sp>
        <p:nvSpPr>
          <p:cNvPr id="62469" name="Rectangle 3"/>
          <p:cNvSpPr>
            <a:spLocks noGrp="1" noChangeArrowheads="1"/>
          </p:cNvSpPr>
          <p:nvPr>
            <p:ph type="body" idx="1"/>
          </p:nvPr>
        </p:nvSpPr>
        <p:spPr>
          <a:xfrm>
            <a:off x="392113" y="1393825"/>
            <a:ext cx="4503737" cy="4576763"/>
          </a:xfrm>
        </p:spPr>
        <p:txBody>
          <a:bodyPr/>
          <a:lstStyle/>
          <a:p>
            <a:pPr>
              <a:lnSpc>
                <a:spcPct val="90000"/>
              </a:lnSpc>
              <a:defRPr/>
            </a:pPr>
            <a:r>
              <a:rPr lang="en-US" sz="2400" dirty="0">
                <a:latin typeface="Gill Sans MT" charset="0"/>
                <a:cs typeface="+mn-cs"/>
              </a:rPr>
              <a:t>hosts have dedicated, direct connection to switch</a:t>
            </a:r>
          </a:p>
          <a:p>
            <a:pPr>
              <a:lnSpc>
                <a:spcPct val="90000"/>
              </a:lnSpc>
              <a:defRPr/>
            </a:pPr>
            <a:r>
              <a:rPr lang="en-US" sz="2400" dirty="0">
                <a:latin typeface="Gill Sans MT" charset="0"/>
                <a:cs typeface="+mn-cs"/>
              </a:rPr>
              <a:t>switches buffer packets</a:t>
            </a:r>
          </a:p>
          <a:p>
            <a:pPr>
              <a:lnSpc>
                <a:spcPct val="90000"/>
              </a:lnSpc>
              <a:defRPr/>
            </a:pPr>
            <a:r>
              <a:rPr lang="en-US" sz="2400" dirty="0">
                <a:latin typeface="Gill Sans MT" charset="0"/>
                <a:cs typeface="+mn-cs"/>
              </a:rPr>
              <a:t>Ethernet protocol used on </a:t>
            </a:r>
            <a:r>
              <a:rPr lang="en-US" sz="2400" i="1" dirty="0">
                <a:latin typeface="Gill Sans MT" charset="0"/>
                <a:cs typeface="+mn-cs"/>
              </a:rPr>
              <a:t>each</a:t>
            </a:r>
            <a:r>
              <a:rPr lang="en-US" sz="2400" dirty="0">
                <a:latin typeface="Gill Sans MT" charset="0"/>
                <a:cs typeface="+mn-cs"/>
              </a:rPr>
              <a:t> incoming link, but no collisions; full duplex</a:t>
            </a:r>
          </a:p>
          <a:p>
            <a:pPr lvl="1">
              <a:defRPr/>
            </a:pPr>
            <a:r>
              <a:rPr lang="en-US" dirty="0">
                <a:latin typeface="Gill Sans MT" charset="0"/>
              </a:rPr>
              <a:t>each link is its own collision domain</a:t>
            </a:r>
          </a:p>
          <a:p>
            <a:pPr>
              <a:lnSpc>
                <a:spcPct val="90000"/>
              </a:lnSpc>
              <a:defRPr/>
            </a:pPr>
            <a:r>
              <a:rPr lang="en-US" sz="2400" i="1" dirty="0">
                <a:solidFill>
                  <a:srgbClr val="CC0000"/>
                </a:solidFill>
                <a:latin typeface="Gill Sans MT" charset="0"/>
                <a:cs typeface="+mn-cs"/>
              </a:rPr>
              <a:t>switching:</a:t>
            </a:r>
            <a:r>
              <a:rPr lang="en-US" sz="2400" dirty="0">
                <a:solidFill>
                  <a:srgbClr val="CC0000"/>
                </a:solidFill>
                <a:latin typeface="Gill Sans MT" charset="0"/>
                <a:cs typeface="+mn-cs"/>
              </a:rPr>
              <a:t> </a:t>
            </a:r>
            <a:r>
              <a:rPr lang="en-US" sz="2400" dirty="0">
                <a:latin typeface="Gill Sans MT" charset="0"/>
                <a:cs typeface="+mn-cs"/>
              </a:rPr>
              <a:t>A-to-A</a:t>
            </a:r>
            <a:r>
              <a:rPr lang="ja-JP" altLang="en-US" sz="2400" dirty="0">
                <a:latin typeface="Gill Sans MT" charset="0"/>
                <a:cs typeface="+mn-cs"/>
              </a:rPr>
              <a:t>’</a:t>
            </a:r>
            <a:r>
              <a:rPr lang="en-US" sz="2400" dirty="0">
                <a:latin typeface="Gill Sans MT" charset="0"/>
                <a:cs typeface="+mn-cs"/>
              </a:rPr>
              <a:t> and B-to-B</a:t>
            </a:r>
            <a:r>
              <a:rPr lang="ja-JP" altLang="en-US" sz="2400" dirty="0">
                <a:latin typeface="Gill Sans MT" charset="0"/>
                <a:cs typeface="+mn-cs"/>
              </a:rPr>
              <a:t>’</a:t>
            </a:r>
            <a:r>
              <a:rPr lang="en-US" sz="2400" dirty="0">
                <a:latin typeface="Gill Sans MT" charset="0"/>
                <a:cs typeface="+mn-cs"/>
              </a:rPr>
              <a:t> can transmit simultaneously, without collisions </a:t>
            </a:r>
          </a:p>
        </p:txBody>
      </p:sp>
      <p:grpSp>
        <p:nvGrpSpPr>
          <p:cNvPr id="162821" name="Group 1"/>
          <p:cNvGrpSpPr>
            <a:grpSpLocks/>
          </p:cNvGrpSpPr>
          <p:nvPr/>
        </p:nvGrpSpPr>
        <p:grpSpPr bwMode="auto">
          <a:xfrm>
            <a:off x="5106988" y="1425575"/>
            <a:ext cx="3660775" cy="4283075"/>
            <a:chOff x="5106576" y="1425893"/>
            <a:chExt cx="3661504" cy="4282976"/>
          </a:xfrm>
        </p:grpSpPr>
        <p:sp>
          <p:nvSpPr>
            <p:cNvPr id="62472" name="Text Box 34"/>
            <p:cNvSpPr txBox="1">
              <a:spLocks noChangeArrowheads="1"/>
            </p:cNvSpPr>
            <p:nvPr/>
          </p:nvSpPr>
          <p:spPr bwMode="auto">
            <a:xfrm>
              <a:off x="5827445" y="5062772"/>
              <a:ext cx="2710402" cy="6460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dirty="0">
                  <a:latin typeface="Arial" charset="0"/>
                  <a:cs typeface="Arial" charset="0"/>
                </a:rPr>
                <a:t>switch with six interfaces</a:t>
              </a:r>
            </a:p>
            <a:p>
              <a:pPr algn="ctr">
                <a:defRPr/>
              </a:pPr>
              <a:r>
                <a:rPr lang="en-US" dirty="0">
                  <a:latin typeface="Arial" charset="0"/>
                  <a:cs typeface="Arial" charset="0"/>
                </a:rPr>
                <a:t>(</a:t>
              </a:r>
              <a:r>
                <a:rPr lang="en-US" dirty="0">
                  <a:solidFill>
                    <a:srgbClr val="FF0000"/>
                  </a:solidFill>
                  <a:latin typeface="Arial" charset="0"/>
                  <a:cs typeface="Arial" charset="0"/>
                </a:rPr>
                <a:t>1,2,3,4,5,6</a:t>
              </a:r>
              <a:r>
                <a:rPr lang="en-US" dirty="0">
                  <a:latin typeface="Arial" charset="0"/>
                  <a:cs typeface="Arial" charset="0"/>
                </a:rPr>
                <a:t>)</a:t>
              </a:r>
              <a:r>
                <a:rPr lang="en-US" i="0" dirty="0">
                  <a:latin typeface="Arial" charset="0"/>
                  <a:cs typeface="Arial" charset="0"/>
                </a:rPr>
                <a:t>  </a:t>
              </a:r>
            </a:p>
          </p:txBody>
        </p:sp>
        <p:grpSp>
          <p:nvGrpSpPr>
            <p:cNvPr id="162824" name="Group 34"/>
            <p:cNvGrpSpPr>
              <a:grpSpLocks/>
            </p:cNvGrpSpPr>
            <p:nvPr/>
          </p:nvGrpSpPr>
          <p:grpSpPr bwMode="auto">
            <a:xfrm>
              <a:off x="5106576" y="1425893"/>
              <a:ext cx="3661504" cy="3600334"/>
              <a:chOff x="731524" y="1819788"/>
              <a:chExt cx="3661504" cy="3600334"/>
            </a:xfrm>
          </p:grpSpPr>
          <p:sp>
            <p:nvSpPr>
              <p:cNvPr id="62474" name="Text Box 23"/>
              <p:cNvSpPr txBox="1">
                <a:spLocks noChangeArrowheads="1"/>
              </p:cNvSpPr>
              <p:nvPr/>
            </p:nvSpPr>
            <p:spPr bwMode="auto">
              <a:xfrm>
                <a:off x="2655957" y="1819788"/>
                <a:ext cx="350907" cy="3667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A</a:t>
                </a:r>
              </a:p>
            </p:txBody>
          </p:sp>
          <p:sp>
            <p:nvSpPr>
              <p:cNvPr id="62475" name="Text Box 24"/>
              <p:cNvSpPr txBox="1">
                <a:spLocks noChangeArrowheads="1"/>
              </p:cNvSpPr>
              <p:nvPr/>
            </p:nvSpPr>
            <p:spPr bwMode="auto">
              <a:xfrm>
                <a:off x="2371738" y="5050277"/>
                <a:ext cx="371549" cy="369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A</a:t>
                </a:r>
                <a:r>
                  <a:rPr lang="ja-JP" altLang="en-US" i="0">
                    <a:latin typeface="Arial" charset="0"/>
                    <a:cs typeface="Arial" charset="0"/>
                  </a:rPr>
                  <a:t>’</a:t>
                </a:r>
                <a:endParaRPr lang="en-US" i="0" dirty="0">
                  <a:latin typeface="Arial" charset="0"/>
                  <a:cs typeface="Arial" charset="0"/>
                </a:endParaRPr>
              </a:p>
            </p:txBody>
          </p:sp>
          <p:sp>
            <p:nvSpPr>
              <p:cNvPr id="62476" name="Text Box 25"/>
              <p:cNvSpPr txBox="1">
                <a:spLocks noChangeArrowheads="1"/>
              </p:cNvSpPr>
              <p:nvPr/>
            </p:nvSpPr>
            <p:spPr bwMode="auto">
              <a:xfrm>
                <a:off x="3988134" y="2419849"/>
                <a:ext cx="338205" cy="368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B</a:t>
                </a:r>
              </a:p>
            </p:txBody>
          </p:sp>
          <p:sp>
            <p:nvSpPr>
              <p:cNvPr id="62477" name="Text Box 26"/>
              <p:cNvSpPr txBox="1">
                <a:spLocks noChangeArrowheads="1"/>
              </p:cNvSpPr>
              <p:nvPr/>
            </p:nvSpPr>
            <p:spPr bwMode="auto">
              <a:xfrm>
                <a:off x="995101" y="4188283"/>
                <a:ext cx="390603" cy="368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B</a:t>
                </a:r>
                <a:r>
                  <a:rPr lang="ja-JP" altLang="en-US" i="0">
                    <a:latin typeface="Arial" charset="0"/>
                    <a:cs typeface="Arial" charset="0"/>
                  </a:rPr>
                  <a:t>’</a:t>
                </a:r>
                <a:endParaRPr lang="en-US" i="0" dirty="0">
                  <a:latin typeface="Arial" charset="0"/>
                  <a:cs typeface="Arial" charset="0"/>
                </a:endParaRPr>
              </a:p>
            </p:txBody>
          </p:sp>
          <p:sp>
            <p:nvSpPr>
              <p:cNvPr id="62478" name="Text Box 27"/>
              <p:cNvSpPr txBox="1">
                <a:spLocks noChangeArrowheads="1"/>
              </p:cNvSpPr>
              <p:nvPr/>
            </p:nvSpPr>
            <p:spPr bwMode="auto">
              <a:xfrm>
                <a:off x="3740435" y="4188283"/>
                <a:ext cx="350908" cy="368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C</a:t>
                </a:r>
              </a:p>
            </p:txBody>
          </p:sp>
          <p:sp>
            <p:nvSpPr>
              <p:cNvPr id="62479" name="Text Box 28"/>
              <p:cNvSpPr txBox="1">
                <a:spLocks noChangeArrowheads="1"/>
              </p:cNvSpPr>
              <p:nvPr/>
            </p:nvSpPr>
            <p:spPr bwMode="auto">
              <a:xfrm>
                <a:off x="1123714" y="2465886"/>
                <a:ext cx="403305" cy="368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C</a:t>
                </a:r>
                <a:r>
                  <a:rPr lang="ja-JP" altLang="en-US" i="0">
                    <a:latin typeface="Arial" charset="0"/>
                    <a:cs typeface="Arial" charset="0"/>
                  </a:rPr>
                  <a:t>’</a:t>
                </a:r>
                <a:endParaRPr lang="en-US" i="0" dirty="0">
                  <a:latin typeface="Arial" charset="0"/>
                  <a:cs typeface="Arial" charset="0"/>
                </a:endParaRPr>
              </a:p>
            </p:txBody>
          </p:sp>
          <p:sp>
            <p:nvSpPr>
              <p:cNvPr id="62480" name="Line 17"/>
              <p:cNvSpPr>
                <a:spLocks noChangeShapeType="1"/>
              </p:cNvSpPr>
              <p:nvPr/>
            </p:nvSpPr>
            <p:spPr bwMode="auto">
              <a:xfrm>
                <a:off x="1687389" y="3165957"/>
                <a:ext cx="720869" cy="2984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62481" name="Line 18"/>
              <p:cNvSpPr>
                <a:spLocks noChangeShapeType="1"/>
              </p:cNvSpPr>
              <p:nvPr/>
            </p:nvSpPr>
            <p:spPr bwMode="auto">
              <a:xfrm>
                <a:off x="2673423" y="2872277"/>
                <a:ext cx="0" cy="50481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62482" name="Line 19"/>
              <p:cNvSpPr>
                <a:spLocks noChangeShapeType="1"/>
              </p:cNvSpPr>
              <p:nvPr/>
            </p:nvSpPr>
            <p:spPr bwMode="auto">
              <a:xfrm flipH="1">
                <a:off x="2863961" y="2996099"/>
                <a:ext cx="892353" cy="48417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62483" name="Line 20"/>
              <p:cNvSpPr>
                <a:spLocks noChangeShapeType="1"/>
              </p:cNvSpPr>
              <p:nvPr/>
            </p:nvSpPr>
            <p:spPr bwMode="auto">
              <a:xfrm flipV="1">
                <a:off x="2673423" y="3605685"/>
                <a:ext cx="12703" cy="70959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nvGrpSpPr>
              <p:cNvPr id="162835" name="Group 45"/>
              <p:cNvGrpSpPr>
                <a:grpSpLocks/>
              </p:cNvGrpSpPr>
              <p:nvPr/>
            </p:nvGrpSpPr>
            <p:grpSpPr bwMode="auto">
              <a:xfrm>
                <a:off x="747936" y="2733042"/>
                <a:ext cx="914403" cy="690308"/>
                <a:chOff x="1046480" y="3962400"/>
                <a:chExt cx="1026163" cy="761428"/>
              </a:xfrm>
            </p:grpSpPr>
            <p:sp>
              <p:nvSpPr>
                <p:cNvPr id="80" name="Rectangle 48"/>
                <p:cNvSpPr>
                  <a:spLocks noChangeArrowheads="1"/>
                </p:cNvSpPr>
                <p:nvPr/>
              </p:nvSpPr>
              <p:spPr bwMode="auto">
                <a:xfrm rot="16200000">
                  <a:off x="1893247" y="4299441"/>
                  <a:ext cx="110313" cy="24768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ea typeface="+mn-ea"/>
                    <a:cs typeface="Arial" pitchFamily="34" charset="0"/>
                  </a:endParaRPr>
                </a:p>
              </p:txBody>
            </p:sp>
            <p:grpSp>
              <p:nvGrpSpPr>
                <p:cNvPr id="162870" name="Group 49"/>
                <p:cNvGrpSpPr>
                  <a:grpSpLocks/>
                </p:cNvGrpSpPr>
                <p:nvPr/>
              </p:nvGrpSpPr>
              <p:grpSpPr bwMode="auto">
                <a:xfrm>
                  <a:off x="1046480" y="3962400"/>
                  <a:ext cx="936071" cy="761428"/>
                  <a:chOff x="-44" y="1473"/>
                  <a:chExt cx="981" cy="1105"/>
                </a:xfrm>
              </p:grpSpPr>
              <p:pic>
                <p:nvPicPr>
                  <p:cNvPr id="162871" name="Picture 5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2872"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62836" name="Group 46"/>
              <p:cNvGrpSpPr>
                <a:grpSpLocks/>
              </p:cNvGrpSpPr>
              <p:nvPr/>
            </p:nvGrpSpPr>
            <p:grpSpPr bwMode="auto">
              <a:xfrm>
                <a:off x="3539588" y="2669737"/>
                <a:ext cx="853440" cy="741680"/>
                <a:chOff x="7179310" y="4033520"/>
                <a:chExt cx="1009650" cy="855028"/>
              </a:xfrm>
            </p:grpSpPr>
            <p:grpSp>
              <p:nvGrpSpPr>
                <p:cNvPr id="162865" name="Group 44"/>
                <p:cNvGrpSpPr>
                  <a:grpSpLocks/>
                </p:cNvGrpSpPr>
                <p:nvPr/>
              </p:nvGrpSpPr>
              <p:grpSpPr bwMode="auto">
                <a:xfrm>
                  <a:off x="7179310" y="4033520"/>
                  <a:ext cx="1009650" cy="855028"/>
                  <a:chOff x="-44" y="1473"/>
                  <a:chExt cx="981" cy="1105"/>
                </a:xfrm>
              </p:grpSpPr>
              <p:pic>
                <p:nvPicPr>
                  <p:cNvPr id="162867"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2868"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77" name="Rectangle 43"/>
                <p:cNvSpPr>
                  <a:spLocks noChangeArrowheads="1"/>
                </p:cNvSpPr>
                <p:nvPr/>
              </p:nvSpPr>
              <p:spPr bwMode="auto">
                <a:xfrm rot="16200000">
                  <a:off x="7440190" y="4309334"/>
                  <a:ext cx="126274" cy="19535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ea typeface="+mn-ea"/>
                    <a:cs typeface="Arial" pitchFamily="34" charset="0"/>
                  </a:endParaRPr>
                </a:p>
              </p:txBody>
            </p:sp>
          </p:grpSp>
          <p:sp>
            <p:nvSpPr>
              <p:cNvPr id="48" name="Rectangle 43"/>
              <p:cNvSpPr>
                <a:spLocks noChangeArrowheads="1"/>
              </p:cNvSpPr>
              <p:nvPr/>
            </p:nvSpPr>
            <p:spPr bwMode="auto">
              <a:xfrm>
                <a:off x="2614674" y="2705593"/>
                <a:ext cx="109559" cy="165096"/>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ea typeface="+mn-ea"/>
                  <a:cs typeface="Arial" pitchFamily="34" charset="0"/>
                </a:endParaRPr>
              </a:p>
            </p:txBody>
          </p:sp>
          <p:grpSp>
            <p:nvGrpSpPr>
              <p:cNvPr id="162838" name="Group 44"/>
              <p:cNvGrpSpPr>
                <a:grpSpLocks/>
              </p:cNvGrpSpPr>
              <p:nvPr/>
            </p:nvGrpSpPr>
            <p:grpSpPr bwMode="auto">
              <a:xfrm>
                <a:off x="2233637" y="2138292"/>
                <a:ext cx="853440" cy="741680"/>
                <a:chOff x="-44" y="1473"/>
                <a:chExt cx="981" cy="1105"/>
              </a:xfrm>
            </p:grpSpPr>
            <p:pic>
              <p:nvPicPr>
                <p:cNvPr id="162863"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2864"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62839" name="Group 49"/>
              <p:cNvGrpSpPr>
                <a:grpSpLocks/>
              </p:cNvGrpSpPr>
              <p:nvPr/>
            </p:nvGrpSpPr>
            <p:grpSpPr bwMode="auto">
              <a:xfrm>
                <a:off x="2060917" y="4279843"/>
                <a:ext cx="853440" cy="835329"/>
                <a:chOff x="8077200" y="3320111"/>
                <a:chExt cx="853440" cy="835329"/>
              </a:xfrm>
            </p:grpSpPr>
            <p:sp>
              <p:nvSpPr>
                <p:cNvPr id="70" name="Rectangle 43"/>
                <p:cNvSpPr>
                  <a:spLocks noChangeArrowheads="1"/>
                </p:cNvSpPr>
                <p:nvPr/>
              </p:nvSpPr>
              <p:spPr bwMode="auto">
                <a:xfrm>
                  <a:off x="8630957" y="3320624"/>
                  <a:ext cx="111147" cy="165096"/>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ea typeface="+mn-ea"/>
                    <a:cs typeface="Arial" pitchFamily="34" charset="0"/>
                  </a:endParaRPr>
                </a:p>
              </p:txBody>
            </p:sp>
            <p:grpSp>
              <p:nvGrpSpPr>
                <p:cNvPr id="162860" name="Group 44"/>
                <p:cNvGrpSpPr>
                  <a:grpSpLocks/>
                </p:cNvGrpSpPr>
                <p:nvPr/>
              </p:nvGrpSpPr>
              <p:grpSpPr bwMode="auto">
                <a:xfrm>
                  <a:off x="8077200" y="3413760"/>
                  <a:ext cx="853440" cy="741680"/>
                  <a:chOff x="-44" y="1473"/>
                  <a:chExt cx="981" cy="1105"/>
                </a:xfrm>
              </p:grpSpPr>
              <p:pic>
                <p:nvPicPr>
                  <p:cNvPr id="162861"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2862"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pic>
            <p:nvPicPr>
              <p:cNvPr id="6248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13" y="3316766"/>
                <a:ext cx="603370" cy="341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62841" name="Group 51"/>
              <p:cNvGrpSpPr>
                <a:grpSpLocks/>
              </p:cNvGrpSpPr>
              <p:nvPr/>
            </p:nvGrpSpPr>
            <p:grpSpPr bwMode="auto">
              <a:xfrm>
                <a:off x="731524" y="3616962"/>
                <a:ext cx="914403" cy="690308"/>
                <a:chOff x="1046480" y="3962400"/>
                <a:chExt cx="1026163" cy="761428"/>
              </a:xfrm>
            </p:grpSpPr>
            <p:sp>
              <p:nvSpPr>
                <p:cNvPr id="66" name="Rectangle 48"/>
                <p:cNvSpPr>
                  <a:spLocks noChangeArrowheads="1"/>
                </p:cNvSpPr>
                <p:nvPr/>
              </p:nvSpPr>
              <p:spPr bwMode="auto">
                <a:xfrm rot="16200000">
                  <a:off x="1893846" y="4299769"/>
                  <a:ext cx="110314" cy="24768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ea typeface="+mn-ea"/>
                    <a:cs typeface="Arial" pitchFamily="34" charset="0"/>
                  </a:endParaRPr>
                </a:p>
              </p:txBody>
            </p:sp>
            <p:grpSp>
              <p:nvGrpSpPr>
                <p:cNvPr id="162856" name="Group 49"/>
                <p:cNvGrpSpPr>
                  <a:grpSpLocks/>
                </p:cNvGrpSpPr>
                <p:nvPr/>
              </p:nvGrpSpPr>
              <p:grpSpPr bwMode="auto">
                <a:xfrm>
                  <a:off x="1046480" y="3962400"/>
                  <a:ext cx="936071" cy="761428"/>
                  <a:chOff x="-44" y="1473"/>
                  <a:chExt cx="981" cy="1105"/>
                </a:xfrm>
              </p:grpSpPr>
              <p:pic>
                <p:nvPicPr>
                  <p:cNvPr id="162857" name="Picture 5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2858"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62842" name="Group 52"/>
              <p:cNvGrpSpPr>
                <a:grpSpLocks/>
              </p:cNvGrpSpPr>
              <p:nvPr/>
            </p:nvGrpSpPr>
            <p:grpSpPr bwMode="auto">
              <a:xfrm>
                <a:off x="3410634" y="3567725"/>
                <a:ext cx="853440" cy="741680"/>
                <a:chOff x="7179310" y="4033520"/>
                <a:chExt cx="1009650" cy="855028"/>
              </a:xfrm>
            </p:grpSpPr>
            <p:grpSp>
              <p:nvGrpSpPr>
                <p:cNvPr id="162851" name="Group 44"/>
                <p:cNvGrpSpPr>
                  <a:grpSpLocks/>
                </p:cNvGrpSpPr>
                <p:nvPr/>
              </p:nvGrpSpPr>
              <p:grpSpPr bwMode="auto">
                <a:xfrm>
                  <a:off x="7179310" y="4033520"/>
                  <a:ext cx="1009650" cy="855028"/>
                  <a:chOff x="-44" y="1473"/>
                  <a:chExt cx="981" cy="1105"/>
                </a:xfrm>
              </p:grpSpPr>
              <p:pic>
                <p:nvPicPr>
                  <p:cNvPr id="162853"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2854"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63" name="Rectangle 43"/>
                <p:cNvSpPr>
                  <a:spLocks noChangeArrowheads="1"/>
                </p:cNvSpPr>
                <p:nvPr/>
              </p:nvSpPr>
              <p:spPr bwMode="auto">
                <a:xfrm rot="16200000">
                  <a:off x="7438739" y="4308075"/>
                  <a:ext cx="128105" cy="19723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ea typeface="+mn-ea"/>
                    <a:cs typeface="Arial" pitchFamily="34" charset="0"/>
                  </a:endParaRPr>
                </a:p>
              </p:txBody>
            </p:sp>
          </p:grpSp>
          <p:sp>
            <p:nvSpPr>
              <p:cNvPr id="62492" name="Line 17"/>
              <p:cNvSpPr>
                <a:spLocks noChangeShapeType="1"/>
              </p:cNvSpPr>
              <p:nvPr/>
            </p:nvSpPr>
            <p:spPr bwMode="auto">
              <a:xfrm flipV="1">
                <a:off x="1660396" y="3600922"/>
                <a:ext cx="744686" cy="45084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62493" name="Line 19"/>
              <p:cNvSpPr>
                <a:spLocks noChangeShapeType="1"/>
              </p:cNvSpPr>
              <p:nvPr/>
            </p:nvSpPr>
            <p:spPr bwMode="auto">
              <a:xfrm flipH="1" flipV="1">
                <a:off x="2968756" y="3545361"/>
                <a:ext cx="646242" cy="33812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62494" name="Text Box 35"/>
              <p:cNvSpPr txBox="1">
                <a:spLocks noChangeArrowheads="1"/>
              </p:cNvSpPr>
              <p:nvPr/>
            </p:nvSpPr>
            <p:spPr bwMode="auto">
              <a:xfrm>
                <a:off x="2401907" y="3026260"/>
                <a:ext cx="312799" cy="3698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1</a:t>
                </a:r>
              </a:p>
            </p:txBody>
          </p:sp>
          <p:sp>
            <p:nvSpPr>
              <p:cNvPr id="62495" name="Text Box 36"/>
              <p:cNvSpPr txBox="1">
                <a:spLocks noChangeArrowheads="1"/>
              </p:cNvSpPr>
              <p:nvPr/>
            </p:nvSpPr>
            <p:spPr bwMode="auto">
              <a:xfrm>
                <a:off x="2903656" y="3051660"/>
                <a:ext cx="323914" cy="3667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2</a:t>
                </a:r>
              </a:p>
            </p:txBody>
          </p:sp>
          <p:sp>
            <p:nvSpPr>
              <p:cNvPr id="62496" name="Text Box 37"/>
              <p:cNvSpPr txBox="1">
                <a:spLocks noChangeArrowheads="1"/>
              </p:cNvSpPr>
              <p:nvPr/>
            </p:nvSpPr>
            <p:spPr bwMode="auto">
              <a:xfrm>
                <a:off x="3125951" y="3710457"/>
                <a:ext cx="322326" cy="366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3</a:t>
                </a:r>
              </a:p>
            </p:txBody>
          </p:sp>
          <p:sp>
            <p:nvSpPr>
              <p:cNvPr id="62497" name="Text Box 38"/>
              <p:cNvSpPr txBox="1">
                <a:spLocks noChangeArrowheads="1"/>
              </p:cNvSpPr>
              <p:nvPr/>
            </p:nvSpPr>
            <p:spPr bwMode="auto">
              <a:xfrm>
                <a:off x="2640079" y="3654896"/>
                <a:ext cx="323914" cy="3667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4</a:t>
                </a:r>
              </a:p>
            </p:txBody>
          </p:sp>
          <p:sp>
            <p:nvSpPr>
              <p:cNvPr id="62498" name="Text Box 39"/>
              <p:cNvSpPr txBox="1">
                <a:spLocks noChangeArrowheads="1"/>
              </p:cNvSpPr>
              <p:nvPr/>
            </p:nvSpPr>
            <p:spPr bwMode="auto">
              <a:xfrm>
                <a:off x="2070052" y="3704108"/>
                <a:ext cx="323914" cy="366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5</a:t>
                </a:r>
              </a:p>
            </p:txBody>
          </p:sp>
          <p:sp>
            <p:nvSpPr>
              <p:cNvPr id="62499" name="Text Box 40"/>
              <p:cNvSpPr txBox="1">
                <a:spLocks noChangeArrowheads="1"/>
              </p:cNvSpPr>
              <p:nvPr/>
            </p:nvSpPr>
            <p:spPr bwMode="auto">
              <a:xfrm>
                <a:off x="2039884" y="3080234"/>
                <a:ext cx="319151" cy="3698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6</a:t>
                </a:r>
              </a:p>
            </p:txBody>
          </p:sp>
        </p:grpSp>
      </p:grpSp>
      <p:pic>
        <p:nvPicPr>
          <p:cNvPr id="162822" name="Picture 6" descr="underline_b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962025"/>
            <a:ext cx="8228012"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62</a:t>
            </a:fld>
            <a:endParaRPr lang="en-US" sz="1200" dirty="0">
              <a:latin typeface="Tahoma" charset="0"/>
            </a:endParaRPr>
          </a:p>
        </p:txBody>
      </p:sp>
      <p:sp>
        <p:nvSpPr>
          <p:cNvPr id="59"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38285765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a:xfrm>
            <a:off x="381264" y="4428"/>
            <a:ext cx="7772400" cy="1143000"/>
          </a:xfrm>
        </p:spPr>
        <p:txBody>
          <a:bodyPr/>
          <a:lstStyle/>
          <a:p>
            <a:pPr>
              <a:defRPr/>
            </a:pPr>
            <a:r>
              <a:rPr lang="en-US" sz="3600" dirty="0">
                <a:latin typeface="Gill Sans MT" charset="0"/>
                <a:cs typeface="+mj-cs"/>
              </a:rPr>
              <a:t>Switch forwarding table</a:t>
            </a:r>
          </a:p>
        </p:txBody>
      </p:sp>
      <p:sp>
        <p:nvSpPr>
          <p:cNvPr id="63493" name="Rectangle 3"/>
          <p:cNvSpPr>
            <a:spLocks noGrp="1" noChangeArrowheads="1"/>
          </p:cNvSpPr>
          <p:nvPr>
            <p:ph type="body" idx="1"/>
          </p:nvPr>
        </p:nvSpPr>
        <p:spPr>
          <a:xfrm>
            <a:off x="357464" y="1280319"/>
            <a:ext cx="4878387" cy="4805362"/>
          </a:xfrm>
        </p:spPr>
        <p:txBody>
          <a:bodyPr/>
          <a:lstStyle/>
          <a:p>
            <a:pPr marL="0" indent="0">
              <a:lnSpc>
                <a:spcPts val="3000"/>
              </a:lnSpc>
              <a:buFont typeface="Wingdings" charset="0"/>
              <a:buNone/>
              <a:defRPr/>
            </a:pPr>
            <a:r>
              <a:rPr lang="en-US" i="1" u="sng" dirty="0">
                <a:solidFill>
                  <a:srgbClr val="CC0000"/>
                </a:solidFill>
                <a:latin typeface="Gill Sans MT" charset="0"/>
                <a:cs typeface="+mn-cs"/>
              </a:rPr>
              <a:t>Q:</a:t>
            </a:r>
            <a:r>
              <a:rPr lang="en-US" dirty="0">
                <a:solidFill>
                  <a:srgbClr val="CC0000"/>
                </a:solidFill>
                <a:latin typeface="Gill Sans MT" charset="0"/>
                <a:cs typeface="+mn-cs"/>
              </a:rPr>
              <a:t> </a:t>
            </a:r>
            <a:r>
              <a:rPr lang="en-US" dirty="0">
                <a:latin typeface="Gill Sans MT" charset="0"/>
                <a:cs typeface="+mn-cs"/>
              </a:rPr>
              <a:t>how does switch know A</a:t>
            </a:r>
            <a:r>
              <a:rPr lang="ja-JP" altLang="en-US" dirty="0">
                <a:latin typeface="Gill Sans MT" charset="0"/>
                <a:cs typeface="+mn-cs"/>
              </a:rPr>
              <a:t>’</a:t>
            </a:r>
            <a:r>
              <a:rPr lang="en-US" dirty="0">
                <a:latin typeface="Gill Sans MT" charset="0"/>
                <a:cs typeface="+mn-cs"/>
              </a:rPr>
              <a:t> reachable via interface 4, B</a:t>
            </a:r>
            <a:r>
              <a:rPr lang="ja-JP" altLang="en-US" dirty="0">
                <a:latin typeface="Gill Sans MT" charset="0"/>
                <a:cs typeface="+mn-cs"/>
              </a:rPr>
              <a:t>’</a:t>
            </a:r>
            <a:r>
              <a:rPr lang="en-US" dirty="0">
                <a:latin typeface="Gill Sans MT" charset="0"/>
                <a:cs typeface="+mn-cs"/>
              </a:rPr>
              <a:t> reachable via interface 5?</a:t>
            </a:r>
          </a:p>
        </p:txBody>
      </p:sp>
      <p:grpSp>
        <p:nvGrpSpPr>
          <p:cNvPr id="164869" name="Group 34"/>
          <p:cNvGrpSpPr>
            <a:grpSpLocks/>
          </p:cNvGrpSpPr>
          <p:nvPr/>
        </p:nvGrpSpPr>
        <p:grpSpPr bwMode="auto">
          <a:xfrm>
            <a:off x="5106988" y="1425575"/>
            <a:ext cx="3660775" cy="4283075"/>
            <a:chOff x="5106576" y="1425893"/>
            <a:chExt cx="3661504" cy="4282976"/>
          </a:xfrm>
        </p:grpSpPr>
        <p:sp>
          <p:nvSpPr>
            <p:cNvPr id="63496" name="Text Box 34"/>
            <p:cNvSpPr txBox="1">
              <a:spLocks noChangeArrowheads="1"/>
            </p:cNvSpPr>
            <p:nvPr/>
          </p:nvSpPr>
          <p:spPr bwMode="auto">
            <a:xfrm>
              <a:off x="5827445" y="5062772"/>
              <a:ext cx="2710402" cy="6460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dirty="0">
                  <a:latin typeface="Arial" charset="0"/>
                  <a:cs typeface="Arial" charset="0"/>
                </a:rPr>
                <a:t>switch with six interfaces</a:t>
              </a:r>
            </a:p>
            <a:p>
              <a:pPr algn="ctr">
                <a:defRPr/>
              </a:pPr>
              <a:r>
                <a:rPr lang="en-US" dirty="0">
                  <a:latin typeface="Arial" charset="0"/>
                  <a:cs typeface="Arial" charset="0"/>
                </a:rPr>
                <a:t>(</a:t>
              </a:r>
              <a:r>
                <a:rPr lang="en-US" dirty="0">
                  <a:solidFill>
                    <a:srgbClr val="FF0000"/>
                  </a:solidFill>
                  <a:latin typeface="Arial" charset="0"/>
                  <a:cs typeface="Arial" charset="0"/>
                </a:rPr>
                <a:t>1,2,3,4,5,6</a:t>
              </a:r>
              <a:r>
                <a:rPr lang="en-US" dirty="0">
                  <a:latin typeface="Arial" charset="0"/>
                  <a:cs typeface="Arial" charset="0"/>
                </a:rPr>
                <a:t>)</a:t>
              </a:r>
              <a:r>
                <a:rPr lang="en-US" i="0" dirty="0">
                  <a:latin typeface="Arial" charset="0"/>
                  <a:cs typeface="Arial" charset="0"/>
                </a:rPr>
                <a:t>  </a:t>
              </a:r>
            </a:p>
          </p:txBody>
        </p:sp>
        <p:grpSp>
          <p:nvGrpSpPr>
            <p:cNvPr id="164874" name="Group 36"/>
            <p:cNvGrpSpPr>
              <a:grpSpLocks/>
            </p:cNvGrpSpPr>
            <p:nvPr/>
          </p:nvGrpSpPr>
          <p:grpSpPr bwMode="auto">
            <a:xfrm>
              <a:off x="5106576" y="1425893"/>
              <a:ext cx="3661504" cy="3600334"/>
              <a:chOff x="731524" y="1819788"/>
              <a:chExt cx="3661504" cy="3600334"/>
            </a:xfrm>
          </p:grpSpPr>
          <p:sp>
            <p:nvSpPr>
              <p:cNvPr id="63498" name="Text Box 23"/>
              <p:cNvSpPr txBox="1">
                <a:spLocks noChangeArrowheads="1"/>
              </p:cNvSpPr>
              <p:nvPr/>
            </p:nvSpPr>
            <p:spPr bwMode="auto">
              <a:xfrm>
                <a:off x="2655957" y="1819788"/>
                <a:ext cx="350907" cy="3667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A</a:t>
                </a:r>
              </a:p>
            </p:txBody>
          </p:sp>
          <p:sp>
            <p:nvSpPr>
              <p:cNvPr id="63499" name="Text Box 24"/>
              <p:cNvSpPr txBox="1">
                <a:spLocks noChangeArrowheads="1"/>
              </p:cNvSpPr>
              <p:nvPr/>
            </p:nvSpPr>
            <p:spPr bwMode="auto">
              <a:xfrm>
                <a:off x="2371738" y="5050277"/>
                <a:ext cx="371549" cy="369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A</a:t>
                </a:r>
                <a:r>
                  <a:rPr lang="ja-JP" altLang="en-US" i="0">
                    <a:latin typeface="Arial" charset="0"/>
                    <a:cs typeface="Arial" charset="0"/>
                  </a:rPr>
                  <a:t>’</a:t>
                </a:r>
                <a:endParaRPr lang="en-US" i="0" dirty="0">
                  <a:latin typeface="Arial" charset="0"/>
                  <a:cs typeface="Arial" charset="0"/>
                </a:endParaRPr>
              </a:p>
            </p:txBody>
          </p:sp>
          <p:sp>
            <p:nvSpPr>
              <p:cNvPr id="63500" name="Text Box 25"/>
              <p:cNvSpPr txBox="1">
                <a:spLocks noChangeArrowheads="1"/>
              </p:cNvSpPr>
              <p:nvPr/>
            </p:nvSpPr>
            <p:spPr bwMode="auto">
              <a:xfrm>
                <a:off x="3988134" y="2419849"/>
                <a:ext cx="338205" cy="368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B</a:t>
                </a:r>
              </a:p>
            </p:txBody>
          </p:sp>
          <p:sp>
            <p:nvSpPr>
              <p:cNvPr id="63501" name="Text Box 26"/>
              <p:cNvSpPr txBox="1">
                <a:spLocks noChangeArrowheads="1"/>
              </p:cNvSpPr>
              <p:nvPr/>
            </p:nvSpPr>
            <p:spPr bwMode="auto">
              <a:xfrm>
                <a:off x="995101" y="4188283"/>
                <a:ext cx="390603" cy="368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B</a:t>
                </a:r>
                <a:r>
                  <a:rPr lang="ja-JP" altLang="en-US" i="0">
                    <a:latin typeface="Arial" charset="0"/>
                    <a:cs typeface="Arial" charset="0"/>
                  </a:rPr>
                  <a:t>’</a:t>
                </a:r>
                <a:endParaRPr lang="en-US" i="0" dirty="0">
                  <a:latin typeface="Arial" charset="0"/>
                  <a:cs typeface="Arial" charset="0"/>
                </a:endParaRPr>
              </a:p>
            </p:txBody>
          </p:sp>
          <p:sp>
            <p:nvSpPr>
              <p:cNvPr id="63502" name="Text Box 27"/>
              <p:cNvSpPr txBox="1">
                <a:spLocks noChangeArrowheads="1"/>
              </p:cNvSpPr>
              <p:nvPr/>
            </p:nvSpPr>
            <p:spPr bwMode="auto">
              <a:xfrm>
                <a:off x="3740435" y="4188283"/>
                <a:ext cx="350908" cy="368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C</a:t>
                </a:r>
              </a:p>
            </p:txBody>
          </p:sp>
          <p:sp>
            <p:nvSpPr>
              <p:cNvPr id="63503" name="Text Box 28"/>
              <p:cNvSpPr txBox="1">
                <a:spLocks noChangeArrowheads="1"/>
              </p:cNvSpPr>
              <p:nvPr/>
            </p:nvSpPr>
            <p:spPr bwMode="auto">
              <a:xfrm>
                <a:off x="1123714" y="2465886"/>
                <a:ext cx="403305" cy="368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C</a:t>
                </a:r>
                <a:r>
                  <a:rPr lang="ja-JP" altLang="en-US" i="0">
                    <a:latin typeface="Arial" charset="0"/>
                    <a:cs typeface="Arial" charset="0"/>
                  </a:rPr>
                  <a:t>’</a:t>
                </a:r>
                <a:endParaRPr lang="en-US" i="0" dirty="0">
                  <a:latin typeface="Arial" charset="0"/>
                  <a:cs typeface="Arial" charset="0"/>
                </a:endParaRPr>
              </a:p>
            </p:txBody>
          </p:sp>
          <p:sp>
            <p:nvSpPr>
              <p:cNvPr id="63504" name="Line 17"/>
              <p:cNvSpPr>
                <a:spLocks noChangeShapeType="1"/>
              </p:cNvSpPr>
              <p:nvPr/>
            </p:nvSpPr>
            <p:spPr bwMode="auto">
              <a:xfrm>
                <a:off x="1687389" y="3165957"/>
                <a:ext cx="720869" cy="2984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63505" name="Line 18"/>
              <p:cNvSpPr>
                <a:spLocks noChangeShapeType="1"/>
              </p:cNvSpPr>
              <p:nvPr/>
            </p:nvSpPr>
            <p:spPr bwMode="auto">
              <a:xfrm>
                <a:off x="2673423" y="2872277"/>
                <a:ext cx="0" cy="50481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63506" name="Line 19"/>
              <p:cNvSpPr>
                <a:spLocks noChangeShapeType="1"/>
              </p:cNvSpPr>
              <p:nvPr/>
            </p:nvSpPr>
            <p:spPr bwMode="auto">
              <a:xfrm flipH="1">
                <a:off x="2863961" y="2996099"/>
                <a:ext cx="892353" cy="48417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63507" name="Line 20"/>
              <p:cNvSpPr>
                <a:spLocks noChangeShapeType="1"/>
              </p:cNvSpPr>
              <p:nvPr/>
            </p:nvSpPr>
            <p:spPr bwMode="auto">
              <a:xfrm flipV="1">
                <a:off x="2673423" y="3605685"/>
                <a:ext cx="12703" cy="70959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nvGrpSpPr>
              <p:cNvPr id="164885" name="Group 47"/>
              <p:cNvGrpSpPr>
                <a:grpSpLocks/>
              </p:cNvGrpSpPr>
              <p:nvPr/>
            </p:nvGrpSpPr>
            <p:grpSpPr bwMode="auto">
              <a:xfrm>
                <a:off x="747936" y="2733042"/>
                <a:ext cx="914403" cy="690308"/>
                <a:chOff x="1046480" y="3962400"/>
                <a:chExt cx="1026163" cy="761428"/>
              </a:xfrm>
            </p:grpSpPr>
            <p:sp>
              <p:nvSpPr>
                <p:cNvPr id="82" name="Rectangle 48"/>
                <p:cNvSpPr>
                  <a:spLocks noChangeArrowheads="1"/>
                </p:cNvSpPr>
                <p:nvPr/>
              </p:nvSpPr>
              <p:spPr bwMode="auto">
                <a:xfrm rot="16200000">
                  <a:off x="1893247" y="4299441"/>
                  <a:ext cx="110313" cy="24768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ea typeface="+mn-ea"/>
                    <a:cs typeface="Arial" pitchFamily="34" charset="0"/>
                  </a:endParaRPr>
                </a:p>
              </p:txBody>
            </p:sp>
            <p:grpSp>
              <p:nvGrpSpPr>
                <p:cNvPr id="164920" name="Group 49"/>
                <p:cNvGrpSpPr>
                  <a:grpSpLocks/>
                </p:cNvGrpSpPr>
                <p:nvPr/>
              </p:nvGrpSpPr>
              <p:grpSpPr bwMode="auto">
                <a:xfrm>
                  <a:off x="1046480" y="3962400"/>
                  <a:ext cx="936071" cy="761428"/>
                  <a:chOff x="-44" y="1473"/>
                  <a:chExt cx="981" cy="1105"/>
                </a:xfrm>
              </p:grpSpPr>
              <p:pic>
                <p:nvPicPr>
                  <p:cNvPr id="164921" name="Picture 5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922"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64886" name="Group 48"/>
              <p:cNvGrpSpPr>
                <a:grpSpLocks/>
              </p:cNvGrpSpPr>
              <p:nvPr/>
            </p:nvGrpSpPr>
            <p:grpSpPr bwMode="auto">
              <a:xfrm>
                <a:off x="3539588" y="2669737"/>
                <a:ext cx="853440" cy="741680"/>
                <a:chOff x="7179310" y="4033520"/>
                <a:chExt cx="1009650" cy="855028"/>
              </a:xfrm>
            </p:grpSpPr>
            <p:grpSp>
              <p:nvGrpSpPr>
                <p:cNvPr id="164915" name="Group 44"/>
                <p:cNvGrpSpPr>
                  <a:grpSpLocks/>
                </p:cNvGrpSpPr>
                <p:nvPr/>
              </p:nvGrpSpPr>
              <p:grpSpPr bwMode="auto">
                <a:xfrm>
                  <a:off x="7179310" y="4033520"/>
                  <a:ext cx="1009650" cy="855028"/>
                  <a:chOff x="-44" y="1473"/>
                  <a:chExt cx="981" cy="1105"/>
                </a:xfrm>
              </p:grpSpPr>
              <p:pic>
                <p:nvPicPr>
                  <p:cNvPr id="164917"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918"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79" name="Rectangle 43"/>
                <p:cNvSpPr>
                  <a:spLocks noChangeArrowheads="1"/>
                </p:cNvSpPr>
                <p:nvPr/>
              </p:nvSpPr>
              <p:spPr bwMode="auto">
                <a:xfrm rot="16200000">
                  <a:off x="7440190" y="4309334"/>
                  <a:ext cx="126274" cy="19535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ea typeface="+mn-ea"/>
                    <a:cs typeface="Arial" pitchFamily="34" charset="0"/>
                  </a:endParaRPr>
                </a:p>
              </p:txBody>
            </p:sp>
          </p:grpSp>
          <p:sp>
            <p:nvSpPr>
              <p:cNvPr id="50" name="Rectangle 43"/>
              <p:cNvSpPr>
                <a:spLocks noChangeArrowheads="1"/>
              </p:cNvSpPr>
              <p:nvPr/>
            </p:nvSpPr>
            <p:spPr bwMode="auto">
              <a:xfrm>
                <a:off x="2614674" y="2705593"/>
                <a:ext cx="109559" cy="165096"/>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ea typeface="+mn-ea"/>
                  <a:cs typeface="Arial" pitchFamily="34" charset="0"/>
                </a:endParaRPr>
              </a:p>
            </p:txBody>
          </p:sp>
          <p:grpSp>
            <p:nvGrpSpPr>
              <p:cNvPr id="164888" name="Group 44"/>
              <p:cNvGrpSpPr>
                <a:grpSpLocks/>
              </p:cNvGrpSpPr>
              <p:nvPr/>
            </p:nvGrpSpPr>
            <p:grpSpPr bwMode="auto">
              <a:xfrm>
                <a:off x="2233637" y="2138292"/>
                <a:ext cx="853440" cy="741680"/>
                <a:chOff x="-44" y="1473"/>
                <a:chExt cx="981" cy="1105"/>
              </a:xfrm>
            </p:grpSpPr>
            <p:pic>
              <p:nvPicPr>
                <p:cNvPr id="164913"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914"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64889" name="Group 51"/>
              <p:cNvGrpSpPr>
                <a:grpSpLocks/>
              </p:cNvGrpSpPr>
              <p:nvPr/>
            </p:nvGrpSpPr>
            <p:grpSpPr bwMode="auto">
              <a:xfrm>
                <a:off x="2060917" y="4279843"/>
                <a:ext cx="853440" cy="835329"/>
                <a:chOff x="8077200" y="3320111"/>
                <a:chExt cx="853440" cy="835329"/>
              </a:xfrm>
            </p:grpSpPr>
            <p:sp>
              <p:nvSpPr>
                <p:cNvPr id="72" name="Rectangle 43"/>
                <p:cNvSpPr>
                  <a:spLocks noChangeArrowheads="1"/>
                </p:cNvSpPr>
                <p:nvPr/>
              </p:nvSpPr>
              <p:spPr bwMode="auto">
                <a:xfrm>
                  <a:off x="8630957" y="3320624"/>
                  <a:ext cx="111147" cy="165096"/>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ea typeface="+mn-ea"/>
                    <a:cs typeface="Arial" pitchFamily="34" charset="0"/>
                  </a:endParaRPr>
                </a:p>
              </p:txBody>
            </p:sp>
            <p:grpSp>
              <p:nvGrpSpPr>
                <p:cNvPr id="164910" name="Group 44"/>
                <p:cNvGrpSpPr>
                  <a:grpSpLocks/>
                </p:cNvGrpSpPr>
                <p:nvPr/>
              </p:nvGrpSpPr>
              <p:grpSpPr bwMode="auto">
                <a:xfrm>
                  <a:off x="8077200" y="3413760"/>
                  <a:ext cx="853440" cy="741680"/>
                  <a:chOff x="-44" y="1473"/>
                  <a:chExt cx="981" cy="1105"/>
                </a:xfrm>
              </p:grpSpPr>
              <p:pic>
                <p:nvPicPr>
                  <p:cNvPr id="164911"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912"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pic>
            <p:nvPicPr>
              <p:cNvPr id="635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13" y="3316766"/>
                <a:ext cx="603370" cy="341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64891" name="Group 53"/>
              <p:cNvGrpSpPr>
                <a:grpSpLocks/>
              </p:cNvGrpSpPr>
              <p:nvPr/>
            </p:nvGrpSpPr>
            <p:grpSpPr bwMode="auto">
              <a:xfrm>
                <a:off x="731524" y="3616962"/>
                <a:ext cx="914403" cy="690308"/>
                <a:chOff x="1046480" y="3962400"/>
                <a:chExt cx="1026163" cy="761428"/>
              </a:xfrm>
            </p:grpSpPr>
            <p:sp>
              <p:nvSpPr>
                <p:cNvPr id="68" name="Rectangle 48"/>
                <p:cNvSpPr>
                  <a:spLocks noChangeArrowheads="1"/>
                </p:cNvSpPr>
                <p:nvPr/>
              </p:nvSpPr>
              <p:spPr bwMode="auto">
                <a:xfrm rot="16200000">
                  <a:off x="1893846" y="4299769"/>
                  <a:ext cx="110314" cy="24768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ea typeface="+mn-ea"/>
                    <a:cs typeface="Arial" pitchFamily="34" charset="0"/>
                  </a:endParaRPr>
                </a:p>
              </p:txBody>
            </p:sp>
            <p:grpSp>
              <p:nvGrpSpPr>
                <p:cNvPr id="164906" name="Group 49"/>
                <p:cNvGrpSpPr>
                  <a:grpSpLocks/>
                </p:cNvGrpSpPr>
                <p:nvPr/>
              </p:nvGrpSpPr>
              <p:grpSpPr bwMode="auto">
                <a:xfrm>
                  <a:off x="1046480" y="3962400"/>
                  <a:ext cx="936071" cy="761428"/>
                  <a:chOff x="-44" y="1473"/>
                  <a:chExt cx="981" cy="1105"/>
                </a:xfrm>
              </p:grpSpPr>
              <p:pic>
                <p:nvPicPr>
                  <p:cNvPr id="164907" name="Picture 5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908"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64892" name="Group 54"/>
              <p:cNvGrpSpPr>
                <a:grpSpLocks/>
              </p:cNvGrpSpPr>
              <p:nvPr/>
            </p:nvGrpSpPr>
            <p:grpSpPr bwMode="auto">
              <a:xfrm>
                <a:off x="3410634" y="3567725"/>
                <a:ext cx="853440" cy="741680"/>
                <a:chOff x="7179310" y="4033520"/>
                <a:chExt cx="1009650" cy="855028"/>
              </a:xfrm>
            </p:grpSpPr>
            <p:grpSp>
              <p:nvGrpSpPr>
                <p:cNvPr id="164901" name="Group 44"/>
                <p:cNvGrpSpPr>
                  <a:grpSpLocks/>
                </p:cNvGrpSpPr>
                <p:nvPr/>
              </p:nvGrpSpPr>
              <p:grpSpPr bwMode="auto">
                <a:xfrm>
                  <a:off x="7179310" y="4033520"/>
                  <a:ext cx="1009650" cy="855028"/>
                  <a:chOff x="-44" y="1473"/>
                  <a:chExt cx="981" cy="1105"/>
                </a:xfrm>
              </p:grpSpPr>
              <p:pic>
                <p:nvPicPr>
                  <p:cNvPr id="164903"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904"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65" name="Rectangle 43"/>
                <p:cNvSpPr>
                  <a:spLocks noChangeArrowheads="1"/>
                </p:cNvSpPr>
                <p:nvPr/>
              </p:nvSpPr>
              <p:spPr bwMode="auto">
                <a:xfrm rot="16200000">
                  <a:off x="7438739" y="4308075"/>
                  <a:ext cx="128105" cy="19723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ea typeface="+mn-ea"/>
                    <a:cs typeface="Arial" pitchFamily="34" charset="0"/>
                  </a:endParaRPr>
                </a:p>
              </p:txBody>
            </p:sp>
          </p:grpSp>
          <p:sp>
            <p:nvSpPr>
              <p:cNvPr id="63516" name="Line 17"/>
              <p:cNvSpPr>
                <a:spLocks noChangeShapeType="1"/>
              </p:cNvSpPr>
              <p:nvPr/>
            </p:nvSpPr>
            <p:spPr bwMode="auto">
              <a:xfrm flipV="1">
                <a:off x="1660396" y="3600922"/>
                <a:ext cx="744686" cy="45084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63517" name="Line 19"/>
              <p:cNvSpPr>
                <a:spLocks noChangeShapeType="1"/>
              </p:cNvSpPr>
              <p:nvPr/>
            </p:nvSpPr>
            <p:spPr bwMode="auto">
              <a:xfrm flipH="1" flipV="1">
                <a:off x="2968756" y="3545361"/>
                <a:ext cx="646242" cy="33812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63518" name="Text Box 35"/>
              <p:cNvSpPr txBox="1">
                <a:spLocks noChangeArrowheads="1"/>
              </p:cNvSpPr>
              <p:nvPr/>
            </p:nvSpPr>
            <p:spPr bwMode="auto">
              <a:xfrm>
                <a:off x="2401907" y="3026260"/>
                <a:ext cx="312799" cy="3698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1</a:t>
                </a:r>
              </a:p>
            </p:txBody>
          </p:sp>
          <p:sp>
            <p:nvSpPr>
              <p:cNvPr id="63519" name="Text Box 36"/>
              <p:cNvSpPr txBox="1">
                <a:spLocks noChangeArrowheads="1"/>
              </p:cNvSpPr>
              <p:nvPr/>
            </p:nvSpPr>
            <p:spPr bwMode="auto">
              <a:xfrm>
                <a:off x="2903656" y="3051660"/>
                <a:ext cx="323914" cy="3667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2</a:t>
                </a:r>
              </a:p>
            </p:txBody>
          </p:sp>
          <p:sp>
            <p:nvSpPr>
              <p:cNvPr id="63520" name="Text Box 37"/>
              <p:cNvSpPr txBox="1">
                <a:spLocks noChangeArrowheads="1"/>
              </p:cNvSpPr>
              <p:nvPr/>
            </p:nvSpPr>
            <p:spPr bwMode="auto">
              <a:xfrm>
                <a:off x="3125951" y="3710457"/>
                <a:ext cx="322326" cy="366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3</a:t>
                </a:r>
              </a:p>
            </p:txBody>
          </p:sp>
          <p:sp>
            <p:nvSpPr>
              <p:cNvPr id="63521" name="Text Box 38"/>
              <p:cNvSpPr txBox="1">
                <a:spLocks noChangeArrowheads="1"/>
              </p:cNvSpPr>
              <p:nvPr/>
            </p:nvSpPr>
            <p:spPr bwMode="auto">
              <a:xfrm>
                <a:off x="2640079" y="3654896"/>
                <a:ext cx="323914" cy="3667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4</a:t>
                </a:r>
              </a:p>
            </p:txBody>
          </p:sp>
          <p:sp>
            <p:nvSpPr>
              <p:cNvPr id="63522" name="Text Box 39"/>
              <p:cNvSpPr txBox="1">
                <a:spLocks noChangeArrowheads="1"/>
              </p:cNvSpPr>
              <p:nvPr/>
            </p:nvSpPr>
            <p:spPr bwMode="auto">
              <a:xfrm>
                <a:off x="2070052" y="3704108"/>
                <a:ext cx="323914" cy="366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5</a:t>
                </a:r>
              </a:p>
            </p:txBody>
          </p:sp>
          <p:sp>
            <p:nvSpPr>
              <p:cNvPr id="63523" name="Text Box 40"/>
              <p:cNvSpPr txBox="1">
                <a:spLocks noChangeArrowheads="1"/>
              </p:cNvSpPr>
              <p:nvPr/>
            </p:nvSpPr>
            <p:spPr bwMode="auto">
              <a:xfrm>
                <a:off x="2039884" y="3080234"/>
                <a:ext cx="319151" cy="3698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6</a:t>
                </a:r>
              </a:p>
            </p:txBody>
          </p:sp>
        </p:grpSp>
      </p:grpSp>
      <p:sp>
        <p:nvSpPr>
          <p:cNvPr id="58" name="Rectangle 3"/>
          <p:cNvSpPr txBox="1">
            <a:spLocks noChangeArrowheads="1"/>
          </p:cNvSpPr>
          <p:nvPr/>
        </p:nvSpPr>
        <p:spPr bwMode="auto">
          <a:xfrm>
            <a:off x="477838" y="2566988"/>
            <a:ext cx="4878387" cy="2132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a:lnSpc>
                <a:spcPts val="3000"/>
              </a:lnSpc>
              <a:buSzPct val="100000"/>
              <a:buFont typeface="Wingdings" charset="2"/>
              <a:buChar char="§"/>
              <a:defRPr/>
            </a:pPr>
            <a:r>
              <a:rPr lang="en-US" i="1" u="sng" dirty="0">
                <a:solidFill>
                  <a:srgbClr val="CC0000"/>
                </a:solidFill>
                <a:latin typeface="Gill Sans MT" charset="0"/>
              </a:rPr>
              <a:t>A:</a:t>
            </a:r>
            <a:r>
              <a:rPr lang="en-US" i="1" dirty="0">
                <a:solidFill>
                  <a:srgbClr val="CC0000"/>
                </a:solidFill>
                <a:latin typeface="Gill Sans MT" charset="0"/>
              </a:rPr>
              <a:t>  </a:t>
            </a:r>
            <a:r>
              <a:rPr lang="en-US" dirty="0">
                <a:latin typeface="Gill Sans MT" charset="0"/>
              </a:rPr>
              <a:t>each switch has a </a:t>
            </a:r>
            <a:r>
              <a:rPr lang="en-US" dirty="0">
                <a:solidFill>
                  <a:srgbClr val="CC0000"/>
                </a:solidFill>
                <a:latin typeface="Gill Sans MT" charset="0"/>
              </a:rPr>
              <a:t>switch table,</a:t>
            </a:r>
            <a:r>
              <a:rPr lang="en-US" dirty="0">
                <a:solidFill>
                  <a:srgbClr val="FF0000"/>
                </a:solidFill>
                <a:latin typeface="Gill Sans MT" charset="0"/>
              </a:rPr>
              <a:t> </a:t>
            </a:r>
            <a:r>
              <a:rPr lang="en-US" dirty="0">
                <a:latin typeface="Gill Sans MT" charset="0"/>
              </a:rPr>
              <a:t>each entry:</a:t>
            </a:r>
          </a:p>
          <a:p>
            <a:pPr lvl="1">
              <a:lnSpc>
                <a:spcPct val="100000"/>
              </a:lnSpc>
              <a:defRPr/>
            </a:pPr>
            <a:r>
              <a:rPr lang="en-US" dirty="0">
                <a:latin typeface="Gill Sans MT" charset="0"/>
                <a:cs typeface="+mn-cs"/>
              </a:rPr>
              <a:t>(MAC address of host, interface to reach host, time stamp)</a:t>
            </a:r>
          </a:p>
          <a:p>
            <a:pPr lvl="1">
              <a:lnSpc>
                <a:spcPct val="100000"/>
              </a:lnSpc>
              <a:defRPr/>
            </a:pPr>
            <a:r>
              <a:rPr lang="en-US" dirty="0">
                <a:latin typeface="Gill Sans MT" charset="0"/>
                <a:cs typeface="+mn-cs"/>
              </a:rPr>
              <a:t>looks like a routing table!</a:t>
            </a:r>
          </a:p>
        </p:txBody>
      </p:sp>
      <p:pic>
        <p:nvPicPr>
          <p:cNvPr id="164871" name="Picture 22" descr="underline_bas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25" y="898525"/>
            <a:ext cx="45704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Rectangle 3"/>
          <p:cNvSpPr txBox="1">
            <a:spLocks noChangeArrowheads="1"/>
          </p:cNvSpPr>
          <p:nvPr/>
        </p:nvSpPr>
        <p:spPr bwMode="auto">
          <a:xfrm>
            <a:off x="536575" y="5043488"/>
            <a:ext cx="5040313" cy="1479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0" indent="0">
              <a:lnSpc>
                <a:spcPct val="75000"/>
              </a:lnSpc>
              <a:buFont typeface="Wingdings" charset="0"/>
              <a:buNone/>
              <a:defRPr/>
            </a:pPr>
            <a:r>
              <a:rPr lang="en-US" u="sng" dirty="0">
                <a:solidFill>
                  <a:srgbClr val="CC0000"/>
                </a:solidFill>
                <a:latin typeface="Gill Sans MT" charset="0"/>
              </a:rPr>
              <a:t>Q:</a:t>
            </a:r>
            <a:r>
              <a:rPr lang="en-US" dirty="0">
                <a:solidFill>
                  <a:srgbClr val="CC0000"/>
                </a:solidFill>
                <a:latin typeface="Gill Sans MT" charset="0"/>
              </a:rPr>
              <a:t> </a:t>
            </a:r>
            <a:r>
              <a:rPr lang="en-US" dirty="0">
                <a:latin typeface="Gill Sans MT" charset="0"/>
              </a:rPr>
              <a:t>how are entries created, maintained in switch table? </a:t>
            </a:r>
          </a:p>
          <a:p>
            <a:pPr lvl="1">
              <a:lnSpc>
                <a:spcPct val="75000"/>
              </a:lnSpc>
              <a:defRPr/>
            </a:pPr>
            <a:r>
              <a:rPr lang="en-US" dirty="0">
                <a:latin typeface="Gill Sans MT" charset="0"/>
                <a:cs typeface="+mn-cs"/>
              </a:rPr>
              <a:t>something like a routing protocol?</a:t>
            </a:r>
          </a:p>
        </p:txBody>
      </p:sp>
      <p:sp>
        <p:nvSpPr>
          <p:cNvPr id="60"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63</a:t>
            </a:fld>
            <a:endParaRPr lang="en-US" sz="1200" dirty="0">
              <a:latin typeface="Tahoma" charset="0"/>
            </a:endParaRPr>
          </a:p>
        </p:txBody>
      </p:sp>
      <p:sp>
        <p:nvSpPr>
          <p:cNvPr id="62"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3503096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913" name="Group 36"/>
          <p:cNvGrpSpPr>
            <a:grpSpLocks/>
          </p:cNvGrpSpPr>
          <p:nvPr/>
        </p:nvGrpSpPr>
        <p:grpSpPr bwMode="auto">
          <a:xfrm>
            <a:off x="4485086" y="1769270"/>
            <a:ext cx="2780525" cy="2792254"/>
            <a:chOff x="731524" y="1819788"/>
            <a:chExt cx="3708105" cy="3722886"/>
          </a:xfrm>
        </p:grpSpPr>
        <p:sp>
          <p:nvSpPr>
            <p:cNvPr id="65565" name="Text Box 23"/>
            <p:cNvSpPr txBox="1">
              <a:spLocks noChangeArrowheads="1"/>
            </p:cNvSpPr>
            <p:nvPr/>
          </p:nvSpPr>
          <p:spPr bwMode="auto">
            <a:xfrm>
              <a:off x="2655957" y="1819788"/>
              <a:ext cx="451495"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A</a:t>
              </a:r>
            </a:p>
          </p:txBody>
        </p:sp>
        <p:sp>
          <p:nvSpPr>
            <p:cNvPr id="65566" name="Text Box 24"/>
            <p:cNvSpPr txBox="1">
              <a:spLocks noChangeArrowheads="1"/>
            </p:cNvSpPr>
            <p:nvPr/>
          </p:nvSpPr>
          <p:spPr bwMode="auto">
            <a:xfrm>
              <a:off x="2371737" y="5050247"/>
              <a:ext cx="605414"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A</a:t>
              </a:r>
              <a:r>
                <a:rPr lang="ja-JP" altLang="en-US" i="0">
                  <a:solidFill>
                    <a:srgbClr val="000000"/>
                  </a:solidFill>
                  <a:latin typeface="Arial" charset="0"/>
                  <a:cs typeface="Arial" charset="0"/>
                </a:rPr>
                <a:t>’</a:t>
              </a:r>
              <a:endParaRPr lang="en-US" i="0" dirty="0">
                <a:solidFill>
                  <a:srgbClr val="000000"/>
                </a:solidFill>
                <a:latin typeface="Arial" charset="0"/>
                <a:cs typeface="Arial" charset="0"/>
              </a:endParaRPr>
            </a:p>
          </p:txBody>
        </p:sp>
        <p:sp>
          <p:nvSpPr>
            <p:cNvPr id="65567" name="Text Box 25"/>
            <p:cNvSpPr txBox="1">
              <a:spLocks noChangeArrowheads="1"/>
            </p:cNvSpPr>
            <p:nvPr/>
          </p:nvSpPr>
          <p:spPr bwMode="auto">
            <a:xfrm>
              <a:off x="3988134" y="2419843"/>
              <a:ext cx="451495"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B</a:t>
              </a:r>
            </a:p>
          </p:txBody>
        </p:sp>
        <p:sp>
          <p:nvSpPr>
            <p:cNvPr id="65568" name="Text Box 26"/>
            <p:cNvSpPr txBox="1">
              <a:spLocks noChangeArrowheads="1"/>
            </p:cNvSpPr>
            <p:nvPr/>
          </p:nvSpPr>
          <p:spPr bwMode="auto">
            <a:xfrm>
              <a:off x="995100" y="4188261"/>
              <a:ext cx="605414"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B</a:t>
              </a:r>
              <a:r>
                <a:rPr lang="ja-JP" altLang="en-US" i="0">
                  <a:solidFill>
                    <a:srgbClr val="000000"/>
                  </a:solidFill>
                  <a:latin typeface="Arial" charset="0"/>
                  <a:cs typeface="Arial" charset="0"/>
                </a:rPr>
                <a:t>’</a:t>
              </a:r>
              <a:endParaRPr lang="en-US" i="0" dirty="0">
                <a:solidFill>
                  <a:srgbClr val="000000"/>
                </a:solidFill>
                <a:latin typeface="Arial" charset="0"/>
                <a:cs typeface="Arial" charset="0"/>
              </a:endParaRPr>
            </a:p>
          </p:txBody>
        </p:sp>
        <p:sp>
          <p:nvSpPr>
            <p:cNvPr id="65569" name="Text Box 27"/>
            <p:cNvSpPr txBox="1">
              <a:spLocks noChangeArrowheads="1"/>
            </p:cNvSpPr>
            <p:nvPr/>
          </p:nvSpPr>
          <p:spPr bwMode="auto">
            <a:xfrm>
              <a:off x="3740435" y="4188261"/>
              <a:ext cx="468597"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C</a:t>
              </a:r>
            </a:p>
          </p:txBody>
        </p:sp>
        <p:sp>
          <p:nvSpPr>
            <p:cNvPr id="65570" name="Text Box 28"/>
            <p:cNvSpPr txBox="1">
              <a:spLocks noChangeArrowheads="1"/>
            </p:cNvSpPr>
            <p:nvPr/>
          </p:nvSpPr>
          <p:spPr bwMode="auto">
            <a:xfrm>
              <a:off x="1123714" y="2465881"/>
              <a:ext cx="622516"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C</a:t>
              </a:r>
              <a:r>
                <a:rPr lang="ja-JP" altLang="en-US" i="0">
                  <a:solidFill>
                    <a:srgbClr val="000000"/>
                  </a:solidFill>
                  <a:latin typeface="Arial" charset="0"/>
                  <a:cs typeface="Arial" charset="0"/>
                </a:rPr>
                <a:t>’</a:t>
              </a:r>
              <a:endParaRPr lang="en-US" i="0" dirty="0">
                <a:solidFill>
                  <a:srgbClr val="000000"/>
                </a:solidFill>
                <a:latin typeface="Arial" charset="0"/>
                <a:cs typeface="Arial" charset="0"/>
              </a:endParaRPr>
            </a:p>
          </p:txBody>
        </p:sp>
        <p:sp>
          <p:nvSpPr>
            <p:cNvPr id="65571" name="Line 17"/>
            <p:cNvSpPr>
              <a:spLocks noChangeShapeType="1"/>
            </p:cNvSpPr>
            <p:nvPr/>
          </p:nvSpPr>
          <p:spPr bwMode="auto">
            <a:xfrm>
              <a:off x="1687389" y="3165945"/>
              <a:ext cx="720869" cy="29844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5572" name="Line 18"/>
            <p:cNvSpPr>
              <a:spLocks noChangeShapeType="1"/>
            </p:cNvSpPr>
            <p:nvPr/>
          </p:nvSpPr>
          <p:spPr bwMode="auto">
            <a:xfrm>
              <a:off x="2673423" y="2872267"/>
              <a:ext cx="0" cy="50480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5573" name="Line 19"/>
            <p:cNvSpPr>
              <a:spLocks noChangeShapeType="1"/>
            </p:cNvSpPr>
            <p:nvPr/>
          </p:nvSpPr>
          <p:spPr bwMode="auto">
            <a:xfrm flipH="1">
              <a:off x="2863961" y="2996088"/>
              <a:ext cx="892353" cy="48417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5574" name="Line 20"/>
            <p:cNvSpPr>
              <a:spLocks noChangeShapeType="1"/>
            </p:cNvSpPr>
            <p:nvPr/>
          </p:nvSpPr>
          <p:spPr bwMode="auto">
            <a:xfrm flipV="1">
              <a:off x="2673423" y="3605668"/>
              <a:ext cx="12703" cy="70958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nvGrpSpPr>
            <p:cNvPr id="166950" name="Group 47"/>
            <p:cNvGrpSpPr>
              <a:grpSpLocks/>
            </p:cNvGrpSpPr>
            <p:nvPr/>
          </p:nvGrpSpPr>
          <p:grpSpPr bwMode="auto">
            <a:xfrm>
              <a:off x="747936" y="2733042"/>
              <a:ext cx="914403" cy="690308"/>
              <a:chOff x="1046480" y="3962400"/>
              <a:chExt cx="1026163" cy="761428"/>
            </a:xfrm>
          </p:grpSpPr>
          <p:sp>
            <p:nvSpPr>
              <p:cNvPr id="100" name="Rectangle 48"/>
              <p:cNvSpPr>
                <a:spLocks noChangeArrowheads="1"/>
              </p:cNvSpPr>
              <p:nvPr/>
            </p:nvSpPr>
            <p:spPr bwMode="auto">
              <a:xfrm rot="16200000">
                <a:off x="1893248" y="4299428"/>
                <a:ext cx="110312" cy="24768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pitchFamily="34" charset="0"/>
                  <a:cs typeface="Arial" pitchFamily="34" charset="0"/>
                </a:endParaRPr>
              </a:p>
            </p:txBody>
          </p:sp>
          <p:grpSp>
            <p:nvGrpSpPr>
              <p:cNvPr id="166985" name="Group 49"/>
              <p:cNvGrpSpPr>
                <a:grpSpLocks/>
              </p:cNvGrpSpPr>
              <p:nvPr/>
            </p:nvGrpSpPr>
            <p:grpSpPr bwMode="auto">
              <a:xfrm>
                <a:off x="1046480" y="3962400"/>
                <a:ext cx="936071" cy="761428"/>
                <a:chOff x="-44" y="1473"/>
                <a:chExt cx="981" cy="1105"/>
              </a:xfrm>
            </p:grpSpPr>
            <p:pic>
              <p:nvPicPr>
                <p:cNvPr id="166986" name="Picture 5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6987"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66951" name="Group 48"/>
            <p:cNvGrpSpPr>
              <a:grpSpLocks/>
            </p:cNvGrpSpPr>
            <p:nvPr/>
          </p:nvGrpSpPr>
          <p:grpSpPr bwMode="auto">
            <a:xfrm>
              <a:off x="3539588" y="2669737"/>
              <a:ext cx="853440" cy="741680"/>
              <a:chOff x="7179310" y="4033520"/>
              <a:chExt cx="1009650" cy="855028"/>
            </a:xfrm>
          </p:grpSpPr>
          <p:grpSp>
            <p:nvGrpSpPr>
              <p:cNvPr id="166980" name="Group 44"/>
              <p:cNvGrpSpPr>
                <a:grpSpLocks/>
              </p:cNvGrpSpPr>
              <p:nvPr/>
            </p:nvGrpSpPr>
            <p:grpSpPr bwMode="auto">
              <a:xfrm>
                <a:off x="7179310" y="4033520"/>
                <a:ext cx="1009650" cy="855028"/>
                <a:chOff x="-44" y="1473"/>
                <a:chExt cx="981" cy="1105"/>
              </a:xfrm>
            </p:grpSpPr>
            <p:pic>
              <p:nvPicPr>
                <p:cNvPr id="166982"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6983"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97" name="Rectangle 43"/>
              <p:cNvSpPr>
                <a:spLocks noChangeArrowheads="1"/>
              </p:cNvSpPr>
              <p:nvPr/>
            </p:nvSpPr>
            <p:spPr bwMode="auto">
              <a:xfrm rot="16200000">
                <a:off x="7440190" y="4309323"/>
                <a:ext cx="126273" cy="19535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pitchFamily="34" charset="0"/>
                  <a:cs typeface="Arial" pitchFamily="34" charset="0"/>
                </a:endParaRPr>
              </a:p>
            </p:txBody>
          </p:sp>
        </p:grpSp>
        <p:sp>
          <p:nvSpPr>
            <p:cNvPr id="68" name="Rectangle 43"/>
            <p:cNvSpPr>
              <a:spLocks noChangeArrowheads="1"/>
            </p:cNvSpPr>
            <p:nvPr/>
          </p:nvSpPr>
          <p:spPr bwMode="auto">
            <a:xfrm>
              <a:off x="2614674" y="2705584"/>
              <a:ext cx="109559" cy="16509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pitchFamily="34" charset="0"/>
                <a:cs typeface="Arial" pitchFamily="34" charset="0"/>
              </a:endParaRPr>
            </a:p>
          </p:txBody>
        </p:sp>
        <p:grpSp>
          <p:nvGrpSpPr>
            <p:cNvPr id="166953" name="Group 44"/>
            <p:cNvGrpSpPr>
              <a:grpSpLocks/>
            </p:cNvGrpSpPr>
            <p:nvPr/>
          </p:nvGrpSpPr>
          <p:grpSpPr bwMode="auto">
            <a:xfrm>
              <a:off x="2233637" y="2138292"/>
              <a:ext cx="853440" cy="741680"/>
              <a:chOff x="-44" y="1473"/>
              <a:chExt cx="981" cy="1105"/>
            </a:xfrm>
          </p:grpSpPr>
          <p:pic>
            <p:nvPicPr>
              <p:cNvPr id="166978"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6979"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66954" name="Group 51"/>
            <p:cNvGrpSpPr>
              <a:grpSpLocks/>
            </p:cNvGrpSpPr>
            <p:nvPr/>
          </p:nvGrpSpPr>
          <p:grpSpPr bwMode="auto">
            <a:xfrm>
              <a:off x="2060917" y="4279843"/>
              <a:ext cx="853440" cy="835329"/>
              <a:chOff x="8077200" y="3320111"/>
              <a:chExt cx="853440" cy="835329"/>
            </a:xfrm>
          </p:grpSpPr>
          <p:sp>
            <p:nvSpPr>
              <p:cNvPr id="90" name="Rectangle 43"/>
              <p:cNvSpPr>
                <a:spLocks noChangeArrowheads="1"/>
              </p:cNvSpPr>
              <p:nvPr/>
            </p:nvSpPr>
            <p:spPr bwMode="auto">
              <a:xfrm>
                <a:off x="8630957" y="3320602"/>
                <a:ext cx="111147" cy="16509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pitchFamily="34" charset="0"/>
                  <a:cs typeface="Arial" pitchFamily="34" charset="0"/>
                </a:endParaRPr>
              </a:p>
            </p:txBody>
          </p:sp>
          <p:grpSp>
            <p:nvGrpSpPr>
              <p:cNvPr id="166975" name="Group 44"/>
              <p:cNvGrpSpPr>
                <a:grpSpLocks/>
              </p:cNvGrpSpPr>
              <p:nvPr/>
            </p:nvGrpSpPr>
            <p:grpSpPr bwMode="auto">
              <a:xfrm>
                <a:off x="8077200" y="3413760"/>
                <a:ext cx="853440" cy="741680"/>
                <a:chOff x="-44" y="1473"/>
                <a:chExt cx="981" cy="1105"/>
              </a:xfrm>
            </p:grpSpPr>
            <p:pic>
              <p:nvPicPr>
                <p:cNvPr id="166976"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6977"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pic>
          <p:nvPicPr>
            <p:cNvPr id="6558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13" y="3316753"/>
              <a:ext cx="603370" cy="3413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66956" name="Group 53"/>
            <p:cNvGrpSpPr>
              <a:grpSpLocks/>
            </p:cNvGrpSpPr>
            <p:nvPr/>
          </p:nvGrpSpPr>
          <p:grpSpPr bwMode="auto">
            <a:xfrm>
              <a:off x="731524" y="3616962"/>
              <a:ext cx="914403" cy="690308"/>
              <a:chOff x="1046480" y="3962400"/>
              <a:chExt cx="1026163" cy="761428"/>
            </a:xfrm>
          </p:grpSpPr>
          <p:sp>
            <p:nvSpPr>
              <p:cNvPr id="86" name="Rectangle 48"/>
              <p:cNvSpPr>
                <a:spLocks noChangeArrowheads="1"/>
              </p:cNvSpPr>
              <p:nvPr/>
            </p:nvSpPr>
            <p:spPr bwMode="auto">
              <a:xfrm rot="16200000">
                <a:off x="1893846" y="4299747"/>
                <a:ext cx="110313" cy="24768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pitchFamily="34" charset="0"/>
                  <a:cs typeface="Arial" pitchFamily="34" charset="0"/>
                </a:endParaRPr>
              </a:p>
            </p:txBody>
          </p:sp>
          <p:grpSp>
            <p:nvGrpSpPr>
              <p:cNvPr id="166971" name="Group 49"/>
              <p:cNvGrpSpPr>
                <a:grpSpLocks/>
              </p:cNvGrpSpPr>
              <p:nvPr/>
            </p:nvGrpSpPr>
            <p:grpSpPr bwMode="auto">
              <a:xfrm>
                <a:off x="1046480" y="3962400"/>
                <a:ext cx="936071" cy="761428"/>
                <a:chOff x="-44" y="1473"/>
                <a:chExt cx="981" cy="1105"/>
              </a:xfrm>
            </p:grpSpPr>
            <p:pic>
              <p:nvPicPr>
                <p:cNvPr id="166972" name="Picture 5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6973"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66957" name="Group 54"/>
            <p:cNvGrpSpPr>
              <a:grpSpLocks/>
            </p:cNvGrpSpPr>
            <p:nvPr/>
          </p:nvGrpSpPr>
          <p:grpSpPr bwMode="auto">
            <a:xfrm>
              <a:off x="3410634" y="3567725"/>
              <a:ext cx="853440" cy="741680"/>
              <a:chOff x="7179310" y="4033520"/>
              <a:chExt cx="1009650" cy="855028"/>
            </a:xfrm>
          </p:grpSpPr>
          <p:grpSp>
            <p:nvGrpSpPr>
              <p:cNvPr id="166966" name="Group 44"/>
              <p:cNvGrpSpPr>
                <a:grpSpLocks/>
              </p:cNvGrpSpPr>
              <p:nvPr/>
            </p:nvGrpSpPr>
            <p:grpSpPr bwMode="auto">
              <a:xfrm>
                <a:off x="7179310" y="4033520"/>
                <a:ext cx="1009650" cy="855028"/>
                <a:chOff x="-44" y="1473"/>
                <a:chExt cx="981" cy="1105"/>
              </a:xfrm>
            </p:grpSpPr>
            <p:pic>
              <p:nvPicPr>
                <p:cNvPr id="166968"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6969"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83" name="Rectangle 43"/>
              <p:cNvSpPr>
                <a:spLocks noChangeArrowheads="1"/>
              </p:cNvSpPr>
              <p:nvPr/>
            </p:nvSpPr>
            <p:spPr bwMode="auto">
              <a:xfrm rot="16200000">
                <a:off x="7438739" y="4308053"/>
                <a:ext cx="128104" cy="19723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pitchFamily="34" charset="0"/>
                  <a:cs typeface="Arial" pitchFamily="34" charset="0"/>
                </a:endParaRPr>
              </a:p>
            </p:txBody>
          </p:sp>
        </p:grpSp>
        <p:sp>
          <p:nvSpPr>
            <p:cNvPr id="65583" name="Line 17"/>
            <p:cNvSpPr>
              <a:spLocks noChangeShapeType="1"/>
            </p:cNvSpPr>
            <p:nvPr/>
          </p:nvSpPr>
          <p:spPr bwMode="auto">
            <a:xfrm flipV="1">
              <a:off x="1660396" y="3600906"/>
              <a:ext cx="744686" cy="45083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5584" name="Line 19"/>
            <p:cNvSpPr>
              <a:spLocks noChangeShapeType="1"/>
            </p:cNvSpPr>
            <p:nvPr/>
          </p:nvSpPr>
          <p:spPr bwMode="auto">
            <a:xfrm flipH="1" flipV="1">
              <a:off x="2968756" y="3545345"/>
              <a:ext cx="646242" cy="33812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5585" name="Text Box 35"/>
            <p:cNvSpPr txBox="1">
              <a:spLocks noChangeArrowheads="1"/>
            </p:cNvSpPr>
            <p:nvPr/>
          </p:nvSpPr>
          <p:spPr bwMode="auto">
            <a:xfrm>
              <a:off x="2401907" y="3026249"/>
              <a:ext cx="417291"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1</a:t>
              </a:r>
            </a:p>
          </p:txBody>
        </p:sp>
        <p:sp>
          <p:nvSpPr>
            <p:cNvPr id="65586" name="Text Box 36"/>
            <p:cNvSpPr txBox="1">
              <a:spLocks noChangeArrowheads="1"/>
            </p:cNvSpPr>
            <p:nvPr/>
          </p:nvSpPr>
          <p:spPr bwMode="auto">
            <a:xfrm>
              <a:off x="2903657" y="3051649"/>
              <a:ext cx="417291"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2</a:t>
              </a:r>
            </a:p>
          </p:txBody>
        </p:sp>
        <p:sp>
          <p:nvSpPr>
            <p:cNvPr id="65587" name="Text Box 37"/>
            <p:cNvSpPr txBox="1">
              <a:spLocks noChangeArrowheads="1"/>
            </p:cNvSpPr>
            <p:nvPr/>
          </p:nvSpPr>
          <p:spPr bwMode="auto">
            <a:xfrm>
              <a:off x="3125951" y="3710439"/>
              <a:ext cx="417291"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3</a:t>
              </a:r>
            </a:p>
          </p:txBody>
        </p:sp>
        <p:sp>
          <p:nvSpPr>
            <p:cNvPr id="65588" name="Text Box 38"/>
            <p:cNvSpPr txBox="1">
              <a:spLocks noChangeArrowheads="1"/>
            </p:cNvSpPr>
            <p:nvPr/>
          </p:nvSpPr>
          <p:spPr bwMode="auto">
            <a:xfrm>
              <a:off x="2640079" y="3654879"/>
              <a:ext cx="417291"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4</a:t>
              </a:r>
            </a:p>
          </p:txBody>
        </p:sp>
        <p:sp>
          <p:nvSpPr>
            <p:cNvPr id="65589" name="Text Box 39"/>
            <p:cNvSpPr txBox="1">
              <a:spLocks noChangeArrowheads="1"/>
            </p:cNvSpPr>
            <p:nvPr/>
          </p:nvSpPr>
          <p:spPr bwMode="auto">
            <a:xfrm>
              <a:off x="2070052" y="3704090"/>
              <a:ext cx="417291"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5</a:t>
              </a:r>
            </a:p>
          </p:txBody>
        </p:sp>
        <p:sp>
          <p:nvSpPr>
            <p:cNvPr id="65590" name="Text Box 40"/>
            <p:cNvSpPr txBox="1">
              <a:spLocks noChangeArrowheads="1"/>
            </p:cNvSpPr>
            <p:nvPr/>
          </p:nvSpPr>
          <p:spPr bwMode="auto">
            <a:xfrm>
              <a:off x="2039885" y="3080222"/>
              <a:ext cx="319152"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6</a:t>
              </a:r>
            </a:p>
          </p:txBody>
        </p:sp>
      </p:grpSp>
      <p:sp>
        <p:nvSpPr>
          <p:cNvPr id="65541" name="Rectangle 2"/>
          <p:cNvSpPr>
            <a:spLocks noGrp="1" noChangeArrowheads="1"/>
          </p:cNvSpPr>
          <p:nvPr>
            <p:ph type="title"/>
          </p:nvPr>
        </p:nvSpPr>
        <p:spPr>
          <a:xfrm>
            <a:off x="304800" y="857251"/>
            <a:ext cx="5829300" cy="596900"/>
          </a:xfrm>
        </p:spPr>
        <p:txBody>
          <a:bodyPr/>
          <a:lstStyle/>
          <a:p>
            <a:pPr>
              <a:defRPr/>
            </a:pPr>
            <a:r>
              <a:rPr lang="en-US" dirty="0">
                <a:cs typeface="+mj-cs"/>
              </a:rPr>
              <a:t>Switch: self-learning</a:t>
            </a:r>
          </a:p>
        </p:txBody>
      </p:sp>
      <p:sp>
        <p:nvSpPr>
          <p:cNvPr id="65542" name="Rectangle 3"/>
          <p:cNvSpPr>
            <a:spLocks noGrp="1" noChangeArrowheads="1"/>
          </p:cNvSpPr>
          <p:nvPr>
            <p:ph type="body" idx="1"/>
          </p:nvPr>
        </p:nvSpPr>
        <p:spPr>
          <a:xfrm>
            <a:off x="329804" y="1811337"/>
            <a:ext cx="2951559" cy="3086100"/>
          </a:xfrm>
        </p:spPr>
        <p:txBody>
          <a:bodyPr/>
          <a:lstStyle/>
          <a:p>
            <a:pPr marL="173831" indent="-173831">
              <a:defRPr/>
            </a:pPr>
            <a:r>
              <a:rPr lang="en-US" sz="2000" dirty="0"/>
              <a:t>switch</a:t>
            </a:r>
            <a:r>
              <a:rPr lang="en-US" sz="2000" dirty="0">
                <a:solidFill>
                  <a:srgbClr val="FF0000"/>
                </a:solidFill>
              </a:rPr>
              <a:t> </a:t>
            </a:r>
            <a:r>
              <a:rPr lang="en-US" sz="2000" i="1" dirty="0">
                <a:solidFill>
                  <a:srgbClr val="CC0000"/>
                </a:solidFill>
              </a:rPr>
              <a:t>learns</a:t>
            </a:r>
            <a:r>
              <a:rPr lang="en-US" sz="2000" dirty="0">
                <a:solidFill>
                  <a:srgbClr val="CC0000"/>
                </a:solidFill>
              </a:rPr>
              <a:t> </a:t>
            </a:r>
            <a:r>
              <a:rPr lang="en-US" sz="2000" dirty="0"/>
              <a:t>which hosts can be reached through which interfaces</a:t>
            </a:r>
          </a:p>
          <a:p>
            <a:pPr marL="510779" lvl="1" indent="-167879">
              <a:defRPr/>
            </a:pPr>
            <a:r>
              <a:rPr lang="en-US" sz="1800" dirty="0"/>
              <a:t>when frame received, switch </a:t>
            </a:r>
            <a:r>
              <a:rPr lang="ja-JP" altLang="en-US" sz="1800" dirty="0"/>
              <a:t>“</a:t>
            </a:r>
            <a:r>
              <a:rPr lang="en-US" sz="1800" dirty="0"/>
              <a:t>learns</a:t>
            </a:r>
            <a:r>
              <a:rPr lang="ja-JP" altLang="en-US" sz="1800" dirty="0"/>
              <a:t>”</a:t>
            </a:r>
            <a:r>
              <a:rPr lang="en-US" sz="1800" dirty="0"/>
              <a:t>  location of sender: incoming port</a:t>
            </a:r>
          </a:p>
          <a:p>
            <a:pPr marL="510779" lvl="1" indent="-167879">
              <a:defRPr/>
            </a:pPr>
            <a:r>
              <a:rPr lang="en-US" sz="1800" dirty="0"/>
              <a:t>records </a:t>
            </a:r>
            <a:r>
              <a:rPr lang="en-US" sz="1800" dirty="0">
                <a:solidFill>
                  <a:srgbClr val="C00000"/>
                </a:solidFill>
              </a:rPr>
              <a:t>sender – port</a:t>
            </a:r>
            <a:r>
              <a:rPr lang="en-US" sz="1800" dirty="0"/>
              <a:t> pair in switch table</a:t>
            </a:r>
          </a:p>
        </p:txBody>
      </p:sp>
      <p:grpSp>
        <p:nvGrpSpPr>
          <p:cNvPr id="420900" name="Group 36"/>
          <p:cNvGrpSpPr>
            <a:grpSpLocks/>
          </p:cNvGrpSpPr>
          <p:nvPr/>
        </p:nvGrpSpPr>
        <p:grpSpPr bwMode="auto">
          <a:xfrm>
            <a:off x="6226968" y="1775225"/>
            <a:ext cx="1038225" cy="369093"/>
            <a:chOff x="1750" y="3514"/>
            <a:chExt cx="872" cy="310"/>
          </a:xfrm>
        </p:grpSpPr>
        <p:sp>
          <p:nvSpPr>
            <p:cNvPr id="65561" name="Rectangle 32"/>
            <p:cNvSpPr>
              <a:spLocks noChangeArrowheads="1"/>
            </p:cNvSpPr>
            <p:nvPr/>
          </p:nvSpPr>
          <p:spPr bwMode="auto">
            <a:xfrm>
              <a:off x="1771" y="3542"/>
              <a:ext cx="851" cy="202"/>
            </a:xfrm>
            <a:prstGeom prst="rect">
              <a:avLst/>
            </a:prstGeom>
            <a:solidFill>
              <a:srgbClr val="FFC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65562" name="Text Box 33"/>
            <p:cNvSpPr txBox="1">
              <a:spLocks noChangeArrowheads="1"/>
            </p:cNvSpPr>
            <p:nvPr/>
          </p:nvSpPr>
          <p:spPr bwMode="auto">
            <a:xfrm>
              <a:off x="1750" y="3514"/>
              <a:ext cx="543"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A</a:t>
              </a:r>
              <a:r>
                <a:rPr lang="en-US" i="0" dirty="0">
                  <a:solidFill>
                    <a:srgbClr val="FFFFFF"/>
                  </a:solidFill>
                  <a:latin typeface="Arial" charset="0"/>
                  <a:cs typeface="Arial" charset="0"/>
                </a:rPr>
                <a:t> </a:t>
              </a:r>
              <a:r>
                <a:rPr lang="en-US" i="0" dirty="0">
                  <a:latin typeface="Arial" charset="0"/>
                  <a:cs typeface="Arial" charset="0"/>
                </a:rPr>
                <a:t>A</a:t>
              </a:r>
              <a:r>
                <a:rPr lang="ja-JP" altLang="en-US" i="0">
                  <a:latin typeface="Arial" charset="0"/>
                  <a:cs typeface="Arial" charset="0"/>
                </a:rPr>
                <a:t>’</a:t>
              </a:r>
              <a:endParaRPr lang="en-US" i="0" dirty="0">
                <a:latin typeface="Arial" charset="0"/>
                <a:cs typeface="Arial" charset="0"/>
              </a:endParaRPr>
            </a:p>
          </p:txBody>
        </p:sp>
        <p:sp>
          <p:nvSpPr>
            <p:cNvPr id="65563" name="Line 34"/>
            <p:cNvSpPr>
              <a:spLocks noChangeShapeType="1"/>
            </p:cNvSpPr>
            <p:nvPr/>
          </p:nvSpPr>
          <p:spPr bwMode="auto">
            <a:xfrm flipH="1">
              <a:off x="1974" y="3545"/>
              <a:ext cx="0" cy="20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5564" name="Line 35"/>
            <p:cNvSpPr>
              <a:spLocks noChangeShapeType="1"/>
            </p:cNvSpPr>
            <p:nvPr/>
          </p:nvSpPr>
          <p:spPr bwMode="auto">
            <a:xfrm flipH="1">
              <a:off x="2199" y="3544"/>
              <a:ext cx="0" cy="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grpSp>
        <p:nvGrpSpPr>
          <p:cNvPr id="420905" name="Group 41"/>
          <p:cNvGrpSpPr>
            <a:grpSpLocks/>
          </p:cNvGrpSpPr>
          <p:nvPr/>
        </p:nvGrpSpPr>
        <p:grpSpPr bwMode="auto">
          <a:xfrm>
            <a:off x="6388897" y="1251349"/>
            <a:ext cx="1133476" cy="535781"/>
            <a:chOff x="4406" y="331"/>
            <a:chExt cx="952" cy="450"/>
          </a:xfrm>
        </p:grpSpPr>
        <p:sp>
          <p:nvSpPr>
            <p:cNvPr id="65557" name="Line 37"/>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5558" name="Line 38"/>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5559" name="Text Box 39"/>
            <p:cNvSpPr txBox="1">
              <a:spLocks noChangeArrowheads="1"/>
            </p:cNvSpPr>
            <p:nvPr/>
          </p:nvSpPr>
          <p:spPr bwMode="auto">
            <a:xfrm>
              <a:off x="4643" y="331"/>
              <a:ext cx="715"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solidFill>
                    <a:srgbClr val="000000"/>
                  </a:solidFill>
                  <a:latin typeface="Arial" charset="0"/>
                  <a:cs typeface="Arial" charset="0"/>
                </a:rPr>
                <a:t>Source: A</a:t>
              </a:r>
            </a:p>
          </p:txBody>
        </p:sp>
        <p:sp>
          <p:nvSpPr>
            <p:cNvPr id="65560" name="Text Box 40"/>
            <p:cNvSpPr txBox="1">
              <a:spLocks noChangeArrowheads="1"/>
            </p:cNvSpPr>
            <p:nvPr/>
          </p:nvSpPr>
          <p:spPr bwMode="auto">
            <a:xfrm>
              <a:off x="4660" y="492"/>
              <a:ext cx="637"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solidFill>
                    <a:srgbClr val="000000"/>
                  </a:solidFill>
                  <a:latin typeface="Arial" charset="0"/>
                  <a:cs typeface="Arial" charset="0"/>
                </a:rPr>
                <a:t>Dest: A</a:t>
              </a:r>
              <a:r>
                <a:rPr lang="ja-JP" altLang="en-US" sz="1200" i="0" dirty="0">
                  <a:solidFill>
                    <a:srgbClr val="000000"/>
                  </a:solidFill>
                  <a:latin typeface="Arial" charset="0"/>
                  <a:cs typeface="Arial" charset="0"/>
                </a:rPr>
                <a:t>’</a:t>
              </a:r>
              <a:endParaRPr lang="en-US" sz="1200" i="0" dirty="0">
                <a:solidFill>
                  <a:srgbClr val="000000"/>
                </a:solidFill>
                <a:latin typeface="Arial" charset="0"/>
                <a:cs typeface="Arial" charset="0"/>
              </a:endParaRPr>
            </a:p>
          </p:txBody>
        </p:sp>
      </p:grpSp>
      <p:grpSp>
        <p:nvGrpSpPr>
          <p:cNvPr id="420911" name="Group 47"/>
          <p:cNvGrpSpPr>
            <a:grpSpLocks/>
          </p:cNvGrpSpPr>
          <p:nvPr/>
        </p:nvGrpSpPr>
        <p:grpSpPr bwMode="auto">
          <a:xfrm>
            <a:off x="3645693" y="4560095"/>
            <a:ext cx="3052542" cy="1532361"/>
            <a:chOff x="3441" y="3154"/>
            <a:chExt cx="1921" cy="910"/>
          </a:xfrm>
        </p:grpSpPr>
        <p:sp>
          <p:nvSpPr>
            <p:cNvPr id="65552"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65553" name="Text Box 42"/>
            <p:cNvSpPr txBox="1">
              <a:spLocks noChangeArrowheads="1"/>
            </p:cNvSpPr>
            <p:nvPr/>
          </p:nvSpPr>
          <p:spPr bwMode="auto">
            <a:xfrm>
              <a:off x="3441" y="3175"/>
              <a:ext cx="1921" cy="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MAC </a:t>
              </a:r>
              <a:r>
                <a:rPr lang="en-US" i="0" dirty="0" err="1">
                  <a:solidFill>
                    <a:srgbClr val="000000"/>
                  </a:solidFill>
                  <a:latin typeface="Arial" charset="0"/>
                  <a:cs typeface="Arial" charset="0"/>
                </a:rPr>
                <a:t>addr</a:t>
              </a:r>
              <a:r>
                <a:rPr lang="en-US" i="0" dirty="0">
                  <a:solidFill>
                    <a:srgbClr val="000000"/>
                  </a:solidFill>
                  <a:latin typeface="Arial" charset="0"/>
                  <a:cs typeface="Arial" charset="0"/>
                </a:rPr>
                <a:t>       port         TTL</a:t>
              </a:r>
            </a:p>
          </p:txBody>
        </p:sp>
        <p:sp>
          <p:nvSpPr>
            <p:cNvPr id="65554" name="Line 44"/>
            <p:cNvSpPr>
              <a:spLocks noChangeShapeType="1"/>
            </p:cNvSpPr>
            <p:nvPr/>
          </p:nvSpPr>
          <p:spPr bwMode="auto">
            <a:xfrm>
              <a:off x="4226" y="3154"/>
              <a:ext cx="0" cy="90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5555" name="Line 45"/>
            <p:cNvSpPr>
              <a:spLocks noChangeShapeType="1"/>
            </p:cNvSpPr>
            <p:nvPr/>
          </p:nvSpPr>
          <p:spPr bwMode="auto">
            <a:xfrm>
              <a:off x="4963" y="3157"/>
              <a:ext cx="0" cy="90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5556" name="Line 46"/>
            <p:cNvSpPr>
              <a:spLocks noChangeShapeType="1"/>
            </p:cNvSpPr>
            <p:nvPr/>
          </p:nvSpPr>
          <p:spPr bwMode="auto">
            <a:xfrm>
              <a:off x="3452" y="3397"/>
              <a:ext cx="1886"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sp>
        <p:nvSpPr>
          <p:cNvPr id="420912" name="Text Box 48"/>
          <p:cNvSpPr txBox="1">
            <a:spLocks noChangeArrowheads="1"/>
          </p:cNvSpPr>
          <p:nvPr/>
        </p:nvSpPr>
        <p:spPr bwMode="auto">
          <a:xfrm>
            <a:off x="6914847" y="4960320"/>
            <a:ext cx="15520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dirty="0">
                <a:solidFill>
                  <a:srgbClr val="000000"/>
                </a:solidFill>
                <a:latin typeface="Arial" charset="0"/>
                <a:cs typeface="Arial" charset="0"/>
              </a:rPr>
              <a:t>Switch table </a:t>
            </a:r>
          </a:p>
          <a:p>
            <a:pPr algn="ctr">
              <a:defRPr/>
            </a:pPr>
            <a:r>
              <a:rPr lang="en-US" sz="1600" dirty="0">
                <a:solidFill>
                  <a:srgbClr val="000000"/>
                </a:solidFill>
                <a:latin typeface="Arial" charset="0"/>
                <a:cs typeface="Arial" charset="0"/>
              </a:rPr>
              <a:t>(initially empty)</a:t>
            </a:r>
          </a:p>
        </p:txBody>
      </p:sp>
      <p:grpSp>
        <p:nvGrpSpPr>
          <p:cNvPr id="420917" name="Group 53"/>
          <p:cNvGrpSpPr>
            <a:grpSpLocks/>
          </p:cNvGrpSpPr>
          <p:nvPr/>
        </p:nvGrpSpPr>
        <p:grpSpPr bwMode="auto">
          <a:xfrm>
            <a:off x="4067175" y="4949439"/>
            <a:ext cx="2488406" cy="383382"/>
            <a:chOff x="2456" y="3437"/>
            <a:chExt cx="2090" cy="322"/>
          </a:xfrm>
        </p:grpSpPr>
        <p:sp>
          <p:nvSpPr>
            <p:cNvPr id="65549" name="Text Box 49"/>
            <p:cNvSpPr txBox="1">
              <a:spLocks noChangeArrowheads="1"/>
            </p:cNvSpPr>
            <p:nvPr/>
          </p:nvSpPr>
          <p:spPr bwMode="auto">
            <a:xfrm>
              <a:off x="2456" y="3441"/>
              <a:ext cx="284"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dirty="0">
                  <a:solidFill>
                    <a:srgbClr val="000000"/>
                  </a:solidFill>
                  <a:latin typeface="Arial" charset="0"/>
                  <a:cs typeface="Arial" charset="0"/>
                </a:rPr>
                <a:t>A</a:t>
              </a:r>
            </a:p>
          </p:txBody>
        </p:sp>
        <p:sp>
          <p:nvSpPr>
            <p:cNvPr id="65550" name="Text Box 50"/>
            <p:cNvSpPr txBox="1">
              <a:spLocks noChangeArrowheads="1"/>
            </p:cNvSpPr>
            <p:nvPr/>
          </p:nvSpPr>
          <p:spPr bwMode="auto">
            <a:xfrm>
              <a:off x="3456" y="3449"/>
              <a:ext cx="263"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dirty="0">
                  <a:solidFill>
                    <a:srgbClr val="000000"/>
                  </a:solidFill>
                  <a:latin typeface="Arial" charset="0"/>
                  <a:cs typeface="Arial" charset="0"/>
                </a:rPr>
                <a:t>1</a:t>
              </a:r>
            </a:p>
          </p:txBody>
        </p:sp>
        <p:sp>
          <p:nvSpPr>
            <p:cNvPr id="65551" name="Text Box 51"/>
            <p:cNvSpPr txBox="1">
              <a:spLocks noChangeArrowheads="1"/>
            </p:cNvSpPr>
            <p:nvPr/>
          </p:nvSpPr>
          <p:spPr bwMode="auto">
            <a:xfrm>
              <a:off x="4175" y="3437"/>
              <a:ext cx="371"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dirty="0">
                  <a:solidFill>
                    <a:srgbClr val="000000"/>
                  </a:solidFill>
                  <a:latin typeface="Arial" charset="0"/>
                  <a:cs typeface="Arial" charset="0"/>
                </a:rPr>
                <a:t>60</a:t>
              </a:r>
            </a:p>
          </p:txBody>
        </p:sp>
      </p:grpSp>
      <p:pic>
        <p:nvPicPr>
          <p:cNvPr id="166923" name="Picture 21" descr="underline_bas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652" y="1442243"/>
            <a:ext cx="4518436" cy="223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 name="Slide Number Placeholder 5"/>
          <p:cNvSpPr>
            <a:spLocks noGrp="1"/>
          </p:cNvSpPr>
          <p:nvPr>
            <p:ph type="sldNum" sz="quarter" idx="12"/>
          </p:nvPr>
        </p:nvSpPr>
        <p:spPr>
          <a:xfrm>
            <a:off x="8038073" y="6549837"/>
            <a:ext cx="411491" cy="20423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557213" indent="-214313">
              <a:defRPr sz="1800">
                <a:solidFill>
                  <a:schemeClr val="tx1"/>
                </a:solidFill>
                <a:latin typeface="Arial" charset="0"/>
                <a:ea typeface="ＭＳ Ｐゴシック" charset="0"/>
              </a:defRPr>
            </a:lvl2pPr>
            <a:lvl3pPr marL="857250" indent="-171450">
              <a:defRPr sz="1800">
                <a:solidFill>
                  <a:schemeClr val="tx1"/>
                </a:solidFill>
                <a:latin typeface="Arial" charset="0"/>
                <a:ea typeface="ＭＳ Ｐゴシック" charset="0"/>
              </a:defRPr>
            </a:lvl3pPr>
            <a:lvl4pPr marL="1200150" indent="-171450">
              <a:defRPr sz="1800">
                <a:solidFill>
                  <a:schemeClr val="tx1"/>
                </a:solidFill>
                <a:latin typeface="Arial" charset="0"/>
                <a:ea typeface="ＭＳ Ｐゴシック" charset="0"/>
              </a:defRPr>
            </a:lvl4pPr>
            <a:lvl5pPr marL="1543050" indent="-171450">
              <a:defRPr sz="1800">
                <a:solidFill>
                  <a:schemeClr val="tx1"/>
                </a:solidFill>
                <a:latin typeface="Arial" charset="0"/>
                <a:ea typeface="ＭＳ Ｐゴシック" charset="0"/>
              </a:defRPr>
            </a:lvl5pPr>
            <a:lvl6pPr marL="1885950" indent="-171450" eaLnBrk="0" fontAlgn="base" hangingPunct="0">
              <a:spcBef>
                <a:spcPct val="0"/>
              </a:spcBef>
              <a:spcAft>
                <a:spcPct val="0"/>
              </a:spcAft>
              <a:defRPr sz="1800">
                <a:solidFill>
                  <a:schemeClr val="tx1"/>
                </a:solidFill>
                <a:latin typeface="Arial" charset="0"/>
                <a:ea typeface="ＭＳ Ｐゴシック" charset="0"/>
              </a:defRPr>
            </a:lvl6pPr>
            <a:lvl7pPr marL="2228850" indent="-171450" eaLnBrk="0" fontAlgn="base" hangingPunct="0">
              <a:spcBef>
                <a:spcPct val="0"/>
              </a:spcBef>
              <a:spcAft>
                <a:spcPct val="0"/>
              </a:spcAft>
              <a:defRPr sz="1800">
                <a:solidFill>
                  <a:schemeClr val="tx1"/>
                </a:solidFill>
                <a:latin typeface="Arial" charset="0"/>
                <a:ea typeface="ＭＳ Ｐゴシック" charset="0"/>
              </a:defRPr>
            </a:lvl7pPr>
            <a:lvl8pPr marL="2571750" indent="-171450" eaLnBrk="0" fontAlgn="base" hangingPunct="0">
              <a:spcBef>
                <a:spcPct val="0"/>
              </a:spcBef>
              <a:spcAft>
                <a:spcPct val="0"/>
              </a:spcAft>
              <a:defRPr sz="1800">
                <a:solidFill>
                  <a:schemeClr val="tx1"/>
                </a:solidFill>
                <a:latin typeface="Arial" charset="0"/>
                <a:ea typeface="ＭＳ Ｐゴシック" charset="0"/>
              </a:defRPr>
            </a:lvl8pPr>
            <a:lvl9pPr marL="2914650" indent="-171450" eaLnBrk="0" fontAlgn="base" hangingPunct="0">
              <a:spcBef>
                <a:spcPct val="0"/>
              </a:spcBef>
              <a:spcAft>
                <a:spcPct val="0"/>
              </a:spcAft>
              <a:defRPr sz="1800">
                <a:solidFill>
                  <a:schemeClr val="tx1"/>
                </a:solidFill>
                <a:latin typeface="Arial" charset="0"/>
                <a:ea typeface="ＭＳ Ｐゴシック" charset="0"/>
              </a:defRPr>
            </a:lvl9pPr>
          </a:lstStyle>
          <a:p>
            <a:r>
              <a:rPr lang="en-US" sz="900" dirty="0">
                <a:latin typeface="Tahoma" charset="0"/>
              </a:rPr>
              <a:t>6-</a:t>
            </a:r>
            <a:fld id="{8E8C6E93-DF5B-BC4B-80F9-500DED1EEDCC}" type="slidenum">
              <a:rPr lang="en-US" sz="900">
                <a:latin typeface="Tahoma" charset="0"/>
              </a:rPr>
              <a:pPr/>
              <a:t>64</a:t>
            </a:fld>
            <a:endParaRPr lang="en-US" sz="900" dirty="0">
              <a:latin typeface="Tahoma" charset="0"/>
            </a:endParaRPr>
          </a:p>
        </p:txBody>
      </p:sp>
      <p:sp>
        <p:nvSpPr>
          <p:cNvPr id="78" name="Footer Placeholder 2"/>
          <p:cNvSpPr>
            <a:spLocks noGrp="1"/>
          </p:cNvSpPr>
          <p:nvPr>
            <p:ph type="ftr" sz="quarter" idx="11"/>
          </p:nvPr>
        </p:nvSpPr>
        <p:spPr>
          <a:xfrm>
            <a:off x="6404968" y="6505765"/>
            <a:ext cx="1633105" cy="18115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557213" indent="-214313">
              <a:defRPr sz="1800">
                <a:solidFill>
                  <a:schemeClr val="tx1"/>
                </a:solidFill>
                <a:latin typeface="Arial" charset="0"/>
                <a:ea typeface="ＭＳ Ｐゴシック" charset="0"/>
              </a:defRPr>
            </a:lvl2pPr>
            <a:lvl3pPr marL="857250" indent="-171450">
              <a:defRPr sz="1800">
                <a:solidFill>
                  <a:schemeClr val="tx1"/>
                </a:solidFill>
                <a:latin typeface="Arial" charset="0"/>
                <a:ea typeface="ＭＳ Ｐゴシック" charset="0"/>
              </a:defRPr>
            </a:lvl3pPr>
            <a:lvl4pPr marL="1200150" indent="-171450">
              <a:defRPr sz="1800">
                <a:solidFill>
                  <a:schemeClr val="tx1"/>
                </a:solidFill>
                <a:latin typeface="Arial" charset="0"/>
                <a:ea typeface="ＭＳ Ｐゴシック" charset="0"/>
              </a:defRPr>
            </a:lvl4pPr>
            <a:lvl5pPr marL="1543050" indent="-171450">
              <a:defRPr sz="1800">
                <a:solidFill>
                  <a:schemeClr val="tx1"/>
                </a:solidFill>
                <a:latin typeface="Arial" charset="0"/>
                <a:ea typeface="ＭＳ Ｐゴシック" charset="0"/>
              </a:defRPr>
            </a:lvl5pPr>
            <a:lvl6pPr marL="1885950" indent="-171450" eaLnBrk="0" fontAlgn="base" hangingPunct="0">
              <a:spcBef>
                <a:spcPct val="0"/>
              </a:spcBef>
              <a:spcAft>
                <a:spcPct val="0"/>
              </a:spcAft>
              <a:defRPr sz="1800">
                <a:solidFill>
                  <a:schemeClr val="tx1"/>
                </a:solidFill>
                <a:latin typeface="Arial" charset="0"/>
                <a:ea typeface="ＭＳ Ｐゴシック" charset="0"/>
              </a:defRPr>
            </a:lvl6pPr>
            <a:lvl7pPr marL="2228850" indent="-171450" eaLnBrk="0" fontAlgn="base" hangingPunct="0">
              <a:spcBef>
                <a:spcPct val="0"/>
              </a:spcBef>
              <a:spcAft>
                <a:spcPct val="0"/>
              </a:spcAft>
              <a:defRPr sz="1800">
                <a:solidFill>
                  <a:schemeClr val="tx1"/>
                </a:solidFill>
                <a:latin typeface="Arial" charset="0"/>
                <a:ea typeface="ＭＳ Ｐゴシック" charset="0"/>
              </a:defRPr>
            </a:lvl7pPr>
            <a:lvl8pPr marL="2571750" indent="-171450" eaLnBrk="0" fontAlgn="base" hangingPunct="0">
              <a:spcBef>
                <a:spcPct val="0"/>
              </a:spcBef>
              <a:spcAft>
                <a:spcPct val="0"/>
              </a:spcAft>
              <a:defRPr sz="1800">
                <a:solidFill>
                  <a:schemeClr val="tx1"/>
                </a:solidFill>
                <a:latin typeface="Arial" charset="0"/>
                <a:ea typeface="ＭＳ Ｐゴシック" charset="0"/>
              </a:defRPr>
            </a:lvl8pPr>
            <a:lvl9pPr marL="2914650" indent="-171450" eaLnBrk="0" fontAlgn="base" hangingPunct="0">
              <a:spcBef>
                <a:spcPct val="0"/>
              </a:spcBef>
              <a:spcAft>
                <a:spcPct val="0"/>
              </a:spcAft>
              <a:defRPr sz="1800">
                <a:solidFill>
                  <a:schemeClr val="tx1"/>
                </a:solidFill>
                <a:latin typeface="Arial" charset="0"/>
                <a:ea typeface="ＭＳ Ｐゴシック" charset="0"/>
              </a:defRPr>
            </a:lvl9pPr>
          </a:lstStyle>
          <a:p>
            <a:pPr algn="r"/>
            <a:r>
              <a:rPr lang="en-US" sz="900" dirty="0">
                <a:solidFill>
                  <a:srgbClr val="000000"/>
                </a:solidFill>
                <a:latin typeface="Tahoma" charset="0"/>
                <a:cs typeface="Arial" charset="0"/>
              </a:rPr>
              <a:t>Link Layer and LANs</a:t>
            </a:r>
          </a:p>
        </p:txBody>
      </p:sp>
      <p:cxnSp>
        <p:nvCxnSpPr>
          <p:cNvPr id="8" name="Straight Connector 7">
            <a:extLst>
              <a:ext uri="{FF2B5EF4-FFF2-40B4-BE49-F238E27FC236}">
                <a16:creationId xmlns:a16="http://schemas.microsoft.com/office/drawing/2014/main" id="{B78BFE5E-FAB7-0740-AFB4-C01AC809BBC9}"/>
              </a:ext>
            </a:extLst>
          </p:cNvPr>
          <p:cNvCxnSpPr>
            <a:cxnSpLocks/>
          </p:cNvCxnSpPr>
          <p:nvPr/>
        </p:nvCxnSpPr>
        <p:spPr>
          <a:xfrm flipV="1">
            <a:off x="4004072" y="5266591"/>
            <a:ext cx="2546150" cy="300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80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xit" presetSubtype="0" fill="hold" nodeType="clickEffect">
                                  <p:stCondLst>
                                    <p:cond delay="0"/>
                                  </p:stCondLst>
                                  <p:childTnLst>
                                    <p:set>
                                      <p:cBhvr>
                                        <p:cTn id="6" dur="1" fill="hold">
                                          <p:stCondLst>
                                            <p:cond delay="0"/>
                                          </p:stCondLst>
                                        </p:cTn>
                                        <p:tgtEl>
                                          <p:spTgt spid="42090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20912"/>
                                        </p:tgtEl>
                                        <p:attrNameLst>
                                          <p:attrName>style.visibility</p:attrName>
                                        </p:attrNameLst>
                                      </p:cBhvr>
                                      <p:to>
                                        <p:strVal val="visible"/>
                                      </p:to>
                                    </p:set>
                                  </p:childTnLst>
                                  <p:subTnLst>
                                    <p:set>
                                      <p:cBhvr override="childStyle">
                                        <p:cTn dur="1" fill="hold" display="0" masterRel="nextClick" afterEffect="1"/>
                                        <p:tgtEl>
                                          <p:spTgt spid="4209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50" presetClass="path" presetSubtype="0" accel="50000" decel="50000" fill="hold" nodeType="clickEffect">
                                  <p:stCondLst>
                                    <p:cond delay="0"/>
                                  </p:stCondLst>
                                  <p:childTnLst>
                                    <p:animMotion origin="layout" path="M -3.61111E-6 -0.01945 L -0.0592 -0.01945 C -0.08576 -0.01945 -0.1184 0.03796 -0.1184 0.08472 L -0.1184 0.18958 " pathEditMode="relative" rAng="0" ptsTypes="AAAA">
                                      <p:cBhvr>
                                        <p:cTn id="12" dur="2000" fill="hold"/>
                                        <p:tgtEl>
                                          <p:spTgt spid="420900"/>
                                        </p:tgtEl>
                                        <p:attrNameLst>
                                          <p:attrName>ppt_x</p:attrName>
                                          <p:attrName>ppt_y</p:attrName>
                                        </p:attrNameLst>
                                      </p:cBhvr>
                                      <p:rCtr x="-5920" y="10440"/>
                                    </p:animMotion>
                                  </p:childTnLst>
                                </p:cTn>
                              </p:par>
                            </p:childTnLst>
                          </p:cTn>
                        </p:par>
                        <p:par>
                          <p:cTn id="13" fill="hold">
                            <p:stCondLst>
                              <p:cond delay="2000"/>
                            </p:stCondLst>
                            <p:childTnLst>
                              <p:par>
                                <p:cTn id="14" presetID="9" presetClass="entr" presetSubtype="0" fill="hold" nodeType="afterEffect">
                                  <p:stCondLst>
                                    <p:cond delay="0"/>
                                  </p:stCondLst>
                                  <p:childTnLst>
                                    <p:set>
                                      <p:cBhvr>
                                        <p:cTn id="15" dur="1" fill="hold">
                                          <p:stCondLst>
                                            <p:cond delay="0"/>
                                          </p:stCondLst>
                                        </p:cTn>
                                        <p:tgtEl>
                                          <p:spTgt spid="420917"/>
                                        </p:tgtEl>
                                        <p:attrNameLst>
                                          <p:attrName>style.visibility</p:attrName>
                                        </p:attrNameLst>
                                      </p:cBhvr>
                                      <p:to>
                                        <p:strVal val="visible"/>
                                      </p:to>
                                    </p:set>
                                    <p:animEffect transition="in" filter="dissolve">
                                      <p:cBhvr>
                                        <p:cTn id="16" dur="500"/>
                                        <p:tgtEl>
                                          <p:spTgt spid="4209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11354 0.23958 L -0.11284 0.34444 " pathEditMode="relative" rAng="0" ptsTypes="AA">
                                      <p:cBhvr>
                                        <p:cTn id="24" dur="2000" fill="hold"/>
                                        <p:tgtEl>
                                          <p:spTgt spid="420900"/>
                                        </p:tgtEl>
                                        <p:attrNameLst>
                                          <p:attrName>ppt_x</p:attrName>
                                          <p:attrName>ppt_y</p:attrName>
                                        </p:attrNameLst>
                                      </p:cBhvr>
                                      <p:rCtr x="35" y="5231"/>
                                    </p:animMotion>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420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27882CDF-C4B1-864E-9C67-3DC5637A942A}" type="slidenum">
              <a:rPr lang="en-US" altLang="en-US" sz="1050">
                <a:latin typeface="Times New Roman" charset="0"/>
              </a:rPr>
              <a:pPr>
                <a:spcBef>
                  <a:spcPct val="0"/>
                </a:spcBef>
                <a:buFontTx/>
                <a:buNone/>
              </a:pPr>
              <a:t>65</a:t>
            </a:fld>
            <a:endParaRPr lang="en-US" altLang="en-US" sz="1050">
              <a:latin typeface="Times New Roman" charset="0"/>
            </a:endParaRPr>
          </a:p>
        </p:txBody>
      </p:sp>
      <p:sp>
        <p:nvSpPr>
          <p:cNvPr id="332802" name="Rectangle 2"/>
          <p:cNvSpPr>
            <a:spLocks noGrp="1" noChangeArrowheads="1"/>
          </p:cNvSpPr>
          <p:nvPr>
            <p:ph type="body" idx="1"/>
          </p:nvPr>
        </p:nvSpPr>
        <p:spPr>
          <a:xfrm>
            <a:off x="133350" y="1771650"/>
            <a:ext cx="4730750" cy="406400"/>
          </a:xfrm>
        </p:spPr>
        <p:txBody>
          <a:bodyPr>
            <a:normAutofit fontScale="70000" lnSpcReduction="20000"/>
          </a:bodyPr>
          <a:lstStyle/>
          <a:p>
            <a:pPr>
              <a:tabLst>
                <a:tab pos="772716" algn="l"/>
                <a:tab pos="1712119" algn="l"/>
                <a:tab pos="3513535" algn="l"/>
                <a:tab pos="4245769" algn="l"/>
              </a:tabLst>
              <a:defRPr/>
            </a:pPr>
            <a:r>
              <a:rPr lang="en-US" dirty="0">
                <a:latin typeface="Gill Sans MT" panose="020B0502020104020203" pitchFamily="34" charset="77"/>
              </a:rPr>
              <a:t>assume a MAC frame arrives on port </a:t>
            </a:r>
            <a:r>
              <a:rPr lang="en-US" dirty="0">
                <a:solidFill>
                  <a:srgbClr val="FF0000"/>
                </a:solidFill>
                <a:latin typeface="Gill Sans MT" panose="020B0502020104020203" pitchFamily="34" charset="77"/>
              </a:rPr>
              <a:t>X</a:t>
            </a:r>
            <a:endParaRPr lang="en-US" dirty="0">
              <a:latin typeface="Gill Sans MT" panose="020B0502020104020203" pitchFamily="34" charset="77"/>
            </a:endParaRPr>
          </a:p>
          <a:p>
            <a:pPr lvl="1">
              <a:buNone/>
              <a:tabLst>
                <a:tab pos="772716" algn="l"/>
                <a:tab pos="1712119" algn="l"/>
                <a:tab pos="3513535" algn="l"/>
                <a:tab pos="4245769" algn="l"/>
              </a:tabLst>
              <a:defRPr/>
            </a:pPr>
            <a:endParaRPr lang="en-US" dirty="0"/>
          </a:p>
          <a:p>
            <a:pPr lvl="1">
              <a:buNone/>
              <a:tabLst>
                <a:tab pos="772716" algn="l"/>
                <a:tab pos="1712119" algn="l"/>
                <a:tab pos="3513535" algn="l"/>
                <a:tab pos="4245769" algn="l"/>
              </a:tabLst>
              <a:defRPr/>
            </a:pPr>
            <a:endParaRPr lang="en-US" dirty="0"/>
          </a:p>
          <a:p>
            <a:pPr lvl="1">
              <a:buNone/>
              <a:tabLst>
                <a:tab pos="772716" algn="l"/>
                <a:tab pos="1712119" algn="l"/>
                <a:tab pos="3513535" algn="l"/>
                <a:tab pos="4245769" algn="l"/>
              </a:tabLst>
              <a:defRPr/>
            </a:pPr>
            <a:endParaRPr lang="en-US" dirty="0"/>
          </a:p>
          <a:p>
            <a:pPr lvl="1">
              <a:buNone/>
              <a:tabLst>
                <a:tab pos="772716" algn="l"/>
                <a:tab pos="1712119" algn="l"/>
                <a:tab pos="3513535" algn="l"/>
                <a:tab pos="4245769" algn="l"/>
              </a:tabLst>
              <a:defRPr/>
            </a:pPr>
            <a:endParaRPr lang="en-US" sz="1500" b="1" dirty="0"/>
          </a:p>
        </p:txBody>
      </p:sp>
      <p:sp>
        <p:nvSpPr>
          <p:cNvPr id="332803" name="Rectangle 3"/>
          <p:cNvSpPr>
            <a:spLocks noGrp="1" noChangeArrowheads="1"/>
          </p:cNvSpPr>
          <p:nvPr>
            <p:ph type="title"/>
          </p:nvPr>
        </p:nvSpPr>
        <p:spPr>
          <a:xfrm>
            <a:off x="133350" y="1080294"/>
            <a:ext cx="7886700" cy="488156"/>
          </a:xfrm>
        </p:spPr>
        <p:txBody>
          <a:bodyPr>
            <a:normAutofit fontScale="90000"/>
          </a:bodyPr>
          <a:lstStyle/>
          <a:p>
            <a:pPr>
              <a:defRPr/>
            </a:pPr>
            <a:r>
              <a:rPr lang="en-US" sz="3000" dirty="0">
                <a:latin typeface="Gill Sans MT" panose="020B0502020104020203" pitchFamily="34" charset="77"/>
              </a:rPr>
              <a:t>Frame Forwarding</a:t>
            </a:r>
          </a:p>
        </p:txBody>
      </p:sp>
      <p:graphicFrame>
        <p:nvGraphicFramePr>
          <p:cNvPr id="31748" name="Object 4"/>
          <p:cNvGraphicFramePr>
            <a:graphicFrameLocks noChangeAspect="1"/>
          </p:cNvGraphicFramePr>
          <p:nvPr/>
        </p:nvGraphicFramePr>
        <p:xfrm>
          <a:off x="4702970" y="1943101"/>
          <a:ext cx="3298031" cy="2074069"/>
        </p:xfrm>
        <a:graphic>
          <a:graphicData uri="http://schemas.openxmlformats.org/presentationml/2006/ole">
            <mc:AlternateContent xmlns:mc="http://schemas.openxmlformats.org/markup-compatibility/2006">
              <mc:Choice xmlns:v="urn:schemas-microsoft-com:vml" Requires="v">
                <p:oleObj spid="_x0000_s80955" name="VISIO" r:id="rId3" imgW="5064760" imgH="4013200" progId="Visio.Drawing.4">
                  <p:embed/>
                </p:oleObj>
              </mc:Choice>
              <mc:Fallback>
                <p:oleObj name="VISIO" r:id="rId3" imgW="5064760" imgH="4013200" progId="Visio.Drawing.4">
                  <p:embed/>
                  <p:pic>
                    <p:nvPicPr>
                      <p:cNvPr id="317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970" y="1943101"/>
                        <a:ext cx="3298031" cy="207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1749" name="Rectangle 5"/>
          <p:cNvSpPr>
            <a:spLocks noChangeArrowheads="1"/>
          </p:cNvSpPr>
          <p:nvPr/>
        </p:nvSpPr>
        <p:spPr bwMode="auto">
          <a:xfrm>
            <a:off x="1657350" y="2514600"/>
            <a:ext cx="3371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pPr>
            <a:endParaRPr lang="x-none" altLang="x-none" sz="1800">
              <a:solidFill>
                <a:srgbClr val="000000"/>
              </a:solidFill>
              <a:latin typeface="Courier New" charset="0"/>
            </a:endParaRPr>
          </a:p>
        </p:txBody>
      </p:sp>
      <p:sp>
        <p:nvSpPr>
          <p:cNvPr id="31750" name="Rectangle 6"/>
          <p:cNvSpPr>
            <a:spLocks noChangeArrowheads="1"/>
          </p:cNvSpPr>
          <p:nvPr/>
        </p:nvSpPr>
        <p:spPr bwMode="auto">
          <a:xfrm>
            <a:off x="1600200" y="2514600"/>
            <a:ext cx="2914650" cy="1028700"/>
          </a:xfrm>
          <a:prstGeom prst="rect">
            <a:avLst/>
          </a:prstGeom>
          <a:solidFill>
            <a:schemeClr val="accent5"/>
          </a:solidFill>
          <a:ln w="9525">
            <a:solidFill>
              <a:srgbClr val="FF00FF"/>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500" b="1" dirty="0"/>
              <a:t>Is  MAC address of  </a:t>
            </a:r>
            <a:br>
              <a:rPr lang="en-US" altLang="x-none" sz="1500" b="1" dirty="0"/>
            </a:br>
            <a:r>
              <a:rPr lang="en-US" altLang="x-none" sz="1500" b="1" dirty="0"/>
              <a:t>destination in forwarding</a:t>
            </a:r>
            <a:br>
              <a:rPr lang="en-US" altLang="x-none" sz="1500" b="1" dirty="0"/>
            </a:br>
            <a:r>
              <a:rPr lang="en-US" altLang="x-none" sz="1500" b="1" dirty="0"/>
              <a:t>database  for ports A, B, or C ?</a:t>
            </a:r>
            <a:endParaRPr lang="en-US" altLang="x-none" sz="1800" dirty="0"/>
          </a:p>
        </p:txBody>
      </p:sp>
      <p:sp>
        <p:nvSpPr>
          <p:cNvPr id="31751" name="Rectangle 7"/>
          <p:cNvSpPr>
            <a:spLocks noChangeArrowheads="1"/>
          </p:cNvSpPr>
          <p:nvPr/>
        </p:nvSpPr>
        <p:spPr bwMode="auto">
          <a:xfrm>
            <a:off x="1428750" y="4514850"/>
            <a:ext cx="2628900" cy="1028700"/>
          </a:xfrm>
          <a:prstGeom prst="rect">
            <a:avLst/>
          </a:prstGeom>
          <a:solidFill>
            <a:schemeClr val="accent5"/>
          </a:solidFill>
          <a:ln w="9525">
            <a:solidFill>
              <a:srgbClr val="FF00FF"/>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500" b="1" dirty="0"/>
              <a:t>Forward the frame on the</a:t>
            </a:r>
            <a:br>
              <a:rPr lang="en-US" altLang="x-none" sz="1500" b="1" dirty="0"/>
            </a:br>
            <a:r>
              <a:rPr lang="en-US" altLang="x-none" sz="1500" b="1" dirty="0"/>
              <a:t>stored port</a:t>
            </a:r>
            <a:endParaRPr lang="en-US" altLang="x-none" sz="1800" dirty="0"/>
          </a:p>
        </p:txBody>
      </p:sp>
      <p:sp>
        <p:nvSpPr>
          <p:cNvPr id="31752" name="Rectangle 8"/>
          <p:cNvSpPr>
            <a:spLocks noChangeArrowheads="1"/>
          </p:cNvSpPr>
          <p:nvPr/>
        </p:nvSpPr>
        <p:spPr bwMode="auto">
          <a:xfrm>
            <a:off x="4629150" y="4514850"/>
            <a:ext cx="2628900" cy="1028700"/>
          </a:xfrm>
          <a:prstGeom prst="rect">
            <a:avLst/>
          </a:prstGeom>
          <a:solidFill>
            <a:schemeClr val="accent5"/>
          </a:solidFill>
          <a:ln w="9525">
            <a:solidFill>
              <a:srgbClr val="FF00FF"/>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500" b="1" dirty="0"/>
              <a:t>Flood the frame </a:t>
            </a:r>
            <a:br>
              <a:rPr lang="en-US" altLang="x-none" sz="1500" b="1" dirty="0"/>
            </a:br>
            <a:br>
              <a:rPr lang="en-US" altLang="x-none" sz="1350" b="1" dirty="0"/>
            </a:br>
            <a:r>
              <a:rPr lang="en-US" altLang="x-none" sz="1350" b="1" dirty="0"/>
              <a:t>send the frame on all </a:t>
            </a:r>
            <a:br>
              <a:rPr lang="en-US" altLang="x-none" sz="1350" b="1" dirty="0"/>
            </a:br>
            <a:r>
              <a:rPr lang="en-US" altLang="x-none" sz="1350" b="1" dirty="0"/>
              <a:t>ports except port </a:t>
            </a:r>
            <a:r>
              <a:rPr lang="en-US" altLang="x-none" sz="1350" b="1" dirty="0">
                <a:solidFill>
                  <a:srgbClr val="FF0000"/>
                </a:solidFill>
              </a:rPr>
              <a:t>X</a:t>
            </a:r>
            <a:endParaRPr lang="en-US" altLang="x-none" sz="1800" b="1" dirty="0"/>
          </a:p>
        </p:txBody>
      </p:sp>
      <p:sp>
        <p:nvSpPr>
          <p:cNvPr id="31753" name="Line 9"/>
          <p:cNvSpPr>
            <a:spLocks noChangeShapeType="1"/>
          </p:cNvSpPr>
          <p:nvPr/>
        </p:nvSpPr>
        <p:spPr bwMode="auto">
          <a:xfrm flipH="1">
            <a:off x="2343150" y="3543300"/>
            <a:ext cx="800100" cy="9715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8575" tIns="34288" rIns="68575" bIns="34288" anchor="ctr"/>
          <a:lstStyle/>
          <a:p>
            <a:endParaRPr lang="en-US"/>
          </a:p>
        </p:txBody>
      </p:sp>
      <p:sp>
        <p:nvSpPr>
          <p:cNvPr id="31754" name="Line 10"/>
          <p:cNvSpPr>
            <a:spLocks noChangeShapeType="1"/>
          </p:cNvSpPr>
          <p:nvPr/>
        </p:nvSpPr>
        <p:spPr bwMode="auto">
          <a:xfrm>
            <a:off x="3143250" y="3543300"/>
            <a:ext cx="2857500" cy="9715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8575" tIns="34288" rIns="68575" bIns="34288" anchor="ctr"/>
          <a:lstStyle/>
          <a:p>
            <a:endParaRPr lang="en-US"/>
          </a:p>
        </p:txBody>
      </p:sp>
      <p:sp>
        <p:nvSpPr>
          <p:cNvPr id="31755" name="Text Box 11"/>
          <p:cNvSpPr txBox="1">
            <a:spLocks noChangeArrowheads="1"/>
          </p:cNvSpPr>
          <p:nvPr/>
        </p:nvSpPr>
        <p:spPr bwMode="auto">
          <a:xfrm>
            <a:off x="1930400" y="3771901"/>
            <a:ext cx="914400" cy="3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8" rIns="68575" bIns="34288">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spcAft>
                <a:spcPts val="750"/>
              </a:spcAft>
              <a:buNone/>
            </a:pPr>
            <a:r>
              <a:rPr lang="en-US" altLang="x-none" sz="1500" b="1" dirty="0">
                <a:solidFill>
                  <a:srgbClr val="000000"/>
                </a:solidFill>
              </a:rPr>
              <a:t>Found?</a:t>
            </a:r>
            <a:endParaRPr lang="en-US" altLang="x-none" sz="1800" dirty="0">
              <a:solidFill>
                <a:srgbClr val="000000"/>
              </a:solidFill>
              <a:latin typeface="Courier New" charset="0"/>
            </a:endParaRPr>
          </a:p>
        </p:txBody>
      </p:sp>
      <p:sp>
        <p:nvSpPr>
          <p:cNvPr id="31756" name="Text Box 12"/>
          <p:cNvSpPr txBox="1">
            <a:spLocks noChangeArrowheads="1"/>
          </p:cNvSpPr>
          <p:nvPr/>
        </p:nvSpPr>
        <p:spPr bwMode="auto">
          <a:xfrm>
            <a:off x="4445001" y="3740150"/>
            <a:ext cx="1663700" cy="3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5" tIns="34288" rIns="68575" bIns="34288">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spcAft>
                <a:spcPts val="750"/>
              </a:spcAft>
              <a:buNone/>
            </a:pPr>
            <a:r>
              <a:rPr lang="en-US" altLang="x-none" sz="1500" b="1" dirty="0">
                <a:solidFill>
                  <a:srgbClr val="000000"/>
                </a:solidFill>
              </a:rPr>
              <a:t>Not found ?</a:t>
            </a:r>
            <a:endParaRPr lang="en-US" altLang="x-none" sz="1800" dirty="0">
              <a:solidFill>
                <a:srgbClr val="000000"/>
              </a:solidFill>
              <a:latin typeface="Courier New" charset="0"/>
            </a:endParaRPr>
          </a:p>
        </p:txBody>
      </p:sp>
      <p:pic>
        <p:nvPicPr>
          <p:cNvPr id="14" name="Picture 21" descr="underline_base">
            <a:extLst>
              <a:ext uri="{FF2B5EF4-FFF2-40B4-BE49-F238E27FC236}">
                <a16:creationId xmlns:a16="http://schemas.microsoft.com/office/drawing/2014/main" id="{9C40E43C-3DAF-F644-AAF7-C11746FE3C8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2" y="1569244"/>
            <a:ext cx="2800349" cy="126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100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7CB2D3-0ADF-EC4A-8C2A-91499C81E986}"/>
              </a:ext>
            </a:extLst>
          </p:cNvPr>
          <p:cNvSpPr/>
          <p:nvPr/>
        </p:nvSpPr>
        <p:spPr bwMode="auto">
          <a:xfrm>
            <a:off x="3683000" y="3232298"/>
            <a:ext cx="1924050" cy="2137144"/>
          </a:xfrm>
          <a:prstGeom prst="rect">
            <a:avLst/>
          </a:prstGeom>
          <a:solidFill>
            <a:schemeClr val="accent3">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6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2D016136-4FC0-CB42-9A39-F9616B8BE21E}" type="slidenum">
              <a:rPr lang="en-US" altLang="en-US" sz="1050">
                <a:latin typeface="Times New Roman" charset="0"/>
              </a:rPr>
              <a:pPr>
                <a:spcBef>
                  <a:spcPct val="0"/>
                </a:spcBef>
                <a:buFontTx/>
                <a:buNone/>
              </a:pPr>
              <a:t>66</a:t>
            </a:fld>
            <a:endParaRPr lang="en-US" altLang="en-US" sz="1050">
              <a:latin typeface="Times New Roman" charset="0"/>
            </a:endParaRPr>
          </a:p>
        </p:txBody>
      </p:sp>
      <p:sp>
        <p:nvSpPr>
          <p:cNvPr id="333826" name="Rectangle 2"/>
          <p:cNvSpPr>
            <a:spLocks noGrp="1" noChangeArrowheads="1"/>
          </p:cNvSpPr>
          <p:nvPr>
            <p:ph type="body" idx="1"/>
          </p:nvPr>
        </p:nvSpPr>
        <p:spPr>
          <a:xfrm>
            <a:off x="192788" y="834349"/>
            <a:ext cx="7797801" cy="2137144"/>
          </a:xfrm>
        </p:spPr>
        <p:txBody>
          <a:bodyPr>
            <a:noAutofit/>
          </a:bodyPr>
          <a:lstStyle/>
          <a:p>
            <a:pPr>
              <a:tabLst>
                <a:tab pos="772716" algn="l"/>
                <a:tab pos="1712119" algn="l"/>
                <a:tab pos="3513535" algn="l"/>
                <a:tab pos="4245769" algn="l"/>
              </a:tabLst>
              <a:defRPr/>
            </a:pPr>
            <a:r>
              <a:rPr lang="en-US" dirty="0"/>
              <a:t>routing tables entries are set automatically with a simple heuristic: </a:t>
            </a:r>
          </a:p>
          <a:p>
            <a:pPr lvl="1">
              <a:tabLst>
                <a:tab pos="772716" algn="l"/>
                <a:tab pos="1712119" algn="l"/>
                <a:tab pos="3513535" algn="l"/>
                <a:tab pos="4245769" algn="l"/>
              </a:tabLst>
              <a:defRPr/>
            </a:pPr>
            <a:r>
              <a:rPr lang="en-US" dirty="0"/>
              <a:t>the source address field of a frame that arrives on a port informs the switch that this address (host) is reachable from this port</a:t>
            </a:r>
          </a:p>
        </p:txBody>
      </p:sp>
      <p:sp>
        <p:nvSpPr>
          <p:cNvPr id="333827" name="Rectangle 3"/>
          <p:cNvSpPr>
            <a:spLocks noGrp="1" noChangeArrowheads="1"/>
          </p:cNvSpPr>
          <p:nvPr>
            <p:ph type="title"/>
          </p:nvPr>
        </p:nvSpPr>
        <p:spPr>
          <a:xfrm>
            <a:off x="152400" y="142920"/>
            <a:ext cx="7886700" cy="488156"/>
          </a:xfrm>
        </p:spPr>
        <p:txBody>
          <a:bodyPr>
            <a:noAutofit/>
          </a:bodyPr>
          <a:lstStyle/>
          <a:p>
            <a:pPr>
              <a:defRPr/>
            </a:pPr>
            <a:r>
              <a:rPr lang="en-US" sz="3200" dirty="0"/>
              <a:t>Self Learning (Backwards Learning)</a:t>
            </a:r>
          </a:p>
        </p:txBody>
      </p:sp>
      <p:sp>
        <p:nvSpPr>
          <p:cNvPr id="32772" name="Rectangle 5"/>
          <p:cNvSpPr>
            <a:spLocks noChangeArrowheads="1"/>
          </p:cNvSpPr>
          <p:nvPr/>
        </p:nvSpPr>
        <p:spPr bwMode="auto">
          <a:xfrm>
            <a:off x="1657350" y="2514600"/>
            <a:ext cx="3371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pPr>
            <a:endParaRPr lang="x-none" altLang="x-none" sz="1800">
              <a:solidFill>
                <a:srgbClr val="000000"/>
              </a:solidFill>
              <a:latin typeface="Courier New" charset="0"/>
            </a:endParaRPr>
          </a:p>
        </p:txBody>
      </p:sp>
      <p:cxnSp>
        <p:nvCxnSpPr>
          <p:cNvPr id="32774" name="AutoShape 7"/>
          <p:cNvCxnSpPr>
            <a:cxnSpLocks noChangeShapeType="1"/>
          </p:cNvCxnSpPr>
          <p:nvPr/>
        </p:nvCxnSpPr>
        <p:spPr bwMode="auto">
          <a:xfrm>
            <a:off x="2114550" y="4457700"/>
            <a:ext cx="1657350"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2775" name="AutoShape 8"/>
          <p:cNvCxnSpPr>
            <a:cxnSpLocks noChangeShapeType="1"/>
          </p:cNvCxnSpPr>
          <p:nvPr/>
        </p:nvCxnSpPr>
        <p:spPr bwMode="auto">
          <a:xfrm>
            <a:off x="2114550" y="3886200"/>
            <a:ext cx="1657350"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76" name="Text Box 9"/>
          <p:cNvSpPr txBox="1">
            <a:spLocks noChangeArrowheads="1"/>
          </p:cNvSpPr>
          <p:nvPr/>
        </p:nvSpPr>
        <p:spPr bwMode="auto">
          <a:xfrm>
            <a:off x="2882900" y="3592116"/>
            <a:ext cx="8001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spcAft>
                <a:spcPts val="750"/>
              </a:spcAft>
              <a:buNone/>
            </a:pPr>
            <a:r>
              <a:rPr lang="en-US" altLang="x-none" sz="1350">
                <a:solidFill>
                  <a:srgbClr val="000000"/>
                </a:solidFill>
              </a:rPr>
              <a:t>Port 1</a:t>
            </a:r>
          </a:p>
        </p:txBody>
      </p:sp>
      <p:sp>
        <p:nvSpPr>
          <p:cNvPr id="32777" name="Text Box 10"/>
          <p:cNvSpPr txBox="1">
            <a:spLocks noChangeArrowheads="1"/>
          </p:cNvSpPr>
          <p:nvPr/>
        </p:nvSpPr>
        <p:spPr bwMode="auto">
          <a:xfrm>
            <a:off x="2857500" y="4186237"/>
            <a:ext cx="8001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spcAft>
                <a:spcPts val="750"/>
              </a:spcAft>
              <a:buNone/>
            </a:pPr>
            <a:r>
              <a:rPr lang="en-US" altLang="x-none" sz="1350">
                <a:solidFill>
                  <a:srgbClr val="000000"/>
                </a:solidFill>
              </a:rPr>
              <a:t>Port 2</a:t>
            </a:r>
          </a:p>
        </p:txBody>
      </p:sp>
      <p:cxnSp>
        <p:nvCxnSpPr>
          <p:cNvPr id="32778" name="AutoShape 11"/>
          <p:cNvCxnSpPr>
            <a:cxnSpLocks noChangeShapeType="1"/>
          </p:cNvCxnSpPr>
          <p:nvPr/>
        </p:nvCxnSpPr>
        <p:spPr bwMode="auto">
          <a:xfrm>
            <a:off x="2114550" y="4972050"/>
            <a:ext cx="1657350"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79" name="Text Box 12"/>
          <p:cNvSpPr txBox="1">
            <a:spLocks noChangeArrowheads="1"/>
          </p:cNvSpPr>
          <p:nvPr/>
        </p:nvSpPr>
        <p:spPr bwMode="auto">
          <a:xfrm>
            <a:off x="2857500" y="4743450"/>
            <a:ext cx="8001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spcAft>
                <a:spcPts val="750"/>
              </a:spcAft>
              <a:buNone/>
            </a:pPr>
            <a:r>
              <a:rPr lang="en-US" altLang="x-none" sz="1350">
                <a:solidFill>
                  <a:srgbClr val="000000"/>
                </a:solidFill>
              </a:rPr>
              <a:t>Port 3</a:t>
            </a:r>
          </a:p>
        </p:txBody>
      </p:sp>
      <p:cxnSp>
        <p:nvCxnSpPr>
          <p:cNvPr id="32780" name="AutoShape 14"/>
          <p:cNvCxnSpPr>
            <a:cxnSpLocks noChangeShapeType="1"/>
          </p:cNvCxnSpPr>
          <p:nvPr/>
        </p:nvCxnSpPr>
        <p:spPr bwMode="auto">
          <a:xfrm>
            <a:off x="5543550" y="4457700"/>
            <a:ext cx="1657350" cy="0"/>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32781" name="AutoShape 15"/>
          <p:cNvCxnSpPr>
            <a:cxnSpLocks noChangeShapeType="1"/>
          </p:cNvCxnSpPr>
          <p:nvPr/>
        </p:nvCxnSpPr>
        <p:spPr bwMode="auto">
          <a:xfrm>
            <a:off x="5543550" y="3886200"/>
            <a:ext cx="1657350" cy="0"/>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32782" name="Text Box 16"/>
          <p:cNvSpPr txBox="1">
            <a:spLocks noChangeArrowheads="1"/>
          </p:cNvSpPr>
          <p:nvPr/>
        </p:nvSpPr>
        <p:spPr bwMode="auto">
          <a:xfrm>
            <a:off x="5715000" y="3630216"/>
            <a:ext cx="8001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spcAft>
                <a:spcPts val="750"/>
              </a:spcAft>
              <a:buNone/>
            </a:pPr>
            <a:r>
              <a:rPr lang="en-US" altLang="x-none" sz="1350">
                <a:solidFill>
                  <a:srgbClr val="000000"/>
                </a:solidFill>
              </a:rPr>
              <a:t>Port 4</a:t>
            </a:r>
          </a:p>
        </p:txBody>
      </p:sp>
      <p:sp>
        <p:nvSpPr>
          <p:cNvPr id="32783" name="Text Box 17"/>
          <p:cNvSpPr txBox="1">
            <a:spLocks noChangeArrowheads="1"/>
          </p:cNvSpPr>
          <p:nvPr/>
        </p:nvSpPr>
        <p:spPr bwMode="auto">
          <a:xfrm>
            <a:off x="5715000" y="4186237"/>
            <a:ext cx="8001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spcAft>
                <a:spcPts val="750"/>
              </a:spcAft>
              <a:buNone/>
            </a:pPr>
            <a:r>
              <a:rPr lang="en-US" altLang="x-none" sz="1350">
                <a:solidFill>
                  <a:srgbClr val="000000"/>
                </a:solidFill>
              </a:rPr>
              <a:t>Port 5</a:t>
            </a:r>
          </a:p>
        </p:txBody>
      </p:sp>
      <p:cxnSp>
        <p:nvCxnSpPr>
          <p:cNvPr id="32784" name="AutoShape 18"/>
          <p:cNvCxnSpPr>
            <a:cxnSpLocks noChangeShapeType="1"/>
          </p:cNvCxnSpPr>
          <p:nvPr/>
        </p:nvCxnSpPr>
        <p:spPr bwMode="auto">
          <a:xfrm>
            <a:off x="5543550" y="4972050"/>
            <a:ext cx="1657350" cy="0"/>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32785" name="Text Box 19"/>
          <p:cNvSpPr txBox="1">
            <a:spLocks noChangeArrowheads="1"/>
          </p:cNvSpPr>
          <p:nvPr/>
        </p:nvSpPr>
        <p:spPr bwMode="auto">
          <a:xfrm>
            <a:off x="5715000" y="4743450"/>
            <a:ext cx="8001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spcAft>
                <a:spcPts val="750"/>
              </a:spcAft>
              <a:buNone/>
            </a:pPr>
            <a:r>
              <a:rPr lang="en-US" altLang="x-none" sz="1350">
                <a:solidFill>
                  <a:srgbClr val="000000"/>
                </a:solidFill>
              </a:rPr>
              <a:t>Port 6</a:t>
            </a:r>
          </a:p>
        </p:txBody>
      </p:sp>
      <p:grpSp>
        <p:nvGrpSpPr>
          <p:cNvPr id="333869" name="Group 45"/>
          <p:cNvGrpSpPr>
            <a:grpSpLocks/>
          </p:cNvGrpSpPr>
          <p:nvPr/>
        </p:nvGrpSpPr>
        <p:grpSpPr bwMode="auto">
          <a:xfrm>
            <a:off x="1257300" y="3593309"/>
            <a:ext cx="6686550" cy="1247776"/>
            <a:chOff x="96" y="2298"/>
            <a:chExt cx="5616" cy="1048"/>
          </a:xfrm>
        </p:grpSpPr>
        <p:grpSp>
          <p:nvGrpSpPr>
            <p:cNvPr id="32804" name="Group 30"/>
            <p:cNvGrpSpPr>
              <a:grpSpLocks/>
            </p:cNvGrpSpPr>
            <p:nvPr/>
          </p:nvGrpSpPr>
          <p:grpSpPr bwMode="auto">
            <a:xfrm>
              <a:off x="4368" y="2298"/>
              <a:ext cx="1344" cy="136"/>
              <a:chOff x="4368" y="2298"/>
              <a:chExt cx="1344" cy="136"/>
            </a:xfrm>
          </p:grpSpPr>
          <p:sp>
            <p:nvSpPr>
              <p:cNvPr id="32817" name="Rectangle 20"/>
              <p:cNvSpPr>
                <a:spLocks noChangeArrowheads="1"/>
              </p:cNvSpPr>
              <p:nvPr/>
            </p:nvSpPr>
            <p:spPr bwMode="auto">
              <a:xfrm>
                <a:off x="4368" y="2298"/>
                <a:ext cx="816" cy="136"/>
              </a:xfrm>
              <a:prstGeom prst="rect">
                <a:avLst/>
              </a:prstGeom>
              <a:solidFill>
                <a:srgbClr val="00FFCC"/>
              </a:solidFill>
              <a:ln w="9525">
                <a:solidFill>
                  <a:schemeClr val="tx2"/>
                </a:solidFill>
                <a:miter lim="800000"/>
                <a:headEnd/>
                <a:tailEnd/>
              </a:ln>
            </p:spPr>
            <p:txBody>
              <a:bodyPr lIns="0" tIns="0" rIns="0" bIns="0" anchor="ctr" anchorCtr="1">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050">
                    <a:solidFill>
                      <a:srgbClr val="000000"/>
                    </a:solidFill>
                  </a:rPr>
                  <a:t>Src=x, Dest=y</a:t>
                </a:r>
                <a:endParaRPr lang="en-US" altLang="x-none" sz="1350">
                  <a:solidFill>
                    <a:srgbClr val="000000"/>
                  </a:solidFill>
                </a:endParaRPr>
              </a:p>
            </p:txBody>
          </p:sp>
          <p:sp>
            <p:nvSpPr>
              <p:cNvPr id="32818" name="Line 22"/>
              <p:cNvSpPr>
                <a:spLocks noChangeShapeType="1"/>
              </p:cNvSpPr>
              <p:nvPr/>
            </p:nvSpPr>
            <p:spPr bwMode="auto">
              <a:xfrm>
                <a:off x="5184" y="2352"/>
                <a:ext cx="528" cy="0"/>
              </a:xfrm>
              <a:prstGeom prst="line">
                <a:avLst/>
              </a:prstGeom>
              <a:noFill/>
              <a:ln w="38100">
                <a:solidFill>
                  <a:srgbClr val="00FFCC"/>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32805" name="Group 29"/>
            <p:cNvGrpSpPr>
              <a:grpSpLocks/>
            </p:cNvGrpSpPr>
            <p:nvPr/>
          </p:nvGrpSpPr>
          <p:grpSpPr bwMode="auto">
            <a:xfrm>
              <a:off x="96" y="2298"/>
              <a:ext cx="1344" cy="136"/>
              <a:chOff x="96" y="2298"/>
              <a:chExt cx="1344" cy="136"/>
            </a:xfrm>
          </p:grpSpPr>
          <p:sp>
            <p:nvSpPr>
              <p:cNvPr id="32815" name="Rectangle 27"/>
              <p:cNvSpPr>
                <a:spLocks noChangeArrowheads="1"/>
              </p:cNvSpPr>
              <p:nvPr/>
            </p:nvSpPr>
            <p:spPr bwMode="auto">
              <a:xfrm>
                <a:off x="624" y="2298"/>
                <a:ext cx="816" cy="136"/>
              </a:xfrm>
              <a:prstGeom prst="rect">
                <a:avLst/>
              </a:prstGeom>
              <a:solidFill>
                <a:srgbClr val="00FFCC"/>
              </a:solidFill>
              <a:ln w="9525">
                <a:solidFill>
                  <a:schemeClr val="tx2"/>
                </a:solidFill>
                <a:miter lim="800000"/>
                <a:headEnd/>
                <a:tailEnd/>
              </a:ln>
            </p:spPr>
            <p:txBody>
              <a:bodyPr lIns="0" tIns="0" rIns="0" bIns="0" anchor="ctr" anchorCtr="1">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050">
                    <a:solidFill>
                      <a:srgbClr val="000000"/>
                    </a:solidFill>
                  </a:rPr>
                  <a:t>Src=x, Dest=y</a:t>
                </a:r>
                <a:endParaRPr lang="en-US" altLang="x-none" sz="1350">
                  <a:solidFill>
                    <a:srgbClr val="000000"/>
                  </a:solidFill>
                </a:endParaRPr>
              </a:p>
            </p:txBody>
          </p:sp>
          <p:sp>
            <p:nvSpPr>
              <p:cNvPr id="32816" name="Line 28"/>
              <p:cNvSpPr>
                <a:spLocks noChangeShapeType="1"/>
              </p:cNvSpPr>
              <p:nvPr/>
            </p:nvSpPr>
            <p:spPr bwMode="auto">
              <a:xfrm>
                <a:off x="96" y="2352"/>
                <a:ext cx="528" cy="0"/>
              </a:xfrm>
              <a:prstGeom prst="line">
                <a:avLst/>
              </a:prstGeom>
              <a:noFill/>
              <a:ln w="38100">
                <a:solidFill>
                  <a:srgbClr val="00FFCC"/>
                </a:solidFill>
                <a:round/>
                <a:headEnd type="triangle" w="med" len="me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32806" name="Group 32"/>
            <p:cNvGrpSpPr>
              <a:grpSpLocks/>
            </p:cNvGrpSpPr>
            <p:nvPr/>
          </p:nvGrpSpPr>
          <p:grpSpPr bwMode="auto">
            <a:xfrm>
              <a:off x="4368" y="2778"/>
              <a:ext cx="1344" cy="136"/>
              <a:chOff x="4368" y="2298"/>
              <a:chExt cx="1344" cy="136"/>
            </a:xfrm>
          </p:grpSpPr>
          <p:sp>
            <p:nvSpPr>
              <p:cNvPr id="32813" name="Rectangle 33"/>
              <p:cNvSpPr>
                <a:spLocks noChangeArrowheads="1"/>
              </p:cNvSpPr>
              <p:nvPr/>
            </p:nvSpPr>
            <p:spPr bwMode="auto">
              <a:xfrm>
                <a:off x="4368" y="2298"/>
                <a:ext cx="816" cy="136"/>
              </a:xfrm>
              <a:prstGeom prst="rect">
                <a:avLst/>
              </a:prstGeom>
              <a:solidFill>
                <a:srgbClr val="00FFCC"/>
              </a:solidFill>
              <a:ln w="9525">
                <a:solidFill>
                  <a:schemeClr val="tx2"/>
                </a:solidFill>
                <a:miter lim="800000"/>
                <a:headEnd/>
                <a:tailEnd/>
              </a:ln>
            </p:spPr>
            <p:txBody>
              <a:bodyPr lIns="0" tIns="0" rIns="0" bIns="0" anchor="ctr" anchorCtr="1">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050">
                    <a:solidFill>
                      <a:srgbClr val="000000"/>
                    </a:solidFill>
                  </a:rPr>
                  <a:t>Src=x, Dest=y</a:t>
                </a:r>
                <a:endParaRPr lang="en-US" altLang="x-none" sz="1350">
                  <a:solidFill>
                    <a:srgbClr val="000000"/>
                  </a:solidFill>
                </a:endParaRPr>
              </a:p>
            </p:txBody>
          </p:sp>
          <p:sp>
            <p:nvSpPr>
              <p:cNvPr id="32814" name="Line 34"/>
              <p:cNvSpPr>
                <a:spLocks noChangeShapeType="1"/>
              </p:cNvSpPr>
              <p:nvPr/>
            </p:nvSpPr>
            <p:spPr bwMode="auto">
              <a:xfrm>
                <a:off x="5184" y="2352"/>
                <a:ext cx="528" cy="0"/>
              </a:xfrm>
              <a:prstGeom prst="line">
                <a:avLst/>
              </a:prstGeom>
              <a:noFill/>
              <a:ln w="38100">
                <a:solidFill>
                  <a:srgbClr val="00FFCC"/>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32807" name="Group 35"/>
            <p:cNvGrpSpPr>
              <a:grpSpLocks/>
            </p:cNvGrpSpPr>
            <p:nvPr/>
          </p:nvGrpSpPr>
          <p:grpSpPr bwMode="auto">
            <a:xfrm>
              <a:off x="4368" y="3210"/>
              <a:ext cx="1344" cy="136"/>
              <a:chOff x="4368" y="2298"/>
              <a:chExt cx="1344" cy="136"/>
            </a:xfrm>
          </p:grpSpPr>
          <p:sp>
            <p:nvSpPr>
              <p:cNvPr id="32811" name="Rectangle 36"/>
              <p:cNvSpPr>
                <a:spLocks noChangeArrowheads="1"/>
              </p:cNvSpPr>
              <p:nvPr/>
            </p:nvSpPr>
            <p:spPr bwMode="auto">
              <a:xfrm>
                <a:off x="4368" y="2298"/>
                <a:ext cx="816" cy="136"/>
              </a:xfrm>
              <a:prstGeom prst="rect">
                <a:avLst/>
              </a:prstGeom>
              <a:solidFill>
                <a:srgbClr val="00FFCC"/>
              </a:solidFill>
              <a:ln w="9525">
                <a:solidFill>
                  <a:schemeClr val="tx2"/>
                </a:solidFill>
                <a:miter lim="800000"/>
                <a:headEnd/>
                <a:tailEnd/>
              </a:ln>
            </p:spPr>
            <p:txBody>
              <a:bodyPr lIns="0" tIns="0" rIns="0" bIns="0" anchor="ctr" anchorCtr="1">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050">
                    <a:solidFill>
                      <a:srgbClr val="000000"/>
                    </a:solidFill>
                  </a:rPr>
                  <a:t>Src=x, Dest=y</a:t>
                </a:r>
                <a:endParaRPr lang="en-US" altLang="x-none" sz="1350">
                  <a:solidFill>
                    <a:srgbClr val="000000"/>
                  </a:solidFill>
                </a:endParaRPr>
              </a:p>
            </p:txBody>
          </p:sp>
          <p:sp>
            <p:nvSpPr>
              <p:cNvPr id="32812" name="Line 37"/>
              <p:cNvSpPr>
                <a:spLocks noChangeShapeType="1"/>
              </p:cNvSpPr>
              <p:nvPr/>
            </p:nvSpPr>
            <p:spPr bwMode="auto">
              <a:xfrm>
                <a:off x="5184" y="2352"/>
                <a:ext cx="528" cy="0"/>
              </a:xfrm>
              <a:prstGeom prst="line">
                <a:avLst/>
              </a:prstGeom>
              <a:noFill/>
              <a:ln w="38100">
                <a:solidFill>
                  <a:srgbClr val="00FFCC"/>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32808" name="Group 38"/>
            <p:cNvGrpSpPr>
              <a:grpSpLocks/>
            </p:cNvGrpSpPr>
            <p:nvPr/>
          </p:nvGrpSpPr>
          <p:grpSpPr bwMode="auto">
            <a:xfrm>
              <a:off x="96" y="2778"/>
              <a:ext cx="1344" cy="136"/>
              <a:chOff x="96" y="2298"/>
              <a:chExt cx="1344" cy="136"/>
            </a:xfrm>
          </p:grpSpPr>
          <p:sp>
            <p:nvSpPr>
              <p:cNvPr id="32809" name="Rectangle 39"/>
              <p:cNvSpPr>
                <a:spLocks noChangeArrowheads="1"/>
              </p:cNvSpPr>
              <p:nvPr/>
            </p:nvSpPr>
            <p:spPr bwMode="auto">
              <a:xfrm>
                <a:off x="624" y="2298"/>
                <a:ext cx="816" cy="136"/>
              </a:xfrm>
              <a:prstGeom prst="rect">
                <a:avLst/>
              </a:prstGeom>
              <a:solidFill>
                <a:srgbClr val="00FFCC"/>
              </a:solidFill>
              <a:ln w="9525">
                <a:solidFill>
                  <a:schemeClr val="tx2"/>
                </a:solidFill>
                <a:miter lim="800000"/>
                <a:headEnd/>
                <a:tailEnd/>
              </a:ln>
            </p:spPr>
            <p:txBody>
              <a:bodyPr lIns="0" tIns="0" rIns="0" bIns="0" anchor="ctr" anchorCtr="1">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050">
                    <a:solidFill>
                      <a:srgbClr val="000000"/>
                    </a:solidFill>
                  </a:rPr>
                  <a:t>Src=x, Dest=y</a:t>
                </a:r>
                <a:endParaRPr lang="en-US" altLang="x-none" sz="1350">
                  <a:solidFill>
                    <a:srgbClr val="000000"/>
                  </a:solidFill>
                </a:endParaRPr>
              </a:p>
            </p:txBody>
          </p:sp>
          <p:sp>
            <p:nvSpPr>
              <p:cNvPr id="32810" name="Line 40"/>
              <p:cNvSpPr>
                <a:spLocks noChangeShapeType="1"/>
              </p:cNvSpPr>
              <p:nvPr/>
            </p:nvSpPr>
            <p:spPr bwMode="auto">
              <a:xfrm>
                <a:off x="96" y="2352"/>
                <a:ext cx="528" cy="0"/>
              </a:xfrm>
              <a:prstGeom prst="line">
                <a:avLst/>
              </a:prstGeom>
              <a:noFill/>
              <a:ln w="38100">
                <a:solidFill>
                  <a:srgbClr val="00FFCC"/>
                </a:solidFill>
                <a:round/>
                <a:headEnd type="triangle" w="med" len="me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grpSp>
        <p:nvGrpSpPr>
          <p:cNvPr id="333868" name="Group 44"/>
          <p:cNvGrpSpPr>
            <a:grpSpLocks/>
          </p:cNvGrpSpPr>
          <p:nvPr/>
        </p:nvGrpSpPr>
        <p:grpSpPr bwMode="auto">
          <a:xfrm>
            <a:off x="1257300" y="4679149"/>
            <a:ext cx="1600200" cy="161925"/>
            <a:chOff x="96" y="3210"/>
            <a:chExt cx="1344" cy="136"/>
          </a:xfrm>
        </p:grpSpPr>
        <p:sp>
          <p:nvSpPr>
            <p:cNvPr id="32802" name="Rectangle 42"/>
            <p:cNvSpPr>
              <a:spLocks noChangeArrowheads="1"/>
            </p:cNvSpPr>
            <p:nvPr/>
          </p:nvSpPr>
          <p:spPr bwMode="auto">
            <a:xfrm>
              <a:off x="624" y="3210"/>
              <a:ext cx="816" cy="136"/>
            </a:xfrm>
            <a:prstGeom prst="rect">
              <a:avLst/>
            </a:prstGeom>
            <a:solidFill>
              <a:srgbClr val="00FFCC"/>
            </a:solidFill>
            <a:ln w="9525">
              <a:solidFill>
                <a:schemeClr val="tx2"/>
              </a:solidFill>
              <a:miter lim="800000"/>
              <a:headEnd/>
              <a:tailEnd/>
            </a:ln>
          </p:spPr>
          <p:txBody>
            <a:bodyPr lIns="0" tIns="0" rIns="0" bIns="0" anchor="ctr" anchorCtr="1">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050">
                  <a:solidFill>
                    <a:srgbClr val="000000"/>
                  </a:solidFill>
                </a:rPr>
                <a:t>Src=x, Dest=y</a:t>
              </a:r>
              <a:endParaRPr lang="en-US" altLang="x-none" sz="1350">
                <a:solidFill>
                  <a:srgbClr val="000000"/>
                </a:solidFill>
              </a:endParaRPr>
            </a:p>
          </p:txBody>
        </p:sp>
        <p:sp>
          <p:nvSpPr>
            <p:cNvPr id="32803" name="Line 43"/>
            <p:cNvSpPr>
              <a:spLocks noChangeShapeType="1"/>
            </p:cNvSpPr>
            <p:nvPr/>
          </p:nvSpPr>
          <p:spPr bwMode="auto">
            <a:xfrm>
              <a:off x="96" y="3264"/>
              <a:ext cx="528" cy="0"/>
            </a:xfrm>
            <a:prstGeom prst="line">
              <a:avLst/>
            </a:prstGeom>
            <a:noFill/>
            <a:ln w="38100">
              <a:solidFill>
                <a:srgbClr val="00FFCC"/>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333871" name="Group 47"/>
          <p:cNvGrpSpPr>
            <a:grpSpLocks/>
          </p:cNvGrpSpPr>
          <p:nvPr/>
        </p:nvGrpSpPr>
        <p:grpSpPr bwMode="auto">
          <a:xfrm>
            <a:off x="1257300" y="4679149"/>
            <a:ext cx="1600200" cy="161925"/>
            <a:chOff x="96" y="3210"/>
            <a:chExt cx="1344" cy="136"/>
          </a:xfrm>
        </p:grpSpPr>
        <p:sp>
          <p:nvSpPr>
            <p:cNvPr id="32800" name="Rectangle 48"/>
            <p:cNvSpPr>
              <a:spLocks noChangeArrowheads="1"/>
            </p:cNvSpPr>
            <p:nvPr/>
          </p:nvSpPr>
          <p:spPr bwMode="auto">
            <a:xfrm>
              <a:off x="624" y="3210"/>
              <a:ext cx="816" cy="136"/>
            </a:xfrm>
            <a:prstGeom prst="rect">
              <a:avLst/>
            </a:prstGeom>
            <a:solidFill>
              <a:srgbClr val="FFCC66"/>
            </a:solidFill>
            <a:ln w="9525">
              <a:solidFill>
                <a:srgbClr val="FFCC66"/>
              </a:solidFill>
              <a:miter lim="800000"/>
              <a:headEnd/>
              <a:tailEnd/>
            </a:ln>
          </p:spPr>
          <p:txBody>
            <a:bodyPr lIns="0" tIns="0" rIns="0" bIns="0" anchor="ctr" anchorCtr="1">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050">
                  <a:solidFill>
                    <a:srgbClr val="000000"/>
                  </a:solidFill>
                </a:rPr>
                <a:t>Src=y, Dest=x</a:t>
              </a:r>
              <a:endParaRPr lang="en-US" altLang="x-none" sz="1350">
                <a:solidFill>
                  <a:srgbClr val="000000"/>
                </a:solidFill>
              </a:endParaRPr>
            </a:p>
          </p:txBody>
        </p:sp>
        <p:sp>
          <p:nvSpPr>
            <p:cNvPr id="32801" name="Line 49"/>
            <p:cNvSpPr>
              <a:spLocks noChangeShapeType="1"/>
            </p:cNvSpPr>
            <p:nvPr/>
          </p:nvSpPr>
          <p:spPr bwMode="auto">
            <a:xfrm>
              <a:off x="96" y="3264"/>
              <a:ext cx="528" cy="0"/>
            </a:xfrm>
            <a:prstGeom prst="line">
              <a:avLst/>
            </a:prstGeom>
            <a:noFill/>
            <a:ln w="38100">
              <a:solidFill>
                <a:srgbClr val="FFCC66"/>
              </a:solidFill>
              <a:round/>
              <a:headEnd type="triangle" w="med" len="me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333875" name="Group 51"/>
          <p:cNvGrpSpPr>
            <a:grpSpLocks/>
          </p:cNvGrpSpPr>
          <p:nvPr/>
        </p:nvGrpSpPr>
        <p:grpSpPr bwMode="auto">
          <a:xfrm>
            <a:off x="6343650" y="3593302"/>
            <a:ext cx="1600200" cy="161925"/>
            <a:chOff x="4368" y="2298"/>
            <a:chExt cx="1344" cy="136"/>
          </a:xfrm>
        </p:grpSpPr>
        <p:sp>
          <p:nvSpPr>
            <p:cNvPr id="32798" name="Rectangle 52"/>
            <p:cNvSpPr>
              <a:spLocks noChangeArrowheads="1"/>
            </p:cNvSpPr>
            <p:nvPr/>
          </p:nvSpPr>
          <p:spPr bwMode="auto">
            <a:xfrm>
              <a:off x="4368" y="2298"/>
              <a:ext cx="816" cy="136"/>
            </a:xfrm>
            <a:prstGeom prst="rect">
              <a:avLst/>
            </a:prstGeom>
            <a:solidFill>
              <a:srgbClr val="FFCC66"/>
            </a:solidFill>
            <a:ln w="9525">
              <a:solidFill>
                <a:srgbClr val="FFCC66"/>
              </a:solidFill>
              <a:miter lim="800000"/>
              <a:headEnd/>
              <a:tailEnd/>
            </a:ln>
          </p:spPr>
          <p:txBody>
            <a:bodyPr lIns="0" tIns="0" rIns="0" bIns="0" anchor="ctr" anchorCtr="1">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050">
                  <a:solidFill>
                    <a:srgbClr val="000000"/>
                  </a:solidFill>
                </a:rPr>
                <a:t>Src=y, Dest=x</a:t>
              </a:r>
              <a:endParaRPr lang="en-US" altLang="x-none" sz="1350">
                <a:solidFill>
                  <a:srgbClr val="000000"/>
                </a:solidFill>
              </a:endParaRPr>
            </a:p>
          </p:txBody>
        </p:sp>
        <p:sp>
          <p:nvSpPr>
            <p:cNvPr id="32799" name="Line 53"/>
            <p:cNvSpPr>
              <a:spLocks noChangeShapeType="1"/>
            </p:cNvSpPr>
            <p:nvPr/>
          </p:nvSpPr>
          <p:spPr bwMode="auto">
            <a:xfrm>
              <a:off x="5184" y="2352"/>
              <a:ext cx="528" cy="0"/>
            </a:xfrm>
            <a:prstGeom prst="line">
              <a:avLst/>
            </a:prstGeom>
            <a:noFill/>
            <a:ln w="38100">
              <a:solidFill>
                <a:srgbClr val="FFCC66"/>
              </a:solidFill>
              <a:round/>
              <a:headEnd type="triangle" w="med" len="me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333884" name="Group 60"/>
          <p:cNvGrpSpPr>
            <a:grpSpLocks/>
          </p:cNvGrpSpPr>
          <p:nvPr/>
        </p:nvGrpSpPr>
        <p:grpSpPr bwMode="auto">
          <a:xfrm>
            <a:off x="6343650" y="3593302"/>
            <a:ext cx="1600200" cy="161925"/>
            <a:chOff x="4368" y="2298"/>
            <a:chExt cx="1344" cy="136"/>
          </a:xfrm>
        </p:grpSpPr>
        <p:sp>
          <p:nvSpPr>
            <p:cNvPr id="32796" name="Rectangle 61"/>
            <p:cNvSpPr>
              <a:spLocks noChangeArrowheads="1"/>
            </p:cNvSpPr>
            <p:nvPr/>
          </p:nvSpPr>
          <p:spPr bwMode="auto">
            <a:xfrm>
              <a:off x="4368" y="2298"/>
              <a:ext cx="816" cy="136"/>
            </a:xfrm>
            <a:prstGeom prst="rect">
              <a:avLst/>
            </a:prstGeom>
            <a:solidFill>
              <a:srgbClr val="00FFCC"/>
            </a:solidFill>
            <a:ln w="9525">
              <a:solidFill>
                <a:schemeClr val="tx2"/>
              </a:solidFill>
              <a:miter lim="800000"/>
              <a:headEnd/>
              <a:tailEnd/>
            </a:ln>
          </p:spPr>
          <p:txBody>
            <a:bodyPr lIns="0" tIns="0" rIns="0" bIns="0" anchor="ctr" anchorCtr="1">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050">
                  <a:solidFill>
                    <a:srgbClr val="000000"/>
                  </a:solidFill>
                </a:rPr>
                <a:t>Src=x, Dest=y</a:t>
              </a:r>
              <a:endParaRPr lang="en-US" altLang="x-none" sz="1350">
                <a:solidFill>
                  <a:srgbClr val="000000"/>
                </a:solidFill>
              </a:endParaRPr>
            </a:p>
          </p:txBody>
        </p:sp>
        <p:sp>
          <p:nvSpPr>
            <p:cNvPr id="32797" name="Line 62"/>
            <p:cNvSpPr>
              <a:spLocks noChangeShapeType="1"/>
            </p:cNvSpPr>
            <p:nvPr/>
          </p:nvSpPr>
          <p:spPr bwMode="auto">
            <a:xfrm>
              <a:off x="5184" y="2352"/>
              <a:ext cx="528" cy="0"/>
            </a:xfrm>
            <a:prstGeom prst="line">
              <a:avLst/>
            </a:prstGeom>
            <a:noFill/>
            <a:ln w="38100">
              <a:solidFill>
                <a:srgbClr val="00FFCC"/>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333891" name="Group 67"/>
          <p:cNvGrpSpPr>
            <a:grpSpLocks/>
          </p:cNvGrpSpPr>
          <p:nvPr/>
        </p:nvGrpSpPr>
        <p:grpSpPr bwMode="auto">
          <a:xfrm>
            <a:off x="1257300" y="4679149"/>
            <a:ext cx="1600200" cy="161925"/>
            <a:chOff x="96" y="3210"/>
            <a:chExt cx="1344" cy="136"/>
          </a:xfrm>
        </p:grpSpPr>
        <p:sp>
          <p:nvSpPr>
            <p:cNvPr id="32794" name="Rectangle 68"/>
            <p:cNvSpPr>
              <a:spLocks noChangeArrowheads="1"/>
            </p:cNvSpPr>
            <p:nvPr/>
          </p:nvSpPr>
          <p:spPr bwMode="auto">
            <a:xfrm>
              <a:off x="624" y="3210"/>
              <a:ext cx="816" cy="136"/>
            </a:xfrm>
            <a:prstGeom prst="rect">
              <a:avLst/>
            </a:prstGeom>
            <a:solidFill>
              <a:srgbClr val="00FFCC"/>
            </a:solidFill>
            <a:ln w="9525">
              <a:solidFill>
                <a:schemeClr val="tx2"/>
              </a:solidFill>
              <a:miter lim="800000"/>
              <a:headEnd/>
              <a:tailEnd/>
            </a:ln>
          </p:spPr>
          <p:txBody>
            <a:bodyPr lIns="0" tIns="0" rIns="0" bIns="0" anchor="ctr" anchorCtr="1">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050">
                  <a:solidFill>
                    <a:srgbClr val="000000"/>
                  </a:solidFill>
                </a:rPr>
                <a:t>Src=x, Dest=y</a:t>
              </a:r>
              <a:endParaRPr lang="en-US" altLang="x-none" sz="1350">
                <a:solidFill>
                  <a:srgbClr val="000000"/>
                </a:solidFill>
              </a:endParaRPr>
            </a:p>
          </p:txBody>
        </p:sp>
        <p:sp>
          <p:nvSpPr>
            <p:cNvPr id="32795" name="Line 69"/>
            <p:cNvSpPr>
              <a:spLocks noChangeShapeType="1"/>
            </p:cNvSpPr>
            <p:nvPr/>
          </p:nvSpPr>
          <p:spPr bwMode="auto">
            <a:xfrm>
              <a:off x="96" y="3264"/>
              <a:ext cx="528" cy="0"/>
            </a:xfrm>
            <a:prstGeom prst="line">
              <a:avLst/>
            </a:prstGeom>
            <a:noFill/>
            <a:ln w="38100">
              <a:solidFill>
                <a:srgbClr val="00FFCC"/>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33870" name="Text Box 46"/>
          <p:cNvSpPr txBox="1">
            <a:spLocks noChangeArrowheads="1"/>
          </p:cNvSpPr>
          <p:nvPr/>
        </p:nvSpPr>
        <p:spPr bwMode="auto">
          <a:xfrm>
            <a:off x="4064000" y="3575050"/>
            <a:ext cx="15430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spcAft>
                <a:spcPts val="750"/>
              </a:spcAft>
              <a:buNone/>
            </a:pPr>
            <a:r>
              <a:rPr lang="en-US" altLang="x-none" sz="1350" dirty="0">
                <a:solidFill>
                  <a:srgbClr val="FF0000"/>
                </a:solidFill>
              </a:rPr>
              <a:t>x is at Port 3 </a:t>
            </a:r>
          </a:p>
        </p:txBody>
      </p:sp>
      <p:sp>
        <p:nvSpPr>
          <p:cNvPr id="333890" name="Text Box 66"/>
          <p:cNvSpPr txBox="1">
            <a:spLocks noChangeArrowheads="1"/>
          </p:cNvSpPr>
          <p:nvPr/>
        </p:nvSpPr>
        <p:spPr bwMode="auto">
          <a:xfrm>
            <a:off x="4051300" y="3835399"/>
            <a:ext cx="15430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spcAft>
                <a:spcPts val="750"/>
              </a:spcAft>
              <a:buNone/>
            </a:pPr>
            <a:r>
              <a:rPr lang="en-US" altLang="x-none" sz="1350" dirty="0">
                <a:solidFill>
                  <a:srgbClr val="FF0000"/>
                </a:solidFill>
              </a:rPr>
              <a:t>y is at Port 4 </a:t>
            </a:r>
          </a:p>
        </p:txBody>
      </p:sp>
      <p:pic>
        <p:nvPicPr>
          <p:cNvPr id="53" name="Picture 21" descr="underline_base">
            <a:extLst>
              <a:ext uri="{FF2B5EF4-FFF2-40B4-BE49-F238E27FC236}">
                <a16:creationId xmlns:a16="http://schemas.microsoft.com/office/drawing/2014/main" id="{F4394E97-C33A-6F4F-83E4-0F477E11F27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8872"/>
            <a:ext cx="5314949" cy="1770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865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33868"/>
                                        </p:tgtEl>
                                        <p:attrNameLst>
                                          <p:attrName>style.visibility</p:attrName>
                                        </p:attrNameLst>
                                      </p:cBhvr>
                                      <p:to>
                                        <p:strVal val="visible"/>
                                      </p:to>
                                    </p:set>
                                    <p:anim calcmode="lin" valueType="num">
                                      <p:cBhvr additive="base">
                                        <p:cTn id="7" dur="500" fill="hold"/>
                                        <p:tgtEl>
                                          <p:spTgt spid="333868"/>
                                        </p:tgtEl>
                                        <p:attrNameLst>
                                          <p:attrName>ppt_x</p:attrName>
                                        </p:attrNameLst>
                                      </p:cBhvr>
                                      <p:tavLst>
                                        <p:tav tm="0">
                                          <p:val>
                                            <p:strVal val="0-#ppt_w/2"/>
                                          </p:val>
                                        </p:tav>
                                        <p:tav tm="100000">
                                          <p:val>
                                            <p:strVal val="#ppt_x"/>
                                          </p:val>
                                        </p:tav>
                                      </p:tavLst>
                                    </p:anim>
                                    <p:anim calcmode="lin" valueType="num">
                                      <p:cBhvr additive="base">
                                        <p:cTn id="8" dur="500" fill="hold"/>
                                        <p:tgtEl>
                                          <p:spTgt spid="33386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3868"/>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3387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528" fill="hold" nodeType="clickEffect">
                                  <p:stCondLst>
                                    <p:cond delay="0"/>
                                  </p:stCondLst>
                                  <p:childTnLst>
                                    <p:set>
                                      <p:cBhvr>
                                        <p:cTn id="16" dur="1" fill="hold">
                                          <p:stCondLst>
                                            <p:cond delay="0"/>
                                          </p:stCondLst>
                                        </p:cTn>
                                        <p:tgtEl>
                                          <p:spTgt spid="333869"/>
                                        </p:tgtEl>
                                        <p:attrNameLst>
                                          <p:attrName>style.visibility</p:attrName>
                                        </p:attrNameLst>
                                      </p:cBhvr>
                                      <p:to>
                                        <p:strVal val="visible"/>
                                      </p:to>
                                    </p:set>
                                    <p:anim calcmode="lin" valueType="num">
                                      <p:cBhvr>
                                        <p:cTn id="17" dur="500" fill="hold"/>
                                        <p:tgtEl>
                                          <p:spTgt spid="333869"/>
                                        </p:tgtEl>
                                        <p:attrNameLst>
                                          <p:attrName>ppt_w</p:attrName>
                                        </p:attrNameLst>
                                      </p:cBhvr>
                                      <p:tavLst>
                                        <p:tav tm="0">
                                          <p:val>
                                            <p:fltVal val="0"/>
                                          </p:val>
                                        </p:tav>
                                        <p:tav tm="100000">
                                          <p:val>
                                            <p:strVal val="#ppt_w"/>
                                          </p:val>
                                        </p:tav>
                                      </p:tavLst>
                                    </p:anim>
                                    <p:anim calcmode="lin" valueType="num">
                                      <p:cBhvr>
                                        <p:cTn id="18" dur="500" fill="hold"/>
                                        <p:tgtEl>
                                          <p:spTgt spid="333869"/>
                                        </p:tgtEl>
                                        <p:attrNameLst>
                                          <p:attrName>ppt_h</p:attrName>
                                        </p:attrNameLst>
                                      </p:cBhvr>
                                      <p:tavLst>
                                        <p:tav tm="0">
                                          <p:val>
                                            <p:fltVal val="0"/>
                                          </p:val>
                                        </p:tav>
                                        <p:tav tm="100000">
                                          <p:val>
                                            <p:strVal val="#ppt_h"/>
                                          </p:val>
                                        </p:tav>
                                      </p:tavLst>
                                    </p:anim>
                                    <p:anim calcmode="lin" valueType="num">
                                      <p:cBhvr>
                                        <p:cTn id="19" dur="500" fill="hold"/>
                                        <p:tgtEl>
                                          <p:spTgt spid="333869"/>
                                        </p:tgtEl>
                                        <p:attrNameLst>
                                          <p:attrName>ppt_x</p:attrName>
                                        </p:attrNameLst>
                                      </p:cBhvr>
                                      <p:tavLst>
                                        <p:tav tm="0">
                                          <p:val>
                                            <p:fltVal val="0.5"/>
                                          </p:val>
                                        </p:tav>
                                        <p:tav tm="100000">
                                          <p:val>
                                            <p:strVal val="#ppt_x"/>
                                          </p:val>
                                        </p:tav>
                                      </p:tavLst>
                                    </p:anim>
                                    <p:anim calcmode="lin" valueType="num">
                                      <p:cBhvr>
                                        <p:cTn id="20" dur="500" fill="hold"/>
                                        <p:tgtEl>
                                          <p:spTgt spid="333869"/>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333869"/>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33875"/>
                                        </p:tgtEl>
                                        <p:attrNameLst>
                                          <p:attrName>style.visibility</p:attrName>
                                        </p:attrNameLst>
                                      </p:cBhvr>
                                      <p:to>
                                        <p:strVal val="visible"/>
                                      </p:to>
                                    </p:set>
                                    <p:anim calcmode="lin" valueType="num">
                                      <p:cBhvr additive="base">
                                        <p:cTn id="25" dur="500" fill="hold"/>
                                        <p:tgtEl>
                                          <p:spTgt spid="333875"/>
                                        </p:tgtEl>
                                        <p:attrNameLst>
                                          <p:attrName>ppt_x</p:attrName>
                                        </p:attrNameLst>
                                      </p:cBhvr>
                                      <p:tavLst>
                                        <p:tav tm="0">
                                          <p:val>
                                            <p:strVal val="1+#ppt_w/2"/>
                                          </p:val>
                                        </p:tav>
                                        <p:tav tm="100000">
                                          <p:val>
                                            <p:strVal val="#ppt_x"/>
                                          </p:val>
                                        </p:tav>
                                      </p:tavLst>
                                    </p:anim>
                                    <p:anim calcmode="lin" valueType="num">
                                      <p:cBhvr additive="base">
                                        <p:cTn id="26" dur="500" fill="hold"/>
                                        <p:tgtEl>
                                          <p:spTgt spid="33387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3875"/>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338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272" fill="hold" nodeType="clickEffect">
                                  <p:stCondLst>
                                    <p:cond delay="0"/>
                                  </p:stCondLst>
                                  <p:childTnLst>
                                    <p:set>
                                      <p:cBhvr>
                                        <p:cTn id="34" dur="1" fill="hold">
                                          <p:stCondLst>
                                            <p:cond delay="0"/>
                                          </p:stCondLst>
                                        </p:cTn>
                                        <p:tgtEl>
                                          <p:spTgt spid="333871"/>
                                        </p:tgtEl>
                                        <p:attrNameLst>
                                          <p:attrName>style.visibility</p:attrName>
                                        </p:attrNameLst>
                                      </p:cBhvr>
                                      <p:to>
                                        <p:strVal val="visible"/>
                                      </p:to>
                                    </p:set>
                                    <p:anim calcmode="lin" valueType="num">
                                      <p:cBhvr>
                                        <p:cTn id="35" dur="500" fill="hold"/>
                                        <p:tgtEl>
                                          <p:spTgt spid="333871"/>
                                        </p:tgtEl>
                                        <p:attrNameLst>
                                          <p:attrName>ppt_w</p:attrName>
                                        </p:attrNameLst>
                                      </p:cBhvr>
                                      <p:tavLst>
                                        <p:tav tm="0">
                                          <p:val>
                                            <p:strVal val="2/3*#ppt_w"/>
                                          </p:val>
                                        </p:tav>
                                        <p:tav tm="100000">
                                          <p:val>
                                            <p:strVal val="#ppt_w"/>
                                          </p:val>
                                        </p:tav>
                                      </p:tavLst>
                                    </p:anim>
                                    <p:anim calcmode="lin" valueType="num">
                                      <p:cBhvr>
                                        <p:cTn id="36" dur="500" fill="hold"/>
                                        <p:tgtEl>
                                          <p:spTgt spid="333871"/>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333871"/>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333891"/>
                                        </p:tgtEl>
                                        <p:attrNameLst>
                                          <p:attrName>style.visibility</p:attrName>
                                        </p:attrNameLst>
                                      </p:cBhvr>
                                      <p:to>
                                        <p:strVal val="visible"/>
                                      </p:to>
                                    </p:set>
                                    <p:anim calcmode="lin" valueType="num">
                                      <p:cBhvr additive="base">
                                        <p:cTn id="41" dur="500" fill="hold"/>
                                        <p:tgtEl>
                                          <p:spTgt spid="333891"/>
                                        </p:tgtEl>
                                        <p:attrNameLst>
                                          <p:attrName>ppt_x</p:attrName>
                                        </p:attrNameLst>
                                      </p:cBhvr>
                                      <p:tavLst>
                                        <p:tav tm="0">
                                          <p:val>
                                            <p:strVal val="0-#ppt_w/2"/>
                                          </p:val>
                                        </p:tav>
                                        <p:tav tm="100000">
                                          <p:val>
                                            <p:strVal val="#ppt_x"/>
                                          </p:val>
                                        </p:tav>
                                      </p:tavLst>
                                    </p:anim>
                                    <p:anim calcmode="lin" valueType="num">
                                      <p:cBhvr additive="base">
                                        <p:cTn id="42" dur="500" fill="hold"/>
                                        <p:tgtEl>
                                          <p:spTgt spid="33389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3891"/>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nodeType="clickEffect">
                                  <p:stCondLst>
                                    <p:cond delay="0"/>
                                  </p:stCondLst>
                                  <p:childTnLst>
                                    <p:set>
                                      <p:cBhvr>
                                        <p:cTn id="46" dur="1" fill="hold">
                                          <p:stCondLst>
                                            <p:cond delay="0"/>
                                          </p:stCondLst>
                                        </p:cTn>
                                        <p:tgtEl>
                                          <p:spTgt spid="333884"/>
                                        </p:tgtEl>
                                        <p:attrNameLst>
                                          <p:attrName>style.visibility</p:attrName>
                                        </p:attrNameLst>
                                      </p:cBhvr>
                                      <p:to>
                                        <p:strVal val="visible"/>
                                      </p:to>
                                    </p:set>
                                    <p:anim calcmode="lin" valueType="num">
                                      <p:cBhvr>
                                        <p:cTn id="47" dur="500" fill="hold"/>
                                        <p:tgtEl>
                                          <p:spTgt spid="333884"/>
                                        </p:tgtEl>
                                        <p:attrNameLst>
                                          <p:attrName>ppt_w</p:attrName>
                                        </p:attrNameLst>
                                      </p:cBhvr>
                                      <p:tavLst>
                                        <p:tav tm="0">
                                          <p:val>
                                            <p:fltVal val="0"/>
                                          </p:val>
                                        </p:tav>
                                        <p:tav tm="100000">
                                          <p:val>
                                            <p:strVal val="#ppt_w"/>
                                          </p:val>
                                        </p:tav>
                                      </p:tavLst>
                                    </p:anim>
                                    <p:anim calcmode="lin" valueType="num">
                                      <p:cBhvr>
                                        <p:cTn id="48" dur="500" fill="hold"/>
                                        <p:tgtEl>
                                          <p:spTgt spid="333884"/>
                                        </p:tgtEl>
                                        <p:attrNameLst>
                                          <p:attrName>ppt_h</p:attrName>
                                        </p:attrNameLst>
                                      </p:cBhvr>
                                      <p:tavLst>
                                        <p:tav tm="0">
                                          <p:val>
                                            <p:fltVal val="0"/>
                                          </p:val>
                                        </p:tav>
                                        <p:tav tm="100000">
                                          <p:val>
                                            <p:strVal val="#ppt_h"/>
                                          </p:val>
                                        </p:tav>
                                      </p:tavLst>
                                    </p:anim>
                                    <p:anim calcmode="lin" valueType="num">
                                      <p:cBhvr>
                                        <p:cTn id="49" dur="500" fill="hold"/>
                                        <p:tgtEl>
                                          <p:spTgt spid="333884"/>
                                        </p:tgtEl>
                                        <p:attrNameLst>
                                          <p:attrName>ppt_x</p:attrName>
                                        </p:attrNameLst>
                                      </p:cBhvr>
                                      <p:tavLst>
                                        <p:tav tm="0">
                                          <p:val>
                                            <p:fltVal val="0.5"/>
                                          </p:val>
                                        </p:tav>
                                        <p:tav tm="100000">
                                          <p:val>
                                            <p:strVal val="#ppt_x"/>
                                          </p:val>
                                        </p:tav>
                                      </p:tavLst>
                                    </p:anim>
                                    <p:anim calcmode="lin" valueType="num">
                                      <p:cBhvr>
                                        <p:cTn id="50" dur="500" fill="hold"/>
                                        <p:tgtEl>
                                          <p:spTgt spid="333884"/>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33388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70" grpId="0" autoUpdateAnimBg="0"/>
      <p:bldP spid="333890"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009" name="Group 36"/>
          <p:cNvGrpSpPr>
            <a:grpSpLocks/>
          </p:cNvGrpSpPr>
          <p:nvPr/>
        </p:nvGrpSpPr>
        <p:grpSpPr bwMode="auto">
          <a:xfrm>
            <a:off x="4485086" y="1769270"/>
            <a:ext cx="2780525" cy="2792254"/>
            <a:chOff x="731524" y="1819788"/>
            <a:chExt cx="3708105" cy="3722886"/>
          </a:xfrm>
        </p:grpSpPr>
        <p:sp>
          <p:nvSpPr>
            <p:cNvPr id="67650" name="Text Box 23"/>
            <p:cNvSpPr txBox="1">
              <a:spLocks noChangeArrowheads="1"/>
            </p:cNvSpPr>
            <p:nvPr/>
          </p:nvSpPr>
          <p:spPr bwMode="auto">
            <a:xfrm>
              <a:off x="2655957" y="1819788"/>
              <a:ext cx="451495"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A</a:t>
              </a:r>
            </a:p>
          </p:txBody>
        </p:sp>
        <p:sp>
          <p:nvSpPr>
            <p:cNvPr id="67651" name="Text Box 24"/>
            <p:cNvSpPr txBox="1">
              <a:spLocks noChangeArrowheads="1"/>
            </p:cNvSpPr>
            <p:nvPr/>
          </p:nvSpPr>
          <p:spPr bwMode="auto">
            <a:xfrm>
              <a:off x="2371737" y="5050247"/>
              <a:ext cx="605414"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A</a:t>
              </a:r>
              <a:r>
                <a:rPr lang="ja-JP" altLang="en-US" i="0">
                  <a:solidFill>
                    <a:srgbClr val="000000"/>
                  </a:solidFill>
                  <a:latin typeface="Arial" charset="0"/>
                  <a:cs typeface="Arial" charset="0"/>
                </a:rPr>
                <a:t>’</a:t>
              </a:r>
              <a:endParaRPr lang="en-US" i="0" dirty="0">
                <a:solidFill>
                  <a:srgbClr val="000000"/>
                </a:solidFill>
                <a:latin typeface="Arial" charset="0"/>
                <a:cs typeface="Arial" charset="0"/>
              </a:endParaRPr>
            </a:p>
          </p:txBody>
        </p:sp>
        <p:sp>
          <p:nvSpPr>
            <p:cNvPr id="67652" name="Text Box 25"/>
            <p:cNvSpPr txBox="1">
              <a:spLocks noChangeArrowheads="1"/>
            </p:cNvSpPr>
            <p:nvPr/>
          </p:nvSpPr>
          <p:spPr bwMode="auto">
            <a:xfrm>
              <a:off x="3988134" y="2419843"/>
              <a:ext cx="451495"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B</a:t>
              </a:r>
            </a:p>
          </p:txBody>
        </p:sp>
        <p:sp>
          <p:nvSpPr>
            <p:cNvPr id="67653" name="Text Box 26"/>
            <p:cNvSpPr txBox="1">
              <a:spLocks noChangeArrowheads="1"/>
            </p:cNvSpPr>
            <p:nvPr/>
          </p:nvSpPr>
          <p:spPr bwMode="auto">
            <a:xfrm>
              <a:off x="995100" y="4188261"/>
              <a:ext cx="605414"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B</a:t>
              </a:r>
              <a:r>
                <a:rPr lang="ja-JP" altLang="en-US" i="0">
                  <a:solidFill>
                    <a:srgbClr val="000000"/>
                  </a:solidFill>
                  <a:latin typeface="Arial" charset="0"/>
                  <a:cs typeface="Arial" charset="0"/>
                </a:rPr>
                <a:t>’</a:t>
              </a:r>
              <a:endParaRPr lang="en-US" i="0" dirty="0">
                <a:solidFill>
                  <a:srgbClr val="000000"/>
                </a:solidFill>
                <a:latin typeface="Arial" charset="0"/>
                <a:cs typeface="Arial" charset="0"/>
              </a:endParaRPr>
            </a:p>
          </p:txBody>
        </p:sp>
        <p:sp>
          <p:nvSpPr>
            <p:cNvPr id="67654" name="Text Box 27"/>
            <p:cNvSpPr txBox="1">
              <a:spLocks noChangeArrowheads="1"/>
            </p:cNvSpPr>
            <p:nvPr/>
          </p:nvSpPr>
          <p:spPr bwMode="auto">
            <a:xfrm>
              <a:off x="3740435" y="4188261"/>
              <a:ext cx="468597"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C</a:t>
              </a:r>
            </a:p>
          </p:txBody>
        </p:sp>
        <p:sp>
          <p:nvSpPr>
            <p:cNvPr id="67655" name="Text Box 28"/>
            <p:cNvSpPr txBox="1">
              <a:spLocks noChangeArrowheads="1"/>
            </p:cNvSpPr>
            <p:nvPr/>
          </p:nvSpPr>
          <p:spPr bwMode="auto">
            <a:xfrm>
              <a:off x="1123714" y="2465881"/>
              <a:ext cx="622516"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C</a:t>
              </a:r>
              <a:r>
                <a:rPr lang="ja-JP" altLang="en-US" i="0">
                  <a:solidFill>
                    <a:srgbClr val="000000"/>
                  </a:solidFill>
                  <a:latin typeface="Arial" charset="0"/>
                  <a:cs typeface="Arial" charset="0"/>
                </a:rPr>
                <a:t>’</a:t>
              </a:r>
              <a:endParaRPr lang="en-US" i="0" dirty="0">
                <a:solidFill>
                  <a:srgbClr val="000000"/>
                </a:solidFill>
                <a:latin typeface="Arial" charset="0"/>
                <a:cs typeface="Arial" charset="0"/>
              </a:endParaRPr>
            </a:p>
          </p:txBody>
        </p:sp>
        <p:sp>
          <p:nvSpPr>
            <p:cNvPr id="67656" name="Line 17"/>
            <p:cNvSpPr>
              <a:spLocks noChangeShapeType="1"/>
            </p:cNvSpPr>
            <p:nvPr/>
          </p:nvSpPr>
          <p:spPr bwMode="auto">
            <a:xfrm>
              <a:off x="1687389" y="3165945"/>
              <a:ext cx="720869" cy="29844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57" name="Line 18"/>
            <p:cNvSpPr>
              <a:spLocks noChangeShapeType="1"/>
            </p:cNvSpPr>
            <p:nvPr/>
          </p:nvSpPr>
          <p:spPr bwMode="auto">
            <a:xfrm>
              <a:off x="2673423" y="2872267"/>
              <a:ext cx="0" cy="50480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58" name="Line 19"/>
            <p:cNvSpPr>
              <a:spLocks noChangeShapeType="1"/>
            </p:cNvSpPr>
            <p:nvPr/>
          </p:nvSpPr>
          <p:spPr bwMode="auto">
            <a:xfrm flipH="1">
              <a:off x="2863961" y="2996088"/>
              <a:ext cx="892353" cy="48417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59" name="Line 20"/>
            <p:cNvSpPr>
              <a:spLocks noChangeShapeType="1"/>
            </p:cNvSpPr>
            <p:nvPr/>
          </p:nvSpPr>
          <p:spPr bwMode="auto">
            <a:xfrm flipV="1">
              <a:off x="2673423" y="3605668"/>
              <a:ext cx="12703" cy="70958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nvGrpSpPr>
            <p:cNvPr id="171083" name="Group 47"/>
            <p:cNvGrpSpPr>
              <a:grpSpLocks/>
            </p:cNvGrpSpPr>
            <p:nvPr/>
          </p:nvGrpSpPr>
          <p:grpSpPr bwMode="auto">
            <a:xfrm>
              <a:off x="747936" y="2733042"/>
              <a:ext cx="914403" cy="690308"/>
              <a:chOff x="1046480" y="3962400"/>
              <a:chExt cx="1026163" cy="761428"/>
            </a:xfrm>
          </p:grpSpPr>
          <p:sp>
            <p:nvSpPr>
              <p:cNvPr id="186" name="Rectangle 48"/>
              <p:cNvSpPr>
                <a:spLocks noChangeArrowheads="1"/>
              </p:cNvSpPr>
              <p:nvPr/>
            </p:nvSpPr>
            <p:spPr bwMode="auto">
              <a:xfrm rot="16200000">
                <a:off x="1893248" y="4299428"/>
                <a:ext cx="110312" cy="24768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pitchFamily="34" charset="0"/>
                  <a:cs typeface="Arial" pitchFamily="34" charset="0"/>
                </a:endParaRPr>
              </a:p>
            </p:txBody>
          </p:sp>
          <p:grpSp>
            <p:nvGrpSpPr>
              <p:cNvPr id="171118" name="Group 49"/>
              <p:cNvGrpSpPr>
                <a:grpSpLocks/>
              </p:cNvGrpSpPr>
              <p:nvPr/>
            </p:nvGrpSpPr>
            <p:grpSpPr bwMode="auto">
              <a:xfrm>
                <a:off x="1046480" y="3962400"/>
                <a:ext cx="936071" cy="761428"/>
                <a:chOff x="-44" y="1473"/>
                <a:chExt cx="981" cy="1105"/>
              </a:xfrm>
            </p:grpSpPr>
            <p:pic>
              <p:nvPicPr>
                <p:cNvPr id="171119" name="Picture 5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1120"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71084" name="Group 48"/>
            <p:cNvGrpSpPr>
              <a:grpSpLocks/>
            </p:cNvGrpSpPr>
            <p:nvPr/>
          </p:nvGrpSpPr>
          <p:grpSpPr bwMode="auto">
            <a:xfrm>
              <a:off x="3539588" y="2669737"/>
              <a:ext cx="853440" cy="741680"/>
              <a:chOff x="7179310" y="4033520"/>
              <a:chExt cx="1009650" cy="855028"/>
            </a:xfrm>
          </p:grpSpPr>
          <p:grpSp>
            <p:nvGrpSpPr>
              <p:cNvPr id="171113" name="Group 44"/>
              <p:cNvGrpSpPr>
                <a:grpSpLocks/>
              </p:cNvGrpSpPr>
              <p:nvPr/>
            </p:nvGrpSpPr>
            <p:grpSpPr bwMode="auto">
              <a:xfrm>
                <a:off x="7179310" y="4033520"/>
                <a:ext cx="1009650" cy="855028"/>
                <a:chOff x="-44" y="1473"/>
                <a:chExt cx="981" cy="1105"/>
              </a:xfrm>
            </p:grpSpPr>
            <p:pic>
              <p:nvPicPr>
                <p:cNvPr id="171115"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111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183" name="Rectangle 43"/>
              <p:cNvSpPr>
                <a:spLocks noChangeArrowheads="1"/>
              </p:cNvSpPr>
              <p:nvPr/>
            </p:nvSpPr>
            <p:spPr bwMode="auto">
              <a:xfrm rot="16200000">
                <a:off x="7440190" y="4309323"/>
                <a:ext cx="126273" cy="19535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pitchFamily="34" charset="0"/>
                  <a:cs typeface="Arial" pitchFamily="34" charset="0"/>
                </a:endParaRPr>
              </a:p>
            </p:txBody>
          </p:sp>
        </p:grpSp>
        <p:sp>
          <p:nvSpPr>
            <p:cNvPr id="154" name="Rectangle 43"/>
            <p:cNvSpPr>
              <a:spLocks noChangeArrowheads="1"/>
            </p:cNvSpPr>
            <p:nvPr/>
          </p:nvSpPr>
          <p:spPr bwMode="auto">
            <a:xfrm>
              <a:off x="2614674" y="2705584"/>
              <a:ext cx="109559" cy="16509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pitchFamily="34" charset="0"/>
                <a:cs typeface="Arial" pitchFamily="34" charset="0"/>
              </a:endParaRPr>
            </a:p>
          </p:txBody>
        </p:sp>
        <p:grpSp>
          <p:nvGrpSpPr>
            <p:cNvPr id="171086" name="Group 44"/>
            <p:cNvGrpSpPr>
              <a:grpSpLocks/>
            </p:cNvGrpSpPr>
            <p:nvPr/>
          </p:nvGrpSpPr>
          <p:grpSpPr bwMode="auto">
            <a:xfrm>
              <a:off x="2233637" y="2138292"/>
              <a:ext cx="853440" cy="741680"/>
              <a:chOff x="-44" y="1473"/>
              <a:chExt cx="981" cy="1105"/>
            </a:xfrm>
          </p:grpSpPr>
          <p:pic>
            <p:nvPicPr>
              <p:cNvPr id="171111"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1112"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1087" name="Group 51"/>
            <p:cNvGrpSpPr>
              <a:grpSpLocks/>
            </p:cNvGrpSpPr>
            <p:nvPr/>
          </p:nvGrpSpPr>
          <p:grpSpPr bwMode="auto">
            <a:xfrm>
              <a:off x="2060917" y="4279843"/>
              <a:ext cx="853440" cy="835329"/>
              <a:chOff x="8077200" y="3320111"/>
              <a:chExt cx="853440" cy="835329"/>
            </a:xfrm>
          </p:grpSpPr>
          <p:sp>
            <p:nvSpPr>
              <p:cNvPr id="176" name="Rectangle 43"/>
              <p:cNvSpPr>
                <a:spLocks noChangeArrowheads="1"/>
              </p:cNvSpPr>
              <p:nvPr/>
            </p:nvSpPr>
            <p:spPr bwMode="auto">
              <a:xfrm>
                <a:off x="8630957" y="3320602"/>
                <a:ext cx="111147" cy="16509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pitchFamily="34" charset="0"/>
                  <a:cs typeface="Arial" pitchFamily="34" charset="0"/>
                </a:endParaRPr>
              </a:p>
            </p:txBody>
          </p:sp>
          <p:grpSp>
            <p:nvGrpSpPr>
              <p:cNvPr id="171108" name="Group 44"/>
              <p:cNvGrpSpPr>
                <a:grpSpLocks/>
              </p:cNvGrpSpPr>
              <p:nvPr/>
            </p:nvGrpSpPr>
            <p:grpSpPr bwMode="auto">
              <a:xfrm>
                <a:off x="8077200" y="3413760"/>
                <a:ext cx="853440" cy="741680"/>
                <a:chOff x="-44" y="1473"/>
                <a:chExt cx="981" cy="1105"/>
              </a:xfrm>
            </p:grpSpPr>
            <p:pic>
              <p:nvPicPr>
                <p:cNvPr id="171109"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1110"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pic>
          <p:nvPicPr>
            <p:cNvPr id="6766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13" y="3316753"/>
              <a:ext cx="603370" cy="3413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71089" name="Group 53"/>
            <p:cNvGrpSpPr>
              <a:grpSpLocks/>
            </p:cNvGrpSpPr>
            <p:nvPr/>
          </p:nvGrpSpPr>
          <p:grpSpPr bwMode="auto">
            <a:xfrm>
              <a:off x="731524" y="3616962"/>
              <a:ext cx="914403" cy="690308"/>
              <a:chOff x="1046480" y="3962400"/>
              <a:chExt cx="1026163" cy="761428"/>
            </a:xfrm>
          </p:grpSpPr>
          <p:sp>
            <p:nvSpPr>
              <p:cNvPr id="172" name="Rectangle 48"/>
              <p:cNvSpPr>
                <a:spLocks noChangeArrowheads="1"/>
              </p:cNvSpPr>
              <p:nvPr/>
            </p:nvSpPr>
            <p:spPr bwMode="auto">
              <a:xfrm rot="16200000">
                <a:off x="1893846" y="4299747"/>
                <a:ext cx="110313" cy="24768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pitchFamily="34" charset="0"/>
                  <a:cs typeface="Arial" pitchFamily="34" charset="0"/>
                </a:endParaRPr>
              </a:p>
            </p:txBody>
          </p:sp>
          <p:grpSp>
            <p:nvGrpSpPr>
              <p:cNvPr id="171104" name="Group 49"/>
              <p:cNvGrpSpPr>
                <a:grpSpLocks/>
              </p:cNvGrpSpPr>
              <p:nvPr/>
            </p:nvGrpSpPr>
            <p:grpSpPr bwMode="auto">
              <a:xfrm>
                <a:off x="1046480" y="3962400"/>
                <a:ext cx="936071" cy="761428"/>
                <a:chOff x="-44" y="1473"/>
                <a:chExt cx="981" cy="1105"/>
              </a:xfrm>
            </p:grpSpPr>
            <p:pic>
              <p:nvPicPr>
                <p:cNvPr id="171105" name="Picture 5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1106" name="Freeform 5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171090" name="Group 54"/>
            <p:cNvGrpSpPr>
              <a:grpSpLocks/>
            </p:cNvGrpSpPr>
            <p:nvPr/>
          </p:nvGrpSpPr>
          <p:grpSpPr bwMode="auto">
            <a:xfrm>
              <a:off x="3410634" y="3567725"/>
              <a:ext cx="853440" cy="741680"/>
              <a:chOff x="7179310" y="4033520"/>
              <a:chExt cx="1009650" cy="855028"/>
            </a:xfrm>
          </p:grpSpPr>
          <p:grpSp>
            <p:nvGrpSpPr>
              <p:cNvPr id="171099" name="Group 44"/>
              <p:cNvGrpSpPr>
                <a:grpSpLocks/>
              </p:cNvGrpSpPr>
              <p:nvPr/>
            </p:nvGrpSpPr>
            <p:grpSpPr bwMode="auto">
              <a:xfrm>
                <a:off x="7179310" y="4033520"/>
                <a:ext cx="1009650" cy="855028"/>
                <a:chOff x="-44" y="1473"/>
                <a:chExt cx="981" cy="1105"/>
              </a:xfrm>
            </p:grpSpPr>
            <p:pic>
              <p:nvPicPr>
                <p:cNvPr id="171101"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1102"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169" name="Rectangle 43"/>
              <p:cNvSpPr>
                <a:spLocks noChangeArrowheads="1"/>
              </p:cNvSpPr>
              <p:nvPr/>
            </p:nvSpPr>
            <p:spPr bwMode="auto">
              <a:xfrm rot="16200000">
                <a:off x="7438739" y="4308053"/>
                <a:ext cx="128104" cy="19723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latin typeface="Arial" pitchFamily="34" charset="0"/>
                  <a:cs typeface="Arial" pitchFamily="34" charset="0"/>
                </a:endParaRPr>
              </a:p>
            </p:txBody>
          </p:sp>
        </p:grpSp>
        <p:sp>
          <p:nvSpPr>
            <p:cNvPr id="67668" name="Line 17"/>
            <p:cNvSpPr>
              <a:spLocks noChangeShapeType="1"/>
            </p:cNvSpPr>
            <p:nvPr/>
          </p:nvSpPr>
          <p:spPr bwMode="auto">
            <a:xfrm flipV="1">
              <a:off x="1660396" y="3600906"/>
              <a:ext cx="744686" cy="45083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69" name="Line 19"/>
            <p:cNvSpPr>
              <a:spLocks noChangeShapeType="1"/>
            </p:cNvSpPr>
            <p:nvPr/>
          </p:nvSpPr>
          <p:spPr bwMode="auto">
            <a:xfrm flipH="1" flipV="1">
              <a:off x="2968756" y="3545345"/>
              <a:ext cx="646242" cy="33812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70" name="Text Box 35"/>
            <p:cNvSpPr txBox="1">
              <a:spLocks noChangeArrowheads="1"/>
            </p:cNvSpPr>
            <p:nvPr/>
          </p:nvSpPr>
          <p:spPr bwMode="auto">
            <a:xfrm>
              <a:off x="2401907" y="3026249"/>
              <a:ext cx="417291"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1</a:t>
              </a:r>
            </a:p>
          </p:txBody>
        </p:sp>
        <p:sp>
          <p:nvSpPr>
            <p:cNvPr id="67671" name="Text Box 36"/>
            <p:cNvSpPr txBox="1">
              <a:spLocks noChangeArrowheads="1"/>
            </p:cNvSpPr>
            <p:nvPr/>
          </p:nvSpPr>
          <p:spPr bwMode="auto">
            <a:xfrm>
              <a:off x="2903657" y="3051649"/>
              <a:ext cx="417291"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2</a:t>
              </a:r>
            </a:p>
          </p:txBody>
        </p:sp>
        <p:sp>
          <p:nvSpPr>
            <p:cNvPr id="67672" name="Text Box 37"/>
            <p:cNvSpPr txBox="1">
              <a:spLocks noChangeArrowheads="1"/>
            </p:cNvSpPr>
            <p:nvPr/>
          </p:nvSpPr>
          <p:spPr bwMode="auto">
            <a:xfrm>
              <a:off x="3125951" y="3710439"/>
              <a:ext cx="417291"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3</a:t>
              </a:r>
            </a:p>
          </p:txBody>
        </p:sp>
        <p:sp>
          <p:nvSpPr>
            <p:cNvPr id="67673" name="Text Box 38"/>
            <p:cNvSpPr txBox="1">
              <a:spLocks noChangeArrowheads="1"/>
            </p:cNvSpPr>
            <p:nvPr/>
          </p:nvSpPr>
          <p:spPr bwMode="auto">
            <a:xfrm>
              <a:off x="2640079" y="3654879"/>
              <a:ext cx="417291"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4</a:t>
              </a:r>
            </a:p>
          </p:txBody>
        </p:sp>
        <p:sp>
          <p:nvSpPr>
            <p:cNvPr id="67674" name="Text Box 39"/>
            <p:cNvSpPr txBox="1">
              <a:spLocks noChangeArrowheads="1"/>
            </p:cNvSpPr>
            <p:nvPr/>
          </p:nvSpPr>
          <p:spPr bwMode="auto">
            <a:xfrm>
              <a:off x="2070052" y="3704090"/>
              <a:ext cx="417291"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5</a:t>
              </a:r>
            </a:p>
          </p:txBody>
        </p:sp>
        <p:sp>
          <p:nvSpPr>
            <p:cNvPr id="67675" name="Text Box 40"/>
            <p:cNvSpPr txBox="1">
              <a:spLocks noChangeArrowheads="1"/>
            </p:cNvSpPr>
            <p:nvPr/>
          </p:nvSpPr>
          <p:spPr bwMode="auto">
            <a:xfrm>
              <a:off x="2039885" y="3080222"/>
              <a:ext cx="319152" cy="49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6</a:t>
              </a:r>
            </a:p>
          </p:txBody>
        </p:sp>
      </p:grpSp>
      <p:sp>
        <p:nvSpPr>
          <p:cNvPr id="67589" name="Rectangle 2"/>
          <p:cNvSpPr>
            <a:spLocks noGrp="1" noChangeArrowheads="1"/>
          </p:cNvSpPr>
          <p:nvPr>
            <p:ph type="title"/>
          </p:nvPr>
        </p:nvSpPr>
        <p:spPr>
          <a:xfrm>
            <a:off x="108348" y="66028"/>
            <a:ext cx="5631656" cy="427434"/>
          </a:xfrm>
        </p:spPr>
        <p:txBody>
          <a:bodyPr>
            <a:noAutofit/>
          </a:bodyPr>
          <a:lstStyle/>
          <a:p>
            <a:pPr>
              <a:defRPr/>
            </a:pPr>
            <a:r>
              <a:rPr lang="en-US" sz="2800" dirty="0"/>
              <a:t>Self-learning, forwarding: example</a:t>
            </a:r>
          </a:p>
        </p:txBody>
      </p:sp>
      <p:grpSp>
        <p:nvGrpSpPr>
          <p:cNvPr id="685088" name="Group 32"/>
          <p:cNvGrpSpPr>
            <a:grpSpLocks/>
          </p:cNvGrpSpPr>
          <p:nvPr/>
        </p:nvGrpSpPr>
        <p:grpSpPr bwMode="auto">
          <a:xfrm>
            <a:off x="6226969" y="1775225"/>
            <a:ext cx="1071563" cy="369093"/>
            <a:chOff x="1750" y="3514"/>
            <a:chExt cx="900" cy="310"/>
          </a:xfrm>
        </p:grpSpPr>
        <p:sp>
          <p:nvSpPr>
            <p:cNvPr id="67646" name="Rectangle 33"/>
            <p:cNvSpPr>
              <a:spLocks noChangeArrowheads="1"/>
            </p:cNvSpPr>
            <p:nvPr/>
          </p:nvSpPr>
          <p:spPr bwMode="auto">
            <a:xfrm>
              <a:off x="1771" y="3584"/>
              <a:ext cx="879" cy="16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67647" name="Text Box 34"/>
            <p:cNvSpPr txBox="1">
              <a:spLocks noChangeArrowheads="1"/>
            </p:cNvSpPr>
            <p:nvPr/>
          </p:nvSpPr>
          <p:spPr bwMode="auto">
            <a:xfrm>
              <a:off x="1750" y="3514"/>
              <a:ext cx="543"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FFFF"/>
                  </a:solidFill>
                  <a:latin typeface="Arial" charset="0"/>
                  <a:cs typeface="Arial" charset="0"/>
                </a:rPr>
                <a:t>A A</a:t>
              </a:r>
              <a:r>
                <a:rPr lang="ja-JP" altLang="en-US" i="0">
                  <a:solidFill>
                    <a:srgbClr val="FFFFFF"/>
                  </a:solidFill>
                  <a:latin typeface="Arial" charset="0"/>
                  <a:cs typeface="Arial" charset="0"/>
                </a:rPr>
                <a:t>’</a:t>
              </a:r>
              <a:endParaRPr lang="en-US" i="0" dirty="0">
                <a:solidFill>
                  <a:srgbClr val="FFFFFF"/>
                </a:solidFill>
                <a:latin typeface="Arial" charset="0"/>
                <a:cs typeface="Arial" charset="0"/>
              </a:endParaRPr>
            </a:p>
          </p:txBody>
        </p:sp>
        <p:sp>
          <p:nvSpPr>
            <p:cNvPr id="67648" name="Line 35"/>
            <p:cNvSpPr>
              <a:spLocks noChangeShapeType="1"/>
            </p:cNvSpPr>
            <p:nvPr/>
          </p:nvSpPr>
          <p:spPr bwMode="auto">
            <a:xfrm>
              <a:off x="1981" y="3602"/>
              <a:ext cx="0" cy="14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49" name="Line 36"/>
            <p:cNvSpPr>
              <a:spLocks noChangeShapeType="1"/>
            </p:cNvSpPr>
            <p:nvPr/>
          </p:nvSpPr>
          <p:spPr bwMode="auto">
            <a:xfrm>
              <a:off x="2192" y="3581"/>
              <a:ext cx="7" cy="16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grpSp>
        <p:nvGrpSpPr>
          <p:cNvPr id="685093" name="Group 37"/>
          <p:cNvGrpSpPr>
            <a:grpSpLocks/>
          </p:cNvGrpSpPr>
          <p:nvPr/>
        </p:nvGrpSpPr>
        <p:grpSpPr bwMode="auto">
          <a:xfrm>
            <a:off x="6388897" y="1251349"/>
            <a:ext cx="1133476" cy="535781"/>
            <a:chOff x="4406" y="331"/>
            <a:chExt cx="952" cy="450"/>
          </a:xfrm>
        </p:grpSpPr>
        <p:sp>
          <p:nvSpPr>
            <p:cNvPr id="67642" name="Line 38"/>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43" name="Line 39"/>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44" name="Text Box 40"/>
            <p:cNvSpPr txBox="1">
              <a:spLocks noChangeArrowheads="1"/>
            </p:cNvSpPr>
            <p:nvPr/>
          </p:nvSpPr>
          <p:spPr bwMode="auto">
            <a:xfrm>
              <a:off x="4643" y="331"/>
              <a:ext cx="715"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solidFill>
                    <a:srgbClr val="000000"/>
                  </a:solidFill>
                  <a:latin typeface="Arial" charset="0"/>
                  <a:cs typeface="Arial" charset="0"/>
                </a:rPr>
                <a:t>Source: A</a:t>
              </a:r>
            </a:p>
          </p:txBody>
        </p:sp>
        <p:sp>
          <p:nvSpPr>
            <p:cNvPr id="67645" name="Text Box 41"/>
            <p:cNvSpPr txBox="1">
              <a:spLocks noChangeArrowheads="1"/>
            </p:cNvSpPr>
            <p:nvPr/>
          </p:nvSpPr>
          <p:spPr bwMode="auto">
            <a:xfrm>
              <a:off x="4660" y="492"/>
              <a:ext cx="637"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200" i="0" dirty="0">
                  <a:solidFill>
                    <a:srgbClr val="000000"/>
                  </a:solidFill>
                  <a:latin typeface="Arial" charset="0"/>
                  <a:cs typeface="Arial" charset="0"/>
                </a:rPr>
                <a:t>Dest: A</a:t>
              </a:r>
              <a:r>
                <a:rPr lang="ja-JP" altLang="en-US" sz="1200" i="0" dirty="0">
                  <a:solidFill>
                    <a:srgbClr val="000000"/>
                  </a:solidFill>
                  <a:latin typeface="Arial" charset="0"/>
                  <a:cs typeface="Arial" charset="0"/>
                </a:rPr>
                <a:t>’</a:t>
              </a:r>
              <a:endParaRPr lang="en-US" sz="1200" i="0" dirty="0">
                <a:solidFill>
                  <a:srgbClr val="000000"/>
                </a:solidFill>
                <a:latin typeface="Arial" charset="0"/>
                <a:cs typeface="Arial" charset="0"/>
              </a:endParaRPr>
            </a:p>
          </p:txBody>
        </p:sp>
      </p:grpSp>
      <p:grpSp>
        <p:nvGrpSpPr>
          <p:cNvPr id="685098" name="Group 42"/>
          <p:cNvGrpSpPr>
            <a:grpSpLocks/>
          </p:cNvGrpSpPr>
          <p:nvPr/>
        </p:nvGrpSpPr>
        <p:grpSpPr bwMode="auto">
          <a:xfrm>
            <a:off x="3645693" y="4560095"/>
            <a:ext cx="2339579" cy="1083469"/>
            <a:chOff x="3441" y="3154"/>
            <a:chExt cx="1965" cy="910"/>
          </a:xfrm>
        </p:grpSpPr>
        <p:sp>
          <p:nvSpPr>
            <p:cNvPr id="67637"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67638" name="Text Box 44"/>
            <p:cNvSpPr txBox="1">
              <a:spLocks noChangeArrowheads="1"/>
            </p:cNvSpPr>
            <p:nvPr/>
          </p:nvSpPr>
          <p:spPr bwMode="auto">
            <a:xfrm>
              <a:off x="3441" y="3175"/>
              <a:ext cx="1965" cy="2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000000"/>
                  </a:solidFill>
                  <a:latin typeface="Arial" charset="0"/>
                  <a:cs typeface="Arial" charset="0"/>
                </a:rPr>
                <a:t>MAC addr   interface    TTL</a:t>
              </a:r>
            </a:p>
          </p:txBody>
        </p:sp>
        <p:sp>
          <p:nvSpPr>
            <p:cNvPr id="67639" name="Line 45"/>
            <p:cNvSpPr>
              <a:spLocks noChangeShapeType="1"/>
            </p:cNvSpPr>
            <p:nvPr/>
          </p:nvSpPr>
          <p:spPr bwMode="auto">
            <a:xfrm>
              <a:off x="4226" y="3154"/>
              <a:ext cx="0" cy="90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40" name="Line 46"/>
            <p:cNvSpPr>
              <a:spLocks noChangeShapeType="1"/>
            </p:cNvSpPr>
            <p:nvPr/>
          </p:nvSpPr>
          <p:spPr bwMode="auto">
            <a:xfrm>
              <a:off x="4963" y="3157"/>
              <a:ext cx="0" cy="90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41" name="Line 47"/>
            <p:cNvSpPr>
              <a:spLocks noChangeShapeType="1"/>
            </p:cNvSpPr>
            <p:nvPr/>
          </p:nvSpPr>
          <p:spPr bwMode="auto">
            <a:xfrm>
              <a:off x="3452" y="3397"/>
              <a:ext cx="1886"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sp>
        <p:nvSpPr>
          <p:cNvPr id="685104" name="Text Box 48"/>
          <p:cNvSpPr txBox="1">
            <a:spLocks noChangeArrowheads="1"/>
          </p:cNvSpPr>
          <p:nvPr/>
        </p:nvSpPr>
        <p:spPr bwMode="auto">
          <a:xfrm>
            <a:off x="5979320" y="4829750"/>
            <a:ext cx="1723549"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dirty="0">
                <a:solidFill>
                  <a:srgbClr val="000000"/>
                </a:solidFill>
                <a:latin typeface="Arial" charset="0"/>
                <a:cs typeface="Arial" charset="0"/>
              </a:rPr>
              <a:t>switch table </a:t>
            </a:r>
          </a:p>
          <a:p>
            <a:pPr algn="ctr">
              <a:defRPr/>
            </a:pPr>
            <a:r>
              <a:rPr lang="en-US" dirty="0">
                <a:solidFill>
                  <a:srgbClr val="000000"/>
                </a:solidFill>
                <a:latin typeface="Arial" charset="0"/>
                <a:cs typeface="Arial" charset="0"/>
              </a:rPr>
              <a:t>(initially empty)</a:t>
            </a:r>
          </a:p>
        </p:txBody>
      </p:sp>
      <p:grpSp>
        <p:nvGrpSpPr>
          <p:cNvPr id="685105" name="Group 49"/>
          <p:cNvGrpSpPr>
            <a:grpSpLocks/>
          </p:cNvGrpSpPr>
          <p:nvPr/>
        </p:nvGrpSpPr>
        <p:grpSpPr bwMode="auto">
          <a:xfrm>
            <a:off x="3971925" y="4885139"/>
            <a:ext cx="1964532" cy="375047"/>
            <a:chOff x="2376" y="3383"/>
            <a:chExt cx="1650" cy="315"/>
          </a:xfrm>
        </p:grpSpPr>
        <p:sp>
          <p:nvSpPr>
            <p:cNvPr id="67634" name="Text Box 50"/>
            <p:cNvSpPr txBox="1">
              <a:spLocks noChangeArrowheads="1"/>
            </p:cNvSpPr>
            <p:nvPr/>
          </p:nvSpPr>
          <p:spPr bwMode="auto">
            <a:xfrm>
              <a:off x="2376" y="3388"/>
              <a:ext cx="284"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dirty="0">
                  <a:solidFill>
                    <a:srgbClr val="000000"/>
                  </a:solidFill>
                  <a:latin typeface="Arial" charset="0"/>
                  <a:cs typeface="Arial" charset="0"/>
                </a:rPr>
                <a:t>A</a:t>
              </a:r>
            </a:p>
          </p:txBody>
        </p:sp>
        <p:sp>
          <p:nvSpPr>
            <p:cNvPr id="67635" name="Text Box 51"/>
            <p:cNvSpPr txBox="1">
              <a:spLocks noChangeArrowheads="1"/>
            </p:cNvSpPr>
            <p:nvPr/>
          </p:nvSpPr>
          <p:spPr bwMode="auto">
            <a:xfrm>
              <a:off x="3133" y="3387"/>
              <a:ext cx="263"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dirty="0">
                  <a:solidFill>
                    <a:srgbClr val="000000"/>
                  </a:solidFill>
                  <a:latin typeface="Arial" charset="0"/>
                  <a:cs typeface="Arial" charset="0"/>
                </a:rPr>
                <a:t>1</a:t>
              </a:r>
            </a:p>
          </p:txBody>
        </p:sp>
        <p:sp>
          <p:nvSpPr>
            <p:cNvPr id="67636" name="Text Box 52"/>
            <p:cNvSpPr txBox="1">
              <a:spLocks noChangeArrowheads="1"/>
            </p:cNvSpPr>
            <p:nvPr/>
          </p:nvSpPr>
          <p:spPr bwMode="auto">
            <a:xfrm>
              <a:off x="3655" y="3383"/>
              <a:ext cx="371"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dirty="0">
                  <a:solidFill>
                    <a:srgbClr val="000000"/>
                  </a:solidFill>
                  <a:latin typeface="Arial" charset="0"/>
                  <a:cs typeface="Arial" charset="0"/>
                </a:rPr>
                <a:t>60</a:t>
              </a:r>
            </a:p>
          </p:txBody>
        </p:sp>
      </p:grpSp>
      <p:grpSp>
        <p:nvGrpSpPr>
          <p:cNvPr id="685115" name="Group 59"/>
          <p:cNvGrpSpPr>
            <a:grpSpLocks/>
          </p:cNvGrpSpPr>
          <p:nvPr/>
        </p:nvGrpSpPr>
        <p:grpSpPr bwMode="auto">
          <a:xfrm>
            <a:off x="5492353" y="3018237"/>
            <a:ext cx="1071563" cy="369093"/>
            <a:chOff x="1750" y="3514"/>
            <a:chExt cx="900" cy="310"/>
          </a:xfrm>
        </p:grpSpPr>
        <p:sp>
          <p:nvSpPr>
            <p:cNvPr id="67630" name="Rectangle 6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67631" name="Text Box 61"/>
            <p:cNvSpPr txBox="1">
              <a:spLocks noChangeArrowheads="1"/>
            </p:cNvSpPr>
            <p:nvPr/>
          </p:nvSpPr>
          <p:spPr bwMode="auto">
            <a:xfrm>
              <a:off x="1750" y="3514"/>
              <a:ext cx="543"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FFFF"/>
                  </a:solidFill>
                  <a:latin typeface="Arial" charset="0"/>
                  <a:cs typeface="Arial" charset="0"/>
                </a:rPr>
                <a:t>A A</a:t>
              </a:r>
              <a:r>
                <a:rPr lang="ja-JP" altLang="en-US" i="0">
                  <a:solidFill>
                    <a:srgbClr val="FFFFFF"/>
                  </a:solidFill>
                  <a:latin typeface="Arial" charset="0"/>
                  <a:cs typeface="Arial" charset="0"/>
                </a:rPr>
                <a:t>’</a:t>
              </a:r>
              <a:endParaRPr lang="en-US" i="0" dirty="0">
                <a:solidFill>
                  <a:srgbClr val="FFFFFF"/>
                </a:solidFill>
                <a:latin typeface="Arial" charset="0"/>
                <a:cs typeface="Arial" charset="0"/>
              </a:endParaRPr>
            </a:p>
          </p:txBody>
        </p:sp>
        <p:sp>
          <p:nvSpPr>
            <p:cNvPr id="67632" name="Line 6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33" name="Line 6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grpSp>
        <p:nvGrpSpPr>
          <p:cNvPr id="685120" name="Group 64"/>
          <p:cNvGrpSpPr>
            <a:grpSpLocks/>
          </p:cNvGrpSpPr>
          <p:nvPr/>
        </p:nvGrpSpPr>
        <p:grpSpPr bwMode="auto">
          <a:xfrm>
            <a:off x="5492353" y="3017041"/>
            <a:ext cx="1071563" cy="369094"/>
            <a:chOff x="1750" y="3514"/>
            <a:chExt cx="900" cy="310"/>
          </a:xfrm>
        </p:grpSpPr>
        <p:sp>
          <p:nvSpPr>
            <p:cNvPr id="67626" name="Rectangle 6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67627" name="Text Box 66"/>
            <p:cNvSpPr txBox="1">
              <a:spLocks noChangeArrowheads="1"/>
            </p:cNvSpPr>
            <p:nvPr/>
          </p:nvSpPr>
          <p:spPr bwMode="auto">
            <a:xfrm>
              <a:off x="1750" y="3514"/>
              <a:ext cx="543"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FFFF"/>
                  </a:solidFill>
                  <a:latin typeface="Arial" charset="0"/>
                  <a:cs typeface="Arial" charset="0"/>
                </a:rPr>
                <a:t>A A</a:t>
              </a:r>
              <a:r>
                <a:rPr lang="ja-JP" altLang="en-US" i="0">
                  <a:solidFill>
                    <a:srgbClr val="FFFFFF"/>
                  </a:solidFill>
                  <a:latin typeface="Arial" charset="0"/>
                  <a:cs typeface="Arial" charset="0"/>
                </a:rPr>
                <a:t>’</a:t>
              </a:r>
              <a:endParaRPr lang="en-US" i="0" dirty="0">
                <a:solidFill>
                  <a:srgbClr val="FFFFFF"/>
                </a:solidFill>
                <a:latin typeface="Arial" charset="0"/>
                <a:cs typeface="Arial" charset="0"/>
              </a:endParaRPr>
            </a:p>
          </p:txBody>
        </p:sp>
        <p:sp>
          <p:nvSpPr>
            <p:cNvPr id="67628" name="Line 6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29" name="Line 6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grpSp>
        <p:nvGrpSpPr>
          <p:cNvPr id="685125" name="Group 69"/>
          <p:cNvGrpSpPr>
            <a:grpSpLocks/>
          </p:cNvGrpSpPr>
          <p:nvPr/>
        </p:nvGrpSpPr>
        <p:grpSpPr bwMode="auto">
          <a:xfrm>
            <a:off x="5492353" y="3037897"/>
            <a:ext cx="1071563" cy="369094"/>
            <a:chOff x="1750" y="3514"/>
            <a:chExt cx="900" cy="310"/>
          </a:xfrm>
        </p:grpSpPr>
        <p:sp>
          <p:nvSpPr>
            <p:cNvPr id="67622" name="Rectangle 7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67623" name="Text Box 71"/>
            <p:cNvSpPr txBox="1">
              <a:spLocks noChangeArrowheads="1"/>
            </p:cNvSpPr>
            <p:nvPr/>
          </p:nvSpPr>
          <p:spPr bwMode="auto">
            <a:xfrm>
              <a:off x="1750" y="3514"/>
              <a:ext cx="543"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FFFF"/>
                  </a:solidFill>
                  <a:latin typeface="Arial" charset="0"/>
                  <a:cs typeface="Arial" charset="0"/>
                </a:rPr>
                <a:t>A A</a:t>
              </a:r>
              <a:r>
                <a:rPr lang="ja-JP" altLang="en-US" i="0">
                  <a:solidFill>
                    <a:srgbClr val="FFFFFF"/>
                  </a:solidFill>
                  <a:latin typeface="Arial" charset="0"/>
                  <a:cs typeface="Arial" charset="0"/>
                </a:rPr>
                <a:t>’</a:t>
              </a:r>
              <a:endParaRPr lang="en-US" i="0" dirty="0">
                <a:solidFill>
                  <a:srgbClr val="FFFFFF"/>
                </a:solidFill>
                <a:latin typeface="Arial" charset="0"/>
                <a:cs typeface="Arial" charset="0"/>
              </a:endParaRPr>
            </a:p>
          </p:txBody>
        </p:sp>
        <p:sp>
          <p:nvSpPr>
            <p:cNvPr id="67624" name="Line 7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25" name="Line 7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grpSp>
        <p:nvGrpSpPr>
          <p:cNvPr id="685130" name="Group 74"/>
          <p:cNvGrpSpPr>
            <a:grpSpLocks/>
          </p:cNvGrpSpPr>
          <p:nvPr/>
        </p:nvGrpSpPr>
        <p:grpSpPr bwMode="auto">
          <a:xfrm>
            <a:off x="5511998" y="2990216"/>
            <a:ext cx="1070373" cy="369094"/>
            <a:chOff x="1750" y="3514"/>
            <a:chExt cx="899" cy="310"/>
          </a:xfrm>
        </p:grpSpPr>
        <p:sp>
          <p:nvSpPr>
            <p:cNvPr id="67618" name="Rectangle 75"/>
            <p:cNvSpPr>
              <a:spLocks noChangeArrowheads="1"/>
            </p:cNvSpPr>
            <p:nvPr/>
          </p:nvSpPr>
          <p:spPr bwMode="auto">
            <a:xfrm>
              <a:off x="1770" y="3575"/>
              <a:ext cx="879" cy="16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67619" name="Text Box 76"/>
            <p:cNvSpPr txBox="1">
              <a:spLocks noChangeArrowheads="1"/>
            </p:cNvSpPr>
            <p:nvPr/>
          </p:nvSpPr>
          <p:spPr bwMode="auto">
            <a:xfrm>
              <a:off x="1750" y="3514"/>
              <a:ext cx="543"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FFFF"/>
                  </a:solidFill>
                  <a:latin typeface="Arial" charset="0"/>
                  <a:cs typeface="Arial" charset="0"/>
                </a:rPr>
                <a:t>A A</a:t>
              </a:r>
              <a:r>
                <a:rPr lang="ja-JP" altLang="en-US" i="0">
                  <a:solidFill>
                    <a:srgbClr val="FFFFFF"/>
                  </a:solidFill>
                  <a:latin typeface="Arial" charset="0"/>
                  <a:cs typeface="Arial" charset="0"/>
                </a:rPr>
                <a:t>’</a:t>
              </a:r>
              <a:endParaRPr lang="en-US" i="0" dirty="0">
                <a:solidFill>
                  <a:srgbClr val="FFFFFF"/>
                </a:solidFill>
                <a:latin typeface="Arial" charset="0"/>
                <a:cs typeface="Arial" charset="0"/>
              </a:endParaRPr>
            </a:p>
          </p:txBody>
        </p:sp>
        <p:sp>
          <p:nvSpPr>
            <p:cNvPr id="67620" name="Line 7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21" name="Line 7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grpSp>
        <p:nvGrpSpPr>
          <p:cNvPr id="685135" name="Group 79"/>
          <p:cNvGrpSpPr>
            <a:grpSpLocks/>
          </p:cNvGrpSpPr>
          <p:nvPr/>
        </p:nvGrpSpPr>
        <p:grpSpPr bwMode="auto">
          <a:xfrm>
            <a:off x="5510810" y="2974011"/>
            <a:ext cx="1048941" cy="369094"/>
            <a:chOff x="1750" y="3334"/>
            <a:chExt cx="881" cy="310"/>
          </a:xfrm>
        </p:grpSpPr>
        <p:sp>
          <p:nvSpPr>
            <p:cNvPr id="67614" name="Rectangle 80"/>
            <p:cNvSpPr>
              <a:spLocks noChangeArrowheads="1"/>
            </p:cNvSpPr>
            <p:nvPr/>
          </p:nvSpPr>
          <p:spPr bwMode="auto">
            <a:xfrm>
              <a:off x="1752" y="3406"/>
              <a:ext cx="879" cy="16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67615" name="Text Box 81"/>
            <p:cNvSpPr txBox="1">
              <a:spLocks noChangeArrowheads="1"/>
            </p:cNvSpPr>
            <p:nvPr/>
          </p:nvSpPr>
          <p:spPr bwMode="auto">
            <a:xfrm>
              <a:off x="1750" y="3334"/>
              <a:ext cx="543"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FFFF"/>
                  </a:solidFill>
                  <a:latin typeface="Arial" charset="0"/>
                  <a:cs typeface="Arial" charset="0"/>
                </a:rPr>
                <a:t>A A</a:t>
              </a:r>
              <a:r>
                <a:rPr lang="ja-JP" altLang="en-US" i="0">
                  <a:solidFill>
                    <a:srgbClr val="FFFFFF"/>
                  </a:solidFill>
                  <a:latin typeface="Arial" charset="0"/>
                  <a:cs typeface="Arial" charset="0"/>
                </a:rPr>
                <a:t>’</a:t>
              </a:r>
              <a:endParaRPr lang="en-US" i="0" dirty="0">
                <a:solidFill>
                  <a:srgbClr val="FFFFFF"/>
                </a:solidFill>
                <a:latin typeface="Arial" charset="0"/>
                <a:cs typeface="Arial" charset="0"/>
              </a:endParaRPr>
            </a:p>
          </p:txBody>
        </p:sp>
        <p:sp>
          <p:nvSpPr>
            <p:cNvPr id="67616" name="Line 82"/>
            <p:cNvSpPr>
              <a:spLocks noChangeShapeType="1"/>
            </p:cNvSpPr>
            <p:nvPr/>
          </p:nvSpPr>
          <p:spPr bwMode="auto">
            <a:xfrm>
              <a:off x="2001" y="3418"/>
              <a:ext cx="0" cy="16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17" name="Line 83"/>
            <p:cNvSpPr>
              <a:spLocks noChangeShapeType="1"/>
            </p:cNvSpPr>
            <p:nvPr/>
          </p:nvSpPr>
          <p:spPr bwMode="auto">
            <a:xfrm>
              <a:off x="2200" y="3428"/>
              <a:ext cx="8" cy="15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sp>
        <p:nvSpPr>
          <p:cNvPr id="685140" name="Rectangle 84"/>
          <p:cNvSpPr>
            <a:spLocks noGrp="1" noChangeArrowheads="1"/>
          </p:cNvSpPr>
          <p:nvPr>
            <p:ph type="body" idx="1"/>
          </p:nvPr>
        </p:nvSpPr>
        <p:spPr>
          <a:xfrm>
            <a:off x="341312" y="1772444"/>
            <a:ext cx="3322643" cy="731454"/>
          </a:xfrm>
        </p:spPr>
        <p:txBody>
          <a:bodyPr/>
          <a:lstStyle/>
          <a:p>
            <a:pPr>
              <a:lnSpc>
                <a:spcPct val="90000"/>
              </a:lnSpc>
              <a:defRPr/>
            </a:pPr>
            <a:r>
              <a:rPr lang="en-US" sz="2400" dirty="0">
                <a:latin typeface="Gill Sans MT" charset="0"/>
                <a:cs typeface="+mn-cs"/>
              </a:rPr>
              <a:t>frame destination, A’, location unknown:</a:t>
            </a:r>
            <a:endParaRPr lang="en-US" sz="2400" i="1" dirty="0">
              <a:latin typeface="Gill Sans MT" charset="0"/>
              <a:cs typeface="+mn-cs"/>
            </a:endParaRPr>
          </a:p>
        </p:txBody>
      </p:sp>
      <p:sp>
        <p:nvSpPr>
          <p:cNvPr id="685142" name="Text Box 86"/>
          <p:cNvSpPr txBox="1">
            <a:spLocks noChangeArrowheads="1"/>
          </p:cNvSpPr>
          <p:nvPr/>
        </p:nvSpPr>
        <p:spPr bwMode="auto">
          <a:xfrm>
            <a:off x="654863" y="2528371"/>
            <a:ext cx="1093569"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342900" indent="-342900">
              <a:buFont typeface="Arial" panose="020B0604020202020204" pitchFamily="34" charset="0"/>
              <a:buChar char="•"/>
              <a:defRPr/>
            </a:pPr>
            <a:r>
              <a:rPr lang="en-US" sz="2000" i="0" dirty="0">
                <a:solidFill>
                  <a:srgbClr val="CC0000"/>
                </a:solidFill>
                <a:latin typeface="Gill Sans MT" charset="0"/>
              </a:rPr>
              <a:t>flood</a:t>
            </a:r>
          </a:p>
        </p:txBody>
      </p:sp>
      <p:grpSp>
        <p:nvGrpSpPr>
          <p:cNvPr id="685148" name="Group 92"/>
          <p:cNvGrpSpPr>
            <a:grpSpLocks/>
          </p:cNvGrpSpPr>
          <p:nvPr/>
        </p:nvGrpSpPr>
        <p:grpSpPr bwMode="auto">
          <a:xfrm>
            <a:off x="5741194" y="3843336"/>
            <a:ext cx="1063229" cy="369094"/>
            <a:chOff x="730" y="2472"/>
            <a:chExt cx="893" cy="310"/>
          </a:xfrm>
        </p:grpSpPr>
        <p:sp>
          <p:nvSpPr>
            <p:cNvPr id="67610" name="Rectangle 88"/>
            <p:cNvSpPr>
              <a:spLocks noChangeArrowheads="1"/>
            </p:cNvSpPr>
            <p:nvPr/>
          </p:nvSpPr>
          <p:spPr bwMode="auto">
            <a:xfrm>
              <a:off x="744" y="2535"/>
              <a:ext cx="879" cy="16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67611" name="Text Box 89"/>
            <p:cNvSpPr txBox="1">
              <a:spLocks noChangeArrowheads="1"/>
            </p:cNvSpPr>
            <p:nvPr/>
          </p:nvSpPr>
          <p:spPr bwMode="auto">
            <a:xfrm>
              <a:off x="730" y="2472"/>
              <a:ext cx="554"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FFFF"/>
                  </a:solidFill>
                  <a:latin typeface="Arial" charset="0"/>
                  <a:cs typeface="Arial" charset="0"/>
                </a:rPr>
                <a:t>A</a:t>
              </a:r>
              <a:r>
                <a:rPr lang="ja-JP" altLang="en-US" i="0">
                  <a:solidFill>
                    <a:srgbClr val="FFFFFF"/>
                  </a:solidFill>
                  <a:latin typeface="Arial" charset="0"/>
                  <a:cs typeface="Arial" charset="0"/>
                </a:rPr>
                <a:t>’</a:t>
              </a:r>
              <a:r>
                <a:rPr lang="en-US" i="0" dirty="0">
                  <a:solidFill>
                    <a:srgbClr val="FFFFFF"/>
                  </a:solidFill>
                  <a:latin typeface="Arial" charset="0"/>
                  <a:cs typeface="Arial" charset="0"/>
                </a:rPr>
                <a:t> A</a:t>
              </a:r>
            </a:p>
          </p:txBody>
        </p:sp>
        <p:sp>
          <p:nvSpPr>
            <p:cNvPr id="67612" name="Line 90"/>
            <p:cNvSpPr>
              <a:spLocks noChangeShapeType="1"/>
            </p:cNvSpPr>
            <p:nvPr/>
          </p:nvSpPr>
          <p:spPr bwMode="auto">
            <a:xfrm>
              <a:off x="933" y="2544"/>
              <a:ext cx="0" cy="16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613" name="Line 91"/>
            <p:cNvSpPr>
              <a:spLocks noChangeShapeType="1"/>
            </p:cNvSpPr>
            <p:nvPr/>
          </p:nvSpPr>
          <p:spPr bwMode="auto">
            <a:xfrm>
              <a:off x="1029" y="2544"/>
              <a:ext cx="0" cy="16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sp>
        <p:nvSpPr>
          <p:cNvPr id="685149" name="Rectangle 93"/>
          <p:cNvSpPr>
            <a:spLocks noChangeArrowheads="1"/>
          </p:cNvSpPr>
          <p:nvPr/>
        </p:nvSpPr>
        <p:spPr bwMode="auto">
          <a:xfrm>
            <a:off x="333540" y="3558958"/>
            <a:ext cx="3213100" cy="8674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0099"/>
              </a:buClr>
              <a:buSzPct val="100000"/>
              <a:buFont typeface="Wingdings" pitchFamily="2" charset="2"/>
              <a:buChar char="§"/>
              <a:defRPr/>
            </a:pPr>
            <a:r>
              <a:rPr lang="en-US" sz="2400" dirty="0">
                <a:solidFill>
                  <a:srgbClr val="000000"/>
                </a:solidFill>
                <a:latin typeface="Gill Sans MT" charset="0"/>
              </a:rPr>
              <a:t>destination A location known:</a:t>
            </a:r>
            <a:endParaRPr lang="en-US" sz="2400" dirty="0">
              <a:solidFill>
                <a:srgbClr val="FF0000"/>
              </a:solidFill>
              <a:latin typeface="Gill Sans MT" charset="0"/>
            </a:endParaRPr>
          </a:p>
        </p:txBody>
      </p:sp>
      <p:grpSp>
        <p:nvGrpSpPr>
          <p:cNvPr id="685150" name="Group 94"/>
          <p:cNvGrpSpPr>
            <a:grpSpLocks/>
          </p:cNvGrpSpPr>
          <p:nvPr/>
        </p:nvGrpSpPr>
        <p:grpSpPr bwMode="auto">
          <a:xfrm>
            <a:off x="3969544" y="5099446"/>
            <a:ext cx="1964532" cy="375047"/>
            <a:chOff x="2376" y="3383"/>
            <a:chExt cx="1650" cy="315"/>
          </a:xfrm>
        </p:grpSpPr>
        <p:sp>
          <p:nvSpPr>
            <p:cNvPr id="67607" name="Text Box 95"/>
            <p:cNvSpPr txBox="1">
              <a:spLocks noChangeArrowheads="1"/>
            </p:cNvSpPr>
            <p:nvPr/>
          </p:nvSpPr>
          <p:spPr bwMode="auto">
            <a:xfrm>
              <a:off x="2376" y="3388"/>
              <a:ext cx="381"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dirty="0">
                  <a:solidFill>
                    <a:srgbClr val="000000"/>
                  </a:solidFill>
                  <a:latin typeface="Arial" charset="0"/>
                  <a:cs typeface="Arial" charset="0"/>
                </a:rPr>
                <a:t>A</a:t>
              </a:r>
              <a:r>
                <a:rPr lang="ja-JP" altLang="en-US">
                  <a:solidFill>
                    <a:srgbClr val="000000"/>
                  </a:solidFill>
                  <a:latin typeface="Arial" charset="0"/>
                  <a:cs typeface="Arial" charset="0"/>
                </a:rPr>
                <a:t>’</a:t>
              </a:r>
              <a:endParaRPr lang="en-US" dirty="0">
                <a:solidFill>
                  <a:srgbClr val="000000"/>
                </a:solidFill>
                <a:latin typeface="Arial" charset="0"/>
                <a:cs typeface="Arial" charset="0"/>
              </a:endParaRPr>
            </a:p>
          </p:txBody>
        </p:sp>
        <p:sp>
          <p:nvSpPr>
            <p:cNvPr id="67608" name="Text Box 96"/>
            <p:cNvSpPr txBox="1">
              <a:spLocks noChangeArrowheads="1"/>
            </p:cNvSpPr>
            <p:nvPr/>
          </p:nvSpPr>
          <p:spPr bwMode="auto">
            <a:xfrm>
              <a:off x="3133" y="3387"/>
              <a:ext cx="263"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dirty="0">
                  <a:solidFill>
                    <a:srgbClr val="000000"/>
                  </a:solidFill>
                  <a:latin typeface="Arial" charset="0"/>
                  <a:cs typeface="Arial" charset="0"/>
                </a:rPr>
                <a:t>4</a:t>
              </a:r>
            </a:p>
          </p:txBody>
        </p:sp>
        <p:sp>
          <p:nvSpPr>
            <p:cNvPr id="67609" name="Text Box 97"/>
            <p:cNvSpPr txBox="1">
              <a:spLocks noChangeArrowheads="1"/>
            </p:cNvSpPr>
            <p:nvPr/>
          </p:nvSpPr>
          <p:spPr bwMode="auto">
            <a:xfrm>
              <a:off x="3655" y="3383"/>
              <a:ext cx="371" cy="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dirty="0">
                  <a:solidFill>
                    <a:srgbClr val="000000"/>
                  </a:solidFill>
                  <a:latin typeface="Arial" charset="0"/>
                  <a:cs typeface="Arial" charset="0"/>
                </a:rPr>
                <a:t>60</a:t>
              </a:r>
            </a:p>
          </p:txBody>
        </p:sp>
      </p:grpSp>
      <p:sp>
        <p:nvSpPr>
          <p:cNvPr id="685154" name="Rectangle 98"/>
          <p:cNvSpPr>
            <a:spLocks noChangeArrowheads="1"/>
          </p:cNvSpPr>
          <p:nvPr/>
        </p:nvSpPr>
        <p:spPr bwMode="auto">
          <a:xfrm>
            <a:off x="350043" y="4488617"/>
            <a:ext cx="2796778" cy="694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ts val="2250"/>
              </a:lnSpc>
              <a:spcBef>
                <a:spcPct val="20000"/>
              </a:spcBef>
              <a:buClr>
                <a:srgbClr val="000099"/>
              </a:buClr>
              <a:buSzPct val="65000"/>
              <a:buFont typeface="Arial" panose="020B0604020202020204" pitchFamily="34" charset="0"/>
              <a:buChar char="•"/>
              <a:defRPr/>
            </a:pPr>
            <a:r>
              <a:rPr lang="en-US" sz="2000" dirty="0">
                <a:solidFill>
                  <a:srgbClr val="CC0000"/>
                </a:solidFill>
                <a:latin typeface="Gill Sans MT" charset="0"/>
              </a:rPr>
              <a:t>selectively send on just one link </a:t>
            </a:r>
          </a:p>
        </p:txBody>
      </p:sp>
      <p:pic>
        <p:nvPicPr>
          <p:cNvPr id="171029" name="Picture 18" descr="underline_bas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858" y="550867"/>
            <a:ext cx="4925696" cy="206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4" name="Slide Number Placeholder 5"/>
          <p:cNvSpPr>
            <a:spLocks noGrp="1"/>
          </p:cNvSpPr>
          <p:nvPr>
            <p:ph type="sldNum" sz="quarter" idx="12"/>
          </p:nvPr>
        </p:nvSpPr>
        <p:spPr>
          <a:xfrm>
            <a:off x="7485117" y="5749025"/>
            <a:ext cx="411491" cy="20423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557213" indent="-214313">
              <a:defRPr sz="1800">
                <a:solidFill>
                  <a:schemeClr val="tx1"/>
                </a:solidFill>
                <a:latin typeface="Arial" charset="0"/>
                <a:ea typeface="ＭＳ Ｐゴシック" charset="0"/>
              </a:defRPr>
            </a:lvl2pPr>
            <a:lvl3pPr marL="857250" indent="-171450">
              <a:defRPr sz="1800">
                <a:solidFill>
                  <a:schemeClr val="tx1"/>
                </a:solidFill>
                <a:latin typeface="Arial" charset="0"/>
                <a:ea typeface="ＭＳ Ｐゴシック" charset="0"/>
              </a:defRPr>
            </a:lvl3pPr>
            <a:lvl4pPr marL="1200150" indent="-171450">
              <a:defRPr sz="1800">
                <a:solidFill>
                  <a:schemeClr val="tx1"/>
                </a:solidFill>
                <a:latin typeface="Arial" charset="0"/>
                <a:ea typeface="ＭＳ Ｐゴシック" charset="0"/>
              </a:defRPr>
            </a:lvl4pPr>
            <a:lvl5pPr marL="1543050" indent="-171450">
              <a:defRPr sz="1800">
                <a:solidFill>
                  <a:schemeClr val="tx1"/>
                </a:solidFill>
                <a:latin typeface="Arial" charset="0"/>
                <a:ea typeface="ＭＳ Ｐゴシック" charset="0"/>
              </a:defRPr>
            </a:lvl5pPr>
            <a:lvl6pPr marL="1885950" indent="-171450" eaLnBrk="0" fontAlgn="base" hangingPunct="0">
              <a:spcBef>
                <a:spcPct val="0"/>
              </a:spcBef>
              <a:spcAft>
                <a:spcPct val="0"/>
              </a:spcAft>
              <a:defRPr sz="1800">
                <a:solidFill>
                  <a:schemeClr val="tx1"/>
                </a:solidFill>
                <a:latin typeface="Arial" charset="0"/>
                <a:ea typeface="ＭＳ Ｐゴシック" charset="0"/>
              </a:defRPr>
            </a:lvl6pPr>
            <a:lvl7pPr marL="2228850" indent="-171450" eaLnBrk="0" fontAlgn="base" hangingPunct="0">
              <a:spcBef>
                <a:spcPct val="0"/>
              </a:spcBef>
              <a:spcAft>
                <a:spcPct val="0"/>
              </a:spcAft>
              <a:defRPr sz="1800">
                <a:solidFill>
                  <a:schemeClr val="tx1"/>
                </a:solidFill>
                <a:latin typeface="Arial" charset="0"/>
                <a:ea typeface="ＭＳ Ｐゴシック" charset="0"/>
              </a:defRPr>
            </a:lvl7pPr>
            <a:lvl8pPr marL="2571750" indent="-171450" eaLnBrk="0" fontAlgn="base" hangingPunct="0">
              <a:spcBef>
                <a:spcPct val="0"/>
              </a:spcBef>
              <a:spcAft>
                <a:spcPct val="0"/>
              </a:spcAft>
              <a:defRPr sz="1800">
                <a:solidFill>
                  <a:schemeClr val="tx1"/>
                </a:solidFill>
                <a:latin typeface="Arial" charset="0"/>
                <a:ea typeface="ＭＳ Ｐゴシック" charset="0"/>
              </a:defRPr>
            </a:lvl8pPr>
            <a:lvl9pPr marL="2914650" indent="-171450" eaLnBrk="0" fontAlgn="base" hangingPunct="0">
              <a:spcBef>
                <a:spcPct val="0"/>
              </a:spcBef>
              <a:spcAft>
                <a:spcPct val="0"/>
              </a:spcAft>
              <a:defRPr sz="1800">
                <a:solidFill>
                  <a:schemeClr val="tx1"/>
                </a:solidFill>
                <a:latin typeface="Arial" charset="0"/>
                <a:ea typeface="ＭＳ Ｐゴシック" charset="0"/>
              </a:defRPr>
            </a:lvl9pPr>
          </a:lstStyle>
          <a:p>
            <a:r>
              <a:rPr lang="en-US" sz="900" dirty="0">
                <a:latin typeface="Tahoma" charset="0"/>
              </a:rPr>
              <a:t>6-</a:t>
            </a:r>
            <a:fld id="{8E8C6E93-DF5B-BC4B-80F9-500DED1EEDCC}" type="slidenum">
              <a:rPr lang="en-US" sz="900">
                <a:latin typeface="Tahoma" charset="0"/>
              </a:rPr>
              <a:pPr/>
              <a:t>67</a:t>
            </a:fld>
            <a:endParaRPr lang="en-US" sz="900" dirty="0">
              <a:latin typeface="Tahoma" charset="0"/>
            </a:endParaRPr>
          </a:p>
        </p:txBody>
      </p:sp>
      <p:sp>
        <p:nvSpPr>
          <p:cNvPr id="115" name="Footer Placeholder 2"/>
          <p:cNvSpPr>
            <a:spLocks noGrp="1"/>
          </p:cNvSpPr>
          <p:nvPr>
            <p:ph type="ftr" sz="quarter" idx="11"/>
          </p:nvPr>
        </p:nvSpPr>
        <p:spPr>
          <a:xfrm>
            <a:off x="5924623" y="5748414"/>
            <a:ext cx="1633105" cy="18115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557213" indent="-214313">
              <a:defRPr sz="1800">
                <a:solidFill>
                  <a:schemeClr val="tx1"/>
                </a:solidFill>
                <a:latin typeface="Arial" charset="0"/>
                <a:ea typeface="ＭＳ Ｐゴシック" charset="0"/>
              </a:defRPr>
            </a:lvl2pPr>
            <a:lvl3pPr marL="857250" indent="-171450">
              <a:defRPr sz="1800">
                <a:solidFill>
                  <a:schemeClr val="tx1"/>
                </a:solidFill>
                <a:latin typeface="Arial" charset="0"/>
                <a:ea typeface="ＭＳ Ｐゴシック" charset="0"/>
              </a:defRPr>
            </a:lvl3pPr>
            <a:lvl4pPr marL="1200150" indent="-171450">
              <a:defRPr sz="1800">
                <a:solidFill>
                  <a:schemeClr val="tx1"/>
                </a:solidFill>
                <a:latin typeface="Arial" charset="0"/>
                <a:ea typeface="ＭＳ Ｐゴシック" charset="0"/>
              </a:defRPr>
            </a:lvl4pPr>
            <a:lvl5pPr marL="1543050" indent="-171450">
              <a:defRPr sz="1800">
                <a:solidFill>
                  <a:schemeClr val="tx1"/>
                </a:solidFill>
                <a:latin typeface="Arial" charset="0"/>
                <a:ea typeface="ＭＳ Ｐゴシック" charset="0"/>
              </a:defRPr>
            </a:lvl5pPr>
            <a:lvl6pPr marL="1885950" indent="-171450" eaLnBrk="0" fontAlgn="base" hangingPunct="0">
              <a:spcBef>
                <a:spcPct val="0"/>
              </a:spcBef>
              <a:spcAft>
                <a:spcPct val="0"/>
              </a:spcAft>
              <a:defRPr sz="1800">
                <a:solidFill>
                  <a:schemeClr val="tx1"/>
                </a:solidFill>
                <a:latin typeface="Arial" charset="0"/>
                <a:ea typeface="ＭＳ Ｐゴシック" charset="0"/>
              </a:defRPr>
            </a:lvl6pPr>
            <a:lvl7pPr marL="2228850" indent="-171450" eaLnBrk="0" fontAlgn="base" hangingPunct="0">
              <a:spcBef>
                <a:spcPct val="0"/>
              </a:spcBef>
              <a:spcAft>
                <a:spcPct val="0"/>
              </a:spcAft>
              <a:defRPr sz="1800">
                <a:solidFill>
                  <a:schemeClr val="tx1"/>
                </a:solidFill>
                <a:latin typeface="Arial" charset="0"/>
                <a:ea typeface="ＭＳ Ｐゴシック" charset="0"/>
              </a:defRPr>
            </a:lvl7pPr>
            <a:lvl8pPr marL="2571750" indent="-171450" eaLnBrk="0" fontAlgn="base" hangingPunct="0">
              <a:spcBef>
                <a:spcPct val="0"/>
              </a:spcBef>
              <a:spcAft>
                <a:spcPct val="0"/>
              </a:spcAft>
              <a:defRPr sz="1800">
                <a:solidFill>
                  <a:schemeClr val="tx1"/>
                </a:solidFill>
                <a:latin typeface="Arial" charset="0"/>
                <a:ea typeface="ＭＳ Ｐゴシック" charset="0"/>
              </a:defRPr>
            </a:lvl8pPr>
            <a:lvl9pPr marL="2914650" indent="-171450" eaLnBrk="0" fontAlgn="base" hangingPunct="0">
              <a:spcBef>
                <a:spcPct val="0"/>
              </a:spcBef>
              <a:spcAft>
                <a:spcPct val="0"/>
              </a:spcAft>
              <a:defRPr sz="1800">
                <a:solidFill>
                  <a:schemeClr val="tx1"/>
                </a:solidFill>
                <a:latin typeface="Arial" charset="0"/>
                <a:ea typeface="ＭＳ Ｐゴシック" charset="0"/>
              </a:defRPr>
            </a:lvl9pPr>
          </a:lstStyle>
          <a:p>
            <a:pPr algn="r"/>
            <a:r>
              <a:rPr lang="en-US" sz="900" dirty="0">
                <a:solidFill>
                  <a:srgbClr val="000000"/>
                </a:solidFill>
                <a:latin typeface="Tahoma" charset="0"/>
                <a:cs typeface="Arial" charset="0"/>
              </a:rPr>
              <a:t>Link Layer and LANs</a:t>
            </a:r>
          </a:p>
        </p:txBody>
      </p:sp>
      <p:sp>
        <p:nvSpPr>
          <p:cNvPr id="2" name="TextBox 1">
            <a:extLst>
              <a:ext uri="{FF2B5EF4-FFF2-40B4-BE49-F238E27FC236}">
                <a16:creationId xmlns:a16="http://schemas.microsoft.com/office/drawing/2014/main" id="{AD89E14D-A9B9-0F4F-AAFC-86AC0196A1BD}"/>
              </a:ext>
            </a:extLst>
          </p:cNvPr>
          <p:cNvSpPr txBox="1"/>
          <p:nvPr/>
        </p:nvSpPr>
        <p:spPr>
          <a:xfrm>
            <a:off x="341312" y="2890838"/>
            <a:ext cx="3063980"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rgbClr val="CC0000"/>
                </a:solidFill>
                <a:latin typeface="Gill Sans MT" charset="0"/>
              </a:rPr>
              <a:t>enter source in table</a:t>
            </a:r>
            <a:endParaRPr lang="en-US" sz="2400" dirty="0"/>
          </a:p>
        </p:txBody>
      </p:sp>
      <p:sp>
        <p:nvSpPr>
          <p:cNvPr id="3" name="TextBox 2">
            <a:extLst>
              <a:ext uri="{FF2B5EF4-FFF2-40B4-BE49-F238E27FC236}">
                <a16:creationId xmlns:a16="http://schemas.microsoft.com/office/drawing/2014/main" id="{09D029BA-4928-4841-AFD1-FE3F0DD0FCCA}"/>
              </a:ext>
            </a:extLst>
          </p:cNvPr>
          <p:cNvSpPr txBox="1"/>
          <p:nvPr/>
        </p:nvSpPr>
        <p:spPr>
          <a:xfrm>
            <a:off x="350043" y="1222661"/>
            <a:ext cx="3121688" cy="461665"/>
          </a:xfrm>
          <a:prstGeom prst="rect">
            <a:avLst/>
          </a:prstGeom>
          <a:noFill/>
        </p:spPr>
        <p:txBody>
          <a:bodyPr wrap="none" rtlCol="0">
            <a:spAutoFit/>
          </a:bodyPr>
          <a:lstStyle/>
          <a:p>
            <a:pPr marL="342900" indent="-342900">
              <a:buFont typeface="Wingdings" pitchFamily="2" charset="2"/>
              <a:buChar char="§"/>
            </a:pPr>
            <a:r>
              <a:rPr lang="en-US" sz="2400" dirty="0">
                <a:solidFill>
                  <a:srgbClr val="CC0000"/>
                </a:solidFill>
                <a:latin typeface="+mn-lt"/>
              </a:rPr>
              <a:t>enter source in table</a:t>
            </a:r>
            <a:endParaRPr lang="en-US" sz="2400" dirty="0">
              <a:latin typeface="+mn-lt"/>
            </a:endParaRPr>
          </a:p>
        </p:txBody>
      </p:sp>
    </p:spTree>
    <p:extLst>
      <p:ext uri="{BB962C8B-B14F-4D97-AF65-F5344CB8AC3E}">
        <p14:creationId xmlns:p14="http://schemas.microsoft.com/office/powerpoint/2010/main" val="405043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5088"/>
                                        </p:tgtEl>
                                        <p:attrNameLst>
                                          <p:attrName>style.visibility</p:attrName>
                                        </p:attrNameLst>
                                      </p:cBhvr>
                                      <p:to>
                                        <p:strVal val="visible"/>
                                      </p:to>
                                    </p:set>
                                    <p:animEffect transition="in" filter="dissolve">
                                      <p:cBhvr>
                                        <p:cTn id="7" dur="500"/>
                                        <p:tgtEl>
                                          <p:spTgt spid="68508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6850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85098"/>
                                        </p:tgtEl>
                                        <p:attrNameLst>
                                          <p:attrName>style.visibility</p:attrName>
                                        </p:attrNameLst>
                                      </p:cBhvr>
                                      <p:to>
                                        <p:strVal val="visible"/>
                                      </p:to>
                                    </p:set>
                                    <p:animEffect transition="in" filter="dissolve">
                                      <p:cBhvr>
                                        <p:cTn id="15" dur="500"/>
                                        <p:tgtEl>
                                          <p:spTgt spid="68509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5104"/>
                                        </p:tgtEl>
                                        <p:attrNameLst>
                                          <p:attrName>style.visibility</p:attrName>
                                        </p:attrNameLst>
                                      </p:cBhvr>
                                      <p:to>
                                        <p:strVal val="visible"/>
                                      </p:to>
                                    </p:set>
                                    <p:animEffect transition="in" filter="dissolve">
                                      <p:cBhvr>
                                        <p:cTn id="18" dur="500"/>
                                        <p:tgtEl>
                                          <p:spTgt spid="685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685093"/>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0.0276 -0.01528 L -0.08073 0.07731 L -0.08073 0.18101 " pathEditMode="relative" rAng="0" ptsTypes="AAA">
                                      <p:cBhvr>
                                        <p:cTn id="24" dur="2000" fill="hold"/>
                                        <p:tgtEl>
                                          <p:spTgt spid="685088"/>
                                        </p:tgtEl>
                                        <p:attrNameLst>
                                          <p:attrName>ppt_x</p:attrName>
                                          <p:attrName>ppt_y</p:attrName>
                                        </p:attrNameLst>
                                      </p:cBhvr>
                                      <p:rCtr x="-5417" y="9815"/>
                                    </p:animMotion>
                                  </p:childTnLst>
                                </p:cTn>
                              </p:par>
                            </p:childTnLst>
                          </p:cTn>
                        </p:par>
                      </p:childTnLst>
                    </p:cTn>
                  </p:par>
                  <p:par>
                    <p:cTn id="25" fill="hold">
                      <p:stCondLst>
                        <p:cond delay="indefinite"/>
                      </p:stCondLst>
                      <p:childTnLst>
                        <p:par>
                          <p:cTn id="26" fill="hold" nodeType="after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par>
                          <p:cTn id="29" fill="hold">
                            <p:stCondLst>
                              <p:cond delay="0"/>
                            </p:stCondLst>
                            <p:childTnLst>
                              <p:par>
                                <p:cTn id="30" presetID="9" presetClass="entr" presetSubtype="0" fill="hold" nodeType="afterEffect">
                                  <p:stCondLst>
                                    <p:cond delay="0"/>
                                  </p:stCondLst>
                                  <p:childTnLst>
                                    <p:set>
                                      <p:cBhvr>
                                        <p:cTn id="31" dur="1" fill="hold">
                                          <p:stCondLst>
                                            <p:cond delay="0"/>
                                          </p:stCondLst>
                                        </p:cTn>
                                        <p:tgtEl>
                                          <p:spTgt spid="685105"/>
                                        </p:tgtEl>
                                        <p:attrNameLst>
                                          <p:attrName>style.visibility</p:attrName>
                                        </p:attrNameLst>
                                      </p:cBhvr>
                                      <p:to>
                                        <p:strVal val="visible"/>
                                      </p:to>
                                    </p:set>
                                    <p:animEffect transition="in" filter="dissolve">
                                      <p:cBhvr>
                                        <p:cTn id="32" dur="500"/>
                                        <p:tgtEl>
                                          <p:spTgt spid="68510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8514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85142"/>
                                        </p:tgtEl>
                                        <p:attrNameLst>
                                          <p:attrName>style.visibility</p:attrName>
                                        </p:attrNameLst>
                                      </p:cBhvr>
                                      <p:to>
                                        <p:strVal val="visible"/>
                                      </p:to>
                                    </p:set>
                                  </p:childTnLst>
                                </p:cTn>
                              </p:par>
                            </p:childTnLst>
                          </p:cTn>
                        </p:par>
                        <p:par>
                          <p:cTn id="41" fill="hold">
                            <p:stCondLst>
                              <p:cond delay="0"/>
                            </p:stCondLst>
                            <p:childTnLst>
                              <p:par>
                                <p:cTn id="42" presetID="1" presetClass="exit" presetSubtype="0" fill="hold" nodeType="afterEffect">
                                  <p:stCondLst>
                                    <p:cond delay="0"/>
                                  </p:stCondLst>
                                  <p:childTnLst>
                                    <p:set>
                                      <p:cBhvr>
                                        <p:cTn id="43" dur="1" fill="hold">
                                          <p:stCondLst>
                                            <p:cond delay="0"/>
                                          </p:stCondLst>
                                        </p:cTn>
                                        <p:tgtEl>
                                          <p:spTgt spid="685088"/>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685115"/>
                                        </p:tgtEl>
                                        <p:attrNameLst>
                                          <p:attrName>style.visibility</p:attrName>
                                        </p:attrNameLst>
                                      </p:cBhvr>
                                      <p:to>
                                        <p:strVal val="visible"/>
                                      </p:to>
                                    </p:set>
                                  </p:childTnLst>
                                </p:cTn>
                              </p:par>
                              <p:par>
                                <p:cTn id="46" presetID="0" presetClass="path" presetSubtype="0" accel="50000" decel="50000" fill="hold" nodeType="withEffect">
                                  <p:stCondLst>
                                    <p:cond delay="0"/>
                                  </p:stCondLst>
                                  <p:childTnLst>
                                    <p:animMotion origin="layout" path="M 2.5E-6 6.2963E-6 L -0.12118 -0.09814 " pathEditMode="relative" ptsTypes="AA">
                                      <p:cBhvr>
                                        <p:cTn id="47" dur="2000" fill="hold"/>
                                        <p:tgtEl>
                                          <p:spTgt spid="685115"/>
                                        </p:tgtEl>
                                        <p:attrNameLst>
                                          <p:attrName>ppt_x</p:attrName>
                                          <p:attrName>ppt_y</p:attrName>
                                        </p:attrNameLst>
                                      </p:cBhvr>
                                    </p:animMotion>
                                  </p:childTnLst>
                                </p:cTn>
                              </p:par>
                              <p:par>
                                <p:cTn id="48" presetID="1" presetClass="entr" presetSubtype="0" fill="hold" nodeType="withEffect">
                                  <p:stCondLst>
                                    <p:cond delay="0"/>
                                  </p:stCondLst>
                                  <p:childTnLst>
                                    <p:set>
                                      <p:cBhvr>
                                        <p:cTn id="49" dur="1" fill="hold">
                                          <p:stCondLst>
                                            <p:cond delay="0"/>
                                          </p:stCondLst>
                                        </p:cTn>
                                        <p:tgtEl>
                                          <p:spTgt spid="685120"/>
                                        </p:tgtEl>
                                        <p:attrNameLst>
                                          <p:attrName>style.visibility</p:attrName>
                                        </p:attrNameLst>
                                      </p:cBhvr>
                                      <p:to>
                                        <p:strVal val="visible"/>
                                      </p:to>
                                    </p:set>
                                  </p:childTnLst>
                                </p:cTn>
                              </p:par>
                              <p:par>
                                <p:cTn id="50" presetID="0" presetClass="path" presetSubtype="0" accel="50000" decel="50000" fill="hold" nodeType="withEffect">
                                  <p:stCondLst>
                                    <p:cond delay="0"/>
                                  </p:stCondLst>
                                  <p:childTnLst>
                                    <p:animMotion origin="layout" path="M -1.38889E-6 3.33333E-6 L -0.12934 0.09907 " pathEditMode="relative" rAng="0" ptsTypes="AA">
                                      <p:cBhvr>
                                        <p:cTn id="51" dur="2000" fill="hold"/>
                                        <p:tgtEl>
                                          <p:spTgt spid="685120"/>
                                        </p:tgtEl>
                                        <p:attrNameLst>
                                          <p:attrName>ppt_x</p:attrName>
                                          <p:attrName>ppt_y</p:attrName>
                                        </p:attrNameLst>
                                      </p:cBhvr>
                                      <p:rCtr x="-6476" y="4954"/>
                                    </p:animMotion>
                                  </p:childTnLst>
                                </p:cTn>
                              </p:par>
                              <p:par>
                                <p:cTn id="52" presetID="1" presetClass="entr" presetSubtype="0" fill="hold" nodeType="withEffect">
                                  <p:stCondLst>
                                    <p:cond delay="0"/>
                                  </p:stCondLst>
                                  <p:childTnLst>
                                    <p:set>
                                      <p:cBhvr>
                                        <p:cTn id="53" dur="1" fill="hold">
                                          <p:stCondLst>
                                            <p:cond delay="0"/>
                                          </p:stCondLst>
                                        </p:cTn>
                                        <p:tgtEl>
                                          <p:spTgt spid="685125"/>
                                        </p:tgtEl>
                                        <p:attrNameLst>
                                          <p:attrName>style.visibility</p:attrName>
                                        </p:attrNameLst>
                                      </p:cBhvr>
                                      <p:to>
                                        <p:strVal val="visible"/>
                                      </p:to>
                                    </p:set>
                                  </p:childTnLst>
                                </p:cTn>
                              </p:par>
                              <p:par>
                                <p:cTn id="54" presetID="0" presetClass="path" presetSubtype="0" accel="50000" decel="50000" fill="hold" nodeType="withEffect">
                                  <p:stCondLst>
                                    <p:cond delay="0"/>
                                  </p:stCondLst>
                                  <p:childTnLst>
                                    <p:animMotion origin="layout" path="M -1.38889E-6 2.59259E-6 L 0.0349 0.15509 " pathEditMode="relative" rAng="0" ptsTypes="AA">
                                      <p:cBhvr>
                                        <p:cTn id="55" dur="2000" fill="hold"/>
                                        <p:tgtEl>
                                          <p:spTgt spid="685125"/>
                                        </p:tgtEl>
                                        <p:attrNameLst>
                                          <p:attrName>ppt_x</p:attrName>
                                          <p:attrName>ppt_y</p:attrName>
                                        </p:attrNameLst>
                                      </p:cBhvr>
                                      <p:rCtr x="1736" y="7755"/>
                                    </p:animMotion>
                                  </p:childTnLst>
                                </p:cTn>
                              </p:par>
                              <p:par>
                                <p:cTn id="56" presetID="1" presetClass="entr" presetSubtype="0" fill="hold" nodeType="withEffect">
                                  <p:stCondLst>
                                    <p:cond delay="0"/>
                                  </p:stCondLst>
                                  <p:childTnLst>
                                    <p:set>
                                      <p:cBhvr>
                                        <p:cTn id="57" dur="1" fill="hold">
                                          <p:stCondLst>
                                            <p:cond delay="0"/>
                                          </p:stCondLst>
                                        </p:cTn>
                                        <p:tgtEl>
                                          <p:spTgt spid="685130"/>
                                        </p:tgtEl>
                                        <p:attrNameLst>
                                          <p:attrName>style.visibility</p:attrName>
                                        </p:attrNameLst>
                                      </p:cBhvr>
                                      <p:to>
                                        <p:strVal val="visible"/>
                                      </p:to>
                                    </p:set>
                                  </p:childTnLst>
                                </p:cTn>
                              </p:par>
                              <p:par>
                                <p:cTn id="58" presetID="0" presetClass="path" presetSubtype="0" accel="50000" decel="50000" fill="hold" nodeType="withEffect">
                                  <p:stCondLst>
                                    <p:cond delay="0"/>
                                  </p:stCondLst>
                                  <p:childTnLst>
                                    <p:animMotion origin="layout" path="M -4.72222E-6 -2.96296E-6 L 0.16164 0.06667 " pathEditMode="relative" rAng="0" ptsTypes="AA">
                                      <p:cBhvr>
                                        <p:cTn id="59" dur="2000" fill="hold"/>
                                        <p:tgtEl>
                                          <p:spTgt spid="685130"/>
                                        </p:tgtEl>
                                        <p:attrNameLst>
                                          <p:attrName>ppt_x</p:attrName>
                                          <p:attrName>ppt_y</p:attrName>
                                        </p:attrNameLst>
                                      </p:cBhvr>
                                      <p:rCtr x="8073" y="3333"/>
                                    </p:animMotion>
                                  </p:childTnLst>
                                </p:cTn>
                              </p:par>
                              <p:par>
                                <p:cTn id="60" presetID="1" presetClass="entr" presetSubtype="0" fill="hold" nodeType="withEffect">
                                  <p:stCondLst>
                                    <p:cond delay="0"/>
                                  </p:stCondLst>
                                  <p:childTnLst>
                                    <p:set>
                                      <p:cBhvr>
                                        <p:cTn id="61" dur="1" fill="hold">
                                          <p:stCondLst>
                                            <p:cond delay="0"/>
                                          </p:stCondLst>
                                        </p:cTn>
                                        <p:tgtEl>
                                          <p:spTgt spid="685135"/>
                                        </p:tgtEl>
                                        <p:attrNameLst>
                                          <p:attrName>style.visibility</p:attrName>
                                        </p:attrNameLst>
                                      </p:cBhvr>
                                      <p:to>
                                        <p:strVal val="visible"/>
                                      </p:to>
                                    </p:set>
                                  </p:childTnLst>
                                </p:cTn>
                              </p:par>
                              <p:par>
                                <p:cTn id="62" presetID="0" presetClass="path" presetSubtype="0" accel="50000" decel="50000" fill="hold" nodeType="withEffect">
                                  <p:stCondLst>
                                    <p:cond delay="0"/>
                                  </p:stCondLst>
                                  <p:childTnLst>
                                    <p:animMotion origin="layout" path="M 3.61111E-6 -6.93889E-18 L 0.11649 -0.10973 " pathEditMode="relative" rAng="0" ptsTypes="AA">
                                      <p:cBhvr>
                                        <p:cTn id="63" dur="2000" fill="hold"/>
                                        <p:tgtEl>
                                          <p:spTgt spid="685135"/>
                                        </p:tgtEl>
                                        <p:attrNameLst>
                                          <p:attrName>ppt_x</p:attrName>
                                          <p:attrName>ppt_y</p:attrName>
                                        </p:attrNameLst>
                                      </p:cBhvr>
                                      <p:rCtr x="5694" y="-4028"/>
                                    </p:animMotion>
                                  </p:childTnLst>
                                </p:cTn>
                              </p:par>
                            </p:childTnLst>
                          </p:cTn>
                        </p:par>
                        <p:par>
                          <p:cTn id="64" fill="hold">
                            <p:stCondLst>
                              <p:cond delay="2000"/>
                            </p:stCondLst>
                            <p:childTnLst>
                              <p:par>
                                <p:cTn id="65" presetID="1" presetClass="exit" presetSubtype="0" fill="hold" nodeType="afterEffect">
                                  <p:stCondLst>
                                    <p:cond delay="0"/>
                                  </p:stCondLst>
                                  <p:childTnLst>
                                    <p:set>
                                      <p:cBhvr>
                                        <p:cTn id="66" dur="1" fill="hold">
                                          <p:stCondLst>
                                            <p:cond delay="0"/>
                                          </p:stCondLst>
                                        </p:cTn>
                                        <p:tgtEl>
                                          <p:spTgt spid="685135"/>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85130"/>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68512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685120"/>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6851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685148"/>
                                        </p:tgtEl>
                                        <p:attrNameLst>
                                          <p:attrName>style.visibility</p:attrName>
                                        </p:attrNameLst>
                                      </p:cBhvr>
                                      <p:to>
                                        <p:strVal val="visible"/>
                                      </p:to>
                                    </p:set>
                                    <p:animEffect transition="in" filter="dissolve">
                                      <p:cBhvr>
                                        <p:cTn id="79" dur="500"/>
                                        <p:tgtEl>
                                          <p:spTgt spid="685148"/>
                                        </p:tgtEl>
                                      </p:cBhvr>
                                    </p:animEffect>
                                  </p:childTnLst>
                                </p:cTn>
                              </p:par>
                            </p:childTnLst>
                          </p:cTn>
                        </p:par>
                        <p:par>
                          <p:cTn id="80" fill="hold">
                            <p:stCondLst>
                              <p:cond delay="500"/>
                            </p:stCondLst>
                            <p:childTnLst>
                              <p:par>
                                <p:cTn id="81" presetID="0" presetClass="path" presetSubtype="0" accel="50000" decel="50000" fill="hold" nodeType="afterEffect">
                                  <p:stCondLst>
                                    <p:cond delay="0"/>
                                  </p:stCondLst>
                                  <p:childTnLst>
                                    <p:animMotion origin="layout" path="M -0.00139 -0.00509 L -0.02673 -0.12037 " pathEditMode="relative" rAng="0" ptsTypes="AA">
                                      <p:cBhvr>
                                        <p:cTn id="82" dur="2000" fill="hold"/>
                                        <p:tgtEl>
                                          <p:spTgt spid="685148"/>
                                        </p:tgtEl>
                                        <p:attrNameLst>
                                          <p:attrName>ppt_x</p:attrName>
                                          <p:attrName>ppt_y</p:attrName>
                                        </p:attrNameLst>
                                      </p:cBhvr>
                                      <p:rCtr x="-1840" y="-6690"/>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par>
                          <p:cTn id="87" fill="hold">
                            <p:stCondLst>
                              <p:cond delay="0"/>
                            </p:stCondLst>
                            <p:childTnLst>
                              <p:par>
                                <p:cTn id="88" presetID="9" presetClass="entr" presetSubtype="0" fill="hold" nodeType="afterEffect">
                                  <p:stCondLst>
                                    <p:cond delay="0"/>
                                  </p:stCondLst>
                                  <p:childTnLst>
                                    <p:set>
                                      <p:cBhvr>
                                        <p:cTn id="89" dur="1" fill="hold">
                                          <p:stCondLst>
                                            <p:cond delay="0"/>
                                          </p:stCondLst>
                                        </p:cTn>
                                        <p:tgtEl>
                                          <p:spTgt spid="685150"/>
                                        </p:tgtEl>
                                        <p:attrNameLst>
                                          <p:attrName>style.visibility</p:attrName>
                                        </p:attrNameLst>
                                      </p:cBhvr>
                                      <p:to>
                                        <p:strVal val="visible"/>
                                      </p:to>
                                    </p:set>
                                    <p:animEffect transition="in" filter="dissolve">
                                      <p:cBhvr>
                                        <p:cTn id="90" dur="500"/>
                                        <p:tgtEl>
                                          <p:spTgt spid="685150"/>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85149">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85154"/>
                                        </p:tgtEl>
                                        <p:attrNameLst>
                                          <p:attrName>style.visibility</p:attrName>
                                        </p:attrNameLst>
                                      </p:cBhvr>
                                      <p:to>
                                        <p:strVal val="visible"/>
                                      </p:to>
                                    </p:set>
                                  </p:childTnLst>
                                </p:cTn>
                              </p:par>
                            </p:childTnLst>
                          </p:cTn>
                        </p:par>
                        <p:par>
                          <p:cTn id="99" fill="hold">
                            <p:stCondLst>
                              <p:cond delay="0"/>
                            </p:stCondLst>
                            <p:childTnLst>
                              <p:par>
                                <p:cTn id="100" presetID="0" presetClass="path" presetSubtype="0" accel="50000" decel="50000" fill="hold" nodeType="afterEffect">
                                  <p:stCondLst>
                                    <p:cond delay="0"/>
                                  </p:stCondLst>
                                  <p:childTnLst>
                                    <p:animMotion origin="layout" path="M -0.02761 -0.1206 L -0.02622 -0.29051 " pathEditMode="relative" rAng="0" ptsTypes="AA">
                                      <p:cBhvr>
                                        <p:cTn id="101" dur="2000" fill="hold"/>
                                        <p:tgtEl>
                                          <p:spTgt spid="685148"/>
                                        </p:tgtEl>
                                        <p:attrNameLst>
                                          <p:attrName>ppt_x</p:attrName>
                                          <p:attrName>ppt_y</p:attrName>
                                        </p:attrNameLst>
                                      </p:cBhvr>
                                      <p:rCtr x="69" y="-8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04" grpId="0"/>
      <p:bldP spid="685140" grpId="0" build="p"/>
      <p:bldP spid="685142" grpId="0"/>
      <p:bldP spid="685149" grpId="0" build="p"/>
      <p:bldP spid="685154" grpId="0"/>
      <p:bldP spid="2"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B689CD7B-CA10-8440-814E-DD8F3A8646B8}" type="slidenum">
              <a:rPr lang="en-US" altLang="en-US" sz="1050">
                <a:latin typeface="Times New Roman" charset="0"/>
              </a:rPr>
              <a:pPr>
                <a:spcBef>
                  <a:spcPct val="0"/>
                </a:spcBef>
                <a:buFontTx/>
                <a:buNone/>
              </a:pPr>
              <a:t>68</a:t>
            </a:fld>
            <a:endParaRPr lang="en-US" altLang="en-US" sz="1050">
              <a:latin typeface="Times New Roman" charset="0"/>
            </a:endParaRPr>
          </a:p>
        </p:txBody>
      </p:sp>
      <p:sp>
        <p:nvSpPr>
          <p:cNvPr id="334850" name="Rectangle 2"/>
          <p:cNvSpPr>
            <a:spLocks noGrp="1" noChangeArrowheads="1"/>
          </p:cNvSpPr>
          <p:nvPr>
            <p:ph type="body" idx="1"/>
          </p:nvPr>
        </p:nvSpPr>
        <p:spPr>
          <a:xfrm>
            <a:off x="349250" y="1329070"/>
            <a:ext cx="8147050" cy="4671680"/>
          </a:xfrm>
        </p:spPr>
        <p:txBody>
          <a:bodyPr>
            <a:normAutofit fontScale="92500"/>
          </a:bodyPr>
          <a:lstStyle/>
          <a:p>
            <a:pPr marL="0" indent="0">
              <a:buNone/>
              <a:tabLst>
                <a:tab pos="772716" algn="l"/>
                <a:tab pos="1712119" algn="l"/>
                <a:tab pos="3513535" algn="l"/>
                <a:tab pos="4245769" algn="l"/>
              </a:tabLst>
              <a:defRPr/>
            </a:pPr>
            <a:r>
              <a:rPr lang="en-US" sz="3000" dirty="0"/>
              <a:t>For each frame received</a:t>
            </a:r>
            <a:r>
              <a:rPr lang="en-US" dirty="0"/>
              <a:t>:</a:t>
            </a:r>
          </a:p>
          <a:p>
            <a:pPr>
              <a:tabLst>
                <a:tab pos="772716" algn="l"/>
                <a:tab pos="1712119" algn="l"/>
                <a:tab pos="3513535" algn="l"/>
                <a:tab pos="4245769" algn="l"/>
              </a:tabLst>
              <a:defRPr/>
            </a:pPr>
            <a:r>
              <a:rPr lang="en-US" sz="2600" dirty="0"/>
              <a:t>the bridge enters the </a:t>
            </a:r>
            <a:r>
              <a:rPr lang="en-US" sz="2600" dirty="0">
                <a:solidFill>
                  <a:srgbClr val="C00000"/>
                </a:solidFill>
              </a:rPr>
              <a:t>source MAC address and port</a:t>
            </a:r>
            <a:r>
              <a:rPr lang="en-US" sz="2600" dirty="0"/>
              <a:t> in forwarding table or </a:t>
            </a:r>
            <a:r>
              <a:rPr lang="en-US" sz="2600" dirty="0">
                <a:solidFill>
                  <a:srgbClr val="C00000"/>
                </a:solidFill>
              </a:rPr>
              <a:t>refreshes timer</a:t>
            </a:r>
            <a:r>
              <a:rPr lang="en-US" sz="2600" dirty="0"/>
              <a:t> of an existing entry (address seen previously and not yet expired)</a:t>
            </a:r>
          </a:p>
          <a:p>
            <a:pPr>
              <a:tabLst>
                <a:tab pos="772716" algn="l"/>
                <a:tab pos="1712119" algn="l"/>
                <a:tab pos="3513535" algn="l"/>
                <a:tab pos="4245769" algn="l"/>
              </a:tabLst>
              <a:defRPr/>
            </a:pPr>
            <a:r>
              <a:rPr lang="en-US" sz="2600" dirty="0"/>
              <a:t>the bridge looks to find entry for </a:t>
            </a:r>
            <a:r>
              <a:rPr lang="en-US" sz="2600" dirty="0">
                <a:solidFill>
                  <a:srgbClr val="C00000"/>
                </a:solidFill>
              </a:rPr>
              <a:t>destination MAC address </a:t>
            </a:r>
            <a:r>
              <a:rPr lang="en-US" sz="2600" dirty="0"/>
              <a:t>in forwarding database</a:t>
            </a:r>
          </a:p>
          <a:p>
            <a:pPr lvl="1">
              <a:tabLst>
                <a:tab pos="772716" algn="l"/>
                <a:tab pos="1712119" algn="l"/>
                <a:tab pos="3513535" algn="l"/>
                <a:tab pos="4245769" algn="l"/>
              </a:tabLst>
              <a:defRPr/>
            </a:pPr>
            <a:r>
              <a:rPr lang="en-US" sz="2200" dirty="0"/>
              <a:t>if port/interface on which frame is received is </a:t>
            </a:r>
            <a:r>
              <a:rPr lang="en-US" sz="2200" dirty="0">
                <a:solidFill>
                  <a:srgbClr val="C00000"/>
                </a:solidFill>
              </a:rPr>
              <a:t>same</a:t>
            </a:r>
            <a:r>
              <a:rPr lang="en-US" sz="2200" dirty="0"/>
              <a:t> as that for destination, </a:t>
            </a:r>
            <a:r>
              <a:rPr lang="en-US" sz="2200" dirty="0">
                <a:solidFill>
                  <a:srgbClr val="C00000"/>
                </a:solidFill>
              </a:rPr>
              <a:t>drop frame </a:t>
            </a:r>
            <a:r>
              <a:rPr lang="en-US" sz="2200" dirty="0"/>
              <a:t>(e.g., broadcast environment, see next slide)</a:t>
            </a:r>
          </a:p>
          <a:p>
            <a:pPr lvl="1">
              <a:tabLst>
                <a:tab pos="772716" algn="l"/>
                <a:tab pos="1712119" algn="l"/>
                <a:tab pos="3513535" algn="l"/>
                <a:tab pos="4245769" algn="l"/>
              </a:tabLst>
              <a:defRPr/>
            </a:pPr>
            <a:r>
              <a:rPr lang="en-US" sz="2200" dirty="0"/>
              <a:t>if an entry for destination MAC address </a:t>
            </a:r>
            <a:r>
              <a:rPr lang="en-US" sz="2200" dirty="0">
                <a:solidFill>
                  <a:srgbClr val="C00000"/>
                </a:solidFill>
              </a:rPr>
              <a:t>exists</a:t>
            </a:r>
            <a:r>
              <a:rPr lang="en-US" sz="2200" dirty="0"/>
              <a:t> in forwarding table, </a:t>
            </a:r>
            <a:r>
              <a:rPr lang="en-US" sz="2200" dirty="0">
                <a:solidFill>
                  <a:srgbClr val="C00000"/>
                </a:solidFill>
              </a:rPr>
              <a:t>reset timer </a:t>
            </a:r>
            <a:r>
              <a:rPr lang="en-US" sz="2200" dirty="0"/>
              <a:t>and </a:t>
            </a:r>
            <a:r>
              <a:rPr lang="en-US" sz="2200" dirty="0">
                <a:solidFill>
                  <a:srgbClr val="C00000"/>
                </a:solidFill>
              </a:rPr>
              <a:t>forward</a:t>
            </a:r>
            <a:r>
              <a:rPr lang="en-US" sz="2200" dirty="0"/>
              <a:t> the frame</a:t>
            </a:r>
          </a:p>
          <a:p>
            <a:pPr lvl="1">
              <a:tabLst>
                <a:tab pos="772716" algn="l"/>
                <a:tab pos="1712119" algn="l"/>
                <a:tab pos="3513535" algn="l"/>
                <a:tab pos="4245769" algn="l"/>
              </a:tabLst>
              <a:defRPr/>
            </a:pPr>
            <a:r>
              <a:rPr lang="en-US" sz="2200" dirty="0"/>
              <a:t>if entry </a:t>
            </a:r>
            <a:r>
              <a:rPr lang="en-US" sz="2200" dirty="0">
                <a:solidFill>
                  <a:srgbClr val="C00000"/>
                </a:solidFill>
              </a:rPr>
              <a:t>not found</a:t>
            </a:r>
            <a:r>
              <a:rPr lang="en-US" sz="2200" dirty="0"/>
              <a:t>, the bridge </a:t>
            </a:r>
            <a:r>
              <a:rPr lang="en-US" sz="2200" dirty="0">
                <a:solidFill>
                  <a:srgbClr val="C00000"/>
                </a:solidFill>
              </a:rPr>
              <a:t>floods all ports </a:t>
            </a:r>
            <a:r>
              <a:rPr lang="en-US" sz="2200" dirty="0"/>
              <a:t>with the frame except for port on which the frame was received</a:t>
            </a:r>
          </a:p>
          <a:p>
            <a:pPr>
              <a:tabLst>
                <a:tab pos="772716" algn="l"/>
                <a:tab pos="1712119" algn="l"/>
                <a:tab pos="3513535" algn="l"/>
                <a:tab pos="4245769" algn="l"/>
              </a:tabLst>
              <a:defRPr/>
            </a:pPr>
            <a:r>
              <a:rPr lang="en-US" sz="2600" dirty="0"/>
              <a:t>entries are deleted when timer expires (default is 15 seconds).</a:t>
            </a:r>
            <a:endParaRPr lang="en-US" sz="2600" b="1" dirty="0"/>
          </a:p>
        </p:txBody>
      </p:sp>
      <p:sp>
        <p:nvSpPr>
          <p:cNvPr id="334851" name="Rectangle 3"/>
          <p:cNvSpPr>
            <a:spLocks noGrp="1" noChangeArrowheads="1"/>
          </p:cNvSpPr>
          <p:nvPr>
            <p:ph type="title"/>
          </p:nvPr>
        </p:nvSpPr>
        <p:spPr>
          <a:xfrm>
            <a:off x="156387" y="325835"/>
            <a:ext cx="7886700" cy="684257"/>
          </a:xfrm>
        </p:spPr>
        <p:txBody>
          <a:bodyPr>
            <a:normAutofit fontScale="90000"/>
          </a:bodyPr>
          <a:lstStyle/>
          <a:p>
            <a:pPr>
              <a:defRPr/>
            </a:pPr>
            <a:r>
              <a:rPr lang="en-US" dirty="0"/>
              <a:t>Learning Bridges Algorithm</a:t>
            </a:r>
          </a:p>
        </p:txBody>
      </p:sp>
      <p:sp>
        <p:nvSpPr>
          <p:cNvPr id="33796" name="Rectangle 5"/>
          <p:cNvSpPr>
            <a:spLocks noChangeArrowheads="1"/>
          </p:cNvSpPr>
          <p:nvPr/>
        </p:nvSpPr>
        <p:spPr bwMode="auto">
          <a:xfrm>
            <a:off x="1657350" y="2514600"/>
            <a:ext cx="3371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pPr>
            <a:endParaRPr lang="x-none" altLang="x-none" sz="1800">
              <a:solidFill>
                <a:srgbClr val="000000"/>
              </a:solidFill>
              <a:latin typeface="Courier New" charset="0"/>
            </a:endParaRPr>
          </a:p>
        </p:txBody>
      </p:sp>
      <p:pic>
        <p:nvPicPr>
          <p:cNvPr id="21" name="Picture 21" descr="underline_base">
            <a:extLst>
              <a:ext uri="{FF2B5EF4-FFF2-40B4-BE49-F238E27FC236}">
                <a16:creationId xmlns:a16="http://schemas.microsoft.com/office/drawing/2014/main" id="{F3172408-188E-FB47-8AD4-3D6873A9F47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1010092"/>
            <a:ext cx="5434862" cy="241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308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3B221-9BC9-6A46-8145-E85EE6D9BCA1}"/>
              </a:ext>
            </a:extLst>
          </p:cNvPr>
          <p:cNvSpPr>
            <a:spLocks noGrp="1"/>
          </p:cNvSpPr>
          <p:nvPr>
            <p:ph type="title"/>
          </p:nvPr>
        </p:nvSpPr>
        <p:spPr>
          <a:xfrm>
            <a:off x="207059" y="258565"/>
            <a:ext cx="7886700" cy="482600"/>
          </a:xfrm>
        </p:spPr>
        <p:txBody>
          <a:bodyPr>
            <a:normAutofit fontScale="90000"/>
          </a:bodyPr>
          <a:lstStyle/>
          <a:p>
            <a:r>
              <a:rPr lang="en-US" dirty="0">
                <a:latin typeface="Gill Sans MT" panose="020B0502020104020203" pitchFamily="34" charset="77"/>
              </a:rPr>
              <a:t>Switch &amp; Broadcast Environment</a:t>
            </a:r>
          </a:p>
        </p:txBody>
      </p:sp>
      <p:sp>
        <p:nvSpPr>
          <p:cNvPr id="4" name="Footer Placeholder 3">
            <a:extLst>
              <a:ext uri="{FF2B5EF4-FFF2-40B4-BE49-F238E27FC236}">
                <a16:creationId xmlns:a16="http://schemas.microsoft.com/office/drawing/2014/main" id="{12DF99A2-B85E-5249-B449-B109EA337AF1}"/>
              </a:ext>
            </a:extLst>
          </p:cNvPr>
          <p:cNvSpPr>
            <a:spLocks noGrp="1"/>
          </p:cNvSpPr>
          <p:nvPr>
            <p:ph type="ftr" sz="quarter" idx="11"/>
          </p:nvPr>
        </p:nvSpPr>
        <p:spPr/>
        <p:txBody>
          <a:bodyPr/>
          <a:lstStyle/>
          <a:p>
            <a:pPr>
              <a:defRPr/>
            </a:pPr>
            <a:r>
              <a:rPr lang="en-US"/>
              <a:t>Data Link Layer</a:t>
            </a:r>
            <a:endParaRPr lang="en-US" dirty="0"/>
          </a:p>
        </p:txBody>
      </p:sp>
      <p:sp>
        <p:nvSpPr>
          <p:cNvPr id="5" name="Slide Number Placeholder 4">
            <a:extLst>
              <a:ext uri="{FF2B5EF4-FFF2-40B4-BE49-F238E27FC236}">
                <a16:creationId xmlns:a16="http://schemas.microsoft.com/office/drawing/2014/main" id="{BD48FB2A-50E7-8644-A5C1-3492123D039D}"/>
              </a:ext>
            </a:extLst>
          </p:cNvPr>
          <p:cNvSpPr>
            <a:spLocks noGrp="1"/>
          </p:cNvSpPr>
          <p:nvPr>
            <p:ph type="sldNum" sz="quarter" idx="12"/>
          </p:nvPr>
        </p:nvSpPr>
        <p:spPr/>
        <p:txBody>
          <a:bodyPr/>
          <a:lstStyle/>
          <a:p>
            <a:pPr>
              <a:defRPr/>
            </a:pPr>
            <a:r>
              <a:rPr lang="en-US"/>
              <a:t>5-</a:t>
            </a:r>
            <a:fld id="{D0626857-DD43-9D46-91D4-DEBFBA1258D1}" type="slidenum">
              <a:rPr lang="en-US" smtClean="0"/>
              <a:pPr>
                <a:defRPr/>
              </a:pPr>
              <a:t>69</a:t>
            </a:fld>
            <a:endParaRPr lang="en-US" dirty="0"/>
          </a:p>
        </p:txBody>
      </p:sp>
      <p:grpSp>
        <p:nvGrpSpPr>
          <p:cNvPr id="7" name="Group 1">
            <a:extLst>
              <a:ext uri="{FF2B5EF4-FFF2-40B4-BE49-F238E27FC236}">
                <a16:creationId xmlns:a16="http://schemas.microsoft.com/office/drawing/2014/main" id="{2F0123C4-332E-BE4B-A191-AE51BB1E87E2}"/>
              </a:ext>
            </a:extLst>
          </p:cNvPr>
          <p:cNvGrpSpPr>
            <a:grpSpLocks/>
          </p:cNvGrpSpPr>
          <p:nvPr/>
        </p:nvGrpSpPr>
        <p:grpSpPr bwMode="auto">
          <a:xfrm>
            <a:off x="3775229" y="1832001"/>
            <a:ext cx="4225970" cy="3291695"/>
            <a:chOff x="4325159" y="1425893"/>
            <a:chExt cx="4442921" cy="4388825"/>
          </a:xfrm>
        </p:grpSpPr>
        <p:sp>
          <p:nvSpPr>
            <p:cNvPr id="8" name="Text Box 34">
              <a:extLst>
                <a:ext uri="{FF2B5EF4-FFF2-40B4-BE49-F238E27FC236}">
                  <a16:creationId xmlns:a16="http://schemas.microsoft.com/office/drawing/2014/main" id="{3130E316-6E61-4A48-9BA0-3705072C7036}"/>
                </a:ext>
              </a:extLst>
            </p:cNvPr>
            <p:cNvSpPr txBox="1">
              <a:spLocks noChangeArrowheads="1"/>
            </p:cNvSpPr>
            <p:nvPr/>
          </p:nvSpPr>
          <p:spPr bwMode="auto">
            <a:xfrm>
              <a:off x="5374528" y="4952963"/>
              <a:ext cx="2850176" cy="861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dirty="0">
                  <a:latin typeface="Arial" charset="0"/>
                  <a:cs typeface="Arial" charset="0"/>
                </a:rPr>
                <a:t>switch with six interfaces</a:t>
              </a:r>
            </a:p>
            <a:p>
              <a:pPr algn="ctr">
                <a:defRPr/>
              </a:pPr>
              <a:r>
                <a:rPr lang="en-US" dirty="0">
                  <a:latin typeface="Arial" charset="0"/>
                  <a:cs typeface="Arial" charset="0"/>
                </a:rPr>
                <a:t>(</a:t>
              </a:r>
              <a:r>
                <a:rPr lang="en-US" dirty="0">
                  <a:solidFill>
                    <a:srgbClr val="FF0000"/>
                  </a:solidFill>
                  <a:latin typeface="Arial" charset="0"/>
                  <a:cs typeface="Arial" charset="0"/>
                </a:rPr>
                <a:t>1,2,3,4,5,6</a:t>
              </a:r>
              <a:r>
                <a:rPr lang="en-US" dirty="0">
                  <a:latin typeface="Arial" charset="0"/>
                  <a:cs typeface="Arial" charset="0"/>
                </a:rPr>
                <a:t>)</a:t>
              </a:r>
              <a:r>
                <a:rPr lang="en-US" i="0" dirty="0">
                  <a:latin typeface="Arial" charset="0"/>
                  <a:cs typeface="Arial" charset="0"/>
                </a:rPr>
                <a:t>  </a:t>
              </a:r>
            </a:p>
          </p:txBody>
        </p:sp>
        <p:grpSp>
          <p:nvGrpSpPr>
            <p:cNvPr id="9" name="Group 34">
              <a:extLst>
                <a:ext uri="{FF2B5EF4-FFF2-40B4-BE49-F238E27FC236}">
                  <a16:creationId xmlns:a16="http://schemas.microsoft.com/office/drawing/2014/main" id="{95AC97ED-9050-A74F-B66E-B2DF7B96D152}"/>
                </a:ext>
              </a:extLst>
            </p:cNvPr>
            <p:cNvGrpSpPr>
              <a:grpSpLocks/>
            </p:cNvGrpSpPr>
            <p:nvPr/>
          </p:nvGrpSpPr>
          <p:grpSpPr bwMode="auto">
            <a:xfrm>
              <a:off x="4325159" y="1425893"/>
              <a:ext cx="4442921" cy="4199800"/>
              <a:chOff x="-49893" y="1819788"/>
              <a:chExt cx="4442921" cy="4199800"/>
            </a:xfrm>
          </p:grpSpPr>
          <p:sp>
            <p:nvSpPr>
              <p:cNvPr id="10" name="Text Box 23">
                <a:extLst>
                  <a:ext uri="{FF2B5EF4-FFF2-40B4-BE49-F238E27FC236}">
                    <a16:creationId xmlns:a16="http://schemas.microsoft.com/office/drawing/2014/main" id="{1821A734-6FE9-1B4A-88AE-58C2C9C28DDA}"/>
                  </a:ext>
                </a:extLst>
              </p:cNvPr>
              <p:cNvSpPr txBox="1">
                <a:spLocks noChangeArrowheads="1"/>
              </p:cNvSpPr>
              <p:nvPr/>
            </p:nvSpPr>
            <p:spPr bwMode="auto">
              <a:xfrm>
                <a:off x="2655957" y="1819788"/>
                <a:ext cx="355935" cy="492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A</a:t>
                </a:r>
              </a:p>
            </p:txBody>
          </p:sp>
          <p:sp>
            <p:nvSpPr>
              <p:cNvPr id="11" name="Text Box 24">
                <a:extLst>
                  <a:ext uri="{FF2B5EF4-FFF2-40B4-BE49-F238E27FC236}">
                    <a16:creationId xmlns:a16="http://schemas.microsoft.com/office/drawing/2014/main" id="{80F8F025-0FCB-E344-A043-77DEF0C5B4CA}"/>
                  </a:ext>
                </a:extLst>
              </p:cNvPr>
              <p:cNvSpPr txBox="1">
                <a:spLocks noChangeArrowheads="1"/>
              </p:cNvSpPr>
              <p:nvPr/>
            </p:nvSpPr>
            <p:spPr bwMode="auto">
              <a:xfrm>
                <a:off x="2371738" y="5050277"/>
                <a:ext cx="477276" cy="492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A</a:t>
                </a:r>
                <a:r>
                  <a:rPr lang="ja-JP" altLang="en-US" i="0">
                    <a:latin typeface="Arial" charset="0"/>
                    <a:cs typeface="Arial" charset="0"/>
                  </a:rPr>
                  <a:t>’</a:t>
                </a:r>
                <a:endParaRPr lang="en-US" i="0" dirty="0">
                  <a:latin typeface="Arial" charset="0"/>
                  <a:cs typeface="Arial" charset="0"/>
                </a:endParaRPr>
              </a:p>
            </p:txBody>
          </p:sp>
          <p:sp>
            <p:nvSpPr>
              <p:cNvPr id="12" name="Text Box 25">
                <a:extLst>
                  <a:ext uri="{FF2B5EF4-FFF2-40B4-BE49-F238E27FC236}">
                    <a16:creationId xmlns:a16="http://schemas.microsoft.com/office/drawing/2014/main" id="{9FE4F219-80E9-5242-AB07-D1EB1098AC0B}"/>
                  </a:ext>
                </a:extLst>
              </p:cNvPr>
              <p:cNvSpPr txBox="1">
                <a:spLocks noChangeArrowheads="1"/>
              </p:cNvSpPr>
              <p:nvPr/>
            </p:nvSpPr>
            <p:spPr bwMode="auto">
              <a:xfrm>
                <a:off x="3988134" y="2419849"/>
                <a:ext cx="355935" cy="492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B</a:t>
                </a:r>
              </a:p>
            </p:txBody>
          </p:sp>
          <p:sp>
            <p:nvSpPr>
              <p:cNvPr id="13" name="Text Box 26">
                <a:extLst>
                  <a:ext uri="{FF2B5EF4-FFF2-40B4-BE49-F238E27FC236}">
                    <a16:creationId xmlns:a16="http://schemas.microsoft.com/office/drawing/2014/main" id="{5A21FD31-70E4-BC49-A85E-40EAA7D1C8BC}"/>
                  </a:ext>
                </a:extLst>
              </p:cNvPr>
              <p:cNvSpPr txBox="1">
                <a:spLocks noChangeArrowheads="1"/>
              </p:cNvSpPr>
              <p:nvPr/>
            </p:nvSpPr>
            <p:spPr bwMode="auto">
              <a:xfrm>
                <a:off x="-49893" y="5527157"/>
                <a:ext cx="490758" cy="492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altLang="ja-JP" i="0" dirty="0">
                    <a:latin typeface="Arial" charset="0"/>
                    <a:cs typeface="Arial" charset="0"/>
                  </a:rPr>
                  <a:t>D</a:t>
                </a:r>
                <a:r>
                  <a:rPr lang="ja-JP" altLang="en-US" i="0">
                    <a:latin typeface="Arial" charset="0"/>
                    <a:cs typeface="Arial" charset="0"/>
                  </a:rPr>
                  <a:t>’</a:t>
                </a:r>
                <a:endParaRPr lang="en-US" i="0" dirty="0">
                  <a:latin typeface="Arial" charset="0"/>
                  <a:cs typeface="Arial" charset="0"/>
                </a:endParaRPr>
              </a:p>
            </p:txBody>
          </p:sp>
          <p:sp>
            <p:nvSpPr>
              <p:cNvPr id="14" name="Text Box 27">
                <a:extLst>
                  <a:ext uri="{FF2B5EF4-FFF2-40B4-BE49-F238E27FC236}">
                    <a16:creationId xmlns:a16="http://schemas.microsoft.com/office/drawing/2014/main" id="{5EA6C0DB-8D4D-AE49-A183-6F0450FD31FB}"/>
                  </a:ext>
                </a:extLst>
              </p:cNvPr>
              <p:cNvSpPr txBox="1">
                <a:spLocks noChangeArrowheads="1"/>
              </p:cNvSpPr>
              <p:nvPr/>
            </p:nvSpPr>
            <p:spPr bwMode="auto">
              <a:xfrm>
                <a:off x="3740435" y="4188282"/>
                <a:ext cx="369417" cy="492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C</a:t>
                </a:r>
              </a:p>
            </p:txBody>
          </p:sp>
          <p:sp>
            <p:nvSpPr>
              <p:cNvPr id="15" name="Text Box 28">
                <a:extLst>
                  <a:ext uri="{FF2B5EF4-FFF2-40B4-BE49-F238E27FC236}">
                    <a16:creationId xmlns:a16="http://schemas.microsoft.com/office/drawing/2014/main" id="{29E8C69D-D05D-1246-8A9B-FA3730B95D75}"/>
                  </a:ext>
                </a:extLst>
              </p:cNvPr>
              <p:cNvSpPr txBox="1">
                <a:spLocks noChangeArrowheads="1"/>
              </p:cNvSpPr>
              <p:nvPr/>
            </p:nvSpPr>
            <p:spPr bwMode="auto">
              <a:xfrm>
                <a:off x="1123714" y="2465886"/>
                <a:ext cx="490758" cy="492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C</a:t>
                </a:r>
                <a:r>
                  <a:rPr lang="ja-JP" altLang="en-US" i="0">
                    <a:latin typeface="Arial" charset="0"/>
                    <a:cs typeface="Arial" charset="0"/>
                  </a:rPr>
                  <a:t>’</a:t>
                </a:r>
                <a:endParaRPr lang="en-US" i="0" dirty="0">
                  <a:latin typeface="Arial" charset="0"/>
                  <a:cs typeface="Arial" charset="0"/>
                </a:endParaRPr>
              </a:p>
            </p:txBody>
          </p:sp>
          <p:sp>
            <p:nvSpPr>
              <p:cNvPr id="16" name="Line 17">
                <a:extLst>
                  <a:ext uri="{FF2B5EF4-FFF2-40B4-BE49-F238E27FC236}">
                    <a16:creationId xmlns:a16="http://schemas.microsoft.com/office/drawing/2014/main" id="{F222BBB4-28DB-C941-9C59-3ED12799E953}"/>
                  </a:ext>
                </a:extLst>
              </p:cNvPr>
              <p:cNvSpPr>
                <a:spLocks noChangeShapeType="1"/>
              </p:cNvSpPr>
              <p:nvPr/>
            </p:nvSpPr>
            <p:spPr bwMode="auto">
              <a:xfrm>
                <a:off x="1687389" y="3165957"/>
                <a:ext cx="720869" cy="2984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7" name="Line 18">
                <a:extLst>
                  <a:ext uri="{FF2B5EF4-FFF2-40B4-BE49-F238E27FC236}">
                    <a16:creationId xmlns:a16="http://schemas.microsoft.com/office/drawing/2014/main" id="{3FE46E46-1F49-8949-A37F-A9D3975A8432}"/>
                  </a:ext>
                </a:extLst>
              </p:cNvPr>
              <p:cNvSpPr>
                <a:spLocks noChangeShapeType="1"/>
              </p:cNvSpPr>
              <p:nvPr/>
            </p:nvSpPr>
            <p:spPr bwMode="auto">
              <a:xfrm>
                <a:off x="2673423" y="2872277"/>
                <a:ext cx="0" cy="50481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8" name="Line 19">
                <a:extLst>
                  <a:ext uri="{FF2B5EF4-FFF2-40B4-BE49-F238E27FC236}">
                    <a16:creationId xmlns:a16="http://schemas.microsoft.com/office/drawing/2014/main" id="{546B0957-0FF9-8C46-9B16-022A45663611}"/>
                  </a:ext>
                </a:extLst>
              </p:cNvPr>
              <p:cNvSpPr>
                <a:spLocks noChangeShapeType="1"/>
              </p:cNvSpPr>
              <p:nvPr/>
            </p:nvSpPr>
            <p:spPr bwMode="auto">
              <a:xfrm flipH="1">
                <a:off x="2863961" y="2996099"/>
                <a:ext cx="892353" cy="48417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9" name="Line 20">
                <a:extLst>
                  <a:ext uri="{FF2B5EF4-FFF2-40B4-BE49-F238E27FC236}">
                    <a16:creationId xmlns:a16="http://schemas.microsoft.com/office/drawing/2014/main" id="{D6C93C0B-C98D-9748-A959-ADD00821E380}"/>
                  </a:ext>
                </a:extLst>
              </p:cNvPr>
              <p:cNvSpPr>
                <a:spLocks noChangeShapeType="1"/>
              </p:cNvSpPr>
              <p:nvPr/>
            </p:nvSpPr>
            <p:spPr bwMode="auto">
              <a:xfrm flipV="1">
                <a:off x="2673423" y="3605685"/>
                <a:ext cx="12703" cy="70959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grpSp>
            <p:nvGrpSpPr>
              <p:cNvPr id="20" name="Group 45">
                <a:extLst>
                  <a:ext uri="{FF2B5EF4-FFF2-40B4-BE49-F238E27FC236}">
                    <a16:creationId xmlns:a16="http://schemas.microsoft.com/office/drawing/2014/main" id="{92AC7E5C-42C8-6E46-AEFA-88CB30297C5E}"/>
                  </a:ext>
                </a:extLst>
              </p:cNvPr>
              <p:cNvGrpSpPr>
                <a:grpSpLocks/>
              </p:cNvGrpSpPr>
              <p:nvPr/>
            </p:nvGrpSpPr>
            <p:grpSpPr bwMode="auto">
              <a:xfrm>
                <a:off x="747936" y="2733042"/>
                <a:ext cx="914403" cy="690308"/>
                <a:chOff x="1046480" y="3962400"/>
                <a:chExt cx="1026163" cy="761428"/>
              </a:xfrm>
            </p:grpSpPr>
            <p:sp>
              <p:nvSpPr>
                <p:cNvPr id="54" name="Rectangle 48">
                  <a:extLst>
                    <a:ext uri="{FF2B5EF4-FFF2-40B4-BE49-F238E27FC236}">
                      <a16:creationId xmlns:a16="http://schemas.microsoft.com/office/drawing/2014/main" id="{C39E9991-DFE5-5E4B-8A46-013B72AE7BB2}"/>
                    </a:ext>
                  </a:extLst>
                </p:cNvPr>
                <p:cNvSpPr>
                  <a:spLocks noChangeArrowheads="1"/>
                </p:cNvSpPr>
                <p:nvPr/>
              </p:nvSpPr>
              <p:spPr bwMode="auto">
                <a:xfrm rot="16200000">
                  <a:off x="1893247" y="4299441"/>
                  <a:ext cx="110313" cy="24768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cs typeface="Arial" pitchFamily="34" charset="0"/>
                  </a:endParaRPr>
                </a:p>
              </p:txBody>
            </p:sp>
            <p:grpSp>
              <p:nvGrpSpPr>
                <p:cNvPr id="55" name="Group 49">
                  <a:extLst>
                    <a:ext uri="{FF2B5EF4-FFF2-40B4-BE49-F238E27FC236}">
                      <a16:creationId xmlns:a16="http://schemas.microsoft.com/office/drawing/2014/main" id="{BA8EEB53-7026-F04D-A6D1-F87DE4B14393}"/>
                    </a:ext>
                  </a:extLst>
                </p:cNvPr>
                <p:cNvGrpSpPr>
                  <a:grpSpLocks/>
                </p:cNvGrpSpPr>
                <p:nvPr/>
              </p:nvGrpSpPr>
              <p:grpSpPr bwMode="auto">
                <a:xfrm>
                  <a:off x="1046480" y="3962400"/>
                  <a:ext cx="936071" cy="761428"/>
                  <a:chOff x="-44" y="1473"/>
                  <a:chExt cx="981" cy="1105"/>
                </a:xfrm>
              </p:grpSpPr>
              <p:pic>
                <p:nvPicPr>
                  <p:cNvPr id="56" name="Picture 50" descr="desktop_computer_stylized_medium">
                    <a:extLst>
                      <a:ext uri="{FF2B5EF4-FFF2-40B4-BE49-F238E27FC236}">
                        <a16:creationId xmlns:a16="http://schemas.microsoft.com/office/drawing/2014/main" id="{1B34F606-C657-EB41-B4AA-44C643FCB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 name="Freeform 51">
                    <a:extLst>
                      <a:ext uri="{FF2B5EF4-FFF2-40B4-BE49-F238E27FC236}">
                        <a16:creationId xmlns:a16="http://schemas.microsoft.com/office/drawing/2014/main" id="{658C99D7-3EED-6D41-94E5-ACDF6088A4D6}"/>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21" name="Group 46">
                <a:extLst>
                  <a:ext uri="{FF2B5EF4-FFF2-40B4-BE49-F238E27FC236}">
                    <a16:creationId xmlns:a16="http://schemas.microsoft.com/office/drawing/2014/main" id="{2C4C7861-4031-3349-AEBA-453D19A75A34}"/>
                  </a:ext>
                </a:extLst>
              </p:cNvPr>
              <p:cNvGrpSpPr>
                <a:grpSpLocks/>
              </p:cNvGrpSpPr>
              <p:nvPr/>
            </p:nvGrpSpPr>
            <p:grpSpPr bwMode="auto">
              <a:xfrm>
                <a:off x="3539588" y="2669737"/>
                <a:ext cx="853440" cy="741680"/>
                <a:chOff x="7179310" y="4033520"/>
                <a:chExt cx="1009650" cy="855028"/>
              </a:xfrm>
            </p:grpSpPr>
            <p:grpSp>
              <p:nvGrpSpPr>
                <p:cNvPr id="50" name="Group 44">
                  <a:extLst>
                    <a:ext uri="{FF2B5EF4-FFF2-40B4-BE49-F238E27FC236}">
                      <a16:creationId xmlns:a16="http://schemas.microsoft.com/office/drawing/2014/main" id="{0E0F09A3-DF15-724F-9CC3-A436D14D5B6A}"/>
                    </a:ext>
                  </a:extLst>
                </p:cNvPr>
                <p:cNvGrpSpPr>
                  <a:grpSpLocks/>
                </p:cNvGrpSpPr>
                <p:nvPr/>
              </p:nvGrpSpPr>
              <p:grpSpPr bwMode="auto">
                <a:xfrm>
                  <a:off x="7179310" y="4033520"/>
                  <a:ext cx="1009650" cy="855028"/>
                  <a:chOff x="-44" y="1473"/>
                  <a:chExt cx="981" cy="1105"/>
                </a:xfrm>
              </p:grpSpPr>
              <p:pic>
                <p:nvPicPr>
                  <p:cNvPr id="52" name="Picture 45" descr="desktop_computer_stylized_medium">
                    <a:extLst>
                      <a:ext uri="{FF2B5EF4-FFF2-40B4-BE49-F238E27FC236}">
                        <a16:creationId xmlns:a16="http://schemas.microsoft.com/office/drawing/2014/main" id="{4E7B2E77-ED09-D24C-A8C2-41AEC5D37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 name="Freeform 46">
                    <a:extLst>
                      <a:ext uri="{FF2B5EF4-FFF2-40B4-BE49-F238E27FC236}">
                        <a16:creationId xmlns:a16="http://schemas.microsoft.com/office/drawing/2014/main" id="{0E65663B-6B40-8645-8BB3-B8AB6D747F5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51" name="Rectangle 43">
                  <a:extLst>
                    <a:ext uri="{FF2B5EF4-FFF2-40B4-BE49-F238E27FC236}">
                      <a16:creationId xmlns:a16="http://schemas.microsoft.com/office/drawing/2014/main" id="{9C910E7A-BEEB-7B4D-BF1D-0DCC05EC31F8}"/>
                    </a:ext>
                  </a:extLst>
                </p:cNvPr>
                <p:cNvSpPr>
                  <a:spLocks noChangeArrowheads="1"/>
                </p:cNvSpPr>
                <p:nvPr/>
              </p:nvSpPr>
              <p:spPr bwMode="auto">
                <a:xfrm rot="16200000">
                  <a:off x="7440190" y="4309334"/>
                  <a:ext cx="126274" cy="19535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cs typeface="Arial" pitchFamily="34" charset="0"/>
                  </a:endParaRPr>
                </a:p>
              </p:txBody>
            </p:sp>
          </p:grpSp>
          <p:sp>
            <p:nvSpPr>
              <p:cNvPr id="22" name="Rectangle 43">
                <a:extLst>
                  <a:ext uri="{FF2B5EF4-FFF2-40B4-BE49-F238E27FC236}">
                    <a16:creationId xmlns:a16="http://schemas.microsoft.com/office/drawing/2014/main" id="{E1627E95-5B90-4747-B7EE-475374B37AC4}"/>
                  </a:ext>
                </a:extLst>
              </p:cNvPr>
              <p:cNvSpPr>
                <a:spLocks noChangeArrowheads="1"/>
              </p:cNvSpPr>
              <p:nvPr/>
            </p:nvSpPr>
            <p:spPr bwMode="auto">
              <a:xfrm>
                <a:off x="2614674" y="2705593"/>
                <a:ext cx="109559" cy="165096"/>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cs typeface="Arial" pitchFamily="34" charset="0"/>
                </a:endParaRPr>
              </a:p>
            </p:txBody>
          </p:sp>
          <p:grpSp>
            <p:nvGrpSpPr>
              <p:cNvPr id="23" name="Group 44">
                <a:extLst>
                  <a:ext uri="{FF2B5EF4-FFF2-40B4-BE49-F238E27FC236}">
                    <a16:creationId xmlns:a16="http://schemas.microsoft.com/office/drawing/2014/main" id="{190CE42B-9DFE-B144-8EDE-0BCABE079D0C}"/>
                  </a:ext>
                </a:extLst>
              </p:cNvPr>
              <p:cNvGrpSpPr>
                <a:grpSpLocks/>
              </p:cNvGrpSpPr>
              <p:nvPr/>
            </p:nvGrpSpPr>
            <p:grpSpPr bwMode="auto">
              <a:xfrm>
                <a:off x="2233637" y="2138292"/>
                <a:ext cx="853440" cy="741680"/>
                <a:chOff x="-44" y="1473"/>
                <a:chExt cx="981" cy="1105"/>
              </a:xfrm>
            </p:grpSpPr>
            <p:pic>
              <p:nvPicPr>
                <p:cNvPr id="48" name="Picture 45" descr="desktop_computer_stylized_medium">
                  <a:extLst>
                    <a:ext uri="{FF2B5EF4-FFF2-40B4-BE49-F238E27FC236}">
                      <a16:creationId xmlns:a16="http://schemas.microsoft.com/office/drawing/2014/main" id="{7190A59C-6327-0047-A43F-878AAE6FC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Freeform 46">
                  <a:extLst>
                    <a:ext uri="{FF2B5EF4-FFF2-40B4-BE49-F238E27FC236}">
                      <a16:creationId xmlns:a16="http://schemas.microsoft.com/office/drawing/2014/main" id="{273BB5DB-20DC-CD47-B53D-B565BF9C549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24" name="Group 49">
                <a:extLst>
                  <a:ext uri="{FF2B5EF4-FFF2-40B4-BE49-F238E27FC236}">
                    <a16:creationId xmlns:a16="http://schemas.microsoft.com/office/drawing/2014/main" id="{C0CE0A4B-0DE0-BC4A-BDBB-D6A92067C0EE}"/>
                  </a:ext>
                </a:extLst>
              </p:cNvPr>
              <p:cNvGrpSpPr>
                <a:grpSpLocks/>
              </p:cNvGrpSpPr>
              <p:nvPr/>
            </p:nvGrpSpPr>
            <p:grpSpPr bwMode="auto">
              <a:xfrm>
                <a:off x="2060917" y="4279843"/>
                <a:ext cx="853440" cy="835329"/>
                <a:chOff x="8077200" y="3320111"/>
                <a:chExt cx="853440" cy="835329"/>
              </a:xfrm>
            </p:grpSpPr>
            <p:sp>
              <p:nvSpPr>
                <p:cNvPr id="44" name="Rectangle 43">
                  <a:extLst>
                    <a:ext uri="{FF2B5EF4-FFF2-40B4-BE49-F238E27FC236}">
                      <a16:creationId xmlns:a16="http://schemas.microsoft.com/office/drawing/2014/main" id="{38632F57-D549-364D-A487-26408A61C6C5}"/>
                    </a:ext>
                  </a:extLst>
                </p:cNvPr>
                <p:cNvSpPr>
                  <a:spLocks noChangeArrowheads="1"/>
                </p:cNvSpPr>
                <p:nvPr/>
              </p:nvSpPr>
              <p:spPr bwMode="auto">
                <a:xfrm>
                  <a:off x="8630957" y="3320624"/>
                  <a:ext cx="111147" cy="165096"/>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cs typeface="Arial" pitchFamily="34" charset="0"/>
                  </a:endParaRPr>
                </a:p>
              </p:txBody>
            </p:sp>
            <p:grpSp>
              <p:nvGrpSpPr>
                <p:cNvPr id="45" name="Group 44">
                  <a:extLst>
                    <a:ext uri="{FF2B5EF4-FFF2-40B4-BE49-F238E27FC236}">
                      <a16:creationId xmlns:a16="http://schemas.microsoft.com/office/drawing/2014/main" id="{ECCD3059-5568-3A4B-9BB7-E6C0E80B6448}"/>
                    </a:ext>
                  </a:extLst>
                </p:cNvPr>
                <p:cNvGrpSpPr>
                  <a:grpSpLocks/>
                </p:cNvGrpSpPr>
                <p:nvPr/>
              </p:nvGrpSpPr>
              <p:grpSpPr bwMode="auto">
                <a:xfrm>
                  <a:off x="8077200" y="3413760"/>
                  <a:ext cx="853440" cy="741680"/>
                  <a:chOff x="-44" y="1473"/>
                  <a:chExt cx="981" cy="1105"/>
                </a:xfrm>
              </p:grpSpPr>
              <p:pic>
                <p:nvPicPr>
                  <p:cNvPr id="46" name="Picture 45" descr="desktop_computer_stylized_medium">
                    <a:extLst>
                      <a:ext uri="{FF2B5EF4-FFF2-40B4-BE49-F238E27FC236}">
                        <a16:creationId xmlns:a16="http://schemas.microsoft.com/office/drawing/2014/main" id="{A3C4BCA4-4842-024C-AF11-771E01B69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Freeform 46">
                    <a:extLst>
                      <a:ext uri="{FF2B5EF4-FFF2-40B4-BE49-F238E27FC236}">
                        <a16:creationId xmlns:a16="http://schemas.microsoft.com/office/drawing/2014/main" id="{F91B70F3-72E4-DA46-A914-3962DFDAFCF5}"/>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pic>
            <p:nvPicPr>
              <p:cNvPr id="25" name="Picture 3">
                <a:extLst>
                  <a:ext uri="{FF2B5EF4-FFF2-40B4-BE49-F238E27FC236}">
                    <a16:creationId xmlns:a16="http://schemas.microsoft.com/office/drawing/2014/main" id="{DB281CEA-2EDB-7E42-8838-3B4E9AF35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913" y="3316766"/>
                <a:ext cx="603370" cy="341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27" name="Group 52">
                <a:extLst>
                  <a:ext uri="{FF2B5EF4-FFF2-40B4-BE49-F238E27FC236}">
                    <a16:creationId xmlns:a16="http://schemas.microsoft.com/office/drawing/2014/main" id="{FD69DDC1-EE28-4747-9DAF-9030D68225BF}"/>
                  </a:ext>
                </a:extLst>
              </p:cNvPr>
              <p:cNvGrpSpPr>
                <a:grpSpLocks/>
              </p:cNvGrpSpPr>
              <p:nvPr/>
            </p:nvGrpSpPr>
            <p:grpSpPr bwMode="auto">
              <a:xfrm>
                <a:off x="3410634" y="3567725"/>
                <a:ext cx="853440" cy="741680"/>
                <a:chOff x="7179310" y="4033520"/>
                <a:chExt cx="1009650" cy="855028"/>
              </a:xfrm>
            </p:grpSpPr>
            <p:grpSp>
              <p:nvGrpSpPr>
                <p:cNvPr id="36" name="Group 44">
                  <a:extLst>
                    <a:ext uri="{FF2B5EF4-FFF2-40B4-BE49-F238E27FC236}">
                      <a16:creationId xmlns:a16="http://schemas.microsoft.com/office/drawing/2014/main" id="{D6589D78-CAE6-4945-AE6A-FF2B5DF43275}"/>
                    </a:ext>
                  </a:extLst>
                </p:cNvPr>
                <p:cNvGrpSpPr>
                  <a:grpSpLocks/>
                </p:cNvGrpSpPr>
                <p:nvPr/>
              </p:nvGrpSpPr>
              <p:grpSpPr bwMode="auto">
                <a:xfrm>
                  <a:off x="7179310" y="4033520"/>
                  <a:ext cx="1009650" cy="855028"/>
                  <a:chOff x="-44" y="1473"/>
                  <a:chExt cx="981" cy="1105"/>
                </a:xfrm>
              </p:grpSpPr>
              <p:pic>
                <p:nvPicPr>
                  <p:cNvPr id="38" name="Picture 45" descr="desktop_computer_stylized_medium">
                    <a:extLst>
                      <a:ext uri="{FF2B5EF4-FFF2-40B4-BE49-F238E27FC236}">
                        <a16:creationId xmlns:a16="http://schemas.microsoft.com/office/drawing/2014/main" id="{DDEBCA6E-51A7-3547-A723-94DD5D447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Freeform 46">
                    <a:extLst>
                      <a:ext uri="{FF2B5EF4-FFF2-40B4-BE49-F238E27FC236}">
                        <a16:creationId xmlns:a16="http://schemas.microsoft.com/office/drawing/2014/main" id="{0C1361BC-61F4-A247-AE5B-4F0E4A65629E}"/>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37" name="Rectangle 43">
                  <a:extLst>
                    <a:ext uri="{FF2B5EF4-FFF2-40B4-BE49-F238E27FC236}">
                      <a16:creationId xmlns:a16="http://schemas.microsoft.com/office/drawing/2014/main" id="{BE3A1466-9953-894F-9410-05F157953A6D}"/>
                    </a:ext>
                  </a:extLst>
                </p:cNvPr>
                <p:cNvSpPr>
                  <a:spLocks noChangeArrowheads="1"/>
                </p:cNvSpPr>
                <p:nvPr/>
              </p:nvSpPr>
              <p:spPr bwMode="auto">
                <a:xfrm rot="16200000">
                  <a:off x="7438739" y="4308075"/>
                  <a:ext cx="128105" cy="19723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cs typeface="Arial" pitchFamily="34" charset="0"/>
                  </a:endParaRPr>
                </a:p>
              </p:txBody>
            </p:sp>
          </p:grpSp>
          <p:sp>
            <p:nvSpPr>
              <p:cNvPr id="28" name="Line 17">
                <a:extLst>
                  <a:ext uri="{FF2B5EF4-FFF2-40B4-BE49-F238E27FC236}">
                    <a16:creationId xmlns:a16="http://schemas.microsoft.com/office/drawing/2014/main" id="{C60B8BE4-028E-FC4B-880A-678DE13DF29C}"/>
                  </a:ext>
                </a:extLst>
              </p:cNvPr>
              <p:cNvSpPr>
                <a:spLocks noChangeShapeType="1"/>
              </p:cNvSpPr>
              <p:nvPr/>
            </p:nvSpPr>
            <p:spPr bwMode="auto">
              <a:xfrm flipV="1">
                <a:off x="204501" y="3600920"/>
                <a:ext cx="2200582" cy="62770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9" name="Line 19">
                <a:extLst>
                  <a:ext uri="{FF2B5EF4-FFF2-40B4-BE49-F238E27FC236}">
                    <a16:creationId xmlns:a16="http://schemas.microsoft.com/office/drawing/2014/main" id="{3EF27D35-9971-0C42-9FF3-27655B752359}"/>
                  </a:ext>
                </a:extLst>
              </p:cNvPr>
              <p:cNvSpPr>
                <a:spLocks noChangeShapeType="1"/>
              </p:cNvSpPr>
              <p:nvPr/>
            </p:nvSpPr>
            <p:spPr bwMode="auto">
              <a:xfrm flipH="1" flipV="1">
                <a:off x="2968756" y="3545361"/>
                <a:ext cx="646242" cy="33812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30" name="Text Box 35">
                <a:extLst>
                  <a:ext uri="{FF2B5EF4-FFF2-40B4-BE49-F238E27FC236}">
                    <a16:creationId xmlns:a16="http://schemas.microsoft.com/office/drawing/2014/main" id="{25612DA4-DC88-BA40-AD56-5683140E8CD9}"/>
                  </a:ext>
                </a:extLst>
              </p:cNvPr>
              <p:cNvSpPr txBox="1">
                <a:spLocks noChangeArrowheads="1"/>
              </p:cNvSpPr>
              <p:nvPr/>
            </p:nvSpPr>
            <p:spPr bwMode="auto">
              <a:xfrm>
                <a:off x="2401907" y="3026260"/>
                <a:ext cx="328970" cy="492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1</a:t>
                </a:r>
              </a:p>
            </p:txBody>
          </p:sp>
          <p:sp>
            <p:nvSpPr>
              <p:cNvPr id="31" name="Text Box 36">
                <a:extLst>
                  <a:ext uri="{FF2B5EF4-FFF2-40B4-BE49-F238E27FC236}">
                    <a16:creationId xmlns:a16="http://schemas.microsoft.com/office/drawing/2014/main" id="{7384BA01-6553-804C-9E03-EE496288CF9C}"/>
                  </a:ext>
                </a:extLst>
              </p:cNvPr>
              <p:cNvSpPr txBox="1">
                <a:spLocks noChangeArrowheads="1"/>
              </p:cNvSpPr>
              <p:nvPr/>
            </p:nvSpPr>
            <p:spPr bwMode="auto">
              <a:xfrm>
                <a:off x="2903656" y="3051659"/>
                <a:ext cx="328970" cy="492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2</a:t>
                </a:r>
              </a:p>
            </p:txBody>
          </p:sp>
          <p:sp>
            <p:nvSpPr>
              <p:cNvPr id="32" name="Text Box 37">
                <a:extLst>
                  <a:ext uri="{FF2B5EF4-FFF2-40B4-BE49-F238E27FC236}">
                    <a16:creationId xmlns:a16="http://schemas.microsoft.com/office/drawing/2014/main" id="{A128B920-BBDB-194F-995E-EF89AB5B51A1}"/>
                  </a:ext>
                </a:extLst>
              </p:cNvPr>
              <p:cNvSpPr txBox="1">
                <a:spLocks noChangeArrowheads="1"/>
              </p:cNvSpPr>
              <p:nvPr/>
            </p:nvSpPr>
            <p:spPr bwMode="auto">
              <a:xfrm>
                <a:off x="2989283" y="3312975"/>
                <a:ext cx="328970" cy="492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3</a:t>
                </a:r>
              </a:p>
            </p:txBody>
          </p:sp>
          <p:sp>
            <p:nvSpPr>
              <p:cNvPr id="33" name="Text Box 38">
                <a:extLst>
                  <a:ext uri="{FF2B5EF4-FFF2-40B4-BE49-F238E27FC236}">
                    <a16:creationId xmlns:a16="http://schemas.microsoft.com/office/drawing/2014/main" id="{42C87562-7916-C348-B7AE-F65D7C73E44E}"/>
                  </a:ext>
                </a:extLst>
              </p:cNvPr>
              <p:cNvSpPr txBox="1">
                <a:spLocks noChangeArrowheads="1"/>
              </p:cNvSpPr>
              <p:nvPr/>
            </p:nvSpPr>
            <p:spPr bwMode="auto">
              <a:xfrm>
                <a:off x="2640079" y="3654896"/>
                <a:ext cx="328970" cy="492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4</a:t>
                </a:r>
              </a:p>
            </p:txBody>
          </p:sp>
          <p:sp>
            <p:nvSpPr>
              <p:cNvPr id="34" name="Text Box 39">
                <a:extLst>
                  <a:ext uri="{FF2B5EF4-FFF2-40B4-BE49-F238E27FC236}">
                    <a16:creationId xmlns:a16="http://schemas.microsoft.com/office/drawing/2014/main" id="{A2DF7FB9-772A-024E-84B8-138D487A4F69}"/>
                  </a:ext>
                </a:extLst>
              </p:cNvPr>
              <p:cNvSpPr txBox="1">
                <a:spLocks noChangeArrowheads="1"/>
              </p:cNvSpPr>
              <p:nvPr/>
            </p:nvSpPr>
            <p:spPr bwMode="auto">
              <a:xfrm>
                <a:off x="2070052" y="3704108"/>
                <a:ext cx="328970" cy="492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5</a:t>
                </a:r>
              </a:p>
            </p:txBody>
          </p:sp>
          <p:sp>
            <p:nvSpPr>
              <p:cNvPr id="35" name="Text Box 40">
                <a:extLst>
                  <a:ext uri="{FF2B5EF4-FFF2-40B4-BE49-F238E27FC236}">
                    <a16:creationId xmlns:a16="http://schemas.microsoft.com/office/drawing/2014/main" id="{C52E7E66-39D6-5944-B4B5-3145B9B2629B}"/>
                  </a:ext>
                </a:extLst>
              </p:cNvPr>
              <p:cNvSpPr txBox="1">
                <a:spLocks noChangeArrowheads="1"/>
              </p:cNvSpPr>
              <p:nvPr/>
            </p:nvSpPr>
            <p:spPr bwMode="auto">
              <a:xfrm>
                <a:off x="2081627" y="3306220"/>
                <a:ext cx="319151" cy="492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FF0000"/>
                    </a:solidFill>
                    <a:latin typeface="Arial" charset="0"/>
                    <a:cs typeface="Arial" charset="0"/>
                  </a:rPr>
                  <a:t>6</a:t>
                </a:r>
              </a:p>
            </p:txBody>
          </p:sp>
        </p:grpSp>
      </p:grpSp>
      <p:pic>
        <p:nvPicPr>
          <p:cNvPr id="60" name="Picture 50" descr="desktop_computer_stylized_medium">
            <a:extLst>
              <a:ext uri="{FF2B5EF4-FFF2-40B4-BE49-F238E27FC236}">
                <a16:creationId xmlns:a16="http://schemas.microsoft.com/office/drawing/2014/main" id="{4EF33E8B-87B3-9A40-92D4-73CA5A787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660929" y="2334029"/>
            <a:ext cx="625468" cy="517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 name="Rectangle 48">
            <a:extLst>
              <a:ext uri="{FF2B5EF4-FFF2-40B4-BE49-F238E27FC236}">
                <a16:creationId xmlns:a16="http://schemas.microsoft.com/office/drawing/2014/main" id="{536B36B6-A31D-4F4F-A888-B2FDF0D52D3F}"/>
              </a:ext>
            </a:extLst>
          </p:cNvPr>
          <p:cNvSpPr>
            <a:spLocks noChangeArrowheads="1"/>
          </p:cNvSpPr>
          <p:nvPr/>
        </p:nvSpPr>
        <p:spPr bwMode="auto">
          <a:xfrm rot="8026867">
            <a:off x="3303290" y="3093944"/>
            <a:ext cx="74788" cy="15260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cs typeface="Arial" pitchFamily="34" charset="0"/>
            </a:endParaRPr>
          </a:p>
        </p:txBody>
      </p:sp>
      <p:sp>
        <p:nvSpPr>
          <p:cNvPr id="63" name="Rectangle 48">
            <a:extLst>
              <a:ext uri="{FF2B5EF4-FFF2-40B4-BE49-F238E27FC236}">
                <a16:creationId xmlns:a16="http://schemas.microsoft.com/office/drawing/2014/main" id="{272432C7-C58A-7346-A146-3F7CF5DCC50D}"/>
              </a:ext>
            </a:extLst>
          </p:cNvPr>
          <p:cNvSpPr>
            <a:spLocks noChangeArrowheads="1"/>
          </p:cNvSpPr>
          <p:nvPr/>
        </p:nvSpPr>
        <p:spPr bwMode="auto">
          <a:xfrm rot="11274622" flipV="1">
            <a:off x="3984105" y="2771205"/>
            <a:ext cx="66192" cy="23518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cs typeface="Arial" pitchFamily="34" charset="0"/>
            </a:endParaRPr>
          </a:p>
        </p:txBody>
      </p:sp>
      <p:sp>
        <p:nvSpPr>
          <p:cNvPr id="64" name="Rectangle 48">
            <a:extLst>
              <a:ext uri="{FF2B5EF4-FFF2-40B4-BE49-F238E27FC236}">
                <a16:creationId xmlns:a16="http://schemas.microsoft.com/office/drawing/2014/main" id="{BEBE6A7B-46A7-4B45-BD45-477CF8B32075}"/>
              </a:ext>
            </a:extLst>
          </p:cNvPr>
          <p:cNvSpPr>
            <a:spLocks noChangeArrowheads="1"/>
          </p:cNvSpPr>
          <p:nvPr/>
        </p:nvSpPr>
        <p:spPr bwMode="auto">
          <a:xfrm rot="14013192">
            <a:off x="3182403" y="3995918"/>
            <a:ext cx="75009" cy="16549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cs typeface="Arial" pitchFamily="34" charset="0"/>
            </a:endParaRPr>
          </a:p>
        </p:txBody>
      </p:sp>
      <p:pic>
        <p:nvPicPr>
          <p:cNvPr id="65" name="Picture 50" descr="desktop_computer_stylized_medium">
            <a:extLst>
              <a:ext uri="{FF2B5EF4-FFF2-40B4-BE49-F238E27FC236}">
                <a16:creationId xmlns:a16="http://schemas.microsoft.com/office/drawing/2014/main" id="{2FE03378-E9C4-1647-A719-459544E1C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683284" y="2700441"/>
            <a:ext cx="625468" cy="517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 name="Picture 50" descr="desktop_computer_stylized_medium">
            <a:extLst>
              <a:ext uri="{FF2B5EF4-FFF2-40B4-BE49-F238E27FC236}">
                <a16:creationId xmlns:a16="http://schemas.microsoft.com/office/drawing/2014/main" id="{7884A4BF-944E-A443-B9AF-88F5B5DF9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68989" y="3765880"/>
            <a:ext cx="625468" cy="517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 name="Picture 50" descr="desktop_computer_stylized_medium">
            <a:extLst>
              <a:ext uri="{FF2B5EF4-FFF2-40B4-BE49-F238E27FC236}">
                <a16:creationId xmlns:a16="http://schemas.microsoft.com/office/drawing/2014/main" id="{FEF198D0-94AA-9F45-98F4-A42979082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72441" y="4526564"/>
            <a:ext cx="625468" cy="517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 name="Rectangle 67">
            <a:extLst>
              <a:ext uri="{FF2B5EF4-FFF2-40B4-BE49-F238E27FC236}">
                <a16:creationId xmlns:a16="http://schemas.microsoft.com/office/drawing/2014/main" id="{BB511EF6-4811-5B4B-AA51-D82B1A7F7212}"/>
              </a:ext>
            </a:extLst>
          </p:cNvPr>
          <p:cNvSpPr/>
          <p:nvPr/>
        </p:nvSpPr>
        <p:spPr bwMode="auto">
          <a:xfrm>
            <a:off x="3680136" y="3506245"/>
            <a:ext cx="346271" cy="27041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0" name="Straight Connector 69">
            <a:extLst>
              <a:ext uri="{FF2B5EF4-FFF2-40B4-BE49-F238E27FC236}">
                <a16:creationId xmlns:a16="http://schemas.microsoft.com/office/drawing/2014/main" id="{0468EAB9-0C65-6A4C-ADB9-398FF1D72DD3}"/>
              </a:ext>
            </a:extLst>
          </p:cNvPr>
          <p:cNvCxnSpPr>
            <a:cxnSpLocks/>
            <a:endCxn id="68" idx="0"/>
          </p:cNvCxnSpPr>
          <p:nvPr/>
        </p:nvCxnSpPr>
        <p:spPr bwMode="auto">
          <a:xfrm flipH="1">
            <a:off x="3853270" y="3014293"/>
            <a:ext cx="133688" cy="49195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4" name="Rectangle 48">
            <a:extLst>
              <a:ext uri="{FF2B5EF4-FFF2-40B4-BE49-F238E27FC236}">
                <a16:creationId xmlns:a16="http://schemas.microsoft.com/office/drawing/2014/main" id="{26CF0B9E-D6E4-A744-800F-49A96D92A2D6}"/>
              </a:ext>
            </a:extLst>
          </p:cNvPr>
          <p:cNvSpPr>
            <a:spLocks noChangeArrowheads="1"/>
          </p:cNvSpPr>
          <p:nvPr/>
        </p:nvSpPr>
        <p:spPr bwMode="auto">
          <a:xfrm rot="12362755">
            <a:off x="3623423" y="4384285"/>
            <a:ext cx="75009" cy="16549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Arial" pitchFamily="34" charset="0"/>
              <a:cs typeface="Arial" pitchFamily="34" charset="0"/>
            </a:endParaRPr>
          </a:p>
        </p:txBody>
      </p:sp>
      <p:cxnSp>
        <p:nvCxnSpPr>
          <p:cNvPr id="76" name="Straight Connector 75">
            <a:extLst>
              <a:ext uri="{FF2B5EF4-FFF2-40B4-BE49-F238E27FC236}">
                <a16:creationId xmlns:a16="http://schemas.microsoft.com/office/drawing/2014/main" id="{185DF4FA-183E-BE40-89DE-A54E23EA0C48}"/>
              </a:ext>
            </a:extLst>
          </p:cNvPr>
          <p:cNvCxnSpPr>
            <a:stCxn id="62" idx="0"/>
            <a:endCxn id="68" idx="1"/>
          </p:cNvCxnSpPr>
          <p:nvPr/>
        </p:nvCxnSpPr>
        <p:spPr bwMode="auto">
          <a:xfrm>
            <a:off x="3395771" y="3223039"/>
            <a:ext cx="284364" cy="41841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1" name="Straight Connector 80">
            <a:extLst>
              <a:ext uri="{FF2B5EF4-FFF2-40B4-BE49-F238E27FC236}">
                <a16:creationId xmlns:a16="http://schemas.microsoft.com/office/drawing/2014/main" id="{0AAAEC8F-A8E9-9B4A-B37F-E3BAC9A49C9B}"/>
              </a:ext>
            </a:extLst>
          </p:cNvPr>
          <p:cNvCxnSpPr>
            <a:stCxn id="64" idx="2"/>
          </p:cNvCxnSpPr>
          <p:nvPr/>
        </p:nvCxnSpPr>
        <p:spPr bwMode="auto">
          <a:xfrm flipV="1">
            <a:off x="3286473" y="3747323"/>
            <a:ext cx="374456" cy="28218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3" name="Straight Connector 82">
            <a:extLst>
              <a:ext uri="{FF2B5EF4-FFF2-40B4-BE49-F238E27FC236}">
                <a16:creationId xmlns:a16="http://schemas.microsoft.com/office/drawing/2014/main" id="{A8E4DC77-D6BF-8047-81D9-13421B3533AF}"/>
              </a:ext>
            </a:extLst>
          </p:cNvPr>
          <p:cNvCxnSpPr>
            <a:endCxn id="68" idx="2"/>
          </p:cNvCxnSpPr>
          <p:nvPr/>
        </p:nvCxnSpPr>
        <p:spPr bwMode="auto">
          <a:xfrm flipV="1">
            <a:off x="3730960" y="3776655"/>
            <a:ext cx="122312" cy="59956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4" name="TextBox 83">
            <a:extLst>
              <a:ext uri="{FF2B5EF4-FFF2-40B4-BE49-F238E27FC236}">
                <a16:creationId xmlns:a16="http://schemas.microsoft.com/office/drawing/2014/main" id="{3A2B717B-BCB0-C445-9A4D-4D1D3AB09A5D}"/>
              </a:ext>
            </a:extLst>
          </p:cNvPr>
          <p:cNvSpPr txBox="1"/>
          <p:nvPr/>
        </p:nvSpPr>
        <p:spPr>
          <a:xfrm>
            <a:off x="3986959" y="3884639"/>
            <a:ext cx="607859" cy="369332"/>
          </a:xfrm>
          <a:prstGeom prst="rect">
            <a:avLst/>
          </a:prstGeom>
          <a:noFill/>
        </p:spPr>
        <p:txBody>
          <a:bodyPr wrap="none" rtlCol="0">
            <a:spAutoFit/>
          </a:bodyPr>
          <a:lstStyle/>
          <a:p>
            <a:r>
              <a:rPr lang="en-US" dirty="0"/>
              <a:t>Hub</a:t>
            </a:r>
          </a:p>
        </p:txBody>
      </p:sp>
      <p:sp>
        <p:nvSpPr>
          <p:cNvPr id="85" name="Text Box 23">
            <a:extLst>
              <a:ext uri="{FF2B5EF4-FFF2-40B4-BE49-F238E27FC236}">
                <a16:creationId xmlns:a16="http://schemas.microsoft.com/office/drawing/2014/main" id="{4A8CE9F2-20DF-9B43-9DBC-DAE67D2CFE79}"/>
              </a:ext>
            </a:extLst>
          </p:cNvPr>
          <p:cNvSpPr txBox="1">
            <a:spLocks noChangeArrowheads="1"/>
          </p:cNvSpPr>
          <p:nvPr/>
        </p:nvSpPr>
        <p:spPr bwMode="auto">
          <a:xfrm>
            <a:off x="3022775" y="2416976"/>
            <a:ext cx="33855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E</a:t>
            </a:r>
          </a:p>
        </p:txBody>
      </p:sp>
      <p:sp>
        <p:nvSpPr>
          <p:cNvPr id="86" name="Text Box 23">
            <a:extLst>
              <a:ext uri="{FF2B5EF4-FFF2-40B4-BE49-F238E27FC236}">
                <a16:creationId xmlns:a16="http://schemas.microsoft.com/office/drawing/2014/main" id="{0B1F75B6-2243-4D4F-A41E-FEC6E1A230E8}"/>
              </a:ext>
            </a:extLst>
          </p:cNvPr>
          <p:cNvSpPr txBox="1">
            <a:spLocks noChangeArrowheads="1"/>
          </p:cNvSpPr>
          <p:nvPr/>
        </p:nvSpPr>
        <p:spPr bwMode="auto">
          <a:xfrm>
            <a:off x="2767495" y="3469930"/>
            <a:ext cx="32573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F</a:t>
            </a:r>
          </a:p>
        </p:txBody>
      </p:sp>
      <p:sp>
        <p:nvSpPr>
          <p:cNvPr id="87" name="Text Box 23">
            <a:extLst>
              <a:ext uri="{FF2B5EF4-FFF2-40B4-BE49-F238E27FC236}">
                <a16:creationId xmlns:a16="http://schemas.microsoft.com/office/drawing/2014/main" id="{A84AFA53-A558-0340-83CC-C2F02B39BA68}"/>
              </a:ext>
            </a:extLst>
          </p:cNvPr>
          <p:cNvSpPr txBox="1">
            <a:spLocks noChangeArrowheads="1"/>
          </p:cNvSpPr>
          <p:nvPr/>
        </p:nvSpPr>
        <p:spPr bwMode="auto">
          <a:xfrm>
            <a:off x="3881133" y="2025067"/>
            <a:ext cx="35137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Arial" charset="0"/>
              </a:rPr>
              <a:t>D</a:t>
            </a:r>
          </a:p>
        </p:txBody>
      </p:sp>
      <p:sp>
        <p:nvSpPr>
          <p:cNvPr id="88" name="Oval 87">
            <a:extLst>
              <a:ext uri="{FF2B5EF4-FFF2-40B4-BE49-F238E27FC236}">
                <a16:creationId xmlns:a16="http://schemas.microsoft.com/office/drawing/2014/main" id="{8038FCA7-2544-5A44-B68D-B0D7D0EAFE2A}"/>
              </a:ext>
            </a:extLst>
          </p:cNvPr>
          <p:cNvSpPr/>
          <p:nvPr/>
        </p:nvSpPr>
        <p:spPr bwMode="auto">
          <a:xfrm>
            <a:off x="2413001" y="1832002"/>
            <a:ext cx="2362200" cy="3495649"/>
          </a:xfrm>
          <a:prstGeom prst="ellipse">
            <a:avLst/>
          </a:prstGeom>
          <a:noFill/>
          <a:ln w="28575">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52D12CB1-FDC4-D945-AC6A-6027EBC0D674}"/>
              </a:ext>
            </a:extLst>
          </p:cNvPr>
          <p:cNvSpPr txBox="1"/>
          <p:nvPr/>
        </p:nvSpPr>
        <p:spPr>
          <a:xfrm>
            <a:off x="1543051" y="4557847"/>
            <a:ext cx="1479892" cy="646331"/>
          </a:xfrm>
          <a:prstGeom prst="rect">
            <a:avLst/>
          </a:prstGeom>
          <a:noFill/>
        </p:spPr>
        <p:txBody>
          <a:bodyPr wrap="none" rtlCol="0">
            <a:spAutoFit/>
          </a:bodyPr>
          <a:lstStyle/>
          <a:p>
            <a:r>
              <a:rPr lang="en-US" dirty="0"/>
              <a:t>Broadcast</a:t>
            </a:r>
          </a:p>
          <a:p>
            <a:r>
              <a:rPr lang="en-US" dirty="0"/>
              <a:t>Environment</a:t>
            </a:r>
          </a:p>
        </p:txBody>
      </p:sp>
      <p:pic>
        <p:nvPicPr>
          <p:cNvPr id="71" name="Picture 17" descr="underline_base">
            <a:extLst>
              <a:ext uri="{FF2B5EF4-FFF2-40B4-BE49-F238E27FC236}">
                <a16:creationId xmlns:a16="http://schemas.microsoft.com/office/drawing/2014/main" id="{EF866C94-67C2-2D45-AA06-07BE954C2BC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265" y="762682"/>
            <a:ext cx="6794511" cy="9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 name="Rectangle 71">
            <a:extLst>
              <a:ext uri="{FF2B5EF4-FFF2-40B4-BE49-F238E27FC236}">
                <a16:creationId xmlns:a16="http://schemas.microsoft.com/office/drawing/2014/main" id="{4D6154CC-D631-E54B-9B84-AC743D52F683}"/>
              </a:ext>
            </a:extLst>
          </p:cNvPr>
          <p:cNvSpPr/>
          <p:nvPr/>
        </p:nvSpPr>
        <p:spPr>
          <a:xfrm>
            <a:off x="3034624" y="3310648"/>
            <a:ext cx="522164" cy="13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5483F6B-202E-F44B-A69C-70B3AA90933E}"/>
              </a:ext>
            </a:extLst>
          </p:cNvPr>
          <p:cNvSpPr/>
          <p:nvPr/>
        </p:nvSpPr>
        <p:spPr>
          <a:xfrm>
            <a:off x="2999979" y="3831436"/>
            <a:ext cx="522164" cy="13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1337C8F-8A24-DE46-96CC-C44C6564D8DA}"/>
              </a:ext>
            </a:extLst>
          </p:cNvPr>
          <p:cNvSpPr/>
          <p:nvPr/>
        </p:nvSpPr>
        <p:spPr>
          <a:xfrm>
            <a:off x="3416392" y="4138673"/>
            <a:ext cx="522164" cy="13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FAAEA34-44B0-504E-972B-73D219F40544}"/>
              </a:ext>
            </a:extLst>
          </p:cNvPr>
          <p:cNvSpPr/>
          <p:nvPr/>
        </p:nvSpPr>
        <p:spPr>
          <a:xfrm>
            <a:off x="6107501" y="2679882"/>
            <a:ext cx="522164" cy="13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F858B21-15E2-0043-B8CB-B4E7DFFB97F5}"/>
              </a:ext>
            </a:extLst>
          </p:cNvPr>
          <p:cNvSpPr/>
          <p:nvPr/>
        </p:nvSpPr>
        <p:spPr>
          <a:xfrm>
            <a:off x="6786894" y="2803708"/>
            <a:ext cx="522164" cy="13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8828A0-4B8C-D74A-8CBD-081F7842DD1F}"/>
              </a:ext>
            </a:extLst>
          </p:cNvPr>
          <p:cNvSpPr/>
          <p:nvPr/>
        </p:nvSpPr>
        <p:spPr>
          <a:xfrm>
            <a:off x="6706624" y="3176584"/>
            <a:ext cx="522164" cy="13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7C126C5D-5314-CF49-BEAB-AA300B43A474}"/>
              </a:ext>
            </a:extLst>
          </p:cNvPr>
          <p:cNvSpPr/>
          <p:nvPr/>
        </p:nvSpPr>
        <p:spPr>
          <a:xfrm>
            <a:off x="5274357" y="3235386"/>
            <a:ext cx="522164" cy="13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C70FAE65-2EAF-9643-B4D3-C2D4DFB8E82A}"/>
              </a:ext>
            </a:extLst>
          </p:cNvPr>
          <p:cNvSpPr/>
          <p:nvPr/>
        </p:nvSpPr>
        <p:spPr>
          <a:xfrm>
            <a:off x="5466007" y="2846068"/>
            <a:ext cx="522164" cy="13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86AF45A-2D46-9146-80F9-B4702894A07D}"/>
              </a:ext>
            </a:extLst>
          </p:cNvPr>
          <p:cNvSpPr/>
          <p:nvPr/>
        </p:nvSpPr>
        <p:spPr>
          <a:xfrm>
            <a:off x="6093755" y="3484705"/>
            <a:ext cx="522164" cy="13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FD70739B-5808-4540-8C46-EF9B054E306D}"/>
              </a:ext>
            </a:extLst>
          </p:cNvPr>
          <p:cNvCxnSpPr>
            <a:cxnSpLocks/>
          </p:cNvCxnSpPr>
          <p:nvPr/>
        </p:nvCxnSpPr>
        <p:spPr>
          <a:xfrm flipH="1">
            <a:off x="3398671" y="2792835"/>
            <a:ext cx="447002" cy="1674198"/>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Table 40">
            <a:extLst>
              <a:ext uri="{FF2B5EF4-FFF2-40B4-BE49-F238E27FC236}">
                <a16:creationId xmlns:a16="http://schemas.microsoft.com/office/drawing/2014/main" id="{1C28638C-9331-4F43-BA5F-FC0EC8CA2ACE}"/>
              </a:ext>
            </a:extLst>
          </p:cNvPr>
          <p:cNvGraphicFramePr>
            <a:graphicFrameLocks noGrp="1"/>
          </p:cNvGraphicFramePr>
          <p:nvPr>
            <p:extLst>
              <p:ext uri="{D42A27DB-BD31-4B8C-83A1-F6EECF244321}">
                <p14:modId xmlns:p14="http://schemas.microsoft.com/office/powerpoint/2010/main" val="2961999065"/>
              </p:ext>
            </p:extLst>
          </p:nvPr>
        </p:nvGraphicFramePr>
        <p:xfrm>
          <a:off x="7456784" y="3925420"/>
          <a:ext cx="1487794" cy="1108358"/>
        </p:xfrm>
        <a:graphic>
          <a:graphicData uri="http://schemas.openxmlformats.org/drawingml/2006/table">
            <a:tbl>
              <a:tblPr firstRow="1" bandRow="1">
                <a:tableStyleId>{5C22544A-7EE6-4342-B048-85BDC9FD1C3A}</a:tableStyleId>
              </a:tblPr>
              <a:tblGrid>
                <a:gridCol w="743897">
                  <a:extLst>
                    <a:ext uri="{9D8B030D-6E8A-4147-A177-3AD203B41FA5}">
                      <a16:colId xmlns:a16="http://schemas.microsoft.com/office/drawing/2014/main" val="1356188093"/>
                    </a:ext>
                  </a:extLst>
                </a:gridCol>
                <a:gridCol w="743897">
                  <a:extLst>
                    <a:ext uri="{9D8B030D-6E8A-4147-A177-3AD203B41FA5}">
                      <a16:colId xmlns:a16="http://schemas.microsoft.com/office/drawing/2014/main" val="3405209825"/>
                    </a:ext>
                  </a:extLst>
                </a:gridCol>
              </a:tblGrid>
              <a:tr h="480060">
                <a:tc>
                  <a:txBody>
                    <a:bodyPr/>
                    <a:lstStyle/>
                    <a:p>
                      <a:r>
                        <a:rPr lang="en-US" sz="1400" dirty="0"/>
                        <a:t>Address</a:t>
                      </a:r>
                    </a:p>
                  </a:txBody>
                  <a:tcPr marL="68580" marR="68580" marT="34290" marB="34290"/>
                </a:tc>
                <a:tc>
                  <a:txBody>
                    <a:bodyPr/>
                    <a:lstStyle/>
                    <a:p>
                      <a:r>
                        <a:rPr lang="en-US" sz="1400" dirty="0"/>
                        <a:t>Port</a:t>
                      </a:r>
                    </a:p>
                  </a:txBody>
                  <a:tcPr marL="68580" marR="68580" marT="34290" marB="34290"/>
                </a:tc>
                <a:extLst>
                  <a:ext uri="{0D108BD9-81ED-4DB2-BD59-A6C34878D82A}">
                    <a16:rowId xmlns:a16="http://schemas.microsoft.com/office/drawing/2014/main" val="890118231"/>
                  </a:ext>
                </a:extLst>
              </a:tr>
              <a:tr h="306529">
                <a:tc>
                  <a:txBody>
                    <a:bodyPr/>
                    <a:lstStyle/>
                    <a:p>
                      <a:r>
                        <a:rPr lang="en-US" sz="1400" dirty="0"/>
                        <a:t>D</a:t>
                      </a:r>
                    </a:p>
                  </a:txBody>
                  <a:tcPr marL="68580" marR="68580" marT="34290" marB="34290"/>
                </a:tc>
                <a:tc>
                  <a:txBody>
                    <a:bodyPr/>
                    <a:lstStyle/>
                    <a:p>
                      <a:r>
                        <a:rPr lang="en-US" sz="1400" dirty="0"/>
                        <a:t>5</a:t>
                      </a:r>
                    </a:p>
                  </a:txBody>
                  <a:tcPr marL="68580" marR="68580" marT="34290" marB="34290"/>
                </a:tc>
                <a:extLst>
                  <a:ext uri="{0D108BD9-81ED-4DB2-BD59-A6C34878D82A}">
                    <a16:rowId xmlns:a16="http://schemas.microsoft.com/office/drawing/2014/main" val="3577860382"/>
                  </a:ext>
                </a:extLst>
              </a:tr>
              <a:tr h="306529">
                <a:tc>
                  <a:txBody>
                    <a:bodyPr/>
                    <a:lstStyle/>
                    <a:p>
                      <a:r>
                        <a:rPr lang="en-US" sz="1400" dirty="0"/>
                        <a:t>D’</a:t>
                      </a:r>
                    </a:p>
                  </a:txBody>
                  <a:tcPr marL="68580" marR="68580" marT="34290" marB="34290"/>
                </a:tc>
                <a:tc>
                  <a:txBody>
                    <a:bodyPr/>
                    <a:lstStyle/>
                    <a:p>
                      <a:r>
                        <a:rPr lang="en-US" sz="1400" dirty="0"/>
                        <a:t>5</a:t>
                      </a:r>
                    </a:p>
                  </a:txBody>
                  <a:tcPr marL="68580" marR="68580" marT="34290" marB="34290"/>
                </a:tc>
                <a:extLst>
                  <a:ext uri="{0D108BD9-81ED-4DB2-BD59-A6C34878D82A}">
                    <a16:rowId xmlns:a16="http://schemas.microsoft.com/office/drawing/2014/main" val="4124240635"/>
                  </a:ext>
                </a:extLst>
              </a:tr>
            </a:tbl>
          </a:graphicData>
        </a:graphic>
      </p:graphicFrame>
      <p:sp>
        <p:nvSpPr>
          <p:cNvPr id="92" name="Rectangle 91">
            <a:extLst>
              <a:ext uri="{FF2B5EF4-FFF2-40B4-BE49-F238E27FC236}">
                <a16:creationId xmlns:a16="http://schemas.microsoft.com/office/drawing/2014/main" id="{49DB3949-6EC1-2B4D-9B25-280696DE2F17}"/>
              </a:ext>
            </a:extLst>
          </p:cNvPr>
          <p:cNvSpPr/>
          <p:nvPr/>
        </p:nvSpPr>
        <p:spPr>
          <a:xfrm>
            <a:off x="3723050" y="2803708"/>
            <a:ext cx="522164" cy="13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4FF57C68-5CA7-0044-958D-604F6F236F96}"/>
              </a:ext>
            </a:extLst>
          </p:cNvPr>
          <p:cNvSpPr/>
          <p:nvPr/>
        </p:nvSpPr>
        <p:spPr>
          <a:xfrm>
            <a:off x="3437152" y="4239348"/>
            <a:ext cx="522164" cy="1340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106D7E5A-B475-B74A-BFC9-CCC0C6E4A62C}"/>
              </a:ext>
            </a:extLst>
          </p:cNvPr>
          <p:cNvSpPr/>
          <p:nvPr/>
        </p:nvSpPr>
        <p:spPr>
          <a:xfrm>
            <a:off x="3628245" y="3605448"/>
            <a:ext cx="522164" cy="1340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2CDDCAAF-B52D-EA4F-BB52-E9FB956C69F3}"/>
              </a:ext>
            </a:extLst>
          </p:cNvPr>
          <p:cNvSpPr/>
          <p:nvPr/>
        </p:nvSpPr>
        <p:spPr>
          <a:xfrm>
            <a:off x="3625276" y="3608590"/>
            <a:ext cx="522164" cy="1340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6844B8FB-866F-C743-94A7-73FC507C68E6}"/>
              </a:ext>
            </a:extLst>
          </p:cNvPr>
          <p:cNvSpPr/>
          <p:nvPr/>
        </p:nvSpPr>
        <p:spPr>
          <a:xfrm>
            <a:off x="3620173" y="3682443"/>
            <a:ext cx="522164" cy="1340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99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subTnLst>
                                    <p:set>
                                      <p:cBhvr override="childStyle">
                                        <p:cTn dur="1" fill="hold" display="0" masterRel="nextClick" afterEffect="1"/>
                                        <p:tgtEl>
                                          <p:spTgt spid="9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subTnLst>
                                    <p:set>
                                      <p:cBhvr override="childStyle">
                                        <p:cTn dur="1" fill="hold" display="0" masterRel="nextClick" afterEffect="1"/>
                                        <p:tgtEl>
                                          <p:spTgt spid="75"/>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subTnLst>
                                    <p:set>
                                      <p:cBhvr override="childStyle">
                                        <p:cTn dur="1" fill="hold" display="0" masterRel="nextClick" afterEffect="1"/>
                                        <p:tgtEl>
                                          <p:spTgt spid="72"/>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subTnLst>
                                    <p:set>
                                      <p:cBhvr override="childStyle">
                                        <p:cTn dur="1" fill="hold" display="0" masterRel="nextClick" afterEffect="1"/>
                                        <p:tgtEl>
                                          <p:spTgt spid="8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0"/>
                                        </p:tgtEl>
                                        <p:attrNameLst>
                                          <p:attrName>style.visibility</p:attrName>
                                        </p:attrNameLst>
                                      </p:cBhvr>
                                      <p:to>
                                        <p:strVal val="visible"/>
                                      </p:to>
                                    </p:set>
                                  </p:childTnLst>
                                  <p:subTnLst>
                                    <p:set>
                                      <p:cBhvr override="childStyle">
                                        <p:cTn dur="1" fill="hold" display="0" masterRel="nextClick" afterEffect="1"/>
                                        <p:tgtEl>
                                          <p:spTgt spid="90"/>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subTnLst>
                                    <p:set>
                                      <p:cBhvr override="childStyle">
                                        <p:cTn dur="1" fill="hold" display="0" masterRel="nextClick" afterEffect="1"/>
                                        <p:tgtEl>
                                          <p:spTgt spid="77"/>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subTnLst>
                                    <p:set>
                                      <p:cBhvr override="childStyle">
                                        <p:cTn dur="1" fill="hold" display="0" masterRel="nextClick" afterEffect="1"/>
                                        <p:tgtEl>
                                          <p:spTgt spid="78"/>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subTnLst>
                                    <p:set>
                                      <p:cBhvr override="childStyle">
                                        <p:cTn dur="1" fill="hold" display="0" masterRel="nextClick" afterEffect="1"/>
                                        <p:tgtEl>
                                          <p:spTgt spid="80"/>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childTnLst>
                                  <p:subTnLst>
                                    <p:set>
                                      <p:cBhvr override="childStyle">
                                        <p:cTn dur="1" fill="hold" display="0" masterRel="nextClick" afterEffect="1"/>
                                        <p:tgtEl>
                                          <p:spTgt spid="91"/>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9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1" nodeType="clickEffect">
                                  <p:stCondLst>
                                    <p:cond delay="0"/>
                                  </p:stCondLst>
                                  <p:childTnLst>
                                    <p:animMotion origin="layout" path="M 2.91667E-6 -1.85185E-6 L 0.02175 -0.11088 " pathEditMode="relative" rAng="0" ptsTypes="AA">
                                      <p:cBhvr>
                                        <p:cTn id="40" dur="2000" fill="hold"/>
                                        <p:tgtEl>
                                          <p:spTgt spid="93"/>
                                        </p:tgtEl>
                                        <p:attrNameLst>
                                          <p:attrName>ppt_x</p:attrName>
                                          <p:attrName>ppt_y</p:attrName>
                                        </p:attrNameLst>
                                      </p:cBhvr>
                                      <p:rCtr x="964" y="-5556"/>
                                    </p:animMotion>
                                  </p:childTnLst>
                                </p:cTn>
                              </p:par>
                              <p:par>
                                <p:cTn id="41" presetID="0" presetClass="path" presetSubtype="0" accel="50000" decel="50000" fill="hold" grpId="0" nodeType="withEffect">
                                  <p:stCondLst>
                                    <p:cond delay="0"/>
                                  </p:stCondLst>
                                  <p:childTnLst>
                                    <p:animMotion origin="layout" path="M 0.02005 -0.10879 L 0.03906 -0.25926 " pathEditMode="relative" rAng="0" ptsTypes="AA">
                                      <p:cBhvr>
                                        <p:cTn id="42" dur="2000" fill="hold"/>
                                        <p:tgtEl>
                                          <p:spTgt spid="93"/>
                                        </p:tgtEl>
                                        <p:attrNameLst>
                                          <p:attrName>ppt_x</p:attrName>
                                          <p:attrName>ppt_y</p:attrName>
                                        </p:attrNameLst>
                                      </p:cBhvr>
                                      <p:rCtr x="951" y="-7523"/>
                                    </p:animMotion>
                                  </p:childTnLst>
                                </p:cTn>
                              </p:par>
                              <p:par>
                                <p:cTn id="43" presetID="1" presetClass="entr" presetSubtype="0" fill="hold" grpId="1" nodeType="with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par>
                                <p:cTn id="45" presetID="0" presetClass="path" presetSubtype="0" accel="50000" decel="50000" fill="hold" grpId="0" nodeType="withEffect">
                                  <p:stCondLst>
                                    <p:cond delay="0"/>
                                  </p:stCondLst>
                                  <p:childTnLst>
                                    <p:animMotion origin="layout" path="M -4.16667E-7 -2.22222E-6 L 0.11458 -0.0412 " pathEditMode="relative" rAng="0" ptsTypes="AA">
                                      <p:cBhvr>
                                        <p:cTn id="46" dur="2000" fill="hold"/>
                                        <p:tgtEl>
                                          <p:spTgt spid="97"/>
                                        </p:tgtEl>
                                        <p:attrNameLst>
                                          <p:attrName>ppt_x</p:attrName>
                                          <p:attrName>ppt_y</p:attrName>
                                        </p:attrNameLst>
                                      </p:cBhvr>
                                      <p:rCtr x="5729" y="-2060"/>
                                    </p:animMotion>
                                  </p:childTnLst>
                                </p:cTn>
                              </p:par>
                              <p:par>
                                <p:cTn id="47" presetID="1" presetClass="entr" presetSubtype="0" fill="hold" grpId="1" nodeType="withEffect">
                                  <p:stCondLst>
                                    <p:cond delay="0"/>
                                  </p:stCondLst>
                                  <p:childTnLst>
                                    <p:set>
                                      <p:cBhvr>
                                        <p:cTn id="48" dur="1" fill="hold">
                                          <p:stCondLst>
                                            <p:cond delay="0"/>
                                          </p:stCondLst>
                                        </p:cTn>
                                        <p:tgtEl>
                                          <p:spTgt spid="98"/>
                                        </p:tgtEl>
                                        <p:attrNameLst>
                                          <p:attrName>style.visibility</p:attrName>
                                        </p:attrNameLst>
                                      </p:cBhvr>
                                      <p:to>
                                        <p:strVal val="visible"/>
                                      </p:to>
                                    </p:set>
                                  </p:childTnLst>
                                </p:cTn>
                              </p:par>
                              <p:par>
                                <p:cTn id="49" presetID="0" presetClass="path" presetSubtype="0" accel="50000" decel="50000" fill="hold" grpId="0" nodeType="withEffect">
                                  <p:stCondLst>
                                    <p:cond delay="0"/>
                                  </p:stCondLst>
                                  <p:childTnLst>
                                    <p:animMotion origin="layout" path="M 5.55112E-17 3.33333E-6 L -0.07682 -0.09028 " pathEditMode="relative" rAng="0" ptsTypes="AA">
                                      <p:cBhvr>
                                        <p:cTn id="50" dur="2000" fill="hold"/>
                                        <p:tgtEl>
                                          <p:spTgt spid="98"/>
                                        </p:tgtEl>
                                        <p:attrNameLst>
                                          <p:attrName>ppt_x</p:attrName>
                                          <p:attrName>ppt_y</p:attrName>
                                        </p:attrNameLst>
                                      </p:cBhvr>
                                      <p:rCtr x="-3841" y="-4514"/>
                                    </p:animMotion>
                                  </p:childTnLst>
                                </p:cTn>
                              </p:par>
                              <p:par>
                                <p:cTn id="51" presetID="1" presetClass="entr" presetSubtype="0" fill="hold" grpId="1" nodeType="with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par>
                                <p:cTn id="53" presetID="0" presetClass="path" presetSubtype="0" accel="50000" decel="50000" fill="hold" grpId="0" nodeType="withEffect">
                                  <p:stCondLst>
                                    <p:cond delay="0"/>
                                  </p:stCondLst>
                                  <p:childTnLst>
                                    <p:animMotion origin="layout" path="M 8.33333E-7 1.48148E-6 L -0.10612 -0.00463 " pathEditMode="relative" rAng="0" ptsTypes="AA">
                                      <p:cBhvr>
                                        <p:cTn id="54" dur="2000" fill="hold"/>
                                        <p:tgtEl>
                                          <p:spTgt spid="101"/>
                                        </p:tgtEl>
                                        <p:attrNameLst>
                                          <p:attrName>ppt_x</p:attrName>
                                          <p:attrName>ppt_y</p:attrName>
                                        </p:attrNameLst>
                                      </p:cBhvr>
                                      <p:rCtr x="-5313" y="-231"/>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5" grpId="0" animBg="1"/>
      <p:bldP spid="77" grpId="0" animBg="1"/>
      <p:bldP spid="78" grpId="0" animBg="1"/>
      <p:bldP spid="80" grpId="0" animBg="1"/>
      <p:bldP spid="82" grpId="0" animBg="1"/>
      <p:bldP spid="90" grpId="0" animBg="1"/>
      <p:bldP spid="91" grpId="0" animBg="1"/>
      <p:bldP spid="92" grpId="0" animBg="1"/>
      <p:bldP spid="93" grpId="0" animBg="1"/>
      <p:bldP spid="93" grpId="1" animBg="1"/>
      <p:bldP spid="93" grpId="2" animBg="1"/>
      <p:bldP spid="97" grpId="0" animBg="1"/>
      <p:bldP spid="97" grpId="1" animBg="1"/>
      <p:bldP spid="98" grpId="0" animBg="1"/>
      <p:bldP spid="98" grpId="1" animBg="1"/>
      <p:bldP spid="101" grpId="0" animBg="1"/>
      <p:bldP spid="10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44" y="734494"/>
            <a:ext cx="45704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Rectangle 2"/>
          <p:cNvSpPr>
            <a:spLocks noGrp="1" noChangeArrowheads="1"/>
          </p:cNvSpPr>
          <p:nvPr>
            <p:ph type="title"/>
          </p:nvPr>
        </p:nvSpPr>
        <p:spPr>
          <a:xfrm>
            <a:off x="521044" y="0"/>
            <a:ext cx="6176963" cy="818978"/>
          </a:xfrm>
        </p:spPr>
        <p:txBody>
          <a:bodyPr/>
          <a:lstStyle/>
          <a:p>
            <a:pPr>
              <a:defRPr/>
            </a:pPr>
            <a:r>
              <a:rPr lang="en-US" dirty="0">
                <a:latin typeface="Gill Sans MT" charset="0"/>
                <a:cs typeface="+mj-cs"/>
              </a:rPr>
              <a:t>Link layer services</a:t>
            </a:r>
          </a:p>
        </p:txBody>
      </p:sp>
      <p:sp>
        <p:nvSpPr>
          <p:cNvPr id="6150" name="Rectangle 3"/>
          <p:cNvSpPr>
            <a:spLocks noGrp="1" noChangeArrowheads="1"/>
          </p:cNvSpPr>
          <p:nvPr>
            <p:ph type="body" idx="1"/>
          </p:nvPr>
        </p:nvSpPr>
        <p:spPr>
          <a:xfrm>
            <a:off x="322401" y="992424"/>
            <a:ext cx="8408080" cy="5529534"/>
          </a:xfrm>
        </p:spPr>
        <p:txBody>
          <a:bodyPr/>
          <a:lstStyle/>
          <a:p>
            <a:pPr>
              <a:lnSpc>
                <a:spcPct val="75000"/>
              </a:lnSpc>
              <a:defRPr/>
            </a:pPr>
            <a:r>
              <a:rPr lang="en-US" sz="2400" i="1" dirty="0">
                <a:solidFill>
                  <a:srgbClr val="CC0000"/>
                </a:solidFill>
                <a:latin typeface="Gill Sans MT" charset="0"/>
                <a:cs typeface="+mn-cs"/>
              </a:rPr>
              <a:t>framing, link access:</a:t>
            </a:r>
            <a:r>
              <a:rPr lang="en-US" dirty="0">
                <a:latin typeface="Gill Sans MT" charset="0"/>
                <a:cs typeface="+mn-cs"/>
              </a:rPr>
              <a:t> </a:t>
            </a:r>
          </a:p>
          <a:p>
            <a:pPr lvl="1">
              <a:lnSpc>
                <a:spcPct val="75000"/>
              </a:lnSpc>
              <a:defRPr/>
            </a:pPr>
            <a:r>
              <a:rPr lang="en-US" sz="2000" dirty="0">
                <a:solidFill>
                  <a:srgbClr val="C00000"/>
                </a:solidFill>
                <a:latin typeface="Gill Sans MT" charset="0"/>
              </a:rPr>
              <a:t>encapsulate</a:t>
            </a:r>
            <a:r>
              <a:rPr lang="en-US" sz="2000" dirty="0">
                <a:latin typeface="Gill Sans MT" charset="0"/>
              </a:rPr>
              <a:t> datagram into </a:t>
            </a:r>
            <a:r>
              <a:rPr lang="en-US" sz="2000" dirty="0">
                <a:solidFill>
                  <a:srgbClr val="C00000"/>
                </a:solidFill>
                <a:latin typeface="Gill Sans MT" charset="0"/>
              </a:rPr>
              <a:t>frame</a:t>
            </a:r>
            <a:r>
              <a:rPr lang="en-US" sz="2000" dirty="0">
                <a:latin typeface="Gill Sans MT" charset="0"/>
              </a:rPr>
              <a:t>, adding header, trailer</a:t>
            </a:r>
          </a:p>
          <a:p>
            <a:pPr lvl="1">
              <a:lnSpc>
                <a:spcPct val="75000"/>
              </a:lnSpc>
              <a:defRPr/>
            </a:pPr>
            <a:r>
              <a:rPr lang="en-US" sz="2000" dirty="0">
                <a:solidFill>
                  <a:srgbClr val="C00000"/>
                </a:solidFill>
                <a:latin typeface="Gill Sans MT" charset="0"/>
              </a:rPr>
              <a:t>access mechanism</a:t>
            </a:r>
            <a:r>
              <a:rPr lang="en-US" sz="2000" dirty="0">
                <a:latin typeface="Gill Sans MT" charset="0"/>
              </a:rPr>
              <a:t> to channel/link – when to transmit - if shared medium</a:t>
            </a:r>
          </a:p>
          <a:p>
            <a:pPr lvl="1">
              <a:lnSpc>
                <a:spcPct val="75000"/>
              </a:lnSpc>
              <a:defRPr/>
            </a:pPr>
            <a:r>
              <a:rPr lang="ja-JP" altLang="en-US" sz="2000" dirty="0">
                <a:latin typeface="Gill Sans MT" charset="0"/>
              </a:rPr>
              <a:t>“</a:t>
            </a:r>
            <a:r>
              <a:rPr lang="en-US" sz="2000" dirty="0">
                <a:latin typeface="Gill Sans MT" charset="0"/>
              </a:rPr>
              <a:t>MAC</a:t>
            </a:r>
            <a:r>
              <a:rPr lang="ja-JP" altLang="en-US" sz="2000">
                <a:latin typeface="Gill Sans MT" charset="0"/>
              </a:rPr>
              <a:t>”</a:t>
            </a:r>
            <a:r>
              <a:rPr lang="en-US" sz="2000" dirty="0">
                <a:latin typeface="Gill Sans MT" charset="0"/>
              </a:rPr>
              <a:t> (often referred to as hardware..) </a:t>
            </a:r>
            <a:r>
              <a:rPr lang="en-US" sz="2000" dirty="0">
                <a:solidFill>
                  <a:srgbClr val="C00000"/>
                </a:solidFill>
                <a:latin typeface="Gill Sans MT" charset="0"/>
              </a:rPr>
              <a:t>addresses</a:t>
            </a:r>
            <a:r>
              <a:rPr lang="en-US" sz="2000" dirty="0">
                <a:latin typeface="Gill Sans MT" charset="0"/>
              </a:rPr>
              <a:t> used in frame headers to identify source, destination  </a:t>
            </a:r>
          </a:p>
          <a:p>
            <a:pPr lvl="2">
              <a:lnSpc>
                <a:spcPct val="90000"/>
              </a:lnSpc>
              <a:defRPr/>
            </a:pPr>
            <a:r>
              <a:rPr lang="en-US" dirty="0">
                <a:latin typeface="Gill Sans MT" charset="0"/>
              </a:rPr>
              <a:t>different from network layer (e.g., IP) address!</a:t>
            </a:r>
          </a:p>
          <a:p>
            <a:pPr>
              <a:defRPr/>
            </a:pPr>
            <a:r>
              <a:rPr lang="en-US" sz="2400" i="1" dirty="0">
                <a:solidFill>
                  <a:srgbClr val="CC0000"/>
                </a:solidFill>
                <a:latin typeface="Gill Sans MT" charset="0"/>
              </a:rPr>
              <a:t>flow control:</a:t>
            </a:r>
            <a:r>
              <a:rPr lang="en-US" sz="2400" dirty="0">
                <a:solidFill>
                  <a:srgbClr val="CC0000"/>
                </a:solidFill>
                <a:latin typeface="Gill Sans MT" charset="0"/>
              </a:rPr>
              <a:t> </a:t>
            </a:r>
          </a:p>
          <a:p>
            <a:pPr lvl="1">
              <a:defRPr/>
            </a:pPr>
            <a:r>
              <a:rPr lang="en-US" sz="2000" dirty="0">
                <a:solidFill>
                  <a:srgbClr val="C00000"/>
                </a:solidFill>
                <a:latin typeface="Gill Sans MT" charset="0"/>
              </a:rPr>
              <a:t>pacing</a:t>
            </a:r>
            <a:r>
              <a:rPr lang="en-US" sz="2000" dirty="0">
                <a:latin typeface="Gill Sans MT" charset="0"/>
              </a:rPr>
              <a:t> between adjacent sending and receiving nodes</a:t>
            </a:r>
          </a:p>
          <a:p>
            <a:pPr>
              <a:defRPr/>
            </a:pPr>
            <a:r>
              <a:rPr lang="en-US" sz="2400" i="1" dirty="0">
                <a:solidFill>
                  <a:srgbClr val="CC0000"/>
                </a:solidFill>
                <a:latin typeface="Gill Sans MT" charset="0"/>
              </a:rPr>
              <a:t>half-duplex and full-duplex</a:t>
            </a:r>
            <a:endParaRPr lang="en-US" sz="2400" dirty="0">
              <a:solidFill>
                <a:srgbClr val="CC0000"/>
              </a:solidFill>
              <a:latin typeface="Gill Sans MT" charset="0"/>
            </a:endParaRPr>
          </a:p>
          <a:p>
            <a:pPr lvl="1">
              <a:defRPr/>
            </a:pPr>
            <a:r>
              <a:rPr lang="en-US" sz="2000" dirty="0">
                <a:latin typeface="Gill Sans MT" charset="0"/>
              </a:rPr>
              <a:t>with half duplex, nodes at both ends of link can transmit, </a:t>
            </a:r>
            <a:r>
              <a:rPr lang="en-US" sz="2000" dirty="0">
                <a:solidFill>
                  <a:srgbClr val="C00000"/>
                </a:solidFill>
                <a:latin typeface="Gill Sans MT" charset="0"/>
              </a:rPr>
              <a:t>but</a:t>
            </a:r>
            <a:r>
              <a:rPr lang="en-US" sz="2000" dirty="0">
                <a:latin typeface="Gill Sans MT" charset="0"/>
              </a:rPr>
              <a:t> not at same time</a:t>
            </a:r>
          </a:p>
          <a:p>
            <a:pPr lvl="1">
              <a:defRPr/>
            </a:pPr>
            <a:r>
              <a:rPr lang="en-US" sz="2000" dirty="0">
                <a:latin typeface="Gill Sans MT" charset="0"/>
              </a:rPr>
              <a:t>full duplex allows transmission in both directions simultaneously</a:t>
            </a:r>
          </a:p>
          <a:p>
            <a:pPr>
              <a:lnSpc>
                <a:spcPct val="75000"/>
              </a:lnSpc>
              <a:defRPr/>
            </a:pPr>
            <a:r>
              <a:rPr lang="en-US" sz="2400" i="1" dirty="0">
                <a:solidFill>
                  <a:srgbClr val="CC0000"/>
                </a:solidFill>
                <a:latin typeface="Gill Sans MT" charset="0"/>
              </a:rPr>
              <a:t>reliable delivery between adjacent nodes</a:t>
            </a:r>
          </a:p>
          <a:p>
            <a:pPr lvl="1">
              <a:lnSpc>
                <a:spcPct val="75000"/>
              </a:lnSpc>
              <a:defRPr/>
            </a:pPr>
            <a:r>
              <a:rPr lang="en-US" sz="2000" dirty="0">
                <a:latin typeface="Gill Sans MT" charset="0"/>
              </a:rPr>
              <a:t>error detection</a:t>
            </a:r>
          </a:p>
          <a:p>
            <a:pPr lvl="1">
              <a:lnSpc>
                <a:spcPct val="75000"/>
              </a:lnSpc>
              <a:defRPr/>
            </a:pPr>
            <a:r>
              <a:rPr lang="en-US" sz="2000" dirty="0">
                <a:latin typeface="Gill Sans MT" charset="0"/>
              </a:rPr>
              <a:t>error recovery (correction/retransmission)</a:t>
            </a:r>
          </a:p>
          <a:p>
            <a:pPr lvl="1">
              <a:lnSpc>
                <a:spcPct val="75000"/>
              </a:lnSpc>
              <a:defRPr/>
            </a:pPr>
            <a:r>
              <a:rPr lang="en-US" sz="2000" dirty="0">
                <a:latin typeface="Gill Sans MT" charset="0"/>
              </a:rPr>
              <a:t>links have different error rates – recovery?</a:t>
            </a:r>
          </a:p>
          <a:p>
            <a:pPr lvl="2">
              <a:lnSpc>
                <a:spcPct val="75000"/>
              </a:lnSpc>
              <a:defRPr/>
            </a:pPr>
            <a:r>
              <a:rPr lang="en-US" sz="1800" dirty="0">
                <a:latin typeface="Gill Sans MT" charset="0"/>
              </a:rPr>
              <a:t>seldom used on low bit-error links (fiber, coax, ……)</a:t>
            </a:r>
          </a:p>
          <a:p>
            <a:pPr lvl="2">
              <a:lnSpc>
                <a:spcPct val="75000"/>
              </a:lnSpc>
              <a:defRPr/>
            </a:pPr>
            <a:r>
              <a:rPr lang="en-US" sz="1800" dirty="0">
                <a:latin typeface="Gill Sans MT" charset="0"/>
              </a:rPr>
              <a:t>generally on wireless links: high error rates</a:t>
            </a:r>
          </a:p>
          <a:p>
            <a:pPr>
              <a:defRPr/>
            </a:pPr>
            <a:endParaRPr lang="en-US" sz="2400" dirty="0">
              <a:latin typeface="Gill Sans MT" charset="0"/>
            </a:endParaRPr>
          </a:p>
        </p:txBody>
      </p:sp>
      <p:sp>
        <p:nvSpPr>
          <p:cNvPr id="7"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7</a:t>
            </a:fld>
            <a:endParaRPr lang="en-US" sz="1200" dirty="0">
              <a:latin typeface="Tahoma" charset="0"/>
            </a:endParaRPr>
          </a:p>
        </p:txBody>
      </p:sp>
      <p:sp>
        <p:nvSpPr>
          <p:cNvPr id="8"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837189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a:xfrm>
            <a:off x="383779" y="214572"/>
            <a:ext cx="5829300" cy="546100"/>
          </a:xfrm>
        </p:spPr>
        <p:txBody>
          <a:bodyPr/>
          <a:lstStyle/>
          <a:p>
            <a:pPr>
              <a:defRPr/>
            </a:pPr>
            <a:r>
              <a:rPr lang="en-US" sz="3000" dirty="0">
                <a:latin typeface="Gill Sans MT" charset="0"/>
              </a:rPr>
              <a:t>Switch: frame filtering/forwarding</a:t>
            </a:r>
          </a:p>
        </p:txBody>
      </p:sp>
      <p:sp>
        <p:nvSpPr>
          <p:cNvPr id="66565" name="Rectangle 3"/>
          <p:cNvSpPr>
            <a:spLocks noGrp="1" noChangeArrowheads="1"/>
          </p:cNvSpPr>
          <p:nvPr>
            <p:ph type="body" idx="1"/>
          </p:nvPr>
        </p:nvSpPr>
        <p:spPr>
          <a:xfrm>
            <a:off x="309351" y="1039178"/>
            <a:ext cx="7960121" cy="5467948"/>
          </a:xfrm>
        </p:spPr>
        <p:txBody>
          <a:bodyPr>
            <a:noAutofit/>
          </a:bodyPr>
          <a:lstStyle/>
          <a:p>
            <a:pPr>
              <a:buFont typeface="Wingdings" charset="0"/>
              <a:buNone/>
              <a:defRPr/>
            </a:pPr>
            <a:r>
              <a:rPr lang="en-US" dirty="0">
                <a:latin typeface="Gill Sans MT" charset="0"/>
                <a:cs typeface="+mn-cs"/>
              </a:rPr>
              <a:t>when  frame received at switch:</a:t>
            </a:r>
            <a:br>
              <a:rPr lang="en-US" dirty="0">
                <a:latin typeface="Gill Sans MT" charset="0"/>
                <a:cs typeface="+mn-cs"/>
              </a:rPr>
            </a:br>
            <a:endParaRPr lang="en-US" dirty="0">
              <a:latin typeface="Gill Sans MT" charset="0"/>
              <a:cs typeface="+mn-cs"/>
            </a:endParaRPr>
          </a:p>
          <a:p>
            <a:pPr lvl="1">
              <a:buFont typeface="Wingdings" charset="0"/>
              <a:buNone/>
              <a:defRPr/>
            </a:pPr>
            <a:r>
              <a:rPr lang="en-US" dirty="0">
                <a:latin typeface="Gill Sans MT" charset="0"/>
              </a:rPr>
              <a:t>1. record incoming link, MAC address of sending host</a:t>
            </a:r>
          </a:p>
          <a:p>
            <a:pPr lvl="1">
              <a:buFont typeface="Wingdings" charset="0"/>
              <a:buNone/>
              <a:defRPr/>
            </a:pPr>
            <a:r>
              <a:rPr lang="en-US" dirty="0">
                <a:latin typeface="Gill Sans MT" charset="0"/>
              </a:rPr>
              <a:t>2. index switch table using MAC destination address</a:t>
            </a:r>
            <a:endParaRPr lang="en-US" b="1" dirty="0">
              <a:solidFill>
                <a:schemeClr val="accent2"/>
              </a:solidFill>
              <a:latin typeface="Gill Sans MT" charset="0"/>
            </a:endParaRPr>
          </a:p>
          <a:p>
            <a:pPr lvl="1">
              <a:buFont typeface="Wingdings" charset="0"/>
              <a:buNone/>
              <a:defRPr/>
            </a:pPr>
            <a:r>
              <a:rPr lang="en-US" dirty="0">
                <a:solidFill>
                  <a:srgbClr val="000099"/>
                </a:solidFill>
                <a:latin typeface="Gill Sans MT" charset="0"/>
              </a:rPr>
              <a:t>3. if</a:t>
            </a:r>
            <a:r>
              <a:rPr lang="en-US" b="1" dirty="0">
                <a:solidFill>
                  <a:schemeClr val="accent2"/>
                </a:solidFill>
                <a:latin typeface="Gill Sans MT" charset="0"/>
              </a:rPr>
              <a:t> </a:t>
            </a:r>
            <a:r>
              <a:rPr lang="en-US" dirty="0">
                <a:latin typeface="Gill Sans MT" charset="0"/>
              </a:rPr>
              <a:t>entry found for destination</a:t>
            </a:r>
            <a:br>
              <a:rPr lang="en-US" dirty="0">
                <a:latin typeface="Gill Sans MT" charset="0"/>
              </a:rPr>
            </a:br>
            <a:r>
              <a:rPr lang="en-US" dirty="0">
                <a:latin typeface="Gill Sans MT" charset="0"/>
              </a:rPr>
              <a:t>  </a:t>
            </a:r>
            <a:r>
              <a:rPr lang="en-US" dirty="0">
                <a:solidFill>
                  <a:srgbClr val="000099"/>
                </a:solidFill>
                <a:latin typeface="Gill Sans MT" charset="0"/>
              </a:rPr>
              <a:t>then {</a:t>
            </a:r>
          </a:p>
          <a:p>
            <a:pPr lvl="1">
              <a:buFont typeface="Wingdings" charset="0"/>
              <a:buNone/>
              <a:defRPr/>
            </a:pPr>
            <a:r>
              <a:rPr lang="en-US" b="1" dirty="0">
                <a:solidFill>
                  <a:srgbClr val="000099"/>
                </a:solidFill>
                <a:latin typeface="Gill Sans MT" charset="0"/>
              </a:rPr>
              <a:t>     </a:t>
            </a:r>
            <a:r>
              <a:rPr lang="en-US" dirty="0">
                <a:solidFill>
                  <a:srgbClr val="000099"/>
                </a:solidFill>
                <a:latin typeface="Gill Sans MT" charset="0"/>
              </a:rPr>
              <a:t>if</a:t>
            </a:r>
            <a:r>
              <a:rPr lang="en-US" b="1" dirty="0">
                <a:solidFill>
                  <a:schemeClr val="accent2"/>
                </a:solidFill>
                <a:latin typeface="Gill Sans MT" charset="0"/>
              </a:rPr>
              <a:t> </a:t>
            </a:r>
            <a:r>
              <a:rPr lang="en-US" dirty="0">
                <a:latin typeface="Gill Sans MT" charset="0"/>
              </a:rPr>
              <a:t>destination on segment from which frame arrived (i.e., same segment)</a:t>
            </a:r>
            <a:br>
              <a:rPr lang="en-US" dirty="0">
                <a:latin typeface="Gill Sans MT" charset="0"/>
              </a:rPr>
            </a:br>
            <a:r>
              <a:rPr lang="en-US" dirty="0">
                <a:latin typeface="Gill Sans MT" charset="0"/>
              </a:rPr>
              <a:t>       </a:t>
            </a:r>
            <a:r>
              <a:rPr lang="en-US" dirty="0">
                <a:solidFill>
                  <a:srgbClr val="000099"/>
                </a:solidFill>
                <a:latin typeface="Gill Sans MT" charset="0"/>
              </a:rPr>
              <a:t>then</a:t>
            </a:r>
            <a:r>
              <a:rPr lang="en-US" dirty="0">
                <a:latin typeface="Gill Sans MT" charset="0"/>
              </a:rPr>
              <a:t> drop frame </a:t>
            </a:r>
          </a:p>
          <a:p>
            <a:pPr lvl="3">
              <a:buNone/>
              <a:defRPr/>
            </a:pPr>
            <a:r>
              <a:rPr lang="en-US" sz="1500" dirty="0">
                <a:solidFill>
                  <a:schemeClr val="accent2"/>
                </a:solidFill>
                <a:latin typeface="Gill Sans MT" charset="0"/>
              </a:rPr>
              <a:t>(</a:t>
            </a:r>
            <a:r>
              <a:rPr lang="en-US" sz="1500" dirty="0" err="1">
                <a:solidFill>
                  <a:schemeClr val="accent2"/>
                </a:solidFill>
                <a:latin typeface="Gill Sans MT" charset="0"/>
              </a:rPr>
              <a:t>i.e</a:t>
            </a:r>
            <a:r>
              <a:rPr lang="en-US" sz="1500" dirty="0">
                <a:solidFill>
                  <a:schemeClr val="accent2"/>
                </a:solidFill>
                <a:latin typeface="Gill Sans MT" charset="0"/>
              </a:rPr>
              <a:t>, destination and source in same direction, no need to forward, see D-D’ next slide)</a:t>
            </a:r>
            <a:endParaRPr lang="en-US" dirty="0">
              <a:solidFill>
                <a:schemeClr val="accent2"/>
              </a:solidFill>
              <a:latin typeface="Gill Sans MT" charset="0"/>
            </a:endParaRPr>
          </a:p>
          <a:p>
            <a:pPr lvl="1">
              <a:buFont typeface="Wingdings" charset="0"/>
              <a:buNone/>
              <a:defRPr/>
            </a:pPr>
            <a:r>
              <a:rPr lang="en-US" dirty="0">
                <a:latin typeface="Gill Sans MT" charset="0"/>
              </a:rPr>
              <a:t>           </a:t>
            </a:r>
            <a:r>
              <a:rPr lang="en-US" dirty="0">
                <a:solidFill>
                  <a:srgbClr val="000099"/>
                </a:solidFill>
                <a:latin typeface="Gill Sans MT" charset="0"/>
              </a:rPr>
              <a:t>else</a:t>
            </a:r>
            <a:r>
              <a:rPr lang="en-US" dirty="0">
                <a:latin typeface="Gill Sans MT" charset="0"/>
              </a:rPr>
              <a:t> forward frame on interface indicated by entry</a:t>
            </a:r>
          </a:p>
          <a:p>
            <a:pPr lvl="1">
              <a:buFont typeface="Wingdings" charset="0"/>
              <a:buNone/>
              <a:defRPr/>
            </a:pPr>
            <a:r>
              <a:rPr lang="en-US" dirty="0">
                <a:latin typeface="Gill Sans MT" charset="0"/>
              </a:rPr>
              <a:t>     </a:t>
            </a:r>
            <a:r>
              <a:rPr lang="en-US" b="1" dirty="0">
                <a:solidFill>
                  <a:schemeClr val="accent2"/>
                </a:solidFill>
                <a:latin typeface="Gill Sans MT" charset="0"/>
              </a:rPr>
              <a:t>  </a:t>
            </a:r>
            <a:r>
              <a:rPr lang="en-US" dirty="0">
                <a:solidFill>
                  <a:srgbClr val="000099"/>
                </a:solidFill>
                <a:latin typeface="Gill Sans MT" charset="0"/>
              </a:rPr>
              <a:t>}</a:t>
            </a:r>
            <a:r>
              <a:rPr lang="en-US" b="1" dirty="0">
                <a:solidFill>
                  <a:schemeClr val="accent2"/>
                </a:solidFill>
                <a:latin typeface="Gill Sans MT" charset="0"/>
              </a:rPr>
              <a:t>   </a:t>
            </a:r>
            <a:endParaRPr lang="en-US" dirty="0">
              <a:latin typeface="Gill Sans MT" charset="0"/>
            </a:endParaRPr>
          </a:p>
          <a:p>
            <a:pPr lvl="1">
              <a:buFont typeface="Wingdings" charset="0"/>
              <a:buNone/>
              <a:defRPr/>
            </a:pPr>
            <a:r>
              <a:rPr lang="en-US" dirty="0">
                <a:latin typeface="Gill Sans MT" charset="0"/>
              </a:rPr>
              <a:t>      </a:t>
            </a:r>
            <a:r>
              <a:rPr lang="en-US" dirty="0">
                <a:solidFill>
                  <a:srgbClr val="000099"/>
                </a:solidFill>
                <a:latin typeface="Gill Sans MT" charset="0"/>
              </a:rPr>
              <a:t>else</a:t>
            </a:r>
            <a:r>
              <a:rPr lang="en-US" dirty="0">
                <a:latin typeface="Gill Sans MT" charset="0"/>
              </a:rPr>
              <a:t> flood  /* forward on all interfaces except arriving</a:t>
            </a:r>
          </a:p>
          <a:p>
            <a:pPr lvl="1">
              <a:buFont typeface="Wingdings" charset="0"/>
              <a:buNone/>
              <a:defRPr/>
            </a:pPr>
            <a:r>
              <a:rPr lang="en-US" dirty="0">
                <a:latin typeface="Gill Sans MT" charset="0"/>
              </a:rPr>
              <a:t>                          interface */</a:t>
            </a:r>
          </a:p>
          <a:p>
            <a:pPr lvl="3">
              <a:buFontTx/>
              <a:buNone/>
              <a:defRPr/>
            </a:pPr>
            <a:r>
              <a:rPr lang="en-US" sz="1800" dirty="0">
                <a:latin typeface="Times New Roman" charset="0"/>
              </a:rPr>
              <a:t>  </a:t>
            </a:r>
          </a:p>
        </p:txBody>
      </p:sp>
      <p:pic>
        <p:nvPicPr>
          <p:cNvPr id="168965" name="Picture 1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5" y="773684"/>
            <a:ext cx="5142309" cy="129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a:xfrm>
            <a:off x="8423158" y="6495584"/>
            <a:ext cx="411491" cy="20423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557213" indent="-214313">
              <a:defRPr sz="1800">
                <a:solidFill>
                  <a:schemeClr val="tx1"/>
                </a:solidFill>
                <a:latin typeface="Arial" charset="0"/>
                <a:ea typeface="ＭＳ Ｐゴシック" charset="0"/>
              </a:defRPr>
            </a:lvl2pPr>
            <a:lvl3pPr marL="857250" indent="-171450">
              <a:defRPr sz="1800">
                <a:solidFill>
                  <a:schemeClr val="tx1"/>
                </a:solidFill>
                <a:latin typeface="Arial" charset="0"/>
                <a:ea typeface="ＭＳ Ｐゴシック" charset="0"/>
              </a:defRPr>
            </a:lvl3pPr>
            <a:lvl4pPr marL="1200150" indent="-171450">
              <a:defRPr sz="1800">
                <a:solidFill>
                  <a:schemeClr val="tx1"/>
                </a:solidFill>
                <a:latin typeface="Arial" charset="0"/>
                <a:ea typeface="ＭＳ Ｐゴシック" charset="0"/>
              </a:defRPr>
            </a:lvl4pPr>
            <a:lvl5pPr marL="1543050" indent="-171450">
              <a:defRPr sz="1800">
                <a:solidFill>
                  <a:schemeClr val="tx1"/>
                </a:solidFill>
                <a:latin typeface="Arial" charset="0"/>
                <a:ea typeface="ＭＳ Ｐゴシック" charset="0"/>
              </a:defRPr>
            </a:lvl5pPr>
            <a:lvl6pPr marL="1885950" indent="-171450" eaLnBrk="0" fontAlgn="base" hangingPunct="0">
              <a:spcBef>
                <a:spcPct val="0"/>
              </a:spcBef>
              <a:spcAft>
                <a:spcPct val="0"/>
              </a:spcAft>
              <a:defRPr sz="1800">
                <a:solidFill>
                  <a:schemeClr val="tx1"/>
                </a:solidFill>
                <a:latin typeface="Arial" charset="0"/>
                <a:ea typeface="ＭＳ Ｐゴシック" charset="0"/>
              </a:defRPr>
            </a:lvl6pPr>
            <a:lvl7pPr marL="2228850" indent="-171450" eaLnBrk="0" fontAlgn="base" hangingPunct="0">
              <a:spcBef>
                <a:spcPct val="0"/>
              </a:spcBef>
              <a:spcAft>
                <a:spcPct val="0"/>
              </a:spcAft>
              <a:defRPr sz="1800">
                <a:solidFill>
                  <a:schemeClr val="tx1"/>
                </a:solidFill>
                <a:latin typeface="Arial" charset="0"/>
                <a:ea typeface="ＭＳ Ｐゴシック" charset="0"/>
              </a:defRPr>
            </a:lvl7pPr>
            <a:lvl8pPr marL="2571750" indent="-171450" eaLnBrk="0" fontAlgn="base" hangingPunct="0">
              <a:spcBef>
                <a:spcPct val="0"/>
              </a:spcBef>
              <a:spcAft>
                <a:spcPct val="0"/>
              </a:spcAft>
              <a:defRPr sz="1800">
                <a:solidFill>
                  <a:schemeClr val="tx1"/>
                </a:solidFill>
                <a:latin typeface="Arial" charset="0"/>
                <a:ea typeface="ＭＳ Ｐゴシック" charset="0"/>
              </a:defRPr>
            </a:lvl8pPr>
            <a:lvl9pPr marL="2914650" indent="-171450" eaLnBrk="0" fontAlgn="base" hangingPunct="0">
              <a:spcBef>
                <a:spcPct val="0"/>
              </a:spcBef>
              <a:spcAft>
                <a:spcPct val="0"/>
              </a:spcAft>
              <a:defRPr sz="1800">
                <a:solidFill>
                  <a:schemeClr val="tx1"/>
                </a:solidFill>
                <a:latin typeface="Arial" charset="0"/>
                <a:ea typeface="ＭＳ Ｐゴシック" charset="0"/>
              </a:defRPr>
            </a:lvl9pPr>
          </a:lstStyle>
          <a:p>
            <a:r>
              <a:rPr lang="en-US" sz="900" dirty="0">
                <a:latin typeface="Tahoma" charset="0"/>
              </a:rPr>
              <a:t>6-</a:t>
            </a:r>
            <a:fld id="{8E8C6E93-DF5B-BC4B-80F9-500DED1EEDCC}" type="slidenum">
              <a:rPr lang="en-US" sz="900">
                <a:latin typeface="Tahoma" charset="0"/>
              </a:rPr>
              <a:pPr/>
              <a:t>70</a:t>
            </a:fld>
            <a:endParaRPr lang="en-US" sz="900" dirty="0">
              <a:latin typeface="Tahoma" charset="0"/>
            </a:endParaRPr>
          </a:p>
        </p:txBody>
      </p:sp>
      <p:sp>
        <p:nvSpPr>
          <p:cNvPr id="8" name="Footer Placeholder 2"/>
          <p:cNvSpPr>
            <a:spLocks noGrp="1"/>
          </p:cNvSpPr>
          <p:nvPr>
            <p:ph type="ftr" sz="quarter" idx="11"/>
          </p:nvPr>
        </p:nvSpPr>
        <p:spPr>
          <a:xfrm>
            <a:off x="6790053" y="6495584"/>
            <a:ext cx="1633105" cy="18115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557213" indent="-214313">
              <a:defRPr sz="1800">
                <a:solidFill>
                  <a:schemeClr val="tx1"/>
                </a:solidFill>
                <a:latin typeface="Arial" charset="0"/>
                <a:ea typeface="ＭＳ Ｐゴシック" charset="0"/>
              </a:defRPr>
            </a:lvl2pPr>
            <a:lvl3pPr marL="857250" indent="-171450">
              <a:defRPr sz="1800">
                <a:solidFill>
                  <a:schemeClr val="tx1"/>
                </a:solidFill>
                <a:latin typeface="Arial" charset="0"/>
                <a:ea typeface="ＭＳ Ｐゴシック" charset="0"/>
              </a:defRPr>
            </a:lvl3pPr>
            <a:lvl4pPr marL="1200150" indent="-171450">
              <a:defRPr sz="1800">
                <a:solidFill>
                  <a:schemeClr val="tx1"/>
                </a:solidFill>
                <a:latin typeface="Arial" charset="0"/>
                <a:ea typeface="ＭＳ Ｐゴシック" charset="0"/>
              </a:defRPr>
            </a:lvl4pPr>
            <a:lvl5pPr marL="1543050" indent="-171450">
              <a:defRPr sz="1800">
                <a:solidFill>
                  <a:schemeClr val="tx1"/>
                </a:solidFill>
                <a:latin typeface="Arial" charset="0"/>
                <a:ea typeface="ＭＳ Ｐゴシック" charset="0"/>
              </a:defRPr>
            </a:lvl5pPr>
            <a:lvl6pPr marL="1885950" indent="-171450" eaLnBrk="0" fontAlgn="base" hangingPunct="0">
              <a:spcBef>
                <a:spcPct val="0"/>
              </a:spcBef>
              <a:spcAft>
                <a:spcPct val="0"/>
              </a:spcAft>
              <a:defRPr sz="1800">
                <a:solidFill>
                  <a:schemeClr val="tx1"/>
                </a:solidFill>
                <a:latin typeface="Arial" charset="0"/>
                <a:ea typeface="ＭＳ Ｐゴシック" charset="0"/>
              </a:defRPr>
            </a:lvl6pPr>
            <a:lvl7pPr marL="2228850" indent="-171450" eaLnBrk="0" fontAlgn="base" hangingPunct="0">
              <a:spcBef>
                <a:spcPct val="0"/>
              </a:spcBef>
              <a:spcAft>
                <a:spcPct val="0"/>
              </a:spcAft>
              <a:defRPr sz="1800">
                <a:solidFill>
                  <a:schemeClr val="tx1"/>
                </a:solidFill>
                <a:latin typeface="Arial" charset="0"/>
                <a:ea typeface="ＭＳ Ｐゴシック" charset="0"/>
              </a:defRPr>
            </a:lvl7pPr>
            <a:lvl8pPr marL="2571750" indent="-171450" eaLnBrk="0" fontAlgn="base" hangingPunct="0">
              <a:spcBef>
                <a:spcPct val="0"/>
              </a:spcBef>
              <a:spcAft>
                <a:spcPct val="0"/>
              </a:spcAft>
              <a:defRPr sz="1800">
                <a:solidFill>
                  <a:schemeClr val="tx1"/>
                </a:solidFill>
                <a:latin typeface="Arial" charset="0"/>
                <a:ea typeface="ＭＳ Ｐゴシック" charset="0"/>
              </a:defRPr>
            </a:lvl8pPr>
            <a:lvl9pPr marL="2914650" indent="-171450" eaLnBrk="0" fontAlgn="base" hangingPunct="0">
              <a:spcBef>
                <a:spcPct val="0"/>
              </a:spcBef>
              <a:spcAft>
                <a:spcPct val="0"/>
              </a:spcAft>
              <a:defRPr sz="1800">
                <a:solidFill>
                  <a:schemeClr val="tx1"/>
                </a:solidFill>
                <a:latin typeface="Arial" charset="0"/>
                <a:ea typeface="ＭＳ Ｐゴシック" charset="0"/>
              </a:defRPr>
            </a:lvl9pPr>
          </a:lstStyle>
          <a:p>
            <a:pPr algn="r"/>
            <a:r>
              <a:rPr lang="en-US" sz="9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2105853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5"/>
          <p:cNvSpPr>
            <a:spLocks noGrp="1" noChangeArrowheads="1"/>
          </p:cNvSpPr>
          <p:nvPr>
            <p:ph type="title"/>
          </p:nvPr>
        </p:nvSpPr>
        <p:spPr>
          <a:xfrm>
            <a:off x="125612" y="85054"/>
            <a:ext cx="5829300" cy="857250"/>
          </a:xfrm>
        </p:spPr>
        <p:txBody>
          <a:bodyPr/>
          <a:lstStyle/>
          <a:p>
            <a:pPr>
              <a:defRPr/>
            </a:pPr>
            <a:r>
              <a:rPr lang="en-US" dirty="0">
                <a:latin typeface="Gill Sans MT" charset="0"/>
                <a:cs typeface="+mj-cs"/>
              </a:rPr>
              <a:t>Interconnecting switches</a:t>
            </a:r>
          </a:p>
        </p:txBody>
      </p:sp>
      <p:sp>
        <p:nvSpPr>
          <p:cNvPr id="68613" name="Rectangle 6"/>
          <p:cNvSpPr>
            <a:spLocks noGrp="1" noChangeArrowheads="1"/>
          </p:cNvSpPr>
          <p:nvPr>
            <p:ph type="body" idx="1"/>
          </p:nvPr>
        </p:nvSpPr>
        <p:spPr>
          <a:xfrm>
            <a:off x="222880" y="1070667"/>
            <a:ext cx="5911454" cy="867272"/>
          </a:xfrm>
        </p:spPr>
        <p:txBody>
          <a:bodyPr/>
          <a:lstStyle/>
          <a:p>
            <a:pPr marL="0" indent="0">
              <a:buNone/>
              <a:defRPr/>
            </a:pPr>
            <a:r>
              <a:rPr lang="en-US" dirty="0">
                <a:latin typeface="Gill Sans MT" charset="0"/>
                <a:cs typeface="+mn-cs"/>
              </a:rPr>
              <a:t>self-learning switches can be connected together:</a:t>
            </a:r>
          </a:p>
        </p:txBody>
      </p:sp>
      <p:sp>
        <p:nvSpPr>
          <p:cNvPr id="681030" name="Rectangle 70"/>
          <p:cNvSpPr>
            <a:spLocks noChangeArrowheads="1"/>
          </p:cNvSpPr>
          <p:nvPr/>
        </p:nvSpPr>
        <p:spPr bwMode="auto">
          <a:xfrm>
            <a:off x="1660923" y="4258866"/>
            <a:ext cx="5911453" cy="1257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5000"/>
              </a:lnSpc>
              <a:spcBef>
                <a:spcPct val="20000"/>
              </a:spcBef>
              <a:buClr>
                <a:srgbClr val="000099"/>
              </a:buClr>
              <a:buSzPct val="65000"/>
              <a:defRPr/>
            </a:pPr>
            <a:r>
              <a:rPr lang="en-US" sz="2100" i="1" u="sng" dirty="0">
                <a:solidFill>
                  <a:srgbClr val="CC0000"/>
                </a:solidFill>
                <a:latin typeface="Gill Sans MT" charset="0"/>
              </a:rPr>
              <a:t>Q:</a:t>
            </a:r>
            <a:r>
              <a:rPr lang="en-US" sz="2100" i="1" dirty="0">
                <a:solidFill>
                  <a:srgbClr val="000000"/>
                </a:solidFill>
                <a:latin typeface="Gill Sans MT" charset="0"/>
              </a:rPr>
              <a:t> </a:t>
            </a:r>
            <a:r>
              <a:rPr lang="en-US" sz="2100" dirty="0">
                <a:solidFill>
                  <a:srgbClr val="000000"/>
                </a:solidFill>
                <a:latin typeface="Gill Sans MT" charset="0"/>
              </a:rPr>
              <a:t>sending from </a:t>
            </a:r>
            <a:r>
              <a:rPr lang="en-US" sz="2100" dirty="0">
                <a:solidFill>
                  <a:srgbClr val="C00000"/>
                </a:solidFill>
                <a:latin typeface="Gill Sans MT" charset="0"/>
              </a:rPr>
              <a:t>A</a:t>
            </a:r>
            <a:r>
              <a:rPr lang="en-US" sz="2100" dirty="0">
                <a:solidFill>
                  <a:srgbClr val="000000"/>
                </a:solidFill>
                <a:latin typeface="Gill Sans MT" charset="0"/>
              </a:rPr>
              <a:t> to </a:t>
            </a:r>
            <a:r>
              <a:rPr lang="en-US" sz="2100" dirty="0">
                <a:solidFill>
                  <a:srgbClr val="C00000"/>
                </a:solidFill>
                <a:latin typeface="Gill Sans MT" charset="0"/>
              </a:rPr>
              <a:t>G</a:t>
            </a:r>
            <a:r>
              <a:rPr lang="en-US" sz="2100" dirty="0">
                <a:solidFill>
                  <a:srgbClr val="000000"/>
                </a:solidFill>
                <a:latin typeface="Gill Sans MT" charset="0"/>
              </a:rPr>
              <a:t> - how does S</a:t>
            </a:r>
            <a:r>
              <a:rPr lang="en-US" sz="2100" baseline="-25000" dirty="0">
                <a:solidFill>
                  <a:srgbClr val="000000"/>
                </a:solidFill>
                <a:latin typeface="Gill Sans MT" charset="0"/>
              </a:rPr>
              <a:t>1</a:t>
            </a:r>
            <a:r>
              <a:rPr lang="en-US" sz="2100" dirty="0">
                <a:solidFill>
                  <a:srgbClr val="000000"/>
                </a:solidFill>
                <a:latin typeface="Gill Sans MT" charset="0"/>
              </a:rPr>
              <a:t> know to forward frame destined to </a:t>
            </a:r>
            <a:r>
              <a:rPr lang="en-US" sz="2100" dirty="0">
                <a:solidFill>
                  <a:srgbClr val="C00000"/>
                </a:solidFill>
                <a:latin typeface="Gill Sans MT" charset="0"/>
              </a:rPr>
              <a:t>G</a:t>
            </a:r>
            <a:r>
              <a:rPr lang="en-US" sz="2100" dirty="0">
                <a:solidFill>
                  <a:srgbClr val="000000"/>
                </a:solidFill>
                <a:latin typeface="Gill Sans MT" charset="0"/>
              </a:rPr>
              <a:t> via S</a:t>
            </a:r>
            <a:r>
              <a:rPr lang="en-US" sz="2100" baseline="-25000" dirty="0">
                <a:solidFill>
                  <a:srgbClr val="000000"/>
                </a:solidFill>
                <a:latin typeface="Gill Sans MT" charset="0"/>
              </a:rPr>
              <a:t>4</a:t>
            </a:r>
            <a:r>
              <a:rPr lang="en-US" sz="2100" dirty="0">
                <a:solidFill>
                  <a:srgbClr val="000000"/>
                </a:solidFill>
                <a:latin typeface="Gill Sans MT" charset="0"/>
              </a:rPr>
              <a:t> and S</a:t>
            </a:r>
            <a:r>
              <a:rPr lang="en-US" sz="2100" baseline="-25000" dirty="0">
                <a:solidFill>
                  <a:srgbClr val="000000"/>
                </a:solidFill>
                <a:latin typeface="Gill Sans MT" charset="0"/>
              </a:rPr>
              <a:t>3</a:t>
            </a:r>
            <a:r>
              <a:rPr lang="en-US" sz="2100" dirty="0">
                <a:solidFill>
                  <a:srgbClr val="000000"/>
                </a:solidFill>
                <a:latin typeface="Gill Sans MT" charset="0"/>
              </a:rPr>
              <a:t>?</a:t>
            </a:r>
          </a:p>
          <a:p>
            <a:pPr>
              <a:lnSpc>
                <a:spcPct val="85000"/>
              </a:lnSpc>
              <a:spcBef>
                <a:spcPct val="20000"/>
              </a:spcBef>
              <a:buClr>
                <a:srgbClr val="000099"/>
              </a:buClr>
              <a:buSzPct val="65000"/>
              <a:defRPr/>
            </a:pPr>
            <a:r>
              <a:rPr lang="en-US" sz="2100" i="1" u="sng" dirty="0">
                <a:solidFill>
                  <a:srgbClr val="CC0000"/>
                </a:solidFill>
                <a:latin typeface="Gill Sans MT" charset="0"/>
              </a:rPr>
              <a:t>A:</a:t>
            </a:r>
            <a:r>
              <a:rPr lang="en-US" sz="2100" i="1" dirty="0">
                <a:solidFill>
                  <a:srgbClr val="CC0000"/>
                </a:solidFill>
                <a:latin typeface="Gill Sans MT" charset="0"/>
              </a:rPr>
              <a:t> </a:t>
            </a:r>
            <a:r>
              <a:rPr lang="en-US" sz="2100" dirty="0">
                <a:solidFill>
                  <a:srgbClr val="000000"/>
                </a:solidFill>
                <a:latin typeface="Gill Sans MT" charset="0"/>
              </a:rPr>
              <a:t>self learning! (works exactly the same as in single-switch case!)</a:t>
            </a:r>
          </a:p>
        </p:txBody>
      </p:sp>
      <p:grpSp>
        <p:nvGrpSpPr>
          <p:cNvPr id="173062" name="Group 1"/>
          <p:cNvGrpSpPr>
            <a:grpSpLocks/>
          </p:cNvGrpSpPr>
          <p:nvPr/>
        </p:nvGrpSpPr>
        <p:grpSpPr bwMode="auto">
          <a:xfrm>
            <a:off x="1847792" y="2675869"/>
            <a:ext cx="1624156" cy="1019175"/>
            <a:chOff x="958850" y="2444750"/>
            <a:chExt cx="2166114" cy="1358710"/>
          </a:xfrm>
        </p:grpSpPr>
        <p:sp>
          <p:nvSpPr>
            <p:cNvPr id="68657" name="Line 20"/>
            <p:cNvSpPr>
              <a:spLocks noChangeShapeType="1"/>
            </p:cNvSpPr>
            <p:nvPr/>
          </p:nvSpPr>
          <p:spPr bwMode="auto">
            <a:xfrm flipH="1">
              <a:off x="1582903" y="3030456"/>
              <a:ext cx="55577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8658" name="Line 21"/>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8659" name="Line 22"/>
            <p:cNvSpPr>
              <a:spLocks noChangeShapeType="1"/>
            </p:cNvSpPr>
            <p:nvPr/>
          </p:nvSpPr>
          <p:spPr bwMode="auto">
            <a:xfrm>
              <a:off x="2389566" y="3106645"/>
              <a:ext cx="73044" cy="29523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8660" name="Text Box 64"/>
            <p:cNvSpPr txBox="1">
              <a:spLocks noChangeArrowheads="1"/>
            </p:cNvSpPr>
            <p:nvPr/>
          </p:nvSpPr>
          <p:spPr bwMode="auto">
            <a:xfrm>
              <a:off x="958850" y="2844743"/>
              <a:ext cx="468628"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b="1" i="0" dirty="0">
                  <a:solidFill>
                    <a:srgbClr val="C00000"/>
                  </a:solidFill>
                  <a:latin typeface="Arial" charset="0"/>
                  <a:cs typeface="Arial" charset="0"/>
                </a:rPr>
                <a:t>A</a:t>
              </a:r>
            </a:p>
          </p:txBody>
        </p:sp>
        <p:sp>
          <p:nvSpPr>
            <p:cNvPr id="68661" name="Text Box 65"/>
            <p:cNvSpPr txBox="1">
              <a:spLocks noChangeArrowheads="1"/>
            </p:cNvSpPr>
            <p:nvPr/>
          </p:nvSpPr>
          <p:spPr bwMode="auto">
            <a:xfrm>
              <a:off x="1408231" y="3306641"/>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B</a:t>
              </a:r>
            </a:p>
          </p:txBody>
        </p:sp>
        <p:sp>
          <p:nvSpPr>
            <p:cNvPr id="68662" name="Text Box 73"/>
            <p:cNvSpPr txBox="1">
              <a:spLocks noChangeArrowheads="1"/>
            </p:cNvSpPr>
            <p:nvPr/>
          </p:nvSpPr>
          <p:spPr bwMode="auto">
            <a:xfrm>
              <a:off x="2181548" y="2444750"/>
              <a:ext cx="56483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1</a:t>
              </a:r>
            </a:p>
          </p:txBody>
        </p:sp>
        <p:sp>
          <p:nvSpPr>
            <p:cNvPr id="68663" name="Text Box 66"/>
            <p:cNvSpPr txBox="1">
              <a:spLocks noChangeArrowheads="1"/>
            </p:cNvSpPr>
            <p:nvPr/>
          </p:nvSpPr>
          <p:spPr bwMode="auto">
            <a:xfrm>
              <a:off x="2656336" y="3298707"/>
              <a:ext cx="468628"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C</a:t>
              </a:r>
            </a:p>
          </p:txBody>
        </p:sp>
        <p:grpSp>
          <p:nvGrpSpPr>
            <p:cNvPr id="173111" name="Group 44"/>
            <p:cNvGrpSpPr>
              <a:grpSpLocks/>
            </p:cNvGrpSpPr>
            <p:nvPr/>
          </p:nvGrpSpPr>
          <p:grpSpPr bwMode="auto">
            <a:xfrm>
              <a:off x="1127760" y="2834640"/>
              <a:ext cx="568960" cy="481140"/>
              <a:chOff x="-44" y="1473"/>
              <a:chExt cx="981" cy="1105"/>
            </a:xfrm>
          </p:grpSpPr>
          <p:pic>
            <p:nvPicPr>
              <p:cNvPr id="173119"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3120"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3112" name="Group 44"/>
            <p:cNvGrpSpPr>
              <a:grpSpLocks/>
            </p:cNvGrpSpPr>
            <p:nvPr/>
          </p:nvGrpSpPr>
          <p:grpSpPr bwMode="auto">
            <a:xfrm>
              <a:off x="1534160" y="3291840"/>
              <a:ext cx="568960" cy="481140"/>
              <a:chOff x="-44" y="1473"/>
              <a:chExt cx="981" cy="1105"/>
            </a:xfrm>
          </p:grpSpPr>
          <p:pic>
            <p:nvPicPr>
              <p:cNvPr id="173117"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3118"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3113" name="Group 44"/>
            <p:cNvGrpSpPr>
              <a:grpSpLocks/>
            </p:cNvGrpSpPr>
            <p:nvPr/>
          </p:nvGrpSpPr>
          <p:grpSpPr bwMode="auto">
            <a:xfrm>
              <a:off x="2062480" y="3322320"/>
              <a:ext cx="568960" cy="481140"/>
              <a:chOff x="-44" y="1473"/>
              <a:chExt cx="981" cy="1105"/>
            </a:xfrm>
          </p:grpSpPr>
          <p:pic>
            <p:nvPicPr>
              <p:cNvPr id="173115"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311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686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3" name="Group 2"/>
          <p:cNvGrpSpPr>
            <a:grpSpLocks/>
          </p:cNvGrpSpPr>
          <p:nvPr/>
        </p:nvGrpSpPr>
        <p:grpSpPr bwMode="auto">
          <a:xfrm>
            <a:off x="2894572" y="2295005"/>
            <a:ext cx="3703980" cy="1625441"/>
            <a:chOff x="2379663" y="1984375"/>
            <a:chExt cx="4938181" cy="2166666"/>
          </a:xfrm>
        </p:grpSpPr>
        <p:sp>
          <p:nvSpPr>
            <p:cNvPr id="68618" name="Line 23"/>
            <p:cNvSpPr>
              <a:spLocks noChangeShapeType="1"/>
            </p:cNvSpPr>
            <p:nvPr/>
          </p:nvSpPr>
          <p:spPr bwMode="auto">
            <a:xfrm flipH="1">
              <a:off x="3635258" y="3068344"/>
              <a:ext cx="346043" cy="2158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8619" name="Line 24"/>
            <p:cNvSpPr>
              <a:spLocks noChangeShapeType="1"/>
            </p:cNvSpPr>
            <p:nvPr/>
          </p:nvSpPr>
          <p:spPr bwMode="auto">
            <a:xfrm flipH="1">
              <a:off x="3949554" y="3087389"/>
              <a:ext cx="125401" cy="58721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8620" name="Line 25"/>
            <p:cNvSpPr>
              <a:spLocks noChangeShapeType="1"/>
            </p:cNvSpPr>
            <p:nvPr/>
          </p:nvSpPr>
          <p:spPr bwMode="auto">
            <a:xfrm>
              <a:off x="4254326" y="3030254"/>
              <a:ext cx="230167" cy="36185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8621" name="Line 26"/>
            <p:cNvSpPr>
              <a:spLocks noChangeShapeType="1"/>
            </p:cNvSpPr>
            <p:nvPr/>
          </p:nvSpPr>
          <p:spPr bwMode="auto">
            <a:xfrm flipH="1">
              <a:off x="5532145" y="3106433"/>
              <a:ext cx="428585" cy="24440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8622" name="Line 27"/>
            <p:cNvSpPr>
              <a:spLocks noChangeShapeType="1"/>
            </p:cNvSpPr>
            <p:nvPr/>
          </p:nvSpPr>
          <p:spPr bwMode="auto">
            <a:xfrm flipH="1">
              <a:off x="6035335" y="3077866"/>
              <a:ext cx="9524" cy="46977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8623" name="Line 35"/>
            <p:cNvSpPr>
              <a:spLocks noChangeShapeType="1"/>
            </p:cNvSpPr>
            <p:nvPr/>
          </p:nvSpPr>
          <p:spPr bwMode="auto">
            <a:xfrm flipH="1">
              <a:off x="2379663" y="2355749"/>
              <a:ext cx="1517509" cy="53642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8624" name="Line 36"/>
            <p:cNvSpPr>
              <a:spLocks noChangeShapeType="1"/>
            </p:cNvSpPr>
            <p:nvPr/>
          </p:nvSpPr>
          <p:spPr bwMode="auto">
            <a:xfrm>
              <a:off x="4200356" y="2322421"/>
              <a:ext cx="0" cy="5999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8625" name="Line 37"/>
            <p:cNvSpPr>
              <a:spLocks noChangeShapeType="1"/>
            </p:cNvSpPr>
            <p:nvPr/>
          </p:nvSpPr>
          <p:spPr bwMode="auto">
            <a:xfrm flipH="1" flipV="1">
              <a:off x="4449571" y="2306551"/>
              <a:ext cx="1406394" cy="68402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8626" name="Line 63"/>
            <p:cNvSpPr>
              <a:spLocks noChangeShapeType="1"/>
            </p:cNvSpPr>
            <p:nvPr/>
          </p:nvSpPr>
          <p:spPr bwMode="auto">
            <a:xfrm>
              <a:off x="6411539" y="3131826"/>
              <a:ext cx="285723" cy="15870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8627" name="Text Box 67"/>
            <p:cNvSpPr txBox="1">
              <a:spLocks noChangeArrowheads="1"/>
            </p:cNvSpPr>
            <p:nvPr/>
          </p:nvSpPr>
          <p:spPr bwMode="auto">
            <a:xfrm>
              <a:off x="3620973" y="3222290"/>
              <a:ext cx="468460"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D</a:t>
              </a:r>
            </a:p>
          </p:txBody>
        </p:sp>
        <p:sp>
          <p:nvSpPr>
            <p:cNvPr id="68628" name="Text Box 68"/>
            <p:cNvSpPr txBox="1">
              <a:spLocks noChangeArrowheads="1"/>
            </p:cNvSpPr>
            <p:nvPr/>
          </p:nvSpPr>
          <p:spPr bwMode="auto">
            <a:xfrm>
              <a:off x="4094004" y="3658732"/>
              <a:ext cx="45136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E</a:t>
              </a:r>
            </a:p>
          </p:txBody>
        </p:sp>
        <p:sp>
          <p:nvSpPr>
            <p:cNvPr id="68629" name="Text Box 69"/>
            <p:cNvSpPr txBox="1">
              <a:spLocks noChangeArrowheads="1"/>
            </p:cNvSpPr>
            <p:nvPr/>
          </p:nvSpPr>
          <p:spPr bwMode="auto">
            <a:xfrm>
              <a:off x="4567036" y="3057234"/>
              <a:ext cx="434266"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F</a:t>
              </a:r>
            </a:p>
          </p:txBody>
        </p:sp>
        <p:sp>
          <p:nvSpPr>
            <p:cNvPr id="68630" name="Text Box 74"/>
            <p:cNvSpPr txBox="1">
              <a:spLocks noChangeArrowheads="1"/>
            </p:cNvSpPr>
            <p:nvPr/>
          </p:nvSpPr>
          <p:spPr bwMode="auto">
            <a:xfrm>
              <a:off x="3408267" y="2768387"/>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2</a:t>
              </a:r>
            </a:p>
          </p:txBody>
        </p:sp>
        <p:sp>
          <p:nvSpPr>
            <p:cNvPr id="68631" name="Text Box 75"/>
            <p:cNvSpPr txBox="1">
              <a:spLocks noChangeArrowheads="1"/>
            </p:cNvSpPr>
            <p:nvPr/>
          </p:nvSpPr>
          <p:spPr bwMode="auto">
            <a:xfrm>
              <a:off x="4635291" y="1984375"/>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4</a:t>
              </a:r>
            </a:p>
          </p:txBody>
        </p:sp>
        <p:sp>
          <p:nvSpPr>
            <p:cNvPr id="68632" name="Text Box 76"/>
            <p:cNvSpPr txBox="1">
              <a:spLocks noChangeArrowheads="1"/>
            </p:cNvSpPr>
            <p:nvPr/>
          </p:nvSpPr>
          <p:spPr bwMode="auto">
            <a:xfrm>
              <a:off x="6009939" y="2570004"/>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3</a:t>
              </a:r>
            </a:p>
          </p:txBody>
        </p:sp>
        <p:sp>
          <p:nvSpPr>
            <p:cNvPr id="68633" name="Text Box 78"/>
            <p:cNvSpPr txBox="1">
              <a:spLocks noChangeArrowheads="1"/>
            </p:cNvSpPr>
            <p:nvPr/>
          </p:nvSpPr>
          <p:spPr bwMode="auto">
            <a:xfrm>
              <a:off x="6240104" y="3541291"/>
              <a:ext cx="468460"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H</a:t>
              </a:r>
            </a:p>
          </p:txBody>
        </p:sp>
        <p:sp>
          <p:nvSpPr>
            <p:cNvPr id="68634" name="Text Box 79"/>
            <p:cNvSpPr txBox="1">
              <a:spLocks noChangeArrowheads="1"/>
            </p:cNvSpPr>
            <p:nvPr/>
          </p:nvSpPr>
          <p:spPr bwMode="auto">
            <a:xfrm>
              <a:off x="6986160" y="3179440"/>
              <a:ext cx="331684"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I</a:t>
              </a:r>
            </a:p>
          </p:txBody>
        </p:sp>
        <p:sp>
          <p:nvSpPr>
            <p:cNvPr id="68635" name="Text Box 80"/>
            <p:cNvSpPr txBox="1">
              <a:spLocks noChangeArrowheads="1"/>
            </p:cNvSpPr>
            <p:nvPr/>
          </p:nvSpPr>
          <p:spPr bwMode="auto">
            <a:xfrm>
              <a:off x="5103560" y="3595251"/>
              <a:ext cx="485558"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b="1" i="0" dirty="0">
                  <a:solidFill>
                    <a:srgbClr val="C00000"/>
                  </a:solidFill>
                  <a:latin typeface="Arial" charset="0"/>
                  <a:cs typeface="Arial" charset="0"/>
                </a:rPr>
                <a:t>G</a:t>
              </a:r>
            </a:p>
          </p:txBody>
        </p:sp>
        <p:pic>
          <p:nvPicPr>
            <p:cNvPr id="686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899" y="2930268"/>
              <a:ext cx="677799" cy="2999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73084" name="Group 44"/>
            <p:cNvGrpSpPr>
              <a:grpSpLocks/>
            </p:cNvGrpSpPr>
            <p:nvPr/>
          </p:nvGrpSpPr>
          <p:grpSpPr bwMode="auto">
            <a:xfrm>
              <a:off x="3139440" y="3180080"/>
              <a:ext cx="568960" cy="481140"/>
              <a:chOff x="-44" y="1473"/>
              <a:chExt cx="981" cy="1105"/>
            </a:xfrm>
          </p:grpSpPr>
          <p:pic>
            <p:nvPicPr>
              <p:cNvPr id="173102"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3103"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3085" name="Group 44"/>
            <p:cNvGrpSpPr>
              <a:grpSpLocks/>
            </p:cNvGrpSpPr>
            <p:nvPr/>
          </p:nvGrpSpPr>
          <p:grpSpPr bwMode="auto">
            <a:xfrm>
              <a:off x="3576320" y="3525520"/>
              <a:ext cx="568960" cy="481140"/>
              <a:chOff x="-44" y="1473"/>
              <a:chExt cx="981" cy="1105"/>
            </a:xfrm>
          </p:grpSpPr>
          <p:pic>
            <p:nvPicPr>
              <p:cNvPr id="173100"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3101"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3086" name="Group 44"/>
            <p:cNvGrpSpPr>
              <a:grpSpLocks/>
            </p:cNvGrpSpPr>
            <p:nvPr/>
          </p:nvGrpSpPr>
          <p:grpSpPr bwMode="auto">
            <a:xfrm>
              <a:off x="4135120" y="3281680"/>
              <a:ext cx="568960" cy="481140"/>
              <a:chOff x="-44" y="1473"/>
              <a:chExt cx="981" cy="1105"/>
            </a:xfrm>
          </p:grpSpPr>
          <p:pic>
            <p:nvPicPr>
              <p:cNvPr id="173098"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3099"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3087" name="Group 44"/>
            <p:cNvGrpSpPr>
              <a:grpSpLocks/>
            </p:cNvGrpSpPr>
            <p:nvPr/>
          </p:nvGrpSpPr>
          <p:grpSpPr bwMode="auto">
            <a:xfrm>
              <a:off x="5049520" y="3261360"/>
              <a:ext cx="568960" cy="481140"/>
              <a:chOff x="-44" y="1473"/>
              <a:chExt cx="981" cy="1105"/>
            </a:xfrm>
          </p:grpSpPr>
          <p:pic>
            <p:nvPicPr>
              <p:cNvPr id="173096"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3097"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3088" name="Group 44"/>
            <p:cNvGrpSpPr>
              <a:grpSpLocks/>
            </p:cNvGrpSpPr>
            <p:nvPr/>
          </p:nvGrpSpPr>
          <p:grpSpPr bwMode="auto">
            <a:xfrm>
              <a:off x="5588000" y="3434080"/>
              <a:ext cx="568960" cy="481140"/>
              <a:chOff x="-44" y="1473"/>
              <a:chExt cx="981" cy="1105"/>
            </a:xfrm>
          </p:grpSpPr>
          <p:pic>
            <p:nvPicPr>
              <p:cNvPr id="173094"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3095"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3089" name="Group 44"/>
            <p:cNvGrpSpPr>
              <a:grpSpLocks/>
            </p:cNvGrpSpPr>
            <p:nvPr/>
          </p:nvGrpSpPr>
          <p:grpSpPr bwMode="auto">
            <a:xfrm>
              <a:off x="6380480" y="3149600"/>
              <a:ext cx="568960" cy="481140"/>
              <a:chOff x="-44" y="1473"/>
              <a:chExt cx="981" cy="1105"/>
            </a:xfrm>
          </p:grpSpPr>
          <p:pic>
            <p:nvPicPr>
              <p:cNvPr id="173092"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3093"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686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313" y="2847741"/>
              <a:ext cx="677800" cy="301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86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949" y="2116102"/>
              <a:ext cx="676212" cy="301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pic>
        <p:nvPicPr>
          <p:cNvPr id="173064" name="Picture 20"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473" y="771133"/>
            <a:ext cx="5829299" cy="185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Slide Number Placeholder 5"/>
          <p:cNvSpPr>
            <a:spLocks noGrp="1"/>
          </p:cNvSpPr>
          <p:nvPr>
            <p:ph type="sldNum" sz="quarter" idx="12"/>
          </p:nvPr>
        </p:nvSpPr>
        <p:spPr>
          <a:xfrm>
            <a:off x="7485117" y="5749025"/>
            <a:ext cx="411491" cy="20423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557213" indent="-214313">
              <a:defRPr sz="1800">
                <a:solidFill>
                  <a:schemeClr val="tx1"/>
                </a:solidFill>
                <a:latin typeface="Arial" charset="0"/>
                <a:ea typeface="ＭＳ Ｐゴシック" charset="0"/>
              </a:defRPr>
            </a:lvl2pPr>
            <a:lvl3pPr marL="857250" indent="-171450">
              <a:defRPr sz="1800">
                <a:solidFill>
                  <a:schemeClr val="tx1"/>
                </a:solidFill>
                <a:latin typeface="Arial" charset="0"/>
                <a:ea typeface="ＭＳ Ｐゴシック" charset="0"/>
              </a:defRPr>
            </a:lvl3pPr>
            <a:lvl4pPr marL="1200150" indent="-171450">
              <a:defRPr sz="1800">
                <a:solidFill>
                  <a:schemeClr val="tx1"/>
                </a:solidFill>
                <a:latin typeface="Arial" charset="0"/>
                <a:ea typeface="ＭＳ Ｐゴシック" charset="0"/>
              </a:defRPr>
            </a:lvl4pPr>
            <a:lvl5pPr marL="1543050" indent="-171450">
              <a:defRPr sz="1800">
                <a:solidFill>
                  <a:schemeClr val="tx1"/>
                </a:solidFill>
                <a:latin typeface="Arial" charset="0"/>
                <a:ea typeface="ＭＳ Ｐゴシック" charset="0"/>
              </a:defRPr>
            </a:lvl5pPr>
            <a:lvl6pPr marL="1885950" indent="-171450" eaLnBrk="0" fontAlgn="base" hangingPunct="0">
              <a:spcBef>
                <a:spcPct val="0"/>
              </a:spcBef>
              <a:spcAft>
                <a:spcPct val="0"/>
              </a:spcAft>
              <a:defRPr sz="1800">
                <a:solidFill>
                  <a:schemeClr val="tx1"/>
                </a:solidFill>
                <a:latin typeface="Arial" charset="0"/>
                <a:ea typeface="ＭＳ Ｐゴシック" charset="0"/>
              </a:defRPr>
            </a:lvl6pPr>
            <a:lvl7pPr marL="2228850" indent="-171450" eaLnBrk="0" fontAlgn="base" hangingPunct="0">
              <a:spcBef>
                <a:spcPct val="0"/>
              </a:spcBef>
              <a:spcAft>
                <a:spcPct val="0"/>
              </a:spcAft>
              <a:defRPr sz="1800">
                <a:solidFill>
                  <a:schemeClr val="tx1"/>
                </a:solidFill>
                <a:latin typeface="Arial" charset="0"/>
                <a:ea typeface="ＭＳ Ｐゴシック" charset="0"/>
              </a:defRPr>
            </a:lvl7pPr>
            <a:lvl8pPr marL="2571750" indent="-171450" eaLnBrk="0" fontAlgn="base" hangingPunct="0">
              <a:spcBef>
                <a:spcPct val="0"/>
              </a:spcBef>
              <a:spcAft>
                <a:spcPct val="0"/>
              </a:spcAft>
              <a:defRPr sz="1800">
                <a:solidFill>
                  <a:schemeClr val="tx1"/>
                </a:solidFill>
                <a:latin typeface="Arial" charset="0"/>
                <a:ea typeface="ＭＳ Ｐゴシック" charset="0"/>
              </a:defRPr>
            </a:lvl8pPr>
            <a:lvl9pPr marL="2914650" indent="-171450" eaLnBrk="0" fontAlgn="base" hangingPunct="0">
              <a:spcBef>
                <a:spcPct val="0"/>
              </a:spcBef>
              <a:spcAft>
                <a:spcPct val="0"/>
              </a:spcAft>
              <a:defRPr sz="1800">
                <a:solidFill>
                  <a:schemeClr val="tx1"/>
                </a:solidFill>
                <a:latin typeface="Arial" charset="0"/>
                <a:ea typeface="ＭＳ Ｐゴシック" charset="0"/>
              </a:defRPr>
            </a:lvl9pPr>
          </a:lstStyle>
          <a:p>
            <a:r>
              <a:rPr lang="en-US" sz="900" dirty="0">
                <a:latin typeface="Tahoma" charset="0"/>
              </a:rPr>
              <a:t>6-</a:t>
            </a:r>
            <a:fld id="{8E8C6E93-DF5B-BC4B-80F9-500DED1EEDCC}" type="slidenum">
              <a:rPr lang="en-US" sz="900">
                <a:latin typeface="Tahoma" charset="0"/>
              </a:rPr>
              <a:pPr/>
              <a:t>71</a:t>
            </a:fld>
            <a:endParaRPr lang="en-US" sz="900" dirty="0">
              <a:latin typeface="Tahoma" charset="0"/>
            </a:endParaRPr>
          </a:p>
        </p:txBody>
      </p:sp>
      <p:sp>
        <p:nvSpPr>
          <p:cNvPr id="67" name="Footer Placeholder 2"/>
          <p:cNvSpPr>
            <a:spLocks noGrp="1"/>
          </p:cNvSpPr>
          <p:nvPr>
            <p:ph type="ftr" sz="quarter" idx="11"/>
          </p:nvPr>
        </p:nvSpPr>
        <p:spPr>
          <a:xfrm>
            <a:off x="5924623" y="5748414"/>
            <a:ext cx="1633105" cy="18115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557213" indent="-214313">
              <a:defRPr sz="1800">
                <a:solidFill>
                  <a:schemeClr val="tx1"/>
                </a:solidFill>
                <a:latin typeface="Arial" charset="0"/>
                <a:ea typeface="ＭＳ Ｐゴシック" charset="0"/>
              </a:defRPr>
            </a:lvl2pPr>
            <a:lvl3pPr marL="857250" indent="-171450">
              <a:defRPr sz="1800">
                <a:solidFill>
                  <a:schemeClr val="tx1"/>
                </a:solidFill>
                <a:latin typeface="Arial" charset="0"/>
                <a:ea typeface="ＭＳ Ｐゴシック" charset="0"/>
              </a:defRPr>
            </a:lvl3pPr>
            <a:lvl4pPr marL="1200150" indent="-171450">
              <a:defRPr sz="1800">
                <a:solidFill>
                  <a:schemeClr val="tx1"/>
                </a:solidFill>
                <a:latin typeface="Arial" charset="0"/>
                <a:ea typeface="ＭＳ Ｐゴシック" charset="0"/>
              </a:defRPr>
            </a:lvl4pPr>
            <a:lvl5pPr marL="1543050" indent="-171450">
              <a:defRPr sz="1800">
                <a:solidFill>
                  <a:schemeClr val="tx1"/>
                </a:solidFill>
                <a:latin typeface="Arial" charset="0"/>
                <a:ea typeface="ＭＳ Ｐゴシック" charset="0"/>
              </a:defRPr>
            </a:lvl5pPr>
            <a:lvl6pPr marL="1885950" indent="-171450" eaLnBrk="0" fontAlgn="base" hangingPunct="0">
              <a:spcBef>
                <a:spcPct val="0"/>
              </a:spcBef>
              <a:spcAft>
                <a:spcPct val="0"/>
              </a:spcAft>
              <a:defRPr sz="1800">
                <a:solidFill>
                  <a:schemeClr val="tx1"/>
                </a:solidFill>
                <a:latin typeface="Arial" charset="0"/>
                <a:ea typeface="ＭＳ Ｐゴシック" charset="0"/>
              </a:defRPr>
            </a:lvl6pPr>
            <a:lvl7pPr marL="2228850" indent="-171450" eaLnBrk="0" fontAlgn="base" hangingPunct="0">
              <a:spcBef>
                <a:spcPct val="0"/>
              </a:spcBef>
              <a:spcAft>
                <a:spcPct val="0"/>
              </a:spcAft>
              <a:defRPr sz="1800">
                <a:solidFill>
                  <a:schemeClr val="tx1"/>
                </a:solidFill>
                <a:latin typeface="Arial" charset="0"/>
                <a:ea typeface="ＭＳ Ｐゴシック" charset="0"/>
              </a:defRPr>
            </a:lvl7pPr>
            <a:lvl8pPr marL="2571750" indent="-171450" eaLnBrk="0" fontAlgn="base" hangingPunct="0">
              <a:spcBef>
                <a:spcPct val="0"/>
              </a:spcBef>
              <a:spcAft>
                <a:spcPct val="0"/>
              </a:spcAft>
              <a:defRPr sz="1800">
                <a:solidFill>
                  <a:schemeClr val="tx1"/>
                </a:solidFill>
                <a:latin typeface="Arial" charset="0"/>
                <a:ea typeface="ＭＳ Ｐゴシック" charset="0"/>
              </a:defRPr>
            </a:lvl8pPr>
            <a:lvl9pPr marL="2914650" indent="-171450" eaLnBrk="0" fontAlgn="base" hangingPunct="0">
              <a:spcBef>
                <a:spcPct val="0"/>
              </a:spcBef>
              <a:spcAft>
                <a:spcPct val="0"/>
              </a:spcAft>
              <a:defRPr sz="1800">
                <a:solidFill>
                  <a:schemeClr val="tx1"/>
                </a:solidFill>
                <a:latin typeface="Arial" charset="0"/>
                <a:ea typeface="ＭＳ Ｐゴシック" charset="0"/>
              </a:defRPr>
            </a:lvl9pPr>
          </a:lstStyle>
          <a:p>
            <a:pPr algn="r"/>
            <a:r>
              <a:rPr lang="en-US" sz="900" dirty="0">
                <a:solidFill>
                  <a:srgbClr val="000000"/>
                </a:solidFill>
                <a:latin typeface="Tahoma" charset="0"/>
                <a:cs typeface="Arial" charset="0"/>
              </a:rPr>
              <a:t>Link Layer and LANs</a:t>
            </a:r>
          </a:p>
        </p:txBody>
      </p:sp>
      <p:cxnSp>
        <p:nvCxnSpPr>
          <p:cNvPr id="6" name="Straight Arrow Connector 5">
            <a:extLst>
              <a:ext uri="{FF2B5EF4-FFF2-40B4-BE49-F238E27FC236}">
                <a16:creationId xmlns:a16="http://schemas.microsoft.com/office/drawing/2014/main" id="{A2990860-C904-A646-873B-AF950B16E688}"/>
              </a:ext>
            </a:extLst>
          </p:cNvPr>
          <p:cNvCxnSpPr/>
          <p:nvPr/>
        </p:nvCxnSpPr>
        <p:spPr>
          <a:xfrm flipV="1">
            <a:off x="3252471" y="2527102"/>
            <a:ext cx="652600" cy="24645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D995A3B-C70E-C747-9FC1-C280F6319320}"/>
              </a:ext>
            </a:extLst>
          </p:cNvPr>
          <p:cNvCxnSpPr>
            <a:cxnSpLocks/>
          </p:cNvCxnSpPr>
          <p:nvPr/>
        </p:nvCxnSpPr>
        <p:spPr>
          <a:xfrm flipH="1">
            <a:off x="4206067" y="2636947"/>
            <a:ext cx="6625" cy="20551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3AC6BF8-5B14-F248-A0BE-5685ACB7F1F8}"/>
              </a:ext>
            </a:extLst>
          </p:cNvPr>
          <p:cNvCxnSpPr>
            <a:cxnSpLocks/>
          </p:cNvCxnSpPr>
          <p:nvPr/>
        </p:nvCxnSpPr>
        <p:spPr>
          <a:xfrm>
            <a:off x="4850401" y="2650541"/>
            <a:ext cx="578186" cy="24293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5C66A546-62C2-534E-9FBC-83A931A17F38}"/>
              </a:ext>
            </a:extLst>
          </p:cNvPr>
          <p:cNvCxnSpPr>
            <a:cxnSpLocks/>
          </p:cNvCxnSpPr>
          <p:nvPr/>
        </p:nvCxnSpPr>
        <p:spPr>
          <a:xfrm flipH="1">
            <a:off x="4228663" y="3214737"/>
            <a:ext cx="6625" cy="20551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94A5906-6BE1-AC48-BDD3-AB27DC30FCC0}"/>
              </a:ext>
            </a:extLst>
          </p:cNvPr>
          <p:cNvCxnSpPr>
            <a:cxnSpLocks/>
          </p:cNvCxnSpPr>
          <p:nvPr/>
        </p:nvCxnSpPr>
        <p:spPr>
          <a:xfrm flipH="1">
            <a:off x="5770769" y="3293637"/>
            <a:ext cx="6625" cy="20551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C363567-CE19-9B46-BDB3-0B00D4E2FE58}"/>
              </a:ext>
            </a:extLst>
          </p:cNvPr>
          <p:cNvCxnSpPr>
            <a:cxnSpLocks/>
          </p:cNvCxnSpPr>
          <p:nvPr/>
        </p:nvCxnSpPr>
        <p:spPr>
          <a:xfrm>
            <a:off x="4406367" y="3185457"/>
            <a:ext cx="164588" cy="1103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603B48F3-26BF-1743-858F-D055577C66E7}"/>
              </a:ext>
            </a:extLst>
          </p:cNvPr>
          <p:cNvCxnSpPr>
            <a:cxnSpLocks/>
          </p:cNvCxnSpPr>
          <p:nvPr/>
        </p:nvCxnSpPr>
        <p:spPr>
          <a:xfrm flipH="1">
            <a:off x="5189366" y="3127850"/>
            <a:ext cx="173066" cy="12147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8DD8254-8EC3-7C43-B781-17BD1FC21F07}"/>
              </a:ext>
            </a:extLst>
          </p:cNvPr>
          <p:cNvCxnSpPr>
            <a:cxnSpLocks/>
          </p:cNvCxnSpPr>
          <p:nvPr/>
        </p:nvCxnSpPr>
        <p:spPr>
          <a:xfrm>
            <a:off x="5971417" y="3059036"/>
            <a:ext cx="274374" cy="9738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CD590FA0-FA21-5948-9AEA-693FF67A5A25}"/>
              </a:ext>
            </a:extLst>
          </p:cNvPr>
          <p:cNvCxnSpPr>
            <a:cxnSpLocks/>
          </p:cNvCxnSpPr>
          <p:nvPr/>
        </p:nvCxnSpPr>
        <p:spPr>
          <a:xfrm flipH="1">
            <a:off x="3886546" y="3213671"/>
            <a:ext cx="173066" cy="12147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D55915F-9A5D-754E-A76D-EF75CAC5CD64}"/>
              </a:ext>
            </a:extLst>
          </p:cNvPr>
          <p:cNvCxnSpPr/>
          <p:nvPr/>
        </p:nvCxnSpPr>
        <p:spPr>
          <a:xfrm>
            <a:off x="2378011" y="2996401"/>
            <a:ext cx="342119" cy="71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5E9FF04-DE85-9846-B8BA-D3EDBECF7558}"/>
              </a:ext>
            </a:extLst>
          </p:cNvPr>
          <p:cNvCxnSpPr>
            <a:cxnSpLocks/>
          </p:cNvCxnSpPr>
          <p:nvPr/>
        </p:nvCxnSpPr>
        <p:spPr>
          <a:xfrm flipH="1">
            <a:off x="2669430" y="3255910"/>
            <a:ext cx="204929" cy="23272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F3C6C2F4-E4E9-B64D-BC97-3BE94FDD9062}"/>
              </a:ext>
            </a:extLst>
          </p:cNvPr>
          <p:cNvCxnSpPr>
            <a:cxnSpLocks/>
          </p:cNvCxnSpPr>
          <p:nvPr/>
        </p:nvCxnSpPr>
        <p:spPr>
          <a:xfrm>
            <a:off x="3048579" y="3228455"/>
            <a:ext cx="70230" cy="2191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880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10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30" grpId="0"/>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6C6BC601-586B-DA49-80FC-859DB94C7B7C}" type="slidenum">
              <a:rPr lang="en-US" altLang="en-US" sz="1050">
                <a:latin typeface="Times New Roman" charset="0"/>
              </a:rPr>
              <a:pPr>
                <a:spcBef>
                  <a:spcPct val="0"/>
                </a:spcBef>
                <a:buFontTx/>
                <a:buNone/>
              </a:pPr>
              <a:t>72</a:t>
            </a:fld>
            <a:endParaRPr lang="en-US" altLang="en-US" sz="1050">
              <a:latin typeface="Times New Roman" charset="0"/>
            </a:endParaRPr>
          </a:p>
        </p:txBody>
      </p:sp>
      <p:sp>
        <p:nvSpPr>
          <p:cNvPr id="335874" name="Rectangle 2"/>
          <p:cNvSpPr>
            <a:spLocks noGrp="1" noChangeArrowheads="1"/>
          </p:cNvSpPr>
          <p:nvPr>
            <p:ph type="title"/>
          </p:nvPr>
        </p:nvSpPr>
        <p:spPr>
          <a:xfrm>
            <a:off x="222250" y="1029494"/>
            <a:ext cx="7886700" cy="297656"/>
          </a:xfrm>
        </p:spPr>
        <p:txBody>
          <a:bodyPr>
            <a:normAutofit fontScale="90000"/>
          </a:bodyPr>
          <a:lstStyle/>
          <a:p>
            <a:pPr>
              <a:defRPr/>
            </a:pPr>
            <a:r>
              <a:rPr lang="en-US" sz="3000" dirty="0">
                <a:latin typeface="Gill Sans MT" panose="020B0502020104020203" pitchFamily="34" charset="77"/>
              </a:rPr>
              <a:t>Example</a:t>
            </a:r>
          </a:p>
        </p:txBody>
      </p:sp>
      <p:graphicFrame>
        <p:nvGraphicFramePr>
          <p:cNvPr id="34819" name="Object 3"/>
          <p:cNvGraphicFramePr>
            <a:graphicFrameLocks noChangeAspect="1"/>
          </p:cNvGraphicFramePr>
          <p:nvPr/>
        </p:nvGraphicFramePr>
        <p:xfrm>
          <a:off x="1428751" y="2514600"/>
          <a:ext cx="5866210" cy="2971800"/>
        </p:xfrm>
        <a:graphic>
          <a:graphicData uri="http://schemas.openxmlformats.org/presentationml/2006/ole">
            <mc:AlternateContent xmlns:mc="http://schemas.openxmlformats.org/markup-compatibility/2006">
              <mc:Choice xmlns:v="urn:schemas-microsoft-com:vml" Requires="v">
                <p:oleObj spid="_x0000_s81979" name="VISIO" r:id="rId3" imgW="10866120" imgH="6041136" progId="Visio.Drawing.4">
                  <p:embed/>
                </p:oleObj>
              </mc:Choice>
              <mc:Fallback>
                <p:oleObj name="VISIO" r:id="rId3" imgW="10866120" imgH="6041136" progId="Visio.Drawing.4">
                  <p:embed/>
                  <p:pic>
                    <p:nvPicPr>
                      <p:cNvPr id="3481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1" y="2514600"/>
                        <a:ext cx="586621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4820" name="Text Box 4"/>
          <p:cNvSpPr txBox="1">
            <a:spLocks noChangeArrowheads="1"/>
          </p:cNvSpPr>
          <p:nvPr/>
        </p:nvSpPr>
        <p:spPr bwMode="auto">
          <a:xfrm>
            <a:off x="228600" y="1473200"/>
            <a:ext cx="6845300" cy="141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5" tIns="34288" rIns="68575" bIns="34288">
            <a:spAutoFit/>
          </a:bodyPr>
          <a:lstStyle>
            <a:lvl1pPr marL="342900" indent="-342900">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spcAft>
                <a:spcPts val="750"/>
              </a:spcAft>
            </a:pPr>
            <a:r>
              <a:rPr lang="en-US" altLang="x-none" sz="1800" dirty="0">
                <a:solidFill>
                  <a:srgbClr val="000000"/>
                </a:solidFill>
                <a:latin typeface="Gill Sans MT" panose="020B0502020104020203" pitchFamily="34" charset="77"/>
              </a:rPr>
              <a:t>the following packets have been transmitted in the two bridge network below: </a:t>
            </a:r>
            <a:br>
              <a:rPr lang="en-US" altLang="x-none" sz="1800" dirty="0">
                <a:solidFill>
                  <a:srgbClr val="000000"/>
                </a:solidFill>
                <a:latin typeface="Gill Sans MT" panose="020B0502020104020203" pitchFamily="34" charset="77"/>
              </a:rPr>
            </a:br>
            <a:r>
              <a:rPr lang="en-US" altLang="x-none" sz="1800" dirty="0">
                <a:solidFill>
                  <a:srgbClr val="000000"/>
                </a:solidFill>
                <a:latin typeface="Gill Sans MT" panose="020B0502020104020203" pitchFamily="34" charset="77"/>
              </a:rPr>
              <a:t>(</a:t>
            </a:r>
            <a:r>
              <a:rPr lang="en-US" altLang="x-none" sz="1800" dirty="0" err="1">
                <a:solidFill>
                  <a:srgbClr val="000000"/>
                </a:solidFill>
                <a:latin typeface="Gill Sans MT" panose="020B0502020104020203" pitchFamily="34" charset="77"/>
              </a:rPr>
              <a:t>Src</a:t>
            </a:r>
            <a:r>
              <a:rPr lang="en-US" altLang="x-none" sz="1800" dirty="0">
                <a:solidFill>
                  <a:srgbClr val="000000"/>
                </a:solidFill>
                <a:latin typeface="Gill Sans MT" panose="020B0502020104020203" pitchFamily="34" charset="77"/>
              </a:rPr>
              <a:t>=A, </a:t>
            </a:r>
            <a:r>
              <a:rPr lang="en-US" altLang="x-none" sz="1800" dirty="0" err="1">
                <a:solidFill>
                  <a:srgbClr val="000000"/>
                </a:solidFill>
                <a:latin typeface="Gill Sans MT" panose="020B0502020104020203" pitchFamily="34" charset="77"/>
              </a:rPr>
              <a:t>Dest</a:t>
            </a:r>
            <a:r>
              <a:rPr lang="en-US" altLang="x-none" sz="1800" dirty="0">
                <a:solidFill>
                  <a:srgbClr val="000000"/>
                </a:solidFill>
                <a:latin typeface="Gill Sans MT" panose="020B0502020104020203" pitchFamily="34" charset="77"/>
              </a:rPr>
              <a:t>=F),  (</a:t>
            </a:r>
            <a:r>
              <a:rPr lang="en-US" altLang="x-none" sz="1800" dirty="0" err="1">
                <a:solidFill>
                  <a:srgbClr val="000000"/>
                </a:solidFill>
                <a:latin typeface="Gill Sans MT" panose="020B0502020104020203" pitchFamily="34" charset="77"/>
              </a:rPr>
              <a:t>Src</a:t>
            </a:r>
            <a:r>
              <a:rPr lang="en-US" altLang="x-none" sz="1800" dirty="0">
                <a:solidFill>
                  <a:srgbClr val="000000"/>
                </a:solidFill>
                <a:latin typeface="Gill Sans MT" panose="020B0502020104020203" pitchFamily="34" charset="77"/>
              </a:rPr>
              <a:t>=C, </a:t>
            </a:r>
            <a:r>
              <a:rPr lang="en-US" altLang="x-none" sz="1800" dirty="0" err="1">
                <a:solidFill>
                  <a:srgbClr val="000000"/>
                </a:solidFill>
                <a:latin typeface="Gill Sans MT" panose="020B0502020104020203" pitchFamily="34" charset="77"/>
              </a:rPr>
              <a:t>Dest</a:t>
            </a:r>
            <a:r>
              <a:rPr lang="en-US" altLang="x-none" sz="1800" dirty="0">
                <a:solidFill>
                  <a:srgbClr val="000000"/>
                </a:solidFill>
                <a:latin typeface="Gill Sans MT" panose="020B0502020104020203" pitchFamily="34" charset="77"/>
              </a:rPr>
              <a:t>=A), (</a:t>
            </a:r>
            <a:r>
              <a:rPr lang="en-US" altLang="x-none" sz="1800" dirty="0" err="1">
                <a:solidFill>
                  <a:srgbClr val="000000"/>
                </a:solidFill>
                <a:latin typeface="Gill Sans MT" panose="020B0502020104020203" pitchFamily="34" charset="77"/>
              </a:rPr>
              <a:t>Src</a:t>
            </a:r>
            <a:r>
              <a:rPr lang="en-US" altLang="x-none" sz="1800" dirty="0">
                <a:solidFill>
                  <a:srgbClr val="000000"/>
                </a:solidFill>
                <a:latin typeface="Gill Sans MT" panose="020B0502020104020203" pitchFamily="34" charset="77"/>
              </a:rPr>
              <a:t>=E, </a:t>
            </a:r>
            <a:r>
              <a:rPr lang="en-US" altLang="x-none" sz="1800" dirty="0" err="1">
                <a:solidFill>
                  <a:srgbClr val="000000"/>
                </a:solidFill>
                <a:latin typeface="Gill Sans MT" panose="020B0502020104020203" pitchFamily="34" charset="77"/>
              </a:rPr>
              <a:t>Dest</a:t>
            </a:r>
            <a:r>
              <a:rPr lang="en-US" altLang="x-none" sz="1800" dirty="0">
                <a:solidFill>
                  <a:srgbClr val="000000"/>
                </a:solidFill>
                <a:latin typeface="Gill Sans MT" panose="020B0502020104020203" pitchFamily="34" charset="77"/>
              </a:rPr>
              <a:t>=C)</a:t>
            </a:r>
          </a:p>
          <a:p>
            <a:pPr>
              <a:spcBef>
                <a:spcPct val="50000"/>
              </a:spcBef>
              <a:spcAft>
                <a:spcPts val="750"/>
              </a:spcAft>
            </a:pPr>
            <a:r>
              <a:rPr lang="en-US" altLang="x-none" sz="1800" dirty="0">
                <a:solidFill>
                  <a:srgbClr val="000000"/>
                </a:solidFill>
                <a:latin typeface="Gill Sans MT" panose="020B0502020104020203" pitchFamily="34" charset="77"/>
              </a:rPr>
              <a:t>After the 3 transmissions: what have the bridges learned?</a:t>
            </a:r>
          </a:p>
        </p:txBody>
      </p:sp>
      <p:sp>
        <p:nvSpPr>
          <p:cNvPr id="34821" name="Rectangle 5"/>
          <p:cNvSpPr>
            <a:spLocks noChangeArrowheads="1"/>
          </p:cNvSpPr>
          <p:nvPr/>
        </p:nvSpPr>
        <p:spPr bwMode="auto">
          <a:xfrm>
            <a:off x="1714500" y="2514601"/>
            <a:ext cx="971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pPr>
            <a:endParaRPr lang="x-none" altLang="x-none" sz="1800">
              <a:solidFill>
                <a:srgbClr val="000000"/>
              </a:solidFill>
              <a:latin typeface="Courier New" charset="0"/>
            </a:endParaRPr>
          </a:p>
        </p:txBody>
      </p:sp>
      <p:sp>
        <p:nvSpPr>
          <p:cNvPr id="34822" name="Rectangle 6"/>
          <p:cNvSpPr>
            <a:spLocks noChangeArrowheads="1"/>
          </p:cNvSpPr>
          <p:nvPr/>
        </p:nvSpPr>
        <p:spPr bwMode="auto">
          <a:xfrm>
            <a:off x="2571750" y="3257551"/>
            <a:ext cx="1371600"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pPr>
            <a:endParaRPr lang="en-US" altLang="en-US" sz="1800">
              <a:solidFill>
                <a:srgbClr val="000000"/>
              </a:solidFill>
              <a:latin typeface="Courier New" charset="0"/>
            </a:endParaRPr>
          </a:p>
        </p:txBody>
      </p:sp>
      <p:sp>
        <p:nvSpPr>
          <p:cNvPr id="34823" name="TextBox 3"/>
          <p:cNvSpPr txBox="1">
            <a:spLocks noChangeArrowheads="1"/>
          </p:cNvSpPr>
          <p:nvPr/>
        </p:nvSpPr>
        <p:spPr bwMode="auto">
          <a:xfrm>
            <a:off x="2571750" y="3143251"/>
            <a:ext cx="1314450" cy="369332"/>
          </a:xfrm>
          <a:prstGeom prst="rect">
            <a:avLst/>
          </a:prstGeom>
          <a:solidFill>
            <a:schemeClr val="bg1">
              <a:lumMod val="75000"/>
            </a:schemeClr>
          </a:solidFill>
          <a:ln>
            <a:noFill/>
          </a:ln>
        </p:spPr>
        <p:txBody>
          <a:bodyPr>
            <a:spAutoFit/>
          </a:bodyPr>
          <a:lstStyle>
            <a:lvl1pPr>
              <a:defRPr sz="2400" i="1">
                <a:solidFill>
                  <a:srgbClr val="000000"/>
                </a:solidFill>
                <a:latin typeface="Courier New" charset="0"/>
                <a:ea typeface="ＭＳ Ｐゴシック" charset="0"/>
                <a:cs typeface="ＭＳ Ｐゴシック" charset="0"/>
              </a:defRPr>
            </a:lvl1pPr>
            <a:lvl2pPr marL="742950" indent="-285750">
              <a:defRPr sz="2400" i="1">
                <a:solidFill>
                  <a:srgbClr val="000000"/>
                </a:solidFill>
                <a:latin typeface="Courier New" charset="0"/>
                <a:ea typeface="ＭＳ Ｐゴシック" charset="0"/>
              </a:defRPr>
            </a:lvl2pPr>
            <a:lvl3pPr marL="1143000" indent="-228600">
              <a:defRPr sz="2400" i="1">
                <a:solidFill>
                  <a:srgbClr val="000000"/>
                </a:solidFill>
                <a:latin typeface="Courier New" charset="0"/>
                <a:ea typeface="ＭＳ Ｐゴシック" charset="0"/>
              </a:defRPr>
            </a:lvl3pPr>
            <a:lvl4pPr marL="1600200" indent="-228600">
              <a:defRPr sz="2400" i="1">
                <a:solidFill>
                  <a:srgbClr val="000000"/>
                </a:solidFill>
                <a:latin typeface="Courier New" charset="0"/>
                <a:ea typeface="ＭＳ Ｐゴシック" charset="0"/>
              </a:defRPr>
            </a:lvl4pPr>
            <a:lvl5pPr marL="2057400" indent="-228600">
              <a:defRPr sz="2400" i="1">
                <a:solidFill>
                  <a:srgbClr val="000000"/>
                </a:solidFill>
                <a:latin typeface="Courier New" charset="0"/>
                <a:ea typeface="ＭＳ Ｐゴシック" charset="0"/>
              </a:defRPr>
            </a:lvl5pPr>
            <a:lvl6pPr marL="2514600" indent="-228600" eaLnBrk="0" fontAlgn="base" hangingPunct="0">
              <a:spcBef>
                <a:spcPts val="1000"/>
              </a:spcBef>
              <a:spcAft>
                <a:spcPts val="1000"/>
              </a:spcAft>
              <a:buChar char="•"/>
              <a:defRPr sz="2400" i="1">
                <a:solidFill>
                  <a:srgbClr val="000000"/>
                </a:solidFill>
                <a:latin typeface="Courier New" charset="0"/>
                <a:ea typeface="ＭＳ Ｐゴシック" charset="0"/>
              </a:defRPr>
            </a:lvl6pPr>
            <a:lvl7pPr marL="2971800" indent="-228600" eaLnBrk="0" fontAlgn="base" hangingPunct="0">
              <a:spcBef>
                <a:spcPts val="1000"/>
              </a:spcBef>
              <a:spcAft>
                <a:spcPts val="1000"/>
              </a:spcAft>
              <a:buChar char="•"/>
              <a:defRPr sz="2400" i="1">
                <a:solidFill>
                  <a:srgbClr val="000000"/>
                </a:solidFill>
                <a:latin typeface="Courier New" charset="0"/>
                <a:ea typeface="ＭＳ Ｐゴシック" charset="0"/>
              </a:defRPr>
            </a:lvl7pPr>
            <a:lvl8pPr marL="3429000" indent="-228600" eaLnBrk="0" fontAlgn="base" hangingPunct="0">
              <a:spcBef>
                <a:spcPts val="1000"/>
              </a:spcBef>
              <a:spcAft>
                <a:spcPts val="1000"/>
              </a:spcAft>
              <a:buChar char="•"/>
              <a:defRPr sz="2400" i="1">
                <a:solidFill>
                  <a:srgbClr val="000000"/>
                </a:solidFill>
                <a:latin typeface="Courier New" charset="0"/>
                <a:ea typeface="ＭＳ Ｐゴシック" charset="0"/>
              </a:defRPr>
            </a:lvl8pPr>
            <a:lvl9pPr marL="3886200" indent="-228600" eaLnBrk="0" fontAlgn="base" hangingPunct="0">
              <a:spcBef>
                <a:spcPts val="1000"/>
              </a:spcBef>
              <a:spcAft>
                <a:spcPts val="1000"/>
              </a:spcAft>
              <a:buChar char="•"/>
              <a:defRPr sz="2400" i="1">
                <a:solidFill>
                  <a:srgbClr val="000000"/>
                </a:solidFill>
                <a:latin typeface="Courier New" charset="0"/>
                <a:ea typeface="ＭＳ Ｐゴシック" charset="0"/>
              </a:defRPr>
            </a:lvl9pPr>
          </a:lstStyle>
          <a:p>
            <a:pPr>
              <a:spcBef>
                <a:spcPts val="750"/>
              </a:spcBef>
              <a:spcAft>
                <a:spcPts val="750"/>
              </a:spcAft>
              <a:defRPr/>
            </a:pPr>
            <a:r>
              <a:rPr lang="en-US" sz="1800" b="1" i="0" dirty="0">
                <a:solidFill>
                  <a:schemeClr val="tx1"/>
                </a:solidFill>
              </a:rPr>
              <a:t>Bridge 1</a:t>
            </a:r>
          </a:p>
        </p:txBody>
      </p:sp>
      <p:pic>
        <p:nvPicPr>
          <p:cNvPr id="9" name="Picture 20" descr="underline_base">
            <a:extLst>
              <a:ext uri="{FF2B5EF4-FFF2-40B4-BE49-F238E27FC236}">
                <a16:creationId xmlns:a16="http://schemas.microsoft.com/office/drawing/2014/main" id="{AF10B02F-90F6-8B4E-893C-9EC1AD5BF7B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4" y="1354536"/>
            <a:ext cx="1189037" cy="150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4992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a:xfrm>
            <a:off x="83347" y="96346"/>
            <a:ext cx="5829300" cy="742950"/>
          </a:xfrm>
        </p:spPr>
        <p:txBody>
          <a:bodyPr/>
          <a:lstStyle/>
          <a:p>
            <a:pPr>
              <a:defRPr/>
            </a:pPr>
            <a:r>
              <a:rPr lang="en-US" sz="3000" dirty="0">
                <a:latin typeface="Gill Sans MT" charset="0"/>
              </a:rPr>
              <a:t>Self-learning multi-switch example</a:t>
            </a:r>
            <a:endParaRPr lang="en-US" dirty="0">
              <a:latin typeface="Gill Sans MT" charset="0"/>
              <a:cs typeface="+mj-cs"/>
            </a:endParaRPr>
          </a:p>
        </p:txBody>
      </p:sp>
      <p:sp>
        <p:nvSpPr>
          <p:cNvPr id="69637" name="Rectangle 3"/>
          <p:cNvSpPr>
            <a:spLocks noGrp="1" noChangeArrowheads="1"/>
          </p:cNvSpPr>
          <p:nvPr>
            <p:ph type="body" idx="1"/>
          </p:nvPr>
        </p:nvSpPr>
        <p:spPr>
          <a:xfrm>
            <a:off x="146770" y="965371"/>
            <a:ext cx="5829300" cy="453232"/>
          </a:xfrm>
        </p:spPr>
        <p:txBody>
          <a:bodyPr>
            <a:normAutofit fontScale="85000" lnSpcReduction="10000"/>
          </a:bodyPr>
          <a:lstStyle/>
          <a:p>
            <a:pPr>
              <a:buFont typeface="Wingdings" charset="0"/>
              <a:buNone/>
              <a:defRPr/>
            </a:pPr>
            <a:r>
              <a:rPr lang="en-US" dirty="0">
                <a:latin typeface="Gill Sans MT" charset="0"/>
              </a:rPr>
              <a:t>Suppose </a:t>
            </a:r>
            <a:r>
              <a:rPr lang="en-US" dirty="0">
                <a:solidFill>
                  <a:srgbClr val="C00000"/>
                </a:solidFill>
                <a:latin typeface="Gill Sans MT" charset="0"/>
              </a:rPr>
              <a:t>C</a:t>
            </a:r>
            <a:r>
              <a:rPr lang="en-US" dirty="0">
                <a:latin typeface="Gill Sans MT" charset="0"/>
              </a:rPr>
              <a:t> sends frame to </a:t>
            </a:r>
            <a:r>
              <a:rPr lang="en-US" dirty="0">
                <a:solidFill>
                  <a:srgbClr val="C00000"/>
                </a:solidFill>
                <a:latin typeface="Gill Sans MT" charset="0"/>
              </a:rPr>
              <a:t>I</a:t>
            </a:r>
            <a:r>
              <a:rPr lang="en-US" dirty="0">
                <a:latin typeface="Gill Sans MT" charset="0"/>
              </a:rPr>
              <a:t>, </a:t>
            </a:r>
            <a:r>
              <a:rPr lang="en-US" dirty="0">
                <a:solidFill>
                  <a:srgbClr val="C00000"/>
                </a:solidFill>
                <a:latin typeface="Gill Sans MT" charset="0"/>
              </a:rPr>
              <a:t>I</a:t>
            </a:r>
            <a:r>
              <a:rPr lang="en-US" dirty="0">
                <a:latin typeface="Gill Sans MT" charset="0"/>
              </a:rPr>
              <a:t> responds to </a:t>
            </a:r>
            <a:r>
              <a:rPr lang="en-US" dirty="0">
                <a:solidFill>
                  <a:srgbClr val="C00000"/>
                </a:solidFill>
                <a:latin typeface="Gill Sans MT" charset="0"/>
              </a:rPr>
              <a:t>C</a:t>
            </a:r>
            <a:endParaRPr lang="en-US" sz="2400" dirty="0">
              <a:solidFill>
                <a:srgbClr val="C00000"/>
              </a:solidFill>
              <a:latin typeface="Gill Sans MT" charset="0"/>
              <a:cs typeface="+mn-cs"/>
            </a:endParaRPr>
          </a:p>
        </p:txBody>
      </p:sp>
      <p:sp>
        <p:nvSpPr>
          <p:cNvPr id="69638" name="Rectangle 5"/>
          <p:cNvSpPr>
            <a:spLocks noChangeArrowheads="1"/>
          </p:cNvSpPr>
          <p:nvPr/>
        </p:nvSpPr>
        <p:spPr bwMode="auto">
          <a:xfrm>
            <a:off x="256381" y="4304506"/>
            <a:ext cx="7071519" cy="4262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73831" indent="-173831">
              <a:lnSpc>
                <a:spcPct val="85000"/>
              </a:lnSpc>
              <a:spcBef>
                <a:spcPct val="20000"/>
              </a:spcBef>
              <a:buClr>
                <a:srgbClr val="000099"/>
              </a:buClr>
              <a:buSzPct val="100000"/>
              <a:buFont typeface="Wingdings" charset="2"/>
              <a:buChar char="§"/>
              <a:defRPr/>
            </a:pPr>
            <a:r>
              <a:rPr lang="en-US" sz="2100" u="sng" dirty="0">
                <a:solidFill>
                  <a:srgbClr val="CC0000"/>
                </a:solidFill>
                <a:latin typeface="Gill Sans MT" charset="0"/>
              </a:rPr>
              <a:t>Q:</a:t>
            </a:r>
            <a:r>
              <a:rPr lang="en-US" sz="2100" dirty="0">
                <a:solidFill>
                  <a:srgbClr val="CC0000"/>
                </a:solidFill>
                <a:latin typeface="Gill Sans MT" charset="0"/>
              </a:rPr>
              <a:t> </a:t>
            </a:r>
            <a:r>
              <a:rPr lang="en-US" sz="2100" dirty="0">
                <a:solidFill>
                  <a:srgbClr val="000000"/>
                </a:solidFill>
                <a:latin typeface="Gill Sans MT" charset="0"/>
              </a:rPr>
              <a:t>show switch tables and packet forwarding in S</a:t>
            </a:r>
            <a:r>
              <a:rPr lang="en-US" sz="2100" baseline="-25000" dirty="0">
                <a:solidFill>
                  <a:srgbClr val="000000"/>
                </a:solidFill>
                <a:latin typeface="Gill Sans MT" charset="0"/>
              </a:rPr>
              <a:t>1</a:t>
            </a:r>
            <a:r>
              <a:rPr lang="en-US" sz="2100" dirty="0">
                <a:solidFill>
                  <a:srgbClr val="000000"/>
                </a:solidFill>
                <a:latin typeface="Gill Sans MT" charset="0"/>
              </a:rPr>
              <a:t>, S</a:t>
            </a:r>
            <a:r>
              <a:rPr lang="en-US" sz="2100" baseline="-25000" dirty="0">
                <a:solidFill>
                  <a:srgbClr val="000000"/>
                </a:solidFill>
                <a:latin typeface="Gill Sans MT" charset="0"/>
              </a:rPr>
              <a:t>2</a:t>
            </a:r>
            <a:r>
              <a:rPr lang="en-US" sz="2100" dirty="0">
                <a:solidFill>
                  <a:srgbClr val="000000"/>
                </a:solidFill>
                <a:latin typeface="Gill Sans MT" charset="0"/>
              </a:rPr>
              <a:t>, S</a:t>
            </a:r>
            <a:r>
              <a:rPr lang="en-US" sz="2100" baseline="-25000" dirty="0">
                <a:solidFill>
                  <a:srgbClr val="000000"/>
                </a:solidFill>
                <a:latin typeface="Gill Sans MT" charset="0"/>
              </a:rPr>
              <a:t>3</a:t>
            </a:r>
            <a:r>
              <a:rPr lang="en-US" sz="2100" dirty="0">
                <a:solidFill>
                  <a:srgbClr val="000000"/>
                </a:solidFill>
                <a:latin typeface="Gill Sans MT" charset="0"/>
              </a:rPr>
              <a:t>, S</a:t>
            </a:r>
            <a:r>
              <a:rPr lang="en-US" sz="2100" baseline="-25000" dirty="0">
                <a:solidFill>
                  <a:srgbClr val="000000"/>
                </a:solidFill>
                <a:latin typeface="Gill Sans MT" charset="0"/>
              </a:rPr>
              <a:t>4</a:t>
            </a:r>
            <a:r>
              <a:rPr lang="en-US" sz="2100" dirty="0">
                <a:solidFill>
                  <a:srgbClr val="000000"/>
                </a:solidFill>
                <a:latin typeface="Gill Sans MT" charset="0"/>
              </a:rPr>
              <a:t> </a:t>
            </a:r>
          </a:p>
        </p:txBody>
      </p:sp>
      <p:grpSp>
        <p:nvGrpSpPr>
          <p:cNvPr id="2" name="Group 1">
            <a:extLst>
              <a:ext uri="{FF2B5EF4-FFF2-40B4-BE49-F238E27FC236}">
                <a16:creationId xmlns:a16="http://schemas.microsoft.com/office/drawing/2014/main" id="{00B49D42-62ED-F14B-8BE3-805D1281ADC3}"/>
              </a:ext>
            </a:extLst>
          </p:cNvPr>
          <p:cNvGrpSpPr/>
          <p:nvPr/>
        </p:nvGrpSpPr>
        <p:grpSpPr>
          <a:xfrm>
            <a:off x="1557339" y="2332832"/>
            <a:ext cx="4769589" cy="1625441"/>
            <a:chOff x="958850" y="1984375"/>
            <a:chExt cx="6359453" cy="2167254"/>
          </a:xfrm>
        </p:grpSpPr>
        <p:grpSp>
          <p:nvGrpSpPr>
            <p:cNvPr id="175110" name="Group 58"/>
            <p:cNvGrpSpPr>
              <a:grpSpLocks/>
            </p:cNvGrpSpPr>
            <p:nvPr/>
          </p:nvGrpSpPr>
          <p:grpSpPr bwMode="auto">
            <a:xfrm>
              <a:off x="958850" y="2444750"/>
              <a:ext cx="2165542" cy="1358900"/>
              <a:chOff x="958850" y="2444750"/>
              <a:chExt cx="2166114" cy="1358710"/>
            </a:xfrm>
          </p:grpSpPr>
          <p:sp>
            <p:nvSpPr>
              <p:cNvPr id="69681" name="Line 20"/>
              <p:cNvSpPr>
                <a:spLocks noChangeShapeType="1"/>
              </p:cNvSpPr>
              <p:nvPr/>
            </p:nvSpPr>
            <p:spPr bwMode="auto">
              <a:xfrm flipH="1">
                <a:off x="1582903" y="3030456"/>
                <a:ext cx="55577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9682" name="Line 21"/>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9683" name="Line 22"/>
              <p:cNvSpPr>
                <a:spLocks noChangeShapeType="1"/>
              </p:cNvSpPr>
              <p:nvPr/>
            </p:nvSpPr>
            <p:spPr bwMode="auto">
              <a:xfrm>
                <a:off x="2389566" y="3106645"/>
                <a:ext cx="73044" cy="29523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9684" name="Text Box 64"/>
              <p:cNvSpPr txBox="1">
                <a:spLocks noChangeArrowheads="1"/>
              </p:cNvSpPr>
              <p:nvPr/>
            </p:nvSpPr>
            <p:spPr bwMode="auto">
              <a:xfrm>
                <a:off x="958850" y="2844743"/>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A</a:t>
                </a:r>
              </a:p>
            </p:txBody>
          </p:sp>
          <p:sp>
            <p:nvSpPr>
              <p:cNvPr id="69685" name="Text Box 65"/>
              <p:cNvSpPr txBox="1">
                <a:spLocks noChangeArrowheads="1"/>
              </p:cNvSpPr>
              <p:nvPr/>
            </p:nvSpPr>
            <p:spPr bwMode="auto">
              <a:xfrm>
                <a:off x="1408231" y="3306641"/>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B</a:t>
                </a:r>
              </a:p>
            </p:txBody>
          </p:sp>
          <p:sp>
            <p:nvSpPr>
              <p:cNvPr id="69686" name="Text Box 73"/>
              <p:cNvSpPr txBox="1">
                <a:spLocks noChangeArrowheads="1"/>
              </p:cNvSpPr>
              <p:nvPr/>
            </p:nvSpPr>
            <p:spPr bwMode="auto">
              <a:xfrm>
                <a:off x="2181548" y="2444750"/>
                <a:ext cx="56483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1</a:t>
                </a:r>
              </a:p>
            </p:txBody>
          </p:sp>
          <p:sp>
            <p:nvSpPr>
              <p:cNvPr id="69687" name="Text Box 66"/>
              <p:cNvSpPr txBox="1">
                <a:spLocks noChangeArrowheads="1"/>
              </p:cNvSpPr>
              <p:nvPr/>
            </p:nvSpPr>
            <p:spPr bwMode="auto">
              <a:xfrm>
                <a:off x="2656336" y="3298707"/>
                <a:ext cx="468628"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C00000"/>
                    </a:solidFill>
                    <a:latin typeface="Arial" charset="0"/>
                    <a:cs typeface="Arial" charset="0"/>
                  </a:rPr>
                  <a:t>C</a:t>
                </a:r>
              </a:p>
            </p:txBody>
          </p:sp>
          <p:grpSp>
            <p:nvGrpSpPr>
              <p:cNvPr id="175159" name="Group 44"/>
              <p:cNvGrpSpPr>
                <a:grpSpLocks/>
              </p:cNvGrpSpPr>
              <p:nvPr/>
            </p:nvGrpSpPr>
            <p:grpSpPr bwMode="auto">
              <a:xfrm>
                <a:off x="1127760" y="2834640"/>
                <a:ext cx="568960" cy="481140"/>
                <a:chOff x="-44" y="1473"/>
                <a:chExt cx="981" cy="1105"/>
              </a:xfrm>
            </p:grpSpPr>
            <p:pic>
              <p:nvPicPr>
                <p:cNvPr id="175167"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168"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5160" name="Group 44"/>
              <p:cNvGrpSpPr>
                <a:grpSpLocks/>
              </p:cNvGrpSpPr>
              <p:nvPr/>
            </p:nvGrpSpPr>
            <p:grpSpPr bwMode="auto">
              <a:xfrm>
                <a:off x="1534160" y="3291840"/>
                <a:ext cx="568960" cy="481140"/>
                <a:chOff x="-44" y="1473"/>
                <a:chExt cx="981" cy="1105"/>
              </a:xfrm>
            </p:grpSpPr>
            <p:pic>
              <p:nvPicPr>
                <p:cNvPr id="175165"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16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5161" name="Group 44"/>
              <p:cNvGrpSpPr>
                <a:grpSpLocks/>
              </p:cNvGrpSpPr>
              <p:nvPr/>
            </p:nvGrpSpPr>
            <p:grpSpPr bwMode="auto">
              <a:xfrm>
                <a:off x="2062480" y="3322320"/>
                <a:ext cx="568960" cy="481140"/>
                <a:chOff x="-44" y="1473"/>
                <a:chExt cx="981" cy="1105"/>
              </a:xfrm>
            </p:grpSpPr>
            <p:pic>
              <p:nvPicPr>
                <p:cNvPr id="175163"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164"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696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175111" name="Group 76"/>
            <p:cNvGrpSpPr>
              <a:grpSpLocks/>
            </p:cNvGrpSpPr>
            <p:nvPr/>
          </p:nvGrpSpPr>
          <p:grpSpPr bwMode="auto">
            <a:xfrm>
              <a:off x="2379663" y="1984375"/>
              <a:ext cx="4938640" cy="2167254"/>
              <a:chOff x="2379663" y="1984375"/>
              <a:chExt cx="4938181" cy="2166666"/>
            </a:xfrm>
          </p:grpSpPr>
          <p:sp>
            <p:nvSpPr>
              <p:cNvPr id="69642" name="Line 23"/>
              <p:cNvSpPr>
                <a:spLocks noChangeShapeType="1"/>
              </p:cNvSpPr>
              <p:nvPr/>
            </p:nvSpPr>
            <p:spPr bwMode="auto">
              <a:xfrm flipH="1">
                <a:off x="3635258" y="3068344"/>
                <a:ext cx="346043" cy="2158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9643" name="Line 24"/>
              <p:cNvSpPr>
                <a:spLocks noChangeShapeType="1"/>
              </p:cNvSpPr>
              <p:nvPr/>
            </p:nvSpPr>
            <p:spPr bwMode="auto">
              <a:xfrm flipH="1">
                <a:off x="3949554" y="3087389"/>
                <a:ext cx="125401" cy="58721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9644" name="Line 25"/>
              <p:cNvSpPr>
                <a:spLocks noChangeShapeType="1"/>
              </p:cNvSpPr>
              <p:nvPr/>
            </p:nvSpPr>
            <p:spPr bwMode="auto">
              <a:xfrm>
                <a:off x="4254326" y="3030254"/>
                <a:ext cx="230167" cy="36185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9645" name="Line 26"/>
              <p:cNvSpPr>
                <a:spLocks noChangeShapeType="1"/>
              </p:cNvSpPr>
              <p:nvPr/>
            </p:nvSpPr>
            <p:spPr bwMode="auto">
              <a:xfrm flipH="1">
                <a:off x="5532145" y="3106433"/>
                <a:ext cx="428585" cy="24440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9646" name="Line 27"/>
              <p:cNvSpPr>
                <a:spLocks noChangeShapeType="1"/>
              </p:cNvSpPr>
              <p:nvPr/>
            </p:nvSpPr>
            <p:spPr bwMode="auto">
              <a:xfrm flipH="1">
                <a:off x="6035335" y="3077866"/>
                <a:ext cx="9524" cy="46977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9647" name="Line 35"/>
              <p:cNvSpPr>
                <a:spLocks noChangeShapeType="1"/>
              </p:cNvSpPr>
              <p:nvPr/>
            </p:nvSpPr>
            <p:spPr bwMode="auto">
              <a:xfrm flipH="1">
                <a:off x="2379663" y="2355749"/>
                <a:ext cx="1517509" cy="53642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9648" name="Line 36"/>
              <p:cNvSpPr>
                <a:spLocks noChangeShapeType="1"/>
              </p:cNvSpPr>
              <p:nvPr/>
            </p:nvSpPr>
            <p:spPr bwMode="auto">
              <a:xfrm>
                <a:off x="4200356" y="2322421"/>
                <a:ext cx="0" cy="5999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9649" name="Line 37"/>
              <p:cNvSpPr>
                <a:spLocks noChangeShapeType="1"/>
              </p:cNvSpPr>
              <p:nvPr/>
            </p:nvSpPr>
            <p:spPr bwMode="auto">
              <a:xfrm flipH="1" flipV="1">
                <a:off x="4449571" y="2306551"/>
                <a:ext cx="1406394" cy="68402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9650" name="Line 63"/>
              <p:cNvSpPr>
                <a:spLocks noChangeShapeType="1"/>
              </p:cNvSpPr>
              <p:nvPr/>
            </p:nvSpPr>
            <p:spPr bwMode="auto">
              <a:xfrm>
                <a:off x="6411539" y="3131826"/>
                <a:ext cx="285723" cy="15870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9651" name="Text Box 67"/>
              <p:cNvSpPr txBox="1">
                <a:spLocks noChangeArrowheads="1"/>
              </p:cNvSpPr>
              <p:nvPr/>
            </p:nvSpPr>
            <p:spPr bwMode="auto">
              <a:xfrm>
                <a:off x="3620973" y="3222290"/>
                <a:ext cx="468461"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D</a:t>
                </a:r>
              </a:p>
            </p:txBody>
          </p:sp>
          <p:sp>
            <p:nvSpPr>
              <p:cNvPr id="69652" name="Text Box 68"/>
              <p:cNvSpPr txBox="1">
                <a:spLocks noChangeArrowheads="1"/>
              </p:cNvSpPr>
              <p:nvPr/>
            </p:nvSpPr>
            <p:spPr bwMode="auto">
              <a:xfrm>
                <a:off x="4094004" y="3658732"/>
                <a:ext cx="45136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E</a:t>
                </a:r>
              </a:p>
            </p:txBody>
          </p:sp>
          <p:sp>
            <p:nvSpPr>
              <p:cNvPr id="69653" name="Text Box 69"/>
              <p:cNvSpPr txBox="1">
                <a:spLocks noChangeArrowheads="1"/>
              </p:cNvSpPr>
              <p:nvPr/>
            </p:nvSpPr>
            <p:spPr bwMode="auto">
              <a:xfrm>
                <a:off x="4567035" y="3057234"/>
                <a:ext cx="434266"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F</a:t>
                </a:r>
              </a:p>
            </p:txBody>
          </p:sp>
          <p:sp>
            <p:nvSpPr>
              <p:cNvPr id="69654" name="Text Box 74"/>
              <p:cNvSpPr txBox="1">
                <a:spLocks noChangeArrowheads="1"/>
              </p:cNvSpPr>
              <p:nvPr/>
            </p:nvSpPr>
            <p:spPr bwMode="auto">
              <a:xfrm>
                <a:off x="3408268" y="2768387"/>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2</a:t>
                </a:r>
              </a:p>
            </p:txBody>
          </p:sp>
          <p:sp>
            <p:nvSpPr>
              <p:cNvPr id="69655" name="Text Box 75"/>
              <p:cNvSpPr txBox="1">
                <a:spLocks noChangeArrowheads="1"/>
              </p:cNvSpPr>
              <p:nvPr/>
            </p:nvSpPr>
            <p:spPr bwMode="auto">
              <a:xfrm>
                <a:off x="4635290" y="1984375"/>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4</a:t>
                </a:r>
              </a:p>
            </p:txBody>
          </p:sp>
          <p:sp>
            <p:nvSpPr>
              <p:cNvPr id="69656" name="Text Box 76"/>
              <p:cNvSpPr txBox="1">
                <a:spLocks noChangeArrowheads="1"/>
              </p:cNvSpPr>
              <p:nvPr/>
            </p:nvSpPr>
            <p:spPr bwMode="auto">
              <a:xfrm>
                <a:off x="6009938" y="2570004"/>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3</a:t>
                </a:r>
              </a:p>
            </p:txBody>
          </p:sp>
          <p:sp>
            <p:nvSpPr>
              <p:cNvPr id="69657" name="Text Box 78"/>
              <p:cNvSpPr txBox="1">
                <a:spLocks noChangeArrowheads="1"/>
              </p:cNvSpPr>
              <p:nvPr/>
            </p:nvSpPr>
            <p:spPr bwMode="auto">
              <a:xfrm>
                <a:off x="6240104" y="3541291"/>
                <a:ext cx="468461"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H</a:t>
                </a:r>
              </a:p>
            </p:txBody>
          </p:sp>
          <p:sp>
            <p:nvSpPr>
              <p:cNvPr id="69658" name="Text Box 79"/>
              <p:cNvSpPr txBox="1">
                <a:spLocks noChangeArrowheads="1"/>
              </p:cNvSpPr>
              <p:nvPr/>
            </p:nvSpPr>
            <p:spPr bwMode="auto">
              <a:xfrm>
                <a:off x="6986160" y="3179440"/>
                <a:ext cx="331684"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C00000"/>
                    </a:solidFill>
                    <a:latin typeface="Arial" charset="0"/>
                    <a:cs typeface="Arial" charset="0"/>
                  </a:rPr>
                  <a:t>I</a:t>
                </a:r>
              </a:p>
            </p:txBody>
          </p:sp>
          <p:sp>
            <p:nvSpPr>
              <p:cNvPr id="69659" name="Text Box 80"/>
              <p:cNvSpPr txBox="1">
                <a:spLocks noChangeArrowheads="1"/>
              </p:cNvSpPr>
              <p:nvPr/>
            </p:nvSpPr>
            <p:spPr bwMode="auto">
              <a:xfrm>
                <a:off x="5103560" y="3595251"/>
                <a:ext cx="485558"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G</a:t>
                </a:r>
              </a:p>
            </p:txBody>
          </p:sp>
          <p:pic>
            <p:nvPicPr>
              <p:cNvPr id="696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899" y="2930268"/>
                <a:ext cx="677799" cy="2999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75132" name="Group 44"/>
              <p:cNvGrpSpPr>
                <a:grpSpLocks/>
              </p:cNvGrpSpPr>
              <p:nvPr/>
            </p:nvGrpSpPr>
            <p:grpSpPr bwMode="auto">
              <a:xfrm>
                <a:off x="3139440" y="3180080"/>
                <a:ext cx="568960" cy="481140"/>
                <a:chOff x="-44" y="1473"/>
                <a:chExt cx="981" cy="1105"/>
              </a:xfrm>
            </p:grpSpPr>
            <p:pic>
              <p:nvPicPr>
                <p:cNvPr id="175150"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151"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5133" name="Group 44"/>
              <p:cNvGrpSpPr>
                <a:grpSpLocks/>
              </p:cNvGrpSpPr>
              <p:nvPr/>
            </p:nvGrpSpPr>
            <p:grpSpPr bwMode="auto">
              <a:xfrm>
                <a:off x="3576320" y="3525520"/>
                <a:ext cx="568960" cy="481140"/>
                <a:chOff x="-44" y="1473"/>
                <a:chExt cx="981" cy="1105"/>
              </a:xfrm>
            </p:grpSpPr>
            <p:pic>
              <p:nvPicPr>
                <p:cNvPr id="175148"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149"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5134" name="Group 44"/>
              <p:cNvGrpSpPr>
                <a:grpSpLocks/>
              </p:cNvGrpSpPr>
              <p:nvPr/>
            </p:nvGrpSpPr>
            <p:grpSpPr bwMode="auto">
              <a:xfrm>
                <a:off x="4135120" y="3281680"/>
                <a:ext cx="568960" cy="481140"/>
                <a:chOff x="-44" y="1473"/>
                <a:chExt cx="981" cy="1105"/>
              </a:xfrm>
            </p:grpSpPr>
            <p:pic>
              <p:nvPicPr>
                <p:cNvPr id="175146"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147"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5135" name="Group 44"/>
              <p:cNvGrpSpPr>
                <a:grpSpLocks/>
              </p:cNvGrpSpPr>
              <p:nvPr/>
            </p:nvGrpSpPr>
            <p:grpSpPr bwMode="auto">
              <a:xfrm>
                <a:off x="5049520" y="3261360"/>
                <a:ext cx="568960" cy="481140"/>
                <a:chOff x="-44" y="1473"/>
                <a:chExt cx="981" cy="1105"/>
              </a:xfrm>
            </p:grpSpPr>
            <p:pic>
              <p:nvPicPr>
                <p:cNvPr id="175144"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145"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5136" name="Group 44"/>
              <p:cNvGrpSpPr>
                <a:grpSpLocks/>
              </p:cNvGrpSpPr>
              <p:nvPr/>
            </p:nvGrpSpPr>
            <p:grpSpPr bwMode="auto">
              <a:xfrm>
                <a:off x="5588000" y="3434080"/>
                <a:ext cx="568960" cy="481140"/>
                <a:chOff x="-44" y="1473"/>
                <a:chExt cx="981" cy="1105"/>
              </a:xfrm>
            </p:grpSpPr>
            <p:pic>
              <p:nvPicPr>
                <p:cNvPr id="175142"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143"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5137" name="Group 44"/>
              <p:cNvGrpSpPr>
                <a:grpSpLocks/>
              </p:cNvGrpSpPr>
              <p:nvPr/>
            </p:nvGrpSpPr>
            <p:grpSpPr bwMode="auto">
              <a:xfrm>
                <a:off x="6380480" y="3149600"/>
                <a:ext cx="568960" cy="481140"/>
                <a:chOff x="-44" y="1473"/>
                <a:chExt cx="981" cy="1105"/>
              </a:xfrm>
            </p:grpSpPr>
            <p:pic>
              <p:nvPicPr>
                <p:cNvPr id="175140"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141"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696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313" y="2847741"/>
                <a:ext cx="677800" cy="301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96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949" y="2116102"/>
                <a:ext cx="676212" cy="301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pic>
        <p:nvPicPr>
          <p:cNvPr id="175112" name="Picture 16"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26" y="725255"/>
            <a:ext cx="5485210" cy="129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Slide Number Placeholder 5"/>
          <p:cNvSpPr>
            <a:spLocks noGrp="1"/>
          </p:cNvSpPr>
          <p:nvPr>
            <p:ph type="sldNum" sz="quarter" idx="12"/>
          </p:nvPr>
        </p:nvSpPr>
        <p:spPr>
          <a:xfrm>
            <a:off x="7485117" y="5749025"/>
            <a:ext cx="411491" cy="20423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557213" indent="-214313">
              <a:defRPr sz="1800">
                <a:solidFill>
                  <a:schemeClr val="tx1"/>
                </a:solidFill>
                <a:latin typeface="Arial" charset="0"/>
                <a:ea typeface="ＭＳ Ｐゴシック" charset="0"/>
              </a:defRPr>
            </a:lvl2pPr>
            <a:lvl3pPr marL="857250" indent="-171450">
              <a:defRPr sz="1800">
                <a:solidFill>
                  <a:schemeClr val="tx1"/>
                </a:solidFill>
                <a:latin typeface="Arial" charset="0"/>
                <a:ea typeface="ＭＳ Ｐゴシック" charset="0"/>
              </a:defRPr>
            </a:lvl3pPr>
            <a:lvl4pPr marL="1200150" indent="-171450">
              <a:defRPr sz="1800">
                <a:solidFill>
                  <a:schemeClr val="tx1"/>
                </a:solidFill>
                <a:latin typeface="Arial" charset="0"/>
                <a:ea typeface="ＭＳ Ｐゴシック" charset="0"/>
              </a:defRPr>
            </a:lvl4pPr>
            <a:lvl5pPr marL="1543050" indent="-171450">
              <a:defRPr sz="1800">
                <a:solidFill>
                  <a:schemeClr val="tx1"/>
                </a:solidFill>
                <a:latin typeface="Arial" charset="0"/>
                <a:ea typeface="ＭＳ Ｐゴシック" charset="0"/>
              </a:defRPr>
            </a:lvl5pPr>
            <a:lvl6pPr marL="1885950" indent="-171450" eaLnBrk="0" fontAlgn="base" hangingPunct="0">
              <a:spcBef>
                <a:spcPct val="0"/>
              </a:spcBef>
              <a:spcAft>
                <a:spcPct val="0"/>
              </a:spcAft>
              <a:defRPr sz="1800">
                <a:solidFill>
                  <a:schemeClr val="tx1"/>
                </a:solidFill>
                <a:latin typeface="Arial" charset="0"/>
                <a:ea typeface="ＭＳ Ｐゴシック" charset="0"/>
              </a:defRPr>
            </a:lvl6pPr>
            <a:lvl7pPr marL="2228850" indent="-171450" eaLnBrk="0" fontAlgn="base" hangingPunct="0">
              <a:spcBef>
                <a:spcPct val="0"/>
              </a:spcBef>
              <a:spcAft>
                <a:spcPct val="0"/>
              </a:spcAft>
              <a:defRPr sz="1800">
                <a:solidFill>
                  <a:schemeClr val="tx1"/>
                </a:solidFill>
                <a:latin typeface="Arial" charset="0"/>
                <a:ea typeface="ＭＳ Ｐゴシック" charset="0"/>
              </a:defRPr>
            </a:lvl7pPr>
            <a:lvl8pPr marL="2571750" indent="-171450" eaLnBrk="0" fontAlgn="base" hangingPunct="0">
              <a:spcBef>
                <a:spcPct val="0"/>
              </a:spcBef>
              <a:spcAft>
                <a:spcPct val="0"/>
              </a:spcAft>
              <a:defRPr sz="1800">
                <a:solidFill>
                  <a:schemeClr val="tx1"/>
                </a:solidFill>
                <a:latin typeface="Arial" charset="0"/>
                <a:ea typeface="ＭＳ Ｐゴシック" charset="0"/>
              </a:defRPr>
            </a:lvl8pPr>
            <a:lvl9pPr marL="2914650" indent="-171450" eaLnBrk="0" fontAlgn="base" hangingPunct="0">
              <a:spcBef>
                <a:spcPct val="0"/>
              </a:spcBef>
              <a:spcAft>
                <a:spcPct val="0"/>
              </a:spcAft>
              <a:defRPr sz="1800">
                <a:solidFill>
                  <a:schemeClr val="tx1"/>
                </a:solidFill>
                <a:latin typeface="Arial" charset="0"/>
                <a:ea typeface="ＭＳ Ｐゴシック" charset="0"/>
              </a:defRPr>
            </a:lvl9pPr>
          </a:lstStyle>
          <a:p>
            <a:r>
              <a:rPr lang="en-US" sz="900" dirty="0">
                <a:latin typeface="Tahoma" charset="0"/>
              </a:rPr>
              <a:t>6-</a:t>
            </a:r>
            <a:fld id="{8E8C6E93-DF5B-BC4B-80F9-500DED1EEDCC}" type="slidenum">
              <a:rPr lang="en-US" sz="900">
                <a:latin typeface="Tahoma" charset="0"/>
              </a:rPr>
              <a:pPr/>
              <a:t>73</a:t>
            </a:fld>
            <a:endParaRPr lang="en-US" sz="900" dirty="0">
              <a:latin typeface="Tahoma" charset="0"/>
            </a:endParaRPr>
          </a:p>
        </p:txBody>
      </p:sp>
      <p:sp>
        <p:nvSpPr>
          <p:cNvPr id="67" name="Footer Placeholder 2"/>
          <p:cNvSpPr>
            <a:spLocks noGrp="1"/>
          </p:cNvSpPr>
          <p:nvPr>
            <p:ph type="ftr" sz="quarter" idx="11"/>
          </p:nvPr>
        </p:nvSpPr>
        <p:spPr>
          <a:xfrm>
            <a:off x="5924623" y="5748414"/>
            <a:ext cx="1633105" cy="18115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557213" indent="-214313">
              <a:defRPr sz="1800">
                <a:solidFill>
                  <a:schemeClr val="tx1"/>
                </a:solidFill>
                <a:latin typeface="Arial" charset="0"/>
                <a:ea typeface="ＭＳ Ｐゴシック" charset="0"/>
              </a:defRPr>
            </a:lvl2pPr>
            <a:lvl3pPr marL="857250" indent="-171450">
              <a:defRPr sz="1800">
                <a:solidFill>
                  <a:schemeClr val="tx1"/>
                </a:solidFill>
                <a:latin typeface="Arial" charset="0"/>
                <a:ea typeface="ＭＳ Ｐゴシック" charset="0"/>
              </a:defRPr>
            </a:lvl3pPr>
            <a:lvl4pPr marL="1200150" indent="-171450">
              <a:defRPr sz="1800">
                <a:solidFill>
                  <a:schemeClr val="tx1"/>
                </a:solidFill>
                <a:latin typeface="Arial" charset="0"/>
                <a:ea typeface="ＭＳ Ｐゴシック" charset="0"/>
              </a:defRPr>
            </a:lvl4pPr>
            <a:lvl5pPr marL="1543050" indent="-171450">
              <a:defRPr sz="1800">
                <a:solidFill>
                  <a:schemeClr val="tx1"/>
                </a:solidFill>
                <a:latin typeface="Arial" charset="0"/>
                <a:ea typeface="ＭＳ Ｐゴシック" charset="0"/>
              </a:defRPr>
            </a:lvl5pPr>
            <a:lvl6pPr marL="1885950" indent="-171450" eaLnBrk="0" fontAlgn="base" hangingPunct="0">
              <a:spcBef>
                <a:spcPct val="0"/>
              </a:spcBef>
              <a:spcAft>
                <a:spcPct val="0"/>
              </a:spcAft>
              <a:defRPr sz="1800">
                <a:solidFill>
                  <a:schemeClr val="tx1"/>
                </a:solidFill>
                <a:latin typeface="Arial" charset="0"/>
                <a:ea typeface="ＭＳ Ｐゴシック" charset="0"/>
              </a:defRPr>
            </a:lvl6pPr>
            <a:lvl7pPr marL="2228850" indent="-171450" eaLnBrk="0" fontAlgn="base" hangingPunct="0">
              <a:spcBef>
                <a:spcPct val="0"/>
              </a:spcBef>
              <a:spcAft>
                <a:spcPct val="0"/>
              </a:spcAft>
              <a:defRPr sz="1800">
                <a:solidFill>
                  <a:schemeClr val="tx1"/>
                </a:solidFill>
                <a:latin typeface="Arial" charset="0"/>
                <a:ea typeface="ＭＳ Ｐゴシック" charset="0"/>
              </a:defRPr>
            </a:lvl7pPr>
            <a:lvl8pPr marL="2571750" indent="-171450" eaLnBrk="0" fontAlgn="base" hangingPunct="0">
              <a:spcBef>
                <a:spcPct val="0"/>
              </a:spcBef>
              <a:spcAft>
                <a:spcPct val="0"/>
              </a:spcAft>
              <a:defRPr sz="1800">
                <a:solidFill>
                  <a:schemeClr val="tx1"/>
                </a:solidFill>
                <a:latin typeface="Arial" charset="0"/>
                <a:ea typeface="ＭＳ Ｐゴシック" charset="0"/>
              </a:defRPr>
            </a:lvl8pPr>
            <a:lvl9pPr marL="2914650" indent="-171450" eaLnBrk="0" fontAlgn="base" hangingPunct="0">
              <a:spcBef>
                <a:spcPct val="0"/>
              </a:spcBef>
              <a:spcAft>
                <a:spcPct val="0"/>
              </a:spcAft>
              <a:defRPr sz="1800">
                <a:solidFill>
                  <a:schemeClr val="tx1"/>
                </a:solidFill>
                <a:latin typeface="Arial" charset="0"/>
                <a:ea typeface="ＭＳ Ｐゴシック" charset="0"/>
              </a:defRPr>
            </a:lvl9pPr>
          </a:lstStyle>
          <a:p>
            <a:pPr algn="r"/>
            <a:r>
              <a:rPr lang="en-US" sz="900" dirty="0">
                <a:solidFill>
                  <a:srgbClr val="000000"/>
                </a:solidFill>
                <a:latin typeface="Tahoma" charset="0"/>
                <a:cs typeface="Arial" charset="0"/>
              </a:rPr>
              <a:t>Link Layer and LANs</a:t>
            </a:r>
          </a:p>
        </p:txBody>
      </p:sp>
      <p:graphicFrame>
        <p:nvGraphicFramePr>
          <p:cNvPr id="3" name="Table 2">
            <a:extLst>
              <a:ext uri="{FF2B5EF4-FFF2-40B4-BE49-F238E27FC236}">
                <a16:creationId xmlns:a16="http://schemas.microsoft.com/office/drawing/2014/main" id="{6EC93DA6-2433-C94A-9F9A-79C4B395692B}"/>
              </a:ext>
            </a:extLst>
          </p:cNvPr>
          <p:cNvGraphicFramePr>
            <a:graphicFrameLocks noGrp="1"/>
          </p:cNvGraphicFramePr>
          <p:nvPr>
            <p:extLst>
              <p:ext uri="{D42A27DB-BD31-4B8C-83A1-F6EECF244321}">
                <p14:modId xmlns:p14="http://schemas.microsoft.com/office/powerpoint/2010/main" val="1769102818"/>
              </p:ext>
            </p:extLst>
          </p:nvPr>
        </p:nvGraphicFramePr>
        <p:xfrm>
          <a:off x="6982487" y="1426848"/>
          <a:ext cx="1416750" cy="1119188"/>
        </p:xfrm>
        <a:graphic>
          <a:graphicData uri="http://schemas.openxmlformats.org/drawingml/2006/table">
            <a:tbl>
              <a:tblPr firstRow="1" bandRow="1">
                <a:tableStyleId>{5C22544A-7EE6-4342-B048-85BDC9FD1C3A}</a:tableStyleId>
              </a:tblPr>
              <a:tblGrid>
                <a:gridCol w="708375">
                  <a:extLst>
                    <a:ext uri="{9D8B030D-6E8A-4147-A177-3AD203B41FA5}">
                      <a16:colId xmlns:a16="http://schemas.microsoft.com/office/drawing/2014/main" val="437308065"/>
                    </a:ext>
                  </a:extLst>
                </a:gridCol>
                <a:gridCol w="708375">
                  <a:extLst>
                    <a:ext uri="{9D8B030D-6E8A-4147-A177-3AD203B41FA5}">
                      <a16:colId xmlns:a16="http://schemas.microsoft.com/office/drawing/2014/main" val="30125196"/>
                    </a:ext>
                  </a:extLst>
                </a:gridCol>
              </a:tblGrid>
              <a:tr h="480060">
                <a:tc>
                  <a:txBody>
                    <a:bodyPr/>
                    <a:lstStyle/>
                    <a:p>
                      <a:r>
                        <a:rPr lang="en-US" sz="1400" dirty="0"/>
                        <a:t>Address</a:t>
                      </a:r>
                    </a:p>
                  </a:txBody>
                  <a:tcPr marL="68580" marR="68580" marT="34290" marB="34290"/>
                </a:tc>
                <a:tc>
                  <a:txBody>
                    <a:bodyPr/>
                    <a:lstStyle/>
                    <a:p>
                      <a:r>
                        <a:rPr lang="en-US" sz="1400" dirty="0"/>
                        <a:t>Port</a:t>
                      </a:r>
                    </a:p>
                  </a:txBody>
                  <a:tcPr marL="68580" marR="68580" marT="34290" marB="34290"/>
                </a:tc>
                <a:extLst>
                  <a:ext uri="{0D108BD9-81ED-4DB2-BD59-A6C34878D82A}">
                    <a16:rowId xmlns:a16="http://schemas.microsoft.com/office/drawing/2014/main" val="3704080915"/>
                  </a:ext>
                </a:extLst>
              </a:tr>
              <a:tr h="311944">
                <a:tc>
                  <a:txBody>
                    <a:bodyPr/>
                    <a:lstStyle/>
                    <a:p>
                      <a:r>
                        <a:rPr lang="en-US" sz="1400" dirty="0"/>
                        <a:t>C</a:t>
                      </a:r>
                    </a:p>
                  </a:txBody>
                  <a:tcPr marL="68580" marR="68580" marT="34290" marB="34290"/>
                </a:tc>
                <a:tc>
                  <a:txBody>
                    <a:bodyPr/>
                    <a:lstStyle/>
                    <a:p>
                      <a:r>
                        <a:rPr lang="en-US" sz="1400" dirty="0"/>
                        <a:t>1</a:t>
                      </a:r>
                    </a:p>
                  </a:txBody>
                  <a:tcPr marL="68580" marR="68580" marT="34290" marB="34290"/>
                </a:tc>
                <a:extLst>
                  <a:ext uri="{0D108BD9-81ED-4DB2-BD59-A6C34878D82A}">
                    <a16:rowId xmlns:a16="http://schemas.microsoft.com/office/drawing/2014/main" val="3154522641"/>
                  </a:ext>
                </a:extLst>
              </a:tr>
              <a:tr h="311944">
                <a:tc>
                  <a:txBody>
                    <a:bodyPr/>
                    <a:lstStyle/>
                    <a:p>
                      <a:r>
                        <a:rPr lang="en-US" sz="1400" dirty="0"/>
                        <a:t>I</a:t>
                      </a:r>
                    </a:p>
                  </a:txBody>
                  <a:tcPr marL="68580" marR="68580" marT="34290" marB="34290"/>
                </a:tc>
                <a:tc>
                  <a:txBody>
                    <a:bodyPr/>
                    <a:lstStyle/>
                    <a:p>
                      <a:r>
                        <a:rPr lang="en-US" sz="1400" dirty="0"/>
                        <a:t>4</a:t>
                      </a:r>
                    </a:p>
                  </a:txBody>
                  <a:tcPr marL="68580" marR="68580" marT="34290" marB="34290"/>
                </a:tc>
                <a:extLst>
                  <a:ext uri="{0D108BD9-81ED-4DB2-BD59-A6C34878D82A}">
                    <a16:rowId xmlns:a16="http://schemas.microsoft.com/office/drawing/2014/main" val="3481364329"/>
                  </a:ext>
                </a:extLst>
              </a:tr>
            </a:tbl>
          </a:graphicData>
        </a:graphic>
      </p:graphicFrame>
      <p:sp>
        <p:nvSpPr>
          <p:cNvPr id="4" name="TextBox 3">
            <a:extLst>
              <a:ext uri="{FF2B5EF4-FFF2-40B4-BE49-F238E27FC236}">
                <a16:creationId xmlns:a16="http://schemas.microsoft.com/office/drawing/2014/main" id="{19B28AFD-AE70-6044-8C7C-C7C092230A25}"/>
              </a:ext>
            </a:extLst>
          </p:cNvPr>
          <p:cNvSpPr txBox="1"/>
          <p:nvPr/>
        </p:nvSpPr>
        <p:spPr>
          <a:xfrm>
            <a:off x="2712922" y="3139956"/>
            <a:ext cx="312906" cy="369332"/>
          </a:xfrm>
          <a:prstGeom prst="rect">
            <a:avLst/>
          </a:prstGeom>
          <a:noFill/>
        </p:spPr>
        <p:txBody>
          <a:bodyPr wrap="none" rtlCol="0">
            <a:spAutoFit/>
          </a:bodyPr>
          <a:lstStyle/>
          <a:p>
            <a:r>
              <a:rPr lang="en-US" dirty="0">
                <a:solidFill>
                  <a:srgbClr val="C00000"/>
                </a:solidFill>
              </a:rPr>
              <a:t>1</a:t>
            </a:r>
          </a:p>
        </p:txBody>
      </p:sp>
      <p:sp>
        <p:nvSpPr>
          <p:cNvPr id="5" name="TextBox 4">
            <a:extLst>
              <a:ext uri="{FF2B5EF4-FFF2-40B4-BE49-F238E27FC236}">
                <a16:creationId xmlns:a16="http://schemas.microsoft.com/office/drawing/2014/main" id="{E5093440-BC61-594A-9E8B-42DCEF265AB2}"/>
              </a:ext>
            </a:extLst>
          </p:cNvPr>
          <p:cNvSpPr txBox="1"/>
          <p:nvPr/>
        </p:nvSpPr>
        <p:spPr>
          <a:xfrm>
            <a:off x="2772728" y="2799900"/>
            <a:ext cx="312906" cy="369332"/>
          </a:xfrm>
          <a:prstGeom prst="rect">
            <a:avLst/>
          </a:prstGeom>
          <a:noFill/>
        </p:spPr>
        <p:txBody>
          <a:bodyPr wrap="none" rtlCol="0">
            <a:spAutoFit/>
          </a:bodyPr>
          <a:lstStyle/>
          <a:p>
            <a:r>
              <a:rPr lang="en-US" dirty="0">
                <a:solidFill>
                  <a:srgbClr val="C00000"/>
                </a:solidFill>
              </a:rPr>
              <a:t>4</a:t>
            </a:r>
          </a:p>
        </p:txBody>
      </p:sp>
      <p:sp>
        <p:nvSpPr>
          <p:cNvPr id="6" name="TextBox 5">
            <a:extLst>
              <a:ext uri="{FF2B5EF4-FFF2-40B4-BE49-F238E27FC236}">
                <a16:creationId xmlns:a16="http://schemas.microsoft.com/office/drawing/2014/main" id="{6378EFBE-0B82-704D-85CD-3C43A86D4D4F}"/>
              </a:ext>
            </a:extLst>
          </p:cNvPr>
          <p:cNvSpPr txBox="1"/>
          <p:nvPr/>
        </p:nvSpPr>
        <p:spPr>
          <a:xfrm>
            <a:off x="7339479" y="1035315"/>
            <a:ext cx="466794" cy="369332"/>
          </a:xfrm>
          <a:prstGeom prst="rect">
            <a:avLst/>
          </a:prstGeom>
          <a:noFill/>
        </p:spPr>
        <p:txBody>
          <a:bodyPr wrap="none" rtlCol="0">
            <a:spAutoFit/>
          </a:bodyPr>
          <a:lstStyle/>
          <a:p>
            <a:r>
              <a:rPr lang="en-US" dirty="0"/>
              <a:t>S1</a:t>
            </a:r>
          </a:p>
        </p:txBody>
      </p:sp>
      <p:graphicFrame>
        <p:nvGraphicFramePr>
          <p:cNvPr id="71" name="Table 70">
            <a:extLst>
              <a:ext uri="{FF2B5EF4-FFF2-40B4-BE49-F238E27FC236}">
                <a16:creationId xmlns:a16="http://schemas.microsoft.com/office/drawing/2014/main" id="{8A550C9E-AB22-4441-80CF-4875EF75BE44}"/>
              </a:ext>
            </a:extLst>
          </p:cNvPr>
          <p:cNvGraphicFramePr>
            <a:graphicFrameLocks noGrp="1"/>
          </p:cNvGraphicFramePr>
          <p:nvPr/>
        </p:nvGraphicFramePr>
        <p:xfrm>
          <a:off x="6751638" y="2917929"/>
          <a:ext cx="1416750" cy="1119188"/>
        </p:xfrm>
        <a:graphic>
          <a:graphicData uri="http://schemas.openxmlformats.org/drawingml/2006/table">
            <a:tbl>
              <a:tblPr firstRow="1" bandRow="1">
                <a:tableStyleId>{5C22544A-7EE6-4342-B048-85BDC9FD1C3A}</a:tableStyleId>
              </a:tblPr>
              <a:tblGrid>
                <a:gridCol w="708375">
                  <a:extLst>
                    <a:ext uri="{9D8B030D-6E8A-4147-A177-3AD203B41FA5}">
                      <a16:colId xmlns:a16="http://schemas.microsoft.com/office/drawing/2014/main" val="437308065"/>
                    </a:ext>
                  </a:extLst>
                </a:gridCol>
                <a:gridCol w="708375">
                  <a:extLst>
                    <a:ext uri="{9D8B030D-6E8A-4147-A177-3AD203B41FA5}">
                      <a16:colId xmlns:a16="http://schemas.microsoft.com/office/drawing/2014/main" val="30125196"/>
                    </a:ext>
                  </a:extLst>
                </a:gridCol>
              </a:tblGrid>
              <a:tr h="480060">
                <a:tc>
                  <a:txBody>
                    <a:bodyPr/>
                    <a:lstStyle/>
                    <a:p>
                      <a:r>
                        <a:rPr lang="en-US" sz="1400" dirty="0"/>
                        <a:t>Address</a:t>
                      </a:r>
                    </a:p>
                  </a:txBody>
                  <a:tcPr marL="68580" marR="68580" marT="34290" marB="34290"/>
                </a:tc>
                <a:tc>
                  <a:txBody>
                    <a:bodyPr/>
                    <a:lstStyle/>
                    <a:p>
                      <a:r>
                        <a:rPr lang="en-US" sz="1400" dirty="0"/>
                        <a:t>Port</a:t>
                      </a:r>
                    </a:p>
                  </a:txBody>
                  <a:tcPr marL="68580" marR="68580" marT="34290" marB="34290"/>
                </a:tc>
                <a:extLst>
                  <a:ext uri="{0D108BD9-81ED-4DB2-BD59-A6C34878D82A}">
                    <a16:rowId xmlns:a16="http://schemas.microsoft.com/office/drawing/2014/main" val="3704080915"/>
                  </a:ext>
                </a:extLst>
              </a:tr>
              <a:tr h="311944">
                <a:tc>
                  <a:txBody>
                    <a:bodyPr/>
                    <a:lstStyle/>
                    <a:p>
                      <a:r>
                        <a:rPr lang="en-US" sz="1400" dirty="0"/>
                        <a:t>C</a:t>
                      </a:r>
                    </a:p>
                  </a:txBody>
                  <a:tcPr marL="68580" marR="68580" marT="34290" marB="34290"/>
                </a:tc>
                <a:tc>
                  <a:txBody>
                    <a:bodyPr/>
                    <a:lstStyle/>
                    <a:p>
                      <a:r>
                        <a:rPr lang="en-US" sz="1400" dirty="0"/>
                        <a:t>1</a:t>
                      </a:r>
                    </a:p>
                  </a:txBody>
                  <a:tcPr marL="68580" marR="68580" marT="34290" marB="34290"/>
                </a:tc>
                <a:extLst>
                  <a:ext uri="{0D108BD9-81ED-4DB2-BD59-A6C34878D82A}">
                    <a16:rowId xmlns:a16="http://schemas.microsoft.com/office/drawing/2014/main" val="3154522641"/>
                  </a:ext>
                </a:extLst>
              </a:tr>
              <a:tr h="311944">
                <a:tc>
                  <a:txBody>
                    <a:bodyPr/>
                    <a:lstStyle/>
                    <a:p>
                      <a:r>
                        <a:rPr lang="en-US" sz="1400" dirty="0"/>
                        <a:t>I</a:t>
                      </a:r>
                    </a:p>
                  </a:txBody>
                  <a:tcPr marL="68580" marR="68580" marT="34290" marB="34290"/>
                </a:tc>
                <a:tc>
                  <a:txBody>
                    <a:bodyPr/>
                    <a:lstStyle/>
                    <a:p>
                      <a:r>
                        <a:rPr lang="en-US" sz="1400" dirty="0"/>
                        <a:t>3</a:t>
                      </a:r>
                    </a:p>
                  </a:txBody>
                  <a:tcPr marL="68580" marR="68580" marT="34290" marB="34290"/>
                </a:tc>
                <a:extLst>
                  <a:ext uri="{0D108BD9-81ED-4DB2-BD59-A6C34878D82A}">
                    <a16:rowId xmlns:a16="http://schemas.microsoft.com/office/drawing/2014/main" val="3481364329"/>
                  </a:ext>
                </a:extLst>
              </a:tr>
            </a:tbl>
          </a:graphicData>
        </a:graphic>
      </p:graphicFrame>
      <p:sp>
        <p:nvSpPr>
          <p:cNvPr id="72" name="TextBox 71">
            <a:extLst>
              <a:ext uri="{FF2B5EF4-FFF2-40B4-BE49-F238E27FC236}">
                <a16:creationId xmlns:a16="http://schemas.microsoft.com/office/drawing/2014/main" id="{37F5EF1F-5CFB-9840-BE01-BDBFB07C0CB6}"/>
              </a:ext>
            </a:extLst>
          </p:cNvPr>
          <p:cNvSpPr txBox="1"/>
          <p:nvPr/>
        </p:nvSpPr>
        <p:spPr>
          <a:xfrm>
            <a:off x="7198400" y="2581779"/>
            <a:ext cx="466794" cy="369332"/>
          </a:xfrm>
          <a:prstGeom prst="rect">
            <a:avLst/>
          </a:prstGeom>
          <a:noFill/>
        </p:spPr>
        <p:txBody>
          <a:bodyPr wrap="none" rtlCol="0">
            <a:spAutoFit/>
          </a:bodyPr>
          <a:lstStyle/>
          <a:p>
            <a:r>
              <a:rPr lang="en-US" dirty="0"/>
              <a:t>S4</a:t>
            </a:r>
          </a:p>
        </p:txBody>
      </p:sp>
      <p:graphicFrame>
        <p:nvGraphicFramePr>
          <p:cNvPr id="73" name="Table 72">
            <a:extLst>
              <a:ext uri="{FF2B5EF4-FFF2-40B4-BE49-F238E27FC236}">
                <a16:creationId xmlns:a16="http://schemas.microsoft.com/office/drawing/2014/main" id="{74DA4583-3375-3745-838A-E0D300321115}"/>
              </a:ext>
            </a:extLst>
          </p:cNvPr>
          <p:cNvGraphicFramePr>
            <a:graphicFrameLocks noGrp="1"/>
          </p:cNvGraphicFramePr>
          <p:nvPr>
            <p:extLst>
              <p:ext uri="{D42A27DB-BD31-4B8C-83A1-F6EECF244321}">
                <p14:modId xmlns:p14="http://schemas.microsoft.com/office/powerpoint/2010/main" val="1292738302"/>
              </p:ext>
            </p:extLst>
          </p:nvPr>
        </p:nvGraphicFramePr>
        <p:xfrm>
          <a:off x="7485117" y="4525535"/>
          <a:ext cx="1416750" cy="1119188"/>
        </p:xfrm>
        <a:graphic>
          <a:graphicData uri="http://schemas.openxmlformats.org/drawingml/2006/table">
            <a:tbl>
              <a:tblPr firstRow="1" bandRow="1">
                <a:tableStyleId>{5C22544A-7EE6-4342-B048-85BDC9FD1C3A}</a:tableStyleId>
              </a:tblPr>
              <a:tblGrid>
                <a:gridCol w="708375">
                  <a:extLst>
                    <a:ext uri="{9D8B030D-6E8A-4147-A177-3AD203B41FA5}">
                      <a16:colId xmlns:a16="http://schemas.microsoft.com/office/drawing/2014/main" val="437308065"/>
                    </a:ext>
                  </a:extLst>
                </a:gridCol>
                <a:gridCol w="708375">
                  <a:extLst>
                    <a:ext uri="{9D8B030D-6E8A-4147-A177-3AD203B41FA5}">
                      <a16:colId xmlns:a16="http://schemas.microsoft.com/office/drawing/2014/main" val="30125196"/>
                    </a:ext>
                  </a:extLst>
                </a:gridCol>
              </a:tblGrid>
              <a:tr h="480060">
                <a:tc>
                  <a:txBody>
                    <a:bodyPr/>
                    <a:lstStyle/>
                    <a:p>
                      <a:r>
                        <a:rPr lang="en-US" sz="1400" dirty="0"/>
                        <a:t>Address</a:t>
                      </a:r>
                    </a:p>
                  </a:txBody>
                  <a:tcPr marL="68580" marR="68580" marT="34290" marB="34290"/>
                </a:tc>
                <a:tc>
                  <a:txBody>
                    <a:bodyPr/>
                    <a:lstStyle/>
                    <a:p>
                      <a:r>
                        <a:rPr lang="en-US" sz="1400" dirty="0"/>
                        <a:t>Port</a:t>
                      </a:r>
                    </a:p>
                  </a:txBody>
                  <a:tcPr marL="68580" marR="68580" marT="34290" marB="34290"/>
                </a:tc>
                <a:extLst>
                  <a:ext uri="{0D108BD9-81ED-4DB2-BD59-A6C34878D82A}">
                    <a16:rowId xmlns:a16="http://schemas.microsoft.com/office/drawing/2014/main" val="3704080915"/>
                  </a:ext>
                </a:extLst>
              </a:tr>
              <a:tr h="311944">
                <a:tc>
                  <a:txBody>
                    <a:bodyPr/>
                    <a:lstStyle/>
                    <a:p>
                      <a:r>
                        <a:rPr lang="en-US" sz="1400" dirty="0"/>
                        <a:t>C</a:t>
                      </a:r>
                    </a:p>
                  </a:txBody>
                  <a:tcPr marL="68580" marR="68580" marT="34290" marB="34290"/>
                </a:tc>
                <a:tc>
                  <a:txBody>
                    <a:bodyPr/>
                    <a:lstStyle/>
                    <a:p>
                      <a:r>
                        <a:rPr lang="en-US" sz="1400" dirty="0"/>
                        <a:t>1</a:t>
                      </a:r>
                    </a:p>
                  </a:txBody>
                  <a:tcPr marL="68580" marR="68580" marT="34290" marB="34290"/>
                </a:tc>
                <a:extLst>
                  <a:ext uri="{0D108BD9-81ED-4DB2-BD59-A6C34878D82A}">
                    <a16:rowId xmlns:a16="http://schemas.microsoft.com/office/drawing/2014/main" val="3154522641"/>
                  </a:ext>
                </a:extLst>
              </a:tr>
              <a:tr h="311944">
                <a:tc>
                  <a:txBody>
                    <a:bodyPr/>
                    <a:lstStyle/>
                    <a:p>
                      <a:r>
                        <a:rPr lang="en-US" sz="1400" dirty="0"/>
                        <a:t>I</a:t>
                      </a:r>
                    </a:p>
                  </a:txBody>
                  <a:tcPr marL="68580" marR="68580" marT="34290" marB="34290"/>
                </a:tc>
                <a:tc>
                  <a:txBody>
                    <a:bodyPr/>
                    <a:lstStyle/>
                    <a:p>
                      <a:r>
                        <a:rPr lang="en-US" sz="1400" dirty="0"/>
                        <a:t>2</a:t>
                      </a:r>
                    </a:p>
                  </a:txBody>
                  <a:tcPr marL="68580" marR="68580" marT="34290" marB="34290"/>
                </a:tc>
                <a:extLst>
                  <a:ext uri="{0D108BD9-81ED-4DB2-BD59-A6C34878D82A}">
                    <a16:rowId xmlns:a16="http://schemas.microsoft.com/office/drawing/2014/main" val="3481364329"/>
                  </a:ext>
                </a:extLst>
              </a:tr>
            </a:tbl>
          </a:graphicData>
        </a:graphic>
      </p:graphicFrame>
      <p:sp>
        <p:nvSpPr>
          <p:cNvPr id="74" name="TextBox 73">
            <a:extLst>
              <a:ext uri="{FF2B5EF4-FFF2-40B4-BE49-F238E27FC236}">
                <a16:creationId xmlns:a16="http://schemas.microsoft.com/office/drawing/2014/main" id="{B9A978C6-5BAD-7C46-A439-B457B7CCC035}"/>
              </a:ext>
            </a:extLst>
          </p:cNvPr>
          <p:cNvSpPr txBox="1"/>
          <p:nvPr/>
        </p:nvSpPr>
        <p:spPr>
          <a:xfrm>
            <a:off x="7960095" y="4210636"/>
            <a:ext cx="466794" cy="369332"/>
          </a:xfrm>
          <a:prstGeom prst="rect">
            <a:avLst/>
          </a:prstGeom>
          <a:noFill/>
        </p:spPr>
        <p:txBody>
          <a:bodyPr wrap="none" rtlCol="0">
            <a:spAutoFit/>
          </a:bodyPr>
          <a:lstStyle/>
          <a:p>
            <a:r>
              <a:rPr lang="en-US" dirty="0"/>
              <a:t>S3</a:t>
            </a:r>
          </a:p>
        </p:txBody>
      </p:sp>
      <p:sp>
        <p:nvSpPr>
          <p:cNvPr id="8" name="TextBox 7">
            <a:extLst>
              <a:ext uri="{FF2B5EF4-FFF2-40B4-BE49-F238E27FC236}">
                <a16:creationId xmlns:a16="http://schemas.microsoft.com/office/drawing/2014/main" id="{95C89203-9969-8E4A-9E97-EC13A05741A3}"/>
              </a:ext>
            </a:extLst>
          </p:cNvPr>
          <p:cNvSpPr txBox="1"/>
          <p:nvPr/>
        </p:nvSpPr>
        <p:spPr>
          <a:xfrm>
            <a:off x="3522908" y="2397509"/>
            <a:ext cx="312906" cy="369332"/>
          </a:xfrm>
          <a:prstGeom prst="rect">
            <a:avLst/>
          </a:prstGeom>
          <a:noFill/>
        </p:spPr>
        <p:txBody>
          <a:bodyPr wrap="none" rtlCol="0">
            <a:spAutoFit/>
          </a:bodyPr>
          <a:lstStyle/>
          <a:p>
            <a:r>
              <a:rPr lang="en-US" dirty="0">
                <a:solidFill>
                  <a:srgbClr val="C00000"/>
                </a:solidFill>
              </a:rPr>
              <a:t>1</a:t>
            </a:r>
          </a:p>
        </p:txBody>
      </p:sp>
      <p:graphicFrame>
        <p:nvGraphicFramePr>
          <p:cNvPr id="77" name="Table 76">
            <a:extLst>
              <a:ext uri="{FF2B5EF4-FFF2-40B4-BE49-F238E27FC236}">
                <a16:creationId xmlns:a16="http://schemas.microsoft.com/office/drawing/2014/main" id="{0AEE940A-A01B-2248-AFA7-36790E13F76B}"/>
              </a:ext>
            </a:extLst>
          </p:cNvPr>
          <p:cNvGraphicFramePr>
            <a:graphicFrameLocks noGrp="1"/>
          </p:cNvGraphicFramePr>
          <p:nvPr>
            <p:extLst>
              <p:ext uri="{D42A27DB-BD31-4B8C-83A1-F6EECF244321}">
                <p14:modId xmlns:p14="http://schemas.microsoft.com/office/powerpoint/2010/main" val="458385529"/>
              </p:ext>
            </p:extLst>
          </p:nvPr>
        </p:nvGraphicFramePr>
        <p:xfrm>
          <a:off x="4755908" y="5330719"/>
          <a:ext cx="1416750" cy="1059180"/>
        </p:xfrm>
        <a:graphic>
          <a:graphicData uri="http://schemas.openxmlformats.org/drawingml/2006/table">
            <a:tbl>
              <a:tblPr firstRow="1" bandRow="1">
                <a:tableStyleId>{5C22544A-7EE6-4342-B048-85BDC9FD1C3A}</a:tableStyleId>
              </a:tblPr>
              <a:tblGrid>
                <a:gridCol w="708375">
                  <a:extLst>
                    <a:ext uri="{9D8B030D-6E8A-4147-A177-3AD203B41FA5}">
                      <a16:colId xmlns:a16="http://schemas.microsoft.com/office/drawing/2014/main" val="437308065"/>
                    </a:ext>
                  </a:extLst>
                </a:gridCol>
                <a:gridCol w="708375">
                  <a:extLst>
                    <a:ext uri="{9D8B030D-6E8A-4147-A177-3AD203B41FA5}">
                      <a16:colId xmlns:a16="http://schemas.microsoft.com/office/drawing/2014/main" val="30125196"/>
                    </a:ext>
                  </a:extLst>
                </a:gridCol>
              </a:tblGrid>
              <a:tr h="480060">
                <a:tc>
                  <a:txBody>
                    <a:bodyPr/>
                    <a:lstStyle/>
                    <a:p>
                      <a:r>
                        <a:rPr lang="en-US" sz="1400" dirty="0"/>
                        <a:t>Address</a:t>
                      </a:r>
                    </a:p>
                  </a:txBody>
                  <a:tcPr marL="68580" marR="68580" marT="34290" marB="34290"/>
                </a:tc>
                <a:tc>
                  <a:txBody>
                    <a:bodyPr/>
                    <a:lstStyle/>
                    <a:p>
                      <a:r>
                        <a:rPr lang="en-US" sz="1400" dirty="0"/>
                        <a:t>Port</a:t>
                      </a:r>
                    </a:p>
                  </a:txBody>
                  <a:tcPr marL="68580" marR="68580" marT="34290" marB="34290"/>
                </a:tc>
                <a:extLst>
                  <a:ext uri="{0D108BD9-81ED-4DB2-BD59-A6C34878D82A}">
                    <a16:rowId xmlns:a16="http://schemas.microsoft.com/office/drawing/2014/main" val="3704080915"/>
                  </a:ext>
                </a:extLst>
              </a:tr>
              <a:tr h="274320">
                <a:tc>
                  <a:txBody>
                    <a:bodyPr/>
                    <a:lstStyle/>
                    <a:p>
                      <a:r>
                        <a:rPr lang="en-US" sz="1400" dirty="0"/>
                        <a:t>C</a:t>
                      </a:r>
                    </a:p>
                  </a:txBody>
                  <a:tcPr marL="68580" marR="68580" marT="34290" marB="34290"/>
                </a:tc>
                <a:tc>
                  <a:txBody>
                    <a:bodyPr/>
                    <a:lstStyle/>
                    <a:p>
                      <a:r>
                        <a:rPr lang="en-US" sz="1400" dirty="0"/>
                        <a:t>1</a:t>
                      </a:r>
                    </a:p>
                  </a:txBody>
                  <a:tcPr marL="68580" marR="68580" marT="34290" marB="34290"/>
                </a:tc>
                <a:extLst>
                  <a:ext uri="{0D108BD9-81ED-4DB2-BD59-A6C34878D82A}">
                    <a16:rowId xmlns:a16="http://schemas.microsoft.com/office/drawing/2014/main" val="3154522641"/>
                  </a:ext>
                </a:extLst>
              </a:tr>
              <a:tr h="274320">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3481364329"/>
                  </a:ext>
                </a:extLst>
              </a:tr>
            </a:tbl>
          </a:graphicData>
        </a:graphic>
      </p:graphicFrame>
      <p:sp>
        <p:nvSpPr>
          <p:cNvPr id="78" name="TextBox 77">
            <a:extLst>
              <a:ext uri="{FF2B5EF4-FFF2-40B4-BE49-F238E27FC236}">
                <a16:creationId xmlns:a16="http://schemas.microsoft.com/office/drawing/2014/main" id="{8596F195-C779-004C-9674-58B84CC0EB85}"/>
              </a:ext>
            </a:extLst>
          </p:cNvPr>
          <p:cNvSpPr txBox="1"/>
          <p:nvPr/>
        </p:nvSpPr>
        <p:spPr>
          <a:xfrm>
            <a:off x="5180342" y="4900463"/>
            <a:ext cx="466794" cy="369332"/>
          </a:xfrm>
          <a:prstGeom prst="rect">
            <a:avLst/>
          </a:prstGeom>
          <a:noFill/>
        </p:spPr>
        <p:txBody>
          <a:bodyPr wrap="none" rtlCol="0">
            <a:spAutoFit/>
          </a:bodyPr>
          <a:lstStyle/>
          <a:p>
            <a:r>
              <a:rPr lang="en-US" dirty="0"/>
              <a:t>S2</a:t>
            </a:r>
          </a:p>
        </p:txBody>
      </p:sp>
      <p:sp>
        <p:nvSpPr>
          <p:cNvPr id="9" name="TextBox 8">
            <a:extLst>
              <a:ext uri="{FF2B5EF4-FFF2-40B4-BE49-F238E27FC236}">
                <a16:creationId xmlns:a16="http://schemas.microsoft.com/office/drawing/2014/main" id="{F32DE9AC-36B2-0646-8F8A-6D4FFCE0CF40}"/>
              </a:ext>
            </a:extLst>
          </p:cNvPr>
          <p:cNvSpPr txBox="1"/>
          <p:nvPr/>
        </p:nvSpPr>
        <p:spPr>
          <a:xfrm>
            <a:off x="4175439" y="2620945"/>
            <a:ext cx="312906" cy="369332"/>
          </a:xfrm>
          <a:prstGeom prst="rect">
            <a:avLst/>
          </a:prstGeom>
          <a:noFill/>
        </p:spPr>
        <p:txBody>
          <a:bodyPr wrap="none" rtlCol="0">
            <a:spAutoFit/>
          </a:bodyPr>
          <a:lstStyle/>
          <a:p>
            <a:r>
              <a:rPr lang="en-US" dirty="0">
                <a:solidFill>
                  <a:srgbClr val="C00000"/>
                </a:solidFill>
              </a:rPr>
              <a:t>3</a:t>
            </a:r>
          </a:p>
        </p:txBody>
      </p:sp>
      <p:sp>
        <p:nvSpPr>
          <p:cNvPr id="10" name="TextBox 9">
            <a:extLst>
              <a:ext uri="{FF2B5EF4-FFF2-40B4-BE49-F238E27FC236}">
                <a16:creationId xmlns:a16="http://schemas.microsoft.com/office/drawing/2014/main" id="{DAC0DEC5-301D-7B43-A37E-433585A13C51}"/>
              </a:ext>
            </a:extLst>
          </p:cNvPr>
          <p:cNvSpPr txBox="1"/>
          <p:nvPr/>
        </p:nvSpPr>
        <p:spPr>
          <a:xfrm>
            <a:off x="5669757" y="2927315"/>
            <a:ext cx="312906" cy="369332"/>
          </a:xfrm>
          <a:prstGeom prst="rect">
            <a:avLst/>
          </a:prstGeom>
          <a:noFill/>
        </p:spPr>
        <p:txBody>
          <a:bodyPr wrap="none" rtlCol="0">
            <a:spAutoFit/>
          </a:bodyPr>
          <a:lstStyle/>
          <a:p>
            <a:r>
              <a:rPr lang="en-US" dirty="0">
                <a:solidFill>
                  <a:srgbClr val="C00000"/>
                </a:solidFill>
              </a:rPr>
              <a:t>2</a:t>
            </a:r>
          </a:p>
        </p:txBody>
      </p:sp>
      <p:sp>
        <p:nvSpPr>
          <p:cNvPr id="83" name="TextBox 82">
            <a:extLst>
              <a:ext uri="{FF2B5EF4-FFF2-40B4-BE49-F238E27FC236}">
                <a16:creationId xmlns:a16="http://schemas.microsoft.com/office/drawing/2014/main" id="{469A2CA6-AED1-EE4E-8D37-6BAA13B15789}"/>
              </a:ext>
            </a:extLst>
          </p:cNvPr>
          <p:cNvSpPr txBox="1"/>
          <p:nvPr/>
        </p:nvSpPr>
        <p:spPr>
          <a:xfrm>
            <a:off x="5075215" y="2763390"/>
            <a:ext cx="312906" cy="369332"/>
          </a:xfrm>
          <a:prstGeom prst="rect">
            <a:avLst/>
          </a:prstGeom>
          <a:noFill/>
        </p:spPr>
        <p:txBody>
          <a:bodyPr wrap="none" rtlCol="0">
            <a:spAutoFit/>
          </a:bodyPr>
          <a:lstStyle/>
          <a:p>
            <a:r>
              <a:rPr lang="en-US" dirty="0">
                <a:solidFill>
                  <a:srgbClr val="C00000"/>
                </a:solidFill>
              </a:rPr>
              <a:t>1</a:t>
            </a:r>
          </a:p>
        </p:txBody>
      </p:sp>
      <p:sp>
        <p:nvSpPr>
          <p:cNvPr id="84" name="TextBox 83">
            <a:extLst>
              <a:ext uri="{FF2B5EF4-FFF2-40B4-BE49-F238E27FC236}">
                <a16:creationId xmlns:a16="http://schemas.microsoft.com/office/drawing/2014/main" id="{BBBD3F83-27FC-A34E-8EA1-EDC2BA89ABC2}"/>
              </a:ext>
            </a:extLst>
          </p:cNvPr>
          <p:cNvSpPr txBox="1"/>
          <p:nvPr/>
        </p:nvSpPr>
        <p:spPr>
          <a:xfrm>
            <a:off x="3780676" y="2747405"/>
            <a:ext cx="312906" cy="369332"/>
          </a:xfrm>
          <a:prstGeom prst="rect">
            <a:avLst/>
          </a:prstGeom>
          <a:noFill/>
        </p:spPr>
        <p:txBody>
          <a:bodyPr wrap="none" rtlCol="0">
            <a:spAutoFit/>
          </a:bodyPr>
          <a:lstStyle/>
          <a:p>
            <a:r>
              <a:rPr lang="en-US" dirty="0">
                <a:solidFill>
                  <a:srgbClr val="C00000"/>
                </a:solidFill>
              </a:rPr>
              <a:t>1</a:t>
            </a:r>
          </a:p>
        </p:txBody>
      </p:sp>
    </p:spTree>
    <p:extLst>
      <p:ext uri="{BB962C8B-B14F-4D97-AF65-F5344CB8AC3E}">
        <p14:creationId xmlns:p14="http://schemas.microsoft.com/office/powerpoint/2010/main" val="257211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2" grpId="0"/>
      <p:bldP spid="74" grpId="0"/>
      <p:bldP spid="7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C975-2BBC-1044-ADD6-1161A3BE55E1}"/>
              </a:ext>
            </a:extLst>
          </p:cNvPr>
          <p:cNvSpPr>
            <a:spLocks noGrp="1"/>
          </p:cNvSpPr>
          <p:nvPr>
            <p:ph type="title"/>
          </p:nvPr>
        </p:nvSpPr>
        <p:spPr>
          <a:xfrm>
            <a:off x="212802" y="278775"/>
            <a:ext cx="5829300" cy="728495"/>
          </a:xfrm>
        </p:spPr>
        <p:txBody>
          <a:bodyPr>
            <a:noAutofit/>
          </a:bodyPr>
          <a:lstStyle/>
          <a:p>
            <a:r>
              <a:rPr lang="en-US" dirty="0">
                <a:latin typeface="Gill Sans MT" panose="020B0502020104020203" pitchFamily="34" charset="77"/>
              </a:rPr>
              <a:t>Loops and Routing</a:t>
            </a:r>
          </a:p>
        </p:txBody>
      </p:sp>
      <p:sp>
        <p:nvSpPr>
          <p:cNvPr id="3" name="Footer Placeholder 2">
            <a:extLst>
              <a:ext uri="{FF2B5EF4-FFF2-40B4-BE49-F238E27FC236}">
                <a16:creationId xmlns:a16="http://schemas.microsoft.com/office/drawing/2014/main" id="{B1EB4C62-C780-764B-B760-147E8AA34746}"/>
              </a:ext>
            </a:extLst>
          </p:cNvPr>
          <p:cNvSpPr>
            <a:spLocks noGrp="1"/>
          </p:cNvSpPr>
          <p:nvPr>
            <p:ph type="ftr" sz="quarter" idx="11"/>
          </p:nvPr>
        </p:nvSpPr>
        <p:spPr/>
        <p:txBody>
          <a:bodyPr/>
          <a:lstStyle/>
          <a:p>
            <a:pPr>
              <a:defRPr/>
            </a:pPr>
            <a:r>
              <a:rPr lang="en-US"/>
              <a:t>Data Link Layer</a:t>
            </a:r>
            <a:endParaRPr lang="en-US" dirty="0"/>
          </a:p>
        </p:txBody>
      </p:sp>
      <p:sp>
        <p:nvSpPr>
          <p:cNvPr id="4" name="Slide Number Placeholder 3">
            <a:extLst>
              <a:ext uri="{FF2B5EF4-FFF2-40B4-BE49-F238E27FC236}">
                <a16:creationId xmlns:a16="http://schemas.microsoft.com/office/drawing/2014/main" id="{E613C29C-5B8A-7040-A8D3-DA2856FB323E}"/>
              </a:ext>
            </a:extLst>
          </p:cNvPr>
          <p:cNvSpPr>
            <a:spLocks noGrp="1"/>
          </p:cNvSpPr>
          <p:nvPr>
            <p:ph type="sldNum" sz="quarter" idx="12"/>
          </p:nvPr>
        </p:nvSpPr>
        <p:spPr/>
        <p:txBody>
          <a:bodyPr/>
          <a:lstStyle/>
          <a:p>
            <a:pPr>
              <a:defRPr/>
            </a:pPr>
            <a:r>
              <a:rPr lang="en-US"/>
              <a:t>5-</a:t>
            </a:r>
            <a:fld id="{B3616EB6-F471-2047-976B-63D7811A01EC}" type="slidenum">
              <a:rPr lang="en-US" smtClean="0"/>
              <a:pPr>
                <a:defRPr/>
              </a:pPr>
              <a:t>74</a:t>
            </a:fld>
            <a:endParaRPr lang="en-US" dirty="0"/>
          </a:p>
        </p:txBody>
      </p:sp>
      <p:grpSp>
        <p:nvGrpSpPr>
          <p:cNvPr id="6" name="Group 58">
            <a:extLst>
              <a:ext uri="{FF2B5EF4-FFF2-40B4-BE49-F238E27FC236}">
                <a16:creationId xmlns:a16="http://schemas.microsoft.com/office/drawing/2014/main" id="{A4176ADE-BA3B-724A-B71D-FEC35A4AF2C8}"/>
              </a:ext>
            </a:extLst>
          </p:cNvPr>
          <p:cNvGrpSpPr>
            <a:grpSpLocks/>
          </p:cNvGrpSpPr>
          <p:nvPr/>
        </p:nvGrpSpPr>
        <p:grpSpPr bwMode="auto">
          <a:xfrm>
            <a:off x="2655095" y="3837384"/>
            <a:ext cx="1624156" cy="1019175"/>
            <a:chOff x="958850" y="2444750"/>
            <a:chExt cx="2166114" cy="1358710"/>
          </a:xfrm>
        </p:grpSpPr>
        <p:sp>
          <p:nvSpPr>
            <p:cNvPr id="47" name="Line 20">
              <a:extLst>
                <a:ext uri="{FF2B5EF4-FFF2-40B4-BE49-F238E27FC236}">
                  <a16:creationId xmlns:a16="http://schemas.microsoft.com/office/drawing/2014/main" id="{63CD366E-9196-D743-94A7-9278B81C7B5C}"/>
                </a:ext>
              </a:extLst>
            </p:cNvPr>
            <p:cNvSpPr>
              <a:spLocks noChangeShapeType="1"/>
            </p:cNvSpPr>
            <p:nvPr/>
          </p:nvSpPr>
          <p:spPr bwMode="auto">
            <a:xfrm flipH="1">
              <a:off x="1582903" y="3030456"/>
              <a:ext cx="55577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48" name="Line 21">
              <a:extLst>
                <a:ext uri="{FF2B5EF4-FFF2-40B4-BE49-F238E27FC236}">
                  <a16:creationId xmlns:a16="http://schemas.microsoft.com/office/drawing/2014/main" id="{A507C085-449B-7548-857F-2C837AF1648D}"/>
                </a:ext>
              </a:extLst>
            </p:cNvPr>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49" name="Line 22">
              <a:extLst>
                <a:ext uri="{FF2B5EF4-FFF2-40B4-BE49-F238E27FC236}">
                  <a16:creationId xmlns:a16="http://schemas.microsoft.com/office/drawing/2014/main" id="{6737A843-D024-0C46-B48F-CC49E389B15B}"/>
                </a:ext>
              </a:extLst>
            </p:cNvPr>
            <p:cNvSpPr>
              <a:spLocks noChangeShapeType="1"/>
            </p:cNvSpPr>
            <p:nvPr/>
          </p:nvSpPr>
          <p:spPr bwMode="auto">
            <a:xfrm>
              <a:off x="2389566" y="3106645"/>
              <a:ext cx="73044" cy="29523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50" name="Text Box 64">
              <a:extLst>
                <a:ext uri="{FF2B5EF4-FFF2-40B4-BE49-F238E27FC236}">
                  <a16:creationId xmlns:a16="http://schemas.microsoft.com/office/drawing/2014/main" id="{38939C8B-C0C8-D943-8078-5D341B019157}"/>
                </a:ext>
              </a:extLst>
            </p:cNvPr>
            <p:cNvSpPr txBox="1">
              <a:spLocks noChangeArrowheads="1"/>
            </p:cNvSpPr>
            <p:nvPr/>
          </p:nvSpPr>
          <p:spPr bwMode="auto">
            <a:xfrm>
              <a:off x="958850" y="2844743"/>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A</a:t>
              </a:r>
            </a:p>
          </p:txBody>
        </p:sp>
        <p:sp>
          <p:nvSpPr>
            <p:cNvPr id="51" name="Text Box 65">
              <a:extLst>
                <a:ext uri="{FF2B5EF4-FFF2-40B4-BE49-F238E27FC236}">
                  <a16:creationId xmlns:a16="http://schemas.microsoft.com/office/drawing/2014/main" id="{951E879A-1BB7-8E49-AC0A-2DC85F379DC1}"/>
                </a:ext>
              </a:extLst>
            </p:cNvPr>
            <p:cNvSpPr txBox="1">
              <a:spLocks noChangeArrowheads="1"/>
            </p:cNvSpPr>
            <p:nvPr/>
          </p:nvSpPr>
          <p:spPr bwMode="auto">
            <a:xfrm>
              <a:off x="1408231" y="3306641"/>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B</a:t>
              </a:r>
            </a:p>
          </p:txBody>
        </p:sp>
        <p:sp>
          <p:nvSpPr>
            <p:cNvPr id="52" name="Text Box 73">
              <a:extLst>
                <a:ext uri="{FF2B5EF4-FFF2-40B4-BE49-F238E27FC236}">
                  <a16:creationId xmlns:a16="http://schemas.microsoft.com/office/drawing/2014/main" id="{47A66925-90E6-EC43-8D52-1D245F39BEA1}"/>
                </a:ext>
              </a:extLst>
            </p:cNvPr>
            <p:cNvSpPr txBox="1">
              <a:spLocks noChangeArrowheads="1"/>
            </p:cNvSpPr>
            <p:nvPr/>
          </p:nvSpPr>
          <p:spPr bwMode="auto">
            <a:xfrm>
              <a:off x="2181548" y="2444750"/>
              <a:ext cx="56483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2</a:t>
              </a:r>
            </a:p>
          </p:txBody>
        </p:sp>
        <p:sp>
          <p:nvSpPr>
            <p:cNvPr id="53" name="Text Box 66">
              <a:extLst>
                <a:ext uri="{FF2B5EF4-FFF2-40B4-BE49-F238E27FC236}">
                  <a16:creationId xmlns:a16="http://schemas.microsoft.com/office/drawing/2014/main" id="{BF8E203D-E72A-284F-AE54-BD6B7292E543}"/>
                </a:ext>
              </a:extLst>
            </p:cNvPr>
            <p:cNvSpPr txBox="1">
              <a:spLocks noChangeArrowheads="1"/>
            </p:cNvSpPr>
            <p:nvPr/>
          </p:nvSpPr>
          <p:spPr bwMode="auto">
            <a:xfrm>
              <a:off x="2656336" y="3298707"/>
              <a:ext cx="468628"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C</a:t>
              </a:r>
            </a:p>
          </p:txBody>
        </p:sp>
        <p:grpSp>
          <p:nvGrpSpPr>
            <p:cNvPr id="54" name="Group 44">
              <a:extLst>
                <a:ext uri="{FF2B5EF4-FFF2-40B4-BE49-F238E27FC236}">
                  <a16:creationId xmlns:a16="http://schemas.microsoft.com/office/drawing/2014/main" id="{6A86BD5A-B2E4-434A-9BD6-0711FF593255}"/>
                </a:ext>
              </a:extLst>
            </p:cNvPr>
            <p:cNvGrpSpPr>
              <a:grpSpLocks/>
            </p:cNvGrpSpPr>
            <p:nvPr/>
          </p:nvGrpSpPr>
          <p:grpSpPr bwMode="auto">
            <a:xfrm>
              <a:off x="1127760" y="2834640"/>
              <a:ext cx="568960" cy="481140"/>
              <a:chOff x="-44" y="1473"/>
              <a:chExt cx="981" cy="1105"/>
            </a:xfrm>
          </p:grpSpPr>
          <p:pic>
            <p:nvPicPr>
              <p:cNvPr id="62" name="Picture 45" descr="desktop_computer_stylized_medium">
                <a:extLst>
                  <a:ext uri="{FF2B5EF4-FFF2-40B4-BE49-F238E27FC236}">
                    <a16:creationId xmlns:a16="http://schemas.microsoft.com/office/drawing/2014/main" id="{1589B8E9-F772-654E-9AA1-AA3F85C02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 name="Freeform 46">
                <a:extLst>
                  <a:ext uri="{FF2B5EF4-FFF2-40B4-BE49-F238E27FC236}">
                    <a16:creationId xmlns:a16="http://schemas.microsoft.com/office/drawing/2014/main" id="{BE7C135F-22CB-6545-BB48-C3CCDCEBF186}"/>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55" name="Group 44">
              <a:extLst>
                <a:ext uri="{FF2B5EF4-FFF2-40B4-BE49-F238E27FC236}">
                  <a16:creationId xmlns:a16="http://schemas.microsoft.com/office/drawing/2014/main" id="{FA41CF74-310F-0547-874F-21972A1C8782}"/>
                </a:ext>
              </a:extLst>
            </p:cNvPr>
            <p:cNvGrpSpPr>
              <a:grpSpLocks/>
            </p:cNvGrpSpPr>
            <p:nvPr/>
          </p:nvGrpSpPr>
          <p:grpSpPr bwMode="auto">
            <a:xfrm>
              <a:off x="1534160" y="3291840"/>
              <a:ext cx="568960" cy="481140"/>
              <a:chOff x="-44" y="1473"/>
              <a:chExt cx="981" cy="1105"/>
            </a:xfrm>
          </p:grpSpPr>
          <p:pic>
            <p:nvPicPr>
              <p:cNvPr id="60" name="Picture 45" descr="desktop_computer_stylized_medium">
                <a:extLst>
                  <a:ext uri="{FF2B5EF4-FFF2-40B4-BE49-F238E27FC236}">
                    <a16:creationId xmlns:a16="http://schemas.microsoft.com/office/drawing/2014/main" id="{A1BDAED8-C832-424E-A5A7-85E1C2197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Freeform 46">
                <a:extLst>
                  <a:ext uri="{FF2B5EF4-FFF2-40B4-BE49-F238E27FC236}">
                    <a16:creationId xmlns:a16="http://schemas.microsoft.com/office/drawing/2014/main" id="{ADF101A4-35A6-6145-894C-AB23DB5E3C7B}"/>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56" name="Group 44">
              <a:extLst>
                <a:ext uri="{FF2B5EF4-FFF2-40B4-BE49-F238E27FC236}">
                  <a16:creationId xmlns:a16="http://schemas.microsoft.com/office/drawing/2014/main" id="{C0E911CC-928D-2D41-AF19-99BA7464C749}"/>
                </a:ext>
              </a:extLst>
            </p:cNvPr>
            <p:cNvGrpSpPr>
              <a:grpSpLocks/>
            </p:cNvGrpSpPr>
            <p:nvPr/>
          </p:nvGrpSpPr>
          <p:grpSpPr bwMode="auto">
            <a:xfrm>
              <a:off x="2062480" y="3322320"/>
              <a:ext cx="568960" cy="481140"/>
              <a:chOff x="-44" y="1473"/>
              <a:chExt cx="981" cy="1105"/>
            </a:xfrm>
          </p:grpSpPr>
          <p:pic>
            <p:nvPicPr>
              <p:cNvPr id="58" name="Picture 45" descr="desktop_computer_stylized_medium">
                <a:extLst>
                  <a:ext uri="{FF2B5EF4-FFF2-40B4-BE49-F238E27FC236}">
                    <a16:creationId xmlns:a16="http://schemas.microsoft.com/office/drawing/2014/main" id="{3E190BBC-B2CA-3A4A-B43F-ADE1AB582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 name="Freeform 46">
                <a:extLst>
                  <a:ext uri="{FF2B5EF4-FFF2-40B4-BE49-F238E27FC236}">
                    <a16:creationId xmlns:a16="http://schemas.microsoft.com/office/drawing/2014/main" id="{1AD2F1F3-ABB9-F04F-BEFC-598FA2BBDEF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57" name="Picture 3">
              <a:extLst>
                <a:ext uri="{FF2B5EF4-FFF2-40B4-BE49-F238E27FC236}">
                  <a16:creationId xmlns:a16="http://schemas.microsoft.com/office/drawing/2014/main" id="{E93DD691-A467-EC46-B8C7-0118CE093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7" name="Group 76">
            <a:extLst>
              <a:ext uri="{FF2B5EF4-FFF2-40B4-BE49-F238E27FC236}">
                <a16:creationId xmlns:a16="http://schemas.microsoft.com/office/drawing/2014/main" id="{CCD1DD4B-88EC-E04A-9354-AAD5FD94658C}"/>
              </a:ext>
            </a:extLst>
          </p:cNvPr>
          <p:cNvGrpSpPr>
            <a:grpSpLocks/>
          </p:cNvGrpSpPr>
          <p:nvPr/>
        </p:nvGrpSpPr>
        <p:grpSpPr bwMode="auto">
          <a:xfrm>
            <a:off x="3892153" y="3470672"/>
            <a:ext cx="3703980" cy="1625441"/>
            <a:chOff x="2379663" y="1984375"/>
            <a:chExt cx="4938181" cy="2166666"/>
          </a:xfrm>
        </p:grpSpPr>
        <p:sp>
          <p:nvSpPr>
            <p:cNvPr id="8" name="Line 23">
              <a:extLst>
                <a:ext uri="{FF2B5EF4-FFF2-40B4-BE49-F238E27FC236}">
                  <a16:creationId xmlns:a16="http://schemas.microsoft.com/office/drawing/2014/main" id="{BF67C266-7CC3-0548-B244-805E092D58EF}"/>
                </a:ext>
              </a:extLst>
            </p:cNvPr>
            <p:cNvSpPr>
              <a:spLocks noChangeShapeType="1"/>
            </p:cNvSpPr>
            <p:nvPr/>
          </p:nvSpPr>
          <p:spPr bwMode="auto">
            <a:xfrm flipH="1">
              <a:off x="3635258" y="3068344"/>
              <a:ext cx="346043" cy="2158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9" name="Line 24">
              <a:extLst>
                <a:ext uri="{FF2B5EF4-FFF2-40B4-BE49-F238E27FC236}">
                  <a16:creationId xmlns:a16="http://schemas.microsoft.com/office/drawing/2014/main" id="{CBF2BA71-49CE-4A40-9D83-580ED93729AE}"/>
                </a:ext>
              </a:extLst>
            </p:cNvPr>
            <p:cNvSpPr>
              <a:spLocks noChangeShapeType="1"/>
            </p:cNvSpPr>
            <p:nvPr/>
          </p:nvSpPr>
          <p:spPr bwMode="auto">
            <a:xfrm flipH="1">
              <a:off x="3949554" y="3087389"/>
              <a:ext cx="125401" cy="58721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0" name="Line 25">
              <a:extLst>
                <a:ext uri="{FF2B5EF4-FFF2-40B4-BE49-F238E27FC236}">
                  <a16:creationId xmlns:a16="http://schemas.microsoft.com/office/drawing/2014/main" id="{58B3DF6E-0522-274A-9914-689589614772}"/>
                </a:ext>
              </a:extLst>
            </p:cNvPr>
            <p:cNvSpPr>
              <a:spLocks noChangeShapeType="1"/>
            </p:cNvSpPr>
            <p:nvPr/>
          </p:nvSpPr>
          <p:spPr bwMode="auto">
            <a:xfrm>
              <a:off x="4254326" y="3030254"/>
              <a:ext cx="230167" cy="36185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1" name="Line 26">
              <a:extLst>
                <a:ext uri="{FF2B5EF4-FFF2-40B4-BE49-F238E27FC236}">
                  <a16:creationId xmlns:a16="http://schemas.microsoft.com/office/drawing/2014/main" id="{2EAB2152-99D3-7B45-B487-F7590DE223E2}"/>
                </a:ext>
              </a:extLst>
            </p:cNvPr>
            <p:cNvSpPr>
              <a:spLocks noChangeShapeType="1"/>
            </p:cNvSpPr>
            <p:nvPr/>
          </p:nvSpPr>
          <p:spPr bwMode="auto">
            <a:xfrm flipH="1">
              <a:off x="5532145" y="3106433"/>
              <a:ext cx="428585" cy="24440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2" name="Line 27">
              <a:extLst>
                <a:ext uri="{FF2B5EF4-FFF2-40B4-BE49-F238E27FC236}">
                  <a16:creationId xmlns:a16="http://schemas.microsoft.com/office/drawing/2014/main" id="{E0406FC6-8355-FD4D-BCA0-D5C12CFA0850}"/>
                </a:ext>
              </a:extLst>
            </p:cNvPr>
            <p:cNvSpPr>
              <a:spLocks noChangeShapeType="1"/>
            </p:cNvSpPr>
            <p:nvPr/>
          </p:nvSpPr>
          <p:spPr bwMode="auto">
            <a:xfrm flipH="1">
              <a:off x="6035335" y="3077866"/>
              <a:ext cx="9524" cy="46977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3" name="Line 35">
              <a:extLst>
                <a:ext uri="{FF2B5EF4-FFF2-40B4-BE49-F238E27FC236}">
                  <a16:creationId xmlns:a16="http://schemas.microsoft.com/office/drawing/2014/main" id="{4475289F-AEA2-4845-83A8-A58CE266B6FC}"/>
                </a:ext>
              </a:extLst>
            </p:cNvPr>
            <p:cNvSpPr>
              <a:spLocks noChangeShapeType="1"/>
            </p:cNvSpPr>
            <p:nvPr/>
          </p:nvSpPr>
          <p:spPr bwMode="auto">
            <a:xfrm flipH="1">
              <a:off x="2379663" y="2355749"/>
              <a:ext cx="1517509" cy="53642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4" name="Line 36">
              <a:extLst>
                <a:ext uri="{FF2B5EF4-FFF2-40B4-BE49-F238E27FC236}">
                  <a16:creationId xmlns:a16="http://schemas.microsoft.com/office/drawing/2014/main" id="{6866441B-A5F7-3B42-B5B4-B77052868EE5}"/>
                </a:ext>
              </a:extLst>
            </p:cNvPr>
            <p:cNvSpPr>
              <a:spLocks noChangeShapeType="1"/>
            </p:cNvSpPr>
            <p:nvPr/>
          </p:nvSpPr>
          <p:spPr bwMode="auto">
            <a:xfrm>
              <a:off x="4200356" y="2322421"/>
              <a:ext cx="0" cy="5999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5" name="Line 37">
              <a:extLst>
                <a:ext uri="{FF2B5EF4-FFF2-40B4-BE49-F238E27FC236}">
                  <a16:creationId xmlns:a16="http://schemas.microsoft.com/office/drawing/2014/main" id="{0532B183-9066-1242-AE35-E570E40CF4DA}"/>
                </a:ext>
              </a:extLst>
            </p:cNvPr>
            <p:cNvSpPr>
              <a:spLocks noChangeShapeType="1"/>
            </p:cNvSpPr>
            <p:nvPr/>
          </p:nvSpPr>
          <p:spPr bwMode="auto">
            <a:xfrm flipH="1" flipV="1">
              <a:off x="4449571" y="2306551"/>
              <a:ext cx="1406394" cy="68402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6" name="Line 63">
              <a:extLst>
                <a:ext uri="{FF2B5EF4-FFF2-40B4-BE49-F238E27FC236}">
                  <a16:creationId xmlns:a16="http://schemas.microsoft.com/office/drawing/2014/main" id="{59E5C18C-0390-4C40-910C-3D7BD1B6A52A}"/>
                </a:ext>
              </a:extLst>
            </p:cNvPr>
            <p:cNvSpPr>
              <a:spLocks noChangeShapeType="1"/>
            </p:cNvSpPr>
            <p:nvPr/>
          </p:nvSpPr>
          <p:spPr bwMode="auto">
            <a:xfrm>
              <a:off x="6411539" y="3131826"/>
              <a:ext cx="285723" cy="15870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7" name="Text Box 67">
              <a:extLst>
                <a:ext uri="{FF2B5EF4-FFF2-40B4-BE49-F238E27FC236}">
                  <a16:creationId xmlns:a16="http://schemas.microsoft.com/office/drawing/2014/main" id="{36D1DD9A-2F58-6443-A860-92196DE7E2E6}"/>
                </a:ext>
              </a:extLst>
            </p:cNvPr>
            <p:cNvSpPr txBox="1">
              <a:spLocks noChangeArrowheads="1"/>
            </p:cNvSpPr>
            <p:nvPr/>
          </p:nvSpPr>
          <p:spPr bwMode="auto">
            <a:xfrm>
              <a:off x="3620973" y="3222290"/>
              <a:ext cx="468460"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D</a:t>
              </a:r>
            </a:p>
          </p:txBody>
        </p:sp>
        <p:sp>
          <p:nvSpPr>
            <p:cNvPr id="18" name="Text Box 68">
              <a:extLst>
                <a:ext uri="{FF2B5EF4-FFF2-40B4-BE49-F238E27FC236}">
                  <a16:creationId xmlns:a16="http://schemas.microsoft.com/office/drawing/2014/main" id="{0C3F0270-8CE0-824F-8EA3-BE4693573A1E}"/>
                </a:ext>
              </a:extLst>
            </p:cNvPr>
            <p:cNvSpPr txBox="1">
              <a:spLocks noChangeArrowheads="1"/>
            </p:cNvSpPr>
            <p:nvPr/>
          </p:nvSpPr>
          <p:spPr bwMode="auto">
            <a:xfrm>
              <a:off x="4094004" y="3658732"/>
              <a:ext cx="45136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E</a:t>
              </a:r>
            </a:p>
          </p:txBody>
        </p:sp>
        <p:sp>
          <p:nvSpPr>
            <p:cNvPr id="19" name="Text Box 69">
              <a:extLst>
                <a:ext uri="{FF2B5EF4-FFF2-40B4-BE49-F238E27FC236}">
                  <a16:creationId xmlns:a16="http://schemas.microsoft.com/office/drawing/2014/main" id="{CF16EE44-EC06-FD40-913C-176C1C32A9ED}"/>
                </a:ext>
              </a:extLst>
            </p:cNvPr>
            <p:cNvSpPr txBox="1">
              <a:spLocks noChangeArrowheads="1"/>
            </p:cNvSpPr>
            <p:nvPr/>
          </p:nvSpPr>
          <p:spPr bwMode="auto">
            <a:xfrm>
              <a:off x="4567036" y="3057234"/>
              <a:ext cx="434266"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F</a:t>
              </a:r>
            </a:p>
          </p:txBody>
        </p:sp>
        <p:sp>
          <p:nvSpPr>
            <p:cNvPr id="20" name="Text Box 74">
              <a:extLst>
                <a:ext uri="{FF2B5EF4-FFF2-40B4-BE49-F238E27FC236}">
                  <a16:creationId xmlns:a16="http://schemas.microsoft.com/office/drawing/2014/main" id="{2164D738-AB7C-0044-8E12-6458DFA41C9D}"/>
                </a:ext>
              </a:extLst>
            </p:cNvPr>
            <p:cNvSpPr txBox="1">
              <a:spLocks noChangeArrowheads="1"/>
            </p:cNvSpPr>
            <p:nvPr/>
          </p:nvSpPr>
          <p:spPr bwMode="auto">
            <a:xfrm>
              <a:off x="3408267" y="2768387"/>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3</a:t>
              </a:r>
            </a:p>
          </p:txBody>
        </p:sp>
        <p:sp>
          <p:nvSpPr>
            <p:cNvPr id="21" name="Text Box 75">
              <a:extLst>
                <a:ext uri="{FF2B5EF4-FFF2-40B4-BE49-F238E27FC236}">
                  <a16:creationId xmlns:a16="http://schemas.microsoft.com/office/drawing/2014/main" id="{B5A20DF2-15BA-BB44-821A-4545CF9DA5EC}"/>
                </a:ext>
              </a:extLst>
            </p:cNvPr>
            <p:cNvSpPr txBox="1">
              <a:spLocks noChangeArrowheads="1"/>
            </p:cNvSpPr>
            <p:nvPr/>
          </p:nvSpPr>
          <p:spPr bwMode="auto">
            <a:xfrm>
              <a:off x="4635291" y="1984375"/>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1</a:t>
              </a:r>
            </a:p>
          </p:txBody>
        </p:sp>
        <p:sp>
          <p:nvSpPr>
            <p:cNvPr id="22" name="Text Box 76">
              <a:extLst>
                <a:ext uri="{FF2B5EF4-FFF2-40B4-BE49-F238E27FC236}">
                  <a16:creationId xmlns:a16="http://schemas.microsoft.com/office/drawing/2014/main" id="{CADE679B-049C-5740-A220-C9607424EE6C}"/>
                </a:ext>
              </a:extLst>
            </p:cNvPr>
            <p:cNvSpPr txBox="1">
              <a:spLocks noChangeArrowheads="1"/>
            </p:cNvSpPr>
            <p:nvPr/>
          </p:nvSpPr>
          <p:spPr bwMode="auto">
            <a:xfrm>
              <a:off x="6009939" y="2570004"/>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a:solidFill>
                    <a:srgbClr val="000000"/>
                  </a:solidFill>
                  <a:latin typeface="Arial" charset="0"/>
                  <a:cs typeface="Arial" charset="0"/>
                </a:rPr>
                <a:t>S</a:t>
              </a:r>
              <a:r>
                <a:rPr lang="en-US" i="0" baseline="-25000" dirty="0">
                  <a:solidFill>
                    <a:srgbClr val="000000"/>
                  </a:solidFill>
                  <a:latin typeface="Arial" charset="0"/>
                  <a:cs typeface="Arial" charset="0"/>
                </a:rPr>
                <a:t>4</a:t>
              </a:r>
            </a:p>
          </p:txBody>
        </p:sp>
        <p:sp>
          <p:nvSpPr>
            <p:cNvPr id="23" name="Text Box 78">
              <a:extLst>
                <a:ext uri="{FF2B5EF4-FFF2-40B4-BE49-F238E27FC236}">
                  <a16:creationId xmlns:a16="http://schemas.microsoft.com/office/drawing/2014/main" id="{98070270-52D5-6644-BB12-C9BE41F4949A}"/>
                </a:ext>
              </a:extLst>
            </p:cNvPr>
            <p:cNvSpPr txBox="1">
              <a:spLocks noChangeArrowheads="1"/>
            </p:cNvSpPr>
            <p:nvPr/>
          </p:nvSpPr>
          <p:spPr bwMode="auto">
            <a:xfrm>
              <a:off x="6240104" y="3541291"/>
              <a:ext cx="468460"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H</a:t>
              </a:r>
            </a:p>
          </p:txBody>
        </p:sp>
        <p:sp>
          <p:nvSpPr>
            <p:cNvPr id="24" name="Text Box 79">
              <a:extLst>
                <a:ext uri="{FF2B5EF4-FFF2-40B4-BE49-F238E27FC236}">
                  <a16:creationId xmlns:a16="http://schemas.microsoft.com/office/drawing/2014/main" id="{47D09EEA-9B3E-8544-8BBF-9EFF9E983A8B}"/>
                </a:ext>
              </a:extLst>
            </p:cNvPr>
            <p:cNvSpPr txBox="1">
              <a:spLocks noChangeArrowheads="1"/>
            </p:cNvSpPr>
            <p:nvPr/>
          </p:nvSpPr>
          <p:spPr bwMode="auto">
            <a:xfrm>
              <a:off x="6986160" y="3179440"/>
              <a:ext cx="331684"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I</a:t>
              </a:r>
            </a:p>
          </p:txBody>
        </p:sp>
        <p:sp>
          <p:nvSpPr>
            <p:cNvPr id="25" name="Text Box 80">
              <a:extLst>
                <a:ext uri="{FF2B5EF4-FFF2-40B4-BE49-F238E27FC236}">
                  <a16:creationId xmlns:a16="http://schemas.microsoft.com/office/drawing/2014/main" id="{4CB7A8EA-654F-AA46-A6C5-0F6A6EA9B91D}"/>
                </a:ext>
              </a:extLst>
            </p:cNvPr>
            <p:cNvSpPr txBox="1">
              <a:spLocks noChangeArrowheads="1"/>
            </p:cNvSpPr>
            <p:nvPr/>
          </p:nvSpPr>
          <p:spPr bwMode="auto">
            <a:xfrm>
              <a:off x="5103560" y="3595251"/>
              <a:ext cx="485558"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G</a:t>
              </a:r>
            </a:p>
          </p:txBody>
        </p:sp>
        <p:pic>
          <p:nvPicPr>
            <p:cNvPr id="26" name="Picture 3">
              <a:extLst>
                <a:ext uri="{FF2B5EF4-FFF2-40B4-BE49-F238E27FC236}">
                  <a16:creationId xmlns:a16="http://schemas.microsoft.com/office/drawing/2014/main" id="{74165261-D3BB-9944-9579-C5E3192BB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899" y="2930268"/>
              <a:ext cx="677799" cy="2999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27" name="Group 44">
              <a:extLst>
                <a:ext uri="{FF2B5EF4-FFF2-40B4-BE49-F238E27FC236}">
                  <a16:creationId xmlns:a16="http://schemas.microsoft.com/office/drawing/2014/main" id="{01679DC3-4EB7-E84A-BA6C-11190E096DFF}"/>
                </a:ext>
              </a:extLst>
            </p:cNvPr>
            <p:cNvGrpSpPr>
              <a:grpSpLocks/>
            </p:cNvGrpSpPr>
            <p:nvPr/>
          </p:nvGrpSpPr>
          <p:grpSpPr bwMode="auto">
            <a:xfrm>
              <a:off x="3139440" y="3180080"/>
              <a:ext cx="568960" cy="481140"/>
              <a:chOff x="-44" y="1473"/>
              <a:chExt cx="981" cy="1105"/>
            </a:xfrm>
          </p:grpSpPr>
          <p:pic>
            <p:nvPicPr>
              <p:cNvPr id="45" name="Picture 45" descr="desktop_computer_stylized_medium">
                <a:extLst>
                  <a:ext uri="{FF2B5EF4-FFF2-40B4-BE49-F238E27FC236}">
                    <a16:creationId xmlns:a16="http://schemas.microsoft.com/office/drawing/2014/main" id="{4B40E436-6271-9E47-8E7B-6B9C7DB40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 name="Freeform 46">
                <a:extLst>
                  <a:ext uri="{FF2B5EF4-FFF2-40B4-BE49-F238E27FC236}">
                    <a16:creationId xmlns:a16="http://schemas.microsoft.com/office/drawing/2014/main" id="{C58A5755-92AB-C940-ABD6-A6CE6F75350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28" name="Group 44">
              <a:extLst>
                <a:ext uri="{FF2B5EF4-FFF2-40B4-BE49-F238E27FC236}">
                  <a16:creationId xmlns:a16="http://schemas.microsoft.com/office/drawing/2014/main" id="{B70244C6-920A-084E-80DF-DB775F40423B}"/>
                </a:ext>
              </a:extLst>
            </p:cNvPr>
            <p:cNvGrpSpPr>
              <a:grpSpLocks/>
            </p:cNvGrpSpPr>
            <p:nvPr/>
          </p:nvGrpSpPr>
          <p:grpSpPr bwMode="auto">
            <a:xfrm>
              <a:off x="3576320" y="3525520"/>
              <a:ext cx="568960" cy="481140"/>
              <a:chOff x="-44" y="1473"/>
              <a:chExt cx="981" cy="1105"/>
            </a:xfrm>
          </p:grpSpPr>
          <p:pic>
            <p:nvPicPr>
              <p:cNvPr id="43" name="Picture 45" descr="desktop_computer_stylized_medium">
                <a:extLst>
                  <a:ext uri="{FF2B5EF4-FFF2-40B4-BE49-F238E27FC236}">
                    <a16:creationId xmlns:a16="http://schemas.microsoft.com/office/drawing/2014/main" id="{3084EEEB-E00E-DA4A-9484-DDCC9DFEC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Freeform 46">
                <a:extLst>
                  <a:ext uri="{FF2B5EF4-FFF2-40B4-BE49-F238E27FC236}">
                    <a16:creationId xmlns:a16="http://schemas.microsoft.com/office/drawing/2014/main" id="{C92E3A25-5F34-A940-A37A-2A2B18F1193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29" name="Group 44">
              <a:extLst>
                <a:ext uri="{FF2B5EF4-FFF2-40B4-BE49-F238E27FC236}">
                  <a16:creationId xmlns:a16="http://schemas.microsoft.com/office/drawing/2014/main" id="{01ADE4FB-3142-3F4E-ADE1-487950B09517}"/>
                </a:ext>
              </a:extLst>
            </p:cNvPr>
            <p:cNvGrpSpPr>
              <a:grpSpLocks/>
            </p:cNvGrpSpPr>
            <p:nvPr/>
          </p:nvGrpSpPr>
          <p:grpSpPr bwMode="auto">
            <a:xfrm>
              <a:off x="4135120" y="3281680"/>
              <a:ext cx="568960" cy="481140"/>
              <a:chOff x="-44" y="1473"/>
              <a:chExt cx="981" cy="1105"/>
            </a:xfrm>
          </p:grpSpPr>
          <p:pic>
            <p:nvPicPr>
              <p:cNvPr id="41" name="Picture 45" descr="desktop_computer_stylized_medium">
                <a:extLst>
                  <a:ext uri="{FF2B5EF4-FFF2-40B4-BE49-F238E27FC236}">
                    <a16:creationId xmlns:a16="http://schemas.microsoft.com/office/drawing/2014/main" id="{6EA91DB6-47CD-8848-B243-2DFE02CCC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Freeform 46">
                <a:extLst>
                  <a:ext uri="{FF2B5EF4-FFF2-40B4-BE49-F238E27FC236}">
                    <a16:creationId xmlns:a16="http://schemas.microsoft.com/office/drawing/2014/main" id="{00EABF68-EFF9-4140-831D-16D602374B9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30" name="Group 44">
              <a:extLst>
                <a:ext uri="{FF2B5EF4-FFF2-40B4-BE49-F238E27FC236}">
                  <a16:creationId xmlns:a16="http://schemas.microsoft.com/office/drawing/2014/main" id="{F9EB946B-B172-B34C-88EC-7B7031A74E9D}"/>
                </a:ext>
              </a:extLst>
            </p:cNvPr>
            <p:cNvGrpSpPr>
              <a:grpSpLocks/>
            </p:cNvGrpSpPr>
            <p:nvPr/>
          </p:nvGrpSpPr>
          <p:grpSpPr bwMode="auto">
            <a:xfrm>
              <a:off x="5049520" y="3261360"/>
              <a:ext cx="568960" cy="481140"/>
              <a:chOff x="-44" y="1473"/>
              <a:chExt cx="981" cy="1105"/>
            </a:xfrm>
          </p:grpSpPr>
          <p:pic>
            <p:nvPicPr>
              <p:cNvPr id="39" name="Picture 45" descr="desktop_computer_stylized_medium">
                <a:extLst>
                  <a:ext uri="{FF2B5EF4-FFF2-40B4-BE49-F238E27FC236}">
                    <a16:creationId xmlns:a16="http://schemas.microsoft.com/office/drawing/2014/main" id="{CD13DF1F-DCB9-AB41-B238-9EA102360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Freeform 46">
                <a:extLst>
                  <a:ext uri="{FF2B5EF4-FFF2-40B4-BE49-F238E27FC236}">
                    <a16:creationId xmlns:a16="http://schemas.microsoft.com/office/drawing/2014/main" id="{484E32ED-1052-A246-A973-324ED3568E1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31" name="Group 44">
              <a:extLst>
                <a:ext uri="{FF2B5EF4-FFF2-40B4-BE49-F238E27FC236}">
                  <a16:creationId xmlns:a16="http://schemas.microsoft.com/office/drawing/2014/main" id="{21D72591-E6B2-324C-8FBD-7024436B2ACC}"/>
                </a:ext>
              </a:extLst>
            </p:cNvPr>
            <p:cNvGrpSpPr>
              <a:grpSpLocks/>
            </p:cNvGrpSpPr>
            <p:nvPr/>
          </p:nvGrpSpPr>
          <p:grpSpPr bwMode="auto">
            <a:xfrm>
              <a:off x="5588000" y="3434080"/>
              <a:ext cx="568960" cy="481140"/>
              <a:chOff x="-44" y="1473"/>
              <a:chExt cx="981" cy="1105"/>
            </a:xfrm>
          </p:grpSpPr>
          <p:pic>
            <p:nvPicPr>
              <p:cNvPr id="37" name="Picture 45" descr="desktop_computer_stylized_medium">
                <a:extLst>
                  <a:ext uri="{FF2B5EF4-FFF2-40B4-BE49-F238E27FC236}">
                    <a16:creationId xmlns:a16="http://schemas.microsoft.com/office/drawing/2014/main" id="{C6DFD262-5E32-7C48-88DB-622FF914D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Freeform 46">
                <a:extLst>
                  <a:ext uri="{FF2B5EF4-FFF2-40B4-BE49-F238E27FC236}">
                    <a16:creationId xmlns:a16="http://schemas.microsoft.com/office/drawing/2014/main" id="{BB11B79D-B07D-1142-B9EA-F19DCD18FFC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32" name="Group 44">
              <a:extLst>
                <a:ext uri="{FF2B5EF4-FFF2-40B4-BE49-F238E27FC236}">
                  <a16:creationId xmlns:a16="http://schemas.microsoft.com/office/drawing/2014/main" id="{94FE2700-BC93-C749-9D88-CF33F91D1543}"/>
                </a:ext>
              </a:extLst>
            </p:cNvPr>
            <p:cNvGrpSpPr>
              <a:grpSpLocks/>
            </p:cNvGrpSpPr>
            <p:nvPr/>
          </p:nvGrpSpPr>
          <p:grpSpPr bwMode="auto">
            <a:xfrm>
              <a:off x="6380480" y="3149600"/>
              <a:ext cx="568960" cy="481140"/>
              <a:chOff x="-44" y="1473"/>
              <a:chExt cx="981" cy="1105"/>
            </a:xfrm>
          </p:grpSpPr>
          <p:pic>
            <p:nvPicPr>
              <p:cNvPr id="35" name="Picture 45" descr="desktop_computer_stylized_medium">
                <a:extLst>
                  <a:ext uri="{FF2B5EF4-FFF2-40B4-BE49-F238E27FC236}">
                    <a16:creationId xmlns:a16="http://schemas.microsoft.com/office/drawing/2014/main" id="{D51922C0-B716-8341-B196-0D30D78E5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Freeform 46">
                <a:extLst>
                  <a:ext uri="{FF2B5EF4-FFF2-40B4-BE49-F238E27FC236}">
                    <a16:creationId xmlns:a16="http://schemas.microsoft.com/office/drawing/2014/main" id="{C2D2394D-5987-A142-97D4-A772777045FB}"/>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33" name="Picture 3">
              <a:extLst>
                <a:ext uri="{FF2B5EF4-FFF2-40B4-BE49-F238E27FC236}">
                  <a16:creationId xmlns:a16="http://schemas.microsoft.com/office/drawing/2014/main" id="{013F9897-515F-9742-AAA8-68B197C38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313" y="2847741"/>
              <a:ext cx="677800" cy="301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4" name="Picture 3">
              <a:extLst>
                <a:ext uri="{FF2B5EF4-FFF2-40B4-BE49-F238E27FC236}">
                  <a16:creationId xmlns:a16="http://schemas.microsoft.com/office/drawing/2014/main" id="{0666372E-7C20-F443-8748-BFBA2D1A5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949" y="2116102"/>
              <a:ext cx="676212" cy="301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64" name="Group 58">
            <a:extLst>
              <a:ext uri="{FF2B5EF4-FFF2-40B4-BE49-F238E27FC236}">
                <a16:creationId xmlns:a16="http://schemas.microsoft.com/office/drawing/2014/main" id="{53EC41B4-F497-3B47-ADC1-6699BDB73EBF}"/>
              </a:ext>
            </a:extLst>
          </p:cNvPr>
          <p:cNvGrpSpPr>
            <a:grpSpLocks/>
          </p:cNvGrpSpPr>
          <p:nvPr/>
        </p:nvGrpSpPr>
        <p:grpSpPr bwMode="auto">
          <a:xfrm>
            <a:off x="1654969" y="2751535"/>
            <a:ext cx="1649804" cy="1019175"/>
            <a:chOff x="958850" y="2444750"/>
            <a:chExt cx="2200320" cy="1358710"/>
          </a:xfrm>
        </p:grpSpPr>
        <p:sp>
          <p:nvSpPr>
            <p:cNvPr id="65" name="Line 20">
              <a:extLst>
                <a:ext uri="{FF2B5EF4-FFF2-40B4-BE49-F238E27FC236}">
                  <a16:creationId xmlns:a16="http://schemas.microsoft.com/office/drawing/2014/main" id="{79FF1C2A-E907-4E44-BD06-DD644FE6FB4A}"/>
                </a:ext>
              </a:extLst>
            </p:cNvPr>
            <p:cNvSpPr>
              <a:spLocks noChangeShapeType="1"/>
            </p:cNvSpPr>
            <p:nvPr/>
          </p:nvSpPr>
          <p:spPr bwMode="auto">
            <a:xfrm flipH="1">
              <a:off x="1582903" y="3030456"/>
              <a:ext cx="55577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6" name="Line 21">
              <a:extLst>
                <a:ext uri="{FF2B5EF4-FFF2-40B4-BE49-F238E27FC236}">
                  <a16:creationId xmlns:a16="http://schemas.microsoft.com/office/drawing/2014/main" id="{265B377D-A3CF-C44C-87C9-716225AE7381}"/>
                </a:ext>
              </a:extLst>
            </p:cNvPr>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 name="Line 22">
              <a:extLst>
                <a:ext uri="{FF2B5EF4-FFF2-40B4-BE49-F238E27FC236}">
                  <a16:creationId xmlns:a16="http://schemas.microsoft.com/office/drawing/2014/main" id="{0C3CE8E4-86F0-6045-8C9F-03609D41A933}"/>
                </a:ext>
              </a:extLst>
            </p:cNvPr>
            <p:cNvSpPr>
              <a:spLocks noChangeShapeType="1"/>
            </p:cNvSpPr>
            <p:nvPr/>
          </p:nvSpPr>
          <p:spPr bwMode="auto">
            <a:xfrm>
              <a:off x="2389566" y="3106645"/>
              <a:ext cx="73044" cy="29523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8" name="Text Box 64">
              <a:extLst>
                <a:ext uri="{FF2B5EF4-FFF2-40B4-BE49-F238E27FC236}">
                  <a16:creationId xmlns:a16="http://schemas.microsoft.com/office/drawing/2014/main" id="{2542E5C4-AAED-414E-9069-06184F7C0485}"/>
                </a:ext>
              </a:extLst>
            </p:cNvPr>
            <p:cNvSpPr txBox="1">
              <a:spLocks noChangeArrowheads="1"/>
            </p:cNvSpPr>
            <p:nvPr/>
          </p:nvSpPr>
          <p:spPr bwMode="auto">
            <a:xfrm>
              <a:off x="958850" y="2844743"/>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K</a:t>
              </a:r>
            </a:p>
          </p:txBody>
        </p:sp>
        <p:sp>
          <p:nvSpPr>
            <p:cNvPr id="69" name="Text Box 65">
              <a:extLst>
                <a:ext uri="{FF2B5EF4-FFF2-40B4-BE49-F238E27FC236}">
                  <a16:creationId xmlns:a16="http://schemas.microsoft.com/office/drawing/2014/main" id="{FC7C8E2C-C5CC-7E45-9C5D-86F7197BA9A2}"/>
                </a:ext>
              </a:extLst>
            </p:cNvPr>
            <p:cNvSpPr txBox="1">
              <a:spLocks noChangeArrowheads="1"/>
            </p:cNvSpPr>
            <p:nvPr/>
          </p:nvSpPr>
          <p:spPr bwMode="auto">
            <a:xfrm>
              <a:off x="1408231" y="3306641"/>
              <a:ext cx="417318"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L</a:t>
              </a:r>
            </a:p>
          </p:txBody>
        </p:sp>
        <p:sp>
          <p:nvSpPr>
            <p:cNvPr id="70" name="Text Box 73">
              <a:extLst>
                <a:ext uri="{FF2B5EF4-FFF2-40B4-BE49-F238E27FC236}">
                  <a16:creationId xmlns:a16="http://schemas.microsoft.com/office/drawing/2014/main" id="{20373247-9C3C-C649-808A-9B02150FE654}"/>
                </a:ext>
              </a:extLst>
            </p:cNvPr>
            <p:cNvSpPr txBox="1">
              <a:spLocks noChangeArrowheads="1"/>
            </p:cNvSpPr>
            <p:nvPr/>
          </p:nvSpPr>
          <p:spPr bwMode="auto">
            <a:xfrm>
              <a:off x="2181548" y="2444750"/>
              <a:ext cx="56483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5</a:t>
              </a:r>
            </a:p>
          </p:txBody>
        </p:sp>
        <p:sp>
          <p:nvSpPr>
            <p:cNvPr id="71" name="Text Box 66">
              <a:extLst>
                <a:ext uri="{FF2B5EF4-FFF2-40B4-BE49-F238E27FC236}">
                  <a16:creationId xmlns:a16="http://schemas.microsoft.com/office/drawing/2014/main" id="{F3BE189B-9871-A141-B4A8-7C8C185755AD}"/>
                </a:ext>
              </a:extLst>
            </p:cNvPr>
            <p:cNvSpPr txBox="1">
              <a:spLocks noChangeArrowheads="1"/>
            </p:cNvSpPr>
            <p:nvPr/>
          </p:nvSpPr>
          <p:spPr bwMode="auto">
            <a:xfrm>
              <a:off x="2656336" y="3298707"/>
              <a:ext cx="502834"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M</a:t>
              </a:r>
            </a:p>
          </p:txBody>
        </p:sp>
        <p:grpSp>
          <p:nvGrpSpPr>
            <p:cNvPr id="72" name="Group 44">
              <a:extLst>
                <a:ext uri="{FF2B5EF4-FFF2-40B4-BE49-F238E27FC236}">
                  <a16:creationId xmlns:a16="http://schemas.microsoft.com/office/drawing/2014/main" id="{8D88FFE3-F206-1B40-894E-99485AFB1733}"/>
                </a:ext>
              </a:extLst>
            </p:cNvPr>
            <p:cNvGrpSpPr>
              <a:grpSpLocks/>
            </p:cNvGrpSpPr>
            <p:nvPr/>
          </p:nvGrpSpPr>
          <p:grpSpPr bwMode="auto">
            <a:xfrm>
              <a:off x="1127760" y="2834640"/>
              <a:ext cx="568960" cy="481140"/>
              <a:chOff x="-44" y="1473"/>
              <a:chExt cx="981" cy="1105"/>
            </a:xfrm>
          </p:grpSpPr>
          <p:pic>
            <p:nvPicPr>
              <p:cNvPr id="80" name="Picture 45" descr="desktop_computer_stylized_medium">
                <a:extLst>
                  <a:ext uri="{FF2B5EF4-FFF2-40B4-BE49-F238E27FC236}">
                    <a16:creationId xmlns:a16="http://schemas.microsoft.com/office/drawing/2014/main" id="{A701A1E8-FBE1-5B4C-B831-54DD86388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 name="Freeform 46">
                <a:extLst>
                  <a:ext uri="{FF2B5EF4-FFF2-40B4-BE49-F238E27FC236}">
                    <a16:creationId xmlns:a16="http://schemas.microsoft.com/office/drawing/2014/main" id="{7E80C98E-5D13-3844-9AA8-0778407FC24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73" name="Group 44">
              <a:extLst>
                <a:ext uri="{FF2B5EF4-FFF2-40B4-BE49-F238E27FC236}">
                  <a16:creationId xmlns:a16="http://schemas.microsoft.com/office/drawing/2014/main" id="{C9645458-2FF2-2649-8156-FE7FF070E384}"/>
                </a:ext>
              </a:extLst>
            </p:cNvPr>
            <p:cNvGrpSpPr>
              <a:grpSpLocks/>
            </p:cNvGrpSpPr>
            <p:nvPr/>
          </p:nvGrpSpPr>
          <p:grpSpPr bwMode="auto">
            <a:xfrm>
              <a:off x="1534160" y="3291840"/>
              <a:ext cx="568960" cy="481140"/>
              <a:chOff x="-44" y="1473"/>
              <a:chExt cx="981" cy="1105"/>
            </a:xfrm>
          </p:grpSpPr>
          <p:pic>
            <p:nvPicPr>
              <p:cNvPr id="78" name="Picture 45" descr="desktop_computer_stylized_medium">
                <a:extLst>
                  <a:ext uri="{FF2B5EF4-FFF2-40B4-BE49-F238E27FC236}">
                    <a16:creationId xmlns:a16="http://schemas.microsoft.com/office/drawing/2014/main" id="{A5CC3C9F-6BA8-6248-905D-2AD0A0D29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 name="Freeform 46">
                <a:extLst>
                  <a:ext uri="{FF2B5EF4-FFF2-40B4-BE49-F238E27FC236}">
                    <a16:creationId xmlns:a16="http://schemas.microsoft.com/office/drawing/2014/main" id="{3C0084F1-CAA1-EB4D-9C55-5006B85F54B2}"/>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74" name="Group 44">
              <a:extLst>
                <a:ext uri="{FF2B5EF4-FFF2-40B4-BE49-F238E27FC236}">
                  <a16:creationId xmlns:a16="http://schemas.microsoft.com/office/drawing/2014/main" id="{0AE57CCB-D22D-8C43-A88C-FB8EBF766D4E}"/>
                </a:ext>
              </a:extLst>
            </p:cNvPr>
            <p:cNvGrpSpPr>
              <a:grpSpLocks/>
            </p:cNvGrpSpPr>
            <p:nvPr/>
          </p:nvGrpSpPr>
          <p:grpSpPr bwMode="auto">
            <a:xfrm>
              <a:off x="2062480" y="3322320"/>
              <a:ext cx="568960" cy="481140"/>
              <a:chOff x="-44" y="1473"/>
              <a:chExt cx="981" cy="1105"/>
            </a:xfrm>
          </p:grpSpPr>
          <p:pic>
            <p:nvPicPr>
              <p:cNvPr id="76" name="Picture 45" descr="desktop_computer_stylized_medium">
                <a:extLst>
                  <a:ext uri="{FF2B5EF4-FFF2-40B4-BE49-F238E27FC236}">
                    <a16:creationId xmlns:a16="http://schemas.microsoft.com/office/drawing/2014/main" id="{FEFFD76E-1641-3746-99D0-2C14EAA5A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 name="Freeform 46">
                <a:extLst>
                  <a:ext uri="{FF2B5EF4-FFF2-40B4-BE49-F238E27FC236}">
                    <a16:creationId xmlns:a16="http://schemas.microsoft.com/office/drawing/2014/main" id="{72267495-85A9-8C46-903F-63E38A98BB8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75" name="Picture 3">
              <a:extLst>
                <a:ext uri="{FF2B5EF4-FFF2-40B4-BE49-F238E27FC236}">
                  <a16:creationId xmlns:a16="http://schemas.microsoft.com/office/drawing/2014/main" id="{DDA76193-8DC1-674A-B1F0-C7E8934BA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cxnSp>
        <p:nvCxnSpPr>
          <p:cNvPr id="83" name="Straight Connector 82">
            <a:extLst>
              <a:ext uri="{FF2B5EF4-FFF2-40B4-BE49-F238E27FC236}">
                <a16:creationId xmlns:a16="http://schemas.microsoft.com/office/drawing/2014/main" id="{1ED88B14-75E1-D64E-A0E4-259B2F8EC360}"/>
              </a:ext>
            </a:extLst>
          </p:cNvPr>
          <p:cNvCxnSpPr>
            <a:cxnSpLocks/>
            <a:stCxn id="75" idx="3"/>
            <a:endCxn id="98" idx="1"/>
          </p:cNvCxnSpPr>
          <p:nvPr/>
        </p:nvCxnSpPr>
        <p:spPr bwMode="auto">
          <a:xfrm flipV="1">
            <a:off x="2955132" y="2447332"/>
            <a:ext cx="1663303" cy="74294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5" name="Straight Connector 84">
            <a:extLst>
              <a:ext uri="{FF2B5EF4-FFF2-40B4-BE49-F238E27FC236}">
                <a16:creationId xmlns:a16="http://schemas.microsoft.com/office/drawing/2014/main" id="{6996FFF4-BFAD-8249-846F-9357F6129080}"/>
              </a:ext>
            </a:extLst>
          </p:cNvPr>
          <p:cNvCxnSpPr>
            <a:endCxn id="57" idx="0"/>
          </p:cNvCxnSpPr>
          <p:nvPr/>
        </p:nvCxnSpPr>
        <p:spPr bwMode="auto">
          <a:xfrm>
            <a:off x="2868216" y="3268267"/>
            <a:ext cx="832842" cy="89534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87" name="Group 58">
            <a:extLst>
              <a:ext uri="{FF2B5EF4-FFF2-40B4-BE49-F238E27FC236}">
                <a16:creationId xmlns:a16="http://schemas.microsoft.com/office/drawing/2014/main" id="{162DBC79-99F8-9647-8964-044C4AC70F9F}"/>
              </a:ext>
            </a:extLst>
          </p:cNvPr>
          <p:cNvGrpSpPr>
            <a:grpSpLocks/>
          </p:cNvGrpSpPr>
          <p:nvPr/>
        </p:nvGrpSpPr>
        <p:grpSpPr bwMode="auto">
          <a:xfrm>
            <a:off x="3901678" y="1922860"/>
            <a:ext cx="1954232" cy="1101567"/>
            <a:chOff x="1058888" y="2330466"/>
            <a:chExt cx="2606332" cy="1468551"/>
          </a:xfrm>
        </p:grpSpPr>
        <p:sp>
          <p:nvSpPr>
            <p:cNvPr id="88" name="Line 20">
              <a:extLst>
                <a:ext uri="{FF2B5EF4-FFF2-40B4-BE49-F238E27FC236}">
                  <a16:creationId xmlns:a16="http://schemas.microsoft.com/office/drawing/2014/main" id="{E2F5D502-02D6-D847-A68E-AB421D0AB658}"/>
                </a:ext>
              </a:extLst>
            </p:cNvPr>
            <p:cNvSpPr>
              <a:spLocks noChangeShapeType="1"/>
            </p:cNvSpPr>
            <p:nvPr/>
          </p:nvSpPr>
          <p:spPr bwMode="auto">
            <a:xfrm flipH="1" flipV="1">
              <a:off x="1695644" y="2681254"/>
              <a:ext cx="443029" cy="34920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89" name="Line 21">
              <a:extLst>
                <a:ext uri="{FF2B5EF4-FFF2-40B4-BE49-F238E27FC236}">
                  <a16:creationId xmlns:a16="http://schemas.microsoft.com/office/drawing/2014/main" id="{1A60F172-C164-A449-A5C4-A81EDCE0B70B}"/>
                </a:ext>
              </a:extLst>
            </p:cNvPr>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90" name="Line 22">
              <a:extLst>
                <a:ext uri="{FF2B5EF4-FFF2-40B4-BE49-F238E27FC236}">
                  <a16:creationId xmlns:a16="http://schemas.microsoft.com/office/drawing/2014/main" id="{C8F35A88-5CBC-2446-848D-1C14B9761660}"/>
                </a:ext>
              </a:extLst>
            </p:cNvPr>
            <p:cNvSpPr>
              <a:spLocks noChangeShapeType="1"/>
            </p:cNvSpPr>
            <p:nvPr/>
          </p:nvSpPr>
          <p:spPr bwMode="auto">
            <a:xfrm flipV="1">
              <a:off x="2675392" y="2895536"/>
              <a:ext cx="249305" cy="96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91" name="Text Box 64">
              <a:extLst>
                <a:ext uri="{FF2B5EF4-FFF2-40B4-BE49-F238E27FC236}">
                  <a16:creationId xmlns:a16="http://schemas.microsoft.com/office/drawing/2014/main" id="{91BF55C2-F7BD-0F4F-AD53-EE8785E18C15}"/>
                </a:ext>
              </a:extLst>
            </p:cNvPr>
            <p:cNvSpPr txBox="1">
              <a:spLocks noChangeArrowheads="1"/>
            </p:cNvSpPr>
            <p:nvPr/>
          </p:nvSpPr>
          <p:spPr bwMode="auto">
            <a:xfrm>
              <a:off x="1058888" y="2330466"/>
              <a:ext cx="468628"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N</a:t>
              </a:r>
            </a:p>
          </p:txBody>
        </p:sp>
        <p:sp>
          <p:nvSpPr>
            <p:cNvPr id="92" name="Text Box 65">
              <a:extLst>
                <a:ext uri="{FF2B5EF4-FFF2-40B4-BE49-F238E27FC236}">
                  <a16:creationId xmlns:a16="http://schemas.microsoft.com/office/drawing/2014/main" id="{AABB345D-4B12-FC43-A7F8-DEE53B44546D}"/>
                </a:ext>
              </a:extLst>
            </p:cNvPr>
            <p:cNvSpPr txBox="1">
              <a:spLocks noChangeArrowheads="1"/>
            </p:cNvSpPr>
            <p:nvPr/>
          </p:nvSpPr>
          <p:spPr bwMode="auto">
            <a:xfrm>
              <a:off x="1408232" y="3306643"/>
              <a:ext cx="485731"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O</a:t>
              </a:r>
            </a:p>
          </p:txBody>
        </p:sp>
        <p:sp>
          <p:nvSpPr>
            <p:cNvPr id="93" name="Text Box 73">
              <a:extLst>
                <a:ext uri="{FF2B5EF4-FFF2-40B4-BE49-F238E27FC236}">
                  <a16:creationId xmlns:a16="http://schemas.microsoft.com/office/drawing/2014/main" id="{66F69DB7-6588-4A48-A5D0-C034262D0DC4}"/>
                </a:ext>
              </a:extLst>
            </p:cNvPr>
            <p:cNvSpPr txBox="1">
              <a:spLocks noChangeArrowheads="1"/>
            </p:cNvSpPr>
            <p:nvPr/>
          </p:nvSpPr>
          <p:spPr bwMode="auto">
            <a:xfrm>
              <a:off x="2181548" y="2444750"/>
              <a:ext cx="56483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6</a:t>
              </a:r>
            </a:p>
          </p:txBody>
        </p:sp>
        <p:sp>
          <p:nvSpPr>
            <p:cNvPr id="94" name="Text Box 66">
              <a:extLst>
                <a:ext uri="{FF2B5EF4-FFF2-40B4-BE49-F238E27FC236}">
                  <a16:creationId xmlns:a16="http://schemas.microsoft.com/office/drawing/2014/main" id="{AA3051F9-B21E-A54C-AB3A-9936FA49EA70}"/>
                </a:ext>
              </a:extLst>
            </p:cNvPr>
            <p:cNvSpPr txBox="1">
              <a:spLocks noChangeArrowheads="1"/>
            </p:cNvSpPr>
            <p:nvPr/>
          </p:nvSpPr>
          <p:spPr bwMode="auto">
            <a:xfrm>
              <a:off x="3213695" y="2655859"/>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P</a:t>
              </a:r>
            </a:p>
          </p:txBody>
        </p:sp>
        <p:grpSp>
          <p:nvGrpSpPr>
            <p:cNvPr id="95" name="Group 44">
              <a:extLst>
                <a:ext uri="{FF2B5EF4-FFF2-40B4-BE49-F238E27FC236}">
                  <a16:creationId xmlns:a16="http://schemas.microsoft.com/office/drawing/2014/main" id="{87059D8B-B403-0744-BFC7-3C695F9C0718}"/>
                </a:ext>
              </a:extLst>
            </p:cNvPr>
            <p:cNvGrpSpPr>
              <a:grpSpLocks/>
            </p:cNvGrpSpPr>
            <p:nvPr/>
          </p:nvGrpSpPr>
          <p:grpSpPr bwMode="auto">
            <a:xfrm>
              <a:off x="1170678" y="2491964"/>
              <a:ext cx="568960" cy="481140"/>
              <a:chOff x="30" y="686"/>
              <a:chExt cx="981" cy="1105"/>
            </a:xfrm>
          </p:grpSpPr>
          <p:pic>
            <p:nvPicPr>
              <p:cNvPr id="103" name="Picture 45" descr="desktop_computer_stylized_medium">
                <a:extLst>
                  <a:ext uri="{FF2B5EF4-FFF2-40B4-BE49-F238E27FC236}">
                    <a16:creationId xmlns:a16="http://schemas.microsoft.com/office/drawing/2014/main" id="{280F8D2F-B349-384F-8CAC-57C46980D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0" y="686"/>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 name="Freeform 46">
                <a:extLst>
                  <a:ext uri="{FF2B5EF4-FFF2-40B4-BE49-F238E27FC236}">
                    <a16:creationId xmlns:a16="http://schemas.microsoft.com/office/drawing/2014/main" id="{A957E32A-19E0-C945-B7AF-0B9BDB5440D6}"/>
                  </a:ext>
                </a:extLst>
              </p:cNvPr>
              <p:cNvSpPr>
                <a:spLocks/>
              </p:cNvSpPr>
              <p:nvPr/>
            </p:nvSpPr>
            <p:spPr bwMode="auto">
              <a:xfrm flipH="1">
                <a:off x="448" y="857"/>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96" name="Group 44">
              <a:extLst>
                <a:ext uri="{FF2B5EF4-FFF2-40B4-BE49-F238E27FC236}">
                  <a16:creationId xmlns:a16="http://schemas.microsoft.com/office/drawing/2014/main" id="{3085C612-CD70-514E-90AB-7625F5633921}"/>
                </a:ext>
              </a:extLst>
            </p:cNvPr>
            <p:cNvGrpSpPr>
              <a:grpSpLocks/>
            </p:cNvGrpSpPr>
            <p:nvPr/>
          </p:nvGrpSpPr>
          <p:grpSpPr bwMode="auto">
            <a:xfrm>
              <a:off x="1534160" y="3291840"/>
              <a:ext cx="568960" cy="481140"/>
              <a:chOff x="-44" y="1473"/>
              <a:chExt cx="981" cy="1105"/>
            </a:xfrm>
          </p:grpSpPr>
          <p:pic>
            <p:nvPicPr>
              <p:cNvPr id="101" name="Picture 45" descr="desktop_computer_stylized_medium">
                <a:extLst>
                  <a:ext uri="{FF2B5EF4-FFF2-40B4-BE49-F238E27FC236}">
                    <a16:creationId xmlns:a16="http://schemas.microsoft.com/office/drawing/2014/main" id="{1C90CC97-3AEF-B142-82A7-2E5492B98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 name="Freeform 46">
                <a:extLst>
                  <a:ext uri="{FF2B5EF4-FFF2-40B4-BE49-F238E27FC236}">
                    <a16:creationId xmlns:a16="http://schemas.microsoft.com/office/drawing/2014/main" id="{13D8BBB3-6D43-1A4F-8467-E17F6C9B19D2}"/>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97" name="Group 44">
              <a:extLst>
                <a:ext uri="{FF2B5EF4-FFF2-40B4-BE49-F238E27FC236}">
                  <a16:creationId xmlns:a16="http://schemas.microsoft.com/office/drawing/2014/main" id="{6E972FDE-8BB6-2A45-A3EB-D59D17A8781E}"/>
                </a:ext>
              </a:extLst>
            </p:cNvPr>
            <p:cNvGrpSpPr>
              <a:grpSpLocks/>
            </p:cNvGrpSpPr>
            <p:nvPr/>
          </p:nvGrpSpPr>
          <p:grpSpPr bwMode="auto">
            <a:xfrm>
              <a:off x="2705678" y="2593861"/>
              <a:ext cx="568960" cy="481140"/>
              <a:chOff x="1065" y="-200"/>
              <a:chExt cx="981" cy="1105"/>
            </a:xfrm>
          </p:grpSpPr>
          <p:pic>
            <p:nvPicPr>
              <p:cNvPr id="99" name="Picture 45" descr="desktop_computer_stylized_medium">
                <a:extLst>
                  <a:ext uri="{FF2B5EF4-FFF2-40B4-BE49-F238E27FC236}">
                    <a16:creationId xmlns:a16="http://schemas.microsoft.com/office/drawing/2014/main" id="{CE70BC22-ECC4-7344-99A0-B0FB61DD9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5" y="-200"/>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 name="Freeform 46">
                <a:extLst>
                  <a:ext uri="{FF2B5EF4-FFF2-40B4-BE49-F238E27FC236}">
                    <a16:creationId xmlns:a16="http://schemas.microsoft.com/office/drawing/2014/main" id="{93AA880A-E1D9-E647-888F-D1AE6BBE2DA9}"/>
                  </a:ext>
                </a:extLst>
              </p:cNvPr>
              <p:cNvSpPr>
                <a:spLocks/>
              </p:cNvSpPr>
              <p:nvPr/>
            </p:nvSpPr>
            <p:spPr bwMode="auto">
              <a:xfrm flipH="1">
                <a:off x="1483" y="-94"/>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98" name="Picture 3">
              <a:extLst>
                <a:ext uri="{FF2B5EF4-FFF2-40B4-BE49-F238E27FC236}">
                  <a16:creationId xmlns:a16="http://schemas.microsoft.com/office/drawing/2014/main" id="{8BA63748-D564-ED44-BAE0-4E63607035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cxnSp>
        <p:nvCxnSpPr>
          <p:cNvPr id="107" name="Straight Connector 106">
            <a:extLst>
              <a:ext uri="{FF2B5EF4-FFF2-40B4-BE49-F238E27FC236}">
                <a16:creationId xmlns:a16="http://schemas.microsoft.com/office/drawing/2014/main" id="{A937FBC4-3B88-924D-BD4A-A665D7BD7403}"/>
              </a:ext>
            </a:extLst>
          </p:cNvPr>
          <p:cNvCxnSpPr>
            <a:cxnSpLocks/>
            <a:endCxn id="98" idx="2"/>
          </p:cNvCxnSpPr>
          <p:nvPr/>
        </p:nvCxnSpPr>
        <p:spPr bwMode="auto">
          <a:xfrm flipH="1" flipV="1">
            <a:off x="4872634" y="2559846"/>
            <a:ext cx="353021" cy="9548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15" name="Picture 16" descr="underline_base">
            <a:extLst>
              <a:ext uri="{FF2B5EF4-FFF2-40B4-BE49-F238E27FC236}">
                <a16:creationId xmlns:a16="http://schemas.microsoft.com/office/drawing/2014/main" id="{B1FC977C-CD73-C84D-8159-27F8E0BF8D5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747" y="972741"/>
            <a:ext cx="4324350" cy="225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 name="Oval 81">
            <a:extLst>
              <a:ext uri="{FF2B5EF4-FFF2-40B4-BE49-F238E27FC236}">
                <a16:creationId xmlns:a16="http://schemas.microsoft.com/office/drawing/2014/main" id="{8129A15A-56C9-1C47-A3A9-1B488A796B0A}"/>
              </a:ext>
            </a:extLst>
          </p:cNvPr>
          <p:cNvSpPr/>
          <p:nvPr/>
        </p:nvSpPr>
        <p:spPr>
          <a:xfrm>
            <a:off x="3782617" y="3043994"/>
            <a:ext cx="902028" cy="7267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ircular Arrow 83">
            <a:extLst>
              <a:ext uri="{FF2B5EF4-FFF2-40B4-BE49-F238E27FC236}">
                <a16:creationId xmlns:a16="http://schemas.microsoft.com/office/drawing/2014/main" id="{9A481B47-840F-C848-AD80-B5BDC49194DB}"/>
              </a:ext>
            </a:extLst>
          </p:cNvPr>
          <p:cNvSpPr/>
          <p:nvPr/>
        </p:nvSpPr>
        <p:spPr>
          <a:xfrm>
            <a:off x="4056330" y="3105003"/>
            <a:ext cx="345877" cy="43154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806510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5674F874-07D7-DF46-AF9B-5EA2C68E09D6}" type="slidenum">
              <a:rPr lang="en-US" altLang="en-US" sz="1050">
                <a:latin typeface="Times New Roman" charset="0"/>
              </a:rPr>
              <a:pPr>
                <a:spcBef>
                  <a:spcPct val="0"/>
                </a:spcBef>
                <a:buFontTx/>
                <a:buNone/>
              </a:pPr>
              <a:t>75</a:t>
            </a:fld>
            <a:endParaRPr lang="en-US" altLang="en-US" sz="1050">
              <a:latin typeface="Times New Roman" charset="0"/>
            </a:endParaRPr>
          </a:p>
        </p:txBody>
      </p:sp>
      <p:sp>
        <p:nvSpPr>
          <p:cNvPr id="35842" name="Rectangle 2"/>
          <p:cNvSpPr>
            <a:spLocks noGrp="1" noChangeArrowheads="1"/>
          </p:cNvSpPr>
          <p:nvPr>
            <p:ph type="body" idx="1"/>
          </p:nvPr>
        </p:nvSpPr>
        <p:spPr>
          <a:xfrm>
            <a:off x="347274" y="1062295"/>
            <a:ext cx="3924301" cy="5080738"/>
          </a:xfrm>
        </p:spPr>
        <p:txBody>
          <a:bodyPr>
            <a:noAutofit/>
          </a:bodyPr>
          <a:lstStyle/>
          <a:p>
            <a:pPr>
              <a:tabLst>
                <a:tab pos="772716" algn="l"/>
                <a:tab pos="1712119" algn="l"/>
                <a:tab pos="3513535" algn="l"/>
                <a:tab pos="4245769" algn="l"/>
              </a:tabLst>
            </a:pPr>
            <a:r>
              <a:rPr lang="en-US" altLang="en-US" sz="2000" dirty="0"/>
              <a:t>Consider the two LANs that are connected by two bridges.</a:t>
            </a:r>
          </a:p>
          <a:p>
            <a:pPr>
              <a:tabLst>
                <a:tab pos="772716" algn="l"/>
                <a:tab pos="1712119" algn="l"/>
                <a:tab pos="3513535" algn="l"/>
                <a:tab pos="4245769" algn="l"/>
              </a:tabLst>
            </a:pPr>
            <a:r>
              <a:rPr lang="en-US" altLang="en-US" sz="2000" dirty="0"/>
              <a:t>Assume </a:t>
            </a:r>
            <a:r>
              <a:rPr lang="en-US" altLang="en-US" sz="2000" i="1" dirty="0"/>
              <a:t>host n</a:t>
            </a:r>
            <a:r>
              <a:rPr lang="en-US" altLang="en-US" sz="2000" dirty="0"/>
              <a:t> is transmitting a </a:t>
            </a:r>
            <a:br>
              <a:rPr lang="en-US" altLang="en-US" sz="2000" dirty="0"/>
            </a:br>
            <a:r>
              <a:rPr lang="en-US" altLang="en-US" sz="2000" b="1" u="sng" dirty="0">
                <a:solidFill>
                  <a:srgbClr val="C00000"/>
                </a:solidFill>
              </a:rPr>
              <a:t>frame F</a:t>
            </a:r>
            <a:r>
              <a:rPr lang="en-US" altLang="en-US" sz="2000" dirty="0"/>
              <a:t> with unknown destination.</a:t>
            </a:r>
            <a:endParaRPr lang="en-US" altLang="en-US" sz="2000" b="1" dirty="0"/>
          </a:p>
          <a:p>
            <a:pPr>
              <a:buNone/>
              <a:tabLst>
                <a:tab pos="772716" algn="l"/>
                <a:tab pos="1712119" algn="l"/>
                <a:tab pos="3513535" algn="l"/>
                <a:tab pos="4245769" algn="l"/>
              </a:tabLst>
            </a:pPr>
            <a:r>
              <a:rPr lang="en-US" altLang="en-US" sz="2000" b="1" dirty="0">
                <a:solidFill>
                  <a:srgbClr val="C00000"/>
                </a:solidFill>
              </a:rPr>
              <a:t>What happens?</a:t>
            </a:r>
          </a:p>
          <a:p>
            <a:pPr>
              <a:tabLst>
                <a:tab pos="772716" algn="l"/>
                <a:tab pos="1712119" algn="l"/>
                <a:tab pos="3513535" algn="l"/>
                <a:tab pos="4245769" algn="l"/>
              </a:tabLst>
            </a:pPr>
            <a:r>
              <a:rPr lang="en-US" altLang="en-US" sz="2000" dirty="0"/>
              <a:t>Bridges A and B flood the frame </a:t>
            </a:r>
            <a:br>
              <a:rPr lang="en-US" altLang="en-US" sz="2000" dirty="0"/>
            </a:br>
            <a:r>
              <a:rPr lang="en-US" altLang="en-US" sz="2000" dirty="0"/>
              <a:t>to LAN 2 and enter LAN1 as source for host n.</a:t>
            </a:r>
          </a:p>
          <a:p>
            <a:pPr>
              <a:tabLst>
                <a:tab pos="772716" algn="l"/>
                <a:tab pos="1712119" algn="l"/>
                <a:tab pos="3513535" algn="l"/>
                <a:tab pos="4245769" algn="l"/>
              </a:tabLst>
            </a:pPr>
            <a:r>
              <a:rPr lang="en-US" altLang="en-US" sz="2000" dirty="0"/>
              <a:t>Bridge B sees F on LAN 2, and copies the frame back to LAN 1 as it has no destination for F.</a:t>
            </a:r>
          </a:p>
          <a:p>
            <a:pPr>
              <a:tabLst>
                <a:tab pos="772716" algn="l"/>
                <a:tab pos="1712119" algn="l"/>
                <a:tab pos="3513535" algn="l"/>
                <a:tab pos="4245769" algn="l"/>
              </a:tabLst>
            </a:pPr>
            <a:r>
              <a:rPr lang="en-US" altLang="en-US" sz="2000" dirty="0"/>
              <a:t>Bridge A does the same. </a:t>
            </a:r>
          </a:p>
          <a:p>
            <a:pPr>
              <a:tabLst>
                <a:tab pos="772716" algn="l"/>
                <a:tab pos="1712119" algn="l"/>
                <a:tab pos="3513535" algn="l"/>
                <a:tab pos="4245769" algn="l"/>
              </a:tabLst>
            </a:pPr>
            <a:r>
              <a:rPr lang="en-US" altLang="en-US" sz="2000" dirty="0"/>
              <a:t>The copying continues</a:t>
            </a:r>
          </a:p>
          <a:p>
            <a:pPr>
              <a:buNone/>
              <a:tabLst>
                <a:tab pos="772716" algn="l"/>
                <a:tab pos="1712119" algn="l"/>
                <a:tab pos="3513535" algn="l"/>
                <a:tab pos="4245769" algn="l"/>
              </a:tabLst>
            </a:pPr>
            <a:r>
              <a:rPr lang="en-US" altLang="en-US" sz="2000" b="1" dirty="0"/>
              <a:t>Where</a:t>
            </a:r>
            <a:r>
              <a:rPr lang="ja-JP" altLang="en-US" sz="2000" b="1"/>
              <a:t>’</a:t>
            </a:r>
            <a:r>
              <a:rPr lang="en-US" altLang="ja-JP" sz="2000" b="1" dirty="0"/>
              <a:t>s the problem? What</a:t>
            </a:r>
            <a:r>
              <a:rPr lang="ja-JP" altLang="en-US" sz="2000" b="1"/>
              <a:t>’</a:t>
            </a:r>
            <a:r>
              <a:rPr lang="en-US" altLang="ja-JP" sz="2000" b="1" dirty="0"/>
              <a:t>s the solution? </a:t>
            </a:r>
            <a:r>
              <a:rPr lang="en-US" altLang="x-none" sz="2000" b="1" dirty="0">
                <a:solidFill>
                  <a:srgbClr val="C00000"/>
                </a:solidFill>
              </a:rPr>
              <a:t>Prevent looping</a:t>
            </a:r>
            <a:endParaRPr lang="en-US" altLang="en-US" sz="2000" dirty="0">
              <a:solidFill>
                <a:srgbClr val="C00000"/>
              </a:solidFill>
            </a:endParaRPr>
          </a:p>
        </p:txBody>
      </p:sp>
      <p:sp>
        <p:nvSpPr>
          <p:cNvPr id="336899" name="Rectangle 3"/>
          <p:cNvSpPr>
            <a:spLocks noGrp="1" noChangeArrowheads="1"/>
          </p:cNvSpPr>
          <p:nvPr>
            <p:ph type="title"/>
          </p:nvPr>
        </p:nvSpPr>
        <p:spPr>
          <a:xfrm>
            <a:off x="220516" y="218478"/>
            <a:ext cx="7886700" cy="513557"/>
          </a:xfrm>
        </p:spPr>
        <p:txBody>
          <a:bodyPr>
            <a:noAutofit/>
          </a:bodyPr>
          <a:lstStyle/>
          <a:p>
            <a:pPr>
              <a:defRPr/>
            </a:pPr>
            <a:r>
              <a:rPr lang="en-US" sz="4000" dirty="0"/>
              <a:t>Danger of Loops</a:t>
            </a:r>
          </a:p>
        </p:txBody>
      </p:sp>
      <p:sp>
        <p:nvSpPr>
          <p:cNvPr id="35844" name="Rectangle 4"/>
          <p:cNvSpPr>
            <a:spLocks noChangeArrowheads="1"/>
          </p:cNvSpPr>
          <p:nvPr/>
        </p:nvSpPr>
        <p:spPr bwMode="auto">
          <a:xfrm>
            <a:off x="1657350" y="2514600"/>
            <a:ext cx="3371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pPr>
            <a:endParaRPr lang="x-none" altLang="x-none" sz="1800">
              <a:solidFill>
                <a:srgbClr val="000000"/>
              </a:solidFill>
              <a:latin typeface="Courier New" charset="0"/>
            </a:endParaRPr>
          </a:p>
        </p:txBody>
      </p:sp>
      <p:graphicFrame>
        <p:nvGraphicFramePr>
          <p:cNvPr id="35845" name="Object 5"/>
          <p:cNvGraphicFramePr>
            <a:graphicFrameLocks noChangeAspect="1"/>
          </p:cNvGraphicFramePr>
          <p:nvPr>
            <p:extLst>
              <p:ext uri="{D42A27DB-BD31-4B8C-83A1-F6EECF244321}">
                <p14:modId xmlns:p14="http://schemas.microsoft.com/office/powerpoint/2010/main" val="1291475575"/>
              </p:ext>
            </p:extLst>
          </p:nvPr>
        </p:nvGraphicFramePr>
        <p:xfrm>
          <a:off x="4498627" y="1984431"/>
          <a:ext cx="3814763" cy="3221831"/>
        </p:xfrm>
        <a:graphic>
          <a:graphicData uri="http://schemas.openxmlformats.org/presentationml/2006/ole">
            <mc:AlternateContent xmlns:mc="http://schemas.openxmlformats.org/markup-compatibility/2006">
              <mc:Choice xmlns:v="urn:schemas-microsoft-com:vml" Requires="v">
                <p:oleObj spid="_x0000_s83003" name="VISIO" r:id="rId3" imgW="6076188" imgH="5899404" progId="Visio.Drawing.4">
                  <p:embed/>
                </p:oleObj>
              </mc:Choice>
              <mc:Fallback>
                <p:oleObj name="VISIO" r:id="rId3" imgW="6076188" imgH="5899404" progId="Visio.Drawing.4">
                  <p:embed/>
                  <p:pic>
                    <p:nvPicPr>
                      <p:cNvPr id="3584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627" y="1984431"/>
                        <a:ext cx="3814763" cy="322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36902" name="Rectangle 6"/>
          <p:cNvSpPr>
            <a:spLocks noChangeArrowheads="1"/>
          </p:cNvSpPr>
          <p:nvPr/>
        </p:nvSpPr>
        <p:spPr bwMode="auto">
          <a:xfrm>
            <a:off x="5886451" y="4508243"/>
            <a:ext cx="345281" cy="18466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200">
                <a:solidFill>
                  <a:srgbClr val="000000"/>
                </a:solidFill>
              </a:rPr>
              <a:t>F</a:t>
            </a:r>
            <a:endParaRPr lang="en-US" altLang="x-none" sz="1800">
              <a:solidFill>
                <a:srgbClr val="000000"/>
              </a:solidFill>
              <a:latin typeface="Courier New" charset="0"/>
            </a:endParaRPr>
          </a:p>
        </p:txBody>
      </p:sp>
      <p:grpSp>
        <p:nvGrpSpPr>
          <p:cNvPr id="336917" name="Group 21"/>
          <p:cNvGrpSpPr>
            <a:grpSpLocks/>
          </p:cNvGrpSpPr>
          <p:nvPr/>
        </p:nvGrpSpPr>
        <p:grpSpPr bwMode="auto">
          <a:xfrm>
            <a:off x="4572001" y="3017046"/>
            <a:ext cx="2859881" cy="1096567"/>
            <a:chOff x="2880" y="1814"/>
            <a:chExt cx="2402" cy="921"/>
          </a:xfrm>
        </p:grpSpPr>
        <p:sp>
          <p:nvSpPr>
            <p:cNvPr id="35860" name="Rectangle 7"/>
            <p:cNvSpPr>
              <a:spLocks noChangeArrowheads="1"/>
            </p:cNvSpPr>
            <p:nvPr/>
          </p:nvSpPr>
          <p:spPr bwMode="auto">
            <a:xfrm>
              <a:off x="2880" y="1814"/>
              <a:ext cx="290" cy="1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200">
                  <a:solidFill>
                    <a:srgbClr val="000000"/>
                  </a:solidFill>
                </a:rPr>
                <a:t>F</a:t>
              </a:r>
              <a:endParaRPr lang="en-US" altLang="x-none" sz="1800">
                <a:solidFill>
                  <a:srgbClr val="000000"/>
                </a:solidFill>
                <a:latin typeface="Courier New" charset="0"/>
              </a:endParaRPr>
            </a:p>
          </p:txBody>
        </p:sp>
        <p:sp>
          <p:nvSpPr>
            <p:cNvPr id="35861" name="Rectangle 8"/>
            <p:cNvSpPr>
              <a:spLocks noChangeArrowheads="1"/>
            </p:cNvSpPr>
            <p:nvPr/>
          </p:nvSpPr>
          <p:spPr bwMode="auto">
            <a:xfrm>
              <a:off x="4992" y="1814"/>
              <a:ext cx="290" cy="1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200">
                  <a:solidFill>
                    <a:srgbClr val="000000"/>
                  </a:solidFill>
                </a:rPr>
                <a:t>F</a:t>
              </a:r>
              <a:endParaRPr lang="en-US" altLang="x-none" sz="1800">
                <a:solidFill>
                  <a:srgbClr val="000000"/>
                </a:solidFill>
                <a:latin typeface="Courier New" charset="0"/>
              </a:endParaRPr>
            </a:p>
          </p:txBody>
        </p:sp>
        <p:sp>
          <p:nvSpPr>
            <p:cNvPr id="35862" name="Freeform 14"/>
            <p:cNvSpPr>
              <a:spLocks/>
            </p:cNvSpPr>
            <p:nvPr/>
          </p:nvSpPr>
          <p:spPr bwMode="auto">
            <a:xfrm>
              <a:off x="4302" y="2407"/>
              <a:ext cx="894" cy="310"/>
            </a:xfrm>
            <a:custGeom>
              <a:avLst/>
              <a:gdLst>
                <a:gd name="T0" fmla="*/ 0 w 894"/>
                <a:gd name="T1" fmla="*/ 1056 h 1056"/>
                <a:gd name="T2" fmla="*/ 702 w 894"/>
                <a:gd name="T3" fmla="*/ 714 h 1056"/>
                <a:gd name="T4" fmla="*/ 714 w 894"/>
                <a:gd name="T5" fmla="*/ 690 h 1056"/>
                <a:gd name="T6" fmla="*/ 774 w 894"/>
                <a:gd name="T7" fmla="*/ 600 h 1056"/>
                <a:gd name="T8" fmla="*/ 828 w 894"/>
                <a:gd name="T9" fmla="*/ 480 h 1056"/>
                <a:gd name="T10" fmla="*/ 870 w 894"/>
                <a:gd name="T11" fmla="*/ 330 h 1056"/>
                <a:gd name="T12" fmla="*/ 894 w 894"/>
                <a:gd name="T13" fmla="*/ 84 h 1056"/>
                <a:gd name="T14" fmla="*/ 888 w 894"/>
                <a:gd name="T15" fmla="*/ 0 h 10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4" h="1056">
                  <a:moveTo>
                    <a:pt x="0" y="1056"/>
                  </a:moveTo>
                  <a:cubicBezTo>
                    <a:pt x="265" y="1029"/>
                    <a:pt x="515" y="901"/>
                    <a:pt x="702" y="714"/>
                  </a:cubicBezTo>
                  <a:cubicBezTo>
                    <a:pt x="708" y="708"/>
                    <a:pt x="709" y="697"/>
                    <a:pt x="714" y="690"/>
                  </a:cubicBezTo>
                  <a:cubicBezTo>
                    <a:pt x="734" y="662"/>
                    <a:pt x="759" y="631"/>
                    <a:pt x="774" y="600"/>
                  </a:cubicBezTo>
                  <a:cubicBezTo>
                    <a:pt x="850" y="440"/>
                    <a:pt x="781" y="559"/>
                    <a:pt x="828" y="480"/>
                  </a:cubicBezTo>
                  <a:cubicBezTo>
                    <a:pt x="838" y="429"/>
                    <a:pt x="861" y="381"/>
                    <a:pt x="870" y="330"/>
                  </a:cubicBezTo>
                  <a:cubicBezTo>
                    <a:pt x="885" y="249"/>
                    <a:pt x="889" y="166"/>
                    <a:pt x="894" y="84"/>
                  </a:cubicBezTo>
                  <a:cubicBezTo>
                    <a:pt x="892" y="56"/>
                    <a:pt x="888" y="0"/>
                    <a:pt x="888" y="0"/>
                  </a:cubicBezTo>
                </a:path>
              </a:pathLst>
            </a:custGeom>
            <a:noFill/>
            <a:ln w="28575" cap="flat" cmpd="sng">
              <a:solidFill>
                <a:schemeClr val="accent2"/>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5863" name="Freeform 15"/>
            <p:cNvSpPr>
              <a:spLocks/>
            </p:cNvSpPr>
            <p:nvPr/>
          </p:nvSpPr>
          <p:spPr bwMode="auto">
            <a:xfrm>
              <a:off x="3072" y="2425"/>
              <a:ext cx="912" cy="310"/>
            </a:xfrm>
            <a:custGeom>
              <a:avLst/>
              <a:gdLst>
                <a:gd name="T0" fmla="*/ 912 w 912"/>
                <a:gd name="T1" fmla="*/ 1068 h 1068"/>
                <a:gd name="T2" fmla="*/ 732 w 912"/>
                <a:gd name="T3" fmla="*/ 1002 h 1068"/>
                <a:gd name="T4" fmla="*/ 642 w 912"/>
                <a:gd name="T5" fmla="*/ 954 h 1068"/>
                <a:gd name="T6" fmla="*/ 516 w 912"/>
                <a:gd name="T7" fmla="*/ 888 h 1068"/>
                <a:gd name="T8" fmla="*/ 408 w 912"/>
                <a:gd name="T9" fmla="*/ 816 h 1068"/>
                <a:gd name="T10" fmla="*/ 336 w 912"/>
                <a:gd name="T11" fmla="*/ 756 h 1068"/>
                <a:gd name="T12" fmla="*/ 276 w 912"/>
                <a:gd name="T13" fmla="*/ 690 h 1068"/>
                <a:gd name="T14" fmla="*/ 210 w 912"/>
                <a:gd name="T15" fmla="*/ 612 h 1068"/>
                <a:gd name="T16" fmla="*/ 102 w 912"/>
                <a:gd name="T17" fmla="*/ 438 h 1068"/>
                <a:gd name="T18" fmla="*/ 60 w 912"/>
                <a:gd name="T19" fmla="*/ 342 h 1068"/>
                <a:gd name="T20" fmla="*/ 30 w 912"/>
                <a:gd name="T21" fmla="*/ 216 h 1068"/>
                <a:gd name="T22" fmla="*/ 12 w 912"/>
                <a:gd name="T23" fmla="*/ 72 h 1068"/>
                <a:gd name="T24" fmla="*/ 0 w 912"/>
                <a:gd name="T25" fmla="*/ 0 h 10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2" h="1068">
                  <a:moveTo>
                    <a:pt x="912" y="1068"/>
                  </a:moveTo>
                  <a:cubicBezTo>
                    <a:pt x="872" y="1038"/>
                    <a:pt x="783" y="1015"/>
                    <a:pt x="732" y="1002"/>
                  </a:cubicBezTo>
                  <a:cubicBezTo>
                    <a:pt x="697" y="979"/>
                    <a:pt x="695" y="989"/>
                    <a:pt x="642" y="954"/>
                  </a:cubicBezTo>
                  <a:cubicBezTo>
                    <a:pt x="604" y="929"/>
                    <a:pt x="560" y="899"/>
                    <a:pt x="516" y="888"/>
                  </a:cubicBezTo>
                  <a:cubicBezTo>
                    <a:pt x="483" y="863"/>
                    <a:pt x="438" y="846"/>
                    <a:pt x="408" y="816"/>
                  </a:cubicBezTo>
                  <a:cubicBezTo>
                    <a:pt x="386" y="794"/>
                    <a:pt x="362" y="773"/>
                    <a:pt x="336" y="756"/>
                  </a:cubicBezTo>
                  <a:cubicBezTo>
                    <a:pt x="316" y="726"/>
                    <a:pt x="306" y="710"/>
                    <a:pt x="276" y="690"/>
                  </a:cubicBezTo>
                  <a:cubicBezTo>
                    <a:pt x="257" y="662"/>
                    <a:pt x="230" y="639"/>
                    <a:pt x="210" y="612"/>
                  </a:cubicBezTo>
                  <a:cubicBezTo>
                    <a:pt x="169" y="557"/>
                    <a:pt x="140" y="495"/>
                    <a:pt x="102" y="438"/>
                  </a:cubicBezTo>
                  <a:cubicBezTo>
                    <a:pt x="94" y="405"/>
                    <a:pt x="79" y="371"/>
                    <a:pt x="60" y="342"/>
                  </a:cubicBezTo>
                  <a:cubicBezTo>
                    <a:pt x="50" y="300"/>
                    <a:pt x="44" y="257"/>
                    <a:pt x="30" y="216"/>
                  </a:cubicBezTo>
                  <a:cubicBezTo>
                    <a:pt x="23" y="168"/>
                    <a:pt x="17" y="120"/>
                    <a:pt x="12" y="72"/>
                  </a:cubicBezTo>
                  <a:cubicBezTo>
                    <a:pt x="5" y="2"/>
                    <a:pt x="22" y="22"/>
                    <a:pt x="0" y="0"/>
                  </a:cubicBezTo>
                </a:path>
              </a:pathLst>
            </a:custGeom>
            <a:noFill/>
            <a:ln w="28575" cap="flat" cmpd="sng">
              <a:solidFill>
                <a:schemeClr val="accent2"/>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grpSp>
        <p:nvGrpSpPr>
          <p:cNvPr id="336918" name="Group 22"/>
          <p:cNvGrpSpPr>
            <a:grpSpLocks/>
          </p:cNvGrpSpPr>
          <p:nvPr/>
        </p:nvGrpSpPr>
        <p:grpSpPr bwMode="auto">
          <a:xfrm>
            <a:off x="4729163" y="2933702"/>
            <a:ext cx="2543175" cy="953691"/>
            <a:chOff x="3012" y="1744"/>
            <a:chExt cx="2136" cy="801"/>
          </a:xfrm>
        </p:grpSpPr>
        <p:sp>
          <p:nvSpPr>
            <p:cNvPr id="35856" name="Rectangle 10"/>
            <p:cNvSpPr>
              <a:spLocks noChangeArrowheads="1"/>
            </p:cNvSpPr>
            <p:nvPr/>
          </p:nvSpPr>
          <p:spPr bwMode="auto">
            <a:xfrm>
              <a:off x="4608" y="2390"/>
              <a:ext cx="290" cy="1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200">
                  <a:solidFill>
                    <a:srgbClr val="000000"/>
                  </a:solidFill>
                </a:rPr>
                <a:t>F</a:t>
              </a:r>
              <a:endParaRPr lang="en-US" altLang="x-none" sz="1800">
                <a:solidFill>
                  <a:srgbClr val="000000"/>
                </a:solidFill>
                <a:latin typeface="Courier New" charset="0"/>
              </a:endParaRPr>
            </a:p>
          </p:txBody>
        </p:sp>
        <p:sp>
          <p:nvSpPr>
            <p:cNvPr id="35857" name="Freeform 12"/>
            <p:cNvSpPr>
              <a:spLocks/>
            </p:cNvSpPr>
            <p:nvPr/>
          </p:nvSpPr>
          <p:spPr bwMode="auto">
            <a:xfrm>
              <a:off x="3012" y="1744"/>
              <a:ext cx="1740" cy="310"/>
            </a:xfrm>
            <a:custGeom>
              <a:avLst/>
              <a:gdLst>
                <a:gd name="T0" fmla="*/ 0 w 1740"/>
                <a:gd name="T1" fmla="*/ 313 h 930"/>
                <a:gd name="T2" fmla="*/ 138 w 1740"/>
                <a:gd name="T3" fmla="*/ 182 h 930"/>
                <a:gd name="T4" fmla="*/ 174 w 1740"/>
                <a:gd name="T5" fmla="*/ 148 h 930"/>
                <a:gd name="T6" fmla="*/ 234 w 1740"/>
                <a:gd name="T7" fmla="*/ 114 h 930"/>
                <a:gd name="T8" fmla="*/ 342 w 1740"/>
                <a:gd name="T9" fmla="*/ 52 h 930"/>
                <a:gd name="T10" fmla="*/ 474 w 1740"/>
                <a:gd name="T11" fmla="*/ 12 h 930"/>
                <a:gd name="T12" fmla="*/ 546 w 1740"/>
                <a:gd name="T13" fmla="*/ 0 h 930"/>
                <a:gd name="T14" fmla="*/ 1164 w 1740"/>
                <a:gd name="T15" fmla="*/ 136 h 930"/>
                <a:gd name="T16" fmla="*/ 1344 w 1740"/>
                <a:gd name="T17" fmla="*/ 308 h 930"/>
                <a:gd name="T18" fmla="*/ 1440 w 1740"/>
                <a:gd name="T19" fmla="*/ 410 h 930"/>
                <a:gd name="T20" fmla="*/ 1482 w 1740"/>
                <a:gd name="T21" fmla="*/ 467 h 930"/>
                <a:gd name="T22" fmla="*/ 1590 w 1740"/>
                <a:gd name="T23" fmla="*/ 626 h 930"/>
                <a:gd name="T24" fmla="*/ 1632 w 1740"/>
                <a:gd name="T25" fmla="*/ 689 h 930"/>
                <a:gd name="T26" fmla="*/ 1692 w 1740"/>
                <a:gd name="T27" fmla="*/ 797 h 930"/>
                <a:gd name="T28" fmla="*/ 1728 w 1740"/>
                <a:gd name="T29" fmla="*/ 854 h 930"/>
                <a:gd name="T30" fmla="*/ 1728 w 1740"/>
                <a:gd name="T31" fmla="*/ 883 h 9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40" h="930">
                  <a:moveTo>
                    <a:pt x="0" y="330"/>
                  </a:moveTo>
                  <a:cubicBezTo>
                    <a:pt x="36" y="276"/>
                    <a:pt x="87" y="231"/>
                    <a:pt x="138" y="192"/>
                  </a:cubicBezTo>
                  <a:cubicBezTo>
                    <a:pt x="152" y="182"/>
                    <a:pt x="162" y="168"/>
                    <a:pt x="174" y="156"/>
                  </a:cubicBezTo>
                  <a:cubicBezTo>
                    <a:pt x="211" y="119"/>
                    <a:pt x="201" y="144"/>
                    <a:pt x="234" y="120"/>
                  </a:cubicBezTo>
                  <a:cubicBezTo>
                    <a:pt x="269" y="95"/>
                    <a:pt x="302" y="72"/>
                    <a:pt x="342" y="54"/>
                  </a:cubicBezTo>
                  <a:cubicBezTo>
                    <a:pt x="383" y="36"/>
                    <a:pt x="431" y="26"/>
                    <a:pt x="474" y="12"/>
                  </a:cubicBezTo>
                  <a:cubicBezTo>
                    <a:pt x="497" y="4"/>
                    <a:pt x="546" y="0"/>
                    <a:pt x="546" y="0"/>
                  </a:cubicBezTo>
                  <a:cubicBezTo>
                    <a:pt x="762" y="6"/>
                    <a:pt x="984" y="9"/>
                    <a:pt x="1164" y="144"/>
                  </a:cubicBezTo>
                  <a:cubicBezTo>
                    <a:pt x="1230" y="194"/>
                    <a:pt x="1289" y="262"/>
                    <a:pt x="1344" y="324"/>
                  </a:cubicBezTo>
                  <a:cubicBezTo>
                    <a:pt x="1377" y="361"/>
                    <a:pt x="1401" y="401"/>
                    <a:pt x="1440" y="432"/>
                  </a:cubicBezTo>
                  <a:cubicBezTo>
                    <a:pt x="1448" y="457"/>
                    <a:pt x="1468" y="470"/>
                    <a:pt x="1482" y="492"/>
                  </a:cubicBezTo>
                  <a:cubicBezTo>
                    <a:pt x="1517" y="549"/>
                    <a:pt x="1557" y="603"/>
                    <a:pt x="1590" y="660"/>
                  </a:cubicBezTo>
                  <a:cubicBezTo>
                    <a:pt x="1629" y="727"/>
                    <a:pt x="1596" y="690"/>
                    <a:pt x="1632" y="726"/>
                  </a:cubicBezTo>
                  <a:cubicBezTo>
                    <a:pt x="1645" y="765"/>
                    <a:pt x="1675" y="801"/>
                    <a:pt x="1692" y="840"/>
                  </a:cubicBezTo>
                  <a:cubicBezTo>
                    <a:pt x="1701" y="861"/>
                    <a:pt x="1728" y="900"/>
                    <a:pt x="1728" y="900"/>
                  </a:cubicBezTo>
                  <a:cubicBezTo>
                    <a:pt x="1735" y="927"/>
                    <a:pt x="1740" y="918"/>
                    <a:pt x="1728" y="930"/>
                  </a:cubicBezTo>
                </a:path>
              </a:pathLst>
            </a:custGeom>
            <a:noFill/>
            <a:ln w="28575" cap="flat" cmpd="sng">
              <a:solidFill>
                <a:schemeClr val="accent2"/>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5858" name="Rectangle 13"/>
            <p:cNvSpPr>
              <a:spLocks noChangeArrowheads="1"/>
            </p:cNvSpPr>
            <p:nvPr/>
          </p:nvSpPr>
          <p:spPr bwMode="auto">
            <a:xfrm>
              <a:off x="3264" y="2390"/>
              <a:ext cx="290" cy="1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200">
                  <a:solidFill>
                    <a:srgbClr val="000000"/>
                  </a:solidFill>
                </a:rPr>
                <a:t>F</a:t>
              </a:r>
              <a:endParaRPr lang="en-US" altLang="x-none" sz="1800">
                <a:solidFill>
                  <a:srgbClr val="000000"/>
                </a:solidFill>
                <a:latin typeface="Courier New" charset="0"/>
              </a:endParaRPr>
            </a:p>
          </p:txBody>
        </p:sp>
        <p:sp>
          <p:nvSpPr>
            <p:cNvPr id="35859" name="Freeform 16"/>
            <p:cNvSpPr>
              <a:spLocks/>
            </p:cNvSpPr>
            <p:nvPr/>
          </p:nvSpPr>
          <p:spPr bwMode="auto">
            <a:xfrm flipH="1">
              <a:off x="3408" y="1744"/>
              <a:ext cx="1740" cy="310"/>
            </a:xfrm>
            <a:custGeom>
              <a:avLst/>
              <a:gdLst>
                <a:gd name="T0" fmla="*/ 0 w 1740"/>
                <a:gd name="T1" fmla="*/ 313 h 930"/>
                <a:gd name="T2" fmla="*/ 138 w 1740"/>
                <a:gd name="T3" fmla="*/ 182 h 930"/>
                <a:gd name="T4" fmla="*/ 174 w 1740"/>
                <a:gd name="T5" fmla="*/ 148 h 930"/>
                <a:gd name="T6" fmla="*/ 234 w 1740"/>
                <a:gd name="T7" fmla="*/ 114 h 930"/>
                <a:gd name="T8" fmla="*/ 342 w 1740"/>
                <a:gd name="T9" fmla="*/ 52 h 930"/>
                <a:gd name="T10" fmla="*/ 474 w 1740"/>
                <a:gd name="T11" fmla="*/ 12 h 930"/>
                <a:gd name="T12" fmla="*/ 546 w 1740"/>
                <a:gd name="T13" fmla="*/ 0 h 930"/>
                <a:gd name="T14" fmla="*/ 1164 w 1740"/>
                <a:gd name="T15" fmla="*/ 136 h 930"/>
                <a:gd name="T16" fmla="*/ 1344 w 1740"/>
                <a:gd name="T17" fmla="*/ 308 h 930"/>
                <a:gd name="T18" fmla="*/ 1440 w 1740"/>
                <a:gd name="T19" fmla="*/ 410 h 930"/>
                <a:gd name="T20" fmla="*/ 1482 w 1740"/>
                <a:gd name="T21" fmla="*/ 467 h 930"/>
                <a:gd name="T22" fmla="*/ 1590 w 1740"/>
                <a:gd name="T23" fmla="*/ 626 h 930"/>
                <a:gd name="T24" fmla="*/ 1632 w 1740"/>
                <a:gd name="T25" fmla="*/ 689 h 930"/>
                <a:gd name="T26" fmla="*/ 1692 w 1740"/>
                <a:gd name="T27" fmla="*/ 797 h 930"/>
                <a:gd name="T28" fmla="*/ 1728 w 1740"/>
                <a:gd name="T29" fmla="*/ 854 h 930"/>
                <a:gd name="T30" fmla="*/ 1728 w 1740"/>
                <a:gd name="T31" fmla="*/ 883 h 9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40" h="930">
                  <a:moveTo>
                    <a:pt x="0" y="330"/>
                  </a:moveTo>
                  <a:cubicBezTo>
                    <a:pt x="36" y="276"/>
                    <a:pt x="87" y="231"/>
                    <a:pt x="138" y="192"/>
                  </a:cubicBezTo>
                  <a:cubicBezTo>
                    <a:pt x="152" y="182"/>
                    <a:pt x="162" y="168"/>
                    <a:pt x="174" y="156"/>
                  </a:cubicBezTo>
                  <a:cubicBezTo>
                    <a:pt x="211" y="119"/>
                    <a:pt x="201" y="144"/>
                    <a:pt x="234" y="120"/>
                  </a:cubicBezTo>
                  <a:cubicBezTo>
                    <a:pt x="269" y="95"/>
                    <a:pt x="302" y="72"/>
                    <a:pt x="342" y="54"/>
                  </a:cubicBezTo>
                  <a:cubicBezTo>
                    <a:pt x="383" y="36"/>
                    <a:pt x="431" y="26"/>
                    <a:pt x="474" y="12"/>
                  </a:cubicBezTo>
                  <a:cubicBezTo>
                    <a:pt x="497" y="4"/>
                    <a:pt x="546" y="0"/>
                    <a:pt x="546" y="0"/>
                  </a:cubicBezTo>
                  <a:cubicBezTo>
                    <a:pt x="762" y="6"/>
                    <a:pt x="984" y="9"/>
                    <a:pt x="1164" y="144"/>
                  </a:cubicBezTo>
                  <a:cubicBezTo>
                    <a:pt x="1230" y="194"/>
                    <a:pt x="1289" y="262"/>
                    <a:pt x="1344" y="324"/>
                  </a:cubicBezTo>
                  <a:cubicBezTo>
                    <a:pt x="1377" y="361"/>
                    <a:pt x="1401" y="401"/>
                    <a:pt x="1440" y="432"/>
                  </a:cubicBezTo>
                  <a:cubicBezTo>
                    <a:pt x="1448" y="457"/>
                    <a:pt x="1468" y="470"/>
                    <a:pt x="1482" y="492"/>
                  </a:cubicBezTo>
                  <a:cubicBezTo>
                    <a:pt x="1517" y="549"/>
                    <a:pt x="1557" y="603"/>
                    <a:pt x="1590" y="660"/>
                  </a:cubicBezTo>
                  <a:cubicBezTo>
                    <a:pt x="1629" y="727"/>
                    <a:pt x="1596" y="690"/>
                    <a:pt x="1632" y="726"/>
                  </a:cubicBezTo>
                  <a:cubicBezTo>
                    <a:pt x="1645" y="765"/>
                    <a:pt x="1675" y="801"/>
                    <a:pt x="1692" y="840"/>
                  </a:cubicBezTo>
                  <a:cubicBezTo>
                    <a:pt x="1701" y="861"/>
                    <a:pt x="1728" y="900"/>
                    <a:pt x="1728" y="900"/>
                  </a:cubicBezTo>
                  <a:cubicBezTo>
                    <a:pt x="1735" y="927"/>
                    <a:pt x="1740" y="918"/>
                    <a:pt x="1728" y="930"/>
                  </a:cubicBezTo>
                </a:path>
              </a:pathLst>
            </a:custGeom>
            <a:noFill/>
            <a:ln w="28575" cap="flat" cmpd="sng">
              <a:solidFill>
                <a:schemeClr val="accent2"/>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grpSp>
        <p:nvGrpSpPr>
          <p:cNvPr id="336920" name="Group 24"/>
          <p:cNvGrpSpPr>
            <a:grpSpLocks/>
          </p:cNvGrpSpPr>
          <p:nvPr/>
        </p:nvGrpSpPr>
        <p:grpSpPr bwMode="auto">
          <a:xfrm>
            <a:off x="4572001" y="3017047"/>
            <a:ext cx="2859881" cy="971551"/>
            <a:chOff x="2880" y="1814"/>
            <a:chExt cx="2402" cy="816"/>
          </a:xfrm>
        </p:grpSpPr>
        <p:sp>
          <p:nvSpPr>
            <p:cNvPr id="35851" name="Freeform 17"/>
            <p:cNvSpPr>
              <a:spLocks/>
            </p:cNvSpPr>
            <p:nvPr/>
          </p:nvSpPr>
          <p:spPr bwMode="auto">
            <a:xfrm flipV="1">
              <a:off x="3504" y="2314"/>
              <a:ext cx="1740" cy="310"/>
            </a:xfrm>
            <a:custGeom>
              <a:avLst/>
              <a:gdLst>
                <a:gd name="T0" fmla="*/ 0 w 1740"/>
                <a:gd name="T1" fmla="*/ 313 h 930"/>
                <a:gd name="T2" fmla="*/ 138 w 1740"/>
                <a:gd name="T3" fmla="*/ 182 h 930"/>
                <a:gd name="T4" fmla="*/ 174 w 1740"/>
                <a:gd name="T5" fmla="*/ 148 h 930"/>
                <a:gd name="T6" fmla="*/ 234 w 1740"/>
                <a:gd name="T7" fmla="*/ 114 h 930"/>
                <a:gd name="T8" fmla="*/ 342 w 1740"/>
                <a:gd name="T9" fmla="*/ 52 h 930"/>
                <a:gd name="T10" fmla="*/ 474 w 1740"/>
                <a:gd name="T11" fmla="*/ 12 h 930"/>
                <a:gd name="T12" fmla="*/ 546 w 1740"/>
                <a:gd name="T13" fmla="*/ 0 h 930"/>
                <a:gd name="T14" fmla="*/ 1164 w 1740"/>
                <a:gd name="T15" fmla="*/ 136 h 930"/>
                <a:gd name="T16" fmla="*/ 1344 w 1740"/>
                <a:gd name="T17" fmla="*/ 308 h 930"/>
                <a:gd name="T18" fmla="*/ 1440 w 1740"/>
                <a:gd name="T19" fmla="*/ 410 h 930"/>
                <a:gd name="T20" fmla="*/ 1482 w 1740"/>
                <a:gd name="T21" fmla="*/ 467 h 930"/>
                <a:gd name="T22" fmla="*/ 1590 w 1740"/>
                <a:gd name="T23" fmla="*/ 626 h 930"/>
                <a:gd name="T24" fmla="*/ 1632 w 1740"/>
                <a:gd name="T25" fmla="*/ 689 h 930"/>
                <a:gd name="T26" fmla="*/ 1692 w 1740"/>
                <a:gd name="T27" fmla="*/ 797 h 930"/>
                <a:gd name="T28" fmla="*/ 1728 w 1740"/>
                <a:gd name="T29" fmla="*/ 854 h 930"/>
                <a:gd name="T30" fmla="*/ 1728 w 1740"/>
                <a:gd name="T31" fmla="*/ 883 h 9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40" h="930">
                  <a:moveTo>
                    <a:pt x="0" y="330"/>
                  </a:moveTo>
                  <a:cubicBezTo>
                    <a:pt x="36" y="276"/>
                    <a:pt x="87" y="231"/>
                    <a:pt x="138" y="192"/>
                  </a:cubicBezTo>
                  <a:cubicBezTo>
                    <a:pt x="152" y="182"/>
                    <a:pt x="162" y="168"/>
                    <a:pt x="174" y="156"/>
                  </a:cubicBezTo>
                  <a:cubicBezTo>
                    <a:pt x="211" y="119"/>
                    <a:pt x="201" y="144"/>
                    <a:pt x="234" y="120"/>
                  </a:cubicBezTo>
                  <a:cubicBezTo>
                    <a:pt x="269" y="95"/>
                    <a:pt x="302" y="72"/>
                    <a:pt x="342" y="54"/>
                  </a:cubicBezTo>
                  <a:cubicBezTo>
                    <a:pt x="383" y="36"/>
                    <a:pt x="431" y="26"/>
                    <a:pt x="474" y="12"/>
                  </a:cubicBezTo>
                  <a:cubicBezTo>
                    <a:pt x="497" y="4"/>
                    <a:pt x="546" y="0"/>
                    <a:pt x="546" y="0"/>
                  </a:cubicBezTo>
                  <a:cubicBezTo>
                    <a:pt x="762" y="6"/>
                    <a:pt x="984" y="9"/>
                    <a:pt x="1164" y="144"/>
                  </a:cubicBezTo>
                  <a:cubicBezTo>
                    <a:pt x="1230" y="194"/>
                    <a:pt x="1289" y="262"/>
                    <a:pt x="1344" y="324"/>
                  </a:cubicBezTo>
                  <a:cubicBezTo>
                    <a:pt x="1377" y="361"/>
                    <a:pt x="1401" y="401"/>
                    <a:pt x="1440" y="432"/>
                  </a:cubicBezTo>
                  <a:cubicBezTo>
                    <a:pt x="1448" y="457"/>
                    <a:pt x="1468" y="470"/>
                    <a:pt x="1482" y="492"/>
                  </a:cubicBezTo>
                  <a:cubicBezTo>
                    <a:pt x="1517" y="549"/>
                    <a:pt x="1557" y="603"/>
                    <a:pt x="1590" y="660"/>
                  </a:cubicBezTo>
                  <a:cubicBezTo>
                    <a:pt x="1629" y="727"/>
                    <a:pt x="1596" y="690"/>
                    <a:pt x="1632" y="726"/>
                  </a:cubicBezTo>
                  <a:cubicBezTo>
                    <a:pt x="1645" y="765"/>
                    <a:pt x="1675" y="801"/>
                    <a:pt x="1692" y="840"/>
                  </a:cubicBezTo>
                  <a:cubicBezTo>
                    <a:pt x="1701" y="861"/>
                    <a:pt x="1728" y="900"/>
                    <a:pt x="1728" y="900"/>
                  </a:cubicBezTo>
                  <a:cubicBezTo>
                    <a:pt x="1735" y="927"/>
                    <a:pt x="1740" y="918"/>
                    <a:pt x="1728" y="930"/>
                  </a:cubicBezTo>
                </a:path>
              </a:pathLst>
            </a:custGeom>
            <a:noFill/>
            <a:ln w="28575" cap="flat" cmpd="sng">
              <a:solidFill>
                <a:schemeClr val="accent2"/>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5852" name="Freeform 18"/>
            <p:cNvSpPr>
              <a:spLocks/>
            </p:cNvSpPr>
            <p:nvPr/>
          </p:nvSpPr>
          <p:spPr bwMode="auto">
            <a:xfrm flipH="1" flipV="1">
              <a:off x="2964" y="2320"/>
              <a:ext cx="1740" cy="310"/>
            </a:xfrm>
            <a:custGeom>
              <a:avLst/>
              <a:gdLst>
                <a:gd name="T0" fmla="*/ 0 w 1740"/>
                <a:gd name="T1" fmla="*/ 313 h 930"/>
                <a:gd name="T2" fmla="*/ 138 w 1740"/>
                <a:gd name="T3" fmla="*/ 182 h 930"/>
                <a:gd name="T4" fmla="*/ 174 w 1740"/>
                <a:gd name="T5" fmla="*/ 148 h 930"/>
                <a:gd name="T6" fmla="*/ 234 w 1740"/>
                <a:gd name="T7" fmla="*/ 114 h 930"/>
                <a:gd name="T8" fmla="*/ 342 w 1740"/>
                <a:gd name="T9" fmla="*/ 52 h 930"/>
                <a:gd name="T10" fmla="*/ 474 w 1740"/>
                <a:gd name="T11" fmla="*/ 12 h 930"/>
                <a:gd name="T12" fmla="*/ 546 w 1740"/>
                <a:gd name="T13" fmla="*/ 0 h 930"/>
                <a:gd name="T14" fmla="*/ 1164 w 1740"/>
                <a:gd name="T15" fmla="*/ 136 h 930"/>
                <a:gd name="T16" fmla="*/ 1344 w 1740"/>
                <a:gd name="T17" fmla="*/ 308 h 930"/>
                <a:gd name="T18" fmla="*/ 1440 w 1740"/>
                <a:gd name="T19" fmla="*/ 410 h 930"/>
                <a:gd name="T20" fmla="*/ 1482 w 1740"/>
                <a:gd name="T21" fmla="*/ 467 h 930"/>
                <a:gd name="T22" fmla="*/ 1590 w 1740"/>
                <a:gd name="T23" fmla="*/ 626 h 930"/>
                <a:gd name="T24" fmla="*/ 1632 w 1740"/>
                <a:gd name="T25" fmla="*/ 689 h 930"/>
                <a:gd name="T26" fmla="*/ 1692 w 1740"/>
                <a:gd name="T27" fmla="*/ 797 h 930"/>
                <a:gd name="T28" fmla="*/ 1728 w 1740"/>
                <a:gd name="T29" fmla="*/ 854 h 930"/>
                <a:gd name="T30" fmla="*/ 1728 w 1740"/>
                <a:gd name="T31" fmla="*/ 883 h 9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40" h="930">
                  <a:moveTo>
                    <a:pt x="0" y="330"/>
                  </a:moveTo>
                  <a:cubicBezTo>
                    <a:pt x="36" y="276"/>
                    <a:pt x="87" y="231"/>
                    <a:pt x="138" y="192"/>
                  </a:cubicBezTo>
                  <a:cubicBezTo>
                    <a:pt x="152" y="182"/>
                    <a:pt x="162" y="168"/>
                    <a:pt x="174" y="156"/>
                  </a:cubicBezTo>
                  <a:cubicBezTo>
                    <a:pt x="211" y="119"/>
                    <a:pt x="201" y="144"/>
                    <a:pt x="234" y="120"/>
                  </a:cubicBezTo>
                  <a:cubicBezTo>
                    <a:pt x="269" y="95"/>
                    <a:pt x="302" y="72"/>
                    <a:pt x="342" y="54"/>
                  </a:cubicBezTo>
                  <a:cubicBezTo>
                    <a:pt x="383" y="36"/>
                    <a:pt x="431" y="26"/>
                    <a:pt x="474" y="12"/>
                  </a:cubicBezTo>
                  <a:cubicBezTo>
                    <a:pt x="497" y="4"/>
                    <a:pt x="546" y="0"/>
                    <a:pt x="546" y="0"/>
                  </a:cubicBezTo>
                  <a:cubicBezTo>
                    <a:pt x="762" y="6"/>
                    <a:pt x="984" y="9"/>
                    <a:pt x="1164" y="144"/>
                  </a:cubicBezTo>
                  <a:cubicBezTo>
                    <a:pt x="1230" y="194"/>
                    <a:pt x="1289" y="262"/>
                    <a:pt x="1344" y="324"/>
                  </a:cubicBezTo>
                  <a:cubicBezTo>
                    <a:pt x="1377" y="361"/>
                    <a:pt x="1401" y="401"/>
                    <a:pt x="1440" y="432"/>
                  </a:cubicBezTo>
                  <a:cubicBezTo>
                    <a:pt x="1448" y="457"/>
                    <a:pt x="1468" y="470"/>
                    <a:pt x="1482" y="492"/>
                  </a:cubicBezTo>
                  <a:cubicBezTo>
                    <a:pt x="1517" y="549"/>
                    <a:pt x="1557" y="603"/>
                    <a:pt x="1590" y="660"/>
                  </a:cubicBezTo>
                  <a:cubicBezTo>
                    <a:pt x="1629" y="727"/>
                    <a:pt x="1596" y="690"/>
                    <a:pt x="1632" y="726"/>
                  </a:cubicBezTo>
                  <a:cubicBezTo>
                    <a:pt x="1645" y="765"/>
                    <a:pt x="1675" y="801"/>
                    <a:pt x="1692" y="840"/>
                  </a:cubicBezTo>
                  <a:cubicBezTo>
                    <a:pt x="1701" y="861"/>
                    <a:pt x="1728" y="900"/>
                    <a:pt x="1728" y="900"/>
                  </a:cubicBezTo>
                  <a:cubicBezTo>
                    <a:pt x="1735" y="927"/>
                    <a:pt x="1740" y="918"/>
                    <a:pt x="1728" y="930"/>
                  </a:cubicBezTo>
                </a:path>
              </a:pathLst>
            </a:custGeom>
            <a:noFill/>
            <a:ln w="28575" cap="flat" cmpd="sng">
              <a:solidFill>
                <a:schemeClr val="accent2"/>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nvGrpSpPr>
            <p:cNvPr id="35853" name="Group 23"/>
            <p:cNvGrpSpPr>
              <a:grpSpLocks/>
            </p:cNvGrpSpPr>
            <p:nvPr/>
          </p:nvGrpSpPr>
          <p:grpSpPr bwMode="auto">
            <a:xfrm>
              <a:off x="2880" y="1814"/>
              <a:ext cx="2402" cy="155"/>
              <a:chOff x="144" y="2774"/>
              <a:chExt cx="2402" cy="155"/>
            </a:xfrm>
          </p:grpSpPr>
          <p:sp>
            <p:nvSpPr>
              <p:cNvPr id="35854" name="Rectangle 19"/>
              <p:cNvSpPr>
                <a:spLocks noChangeArrowheads="1"/>
              </p:cNvSpPr>
              <p:nvPr/>
            </p:nvSpPr>
            <p:spPr bwMode="auto">
              <a:xfrm>
                <a:off x="144" y="2774"/>
                <a:ext cx="290" cy="1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200">
                    <a:solidFill>
                      <a:srgbClr val="000000"/>
                    </a:solidFill>
                  </a:rPr>
                  <a:t>F</a:t>
                </a:r>
                <a:endParaRPr lang="en-US" altLang="x-none" sz="1800">
                  <a:solidFill>
                    <a:srgbClr val="000000"/>
                  </a:solidFill>
                  <a:latin typeface="Courier New" charset="0"/>
                </a:endParaRPr>
              </a:p>
            </p:txBody>
          </p:sp>
          <p:sp>
            <p:nvSpPr>
              <p:cNvPr id="35855" name="Rectangle 20"/>
              <p:cNvSpPr>
                <a:spLocks noChangeArrowheads="1"/>
              </p:cNvSpPr>
              <p:nvPr/>
            </p:nvSpPr>
            <p:spPr bwMode="auto">
              <a:xfrm>
                <a:off x="2256" y="2774"/>
                <a:ext cx="290" cy="1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200">
                    <a:solidFill>
                      <a:srgbClr val="000000"/>
                    </a:solidFill>
                  </a:rPr>
                  <a:t>F</a:t>
                </a:r>
                <a:endParaRPr lang="en-US" altLang="x-none" sz="1800">
                  <a:solidFill>
                    <a:srgbClr val="000000"/>
                  </a:solidFill>
                  <a:latin typeface="Courier New" charset="0"/>
                </a:endParaRPr>
              </a:p>
            </p:txBody>
          </p:sp>
        </p:grpSp>
      </p:grpSp>
      <p:sp>
        <p:nvSpPr>
          <p:cNvPr id="2" name="TextBox 1"/>
          <p:cNvSpPr txBox="1">
            <a:spLocks noChangeArrowheads="1"/>
          </p:cNvSpPr>
          <p:nvPr/>
        </p:nvSpPr>
        <p:spPr bwMode="auto">
          <a:xfrm>
            <a:off x="1443832" y="5044680"/>
            <a:ext cx="2375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x-none" sz="1500" b="1" dirty="0">
                <a:solidFill>
                  <a:srgbClr val="000000"/>
                </a:solidFill>
                <a:latin typeface="Gill Sans MT" panose="020B0502020104020203" pitchFamily="34" charset="77"/>
                <a:sym typeface="Wingdings" charset="2"/>
              </a:rPr>
              <a:t> </a:t>
            </a:r>
            <a:endParaRPr lang="en-US" altLang="x-none" sz="1500" b="1" dirty="0">
              <a:solidFill>
                <a:srgbClr val="000000"/>
              </a:solidFill>
              <a:latin typeface="Gill Sans MT" panose="020B0502020104020203" pitchFamily="34" charset="77"/>
            </a:endParaRPr>
          </a:p>
        </p:txBody>
      </p:sp>
      <p:pic>
        <p:nvPicPr>
          <p:cNvPr id="25" name="Picture 16" descr="underline_base">
            <a:extLst>
              <a:ext uri="{FF2B5EF4-FFF2-40B4-BE49-F238E27FC236}">
                <a16:creationId xmlns:a16="http://schemas.microsoft.com/office/drawing/2014/main" id="{361C4677-2A3F-B74A-A356-51EC0970AE6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940" y="732034"/>
            <a:ext cx="3498251" cy="2248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411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6902"/>
                                        </p:tgtEl>
                                        <p:attrNameLst>
                                          <p:attrName>style.visibility</p:attrName>
                                        </p:attrNameLst>
                                      </p:cBhvr>
                                      <p:to>
                                        <p:strVal val="visible"/>
                                      </p:to>
                                    </p:set>
                                  </p:childTnLst>
                                  <p:subTnLst>
                                    <p:set>
                                      <p:cBhvr override="childStyle">
                                        <p:cTn dur="1" fill="hold" display="0" masterRel="nextClick" afterEffect="1"/>
                                        <p:tgtEl>
                                          <p:spTgt spid="33690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36917"/>
                                        </p:tgtEl>
                                        <p:attrNameLst>
                                          <p:attrName>style.visibility</p:attrName>
                                        </p:attrNameLst>
                                      </p:cBhvr>
                                      <p:to>
                                        <p:strVal val="visible"/>
                                      </p:to>
                                    </p:set>
                                  </p:childTnLst>
                                  <p:subTnLst>
                                    <p:set>
                                      <p:cBhvr override="childStyle">
                                        <p:cTn dur="1" fill="hold" display="0" masterRel="nextClick" afterEffect="1"/>
                                        <p:tgtEl>
                                          <p:spTgt spid="33691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36918"/>
                                        </p:tgtEl>
                                        <p:attrNameLst>
                                          <p:attrName>style.visibility</p:attrName>
                                        </p:attrNameLst>
                                      </p:cBhvr>
                                      <p:to>
                                        <p:strVal val="visible"/>
                                      </p:to>
                                    </p:set>
                                  </p:childTnLst>
                                  <p:subTnLst>
                                    <p:set>
                                      <p:cBhvr override="childStyle">
                                        <p:cTn dur="1" fill="hold" display="0" masterRel="nextClick" afterEffect="1"/>
                                        <p:tgtEl>
                                          <p:spTgt spid="336918"/>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36920"/>
                                        </p:tgtEl>
                                        <p:attrNameLst>
                                          <p:attrName>style.visibility</p:attrName>
                                        </p:attrNameLst>
                                      </p:cBhvr>
                                      <p:to>
                                        <p:strVal val="visible"/>
                                      </p:to>
                                    </p:set>
                                  </p:childTnLst>
                                  <p:subTnLst>
                                    <p:set>
                                      <p:cBhvr override="childStyle">
                                        <p:cTn dur="1" fill="hold" display="0" masterRel="nextClick" afterEffect="1"/>
                                        <p:tgtEl>
                                          <p:spTgt spid="33692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2"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4974-5B99-0D49-A79F-DF274F9B838F}"/>
              </a:ext>
            </a:extLst>
          </p:cNvPr>
          <p:cNvSpPr>
            <a:spLocks noGrp="1"/>
          </p:cNvSpPr>
          <p:nvPr>
            <p:ph type="title"/>
          </p:nvPr>
        </p:nvSpPr>
        <p:spPr>
          <a:xfrm>
            <a:off x="247355" y="259022"/>
            <a:ext cx="5829300" cy="635538"/>
          </a:xfrm>
        </p:spPr>
        <p:txBody>
          <a:bodyPr>
            <a:normAutofit fontScale="90000"/>
          </a:bodyPr>
          <a:lstStyle/>
          <a:p>
            <a:r>
              <a:rPr lang="en-US" dirty="0"/>
              <a:t>Spanning Tree</a:t>
            </a:r>
            <a:endParaRPr lang="en-US" sz="3000" dirty="0"/>
          </a:p>
        </p:txBody>
      </p:sp>
      <p:sp>
        <p:nvSpPr>
          <p:cNvPr id="3" name="Content Placeholder 2">
            <a:extLst>
              <a:ext uri="{FF2B5EF4-FFF2-40B4-BE49-F238E27FC236}">
                <a16:creationId xmlns:a16="http://schemas.microsoft.com/office/drawing/2014/main" id="{6B440170-B9A0-684D-A62B-E1D59E992612}"/>
              </a:ext>
            </a:extLst>
          </p:cNvPr>
          <p:cNvSpPr>
            <a:spLocks noGrp="1"/>
          </p:cNvSpPr>
          <p:nvPr>
            <p:ph idx="1"/>
          </p:nvPr>
        </p:nvSpPr>
        <p:spPr>
          <a:xfrm>
            <a:off x="356791" y="1076186"/>
            <a:ext cx="7631509" cy="4027442"/>
          </a:xfrm>
        </p:spPr>
        <p:txBody>
          <a:bodyPr/>
          <a:lstStyle/>
          <a:p>
            <a:pPr>
              <a:lnSpc>
                <a:spcPct val="100000"/>
              </a:lnSpc>
              <a:spcBef>
                <a:spcPts val="0"/>
              </a:spcBef>
              <a:tabLst>
                <a:tab pos="772716" algn="l"/>
                <a:tab pos="1712119" algn="l"/>
                <a:tab pos="3513535" algn="l"/>
                <a:tab pos="4245769" algn="l"/>
                <a:tab pos="6303169" algn="r"/>
              </a:tabLst>
              <a:defRPr/>
            </a:pPr>
            <a:r>
              <a:rPr lang="en-US" sz="2400" dirty="0"/>
              <a:t>a solution is to prevent loops in the topology </a:t>
            </a:r>
          </a:p>
          <a:p>
            <a:pPr>
              <a:lnSpc>
                <a:spcPct val="100000"/>
              </a:lnSpc>
              <a:spcBef>
                <a:spcPts val="0"/>
              </a:spcBef>
              <a:tabLst>
                <a:tab pos="772716" algn="l"/>
                <a:tab pos="1712119" algn="l"/>
                <a:tab pos="3513535" algn="l"/>
                <a:tab pos="4245769" algn="l"/>
                <a:tab pos="6303169" algn="r"/>
              </a:tabLst>
              <a:defRPr/>
            </a:pPr>
            <a:r>
              <a:rPr lang="en-US" sz="2400" dirty="0">
                <a:solidFill>
                  <a:srgbClr val="C00000"/>
                </a:solidFill>
              </a:rPr>
              <a:t>IEEE 802.1d </a:t>
            </a:r>
            <a:r>
              <a:rPr lang="en-US" sz="2400" dirty="0"/>
              <a:t>is a</a:t>
            </a:r>
            <a:r>
              <a:rPr lang="en-US" sz="2400" dirty="0">
                <a:solidFill>
                  <a:srgbClr val="C00000"/>
                </a:solidFill>
              </a:rPr>
              <a:t> </a:t>
            </a:r>
            <a:r>
              <a:rPr lang="en-US" sz="2400" dirty="0"/>
              <a:t>standardized algorithm that builds and maintains a </a:t>
            </a:r>
            <a:r>
              <a:rPr lang="en-US" sz="2400" dirty="0">
                <a:solidFill>
                  <a:srgbClr val="C00000"/>
                </a:solidFill>
              </a:rPr>
              <a:t>spanning tree </a:t>
            </a:r>
            <a:r>
              <a:rPr lang="en-US" sz="2400" dirty="0"/>
              <a:t>in a dynamic environment</a:t>
            </a:r>
          </a:p>
          <a:p>
            <a:pPr>
              <a:lnSpc>
                <a:spcPct val="100000"/>
              </a:lnSpc>
              <a:spcBef>
                <a:spcPts val="0"/>
              </a:spcBef>
              <a:tabLst>
                <a:tab pos="772716" algn="l"/>
                <a:tab pos="1712119" algn="l"/>
                <a:tab pos="3513535" algn="l"/>
                <a:tab pos="4245769" algn="l"/>
                <a:tab pos="6303169" algn="r"/>
              </a:tabLst>
              <a:defRPr/>
            </a:pPr>
            <a:r>
              <a:rPr lang="en-US" sz="2400" dirty="0"/>
              <a:t>switches exchange messages to configure the spanning tree (</a:t>
            </a:r>
            <a:r>
              <a:rPr lang="en-US" sz="2400" dirty="0">
                <a:solidFill>
                  <a:srgbClr val="C00000"/>
                </a:solidFill>
              </a:rPr>
              <a:t>Configuration Bridge Protocol Data Unit </a:t>
            </a:r>
            <a:r>
              <a:rPr lang="en-US" sz="2400" dirty="0"/>
              <a:t>- Configuration BPDU)</a:t>
            </a:r>
          </a:p>
          <a:p>
            <a:pPr>
              <a:lnSpc>
                <a:spcPct val="100000"/>
              </a:lnSpc>
              <a:spcBef>
                <a:spcPts val="0"/>
              </a:spcBef>
              <a:tabLst>
                <a:tab pos="772716" algn="l"/>
                <a:tab pos="1712119" algn="l"/>
                <a:tab pos="3513535" algn="l"/>
                <a:tab pos="4245769" algn="l"/>
                <a:tab pos="6303169" algn="r"/>
              </a:tabLst>
              <a:defRPr/>
            </a:pPr>
            <a:r>
              <a:rPr lang="en-US" sz="2400" dirty="0"/>
              <a:t>use flooding - takes sometime to converge</a:t>
            </a:r>
          </a:p>
          <a:p>
            <a:pPr>
              <a:lnSpc>
                <a:spcPct val="100000"/>
              </a:lnSpc>
              <a:spcBef>
                <a:spcPts val="0"/>
              </a:spcBef>
              <a:tabLst>
                <a:tab pos="772716" algn="l"/>
                <a:tab pos="1712119" algn="l"/>
                <a:tab pos="3513535" algn="l"/>
                <a:tab pos="4245769" algn="l"/>
                <a:tab pos="6303169" algn="r"/>
              </a:tabLst>
              <a:defRPr/>
            </a:pPr>
            <a:r>
              <a:rPr lang="en-US" sz="2400" dirty="0"/>
              <a:t>one switch elected as the </a:t>
            </a:r>
            <a:r>
              <a:rPr lang="en-US" sz="2400" dirty="0">
                <a:solidFill>
                  <a:srgbClr val="C00000"/>
                </a:solidFill>
              </a:rPr>
              <a:t>root</a:t>
            </a:r>
            <a:r>
              <a:rPr lang="en-US" sz="2400" dirty="0"/>
              <a:t> </a:t>
            </a:r>
          </a:p>
          <a:p>
            <a:pPr>
              <a:lnSpc>
                <a:spcPct val="100000"/>
              </a:lnSpc>
              <a:spcBef>
                <a:spcPts val="0"/>
              </a:spcBef>
              <a:tabLst>
                <a:tab pos="772716" algn="l"/>
                <a:tab pos="1712119" algn="l"/>
                <a:tab pos="3513535" algn="l"/>
                <a:tab pos="4245769" algn="l"/>
                <a:tab pos="6303169" algn="r"/>
              </a:tabLst>
              <a:defRPr/>
            </a:pPr>
            <a:r>
              <a:rPr lang="en-US" sz="2400" dirty="0"/>
              <a:t>other switches choose </a:t>
            </a:r>
            <a:r>
              <a:rPr lang="en-US" sz="2400" dirty="0">
                <a:solidFill>
                  <a:srgbClr val="C00000"/>
                </a:solidFill>
              </a:rPr>
              <a:t>shortest path</a:t>
            </a:r>
            <a:r>
              <a:rPr lang="en-US" sz="2400" dirty="0"/>
              <a:t> to root</a:t>
            </a:r>
          </a:p>
          <a:p>
            <a:pPr>
              <a:lnSpc>
                <a:spcPct val="100000"/>
              </a:lnSpc>
              <a:spcBef>
                <a:spcPts val="0"/>
              </a:spcBef>
              <a:tabLst>
                <a:tab pos="772716" algn="l"/>
                <a:tab pos="1712119" algn="l"/>
                <a:tab pos="3513535" algn="l"/>
                <a:tab pos="4245769" algn="l"/>
                <a:tab pos="6303169" algn="r"/>
              </a:tabLst>
              <a:defRPr/>
            </a:pPr>
            <a:r>
              <a:rPr lang="en-US" sz="2400" dirty="0"/>
              <a:t>switches that run 802.1d are called </a:t>
            </a:r>
            <a:r>
              <a:rPr lang="en-US" sz="2400" dirty="0">
                <a:solidFill>
                  <a:srgbClr val="C00000"/>
                </a:solidFill>
              </a:rPr>
              <a:t>transparent bridges</a:t>
            </a:r>
          </a:p>
          <a:p>
            <a:pPr marL="0" indent="0">
              <a:buNone/>
              <a:tabLst>
                <a:tab pos="772716" algn="l"/>
                <a:tab pos="1712119" algn="l"/>
                <a:tab pos="3513535" algn="l"/>
                <a:tab pos="4245769" algn="l"/>
                <a:tab pos="6303169" algn="r"/>
              </a:tabLst>
              <a:defRPr/>
            </a:pPr>
            <a:endParaRPr lang="en-US" dirty="0"/>
          </a:p>
        </p:txBody>
      </p:sp>
      <p:sp>
        <p:nvSpPr>
          <p:cNvPr id="4" name="Footer Placeholder 3">
            <a:extLst>
              <a:ext uri="{FF2B5EF4-FFF2-40B4-BE49-F238E27FC236}">
                <a16:creationId xmlns:a16="http://schemas.microsoft.com/office/drawing/2014/main" id="{58CAC382-2AAA-2D4C-83C6-F869776B42F3}"/>
              </a:ext>
            </a:extLst>
          </p:cNvPr>
          <p:cNvSpPr>
            <a:spLocks noGrp="1"/>
          </p:cNvSpPr>
          <p:nvPr>
            <p:ph type="ftr" sz="quarter" idx="11"/>
          </p:nvPr>
        </p:nvSpPr>
        <p:spPr>
          <a:xfrm>
            <a:off x="6443995" y="6433362"/>
            <a:ext cx="2895600" cy="457200"/>
          </a:xfrm>
        </p:spPr>
        <p:txBody>
          <a:bodyPr/>
          <a:lstStyle/>
          <a:p>
            <a:pPr>
              <a:defRPr/>
            </a:pPr>
            <a:r>
              <a:rPr lang="en-US" dirty="0"/>
              <a:t>Data Link Layer</a:t>
            </a:r>
          </a:p>
        </p:txBody>
      </p:sp>
      <p:sp>
        <p:nvSpPr>
          <p:cNvPr id="5" name="Slide Number Placeholder 4">
            <a:extLst>
              <a:ext uri="{FF2B5EF4-FFF2-40B4-BE49-F238E27FC236}">
                <a16:creationId xmlns:a16="http://schemas.microsoft.com/office/drawing/2014/main" id="{CCBA1E22-A7BA-3A4C-8146-63D1A991A5C3}"/>
              </a:ext>
            </a:extLst>
          </p:cNvPr>
          <p:cNvSpPr>
            <a:spLocks noGrp="1"/>
          </p:cNvSpPr>
          <p:nvPr>
            <p:ph type="sldNum" sz="quarter" idx="12"/>
          </p:nvPr>
        </p:nvSpPr>
        <p:spPr/>
        <p:txBody>
          <a:bodyPr/>
          <a:lstStyle/>
          <a:p>
            <a:pPr>
              <a:defRPr/>
            </a:pPr>
            <a:r>
              <a:rPr lang="en-US"/>
              <a:t>5-</a:t>
            </a:r>
            <a:fld id="{D0626857-DD43-9D46-91D4-DEBFBA1258D1}" type="slidenum">
              <a:rPr lang="en-US" smtClean="0"/>
              <a:pPr>
                <a:defRPr/>
              </a:pPr>
              <a:t>76</a:t>
            </a:fld>
            <a:endParaRPr lang="en-US" dirty="0"/>
          </a:p>
        </p:txBody>
      </p:sp>
      <p:pic>
        <p:nvPicPr>
          <p:cNvPr id="6" name="Picture 16" descr="underline_base">
            <a:extLst>
              <a:ext uri="{FF2B5EF4-FFF2-40B4-BE49-F238E27FC236}">
                <a16:creationId xmlns:a16="http://schemas.microsoft.com/office/drawing/2014/main" id="{799B813D-604F-F84B-B6B4-7727FA251B9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91" y="864371"/>
            <a:ext cx="2981831" cy="102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2772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1B1D4795-DDBC-904A-B0D2-26A16334D4C5}" type="slidenum">
              <a:rPr lang="en-US" altLang="en-US" sz="1050">
                <a:latin typeface="Times New Roman" charset="0"/>
              </a:rPr>
              <a:pPr>
                <a:spcBef>
                  <a:spcPct val="0"/>
                </a:spcBef>
                <a:buFontTx/>
                <a:buNone/>
              </a:pPr>
              <a:t>77</a:t>
            </a:fld>
            <a:endParaRPr lang="en-US" altLang="en-US" sz="1050">
              <a:latin typeface="Times New Roman" charset="0"/>
            </a:endParaRPr>
          </a:p>
        </p:txBody>
      </p:sp>
      <p:sp>
        <p:nvSpPr>
          <p:cNvPr id="339970" name="Rectangle 2"/>
          <p:cNvSpPr>
            <a:spLocks noGrp="1" noChangeArrowheads="1"/>
          </p:cNvSpPr>
          <p:nvPr>
            <p:ph type="title"/>
          </p:nvPr>
        </p:nvSpPr>
        <p:spPr>
          <a:xfrm>
            <a:off x="130810" y="201593"/>
            <a:ext cx="7886700" cy="557292"/>
          </a:xfrm>
        </p:spPr>
        <p:txBody>
          <a:bodyPr/>
          <a:lstStyle/>
          <a:p>
            <a:pPr>
              <a:defRPr/>
            </a:pPr>
            <a:r>
              <a:rPr lang="en-US" dirty="0"/>
              <a:t>Configuration BPDUs</a:t>
            </a:r>
          </a:p>
        </p:txBody>
      </p:sp>
      <p:graphicFrame>
        <p:nvGraphicFramePr>
          <p:cNvPr id="38915" name="Object 3"/>
          <p:cNvGraphicFramePr>
            <a:graphicFrameLocks noGrp="1" noChangeAspect="1"/>
          </p:cNvGraphicFramePr>
          <p:nvPr>
            <p:ph type="body" idx="1"/>
          </p:nvPr>
        </p:nvGraphicFramePr>
        <p:xfrm>
          <a:off x="1376363" y="2000250"/>
          <a:ext cx="6429375" cy="3486150"/>
        </p:xfrm>
        <a:graphic>
          <a:graphicData uri="http://schemas.openxmlformats.org/presentationml/2006/ole">
            <mc:AlternateContent xmlns:mc="http://schemas.openxmlformats.org/markup-compatibility/2006">
              <mc:Choice xmlns:v="urn:schemas-microsoft-com:vml" Requires="v">
                <p:oleObj spid="_x0000_s84027" name="VISIO" r:id="rId3" imgW="9339072" imgH="5145024" progId="Visio.Drawing.4">
                  <p:embed/>
                </p:oleObj>
              </mc:Choice>
              <mc:Fallback>
                <p:oleObj name="VISIO" r:id="rId3" imgW="9339072" imgH="5145024" progId="Visio.Drawing.4">
                  <p:embed/>
                  <p:pic>
                    <p:nvPicPr>
                      <p:cNvPr id="3891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363" y="2000250"/>
                        <a:ext cx="642937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5" name="Picture 16" descr="underline_base">
            <a:extLst>
              <a:ext uri="{FF2B5EF4-FFF2-40B4-BE49-F238E27FC236}">
                <a16:creationId xmlns:a16="http://schemas.microsoft.com/office/drawing/2014/main" id="{51B584B6-F9BB-6D4F-AC76-78E3671132E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511" y="758885"/>
            <a:ext cx="4865449" cy="175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5581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0E5A99DD-703B-184C-9660-E4B1597ED19D}" type="slidenum">
              <a:rPr lang="en-US" altLang="en-US" sz="1050">
                <a:latin typeface="Times New Roman" charset="0"/>
              </a:rPr>
              <a:pPr>
                <a:spcBef>
                  <a:spcPct val="0"/>
                </a:spcBef>
                <a:buFontTx/>
                <a:buNone/>
              </a:pPr>
              <a:t>78</a:t>
            </a:fld>
            <a:endParaRPr lang="en-US" altLang="en-US" sz="1050">
              <a:latin typeface="Times New Roman" charset="0"/>
            </a:endParaRPr>
          </a:p>
        </p:txBody>
      </p:sp>
      <p:sp>
        <p:nvSpPr>
          <p:cNvPr id="338946" name="Rectangle 2"/>
          <p:cNvSpPr>
            <a:spLocks noGrp="1" noChangeArrowheads="1"/>
          </p:cNvSpPr>
          <p:nvPr>
            <p:ph type="title"/>
          </p:nvPr>
        </p:nvSpPr>
        <p:spPr>
          <a:xfrm>
            <a:off x="162560" y="71300"/>
            <a:ext cx="8818880" cy="564356"/>
          </a:xfrm>
        </p:spPr>
        <p:txBody>
          <a:bodyPr>
            <a:noAutofit/>
          </a:bodyPr>
          <a:lstStyle/>
          <a:p>
            <a:pPr>
              <a:defRPr/>
            </a:pPr>
            <a:r>
              <a:rPr lang="en-US" sz="3600" dirty="0"/>
              <a:t>Creating a Spanning Tree with BPDUs </a:t>
            </a:r>
          </a:p>
        </p:txBody>
      </p:sp>
      <p:sp>
        <p:nvSpPr>
          <p:cNvPr id="338947" name="Rectangle 3"/>
          <p:cNvSpPr>
            <a:spLocks noGrp="1" noChangeArrowheads="1"/>
          </p:cNvSpPr>
          <p:nvPr>
            <p:ph type="body" idx="1"/>
          </p:nvPr>
        </p:nvSpPr>
        <p:spPr>
          <a:xfrm>
            <a:off x="387350" y="1026160"/>
            <a:ext cx="7886700" cy="4146313"/>
          </a:xfrm>
        </p:spPr>
        <p:txBody>
          <a:bodyPr>
            <a:normAutofit fontScale="77500" lnSpcReduction="20000"/>
          </a:bodyPr>
          <a:lstStyle/>
          <a:p>
            <a:pPr>
              <a:buFontTx/>
              <a:buNone/>
              <a:defRPr/>
            </a:pPr>
            <a:r>
              <a:rPr lang="en-US" sz="3800" dirty="0">
                <a:solidFill>
                  <a:srgbClr val="C00000"/>
                </a:solidFill>
              </a:rPr>
              <a:t>with the help of the BPDUs</a:t>
            </a:r>
            <a:r>
              <a:rPr lang="en-US" dirty="0">
                <a:solidFill>
                  <a:srgbClr val="C00000"/>
                </a:solidFill>
              </a:rPr>
              <a:t>:</a:t>
            </a:r>
          </a:p>
          <a:p>
            <a:pPr>
              <a:lnSpc>
                <a:spcPct val="110000"/>
              </a:lnSpc>
              <a:defRPr/>
            </a:pPr>
            <a:r>
              <a:rPr lang="en-US" dirty="0"/>
              <a:t>elect a single bridge as the </a:t>
            </a:r>
            <a:r>
              <a:rPr lang="en-US" b="1" dirty="0">
                <a:solidFill>
                  <a:srgbClr val="C00000"/>
                </a:solidFill>
              </a:rPr>
              <a:t>root bridge</a:t>
            </a:r>
            <a:r>
              <a:rPr lang="en-US" dirty="0"/>
              <a:t>.</a:t>
            </a:r>
          </a:p>
          <a:p>
            <a:pPr>
              <a:lnSpc>
                <a:spcPct val="110000"/>
              </a:lnSpc>
              <a:defRPr/>
            </a:pPr>
            <a:r>
              <a:rPr lang="en-US" dirty="0"/>
              <a:t>calculate the distance of the </a:t>
            </a:r>
            <a:r>
              <a:rPr lang="en-US" b="1" dirty="0">
                <a:solidFill>
                  <a:srgbClr val="C00000"/>
                </a:solidFill>
              </a:rPr>
              <a:t>shortest path</a:t>
            </a:r>
            <a:r>
              <a:rPr lang="en-US" dirty="0">
                <a:solidFill>
                  <a:srgbClr val="C00000"/>
                </a:solidFill>
              </a:rPr>
              <a:t> </a:t>
            </a:r>
            <a:r>
              <a:rPr lang="en-US" dirty="0"/>
              <a:t>to the root bridge</a:t>
            </a:r>
          </a:p>
          <a:p>
            <a:pPr>
              <a:lnSpc>
                <a:spcPct val="110000"/>
              </a:lnSpc>
              <a:defRPr/>
            </a:pPr>
            <a:r>
              <a:rPr lang="en-US" dirty="0"/>
              <a:t>each LAN can determine a </a:t>
            </a:r>
            <a:r>
              <a:rPr lang="en-US" b="1" dirty="0">
                <a:solidFill>
                  <a:srgbClr val="C00000"/>
                </a:solidFill>
              </a:rPr>
              <a:t>designated bridge</a:t>
            </a:r>
            <a:r>
              <a:rPr lang="en-US" dirty="0"/>
              <a:t>, which is the bridge closest to the root on a shared medium (e.g., Ethernet). The designated bridge will forward packets towards the root bridge.</a:t>
            </a:r>
          </a:p>
          <a:p>
            <a:pPr>
              <a:lnSpc>
                <a:spcPct val="110000"/>
              </a:lnSpc>
              <a:defRPr/>
            </a:pPr>
            <a:r>
              <a:rPr lang="en-US" dirty="0"/>
              <a:t>each bridge can determine a </a:t>
            </a:r>
            <a:r>
              <a:rPr lang="en-US" b="1" dirty="0">
                <a:solidFill>
                  <a:srgbClr val="C00000"/>
                </a:solidFill>
              </a:rPr>
              <a:t>root port</a:t>
            </a:r>
            <a:r>
              <a:rPr lang="en-US" dirty="0"/>
              <a:t>, the port that gives the best path to the root.</a:t>
            </a:r>
          </a:p>
          <a:p>
            <a:pPr>
              <a:lnSpc>
                <a:spcPct val="110000"/>
              </a:lnSpc>
              <a:defRPr/>
            </a:pPr>
            <a:r>
              <a:rPr lang="en-US" dirty="0"/>
              <a:t>select ports to be included in the spanning tree (</a:t>
            </a:r>
            <a:r>
              <a:rPr lang="en-US" b="1" dirty="0">
                <a:solidFill>
                  <a:srgbClr val="C00000"/>
                </a:solidFill>
              </a:rPr>
              <a:t>Active and Passive/Blocked</a:t>
            </a:r>
            <a:r>
              <a:rPr lang="en-US" dirty="0"/>
              <a:t>).</a:t>
            </a:r>
          </a:p>
        </p:txBody>
      </p:sp>
      <p:pic>
        <p:nvPicPr>
          <p:cNvPr id="5" name="Picture 16" descr="underline_base">
            <a:extLst>
              <a:ext uri="{FF2B5EF4-FFF2-40B4-BE49-F238E27FC236}">
                <a16:creationId xmlns:a16="http://schemas.microsoft.com/office/drawing/2014/main" id="{8606CBC2-A19D-8E41-897E-B3A830F0AF3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 y="635656"/>
            <a:ext cx="7325360" cy="11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5207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C975-2BBC-1044-ADD6-1161A3BE55E1}"/>
              </a:ext>
            </a:extLst>
          </p:cNvPr>
          <p:cNvSpPr>
            <a:spLocks noGrp="1"/>
          </p:cNvSpPr>
          <p:nvPr>
            <p:ph type="title"/>
          </p:nvPr>
        </p:nvSpPr>
        <p:spPr>
          <a:xfrm>
            <a:off x="77392" y="50169"/>
            <a:ext cx="5829300" cy="621905"/>
          </a:xfrm>
        </p:spPr>
        <p:txBody>
          <a:bodyPr>
            <a:normAutofit fontScale="90000"/>
          </a:bodyPr>
          <a:lstStyle/>
          <a:p>
            <a:r>
              <a:rPr lang="en-US" dirty="0"/>
              <a:t>Spanning Tree example</a:t>
            </a:r>
          </a:p>
        </p:txBody>
      </p:sp>
      <p:sp>
        <p:nvSpPr>
          <p:cNvPr id="3" name="Footer Placeholder 2">
            <a:extLst>
              <a:ext uri="{FF2B5EF4-FFF2-40B4-BE49-F238E27FC236}">
                <a16:creationId xmlns:a16="http://schemas.microsoft.com/office/drawing/2014/main" id="{B1EB4C62-C780-764B-B760-147E8AA34746}"/>
              </a:ext>
            </a:extLst>
          </p:cNvPr>
          <p:cNvSpPr>
            <a:spLocks noGrp="1"/>
          </p:cNvSpPr>
          <p:nvPr>
            <p:ph type="ftr" sz="quarter" idx="11"/>
          </p:nvPr>
        </p:nvSpPr>
        <p:spPr/>
        <p:txBody>
          <a:bodyPr/>
          <a:lstStyle/>
          <a:p>
            <a:pPr>
              <a:defRPr/>
            </a:pPr>
            <a:r>
              <a:rPr lang="en-US"/>
              <a:t>Data Link Layer</a:t>
            </a:r>
            <a:endParaRPr lang="en-US" dirty="0"/>
          </a:p>
        </p:txBody>
      </p:sp>
      <p:sp>
        <p:nvSpPr>
          <p:cNvPr id="4" name="Slide Number Placeholder 3">
            <a:extLst>
              <a:ext uri="{FF2B5EF4-FFF2-40B4-BE49-F238E27FC236}">
                <a16:creationId xmlns:a16="http://schemas.microsoft.com/office/drawing/2014/main" id="{E613C29C-5B8A-7040-A8D3-DA2856FB323E}"/>
              </a:ext>
            </a:extLst>
          </p:cNvPr>
          <p:cNvSpPr>
            <a:spLocks noGrp="1"/>
          </p:cNvSpPr>
          <p:nvPr>
            <p:ph type="sldNum" sz="quarter" idx="12"/>
          </p:nvPr>
        </p:nvSpPr>
        <p:spPr/>
        <p:txBody>
          <a:bodyPr/>
          <a:lstStyle/>
          <a:p>
            <a:pPr>
              <a:defRPr/>
            </a:pPr>
            <a:r>
              <a:rPr lang="en-US"/>
              <a:t>5-</a:t>
            </a:r>
            <a:fld id="{B3616EB6-F471-2047-976B-63D7811A01EC}" type="slidenum">
              <a:rPr lang="en-US" smtClean="0"/>
              <a:pPr>
                <a:defRPr/>
              </a:pPr>
              <a:t>79</a:t>
            </a:fld>
            <a:endParaRPr lang="en-US" dirty="0"/>
          </a:p>
        </p:txBody>
      </p:sp>
      <p:grpSp>
        <p:nvGrpSpPr>
          <p:cNvPr id="6" name="Group 58">
            <a:extLst>
              <a:ext uri="{FF2B5EF4-FFF2-40B4-BE49-F238E27FC236}">
                <a16:creationId xmlns:a16="http://schemas.microsoft.com/office/drawing/2014/main" id="{A4176ADE-BA3B-724A-B71D-FEC35A4AF2C8}"/>
              </a:ext>
            </a:extLst>
          </p:cNvPr>
          <p:cNvGrpSpPr>
            <a:grpSpLocks/>
          </p:cNvGrpSpPr>
          <p:nvPr/>
        </p:nvGrpSpPr>
        <p:grpSpPr bwMode="auto">
          <a:xfrm>
            <a:off x="2655095" y="4129844"/>
            <a:ext cx="1664953" cy="726717"/>
            <a:chOff x="958850" y="2834640"/>
            <a:chExt cx="2220525" cy="968820"/>
          </a:xfrm>
        </p:grpSpPr>
        <p:sp>
          <p:nvSpPr>
            <p:cNvPr id="47" name="Line 20">
              <a:extLst>
                <a:ext uri="{FF2B5EF4-FFF2-40B4-BE49-F238E27FC236}">
                  <a16:creationId xmlns:a16="http://schemas.microsoft.com/office/drawing/2014/main" id="{63CD366E-9196-D743-94A7-9278B81C7B5C}"/>
                </a:ext>
              </a:extLst>
            </p:cNvPr>
            <p:cNvSpPr>
              <a:spLocks noChangeShapeType="1"/>
            </p:cNvSpPr>
            <p:nvPr/>
          </p:nvSpPr>
          <p:spPr bwMode="auto">
            <a:xfrm flipH="1">
              <a:off x="1582903" y="3030456"/>
              <a:ext cx="55577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48" name="Line 21">
              <a:extLst>
                <a:ext uri="{FF2B5EF4-FFF2-40B4-BE49-F238E27FC236}">
                  <a16:creationId xmlns:a16="http://schemas.microsoft.com/office/drawing/2014/main" id="{A507C085-449B-7548-857F-2C837AF1648D}"/>
                </a:ext>
              </a:extLst>
            </p:cNvPr>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49" name="Line 22">
              <a:extLst>
                <a:ext uri="{FF2B5EF4-FFF2-40B4-BE49-F238E27FC236}">
                  <a16:creationId xmlns:a16="http://schemas.microsoft.com/office/drawing/2014/main" id="{6737A843-D024-0C46-B48F-CC49E389B15B}"/>
                </a:ext>
              </a:extLst>
            </p:cNvPr>
            <p:cNvSpPr>
              <a:spLocks noChangeShapeType="1"/>
            </p:cNvSpPr>
            <p:nvPr/>
          </p:nvSpPr>
          <p:spPr bwMode="auto">
            <a:xfrm>
              <a:off x="2389566" y="3106645"/>
              <a:ext cx="73044" cy="29523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50" name="Text Box 64">
              <a:extLst>
                <a:ext uri="{FF2B5EF4-FFF2-40B4-BE49-F238E27FC236}">
                  <a16:creationId xmlns:a16="http://schemas.microsoft.com/office/drawing/2014/main" id="{38939C8B-C0C8-D943-8078-5D341B019157}"/>
                </a:ext>
              </a:extLst>
            </p:cNvPr>
            <p:cNvSpPr txBox="1">
              <a:spLocks noChangeArrowheads="1"/>
            </p:cNvSpPr>
            <p:nvPr/>
          </p:nvSpPr>
          <p:spPr bwMode="auto">
            <a:xfrm>
              <a:off x="958850" y="2844743"/>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A</a:t>
              </a:r>
            </a:p>
          </p:txBody>
        </p:sp>
        <p:sp>
          <p:nvSpPr>
            <p:cNvPr id="51" name="Text Box 65">
              <a:extLst>
                <a:ext uri="{FF2B5EF4-FFF2-40B4-BE49-F238E27FC236}">
                  <a16:creationId xmlns:a16="http://schemas.microsoft.com/office/drawing/2014/main" id="{951E879A-1BB7-8E49-AC0A-2DC85F379DC1}"/>
                </a:ext>
              </a:extLst>
            </p:cNvPr>
            <p:cNvSpPr txBox="1">
              <a:spLocks noChangeArrowheads="1"/>
            </p:cNvSpPr>
            <p:nvPr/>
          </p:nvSpPr>
          <p:spPr bwMode="auto">
            <a:xfrm>
              <a:off x="1408231" y="3306641"/>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B</a:t>
              </a:r>
            </a:p>
          </p:txBody>
        </p:sp>
        <p:sp>
          <p:nvSpPr>
            <p:cNvPr id="52" name="Text Box 73">
              <a:extLst>
                <a:ext uri="{FF2B5EF4-FFF2-40B4-BE49-F238E27FC236}">
                  <a16:creationId xmlns:a16="http://schemas.microsoft.com/office/drawing/2014/main" id="{47A66925-90E6-EC43-8D52-1D245F39BEA1}"/>
                </a:ext>
              </a:extLst>
            </p:cNvPr>
            <p:cNvSpPr txBox="1">
              <a:spLocks noChangeArrowheads="1"/>
            </p:cNvSpPr>
            <p:nvPr/>
          </p:nvSpPr>
          <p:spPr bwMode="auto">
            <a:xfrm>
              <a:off x="2614540" y="2863793"/>
              <a:ext cx="56483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2</a:t>
              </a:r>
            </a:p>
          </p:txBody>
        </p:sp>
        <p:sp>
          <p:nvSpPr>
            <p:cNvPr id="53" name="Text Box 66">
              <a:extLst>
                <a:ext uri="{FF2B5EF4-FFF2-40B4-BE49-F238E27FC236}">
                  <a16:creationId xmlns:a16="http://schemas.microsoft.com/office/drawing/2014/main" id="{BF8E203D-E72A-284F-AE54-BD6B7292E543}"/>
                </a:ext>
              </a:extLst>
            </p:cNvPr>
            <p:cNvSpPr txBox="1">
              <a:spLocks noChangeArrowheads="1"/>
            </p:cNvSpPr>
            <p:nvPr/>
          </p:nvSpPr>
          <p:spPr bwMode="auto">
            <a:xfrm>
              <a:off x="2656336" y="3298707"/>
              <a:ext cx="468628"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C</a:t>
              </a:r>
            </a:p>
          </p:txBody>
        </p:sp>
        <p:grpSp>
          <p:nvGrpSpPr>
            <p:cNvPr id="54" name="Group 44">
              <a:extLst>
                <a:ext uri="{FF2B5EF4-FFF2-40B4-BE49-F238E27FC236}">
                  <a16:creationId xmlns:a16="http://schemas.microsoft.com/office/drawing/2014/main" id="{6A86BD5A-B2E4-434A-9BD6-0711FF593255}"/>
                </a:ext>
              </a:extLst>
            </p:cNvPr>
            <p:cNvGrpSpPr>
              <a:grpSpLocks/>
            </p:cNvGrpSpPr>
            <p:nvPr/>
          </p:nvGrpSpPr>
          <p:grpSpPr bwMode="auto">
            <a:xfrm>
              <a:off x="1127760" y="2834640"/>
              <a:ext cx="568960" cy="481140"/>
              <a:chOff x="-44" y="1473"/>
              <a:chExt cx="981" cy="1105"/>
            </a:xfrm>
          </p:grpSpPr>
          <p:pic>
            <p:nvPicPr>
              <p:cNvPr id="62" name="Picture 45" descr="desktop_computer_stylized_medium">
                <a:extLst>
                  <a:ext uri="{FF2B5EF4-FFF2-40B4-BE49-F238E27FC236}">
                    <a16:creationId xmlns:a16="http://schemas.microsoft.com/office/drawing/2014/main" id="{1589B8E9-F772-654E-9AA1-AA3F85C02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 name="Freeform 46">
                <a:extLst>
                  <a:ext uri="{FF2B5EF4-FFF2-40B4-BE49-F238E27FC236}">
                    <a16:creationId xmlns:a16="http://schemas.microsoft.com/office/drawing/2014/main" id="{BE7C135F-22CB-6545-BB48-C3CCDCEBF186}"/>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55" name="Group 44">
              <a:extLst>
                <a:ext uri="{FF2B5EF4-FFF2-40B4-BE49-F238E27FC236}">
                  <a16:creationId xmlns:a16="http://schemas.microsoft.com/office/drawing/2014/main" id="{FA41CF74-310F-0547-874F-21972A1C8782}"/>
                </a:ext>
              </a:extLst>
            </p:cNvPr>
            <p:cNvGrpSpPr>
              <a:grpSpLocks/>
            </p:cNvGrpSpPr>
            <p:nvPr/>
          </p:nvGrpSpPr>
          <p:grpSpPr bwMode="auto">
            <a:xfrm>
              <a:off x="1534160" y="3291840"/>
              <a:ext cx="568960" cy="481140"/>
              <a:chOff x="-44" y="1473"/>
              <a:chExt cx="981" cy="1105"/>
            </a:xfrm>
          </p:grpSpPr>
          <p:pic>
            <p:nvPicPr>
              <p:cNvPr id="60" name="Picture 45" descr="desktop_computer_stylized_medium">
                <a:extLst>
                  <a:ext uri="{FF2B5EF4-FFF2-40B4-BE49-F238E27FC236}">
                    <a16:creationId xmlns:a16="http://schemas.microsoft.com/office/drawing/2014/main" id="{A1BDAED8-C832-424E-A5A7-85E1C2197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Freeform 46">
                <a:extLst>
                  <a:ext uri="{FF2B5EF4-FFF2-40B4-BE49-F238E27FC236}">
                    <a16:creationId xmlns:a16="http://schemas.microsoft.com/office/drawing/2014/main" id="{ADF101A4-35A6-6145-894C-AB23DB5E3C7B}"/>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56" name="Group 44">
              <a:extLst>
                <a:ext uri="{FF2B5EF4-FFF2-40B4-BE49-F238E27FC236}">
                  <a16:creationId xmlns:a16="http://schemas.microsoft.com/office/drawing/2014/main" id="{C0E911CC-928D-2D41-AF19-99BA7464C749}"/>
                </a:ext>
              </a:extLst>
            </p:cNvPr>
            <p:cNvGrpSpPr>
              <a:grpSpLocks/>
            </p:cNvGrpSpPr>
            <p:nvPr/>
          </p:nvGrpSpPr>
          <p:grpSpPr bwMode="auto">
            <a:xfrm>
              <a:off x="2062480" y="3322320"/>
              <a:ext cx="568960" cy="481140"/>
              <a:chOff x="-44" y="1473"/>
              <a:chExt cx="981" cy="1105"/>
            </a:xfrm>
          </p:grpSpPr>
          <p:pic>
            <p:nvPicPr>
              <p:cNvPr id="58" name="Picture 45" descr="desktop_computer_stylized_medium">
                <a:extLst>
                  <a:ext uri="{FF2B5EF4-FFF2-40B4-BE49-F238E27FC236}">
                    <a16:creationId xmlns:a16="http://schemas.microsoft.com/office/drawing/2014/main" id="{3E190BBC-B2CA-3A4A-B43F-ADE1AB582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 name="Freeform 46">
                <a:extLst>
                  <a:ext uri="{FF2B5EF4-FFF2-40B4-BE49-F238E27FC236}">
                    <a16:creationId xmlns:a16="http://schemas.microsoft.com/office/drawing/2014/main" id="{1AD2F1F3-ABB9-F04F-BEFC-598FA2BBDEF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57" name="Picture 3">
              <a:extLst>
                <a:ext uri="{FF2B5EF4-FFF2-40B4-BE49-F238E27FC236}">
                  <a16:creationId xmlns:a16="http://schemas.microsoft.com/office/drawing/2014/main" id="{E93DD691-A467-EC46-B8C7-0118CE093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7" name="Group 76">
            <a:extLst>
              <a:ext uri="{FF2B5EF4-FFF2-40B4-BE49-F238E27FC236}">
                <a16:creationId xmlns:a16="http://schemas.microsoft.com/office/drawing/2014/main" id="{CCD1DD4B-88EC-E04A-9354-AAD5FD94658C}"/>
              </a:ext>
            </a:extLst>
          </p:cNvPr>
          <p:cNvGrpSpPr>
            <a:grpSpLocks/>
          </p:cNvGrpSpPr>
          <p:nvPr/>
        </p:nvGrpSpPr>
        <p:grpSpPr bwMode="auto">
          <a:xfrm>
            <a:off x="3892153" y="3083602"/>
            <a:ext cx="3703980" cy="2012512"/>
            <a:chOff x="2379663" y="1468421"/>
            <a:chExt cx="4938181" cy="2682620"/>
          </a:xfrm>
        </p:grpSpPr>
        <p:sp>
          <p:nvSpPr>
            <p:cNvPr id="8" name="Line 23">
              <a:extLst>
                <a:ext uri="{FF2B5EF4-FFF2-40B4-BE49-F238E27FC236}">
                  <a16:creationId xmlns:a16="http://schemas.microsoft.com/office/drawing/2014/main" id="{BF67C266-7CC3-0548-B244-805E092D58EF}"/>
                </a:ext>
              </a:extLst>
            </p:cNvPr>
            <p:cNvSpPr>
              <a:spLocks noChangeShapeType="1"/>
            </p:cNvSpPr>
            <p:nvPr/>
          </p:nvSpPr>
          <p:spPr bwMode="auto">
            <a:xfrm flipH="1">
              <a:off x="3635258" y="3068344"/>
              <a:ext cx="346043" cy="2158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9" name="Line 24">
              <a:extLst>
                <a:ext uri="{FF2B5EF4-FFF2-40B4-BE49-F238E27FC236}">
                  <a16:creationId xmlns:a16="http://schemas.microsoft.com/office/drawing/2014/main" id="{CBF2BA71-49CE-4A40-9D83-580ED93729AE}"/>
                </a:ext>
              </a:extLst>
            </p:cNvPr>
            <p:cNvSpPr>
              <a:spLocks noChangeShapeType="1"/>
            </p:cNvSpPr>
            <p:nvPr/>
          </p:nvSpPr>
          <p:spPr bwMode="auto">
            <a:xfrm flipH="1">
              <a:off x="3949554" y="3087389"/>
              <a:ext cx="125401" cy="58721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0" name="Line 25">
              <a:extLst>
                <a:ext uri="{FF2B5EF4-FFF2-40B4-BE49-F238E27FC236}">
                  <a16:creationId xmlns:a16="http://schemas.microsoft.com/office/drawing/2014/main" id="{58B3DF6E-0522-274A-9914-689589614772}"/>
                </a:ext>
              </a:extLst>
            </p:cNvPr>
            <p:cNvSpPr>
              <a:spLocks noChangeShapeType="1"/>
            </p:cNvSpPr>
            <p:nvPr/>
          </p:nvSpPr>
          <p:spPr bwMode="auto">
            <a:xfrm>
              <a:off x="4254326" y="3030254"/>
              <a:ext cx="230167" cy="36185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1" name="Line 26">
              <a:extLst>
                <a:ext uri="{FF2B5EF4-FFF2-40B4-BE49-F238E27FC236}">
                  <a16:creationId xmlns:a16="http://schemas.microsoft.com/office/drawing/2014/main" id="{2EAB2152-99D3-7B45-B487-F7590DE223E2}"/>
                </a:ext>
              </a:extLst>
            </p:cNvPr>
            <p:cNvSpPr>
              <a:spLocks noChangeShapeType="1"/>
            </p:cNvSpPr>
            <p:nvPr/>
          </p:nvSpPr>
          <p:spPr bwMode="auto">
            <a:xfrm flipH="1">
              <a:off x="5532145" y="3106433"/>
              <a:ext cx="428585" cy="24440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2" name="Line 27">
              <a:extLst>
                <a:ext uri="{FF2B5EF4-FFF2-40B4-BE49-F238E27FC236}">
                  <a16:creationId xmlns:a16="http://schemas.microsoft.com/office/drawing/2014/main" id="{E0406FC6-8355-FD4D-BCA0-D5C12CFA0850}"/>
                </a:ext>
              </a:extLst>
            </p:cNvPr>
            <p:cNvSpPr>
              <a:spLocks noChangeShapeType="1"/>
            </p:cNvSpPr>
            <p:nvPr/>
          </p:nvSpPr>
          <p:spPr bwMode="auto">
            <a:xfrm flipH="1">
              <a:off x="6035335" y="3077866"/>
              <a:ext cx="9524" cy="46977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3" name="Line 35">
              <a:extLst>
                <a:ext uri="{FF2B5EF4-FFF2-40B4-BE49-F238E27FC236}">
                  <a16:creationId xmlns:a16="http://schemas.microsoft.com/office/drawing/2014/main" id="{4475289F-AEA2-4845-83A8-A58CE266B6FC}"/>
                </a:ext>
              </a:extLst>
            </p:cNvPr>
            <p:cNvSpPr>
              <a:spLocks noChangeShapeType="1"/>
            </p:cNvSpPr>
            <p:nvPr/>
          </p:nvSpPr>
          <p:spPr bwMode="auto">
            <a:xfrm flipH="1">
              <a:off x="2379663" y="2355749"/>
              <a:ext cx="1517509" cy="53642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4" name="Line 36">
              <a:extLst>
                <a:ext uri="{FF2B5EF4-FFF2-40B4-BE49-F238E27FC236}">
                  <a16:creationId xmlns:a16="http://schemas.microsoft.com/office/drawing/2014/main" id="{6866441B-A5F7-3B42-B5B4-B77052868EE5}"/>
                </a:ext>
              </a:extLst>
            </p:cNvPr>
            <p:cNvSpPr>
              <a:spLocks noChangeShapeType="1"/>
            </p:cNvSpPr>
            <p:nvPr/>
          </p:nvSpPr>
          <p:spPr bwMode="auto">
            <a:xfrm>
              <a:off x="4200356" y="2322421"/>
              <a:ext cx="0" cy="5999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5" name="Line 37">
              <a:extLst>
                <a:ext uri="{FF2B5EF4-FFF2-40B4-BE49-F238E27FC236}">
                  <a16:creationId xmlns:a16="http://schemas.microsoft.com/office/drawing/2014/main" id="{0532B183-9066-1242-AE35-E570E40CF4DA}"/>
                </a:ext>
              </a:extLst>
            </p:cNvPr>
            <p:cNvSpPr>
              <a:spLocks noChangeShapeType="1"/>
            </p:cNvSpPr>
            <p:nvPr/>
          </p:nvSpPr>
          <p:spPr bwMode="auto">
            <a:xfrm flipH="1" flipV="1">
              <a:off x="4449571" y="2306551"/>
              <a:ext cx="1406394" cy="68402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6" name="Line 63">
              <a:extLst>
                <a:ext uri="{FF2B5EF4-FFF2-40B4-BE49-F238E27FC236}">
                  <a16:creationId xmlns:a16="http://schemas.microsoft.com/office/drawing/2014/main" id="{59E5C18C-0390-4C40-910C-3D7BD1B6A52A}"/>
                </a:ext>
              </a:extLst>
            </p:cNvPr>
            <p:cNvSpPr>
              <a:spLocks noChangeShapeType="1"/>
            </p:cNvSpPr>
            <p:nvPr/>
          </p:nvSpPr>
          <p:spPr bwMode="auto">
            <a:xfrm>
              <a:off x="6411539" y="3131826"/>
              <a:ext cx="285723" cy="15870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7" name="Text Box 67">
              <a:extLst>
                <a:ext uri="{FF2B5EF4-FFF2-40B4-BE49-F238E27FC236}">
                  <a16:creationId xmlns:a16="http://schemas.microsoft.com/office/drawing/2014/main" id="{36D1DD9A-2F58-6443-A860-92196DE7E2E6}"/>
                </a:ext>
              </a:extLst>
            </p:cNvPr>
            <p:cNvSpPr txBox="1">
              <a:spLocks noChangeArrowheads="1"/>
            </p:cNvSpPr>
            <p:nvPr/>
          </p:nvSpPr>
          <p:spPr bwMode="auto">
            <a:xfrm>
              <a:off x="3620973" y="3222290"/>
              <a:ext cx="468460"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D</a:t>
              </a:r>
            </a:p>
          </p:txBody>
        </p:sp>
        <p:sp>
          <p:nvSpPr>
            <p:cNvPr id="18" name="Text Box 68">
              <a:extLst>
                <a:ext uri="{FF2B5EF4-FFF2-40B4-BE49-F238E27FC236}">
                  <a16:creationId xmlns:a16="http://schemas.microsoft.com/office/drawing/2014/main" id="{0C3F0270-8CE0-824F-8EA3-BE4693573A1E}"/>
                </a:ext>
              </a:extLst>
            </p:cNvPr>
            <p:cNvSpPr txBox="1">
              <a:spLocks noChangeArrowheads="1"/>
            </p:cNvSpPr>
            <p:nvPr/>
          </p:nvSpPr>
          <p:spPr bwMode="auto">
            <a:xfrm>
              <a:off x="4094004" y="3658732"/>
              <a:ext cx="45136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E</a:t>
              </a:r>
            </a:p>
          </p:txBody>
        </p:sp>
        <p:sp>
          <p:nvSpPr>
            <p:cNvPr id="19" name="Text Box 69">
              <a:extLst>
                <a:ext uri="{FF2B5EF4-FFF2-40B4-BE49-F238E27FC236}">
                  <a16:creationId xmlns:a16="http://schemas.microsoft.com/office/drawing/2014/main" id="{CF16EE44-EC06-FD40-913C-176C1C32A9ED}"/>
                </a:ext>
              </a:extLst>
            </p:cNvPr>
            <p:cNvSpPr txBox="1">
              <a:spLocks noChangeArrowheads="1"/>
            </p:cNvSpPr>
            <p:nvPr/>
          </p:nvSpPr>
          <p:spPr bwMode="auto">
            <a:xfrm>
              <a:off x="4567036" y="3057234"/>
              <a:ext cx="434266"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F</a:t>
              </a:r>
            </a:p>
          </p:txBody>
        </p:sp>
        <p:sp>
          <p:nvSpPr>
            <p:cNvPr id="20" name="Text Box 74">
              <a:extLst>
                <a:ext uri="{FF2B5EF4-FFF2-40B4-BE49-F238E27FC236}">
                  <a16:creationId xmlns:a16="http://schemas.microsoft.com/office/drawing/2014/main" id="{2164D738-AB7C-0044-8E12-6458DFA41C9D}"/>
                </a:ext>
              </a:extLst>
            </p:cNvPr>
            <p:cNvSpPr txBox="1">
              <a:spLocks noChangeArrowheads="1"/>
            </p:cNvSpPr>
            <p:nvPr/>
          </p:nvSpPr>
          <p:spPr bwMode="auto">
            <a:xfrm>
              <a:off x="3408267" y="2768387"/>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3</a:t>
              </a:r>
            </a:p>
          </p:txBody>
        </p:sp>
        <p:sp>
          <p:nvSpPr>
            <p:cNvPr id="21" name="Text Box 75">
              <a:extLst>
                <a:ext uri="{FF2B5EF4-FFF2-40B4-BE49-F238E27FC236}">
                  <a16:creationId xmlns:a16="http://schemas.microsoft.com/office/drawing/2014/main" id="{B5A20DF2-15BA-BB44-821A-4545CF9DA5EC}"/>
                </a:ext>
              </a:extLst>
            </p:cNvPr>
            <p:cNvSpPr txBox="1">
              <a:spLocks noChangeArrowheads="1"/>
            </p:cNvSpPr>
            <p:nvPr/>
          </p:nvSpPr>
          <p:spPr bwMode="auto">
            <a:xfrm>
              <a:off x="4065366" y="1468421"/>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1</a:t>
              </a:r>
            </a:p>
          </p:txBody>
        </p:sp>
        <p:sp>
          <p:nvSpPr>
            <p:cNvPr id="22" name="Text Box 76">
              <a:extLst>
                <a:ext uri="{FF2B5EF4-FFF2-40B4-BE49-F238E27FC236}">
                  <a16:creationId xmlns:a16="http://schemas.microsoft.com/office/drawing/2014/main" id="{CADE679B-049C-5740-A220-C9607424EE6C}"/>
                </a:ext>
              </a:extLst>
            </p:cNvPr>
            <p:cNvSpPr txBox="1">
              <a:spLocks noChangeArrowheads="1"/>
            </p:cNvSpPr>
            <p:nvPr/>
          </p:nvSpPr>
          <p:spPr bwMode="auto">
            <a:xfrm>
              <a:off x="5997749" y="2460179"/>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4</a:t>
              </a:r>
            </a:p>
          </p:txBody>
        </p:sp>
        <p:sp>
          <p:nvSpPr>
            <p:cNvPr id="23" name="Text Box 78">
              <a:extLst>
                <a:ext uri="{FF2B5EF4-FFF2-40B4-BE49-F238E27FC236}">
                  <a16:creationId xmlns:a16="http://schemas.microsoft.com/office/drawing/2014/main" id="{98070270-52D5-6644-BB12-C9BE41F4949A}"/>
                </a:ext>
              </a:extLst>
            </p:cNvPr>
            <p:cNvSpPr txBox="1">
              <a:spLocks noChangeArrowheads="1"/>
            </p:cNvSpPr>
            <p:nvPr/>
          </p:nvSpPr>
          <p:spPr bwMode="auto">
            <a:xfrm>
              <a:off x="6240104" y="3541291"/>
              <a:ext cx="468460"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H</a:t>
              </a:r>
            </a:p>
          </p:txBody>
        </p:sp>
        <p:sp>
          <p:nvSpPr>
            <p:cNvPr id="24" name="Text Box 79">
              <a:extLst>
                <a:ext uri="{FF2B5EF4-FFF2-40B4-BE49-F238E27FC236}">
                  <a16:creationId xmlns:a16="http://schemas.microsoft.com/office/drawing/2014/main" id="{47D09EEA-9B3E-8544-8BBF-9EFF9E983A8B}"/>
                </a:ext>
              </a:extLst>
            </p:cNvPr>
            <p:cNvSpPr txBox="1">
              <a:spLocks noChangeArrowheads="1"/>
            </p:cNvSpPr>
            <p:nvPr/>
          </p:nvSpPr>
          <p:spPr bwMode="auto">
            <a:xfrm>
              <a:off x="6986160" y="3179440"/>
              <a:ext cx="331684"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I</a:t>
              </a:r>
            </a:p>
          </p:txBody>
        </p:sp>
        <p:sp>
          <p:nvSpPr>
            <p:cNvPr id="25" name="Text Box 80">
              <a:extLst>
                <a:ext uri="{FF2B5EF4-FFF2-40B4-BE49-F238E27FC236}">
                  <a16:creationId xmlns:a16="http://schemas.microsoft.com/office/drawing/2014/main" id="{4CB7A8EA-654F-AA46-A6C5-0F6A6EA9B91D}"/>
                </a:ext>
              </a:extLst>
            </p:cNvPr>
            <p:cNvSpPr txBox="1">
              <a:spLocks noChangeArrowheads="1"/>
            </p:cNvSpPr>
            <p:nvPr/>
          </p:nvSpPr>
          <p:spPr bwMode="auto">
            <a:xfrm>
              <a:off x="5103560" y="3595251"/>
              <a:ext cx="485558"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G</a:t>
              </a:r>
            </a:p>
          </p:txBody>
        </p:sp>
        <p:pic>
          <p:nvPicPr>
            <p:cNvPr id="26" name="Picture 3">
              <a:extLst>
                <a:ext uri="{FF2B5EF4-FFF2-40B4-BE49-F238E27FC236}">
                  <a16:creationId xmlns:a16="http://schemas.microsoft.com/office/drawing/2014/main" id="{74165261-D3BB-9944-9579-C5E3192BB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899" y="2930268"/>
              <a:ext cx="677799" cy="2999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27" name="Group 44">
              <a:extLst>
                <a:ext uri="{FF2B5EF4-FFF2-40B4-BE49-F238E27FC236}">
                  <a16:creationId xmlns:a16="http://schemas.microsoft.com/office/drawing/2014/main" id="{01679DC3-4EB7-E84A-BA6C-11190E096DFF}"/>
                </a:ext>
              </a:extLst>
            </p:cNvPr>
            <p:cNvGrpSpPr>
              <a:grpSpLocks/>
            </p:cNvGrpSpPr>
            <p:nvPr/>
          </p:nvGrpSpPr>
          <p:grpSpPr bwMode="auto">
            <a:xfrm>
              <a:off x="3139440" y="3180080"/>
              <a:ext cx="568960" cy="481140"/>
              <a:chOff x="-44" y="1473"/>
              <a:chExt cx="981" cy="1105"/>
            </a:xfrm>
          </p:grpSpPr>
          <p:pic>
            <p:nvPicPr>
              <p:cNvPr id="45" name="Picture 45" descr="desktop_computer_stylized_medium">
                <a:extLst>
                  <a:ext uri="{FF2B5EF4-FFF2-40B4-BE49-F238E27FC236}">
                    <a16:creationId xmlns:a16="http://schemas.microsoft.com/office/drawing/2014/main" id="{4B40E436-6271-9E47-8E7B-6B9C7DB40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 name="Freeform 46">
                <a:extLst>
                  <a:ext uri="{FF2B5EF4-FFF2-40B4-BE49-F238E27FC236}">
                    <a16:creationId xmlns:a16="http://schemas.microsoft.com/office/drawing/2014/main" id="{C58A5755-92AB-C940-ABD6-A6CE6F75350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28" name="Group 44">
              <a:extLst>
                <a:ext uri="{FF2B5EF4-FFF2-40B4-BE49-F238E27FC236}">
                  <a16:creationId xmlns:a16="http://schemas.microsoft.com/office/drawing/2014/main" id="{B70244C6-920A-084E-80DF-DB775F40423B}"/>
                </a:ext>
              </a:extLst>
            </p:cNvPr>
            <p:cNvGrpSpPr>
              <a:grpSpLocks/>
            </p:cNvGrpSpPr>
            <p:nvPr/>
          </p:nvGrpSpPr>
          <p:grpSpPr bwMode="auto">
            <a:xfrm>
              <a:off x="3576320" y="3525520"/>
              <a:ext cx="568960" cy="481140"/>
              <a:chOff x="-44" y="1473"/>
              <a:chExt cx="981" cy="1105"/>
            </a:xfrm>
          </p:grpSpPr>
          <p:pic>
            <p:nvPicPr>
              <p:cNvPr id="43" name="Picture 45" descr="desktop_computer_stylized_medium">
                <a:extLst>
                  <a:ext uri="{FF2B5EF4-FFF2-40B4-BE49-F238E27FC236}">
                    <a16:creationId xmlns:a16="http://schemas.microsoft.com/office/drawing/2014/main" id="{3084EEEB-E00E-DA4A-9484-DDCC9DFEC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Freeform 46">
                <a:extLst>
                  <a:ext uri="{FF2B5EF4-FFF2-40B4-BE49-F238E27FC236}">
                    <a16:creationId xmlns:a16="http://schemas.microsoft.com/office/drawing/2014/main" id="{C92E3A25-5F34-A940-A37A-2A2B18F1193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29" name="Group 44">
              <a:extLst>
                <a:ext uri="{FF2B5EF4-FFF2-40B4-BE49-F238E27FC236}">
                  <a16:creationId xmlns:a16="http://schemas.microsoft.com/office/drawing/2014/main" id="{01ADE4FB-3142-3F4E-ADE1-487950B09517}"/>
                </a:ext>
              </a:extLst>
            </p:cNvPr>
            <p:cNvGrpSpPr>
              <a:grpSpLocks/>
            </p:cNvGrpSpPr>
            <p:nvPr/>
          </p:nvGrpSpPr>
          <p:grpSpPr bwMode="auto">
            <a:xfrm>
              <a:off x="4135120" y="3281680"/>
              <a:ext cx="568960" cy="481140"/>
              <a:chOff x="-44" y="1473"/>
              <a:chExt cx="981" cy="1105"/>
            </a:xfrm>
          </p:grpSpPr>
          <p:pic>
            <p:nvPicPr>
              <p:cNvPr id="41" name="Picture 45" descr="desktop_computer_stylized_medium">
                <a:extLst>
                  <a:ext uri="{FF2B5EF4-FFF2-40B4-BE49-F238E27FC236}">
                    <a16:creationId xmlns:a16="http://schemas.microsoft.com/office/drawing/2014/main" id="{6EA91DB6-47CD-8848-B243-2DFE02CCC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Freeform 46">
                <a:extLst>
                  <a:ext uri="{FF2B5EF4-FFF2-40B4-BE49-F238E27FC236}">
                    <a16:creationId xmlns:a16="http://schemas.microsoft.com/office/drawing/2014/main" id="{00EABF68-EFF9-4140-831D-16D602374B9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30" name="Group 44">
              <a:extLst>
                <a:ext uri="{FF2B5EF4-FFF2-40B4-BE49-F238E27FC236}">
                  <a16:creationId xmlns:a16="http://schemas.microsoft.com/office/drawing/2014/main" id="{F9EB946B-B172-B34C-88EC-7B7031A74E9D}"/>
                </a:ext>
              </a:extLst>
            </p:cNvPr>
            <p:cNvGrpSpPr>
              <a:grpSpLocks/>
            </p:cNvGrpSpPr>
            <p:nvPr/>
          </p:nvGrpSpPr>
          <p:grpSpPr bwMode="auto">
            <a:xfrm>
              <a:off x="5049520" y="3261360"/>
              <a:ext cx="568960" cy="481140"/>
              <a:chOff x="-44" y="1473"/>
              <a:chExt cx="981" cy="1105"/>
            </a:xfrm>
          </p:grpSpPr>
          <p:pic>
            <p:nvPicPr>
              <p:cNvPr id="39" name="Picture 45" descr="desktop_computer_stylized_medium">
                <a:extLst>
                  <a:ext uri="{FF2B5EF4-FFF2-40B4-BE49-F238E27FC236}">
                    <a16:creationId xmlns:a16="http://schemas.microsoft.com/office/drawing/2014/main" id="{CD13DF1F-DCB9-AB41-B238-9EA102360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Freeform 46">
                <a:extLst>
                  <a:ext uri="{FF2B5EF4-FFF2-40B4-BE49-F238E27FC236}">
                    <a16:creationId xmlns:a16="http://schemas.microsoft.com/office/drawing/2014/main" id="{484E32ED-1052-A246-A973-324ED3568E1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31" name="Group 44">
              <a:extLst>
                <a:ext uri="{FF2B5EF4-FFF2-40B4-BE49-F238E27FC236}">
                  <a16:creationId xmlns:a16="http://schemas.microsoft.com/office/drawing/2014/main" id="{21D72591-E6B2-324C-8FBD-7024436B2ACC}"/>
                </a:ext>
              </a:extLst>
            </p:cNvPr>
            <p:cNvGrpSpPr>
              <a:grpSpLocks/>
            </p:cNvGrpSpPr>
            <p:nvPr/>
          </p:nvGrpSpPr>
          <p:grpSpPr bwMode="auto">
            <a:xfrm>
              <a:off x="5588000" y="3434080"/>
              <a:ext cx="568960" cy="481140"/>
              <a:chOff x="-44" y="1473"/>
              <a:chExt cx="981" cy="1105"/>
            </a:xfrm>
          </p:grpSpPr>
          <p:pic>
            <p:nvPicPr>
              <p:cNvPr id="37" name="Picture 45" descr="desktop_computer_stylized_medium">
                <a:extLst>
                  <a:ext uri="{FF2B5EF4-FFF2-40B4-BE49-F238E27FC236}">
                    <a16:creationId xmlns:a16="http://schemas.microsoft.com/office/drawing/2014/main" id="{C6DFD262-5E32-7C48-88DB-622FF914D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Freeform 46">
                <a:extLst>
                  <a:ext uri="{FF2B5EF4-FFF2-40B4-BE49-F238E27FC236}">
                    <a16:creationId xmlns:a16="http://schemas.microsoft.com/office/drawing/2014/main" id="{BB11B79D-B07D-1142-B9EA-F19DCD18FFC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32" name="Group 44">
              <a:extLst>
                <a:ext uri="{FF2B5EF4-FFF2-40B4-BE49-F238E27FC236}">
                  <a16:creationId xmlns:a16="http://schemas.microsoft.com/office/drawing/2014/main" id="{94FE2700-BC93-C749-9D88-CF33F91D1543}"/>
                </a:ext>
              </a:extLst>
            </p:cNvPr>
            <p:cNvGrpSpPr>
              <a:grpSpLocks/>
            </p:cNvGrpSpPr>
            <p:nvPr/>
          </p:nvGrpSpPr>
          <p:grpSpPr bwMode="auto">
            <a:xfrm>
              <a:off x="6380480" y="3149600"/>
              <a:ext cx="568960" cy="481140"/>
              <a:chOff x="-44" y="1473"/>
              <a:chExt cx="981" cy="1105"/>
            </a:xfrm>
          </p:grpSpPr>
          <p:pic>
            <p:nvPicPr>
              <p:cNvPr id="35" name="Picture 45" descr="desktop_computer_stylized_medium">
                <a:extLst>
                  <a:ext uri="{FF2B5EF4-FFF2-40B4-BE49-F238E27FC236}">
                    <a16:creationId xmlns:a16="http://schemas.microsoft.com/office/drawing/2014/main" id="{D51922C0-B716-8341-B196-0D30D78E5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Freeform 46">
                <a:extLst>
                  <a:ext uri="{FF2B5EF4-FFF2-40B4-BE49-F238E27FC236}">
                    <a16:creationId xmlns:a16="http://schemas.microsoft.com/office/drawing/2014/main" id="{C2D2394D-5987-A142-97D4-A772777045FB}"/>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33" name="Picture 3">
              <a:extLst>
                <a:ext uri="{FF2B5EF4-FFF2-40B4-BE49-F238E27FC236}">
                  <a16:creationId xmlns:a16="http://schemas.microsoft.com/office/drawing/2014/main" id="{013F9897-515F-9742-AAA8-68B197C38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313" y="2847741"/>
              <a:ext cx="677800" cy="301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4" name="Picture 3">
              <a:extLst>
                <a:ext uri="{FF2B5EF4-FFF2-40B4-BE49-F238E27FC236}">
                  <a16:creationId xmlns:a16="http://schemas.microsoft.com/office/drawing/2014/main" id="{0666372E-7C20-F443-8748-BFBA2D1A5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949" y="2116102"/>
              <a:ext cx="676212" cy="301543"/>
            </a:xfrm>
            <a:prstGeom prst="rect">
              <a:avLst/>
            </a:prstGeom>
            <a:solidFill>
              <a:srgbClr val="C00000"/>
            </a:solidFill>
            <a:ln>
              <a:solidFill>
                <a:srgbClr val="C0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64" name="Group 58">
            <a:extLst>
              <a:ext uri="{FF2B5EF4-FFF2-40B4-BE49-F238E27FC236}">
                <a16:creationId xmlns:a16="http://schemas.microsoft.com/office/drawing/2014/main" id="{53EC41B4-F497-3B47-ADC1-6699BDB73EBF}"/>
              </a:ext>
            </a:extLst>
          </p:cNvPr>
          <p:cNvGrpSpPr>
            <a:grpSpLocks/>
          </p:cNvGrpSpPr>
          <p:nvPr/>
        </p:nvGrpSpPr>
        <p:grpSpPr bwMode="auto">
          <a:xfrm>
            <a:off x="1654969" y="2751535"/>
            <a:ext cx="1509616" cy="1274006"/>
            <a:chOff x="958850" y="2444750"/>
            <a:chExt cx="2013353" cy="1698437"/>
          </a:xfrm>
        </p:grpSpPr>
        <p:sp>
          <p:nvSpPr>
            <p:cNvPr id="65" name="Line 20">
              <a:extLst>
                <a:ext uri="{FF2B5EF4-FFF2-40B4-BE49-F238E27FC236}">
                  <a16:creationId xmlns:a16="http://schemas.microsoft.com/office/drawing/2014/main" id="{79FF1C2A-E907-4E44-BD06-DD644FE6FB4A}"/>
                </a:ext>
              </a:extLst>
            </p:cNvPr>
            <p:cNvSpPr>
              <a:spLocks noChangeShapeType="1"/>
            </p:cNvSpPr>
            <p:nvPr/>
          </p:nvSpPr>
          <p:spPr bwMode="auto">
            <a:xfrm flipH="1">
              <a:off x="1582903" y="3030456"/>
              <a:ext cx="55577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6" name="Line 21">
              <a:extLst>
                <a:ext uri="{FF2B5EF4-FFF2-40B4-BE49-F238E27FC236}">
                  <a16:creationId xmlns:a16="http://schemas.microsoft.com/office/drawing/2014/main" id="{265B377D-A3CF-C44C-87C9-716225AE7381}"/>
                </a:ext>
              </a:extLst>
            </p:cNvPr>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 name="Line 22">
              <a:extLst>
                <a:ext uri="{FF2B5EF4-FFF2-40B4-BE49-F238E27FC236}">
                  <a16:creationId xmlns:a16="http://schemas.microsoft.com/office/drawing/2014/main" id="{0C3CE8E4-86F0-6045-8C9F-03609D41A933}"/>
                </a:ext>
              </a:extLst>
            </p:cNvPr>
            <p:cNvSpPr>
              <a:spLocks noChangeShapeType="1"/>
            </p:cNvSpPr>
            <p:nvPr/>
          </p:nvSpPr>
          <p:spPr bwMode="auto">
            <a:xfrm>
              <a:off x="2389566" y="3106645"/>
              <a:ext cx="73044" cy="29523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8" name="Text Box 64">
              <a:extLst>
                <a:ext uri="{FF2B5EF4-FFF2-40B4-BE49-F238E27FC236}">
                  <a16:creationId xmlns:a16="http://schemas.microsoft.com/office/drawing/2014/main" id="{2542E5C4-AAED-414E-9069-06184F7C0485}"/>
                </a:ext>
              </a:extLst>
            </p:cNvPr>
            <p:cNvSpPr txBox="1">
              <a:spLocks noChangeArrowheads="1"/>
            </p:cNvSpPr>
            <p:nvPr/>
          </p:nvSpPr>
          <p:spPr bwMode="auto">
            <a:xfrm>
              <a:off x="958850" y="2844743"/>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K</a:t>
              </a:r>
            </a:p>
          </p:txBody>
        </p:sp>
        <p:sp>
          <p:nvSpPr>
            <p:cNvPr id="69" name="Text Box 65">
              <a:extLst>
                <a:ext uri="{FF2B5EF4-FFF2-40B4-BE49-F238E27FC236}">
                  <a16:creationId xmlns:a16="http://schemas.microsoft.com/office/drawing/2014/main" id="{FC7C8E2C-C5CC-7E45-9C5D-86F7197BA9A2}"/>
                </a:ext>
              </a:extLst>
            </p:cNvPr>
            <p:cNvSpPr txBox="1">
              <a:spLocks noChangeArrowheads="1"/>
            </p:cNvSpPr>
            <p:nvPr/>
          </p:nvSpPr>
          <p:spPr bwMode="auto">
            <a:xfrm>
              <a:off x="1408231" y="3306641"/>
              <a:ext cx="417318"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L</a:t>
              </a:r>
            </a:p>
          </p:txBody>
        </p:sp>
        <p:sp>
          <p:nvSpPr>
            <p:cNvPr id="70" name="Text Box 73">
              <a:extLst>
                <a:ext uri="{FF2B5EF4-FFF2-40B4-BE49-F238E27FC236}">
                  <a16:creationId xmlns:a16="http://schemas.microsoft.com/office/drawing/2014/main" id="{20373247-9C3C-C649-808A-9B02150FE654}"/>
                </a:ext>
              </a:extLst>
            </p:cNvPr>
            <p:cNvSpPr txBox="1">
              <a:spLocks noChangeArrowheads="1"/>
            </p:cNvSpPr>
            <p:nvPr/>
          </p:nvSpPr>
          <p:spPr bwMode="auto">
            <a:xfrm>
              <a:off x="2181548" y="2444750"/>
              <a:ext cx="56483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5</a:t>
              </a:r>
            </a:p>
          </p:txBody>
        </p:sp>
        <p:sp>
          <p:nvSpPr>
            <p:cNvPr id="71" name="Text Box 66">
              <a:extLst>
                <a:ext uri="{FF2B5EF4-FFF2-40B4-BE49-F238E27FC236}">
                  <a16:creationId xmlns:a16="http://schemas.microsoft.com/office/drawing/2014/main" id="{F3BE189B-9871-A141-B4A8-7C8C185755AD}"/>
                </a:ext>
              </a:extLst>
            </p:cNvPr>
            <p:cNvSpPr txBox="1">
              <a:spLocks noChangeArrowheads="1"/>
            </p:cNvSpPr>
            <p:nvPr/>
          </p:nvSpPr>
          <p:spPr bwMode="auto">
            <a:xfrm>
              <a:off x="2469369" y="3650813"/>
              <a:ext cx="502834"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M</a:t>
              </a:r>
            </a:p>
          </p:txBody>
        </p:sp>
        <p:grpSp>
          <p:nvGrpSpPr>
            <p:cNvPr id="72" name="Group 44">
              <a:extLst>
                <a:ext uri="{FF2B5EF4-FFF2-40B4-BE49-F238E27FC236}">
                  <a16:creationId xmlns:a16="http://schemas.microsoft.com/office/drawing/2014/main" id="{8D88FFE3-F206-1B40-894E-99485AFB1733}"/>
                </a:ext>
              </a:extLst>
            </p:cNvPr>
            <p:cNvGrpSpPr>
              <a:grpSpLocks/>
            </p:cNvGrpSpPr>
            <p:nvPr/>
          </p:nvGrpSpPr>
          <p:grpSpPr bwMode="auto">
            <a:xfrm>
              <a:off x="1127760" y="2834640"/>
              <a:ext cx="568960" cy="481140"/>
              <a:chOff x="-44" y="1473"/>
              <a:chExt cx="981" cy="1105"/>
            </a:xfrm>
          </p:grpSpPr>
          <p:pic>
            <p:nvPicPr>
              <p:cNvPr id="80" name="Picture 45" descr="desktop_computer_stylized_medium">
                <a:extLst>
                  <a:ext uri="{FF2B5EF4-FFF2-40B4-BE49-F238E27FC236}">
                    <a16:creationId xmlns:a16="http://schemas.microsoft.com/office/drawing/2014/main" id="{A701A1E8-FBE1-5B4C-B831-54DD86388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 name="Freeform 46">
                <a:extLst>
                  <a:ext uri="{FF2B5EF4-FFF2-40B4-BE49-F238E27FC236}">
                    <a16:creationId xmlns:a16="http://schemas.microsoft.com/office/drawing/2014/main" id="{7E80C98E-5D13-3844-9AA8-0778407FC24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73" name="Group 44">
              <a:extLst>
                <a:ext uri="{FF2B5EF4-FFF2-40B4-BE49-F238E27FC236}">
                  <a16:creationId xmlns:a16="http://schemas.microsoft.com/office/drawing/2014/main" id="{C9645458-2FF2-2649-8156-FE7FF070E384}"/>
                </a:ext>
              </a:extLst>
            </p:cNvPr>
            <p:cNvGrpSpPr>
              <a:grpSpLocks/>
            </p:cNvGrpSpPr>
            <p:nvPr/>
          </p:nvGrpSpPr>
          <p:grpSpPr bwMode="auto">
            <a:xfrm>
              <a:off x="1534160" y="3291840"/>
              <a:ext cx="568960" cy="481140"/>
              <a:chOff x="-44" y="1473"/>
              <a:chExt cx="981" cy="1105"/>
            </a:xfrm>
          </p:grpSpPr>
          <p:pic>
            <p:nvPicPr>
              <p:cNvPr id="78" name="Picture 45" descr="desktop_computer_stylized_medium">
                <a:extLst>
                  <a:ext uri="{FF2B5EF4-FFF2-40B4-BE49-F238E27FC236}">
                    <a16:creationId xmlns:a16="http://schemas.microsoft.com/office/drawing/2014/main" id="{A5CC3C9F-6BA8-6248-905D-2AD0A0D29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 name="Freeform 46">
                <a:extLst>
                  <a:ext uri="{FF2B5EF4-FFF2-40B4-BE49-F238E27FC236}">
                    <a16:creationId xmlns:a16="http://schemas.microsoft.com/office/drawing/2014/main" id="{3C0084F1-CAA1-EB4D-9C55-5006B85F54B2}"/>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74" name="Group 44">
              <a:extLst>
                <a:ext uri="{FF2B5EF4-FFF2-40B4-BE49-F238E27FC236}">
                  <a16:creationId xmlns:a16="http://schemas.microsoft.com/office/drawing/2014/main" id="{0AE57CCB-D22D-8C43-A88C-FB8EBF766D4E}"/>
                </a:ext>
              </a:extLst>
            </p:cNvPr>
            <p:cNvGrpSpPr>
              <a:grpSpLocks/>
            </p:cNvGrpSpPr>
            <p:nvPr/>
          </p:nvGrpSpPr>
          <p:grpSpPr bwMode="auto">
            <a:xfrm>
              <a:off x="2062480" y="3322320"/>
              <a:ext cx="568960" cy="481140"/>
              <a:chOff x="-44" y="1473"/>
              <a:chExt cx="981" cy="1105"/>
            </a:xfrm>
          </p:grpSpPr>
          <p:pic>
            <p:nvPicPr>
              <p:cNvPr id="76" name="Picture 45" descr="desktop_computer_stylized_medium">
                <a:extLst>
                  <a:ext uri="{FF2B5EF4-FFF2-40B4-BE49-F238E27FC236}">
                    <a16:creationId xmlns:a16="http://schemas.microsoft.com/office/drawing/2014/main" id="{FEFFD76E-1641-3746-99D0-2C14EAA5A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 name="Freeform 46">
                <a:extLst>
                  <a:ext uri="{FF2B5EF4-FFF2-40B4-BE49-F238E27FC236}">
                    <a16:creationId xmlns:a16="http://schemas.microsoft.com/office/drawing/2014/main" id="{72267495-85A9-8C46-903F-63E38A98BB8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75" name="Picture 3">
              <a:extLst>
                <a:ext uri="{FF2B5EF4-FFF2-40B4-BE49-F238E27FC236}">
                  <a16:creationId xmlns:a16="http://schemas.microsoft.com/office/drawing/2014/main" id="{DDA76193-8DC1-674A-B1F0-C7E8934BA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solidFill>
              <a:schemeClr val="accent2"/>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cxnSp>
        <p:nvCxnSpPr>
          <p:cNvPr id="83" name="Straight Connector 82">
            <a:extLst>
              <a:ext uri="{FF2B5EF4-FFF2-40B4-BE49-F238E27FC236}">
                <a16:creationId xmlns:a16="http://schemas.microsoft.com/office/drawing/2014/main" id="{1ED88B14-75E1-D64E-A0E4-259B2F8EC360}"/>
              </a:ext>
            </a:extLst>
          </p:cNvPr>
          <p:cNvCxnSpPr>
            <a:cxnSpLocks/>
            <a:stCxn id="75" idx="3"/>
            <a:endCxn id="98" idx="1"/>
          </p:cNvCxnSpPr>
          <p:nvPr/>
        </p:nvCxnSpPr>
        <p:spPr bwMode="auto">
          <a:xfrm flipV="1">
            <a:off x="2955132" y="2447332"/>
            <a:ext cx="1663303" cy="74294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5" name="Straight Connector 84">
            <a:extLst>
              <a:ext uri="{FF2B5EF4-FFF2-40B4-BE49-F238E27FC236}">
                <a16:creationId xmlns:a16="http://schemas.microsoft.com/office/drawing/2014/main" id="{6996FFF4-BFAD-8249-846F-9357F6129080}"/>
              </a:ext>
            </a:extLst>
          </p:cNvPr>
          <p:cNvCxnSpPr>
            <a:endCxn id="57" idx="0"/>
          </p:cNvCxnSpPr>
          <p:nvPr/>
        </p:nvCxnSpPr>
        <p:spPr bwMode="auto">
          <a:xfrm>
            <a:off x="2868216" y="3268267"/>
            <a:ext cx="832842" cy="89534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87" name="Group 58">
            <a:extLst>
              <a:ext uri="{FF2B5EF4-FFF2-40B4-BE49-F238E27FC236}">
                <a16:creationId xmlns:a16="http://schemas.microsoft.com/office/drawing/2014/main" id="{162DBC79-99F8-9647-8964-044C4AC70F9F}"/>
              </a:ext>
            </a:extLst>
          </p:cNvPr>
          <p:cNvGrpSpPr>
            <a:grpSpLocks/>
          </p:cNvGrpSpPr>
          <p:nvPr/>
        </p:nvGrpSpPr>
        <p:grpSpPr bwMode="auto">
          <a:xfrm>
            <a:off x="3901678" y="1922859"/>
            <a:ext cx="1954232" cy="1286168"/>
            <a:chOff x="1058888" y="2330466"/>
            <a:chExt cx="2606332" cy="1714652"/>
          </a:xfrm>
        </p:grpSpPr>
        <p:sp>
          <p:nvSpPr>
            <p:cNvPr id="88" name="Line 20">
              <a:extLst>
                <a:ext uri="{FF2B5EF4-FFF2-40B4-BE49-F238E27FC236}">
                  <a16:creationId xmlns:a16="http://schemas.microsoft.com/office/drawing/2014/main" id="{E2F5D502-02D6-D847-A68E-AB421D0AB658}"/>
                </a:ext>
              </a:extLst>
            </p:cNvPr>
            <p:cNvSpPr>
              <a:spLocks noChangeShapeType="1"/>
            </p:cNvSpPr>
            <p:nvPr/>
          </p:nvSpPr>
          <p:spPr bwMode="auto">
            <a:xfrm flipH="1" flipV="1">
              <a:off x="1695644" y="2681254"/>
              <a:ext cx="443029" cy="34920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89" name="Line 21">
              <a:extLst>
                <a:ext uri="{FF2B5EF4-FFF2-40B4-BE49-F238E27FC236}">
                  <a16:creationId xmlns:a16="http://schemas.microsoft.com/office/drawing/2014/main" id="{1A60F172-C164-A449-A5C4-A81EDCE0B70B}"/>
                </a:ext>
              </a:extLst>
            </p:cNvPr>
            <p:cNvSpPr>
              <a:spLocks noChangeShapeType="1"/>
            </p:cNvSpPr>
            <p:nvPr/>
          </p:nvSpPr>
          <p:spPr bwMode="auto">
            <a:xfrm flipH="1">
              <a:off x="2181546" y="3078073"/>
              <a:ext cx="60343" cy="60427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90" name="Line 22">
              <a:extLst>
                <a:ext uri="{FF2B5EF4-FFF2-40B4-BE49-F238E27FC236}">
                  <a16:creationId xmlns:a16="http://schemas.microsoft.com/office/drawing/2014/main" id="{C8F35A88-5CBC-2446-848D-1C14B9761660}"/>
                </a:ext>
              </a:extLst>
            </p:cNvPr>
            <p:cNvSpPr>
              <a:spLocks noChangeShapeType="1"/>
            </p:cNvSpPr>
            <p:nvPr/>
          </p:nvSpPr>
          <p:spPr bwMode="auto">
            <a:xfrm flipV="1">
              <a:off x="2675392" y="2895536"/>
              <a:ext cx="249305" cy="96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91" name="Text Box 64">
              <a:extLst>
                <a:ext uri="{FF2B5EF4-FFF2-40B4-BE49-F238E27FC236}">
                  <a16:creationId xmlns:a16="http://schemas.microsoft.com/office/drawing/2014/main" id="{91BF55C2-F7BD-0F4F-AD53-EE8785E18C15}"/>
                </a:ext>
              </a:extLst>
            </p:cNvPr>
            <p:cNvSpPr txBox="1">
              <a:spLocks noChangeArrowheads="1"/>
            </p:cNvSpPr>
            <p:nvPr/>
          </p:nvSpPr>
          <p:spPr bwMode="auto">
            <a:xfrm>
              <a:off x="1058888" y="2330466"/>
              <a:ext cx="468628"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N</a:t>
              </a:r>
            </a:p>
          </p:txBody>
        </p:sp>
        <p:sp>
          <p:nvSpPr>
            <p:cNvPr id="92" name="Text Box 65">
              <a:extLst>
                <a:ext uri="{FF2B5EF4-FFF2-40B4-BE49-F238E27FC236}">
                  <a16:creationId xmlns:a16="http://schemas.microsoft.com/office/drawing/2014/main" id="{AABB345D-4B12-FC43-A7F8-DEE53B44546D}"/>
                </a:ext>
              </a:extLst>
            </p:cNvPr>
            <p:cNvSpPr txBox="1">
              <a:spLocks noChangeArrowheads="1"/>
            </p:cNvSpPr>
            <p:nvPr/>
          </p:nvSpPr>
          <p:spPr bwMode="auto">
            <a:xfrm>
              <a:off x="1671127" y="3430054"/>
              <a:ext cx="485731"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O</a:t>
              </a:r>
            </a:p>
          </p:txBody>
        </p:sp>
        <p:sp>
          <p:nvSpPr>
            <p:cNvPr id="93" name="Text Box 73">
              <a:extLst>
                <a:ext uri="{FF2B5EF4-FFF2-40B4-BE49-F238E27FC236}">
                  <a16:creationId xmlns:a16="http://schemas.microsoft.com/office/drawing/2014/main" id="{66F69DB7-6588-4A48-A5D0-C034262D0DC4}"/>
                </a:ext>
              </a:extLst>
            </p:cNvPr>
            <p:cNvSpPr txBox="1">
              <a:spLocks noChangeArrowheads="1"/>
            </p:cNvSpPr>
            <p:nvPr/>
          </p:nvSpPr>
          <p:spPr bwMode="auto">
            <a:xfrm>
              <a:off x="2181548" y="2444750"/>
              <a:ext cx="56483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6</a:t>
              </a:r>
            </a:p>
          </p:txBody>
        </p:sp>
        <p:sp>
          <p:nvSpPr>
            <p:cNvPr id="94" name="Text Box 66">
              <a:extLst>
                <a:ext uri="{FF2B5EF4-FFF2-40B4-BE49-F238E27FC236}">
                  <a16:creationId xmlns:a16="http://schemas.microsoft.com/office/drawing/2014/main" id="{AA3051F9-B21E-A54C-AB3A-9936FA49EA70}"/>
                </a:ext>
              </a:extLst>
            </p:cNvPr>
            <p:cNvSpPr txBox="1">
              <a:spLocks noChangeArrowheads="1"/>
            </p:cNvSpPr>
            <p:nvPr/>
          </p:nvSpPr>
          <p:spPr bwMode="auto">
            <a:xfrm>
              <a:off x="3213695" y="2655859"/>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P</a:t>
              </a:r>
            </a:p>
          </p:txBody>
        </p:sp>
        <p:grpSp>
          <p:nvGrpSpPr>
            <p:cNvPr id="95" name="Group 44">
              <a:extLst>
                <a:ext uri="{FF2B5EF4-FFF2-40B4-BE49-F238E27FC236}">
                  <a16:creationId xmlns:a16="http://schemas.microsoft.com/office/drawing/2014/main" id="{87059D8B-B403-0744-BFC7-3C695F9C0718}"/>
                </a:ext>
              </a:extLst>
            </p:cNvPr>
            <p:cNvGrpSpPr>
              <a:grpSpLocks/>
            </p:cNvGrpSpPr>
            <p:nvPr/>
          </p:nvGrpSpPr>
          <p:grpSpPr bwMode="auto">
            <a:xfrm>
              <a:off x="1170678" y="2491964"/>
              <a:ext cx="568960" cy="481140"/>
              <a:chOff x="30" y="686"/>
              <a:chExt cx="981" cy="1105"/>
            </a:xfrm>
          </p:grpSpPr>
          <p:pic>
            <p:nvPicPr>
              <p:cNvPr id="103" name="Picture 45" descr="desktop_computer_stylized_medium">
                <a:extLst>
                  <a:ext uri="{FF2B5EF4-FFF2-40B4-BE49-F238E27FC236}">
                    <a16:creationId xmlns:a16="http://schemas.microsoft.com/office/drawing/2014/main" id="{280F8D2F-B349-384F-8CAC-57C46980D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0" y="686"/>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 name="Freeform 46">
                <a:extLst>
                  <a:ext uri="{FF2B5EF4-FFF2-40B4-BE49-F238E27FC236}">
                    <a16:creationId xmlns:a16="http://schemas.microsoft.com/office/drawing/2014/main" id="{A957E32A-19E0-C945-B7AF-0B9BDB5440D6}"/>
                  </a:ext>
                </a:extLst>
              </p:cNvPr>
              <p:cNvSpPr>
                <a:spLocks/>
              </p:cNvSpPr>
              <p:nvPr/>
            </p:nvSpPr>
            <p:spPr bwMode="auto">
              <a:xfrm flipH="1">
                <a:off x="448" y="857"/>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96" name="Group 44">
              <a:extLst>
                <a:ext uri="{FF2B5EF4-FFF2-40B4-BE49-F238E27FC236}">
                  <a16:creationId xmlns:a16="http://schemas.microsoft.com/office/drawing/2014/main" id="{3085C612-CD70-514E-90AB-7625F5633921}"/>
                </a:ext>
              </a:extLst>
            </p:cNvPr>
            <p:cNvGrpSpPr>
              <a:grpSpLocks/>
            </p:cNvGrpSpPr>
            <p:nvPr/>
          </p:nvGrpSpPr>
          <p:grpSpPr bwMode="auto">
            <a:xfrm>
              <a:off x="1807910" y="3563978"/>
              <a:ext cx="568960" cy="481140"/>
              <a:chOff x="428" y="2098"/>
              <a:chExt cx="981" cy="1105"/>
            </a:xfrm>
          </p:grpSpPr>
          <p:pic>
            <p:nvPicPr>
              <p:cNvPr id="101" name="Picture 45" descr="desktop_computer_stylized_medium">
                <a:extLst>
                  <a:ext uri="{FF2B5EF4-FFF2-40B4-BE49-F238E27FC236}">
                    <a16:creationId xmlns:a16="http://schemas.microsoft.com/office/drawing/2014/main" id="{1C90CC97-3AEF-B142-82A7-2E5492B98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28" y="2098"/>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 name="Freeform 46">
                <a:extLst>
                  <a:ext uri="{FF2B5EF4-FFF2-40B4-BE49-F238E27FC236}">
                    <a16:creationId xmlns:a16="http://schemas.microsoft.com/office/drawing/2014/main" id="{13D8BBB3-6D43-1A4F-8467-E17F6C9B19D2}"/>
                  </a:ext>
                </a:extLst>
              </p:cNvPr>
              <p:cNvSpPr>
                <a:spLocks/>
              </p:cNvSpPr>
              <p:nvPr/>
            </p:nvSpPr>
            <p:spPr bwMode="auto">
              <a:xfrm flipH="1">
                <a:off x="843" y="2238"/>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97" name="Group 44">
              <a:extLst>
                <a:ext uri="{FF2B5EF4-FFF2-40B4-BE49-F238E27FC236}">
                  <a16:creationId xmlns:a16="http://schemas.microsoft.com/office/drawing/2014/main" id="{6E972FDE-8BB6-2A45-A3EB-D59D17A8781E}"/>
                </a:ext>
              </a:extLst>
            </p:cNvPr>
            <p:cNvGrpSpPr>
              <a:grpSpLocks/>
            </p:cNvGrpSpPr>
            <p:nvPr/>
          </p:nvGrpSpPr>
          <p:grpSpPr bwMode="auto">
            <a:xfrm>
              <a:off x="2705678" y="2593861"/>
              <a:ext cx="568960" cy="481140"/>
              <a:chOff x="1065" y="-200"/>
              <a:chExt cx="981" cy="1105"/>
            </a:xfrm>
          </p:grpSpPr>
          <p:pic>
            <p:nvPicPr>
              <p:cNvPr id="99" name="Picture 45" descr="desktop_computer_stylized_medium">
                <a:extLst>
                  <a:ext uri="{FF2B5EF4-FFF2-40B4-BE49-F238E27FC236}">
                    <a16:creationId xmlns:a16="http://schemas.microsoft.com/office/drawing/2014/main" id="{CE70BC22-ECC4-7344-99A0-B0FB61DD9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5" y="-200"/>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 name="Freeform 46">
                <a:extLst>
                  <a:ext uri="{FF2B5EF4-FFF2-40B4-BE49-F238E27FC236}">
                    <a16:creationId xmlns:a16="http://schemas.microsoft.com/office/drawing/2014/main" id="{93AA880A-E1D9-E647-888F-D1AE6BBE2DA9}"/>
                  </a:ext>
                </a:extLst>
              </p:cNvPr>
              <p:cNvSpPr>
                <a:spLocks/>
              </p:cNvSpPr>
              <p:nvPr/>
            </p:nvSpPr>
            <p:spPr bwMode="auto">
              <a:xfrm flipH="1">
                <a:off x="1483" y="-94"/>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98" name="Picture 3">
              <a:extLst>
                <a:ext uri="{FF2B5EF4-FFF2-40B4-BE49-F238E27FC236}">
                  <a16:creationId xmlns:a16="http://schemas.microsoft.com/office/drawing/2014/main" id="{8BA63748-D564-ED44-BAE0-4E63607035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cxnSp>
        <p:nvCxnSpPr>
          <p:cNvPr id="107" name="Straight Connector 106">
            <a:extLst>
              <a:ext uri="{FF2B5EF4-FFF2-40B4-BE49-F238E27FC236}">
                <a16:creationId xmlns:a16="http://schemas.microsoft.com/office/drawing/2014/main" id="{A937FBC4-3B88-924D-BD4A-A665D7BD7403}"/>
              </a:ext>
            </a:extLst>
          </p:cNvPr>
          <p:cNvCxnSpPr>
            <a:cxnSpLocks/>
            <a:endCxn id="98" idx="2"/>
          </p:cNvCxnSpPr>
          <p:nvPr/>
        </p:nvCxnSpPr>
        <p:spPr bwMode="auto">
          <a:xfrm flipH="1" flipV="1">
            <a:off x="4872634" y="2559846"/>
            <a:ext cx="353021" cy="9548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D5270294-13E2-A349-A035-18C09A1E6B82}"/>
              </a:ext>
            </a:extLst>
          </p:cNvPr>
          <p:cNvSpPr txBox="1"/>
          <p:nvPr/>
        </p:nvSpPr>
        <p:spPr>
          <a:xfrm>
            <a:off x="5418763" y="3077766"/>
            <a:ext cx="582211" cy="369332"/>
          </a:xfrm>
          <a:prstGeom prst="rect">
            <a:avLst/>
          </a:prstGeom>
          <a:noFill/>
        </p:spPr>
        <p:txBody>
          <a:bodyPr wrap="none" rtlCol="0">
            <a:spAutoFit/>
          </a:bodyPr>
          <a:lstStyle/>
          <a:p>
            <a:r>
              <a:rPr lang="en-US" dirty="0">
                <a:solidFill>
                  <a:srgbClr val="C00000"/>
                </a:solidFill>
              </a:rPr>
              <a:t>root</a:t>
            </a:r>
          </a:p>
        </p:txBody>
      </p:sp>
      <p:sp>
        <p:nvSpPr>
          <p:cNvPr id="82" name="TextBox 81">
            <a:extLst>
              <a:ext uri="{FF2B5EF4-FFF2-40B4-BE49-F238E27FC236}">
                <a16:creationId xmlns:a16="http://schemas.microsoft.com/office/drawing/2014/main" id="{7A4151C3-2416-C841-94D8-69BB7583EE2C}"/>
              </a:ext>
            </a:extLst>
          </p:cNvPr>
          <p:cNvSpPr txBox="1"/>
          <p:nvPr/>
        </p:nvSpPr>
        <p:spPr>
          <a:xfrm>
            <a:off x="5025474" y="3719001"/>
            <a:ext cx="312906" cy="369332"/>
          </a:xfrm>
          <a:prstGeom prst="rect">
            <a:avLst/>
          </a:prstGeom>
          <a:noFill/>
        </p:spPr>
        <p:txBody>
          <a:bodyPr wrap="none" rtlCol="0">
            <a:spAutoFit/>
          </a:bodyPr>
          <a:lstStyle/>
          <a:p>
            <a:r>
              <a:rPr lang="en-US" dirty="0">
                <a:solidFill>
                  <a:srgbClr val="C00000"/>
                </a:solidFill>
              </a:rPr>
              <a:t>d</a:t>
            </a:r>
          </a:p>
        </p:txBody>
      </p:sp>
      <p:pic>
        <p:nvPicPr>
          <p:cNvPr id="105" name="Picture 16" descr="underline_base">
            <a:extLst>
              <a:ext uri="{FF2B5EF4-FFF2-40B4-BE49-F238E27FC236}">
                <a16:creationId xmlns:a16="http://schemas.microsoft.com/office/drawing/2014/main" id="{7B041B34-66E3-FC40-B26A-7E62A569629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18" y="660550"/>
            <a:ext cx="4835689" cy="203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 name="TextBox 105">
            <a:extLst>
              <a:ext uri="{FF2B5EF4-FFF2-40B4-BE49-F238E27FC236}">
                <a16:creationId xmlns:a16="http://schemas.microsoft.com/office/drawing/2014/main" id="{5520E442-FF63-984C-8BFE-8FD3F6D42EDD}"/>
              </a:ext>
            </a:extLst>
          </p:cNvPr>
          <p:cNvSpPr txBox="1"/>
          <p:nvPr/>
        </p:nvSpPr>
        <p:spPr>
          <a:xfrm>
            <a:off x="4940726" y="3235919"/>
            <a:ext cx="312906" cy="369332"/>
          </a:xfrm>
          <a:prstGeom prst="rect">
            <a:avLst/>
          </a:prstGeom>
          <a:noFill/>
        </p:spPr>
        <p:txBody>
          <a:bodyPr wrap="none" rtlCol="0">
            <a:spAutoFit/>
          </a:bodyPr>
          <a:lstStyle/>
          <a:p>
            <a:r>
              <a:rPr lang="en-US" dirty="0">
                <a:solidFill>
                  <a:srgbClr val="C00000"/>
                </a:solidFill>
              </a:rPr>
              <a:t>d</a:t>
            </a:r>
          </a:p>
        </p:txBody>
      </p:sp>
      <p:sp>
        <p:nvSpPr>
          <p:cNvPr id="108" name="TextBox 107">
            <a:extLst>
              <a:ext uri="{FF2B5EF4-FFF2-40B4-BE49-F238E27FC236}">
                <a16:creationId xmlns:a16="http://schemas.microsoft.com/office/drawing/2014/main" id="{E81A3B06-3880-134F-A677-84C4E7B7EBB1}"/>
              </a:ext>
            </a:extLst>
          </p:cNvPr>
          <p:cNvSpPr txBox="1"/>
          <p:nvPr/>
        </p:nvSpPr>
        <p:spPr>
          <a:xfrm>
            <a:off x="4779169" y="3529013"/>
            <a:ext cx="312906" cy="369332"/>
          </a:xfrm>
          <a:prstGeom prst="rect">
            <a:avLst/>
          </a:prstGeom>
          <a:noFill/>
        </p:spPr>
        <p:txBody>
          <a:bodyPr wrap="none" rtlCol="0">
            <a:spAutoFit/>
          </a:bodyPr>
          <a:lstStyle/>
          <a:p>
            <a:r>
              <a:rPr lang="en-US" dirty="0">
                <a:solidFill>
                  <a:srgbClr val="C00000"/>
                </a:solidFill>
              </a:rPr>
              <a:t>d</a:t>
            </a:r>
          </a:p>
        </p:txBody>
      </p:sp>
      <p:sp>
        <p:nvSpPr>
          <p:cNvPr id="109" name="TextBox 108">
            <a:extLst>
              <a:ext uri="{FF2B5EF4-FFF2-40B4-BE49-F238E27FC236}">
                <a16:creationId xmlns:a16="http://schemas.microsoft.com/office/drawing/2014/main" id="{2D3D3600-9DC0-504E-B63E-0CAB3B76774C}"/>
              </a:ext>
            </a:extLst>
          </p:cNvPr>
          <p:cNvSpPr txBox="1"/>
          <p:nvPr/>
        </p:nvSpPr>
        <p:spPr>
          <a:xfrm>
            <a:off x="4369746" y="2402164"/>
            <a:ext cx="203597" cy="369332"/>
          </a:xfrm>
          <a:prstGeom prst="rect">
            <a:avLst/>
          </a:prstGeom>
          <a:noFill/>
        </p:spPr>
        <p:txBody>
          <a:bodyPr wrap="square" rtlCol="0">
            <a:spAutoFit/>
          </a:bodyPr>
          <a:lstStyle/>
          <a:p>
            <a:r>
              <a:rPr lang="en-US" dirty="0">
                <a:solidFill>
                  <a:srgbClr val="C00000"/>
                </a:solidFill>
              </a:rPr>
              <a:t>d</a:t>
            </a:r>
          </a:p>
        </p:txBody>
      </p:sp>
      <p:sp>
        <p:nvSpPr>
          <p:cNvPr id="110" name="TextBox 109">
            <a:extLst>
              <a:ext uri="{FF2B5EF4-FFF2-40B4-BE49-F238E27FC236}">
                <a16:creationId xmlns:a16="http://schemas.microsoft.com/office/drawing/2014/main" id="{B7623A46-38EC-E347-B9BD-B383E6592FED}"/>
              </a:ext>
            </a:extLst>
          </p:cNvPr>
          <p:cNvSpPr txBox="1"/>
          <p:nvPr/>
        </p:nvSpPr>
        <p:spPr>
          <a:xfrm>
            <a:off x="5529272" y="3502701"/>
            <a:ext cx="312906" cy="369332"/>
          </a:xfrm>
          <a:prstGeom prst="rect">
            <a:avLst/>
          </a:prstGeom>
          <a:noFill/>
        </p:spPr>
        <p:txBody>
          <a:bodyPr wrap="none" rtlCol="0">
            <a:spAutoFit/>
          </a:bodyPr>
          <a:lstStyle/>
          <a:p>
            <a:r>
              <a:rPr lang="en-US" dirty="0">
                <a:solidFill>
                  <a:srgbClr val="C00000"/>
                </a:solidFill>
              </a:rPr>
              <a:t>d</a:t>
            </a:r>
          </a:p>
        </p:txBody>
      </p:sp>
      <p:sp>
        <p:nvSpPr>
          <p:cNvPr id="84" name="TextBox 83">
            <a:extLst>
              <a:ext uri="{FF2B5EF4-FFF2-40B4-BE49-F238E27FC236}">
                <a16:creationId xmlns:a16="http://schemas.microsoft.com/office/drawing/2014/main" id="{8E3D9E13-F5D7-1E43-BABE-EEE4B3706D59}"/>
              </a:ext>
            </a:extLst>
          </p:cNvPr>
          <p:cNvSpPr txBox="1"/>
          <p:nvPr/>
        </p:nvSpPr>
        <p:spPr>
          <a:xfrm>
            <a:off x="2964656" y="3171825"/>
            <a:ext cx="261610" cy="369332"/>
          </a:xfrm>
          <a:prstGeom prst="rect">
            <a:avLst/>
          </a:prstGeom>
          <a:noFill/>
        </p:spPr>
        <p:txBody>
          <a:bodyPr wrap="none" rtlCol="0">
            <a:spAutoFit/>
          </a:bodyPr>
          <a:lstStyle/>
          <a:p>
            <a:r>
              <a:rPr lang="en-US" dirty="0">
                <a:solidFill>
                  <a:srgbClr val="C00000"/>
                </a:solidFill>
              </a:rPr>
              <a:t>r</a:t>
            </a:r>
          </a:p>
        </p:txBody>
      </p:sp>
      <p:sp>
        <p:nvSpPr>
          <p:cNvPr id="111" name="TextBox 110">
            <a:extLst>
              <a:ext uri="{FF2B5EF4-FFF2-40B4-BE49-F238E27FC236}">
                <a16:creationId xmlns:a16="http://schemas.microsoft.com/office/drawing/2014/main" id="{36362A41-7744-FA43-979D-04796C7F7057}"/>
              </a:ext>
            </a:extLst>
          </p:cNvPr>
          <p:cNvSpPr txBox="1"/>
          <p:nvPr/>
        </p:nvSpPr>
        <p:spPr>
          <a:xfrm>
            <a:off x="3818334" y="3854054"/>
            <a:ext cx="261610" cy="369332"/>
          </a:xfrm>
          <a:prstGeom prst="rect">
            <a:avLst/>
          </a:prstGeom>
          <a:noFill/>
        </p:spPr>
        <p:txBody>
          <a:bodyPr wrap="none" rtlCol="0">
            <a:spAutoFit/>
          </a:bodyPr>
          <a:lstStyle/>
          <a:p>
            <a:r>
              <a:rPr lang="en-US" dirty="0">
                <a:solidFill>
                  <a:srgbClr val="C00000"/>
                </a:solidFill>
              </a:rPr>
              <a:t>r</a:t>
            </a:r>
          </a:p>
        </p:txBody>
      </p:sp>
      <p:sp>
        <p:nvSpPr>
          <p:cNvPr id="112" name="TextBox 111">
            <a:extLst>
              <a:ext uri="{FF2B5EF4-FFF2-40B4-BE49-F238E27FC236}">
                <a16:creationId xmlns:a16="http://schemas.microsoft.com/office/drawing/2014/main" id="{70829510-E2C4-324A-88B5-603EE747F526}"/>
              </a:ext>
            </a:extLst>
          </p:cNvPr>
          <p:cNvSpPr txBox="1"/>
          <p:nvPr/>
        </p:nvSpPr>
        <p:spPr>
          <a:xfrm>
            <a:off x="3322174" y="3862150"/>
            <a:ext cx="312906" cy="369332"/>
          </a:xfrm>
          <a:prstGeom prst="rect">
            <a:avLst/>
          </a:prstGeom>
          <a:noFill/>
        </p:spPr>
        <p:txBody>
          <a:bodyPr wrap="none" rtlCol="0">
            <a:spAutoFit/>
          </a:bodyPr>
          <a:lstStyle/>
          <a:p>
            <a:r>
              <a:rPr lang="en-US" dirty="0">
                <a:solidFill>
                  <a:srgbClr val="C00000"/>
                </a:solidFill>
              </a:rPr>
              <a:t>d</a:t>
            </a:r>
          </a:p>
        </p:txBody>
      </p:sp>
      <p:sp>
        <p:nvSpPr>
          <p:cNvPr id="113" name="TextBox 112">
            <a:extLst>
              <a:ext uri="{FF2B5EF4-FFF2-40B4-BE49-F238E27FC236}">
                <a16:creationId xmlns:a16="http://schemas.microsoft.com/office/drawing/2014/main" id="{6BF2192F-72E2-114B-A9F8-E7044A7CB09D}"/>
              </a:ext>
            </a:extLst>
          </p:cNvPr>
          <p:cNvSpPr txBox="1"/>
          <p:nvPr/>
        </p:nvSpPr>
        <p:spPr>
          <a:xfrm>
            <a:off x="4883782" y="2470172"/>
            <a:ext cx="261610" cy="369332"/>
          </a:xfrm>
          <a:prstGeom prst="rect">
            <a:avLst/>
          </a:prstGeom>
          <a:noFill/>
        </p:spPr>
        <p:txBody>
          <a:bodyPr wrap="none" rtlCol="0">
            <a:spAutoFit/>
          </a:bodyPr>
          <a:lstStyle/>
          <a:p>
            <a:r>
              <a:rPr lang="en-US" dirty="0">
                <a:solidFill>
                  <a:srgbClr val="C00000"/>
                </a:solidFill>
              </a:rPr>
              <a:t>r</a:t>
            </a:r>
          </a:p>
        </p:txBody>
      </p:sp>
      <p:sp>
        <p:nvSpPr>
          <p:cNvPr id="114" name="TextBox 113">
            <a:extLst>
              <a:ext uri="{FF2B5EF4-FFF2-40B4-BE49-F238E27FC236}">
                <a16:creationId xmlns:a16="http://schemas.microsoft.com/office/drawing/2014/main" id="{B811856B-FEBE-6148-BCC4-A77308FD6896}"/>
              </a:ext>
            </a:extLst>
          </p:cNvPr>
          <p:cNvSpPr txBox="1"/>
          <p:nvPr/>
        </p:nvSpPr>
        <p:spPr>
          <a:xfrm>
            <a:off x="2879455" y="2823088"/>
            <a:ext cx="312906" cy="369332"/>
          </a:xfrm>
          <a:prstGeom prst="rect">
            <a:avLst/>
          </a:prstGeom>
          <a:noFill/>
        </p:spPr>
        <p:txBody>
          <a:bodyPr wrap="none" rtlCol="0">
            <a:spAutoFit/>
          </a:bodyPr>
          <a:lstStyle/>
          <a:p>
            <a:r>
              <a:rPr lang="en-US" dirty="0">
                <a:solidFill>
                  <a:srgbClr val="C00000"/>
                </a:solidFill>
              </a:rPr>
              <a:t>b</a:t>
            </a:r>
          </a:p>
        </p:txBody>
      </p:sp>
      <p:sp>
        <p:nvSpPr>
          <p:cNvPr id="117" name="TextBox 116">
            <a:extLst>
              <a:ext uri="{FF2B5EF4-FFF2-40B4-BE49-F238E27FC236}">
                <a16:creationId xmlns:a16="http://schemas.microsoft.com/office/drawing/2014/main" id="{A66C4C6A-7075-AD45-9144-6F2CAF89A91D}"/>
              </a:ext>
            </a:extLst>
          </p:cNvPr>
          <p:cNvSpPr txBox="1"/>
          <p:nvPr/>
        </p:nvSpPr>
        <p:spPr>
          <a:xfrm>
            <a:off x="6286500" y="3900488"/>
            <a:ext cx="261610" cy="369332"/>
          </a:xfrm>
          <a:prstGeom prst="rect">
            <a:avLst/>
          </a:prstGeom>
          <a:noFill/>
        </p:spPr>
        <p:txBody>
          <a:bodyPr wrap="none" rtlCol="0">
            <a:spAutoFit/>
          </a:bodyPr>
          <a:lstStyle/>
          <a:p>
            <a:r>
              <a:rPr lang="en-US" dirty="0">
                <a:solidFill>
                  <a:srgbClr val="C00000"/>
                </a:solidFill>
              </a:rPr>
              <a:t>r</a:t>
            </a:r>
          </a:p>
        </p:txBody>
      </p:sp>
      <p:sp>
        <p:nvSpPr>
          <p:cNvPr id="118" name="TextBox 117">
            <a:extLst>
              <a:ext uri="{FF2B5EF4-FFF2-40B4-BE49-F238E27FC236}">
                <a16:creationId xmlns:a16="http://schemas.microsoft.com/office/drawing/2014/main" id="{5BEA0C3A-8658-6A4D-90FA-5C432DF8579E}"/>
              </a:ext>
            </a:extLst>
          </p:cNvPr>
          <p:cNvSpPr txBox="1"/>
          <p:nvPr/>
        </p:nvSpPr>
        <p:spPr>
          <a:xfrm>
            <a:off x="5221110" y="3817154"/>
            <a:ext cx="261610" cy="369332"/>
          </a:xfrm>
          <a:prstGeom prst="rect">
            <a:avLst/>
          </a:prstGeom>
          <a:noFill/>
        </p:spPr>
        <p:txBody>
          <a:bodyPr wrap="none" rtlCol="0">
            <a:spAutoFit/>
          </a:bodyPr>
          <a:lstStyle/>
          <a:p>
            <a:r>
              <a:rPr lang="en-US" dirty="0">
                <a:solidFill>
                  <a:srgbClr val="C00000"/>
                </a:solidFill>
              </a:rPr>
              <a:t>r</a:t>
            </a:r>
          </a:p>
        </p:txBody>
      </p:sp>
      <p:sp>
        <p:nvSpPr>
          <p:cNvPr id="86" name="TextBox 85">
            <a:extLst>
              <a:ext uri="{FF2B5EF4-FFF2-40B4-BE49-F238E27FC236}">
                <a16:creationId xmlns:a16="http://schemas.microsoft.com/office/drawing/2014/main" id="{2E211F58-9673-2C4F-927B-9779E757CEF4}"/>
              </a:ext>
            </a:extLst>
          </p:cNvPr>
          <p:cNvSpPr txBox="1"/>
          <p:nvPr/>
        </p:nvSpPr>
        <p:spPr>
          <a:xfrm>
            <a:off x="346859" y="934244"/>
            <a:ext cx="8637301" cy="923330"/>
          </a:xfrm>
          <a:prstGeom prst="rect">
            <a:avLst/>
          </a:prstGeom>
          <a:noFill/>
        </p:spPr>
        <p:txBody>
          <a:bodyPr wrap="none" rtlCol="0">
            <a:spAutoFit/>
          </a:bodyPr>
          <a:lstStyle/>
          <a:p>
            <a:r>
              <a:rPr lang="en-US" dirty="0"/>
              <a:t>S</a:t>
            </a:r>
            <a:r>
              <a:rPr lang="en-US" baseline="-25000" dirty="0"/>
              <a:t>1</a:t>
            </a:r>
            <a:r>
              <a:rPr lang="en-US" dirty="0"/>
              <a:t> – root -&gt; all ports are designated “</a:t>
            </a:r>
            <a:r>
              <a:rPr lang="en-US" dirty="0">
                <a:solidFill>
                  <a:srgbClr val="C00000"/>
                </a:solidFill>
              </a:rPr>
              <a:t>d</a:t>
            </a:r>
            <a:r>
              <a:rPr lang="en-US" dirty="0"/>
              <a:t>”</a:t>
            </a:r>
          </a:p>
          <a:p>
            <a:r>
              <a:rPr lang="en-US" dirty="0"/>
              <a:t>S</a:t>
            </a:r>
            <a:r>
              <a:rPr lang="en-US" baseline="-25000" dirty="0"/>
              <a:t>2</a:t>
            </a:r>
            <a:r>
              <a:rPr lang="en-US" dirty="0"/>
              <a:t>, S</a:t>
            </a:r>
            <a:r>
              <a:rPr lang="en-US" baseline="-25000" dirty="0"/>
              <a:t>3</a:t>
            </a:r>
            <a:r>
              <a:rPr lang="en-US" dirty="0"/>
              <a:t>, S</a:t>
            </a:r>
            <a:r>
              <a:rPr lang="en-US" baseline="-25000" dirty="0"/>
              <a:t>4</a:t>
            </a:r>
            <a:r>
              <a:rPr lang="en-US" dirty="0"/>
              <a:t>, S</a:t>
            </a:r>
            <a:r>
              <a:rPr lang="en-US" baseline="-25000" dirty="0"/>
              <a:t>6</a:t>
            </a:r>
            <a:r>
              <a:rPr lang="en-US" dirty="0"/>
              <a:t> – designated bridges -&gt; have a root port “</a:t>
            </a:r>
            <a:r>
              <a:rPr lang="en-US" dirty="0">
                <a:solidFill>
                  <a:srgbClr val="C00000"/>
                </a:solidFill>
              </a:rPr>
              <a:t>r</a:t>
            </a:r>
            <a:r>
              <a:rPr lang="en-US" dirty="0"/>
              <a:t>” and designated ports “</a:t>
            </a:r>
            <a:r>
              <a:rPr lang="en-US" dirty="0">
                <a:solidFill>
                  <a:srgbClr val="C00000"/>
                </a:solidFill>
              </a:rPr>
              <a:t>d</a:t>
            </a:r>
            <a:r>
              <a:rPr lang="en-US" dirty="0"/>
              <a:t>”</a:t>
            </a:r>
          </a:p>
          <a:p>
            <a:r>
              <a:rPr lang="en-US" dirty="0"/>
              <a:t>S</a:t>
            </a:r>
            <a:r>
              <a:rPr lang="en-US" baseline="-25000" dirty="0"/>
              <a:t>5</a:t>
            </a:r>
            <a:r>
              <a:rPr lang="en-US" dirty="0"/>
              <a:t> – blocked* -&gt; has a blocked port “</a:t>
            </a:r>
            <a:r>
              <a:rPr lang="en-US" dirty="0">
                <a:solidFill>
                  <a:srgbClr val="C00000"/>
                </a:solidFill>
              </a:rPr>
              <a:t>b</a:t>
            </a:r>
            <a:r>
              <a:rPr lang="en-US" dirty="0"/>
              <a:t>”, has no designated ports, has a root port “</a:t>
            </a:r>
            <a:r>
              <a:rPr lang="en-US" dirty="0">
                <a:solidFill>
                  <a:srgbClr val="C00000"/>
                </a:solidFill>
              </a:rPr>
              <a:t>r</a:t>
            </a:r>
            <a:r>
              <a:rPr lang="en-US" dirty="0"/>
              <a:t>”</a:t>
            </a:r>
          </a:p>
        </p:txBody>
      </p:sp>
      <p:sp>
        <p:nvSpPr>
          <p:cNvPr id="115" name="TextBox 114">
            <a:extLst>
              <a:ext uri="{FF2B5EF4-FFF2-40B4-BE49-F238E27FC236}">
                <a16:creationId xmlns:a16="http://schemas.microsoft.com/office/drawing/2014/main" id="{A474570D-58F0-5348-9481-8FB45FAAE49A}"/>
              </a:ext>
            </a:extLst>
          </p:cNvPr>
          <p:cNvSpPr txBox="1"/>
          <p:nvPr/>
        </p:nvSpPr>
        <p:spPr>
          <a:xfrm>
            <a:off x="299170" y="5386922"/>
            <a:ext cx="7736205" cy="923330"/>
          </a:xfrm>
          <a:prstGeom prst="rect">
            <a:avLst/>
          </a:prstGeom>
          <a:noFill/>
        </p:spPr>
        <p:txBody>
          <a:bodyPr wrap="square" rtlCol="0">
            <a:spAutoFit/>
          </a:bodyPr>
          <a:lstStyle/>
          <a:p>
            <a:r>
              <a:rPr lang="en-US" dirty="0"/>
              <a:t>* Every switch has a “</a:t>
            </a:r>
            <a:r>
              <a:rPr lang="en-US" dirty="0">
                <a:solidFill>
                  <a:srgbClr val="C00000"/>
                </a:solidFill>
              </a:rPr>
              <a:t>r</a:t>
            </a:r>
            <a:r>
              <a:rPr lang="en-US" dirty="0"/>
              <a:t>” port, a switch can have 1 or more designated ports and one or more blocked ports. If it has at least one “</a:t>
            </a:r>
            <a:r>
              <a:rPr lang="en-US" dirty="0">
                <a:solidFill>
                  <a:srgbClr val="C00000"/>
                </a:solidFill>
              </a:rPr>
              <a:t>d</a:t>
            </a:r>
            <a:r>
              <a:rPr lang="en-US" dirty="0"/>
              <a:t>” port it is not a blocked switch, even though it may have 1+ blocked ports.</a:t>
            </a:r>
          </a:p>
        </p:txBody>
      </p:sp>
    </p:spTree>
    <p:extLst>
      <p:ext uri="{BB962C8B-B14F-4D97-AF65-F5344CB8AC3E}">
        <p14:creationId xmlns:p14="http://schemas.microsoft.com/office/powerpoint/2010/main" val="8004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ppt_x"/>
                                          </p:val>
                                        </p:tav>
                                        <p:tav tm="100000">
                                          <p:val>
                                            <p:strVal val="#ppt_x"/>
                                          </p:val>
                                        </p:tav>
                                      </p:tavLst>
                                    </p:anim>
                                    <p:anim calcmode="lin" valueType="num">
                                      <p:cBhvr additive="base">
                                        <p:cTn id="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268" name="Freeform 92"/>
          <p:cNvSpPr>
            <a:spLocks/>
          </p:cNvSpPr>
          <p:nvPr/>
        </p:nvSpPr>
        <p:spPr bwMode="auto">
          <a:xfrm>
            <a:off x="5656263" y="2616200"/>
            <a:ext cx="2308225" cy="3028950"/>
          </a:xfrm>
          <a:custGeom>
            <a:avLst/>
            <a:gdLst>
              <a:gd name="T0" fmla="*/ 0 w 1454"/>
              <a:gd name="T1" fmla="*/ 2743200 h 1908"/>
              <a:gd name="T2" fmla="*/ 31750 w 1454"/>
              <a:gd name="T3" fmla="*/ 2668588 h 1908"/>
              <a:gd name="T4" fmla="*/ 446088 w 1454"/>
              <a:gd name="T5" fmla="*/ 0 h 1908"/>
              <a:gd name="T6" fmla="*/ 1978025 w 1454"/>
              <a:gd name="T7" fmla="*/ 477838 h 1908"/>
              <a:gd name="T8" fmla="*/ 2308225 w 1454"/>
              <a:gd name="T9" fmla="*/ 2370138 h 1908"/>
              <a:gd name="T10" fmla="*/ 393700 w 1454"/>
              <a:gd name="T11" fmla="*/ 3028950 h 1908"/>
              <a:gd name="T12" fmla="*/ 0 w 1454"/>
              <a:gd name="T13" fmla="*/ 2743200 h 19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4" h="1908">
                <a:moveTo>
                  <a:pt x="0" y="1728"/>
                </a:moveTo>
                <a:cubicBezTo>
                  <a:pt x="15" y="1684"/>
                  <a:pt x="4" y="1697"/>
                  <a:pt x="20" y="1681"/>
                </a:cubicBezTo>
                <a:lnTo>
                  <a:pt x="281" y="0"/>
                </a:lnTo>
                <a:lnTo>
                  <a:pt x="1246" y="301"/>
                </a:lnTo>
                <a:lnTo>
                  <a:pt x="1454" y="1493"/>
                </a:lnTo>
                <a:lnTo>
                  <a:pt x="248" y="1908"/>
                </a:lnTo>
                <a:lnTo>
                  <a:pt x="0" y="1728"/>
                </a:lnTo>
                <a:close/>
              </a:path>
            </a:pathLst>
          </a:custGeom>
          <a:gradFill rotWithShape="1">
            <a:gsLst>
              <a:gs pos="0">
                <a:srgbClr val="000099"/>
              </a:gs>
              <a:gs pos="50000">
                <a:schemeClr val="bg1"/>
              </a:gs>
              <a:gs pos="100000">
                <a:srgbClr val="000099"/>
              </a:gs>
            </a:gsLst>
            <a:lin ang="189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en-US" dirty="0">
              <a:cs typeface="+mn-cs"/>
            </a:endParaRPr>
          </a:p>
        </p:txBody>
      </p:sp>
      <p:pic>
        <p:nvPicPr>
          <p:cNvPr id="54276" name="Picture 88"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887413"/>
            <a:ext cx="7769225"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8" name="Rectangle 2"/>
          <p:cNvSpPr>
            <a:spLocks noGrp="1" noChangeArrowheads="1"/>
          </p:cNvSpPr>
          <p:nvPr>
            <p:ph type="title"/>
          </p:nvPr>
        </p:nvSpPr>
        <p:spPr>
          <a:xfrm>
            <a:off x="384175" y="100013"/>
            <a:ext cx="8251825" cy="1143000"/>
          </a:xfrm>
        </p:spPr>
        <p:txBody>
          <a:bodyPr/>
          <a:lstStyle/>
          <a:p>
            <a:pPr>
              <a:defRPr/>
            </a:pPr>
            <a:r>
              <a:rPr lang="en-US" sz="4000" dirty="0">
                <a:latin typeface="Gill Sans MT" charset="0"/>
                <a:cs typeface="+mj-cs"/>
              </a:rPr>
              <a:t>Where is the link layer implemented?</a:t>
            </a:r>
          </a:p>
        </p:txBody>
      </p:sp>
      <p:sp>
        <p:nvSpPr>
          <p:cNvPr id="8199" name="Rectangle 3"/>
          <p:cNvSpPr>
            <a:spLocks noGrp="1" noChangeArrowheads="1"/>
          </p:cNvSpPr>
          <p:nvPr>
            <p:ph type="body" sz="half" idx="1"/>
          </p:nvPr>
        </p:nvSpPr>
        <p:spPr>
          <a:xfrm>
            <a:off x="398463" y="1243012"/>
            <a:ext cx="4075112" cy="5503777"/>
          </a:xfrm>
        </p:spPr>
        <p:txBody>
          <a:bodyPr/>
          <a:lstStyle/>
          <a:p>
            <a:pPr>
              <a:defRPr/>
            </a:pPr>
            <a:r>
              <a:rPr lang="en-US" sz="2400" dirty="0">
                <a:latin typeface="Gill Sans MT" charset="0"/>
                <a:cs typeface="+mn-cs"/>
              </a:rPr>
              <a:t>in each and every host</a:t>
            </a:r>
          </a:p>
          <a:p>
            <a:pPr>
              <a:defRPr/>
            </a:pPr>
            <a:r>
              <a:rPr lang="en-US" sz="2400" dirty="0">
                <a:latin typeface="Gill Sans MT" charset="0"/>
                <a:cs typeface="+mn-cs"/>
              </a:rPr>
              <a:t>link layer implemented in </a:t>
            </a:r>
            <a:r>
              <a:rPr lang="ja-JP" altLang="en-US" sz="2400" dirty="0">
                <a:latin typeface="Gill Sans MT" charset="0"/>
                <a:cs typeface="+mn-cs"/>
              </a:rPr>
              <a:t>“</a:t>
            </a:r>
            <a:r>
              <a:rPr lang="en-US" sz="2400" dirty="0">
                <a:latin typeface="Gill Sans MT" charset="0"/>
                <a:cs typeface="+mn-cs"/>
              </a:rPr>
              <a:t>adaptor</a:t>
            </a:r>
            <a:r>
              <a:rPr lang="ja-JP" altLang="en-US" sz="2400" dirty="0">
                <a:latin typeface="Gill Sans MT" charset="0"/>
                <a:cs typeface="+mn-cs"/>
              </a:rPr>
              <a:t>”</a:t>
            </a:r>
            <a:r>
              <a:rPr lang="en-US" sz="2400" dirty="0">
                <a:latin typeface="Gill Sans MT" charset="0"/>
                <a:cs typeface="+mn-cs"/>
              </a:rPr>
              <a:t> (aka </a:t>
            </a:r>
            <a:r>
              <a:rPr lang="en-US" sz="2400" i="1" dirty="0">
                <a:solidFill>
                  <a:srgbClr val="CC0000"/>
                </a:solidFill>
                <a:latin typeface="Gill Sans MT" charset="0"/>
                <a:cs typeface="+mn-cs"/>
              </a:rPr>
              <a:t>network interface card</a:t>
            </a:r>
            <a:r>
              <a:rPr lang="en-US" sz="2400" dirty="0">
                <a:latin typeface="Gill Sans MT" charset="0"/>
                <a:cs typeface="+mn-cs"/>
              </a:rPr>
              <a:t> NIC) or on a chip</a:t>
            </a:r>
          </a:p>
          <a:p>
            <a:pPr lvl="1">
              <a:defRPr/>
            </a:pPr>
            <a:r>
              <a:rPr lang="en-US" dirty="0">
                <a:latin typeface="Gill Sans MT" charset="0"/>
              </a:rPr>
              <a:t>Ethernet card, 802.11 card; Ethernet chipset</a:t>
            </a:r>
          </a:p>
          <a:p>
            <a:pPr lvl="1">
              <a:defRPr/>
            </a:pPr>
            <a:r>
              <a:rPr lang="en-US" dirty="0">
                <a:latin typeface="Gill Sans MT" charset="0"/>
              </a:rPr>
              <a:t>implements link, physical layer</a:t>
            </a:r>
          </a:p>
          <a:p>
            <a:pPr>
              <a:defRPr/>
            </a:pPr>
            <a:r>
              <a:rPr lang="en-US" sz="2400" dirty="0">
                <a:latin typeface="Gill Sans MT" charset="0"/>
                <a:cs typeface="+mn-cs"/>
              </a:rPr>
              <a:t>attaches into host’s system buses</a:t>
            </a:r>
          </a:p>
          <a:p>
            <a:pPr>
              <a:defRPr/>
            </a:pPr>
            <a:r>
              <a:rPr lang="en-US" sz="2400" dirty="0">
                <a:latin typeface="Gill Sans MT" charset="0"/>
                <a:cs typeface="+mn-cs"/>
              </a:rPr>
              <a:t>link-layer is combination of software (addressing, flow control), </a:t>
            </a:r>
            <a:r>
              <a:rPr lang="en-US" sz="2400" dirty="0">
                <a:latin typeface="Gill Sans MT" charset="0"/>
              </a:rPr>
              <a:t>hardware (framing, error recovery, access control), </a:t>
            </a:r>
            <a:r>
              <a:rPr lang="en-US" sz="2400" dirty="0">
                <a:latin typeface="Gill Sans MT" charset="0"/>
                <a:cs typeface="+mn-cs"/>
              </a:rPr>
              <a:t>firmware</a:t>
            </a:r>
          </a:p>
          <a:p>
            <a:pPr lvl="1">
              <a:defRPr/>
            </a:pPr>
            <a:endParaRPr lang="en-US" dirty="0">
              <a:latin typeface="Gill Sans MT" charset="0"/>
            </a:endParaRPr>
          </a:p>
        </p:txBody>
      </p:sp>
      <p:sp>
        <p:nvSpPr>
          <p:cNvPr id="8200" name="Rectangle 42"/>
          <p:cNvSpPr>
            <a:spLocks noChangeArrowheads="1"/>
          </p:cNvSpPr>
          <p:nvPr/>
        </p:nvSpPr>
        <p:spPr bwMode="auto">
          <a:xfrm>
            <a:off x="6129338" y="2614613"/>
            <a:ext cx="1836737" cy="240188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1" name="Rectangle 44"/>
          <p:cNvSpPr>
            <a:spLocks noChangeArrowheads="1"/>
          </p:cNvSpPr>
          <p:nvPr/>
        </p:nvSpPr>
        <p:spPr bwMode="auto">
          <a:xfrm>
            <a:off x="6578600" y="4552950"/>
            <a:ext cx="666750" cy="28257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2" name="Rectangle 45"/>
          <p:cNvSpPr>
            <a:spLocks noChangeArrowheads="1"/>
          </p:cNvSpPr>
          <p:nvPr/>
        </p:nvSpPr>
        <p:spPr bwMode="auto">
          <a:xfrm>
            <a:off x="6578600" y="3965575"/>
            <a:ext cx="657225" cy="519113"/>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i="0" dirty="0">
                <a:latin typeface="Arial" charset="0"/>
                <a:cs typeface="+mn-cs"/>
              </a:rPr>
              <a:t>controller</a:t>
            </a:r>
          </a:p>
        </p:txBody>
      </p:sp>
      <p:sp>
        <p:nvSpPr>
          <p:cNvPr id="8203" name="Text Box 46"/>
          <p:cNvSpPr txBox="1">
            <a:spLocks noChangeArrowheads="1"/>
          </p:cNvSpPr>
          <p:nvPr/>
        </p:nvSpPr>
        <p:spPr bwMode="auto">
          <a:xfrm>
            <a:off x="6384925" y="4562475"/>
            <a:ext cx="1036638" cy="455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sz="1200" i="0" dirty="0">
                <a:latin typeface="Arial" charset="0"/>
                <a:cs typeface="+mn-cs"/>
              </a:rPr>
              <a:t>physical</a:t>
            </a:r>
          </a:p>
          <a:p>
            <a:pPr algn="ctr" eaLnBrk="1" hangingPunct="1">
              <a:defRPr/>
            </a:pPr>
            <a:r>
              <a:rPr lang="en-US" sz="1200" i="0" dirty="0">
                <a:latin typeface="Arial" charset="0"/>
                <a:cs typeface="+mn-cs"/>
              </a:rPr>
              <a:t>transmission</a:t>
            </a:r>
          </a:p>
        </p:txBody>
      </p:sp>
      <p:sp>
        <p:nvSpPr>
          <p:cNvPr id="54283" name="Freeform 47"/>
          <p:cNvSpPr>
            <a:spLocks/>
          </p:cNvSpPr>
          <p:nvPr/>
        </p:nvSpPr>
        <p:spPr bwMode="auto">
          <a:xfrm>
            <a:off x="6630988" y="3484563"/>
            <a:ext cx="200025" cy="460375"/>
          </a:xfrm>
          <a:custGeom>
            <a:avLst/>
            <a:gdLst>
              <a:gd name="T0" fmla="*/ 0 w 361"/>
              <a:gd name="T1" fmla="*/ 0 h 478"/>
              <a:gd name="T2" fmla="*/ 0 w 361"/>
              <a:gd name="T3" fmla="*/ 2147483647 h 478"/>
              <a:gd name="T4" fmla="*/ 2147483647 w 361"/>
              <a:gd name="T5" fmla="*/ 2147483647 h 478"/>
              <a:gd name="T6" fmla="*/ 2147483647 w 361"/>
              <a:gd name="T7" fmla="*/ 2147483647 h 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1" h="478">
                <a:moveTo>
                  <a:pt x="0" y="0"/>
                </a:moveTo>
                <a:lnTo>
                  <a:pt x="0" y="230"/>
                </a:lnTo>
                <a:lnTo>
                  <a:pt x="361" y="230"/>
                </a:lnTo>
                <a:lnTo>
                  <a:pt x="359" y="478"/>
                </a:lnTo>
              </a:path>
            </a:pathLst>
          </a:custGeom>
          <a:noFill/>
          <a:ln w="38100" cmpd="sng">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05" name="Line 48"/>
          <p:cNvSpPr>
            <a:spLocks noChangeShapeType="1"/>
          </p:cNvSpPr>
          <p:nvPr/>
        </p:nvSpPr>
        <p:spPr bwMode="auto">
          <a:xfrm>
            <a:off x="6496050" y="3657600"/>
            <a:ext cx="13589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06" name="Line 49"/>
          <p:cNvSpPr>
            <a:spLocks noChangeShapeType="1"/>
          </p:cNvSpPr>
          <p:nvPr/>
        </p:nvSpPr>
        <p:spPr bwMode="auto">
          <a:xfrm flipV="1">
            <a:off x="6891338" y="3665538"/>
            <a:ext cx="0" cy="3000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07" name="Rectangle 50"/>
          <p:cNvSpPr>
            <a:spLocks noChangeArrowheads="1"/>
          </p:cNvSpPr>
          <p:nvPr/>
        </p:nvSpPr>
        <p:spPr bwMode="auto">
          <a:xfrm>
            <a:off x="6384925" y="2967038"/>
            <a:ext cx="657225" cy="519112"/>
          </a:xfrm>
          <a:prstGeom prst="rect">
            <a:avLst/>
          </a:prstGeom>
          <a:solidFill>
            <a:schemeClr val="bg1"/>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i="0" dirty="0">
                <a:latin typeface="Arial" charset="0"/>
                <a:cs typeface="+mn-cs"/>
              </a:rPr>
              <a:t>cpu</a:t>
            </a:r>
          </a:p>
        </p:txBody>
      </p:sp>
      <p:sp>
        <p:nvSpPr>
          <p:cNvPr id="8208" name="Rectangle 51"/>
          <p:cNvSpPr>
            <a:spLocks noChangeArrowheads="1"/>
          </p:cNvSpPr>
          <p:nvPr/>
        </p:nvSpPr>
        <p:spPr bwMode="auto">
          <a:xfrm>
            <a:off x="7204075" y="2968625"/>
            <a:ext cx="657225" cy="519113"/>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i="0" dirty="0">
                <a:latin typeface="Arial" charset="0"/>
                <a:cs typeface="+mn-cs"/>
              </a:rPr>
              <a:t>memory</a:t>
            </a:r>
          </a:p>
        </p:txBody>
      </p:sp>
      <p:sp>
        <p:nvSpPr>
          <p:cNvPr id="8209" name="Line 52"/>
          <p:cNvSpPr>
            <a:spLocks noChangeShapeType="1"/>
          </p:cNvSpPr>
          <p:nvPr/>
        </p:nvSpPr>
        <p:spPr bwMode="auto">
          <a:xfrm flipH="1" flipV="1">
            <a:off x="6688138" y="3487738"/>
            <a:ext cx="1587" cy="1698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10" name="Line 53"/>
          <p:cNvSpPr>
            <a:spLocks noChangeShapeType="1"/>
          </p:cNvSpPr>
          <p:nvPr/>
        </p:nvSpPr>
        <p:spPr bwMode="auto">
          <a:xfrm flipH="1" flipV="1">
            <a:off x="7561263" y="3489325"/>
            <a:ext cx="1587" cy="1714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11" name="Text Box 54"/>
          <p:cNvSpPr txBox="1">
            <a:spLocks noChangeArrowheads="1"/>
          </p:cNvSpPr>
          <p:nvPr/>
        </p:nvSpPr>
        <p:spPr bwMode="auto">
          <a:xfrm>
            <a:off x="8008938" y="3786188"/>
            <a:ext cx="879475" cy="639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dirty="0">
                <a:latin typeface="Arial" charset="0"/>
                <a:cs typeface="+mn-cs"/>
              </a:rPr>
              <a:t>host </a:t>
            </a:r>
          </a:p>
          <a:p>
            <a:pPr eaLnBrk="1" hangingPunct="1">
              <a:defRPr/>
            </a:pPr>
            <a:r>
              <a:rPr lang="en-US" sz="1200" dirty="0">
                <a:latin typeface="Arial" charset="0"/>
                <a:cs typeface="+mn-cs"/>
              </a:rPr>
              <a:t>bus </a:t>
            </a:r>
          </a:p>
          <a:p>
            <a:pPr eaLnBrk="1" hangingPunct="1">
              <a:defRPr/>
            </a:pPr>
            <a:r>
              <a:rPr lang="en-US" sz="1200" dirty="0">
                <a:latin typeface="Arial" charset="0"/>
                <a:cs typeface="+mn-cs"/>
              </a:rPr>
              <a:t>(e.g., PCI)</a:t>
            </a:r>
          </a:p>
        </p:txBody>
      </p:sp>
      <p:sp>
        <p:nvSpPr>
          <p:cNvPr id="8212" name="Line 55"/>
          <p:cNvSpPr>
            <a:spLocks noChangeShapeType="1"/>
          </p:cNvSpPr>
          <p:nvPr/>
        </p:nvSpPr>
        <p:spPr bwMode="auto">
          <a:xfrm flipH="1">
            <a:off x="6891338" y="4273550"/>
            <a:ext cx="12700" cy="339725"/>
          </a:xfrm>
          <a:prstGeom prst="line">
            <a:avLst/>
          </a:prstGeom>
          <a:noFill/>
          <a:ln w="381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13" name="Line 56"/>
          <p:cNvSpPr>
            <a:spLocks noChangeShapeType="1"/>
          </p:cNvSpPr>
          <p:nvPr/>
        </p:nvSpPr>
        <p:spPr bwMode="auto">
          <a:xfrm>
            <a:off x="6889750" y="4806950"/>
            <a:ext cx="0" cy="366713"/>
          </a:xfrm>
          <a:prstGeom prst="line">
            <a:avLst/>
          </a:prstGeom>
          <a:noFill/>
          <a:ln w="381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14" name="Line 57"/>
          <p:cNvSpPr>
            <a:spLocks noChangeShapeType="1"/>
          </p:cNvSpPr>
          <p:nvPr/>
        </p:nvSpPr>
        <p:spPr bwMode="auto">
          <a:xfrm flipH="1" flipV="1">
            <a:off x="7686675" y="3662363"/>
            <a:ext cx="382588" cy="2682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15" name="Text Box 58"/>
          <p:cNvSpPr txBox="1">
            <a:spLocks noChangeArrowheads="1"/>
          </p:cNvSpPr>
          <p:nvPr/>
        </p:nvSpPr>
        <p:spPr bwMode="auto">
          <a:xfrm>
            <a:off x="7296150" y="5356225"/>
            <a:ext cx="12731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dirty="0">
                <a:latin typeface="Arial" charset="0"/>
                <a:cs typeface="+mn-cs"/>
              </a:rPr>
              <a:t>network adapter</a:t>
            </a:r>
          </a:p>
          <a:p>
            <a:pPr eaLnBrk="1" hangingPunct="1">
              <a:defRPr/>
            </a:pPr>
            <a:r>
              <a:rPr lang="en-US" sz="1200" dirty="0">
                <a:latin typeface="Arial" charset="0"/>
                <a:cs typeface="+mn-cs"/>
              </a:rPr>
              <a:t>card</a:t>
            </a:r>
          </a:p>
        </p:txBody>
      </p:sp>
      <p:sp>
        <p:nvSpPr>
          <p:cNvPr id="8216" name="Line 59"/>
          <p:cNvSpPr>
            <a:spLocks noChangeShapeType="1"/>
          </p:cNvSpPr>
          <p:nvPr/>
        </p:nvSpPr>
        <p:spPr bwMode="auto">
          <a:xfrm flipH="1" flipV="1">
            <a:off x="7504113" y="4679950"/>
            <a:ext cx="271462" cy="7508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17" name="Rectangle 43"/>
          <p:cNvSpPr>
            <a:spLocks noChangeArrowheads="1"/>
          </p:cNvSpPr>
          <p:nvPr/>
        </p:nvSpPr>
        <p:spPr bwMode="auto">
          <a:xfrm>
            <a:off x="6351588" y="3854450"/>
            <a:ext cx="1122362" cy="1082675"/>
          </a:xfrm>
          <a:prstGeom prst="rect">
            <a:avLst/>
          </a:prstGeom>
          <a:noFill/>
          <a:ln w="28575">
            <a:solidFill>
              <a:srgbClr val="FF0000"/>
            </a:solidFill>
            <a:prstDash val="dash"/>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306260" name="Group 84"/>
          <p:cNvGrpSpPr>
            <a:grpSpLocks/>
          </p:cNvGrpSpPr>
          <p:nvPr/>
        </p:nvGrpSpPr>
        <p:grpSpPr bwMode="auto">
          <a:xfrm>
            <a:off x="5091113" y="2743200"/>
            <a:ext cx="1466850" cy="2065338"/>
            <a:chOff x="2691" y="1728"/>
            <a:chExt cx="924" cy="1301"/>
          </a:xfrm>
        </p:grpSpPr>
        <p:sp>
          <p:nvSpPr>
            <p:cNvPr id="54303" name="Freeform 62"/>
            <p:cNvSpPr>
              <a:spLocks/>
            </p:cNvSpPr>
            <p:nvPr/>
          </p:nvSpPr>
          <p:spPr bwMode="auto">
            <a:xfrm>
              <a:off x="3225" y="2509"/>
              <a:ext cx="390" cy="520"/>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0" h="520">
                  <a:moveTo>
                    <a:pt x="390" y="0"/>
                  </a:moveTo>
                  <a:lnTo>
                    <a:pt x="0" y="221"/>
                  </a:lnTo>
                  <a:lnTo>
                    <a:pt x="3" y="433"/>
                  </a:lnTo>
                  <a:lnTo>
                    <a:pt x="388" y="520"/>
                  </a:lnTo>
                  <a:lnTo>
                    <a:pt x="390" y="0"/>
                  </a:lnTo>
                  <a:close/>
                </a:path>
              </a:pathLst>
            </a:custGeom>
            <a:gradFill rotWithShape="1">
              <a:gsLst>
                <a:gs pos="0">
                  <a:srgbClr val="FF0000"/>
                </a:gs>
                <a:gs pos="100000">
                  <a:srgbClr val="FFFF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4304" name="Freeform 63"/>
            <p:cNvSpPr>
              <a:spLocks/>
            </p:cNvSpPr>
            <p:nvPr/>
          </p:nvSpPr>
          <p:spPr bwMode="auto">
            <a:xfrm>
              <a:off x="3222" y="1767"/>
              <a:ext cx="275" cy="44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43">
                  <a:moveTo>
                    <a:pt x="264" y="108"/>
                  </a:moveTo>
                  <a:lnTo>
                    <a:pt x="0" y="0"/>
                  </a:lnTo>
                  <a:lnTo>
                    <a:pt x="2" y="443"/>
                  </a:lnTo>
                  <a:lnTo>
                    <a:pt x="275" y="412"/>
                  </a:lnTo>
                  <a:lnTo>
                    <a:pt x="264" y="108"/>
                  </a:lnTo>
                  <a:close/>
                </a:path>
              </a:pathLst>
            </a:custGeom>
            <a:gradFill rotWithShape="1">
              <a:gsLst>
                <a:gs pos="0">
                  <a:srgbClr val="FF0000"/>
                </a:gs>
                <a:gs pos="100000">
                  <a:srgbClr val="FFFF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6" name="Rectangle 64"/>
            <p:cNvSpPr>
              <a:spLocks noChangeArrowheads="1"/>
            </p:cNvSpPr>
            <p:nvPr/>
          </p:nvSpPr>
          <p:spPr bwMode="auto">
            <a:xfrm>
              <a:off x="2737" y="1775"/>
              <a:ext cx="489" cy="523"/>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27" name="Text Box 65"/>
            <p:cNvSpPr txBox="1">
              <a:spLocks noChangeArrowheads="1"/>
            </p:cNvSpPr>
            <p:nvPr/>
          </p:nvSpPr>
          <p:spPr bwMode="auto">
            <a:xfrm>
              <a:off x="2691" y="1728"/>
              <a:ext cx="572" cy="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sz="1200" i="0" dirty="0">
                  <a:latin typeface="Arial" charset="0"/>
                  <a:cs typeface="+mn-cs"/>
                </a:rPr>
                <a:t>application</a:t>
              </a:r>
            </a:p>
            <a:p>
              <a:pPr algn="ctr" eaLnBrk="1" hangingPunct="1">
                <a:defRPr/>
              </a:pPr>
              <a:r>
                <a:rPr lang="en-US" sz="1200" i="0" dirty="0">
                  <a:latin typeface="Arial" charset="0"/>
                  <a:cs typeface="+mn-cs"/>
                </a:rPr>
                <a:t>transport</a:t>
              </a:r>
            </a:p>
            <a:p>
              <a:pPr algn="ctr" eaLnBrk="1" hangingPunct="1">
                <a:defRPr/>
              </a:pPr>
              <a:r>
                <a:rPr lang="en-US" sz="1200" i="0" dirty="0">
                  <a:latin typeface="Arial" charset="0"/>
                  <a:cs typeface="+mn-cs"/>
                </a:rPr>
                <a:t>network</a:t>
              </a:r>
            </a:p>
            <a:p>
              <a:pPr algn="ctr" eaLnBrk="1" hangingPunct="1">
                <a:defRPr/>
              </a:pPr>
              <a:r>
                <a:rPr lang="en-US" sz="1200" i="0" dirty="0">
                  <a:latin typeface="Arial" charset="0"/>
                  <a:cs typeface="+mn-cs"/>
                </a:rPr>
                <a:t>link</a:t>
              </a:r>
            </a:p>
          </p:txBody>
        </p:sp>
        <p:sp>
          <p:nvSpPr>
            <p:cNvPr id="8228" name="Line 66"/>
            <p:cNvSpPr>
              <a:spLocks noChangeShapeType="1"/>
            </p:cNvSpPr>
            <p:nvPr/>
          </p:nvSpPr>
          <p:spPr bwMode="auto">
            <a:xfrm>
              <a:off x="2737" y="1886"/>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29" name="Line 67"/>
            <p:cNvSpPr>
              <a:spLocks noChangeShapeType="1"/>
            </p:cNvSpPr>
            <p:nvPr/>
          </p:nvSpPr>
          <p:spPr bwMode="auto">
            <a:xfrm>
              <a:off x="2737" y="1991"/>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30" name="Line 68"/>
            <p:cNvSpPr>
              <a:spLocks noChangeShapeType="1"/>
            </p:cNvSpPr>
            <p:nvPr/>
          </p:nvSpPr>
          <p:spPr bwMode="auto">
            <a:xfrm>
              <a:off x="2735" y="209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31" name="Line 69"/>
            <p:cNvSpPr>
              <a:spLocks noChangeShapeType="1"/>
            </p:cNvSpPr>
            <p:nvPr/>
          </p:nvSpPr>
          <p:spPr bwMode="auto">
            <a:xfrm>
              <a:off x="2738" y="2206"/>
              <a:ext cx="484" cy="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32" name="Rectangle 70"/>
            <p:cNvSpPr>
              <a:spLocks noChangeArrowheads="1"/>
            </p:cNvSpPr>
            <p:nvPr/>
          </p:nvSpPr>
          <p:spPr bwMode="auto">
            <a:xfrm>
              <a:off x="2695" y="2212"/>
              <a:ext cx="552" cy="11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33" name="Line 71"/>
            <p:cNvSpPr>
              <a:spLocks noChangeShapeType="1"/>
            </p:cNvSpPr>
            <p:nvPr/>
          </p:nvSpPr>
          <p:spPr bwMode="auto">
            <a:xfrm>
              <a:off x="2738" y="2224"/>
              <a:ext cx="0" cy="65"/>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34" name="Line 72"/>
            <p:cNvSpPr>
              <a:spLocks noChangeShapeType="1"/>
            </p:cNvSpPr>
            <p:nvPr/>
          </p:nvSpPr>
          <p:spPr bwMode="auto">
            <a:xfrm>
              <a:off x="3225" y="2218"/>
              <a:ext cx="0" cy="64"/>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35" name="Rectangle 73"/>
            <p:cNvSpPr>
              <a:spLocks noChangeArrowheads="1"/>
            </p:cNvSpPr>
            <p:nvPr/>
          </p:nvSpPr>
          <p:spPr bwMode="auto">
            <a:xfrm>
              <a:off x="2737" y="2415"/>
              <a:ext cx="489" cy="5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36" name="Text Box 74"/>
            <p:cNvSpPr txBox="1">
              <a:spLocks noChangeArrowheads="1"/>
            </p:cNvSpPr>
            <p:nvPr/>
          </p:nvSpPr>
          <p:spPr bwMode="auto">
            <a:xfrm>
              <a:off x="2745" y="2345"/>
              <a:ext cx="462" cy="6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endParaRPr lang="en-US" sz="1200" i="0" dirty="0">
                <a:latin typeface="Arial" charset="0"/>
                <a:cs typeface="+mn-cs"/>
              </a:endParaRPr>
            </a:p>
            <a:p>
              <a:pPr algn="ctr" eaLnBrk="1" hangingPunct="1">
                <a:defRPr/>
              </a:pPr>
              <a:endParaRPr lang="en-US" sz="1200" i="0" dirty="0">
                <a:latin typeface="Arial" charset="0"/>
                <a:cs typeface="+mn-cs"/>
              </a:endParaRPr>
            </a:p>
            <a:p>
              <a:pPr algn="ctr" eaLnBrk="1" hangingPunct="1">
                <a:defRPr/>
              </a:pPr>
              <a:endParaRPr lang="en-US" sz="1200" i="0" dirty="0">
                <a:latin typeface="Arial" charset="0"/>
                <a:cs typeface="+mn-cs"/>
              </a:endParaRPr>
            </a:p>
            <a:p>
              <a:pPr algn="ctr" eaLnBrk="1" hangingPunct="1">
                <a:defRPr/>
              </a:pPr>
              <a:r>
                <a:rPr lang="en-US" sz="1200" i="0" dirty="0">
                  <a:latin typeface="Arial" charset="0"/>
                  <a:cs typeface="+mn-cs"/>
                </a:rPr>
                <a:t>link</a:t>
              </a:r>
            </a:p>
            <a:p>
              <a:pPr algn="ctr" eaLnBrk="1" hangingPunct="1">
                <a:defRPr/>
              </a:pPr>
              <a:r>
                <a:rPr lang="en-US" sz="1200" i="0" dirty="0">
                  <a:latin typeface="Arial" charset="0"/>
                  <a:cs typeface="+mn-cs"/>
                </a:rPr>
                <a:t>physical</a:t>
              </a:r>
            </a:p>
          </p:txBody>
        </p:sp>
        <p:sp>
          <p:nvSpPr>
            <p:cNvPr id="8237" name="Line 75"/>
            <p:cNvSpPr>
              <a:spLocks noChangeShapeType="1"/>
            </p:cNvSpPr>
            <p:nvPr/>
          </p:nvSpPr>
          <p:spPr bwMode="auto">
            <a:xfrm>
              <a:off x="2737" y="2526"/>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38" name="Line 76"/>
            <p:cNvSpPr>
              <a:spLocks noChangeShapeType="1"/>
            </p:cNvSpPr>
            <p:nvPr/>
          </p:nvSpPr>
          <p:spPr bwMode="auto">
            <a:xfrm>
              <a:off x="2737" y="2632"/>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39" name="Line 77"/>
            <p:cNvSpPr>
              <a:spLocks noChangeShapeType="1"/>
            </p:cNvSpPr>
            <p:nvPr/>
          </p:nvSpPr>
          <p:spPr bwMode="auto">
            <a:xfrm>
              <a:off x="2735" y="2721"/>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40" name="Line 78"/>
            <p:cNvSpPr>
              <a:spLocks noChangeShapeType="1"/>
            </p:cNvSpPr>
            <p:nvPr/>
          </p:nvSpPr>
          <p:spPr bwMode="auto">
            <a:xfrm>
              <a:off x="2733" y="2836"/>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41" name="Rectangle 79"/>
            <p:cNvSpPr>
              <a:spLocks noChangeArrowheads="1"/>
            </p:cNvSpPr>
            <p:nvPr/>
          </p:nvSpPr>
          <p:spPr bwMode="auto">
            <a:xfrm>
              <a:off x="2719" y="2390"/>
              <a:ext cx="518" cy="29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42" name="Line 80"/>
            <p:cNvSpPr>
              <a:spLocks noChangeShapeType="1"/>
            </p:cNvSpPr>
            <p:nvPr/>
          </p:nvSpPr>
          <p:spPr bwMode="auto">
            <a:xfrm>
              <a:off x="2737" y="2614"/>
              <a:ext cx="0" cy="65"/>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43" name="Line 81"/>
            <p:cNvSpPr>
              <a:spLocks noChangeShapeType="1"/>
            </p:cNvSpPr>
            <p:nvPr/>
          </p:nvSpPr>
          <p:spPr bwMode="auto">
            <a:xfrm>
              <a:off x="3226" y="2614"/>
              <a:ext cx="0" cy="64"/>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44" name="Rectangle 82"/>
            <p:cNvSpPr>
              <a:spLocks noChangeArrowheads="1"/>
            </p:cNvSpPr>
            <p:nvPr/>
          </p:nvSpPr>
          <p:spPr bwMode="auto">
            <a:xfrm>
              <a:off x="2736" y="1778"/>
              <a:ext cx="490" cy="431"/>
            </a:xfrm>
            <a:prstGeom prst="rect">
              <a:avLst/>
            </a:prstGeom>
            <a:noFill/>
            <a:ln w="127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45" name="Rectangle 83"/>
            <p:cNvSpPr>
              <a:spLocks noChangeArrowheads="1"/>
            </p:cNvSpPr>
            <p:nvPr/>
          </p:nvSpPr>
          <p:spPr bwMode="auto">
            <a:xfrm>
              <a:off x="2733" y="2721"/>
              <a:ext cx="489" cy="219"/>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pic>
        <p:nvPicPr>
          <p:cNvPr id="8219"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1122363"/>
            <a:ext cx="1350963" cy="1350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220" name="Picture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317625"/>
            <a:ext cx="1143000" cy="1171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54300" name="Group 89"/>
          <p:cNvGrpSpPr>
            <a:grpSpLocks/>
          </p:cNvGrpSpPr>
          <p:nvPr/>
        </p:nvGrpSpPr>
        <p:grpSpPr bwMode="auto">
          <a:xfrm>
            <a:off x="5062538" y="5251450"/>
            <a:ext cx="1109662" cy="1095375"/>
            <a:chOff x="-44" y="1473"/>
            <a:chExt cx="981" cy="1105"/>
          </a:xfrm>
        </p:grpSpPr>
        <p:pic>
          <p:nvPicPr>
            <p:cNvPr id="54301" name="Picture 90"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302" name="Freeform 9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54"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8</a:t>
            </a:fld>
            <a:endParaRPr lang="en-US" sz="1200" dirty="0">
              <a:latin typeface="Tahoma" charset="0"/>
            </a:endParaRPr>
          </a:p>
        </p:txBody>
      </p:sp>
      <p:sp>
        <p:nvSpPr>
          <p:cNvPr id="55"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cxnSp>
        <p:nvCxnSpPr>
          <p:cNvPr id="3" name="Straight Arrow Connector 2">
            <a:extLst>
              <a:ext uri="{FF2B5EF4-FFF2-40B4-BE49-F238E27FC236}">
                <a16:creationId xmlns:a16="http://schemas.microsoft.com/office/drawing/2014/main" id="{3B5DF44F-E3AB-FA48-B807-A452BE63857C}"/>
              </a:ext>
            </a:extLst>
          </p:cNvPr>
          <p:cNvCxnSpPr>
            <a:cxnSpLocks/>
          </p:cNvCxnSpPr>
          <p:nvPr/>
        </p:nvCxnSpPr>
        <p:spPr bwMode="auto">
          <a:xfrm flipV="1">
            <a:off x="3200400" y="4436077"/>
            <a:ext cx="1816443" cy="133452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6" name="Straight Arrow Connector 55">
            <a:extLst>
              <a:ext uri="{FF2B5EF4-FFF2-40B4-BE49-F238E27FC236}">
                <a16:creationId xmlns:a16="http://schemas.microsoft.com/office/drawing/2014/main" id="{14457FA6-F15F-D144-BD62-148C7BAD53FE}"/>
              </a:ext>
            </a:extLst>
          </p:cNvPr>
          <p:cNvCxnSpPr>
            <a:cxnSpLocks/>
          </p:cNvCxnSpPr>
          <p:nvPr/>
        </p:nvCxnSpPr>
        <p:spPr bwMode="auto">
          <a:xfrm flipV="1">
            <a:off x="1841157" y="3426941"/>
            <a:ext cx="3253946" cy="199767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215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6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F6D36C98-E34D-EA40-99CF-B19E92EF1350}" type="slidenum">
              <a:rPr lang="en-US" altLang="en-US" sz="1050">
                <a:latin typeface="Times New Roman" charset="0"/>
              </a:rPr>
              <a:pPr>
                <a:spcBef>
                  <a:spcPct val="0"/>
                </a:spcBef>
                <a:buFontTx/>
                <a:buNone/>
              </a:pPr>
              <a:t>80</a:t>
            </a:fld>
            <a:endParaRPr lang="en-US" altLang="en-US" sz="1050">
              <a:latin typeface="Times New Roman" charset="0"/>
            </a:endParaRPr>
          </a:p>
        </p:txBody>
      </p:sp>
      <p:sp>
        <p:nvSpPr>
          <p:cNvPr id="340994" name="Rectangle 2"/>
          <p:cNvSpPr>
            <a:spLocks noGrp="1" noChangeArrowheads="1"/>
          </p:cNvSpPr>
          <p:nvPr>
            <p:ph type="title"/>
          </p:nvPr>
        </p:nvSpPr>
        <p:spPr>
          <a:xfrm>
            <a:off x="133055" y="152400"/>
            <a:ext cx="7886700" cy="459047"/>
          </a:xfrm>
        </p:spPr>
        <p:txBody>
          <a:bodyPr>
            <a:noAutofit/>
          </a:bodyPr>
          <a:lstStyle/>
          <a:p>
            <a:pPr>
              <a:defRPr/>
            </a:pPr>
            <a:r>
              <a:rPr lang="en-US" sz="3600" dirty="0"/>
              <a:t>Main Concept</a:t>
            </a:r>
          </a:p>
        </p:txBody>
      </p:sp>
      <p:sp>
        <p:nvSpPr>
          <p:cNvPr id="340995" name="Rectangle 3"/>
          <p:cNvSpPr>
            <a:spLocks noGrp="1" noChangeArrowheads="1"/>
          </p:cNvSpPr>
          <p:nvPr>
            <p:ph type="body" idx="1"/>
          </p:nvPr>
        </p:nvSpPr>
        <p:spPr>
          <a:xfrm>
            <a:off x="133054" y="1732956"/>
            <a:ext cx="8359436" cy="4513596"/>
          </a:xfrm>
        </p:spPr>
        <p:txBody>
          <a:bodyPr>
            <a:normAutofit fontScale="40000" lnSpcReduction="20000"/>
          </a:bodyPr>
          <a:lstStyle/>
          <a:p>
            <a:pPr>
              <a:lnSpc>
                <a:spcPct val="120000"/>
              </a:lnSpc>
              <a:buSzPts val="2400"/>
              <a:buFont typeface="Arial" panose="020B0604020202020204" pitchFamily="34" charset="0"/>
              <a:buChar char="•"/>
            </a:pPr>
            <a:r>
              <a:rPr lang="en-US" sz="5000" kern="1200" dirty="0">
                <a:solidFill>
                  <a:srgbClr val="000000"/>
                </a:solidFill>
                <a:latin typeface="Gill Sans MT" panose="020B0502020104020203" pitchFamily="34" charset="77"/>
              </a:rPr>
              <a:t>bridges are assigned priorities to “</a:t>
            </a:r>
            <a:r>
              <a:rPr lang="en-US" sz="5000" kern="1200" dirty="0">
                <a:solidFill>
                  <a:srgbClr val="C00000"/>
                </a:solidFill>
                <a:latin typeface="Gill Sans MT" panose="020B0502020104020203" pitchFamily="34" charset="77"/>
              </a:rPr>
              <a:t>assist</a:t>
            </a:r>
            <a:r>
              <a:rPr lang="en-US" sz="5000" kern="1200" dirty="0">
                <a:solidFill>
                  <a:srgbClr val="000000"/>
                </a:solidFill>
                <a:latin typeface="Gill Sans MT" panose="020B0502020104020203" pitchFamily="34" charset="77"/>
              </a:rPr>
              <a:t>” in root election process</a:t>
            </a:r>
          </a:p>
          <a:p>
            <a:pPr>
              <a:lnSpc>
                <a:spcPct val="120000"/>
              </a:lnSpc>
              <a:buSzPts val="2400"/>
              <a:buFont typeface="Arial" panose="020B0604020202020204" pitchFamily="34" charset="0"/>
              <a:buChar char="•"/>
            </a:pPr>
            <a:r>
              <a:rPr lang="en-US" sz="5000" kern="1200" dirty="0">
                <a:solidFill>
                  <a:srgbClr val="000000"/>
                </a:solidFill>
                <a:latin typeface="Gill Sans MT" panose="020B0502020104020203" pitchFamily="34" charset="77"/>
              </a:rPr>
              <a:t>each switch has a unique identifier – Bridge ID:</a:t>
            </a:r>
            <a:endParaRPr lang="en-US" sz="5000" kern="1200" dirty="0">
              <a:solidFill>
                <a:srgbClr val="C00000"/>
              </a:solidFill>
              <a:latin typeface="Gill Sans MT" panose="020B0502020104020203" pitchFamily="34" charset="77"/>
            </a:endParaRPr>
          </a:p>
          <a:p>
            <a:pPr marL="400050" lvl="1" indent="0">
              <a:lnSpc>
                <a:spcPct val="120000"/>
              </a:lnSpc>
              <a:buNone/>
            </a:pPr>
            <a:r>
              <a:rPr lang="en-US" sz="4500" kern="1200" dirty="0">
                <a:solidFill>
                  <a:srgbClr val="C00000"/>
                </a:solidFill>
                <a:latin typeface="Gill Sans MT" panose="020B0502020104020203" pitchFamily="34" charset="77"/>
              </a:rPr>
              <a:t>Bridge ID = &lt;bridge priority.(lowest)MAC address&gt; =&gt; lowest 8 bytes</a:t>
            </a:r>
            <a:endParaRPr lang="en-US" sz="4500" kern="1200" dirty="0">
              <a:solidFill>
                <a:srgbClr val="000000"/>
              </a:solidFill>
              <a:latin typeface="Gill Sans MT" panose="020B0502020104020203" pitchFamily="34" charset="77"/>
            </a:endParaRPr>
          </a:p>
          <a:p>
            <a:pPr>
              <a:lnSpc>
                <a:spcPct val="120000"/>
              </a:lnSpc>
              <a:buSzPts val="2200"/>
              <a:buFont typeface="Arial" panose="020B0604020202020204" pitchFamily="34" charset="0"/>
              <a:buChar char="•"/>
            </a:pPr>
            <a:r>
              <a:rPr lang="en-US" sz="5000" kern="1200" dirty="0">
                <a:solidFill>
                  <a:srgbClr val="000000"/>
                </a:solidFill>
                <a:latin typeface="Gill Sans MT" panose="020B0502020104020203" pitchFamily="34" charset="77"/>
              </a:rPr>
              <a:t>a bridge has several MAC addresses (one for each port), picks </a:t>
            </a:r>
            <a:r>
              <a:rPr lang="en-US" sz="5000" kern="1200" dirty="0">
                <a:solidFill>
                  <a:srgbClr val="C00000"/>
                </a:solidFill>
                <a:latin typeface="Gill Sans MT" panose="020B0502020104020203" pitchFamily="34" charset="77"/>
              </a:rPr>
              <a:t>lowest</a:t>
            </a:r>
            <a:r>
              <a:rPr lang="en-US" sz="5000" kern="1200" dirty="0">
                <a:solidFill>
                  <a:srgbClr val="000000"/>
                </a:solidFill>
                <a:latin typeface="Gill Sans MT" panose="020B0502020104020203" pitchFamily="34" charset="77"/>
              </a:rPr>
              <a:t> one for its ID </a:t>
            </a:r>
          </a:p>
          <a:p>
            <a:pPr marL="400050" lvl="1" indent="0">
              <a:lnSpc>
                <a:spcPct val="120000"/>
              </a:lnSpc>
              <a:buNone/>
            </a:pPr>
            <a:r>
              <a:rPr lang="en-US" sz="4500" b="1" kern="1200" dirty="0">
                <a:solidFill>
                  <a:srgbClr val="C00000"/>
                </a:solidFill>
                <a:latin typeface="Gill Sans MT" panose="020B0502020104020203" pitchFamily="34" charset="77"/>
              </a:rPr>
              <a:t>“</a:t>
            </a:r>
            <a:r>
              <a:rPr lang="en-US" sz="4500" kern="1200" dirty="0">
                <a:solidFill>
                  <a:srgbClr val="000000"/>
                </a:solidFill>
                <a:latin typeface="Gill Sans MT" panose="020B0502020104020203" pitchFamily="34" charset="77"/>
              </a:rPr>
              <a:t>bridge priority.(lowest)MAC address</a:t>
            </a:r>
            <a:r>
              <a:rPr lang="en-US" sz="4500" kern="1200" dirty="0">
                <a:solidFill>
                  <a:srgbClr val="C00000"/>
                </a:solidFill>
                <a:latin typeface="Gill Sans MT" panose="020B0502020104020203" pitchFamily="34" charset="77"/>
              </a:rPr>
              <a:t>”</a:t>
            </a:r>
            <a:r>
              <a:rPr lang="en-US" sz="4500" kern="1200" dirty="0">
                <a:solidFill>
                  <a:srgbClr val="000000"/>
                </a:solidFill>
                <a:latin typeface="Gill Sans MT" panose="020B0502020104020203" pitchFamily="34" charset="77"/>
              </a:rPr>
              <a:t> is the </a:t>
            </a:r>
            <a:r>
              <a:rPr lang="en-US" sz="4500" b="1" kern="1200" dirty="0">
                <a:solidFill>
                  <a:srgbClr val="C00000"/>
                </a:solidFill>
                <a:latin typeface="Gill Sans MT" panose="020B0502020104020203" pitchFamily="34" charset="77"/>
              </a:rPr>
              <a:t>bridge ID</a:t>
            </a:r>
            <a:endParaRPr lang="en-US" sz="4500" kern="1200" dirty="0">
              <a:solidFill>
                <a:srgbClr val="C00000"/>
              </a:solidFill>
              <a:latin typeface="Gill Sans MT" panose="020B0502020104020203" pitchFamily="34" charset="77"/>
            </a:endParaRPr>
          </a:p>
          <a:p>
            <a:pPr>
              <a:lnSpc>
                <a:spcPct val="120000"/>
              </a:lnSpc>
              <a:buSzPts val="2200"/>
              <a:buFont typeface="Arial" panose="020B0604020202020204" pitchFamily="34" charset="0"/>
              <a:buChar char="•"/>
            </a:pPr>
            <a:r>
              <a:rPr lang="en-US" sz="5000" kern="1200" dirty="0">
                <a:solidFill>
                  <a:srgbClr val="000000"/>
                </a:solidFill>
                <a:latin typeface="Gill Sans MT" panose="020B0502020104020203" pitchFamily="34" charset="77"/>
              </a:rPr>
              <a:t>each port on a bridge has a unique identifier </a:t>
            </a:r>
            <a:r>
              <a:rPr lang="en-US" sz="5000" kern="1200" dirty="0">
                <a:solidFill>
                  <a:srgbClr val="C00000"/>
                </a:solidFill>
                <a:latin typeface="Gill Sans MT" panose="020B0502020104020203" pitchFamily="34" charset="77"/>
              </a:rPr>
              <a:t>- port ID</a:t>
            </a:r>
            <a:endParaRPr lang="en-US" sz="5000" b="1" kern="1200" dirty="0">
              <a:solidFill>
                <a:srgbClr val="C00000"/>
              </a:solidFill>
              <a:latin typeface="Gill Sans MT" panose="020B0502020104020203" pitchFamily="34" charset="77"/>
            </a:endParaRPr>
          </a:p>
          <a:p>
            <a:pPr>
              <a:lnSpc>
                <a:spcPct val="120000"/>
              </a:lnSpc>
              <a:buSzPts val="2200"/>
              <a:buFont typeface="Arial" panose="020B0604020202020204" pitchFamily="34" charset="0"/>
              <a:buChar char="•"/>
            </a:pPr>
            <a:r>
              <a:rPr lang="en-US" sz="5000" b="1" kern="1200" dirty="0">
                <a:solidFill>
                  <a:srgbClr val="C00000"/>
                </a:solidFill>
                <a:latin typeface="Gill Sans MT" panose="020B0502020104020203" pitchFamily="34" charset="77"/>
              </a:rPr>
              <a:t>Root Bridge: </a:t>
            </a:r>
          </a:p>
          <a:p>
            <a:pPr lvl="1">
              <a:lnSpc>
                <a:spcPct val="120000"/>
              </a:lnSpc>
              <a:buSzPts val="2200"/>
              <a:buFont typeface="Arial" panose="020B0604020202020204" pitchFamily="34" charset="0"/>
              <a:buChar char="•"/>
            </a:pPr>
            <a:r>
              <a:rPr lang="en-US" sz="4500" kern="1200" dirty="0">
                <a:solidFill>
                  <a:srgbClr val="000000"/>
                </a:solidFill>
                <a:latin typeface="Gill Sans MT" panose="020B0502020104020203" pitchFamily="34" charset="77"/>
              </a:rPr>
              <a:t>the bridge with the lowest Bridge ID is chosen as the </a:t>
            </a:r>
            <a:r>
              <a:rPr lang="en-US" sz="4500" kern="1200" dirty="0">
                <a:solidFill>
                  <a:srgbClr val="C00000"/>
                </a:solidFill>
                <a:latin typeface="Gill Sans MT" panose="020B0502020104020203" pitchFamily="34" charset="77"/>
              </a:rPr>
              <a:t>root</a:t>
            </a:r>
            <a:r>
              <a:rPr lang="en-US" sz="4500" kern="1200" dirty="0">
                <a:solidFill>
                  <a:srgbClr val="000000"/>
                </a:solidFill>
                <a:latin typeface="Gill Sans MT" panose="020B0502020104020203" pitchFamily="34" charset="77"/>
              </a:rPr>
              <a:t> of the spanning tree</a:t>
            </a:r>
          </a:p>
          <a:p>
            <a:pPr>
              <a:lnSpc>
                <a:spcPct val="120000"/>
              </a:lnSpc>
              <a:buSzPts val="2200"/>
              <a:buFont typeface="Arial" panose="020B0604020202020204" pitchFamily="34" charset="0"/>
              <a:buChar char="•"/>
            </a:pPr>
            <a:r>
              <a:rPr lang="en-US" sz="5000" b="1" kern="1200" dirty="0">
                <a:solidFill>
                  <a:srgbClr val="C00000"/>
                </a:solidFill>
                <a:latin typeface="Gill Sans MT" panose="020B0502020104020203" pitchFamily="34" charset="77"/>
              </a:rPr>
              <a:t>Root Port</a:t>
            </a:r>
            <a:r>
              <a:rPr lang="en-US" sz="5000" kern="1200" dirty="0">
                <a:solidFill>
                  <a:srgbClr val="C00000"/>
                </a:solidFill>
                <a:latin typeface="Gill Sans MT" panose="020B0502020104020203" pitchFamily="34" charset="77"/>
              </a:rPr>
              <a:t>:</a:t>
            </a:r>
          </a:p>
          <a:p>
            <a:pPr lvl="1">
              <a:lnSpc>
                <a:spcPct val="120000"/>
              </a:lnSpc>
              <a:buSzPts val="1900"/>
              <a:buFont typeface="Arial" panose="020B0604020202020204" pitchFamily="34" charset="0"/>
              <a:buChar char="•"/>
            </a:pPr>
            <a:r>
              <a:rPr lang="en-US" sz="4500" kern="1200" dirty="0">
                <a:solidFill>
                  <a:srgbClr val="000000"/>
                </a:solidFill>
                <a:latin typeface="Gill Sans MT" panose="020B0502020104020203" pitchFamily="34" charset="77"/>
              </a:rPr>
              <a:t>each bridge has a root port which points in the direction of the root</a:t>
            </a:r>
          </a:p>
          <a:p>
            <a:pPr lvl="1">
              <a:lnSpc>
                <a:spcPct val="120000"/>
              </a:lnSpc>
              <a:buSzPts val="1900"/>
              <a:buFont typeface="Arial" panose="020B0604020202020204" pitchFamily="34" charset="0"/>
              <a:buChar char="•"/>
            </a:pPr>
            <a:r>
              <a:rPr lang="en-US" sz="4500" kern="1200" dirty="0">
                <a:solidFill>
                  <a:srgbClr val="000000"/>
                </a:solidFill>
                <a:latin typeface="Gill Sans MT" panose="020B0502020104020203" pitchFamily="34" charset="77"/>
              </a:rPr>
              <a:t>this port is identified during the spanning tree process</a:t>
            </a:r>
          </a:p>
          <a:p>
            <a:pPr>
              <a:tabLst>
                <a:tab pos="1713310" algn="l"/>
                <a:tab pos="3686175" algn="l"/>
              </a:tabLst>
              <a:defRPr/>
            </a:pPr>
            <a:endParaRPr lang="en-US" sz="2600" dirty="0">
              <a:cs typeface="+mn-cs"/>
            </a:endParaRPr>
          </a:p>
        </p:txBody>
      </p:sp>
      <p:pic>
        <p:nvPicPr>
          <p:cNvPr id="5" name="Picture 16" descr="underline_base">
            <a:extLst>
              <a:ext uri="{FF2B5EF4-FFF2-40B4-BE49-F238E27FC236}">
                <a16:creationId xmlns:a16="http://schemas.microsoft.com/office/drawing/2014/main" id="{AE9AD2E8-4B65-D24B-96B2-491A7130C44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54" y="611448"/>
            <a:ext cx="2759001" cy="2648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271" y="190660"/>
            <a:ext cx="3147355" cy="1372432"/>
          </a:xfrm>
          <a:prstGeom prst="rect">
            <a:avLst/>
          </a:prstGeom>
        </p:spPr>
      </p:pic>
      <p:cxnSp>
        <p:nvCxnSpPr>
          <p:cNvPr id="7" name="Straight Arrow Connector 6">
            <a:extLst>
              <a:ext uri="{FF2B5EF4-FFF2-40B4-BE49-F238E27FC236}">
                <a16:creationId xmlns:a16="http://schemas.microsoft.com/office/drawing/2014/main" id="{EBB2DACF-C380-BD44-AD02-4619FF8D8624}"/>
              </a:ext>
            </a:extLst>
          </p:cNvPr>
          <p:cNvCxnSpPr>
            <a:cxnSpLocks/>
          </p:cNvCxnSpPr>
          <p:nvPr/>
        </p:nvCxnSpPr>
        <p:spPr>
          <a:xfrm>
            <a:off x="1638300" y="3274695"/>
            <a:ext cx="1184926" cy="2000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0032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DF95533C-2817-2A4D-B0A8-2FBAC32490D9}" type="slidenum">
              <a:rPr lang="en-US" altLang="en-US" sz="1050">
                <a:latin typeface="Times New Roman" charset="0"/>
              </a:rPr>
              <a:pPr>
                <a:spcBef>
                  <a:spcPct val="0"/>
                </a:spcBef>
                <a:buFontTx/>
                <a:buNone/>
              </a:pPr>
              <a:t>81</a:t>
            </a:fld>
            <a:endParaRPr lang="en-US" altLang="en-US" sz="1050">
              <a:latin typeface="Times New Roman" charset="0"/>
            </a:endParaRPr>
          </a:p>
        </p:txBody>
      </p:sp>
      <p:sp>
        <p:nvSpPr>
          <p:cNvPr id="342018" name="Rectangle 2"/>
          <p:cNvSpPr>
            <a:spLocks noGrp="1" noChangeArrowheads="1"/>
          </p:cNvSpPr>
          <p:nvPr>
            <p:ph type="title"/>
          </p:nvPr>
        </p:nvSpPr>
        <p:spPr>
          <a:xfrm>
            <a:off x="171450" y="276004"/>
            <a:ext cx="7886700" cy="571500"/>
          </a:xfrm>
        </p:spPr>
        <p:txBody>
          <a:bodyPr>
            <a:normAutofit/>
          </a:bodyPr>
          <a:lstStyle/>
          <a:p>
            <a:pPr>
              <a:defRPr/>
            </a:pPr>
            <a:r>
              <a:rPr lang="en-US" sz="3000" dirty="0"/>
              <a:t>Building a Spanning Tree</a:t>
            </a:r>
          </a:p>
        </p:txBody>
      </p:sp>
      <p:sp>
        <p:nvSpPr>
          <p:cNvPr id="342019" name="Rectangle 3"/>
          <p:cNvSpPr>
            <a:spLocks noGrp="1" noChangeArrowheads="1"/>
          </p:cNvSpPr>
          <p:nvPr>
            <p:ph type="body" idx="1"/>
          </p:nvPr>
        </p:nvSpPr>
        <p:spPr>
          <a:xfrm>
            <a:off x="171450" y="1261268"/>
            <a:ext cx="7886700" cy="4857874"/>
          </a:xfrm>
        </p:spPr>
        <p:txBody>
          <a:bodyPr/>
          <a:lstStyle/>
          <a:p>
            <a:pPr>
              <a:lnSpc>
                <a:spcPct val="100000"/>
              </a:lnSpc>
              <a:tabLst>
                <a:tab pos="1713310" algn="l"/>
                <a:tab pos="1883569" algn="l"/>
                <a:tab pos="3686175" algn="l"/>
              </a:tabLst>
              <a:defRPr/>
            </a:pPr>
            <a:r>
              <a:rPr lang="en-US" dirty="0">
                <a:cs typeface="+mn-cs"/>
              </a:rPr>
              <a:t>Root Path Cost: </a:t>
            </a:r>
          </a:p>
          <a:p>
            <a:pPr lvl="1">
              <a:lnSpc>
                <a:spcPct val="100000"/>
              </a:lnSpc>
              <a:tabLst>
                <a:tab pos="1713310" algn="l"/>
                <a:tab pos="1883569" algn="l"/>
                <a:tab pos="3686175" algn="l"/>
              </a:tabLst>
              <a:defRPr/>
            </a:pPr>
            <a:r>
              <a:rPr lang="en-US" dirty="0">
                <a:cs typeface="+mn-cs"/>
              </a:rPr>
              <a:t>for each bridge, the </a:t>
            </a:r>
            <a:r>
              <a:rPr lang="en-US" dirty="0">
                <a:solidFill>
                  <a:srgbClr val="C00000"/>
                </a:solidFill>
                <a:cs typeface="+mn-cs"/>
              </a:rPr>
              <a:t>cost</a:t>
            </a:r>
            <a:r>
              <a:rPr lang="en-US" dirty="0">
                <a:cs typeface="+mn-cs"/>
              </a:rPr>
              <a:t> of the </a:t>
            </a:r>
            <a:r>
              <a:rPr lang="en-US" dirty="0">
                <a:solidFill>
                  <a:srgbClr val="C00000"/>
                </a:solidFill>
                <a:cs typeface="+mn-cs"/>
              </a:rPr>
              <a:t>min-cost path</a:t>
            </a:r>
            <a:r>
              <a:rPr lang="en-US" dirty="0">
                <a:cs typeface="+mn-cs"/>
              </a:rPr>
              <a:t> to the root.</a:t>
            </a:r>
          </a:p>
          <a:p>
            <a:pPr lvl="1">
              <a:lnSpc>
                <a:spcPct val="100000"/>
              </a:lnSpc>
              <a:tabLst>
                <a:tab pos="1713310" algn="l"/>
                <a:tab pos="1883569" algn="l"/>
                <a:tab pos="3686175" algn="l"/>
              </a:tabLst>
              <a:defRPr/>
            </a:pPr>
            <a:r>
              <a:rPr lang="en-US" dirty="0">
                <a:cs typeface="+mn-cs"/>
              </a:rPr>
              <a:t>usually it is measured in #hops to the root</a:t>
            </a:r>
          </a:p>
          <a:p>
            <a:pPr>
              <a:lnSpc>
                <a:spcPct val="100000"/>
              </a:lnSpc>
              <a:tabLst>
                <a:tab pos="1713310" algn="l"/>
                <a:tab pos="1883569" algn="l"/>
                <a:tab pos="3686175" algn="l"/>
              </a:tabLst>
              <a:defRPr/>
            </a:pPr>
            <a:r>
              <a:rPr lang="en-US" dirty="0">
                <a:cs typeface="+mn-cs"/>
              </a:rPr>
              <a:t>Designated Bridge, Designated Port: </a:t>
            </a:r>
          </a:p>
          <a:p>
            <a:pPr lvl="1" indent="-257175">
              <a:lnSpc>
                <a:spcPct val="100000"/>
              </a:lnSpc>
              <a:tabLst>
                <a:tab pos="1713310" algn="l"/>
                <a:tab pos="1883569" algn="l"/>
                <a:tab pos="3686175" algn="l"/>
              </a:tabLst>
              <a:defRPr/>
            </a:pPr>
            <a:r>
              <a:rPr lang="en-US" dirty="0">
                <a:cs typeface="+mn-cs"/>
              </a:rPr>
              <a:t>single bridge on a LAN that </a:t>
            </a:r>
            <a:r>
              <a:rPr lang="en-US" dirty="0">
                <a:solidFill>
                  <a:srgbClr val="C00000"/>
                </a:solidFill>
                <a:cs typeface="+mn-cs"/>
              </a:rPr>
              <a:t>provides the minimal cost path to the root bridge</a:t>
            </a:r>
            <a:r>
              <a:rPr lang="en-US" dirty="0">
                <a:cs typeface="+mn-cs"/>
              </a:rPr>
              <a:t> for this LAN:</a:t>
            </a:r>
          </a:p>
          <a:p>
            <a:pPr lvl="2" indent="-257175">
              <a:tabLst>
                <a:tab pos="1713310" algn="l"/>
                <a:tab pos="1883569" algn="l"/>
                <a:tab pos="3686175" algn="l"/>
              </a:tabLst>
              <a:defRPr/>
            </a:pPr>
            <a:r>
              <a:rPr lang="en-US" dirty="0">
                <a:latin typeface="+mn-lt"/>
                <a:cs typeface="+mn-cs"/>
              </a:rPr>
              <a:t>if </a:t>
            </a:r>
            <a:r>
              <a:rPr lang="en-US" dirty="0">
                <a:solidFill>
                  <a:srgbClr val="C00000"/>
                </a:solidFill>
                <a:latin typeface="+mn-lt"/>
                <a:cs typeface="+mn-cs"/>
              </a:rPr>
              <a:t>two bridges </a:t>
            </a:r>
            <a:r>
              <a:rPr lang="en-US" dirty="0">
                <a:latin typeface="+mn-lt"/>
                <a:cs typeface="+mn-cs"/>
              </a:rPr>
              <a:t>on a LAN have the same cost, one with </a:t>
            </a:r>
            <a:r>
              <a:rPr lang="en-US" dirty="0">
                <a:solidFill>
                  <a:srgbClr val="C00000"/>
                </a:solidFill>
                <a:latin typeface="+mn-lt"/>
                <a:cs typeface="+mn-cs"/>
              </a:rPr>
              <a:t>lowest ID </a:t>
            </a:r>
            <a:r>
              <a:rPr lang="en-US" dirty="0">
                <a:latin typeface="+mn-lt"/>
                <a:cs typeface="+mn-cs"/>
              </a:rPr>
              <a:t>is selected</a:t>
            </a:r>
          </a:p>
          <a:p>
            <a:pPr lvl="2" indent="-257175">
              <a:tabLst>
                <a:tab pos="1713310" algn="l"/>
                <a:tab pos="1883569" algn="l"/>
                <a:tab pos="3686175" algn="l"/>
              </a:tabLst>
              <a:defRPr/>
            </a:pPr>
            <a:r>
              <a:rPr lang="en-US" dirty="0">
                <a:latin typeface="+mn-lt"/>
                <a:cs typeface="+mn-cs"/>
              </a:rPr>
              <a:t>if the min-cost bridge has two or more ports on the LAN, select port with </a:t>
            </a:r>
            <a:r>
              <a:rPr lang="en-US" dirty="0">
                <a:solidFill>
                  <a:srgbClr val="C00000"/>
                </a:solidFill>
                <a:latin typeface="+mn-lt"/>
                <a:cs typeface="+mn-cs"/>
              </a:rPr>
              <a:t>lowest  port ID</a:t>
            </a:r>
            <a:endParaRPr lang="en-US" dirty="0">
              <a:solidFill>
                <a:srgbClr val="C00000"/>
              </a:solidFill>
              <a:latin typeface="+mn-lt"/>
            </a:endParaRPr>
          </a:p>
        </p:txBody>
      </p:sp>
      <p:pic>
        <p:nvPicPr>
          <p:cNvPr id="5" name="Picture 16" descr="underline_base">
            <a:extLst>
              <a:ext uri="{FF2B5EF4-FFF2-40B4-BE49-F238E27FC236}">
                <a16:creationId xmlns:a16="http://schemas.microsoft.com/office/drawing/2014/main" id="{E3A14AE9-AE2D-5A44-9F1E-83A5253E033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839046"/>
            <a:ext cx="3863340" cy="137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8922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DC974EBC-3830-234D-BEF9-FA6DF9E3DABA}" type="slidenum">
              <a:rPr lang="en-US" altLang="en-US" sz="1050">
                <a:latin typeface="Times New Roman" charset="0"/>
              </a:rPr>
              <a:pPr>
                <a:spcBef>
                  <a:spcPct val="0"/>
                </a:spcBef>
                <a:buFontTx/>
                <a:buNone/>
              </a:pPr>
              <a:t>82</a:t>
            </a:fld>
            <a:endParaRPr lang="en-US" altLang="en-US" sz="1050">
              <a:latin typeface="Times New Roman" charset="0"/>
            </a:endParaRPr>
          </a:p>
        </p:txBody>
      </p:sp>
      <p:sp>
        <p:nvSpPr>
          <p:cNvPr id="343042" name="Rectangle 2"/>
          <p:cNvSpPr>
            <a:spLocks noGrp="1" noChangeArrowheads="1"/>
          </p:cNvSpPr>
          <p:nvPr>
            <p:ph type="title"/>
          </p:nvPr>
        </p:nvSpPr>
        <p:spPr>
          <a:xfrm>
            <a:off x="154783" y="207822"/>
            <a:ext cx="7886700" cy="571103"/>
          </a:xfrm>
        </p:spPr>
        <p:txBody>
          <a:bodyPr>
            <a:normAutofit fontScale="90000"/>
          </a:bodyPr>
          <a:lstStyle/>
          <a:p>
            <a:pPr>
              <a:defRPr/>
            </a:pPr>
            <a:r>
              <a:rPr lang="en-US" sz="4000" dirty="0"/>
              <a:t>Steps of Spanning Tree Algorithm</a:t>
            </a:r>
            <a:r>
              <a:rPr lang="en-US" dirty="0">
                <a:cs typeface="+mj-cs"/>
              </a:rPr>
              <a:t>	</a:t>
            </a:r>
          </a:p>
        </p:txBody>
      </p:sp>
      <p:sp>
        <p:nvSpPr>
          <p:cNvPr id="343043" name="Rectangle 3"/>
          <p:cNvSpPr>
            <a:spLocks noGrp="1" noChangeArrowheads="1"/>
          </p:cNvSpPr>
          <p:nvPr>
            <p:ph type="body" idx="1"/>
          </p:nvPr>
        </p:nvSpPr>
        <p:spPr>
          <a:xfrm>
            <a:off x="154783" y="1190723"/>
            <a:ext cx="8734036" cy="2454433"/>
          </a:xfrm>
        </p:spPr>
        <p:txBody>
          <a:bodyPr/>
          <a:lstStyle/>
          <a:p>
            <a:pPr marL="914400" lvl="1" indent="-457200">
              <a:buFont typeface="+mj-lt"/>
              <a:buAutoNum type="arabicPeriod"/>
              <a:defRPr/>
            </a:pPr>
            <a:r>
              <a:rPr lang="en-US" dirty="0"/>
              <a:t>Determine the root bridge</a:t>
            </a:r>
          </a:p>
          <a:p>
            <a:pPr marL="914400" lvl="1" indent="-457200">
              <a:buFont typeface="+mj-lt"/>
              <a:buAutoNum type="arabicPeriod"/>
              <a:defRPr/>
            </a:pPr>
            <a:r>
              <a:rPr lang="en-US" dirty="0"/>
              <a:t>Determine the root port on all other bridges</a:t>
            </a:r>
          </a:p>
          <a:p>
            <a:pPr marL="914400" lvl="1" indent="-457200">
              <a:buFont typeface="+mj-lt"/>
              <a:buAutoNum type="arabicPeriod"/>
              <a:defRPr/>
            </a:pPr>
            <a:r>
              <a:rPr lang="en-US" dirty="0"/>
              <a:t>Determine the designated port on each LAN</a:t>
            </a:r>
          </a:p>
          <a:p>
            <a:pPr lvl="1">
              <a:buFontTx/>
              <a:buNone/>
              <a:defRPr/>
            </a:pPr>
            <a:endParaRPr lang="en-US" b="1" dirty="0">
              <a:solidFill>
                <a:srgbClr val="C00000"/>
              </a:solidFill>
              <a:cs typeface="+mn-cs"/>
            </a:endParaRPr>
          </a:p>
          <a:p>
            <a:pPr>
              <a:defRPr/>
            </a:pPr>
            <a:r>
              <a:rPr lang="en-US" dirty="0">
                <a:cs typeface="+mn-cs"/>
              </a:rPr>
              <a:t>Each bridge sends out BPDUs that contain the following information:</a:t>
            </a:r>
            <a:r>
              <a:rPr lang="en-US" sz="2500" dirty="0">
                <a:cs typeface="+mn-cs"/>
              </a:rPr>
              <a:t>	</a:t>
            </a:r>
          </a:p>
        </p:txBody>
      </p:sp>
      <p:sp>
        <p:nvSpPr>
          <p:cNvPr id="41988" name="Text Box 4"/>
          <p:cNvSpPr txBox="1">
            <a:spLocks noChangeArrowheads="1"/>
          </p:cNvSpPr>
          <p:nvPr/>
        </p:nvSpPr>
        <p:spPr bwMode="auto">
          <a:xfrm>
            <a:off x="1181100" y="4794251"/>
            <a:ext cx="3600450" cy="76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8" rIns="68575" bIns="34288">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a:spcBef>
                <a:spcPct val="50000"/>
              </a:spcBef>
              <a:spcAft>
                <a:spcPts val="750"/>
              </a:spcAft>
              <a:buNone/>
            </a:pPr>
            <a:r>
              <a:rPr lang="en-US" altLang="x-none" sz="1500" dirty="0">
                <a:solidFill>
                  <a:srgbClr val="000000"/>
                </a:solidFill>
              </a:rPr>
              <a:t>root bridge (what the sender thinks it is) root path cost for sending bridge</a:t>
            </a:r>
            <a:br>
              <a:rPr lang="en-US" altLang="x-none" sz="1500" dirty="0">
                <a:solidFill>
                  <a:srgbClr val="000000"/>
                </a:solidFill>
              </a:rPr>
            </a:br>
            <a:r>
              <a:rPr lang="en-US" altLang="x-none" sz="1500" dirty="0">
                <a:solidFill>
                  <a:srgbClr val="000000"/>
                </a:solidFill>
              </a:rPr>
              <a:t>Identifies sending bridge</a:t>
            </a:r>
          </a:p>
        </p:txBody>
      </p:sp>
      <p:sp>
        <p:nvSpPr>
          <p:cNvPr id="41989" name="Line 5"/>
          <p:cNvSpPr>
            <a:spLocks noChangeShapeType="1"/>
          </p:cNvSpPr>
          <p:nvPr/>
        </p:nvSpPr>
        <p:spPr bwMode="auto">
          <a:xfrm flipV="1">
            <a:off x="4229100" y="4400550"/>
            <a:ext cx="514350" cy="4000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68575" tIns="34288" rIns="68575" bIns="34288" anchor="ctr"/>
          <a:lstStyle/>
          <a:p>
            <a:endParaRPr lang="en-US"/>
          </a:p>
        </p:txBody>
      </p:sp>
      <p:sp>
        <p:nvSpPr>
          <p:cNvPr id="41990" name="Line 6"/>
          <p:cNvSpPr>
            <a:spLocks noChangeShapeType="1"/>
          </p:cNvSpPr>
          <p:nvPr/>
        </p:nvSpPr>
        <p:spPr bwMode="auto">
          <a:xfrm flipV="1">
            <a:off x="4857750" y="4343400"/>
            <a:ext cx="857250" cy="7429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68575" tIns="34288" rIns="68575" bIns="34288" anchor="ctr"/>
          <a:lstStyle/>
          <a:p>
            <a:endParaRPr lang="en-US"/>
          </a:p>
        </p:txBody>
      </p:sp>
      <p:sp>
        <p:nvSpPr>
          <p:cNvPr id="41991" name="Line 7"/>
          <p:cNvSpPr>
            <a:spLocks noChangeShapeType="1"/>
          </p:cNvSpPr>
          <p:nvPr/>
        </p:nvSpPr>
        <p:spPr bwMode="auto">
          <a:xfrm flipV="1">
            <a:off x="4857750" y="4457700"/>
            <a:ext cx="2057400" cy="914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68575" tIns="34288" rIns="68575" bIns="34288" anchor="ctr"/>
          <a:lstStyle/>
          <a:p>
            <a:endParaRPr lang="en-US"/>
          </a:p>
        </p:txBody>
      </p:sp>
      <p:sp>
        <p:nvSpPr>
          <p:cNvPr id="343048" name="Rectangle 8"/>
          <p:cNvSpPr>
            <a:spLocks noChangeArrowheads="1"/>
          </p:cNvSpPr>
          <p:nvPr/>
        </p:nvSpPr>
        <p:spPr bwMode="auto">
          <a:xfrm>
            <a:off x="4514850" y="3943350"/>
            <a:ext cx="800100" cy="3429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dirty="0">
                <a:latin typeface="Arial" charset="0"/>
                <a:ea typeface="ＭＳ Ｐゴシック" charset="0"/>
              </a:rPr>
              <a:t>root ID</a:t>
            </a:r>
            <a:endParaRPr lang="en-US" dirty="0">
              <a:latin typeface="Times New Roman" charset="0"/>
              <a:ea typeface="ＭＳ Ｐゴシック" charset="0"/>
            </a:endParaRPr>
          </a:p>
        </p:txBody>
      </p:sp>
      <p:sp>
        <p:nvSpPr>
          <p:cNvPr id="343049" name="Rectangle 9"/>
          <p:cNvSpPr>
            <a:spLocks noChangeArrowheads="1"/>
          </p:cNvSpPr>
          <p:nvPr/>
        </p:nvSpPr>
        <p:spPr bwMode="auto">
          <a:xfrm>
            <a:off x="5314950" y="3943350"/>
            <a:ext cx="685800" cy="3429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a:latin typeface="Arial" charset="0"/>
                <a:ea typeface="ＭＳ Ｐゴシック" charset="0"/>
              </a:rPr>
              <a:t>cost</a:t>
            </a:r>
            <a:endParaRPr lang="en-US">
              <a:latin typeface="Times New Roman" charset="0"/>
              <a:ea typeface="ＭＳ Ｐゴシック" charset="0"/>
            </a:endParaRPr>
          </a:p>
        </p:txBody>
      </p:sp>
      <p:sp>
        <p:nvSpPr>
          <p:cNvPr id="343050" name="Rectangle 10"/>
          <p:cNvSpPr>
            <a:spLocks noChangeArrowheads="1"/>
          </p:cNvSpPr>
          <p:nvPr/>
        </p:nvSpPr>
        <p:spPr bwMode="auto">
          <a:xfrm>
            <a:off x="6000750" y="3943350"/>
            <a:ext cx="1771650" cy="3429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a:latin typeface="Arial" charset="0"/>
                <a:ea typeface="ＭＳ Ｐゴシック" charset="0"/>
              </a:rPr>
              <a:t>bridge ID/port ID</a:t>
            </a:r>
            <a:endParaRPr lang="en-US">
              <a:latin typeface="Times New Roman" charset="0"/>
              <a:ea typeface="ＭＳ Ｐゴシック" charset="0"/>
            </a:endParaRPr>
          </a:p>
        </p:txBody>
      </p:sp>
      <p:pic>
        <p:nvPicPr>
          <p:cNvPr id="12" name="Picture 16" descr="underline_base">
            <a:extLst>
              <a:ext uri="{FF2B5EF4-FFF2-40B4-BE49-F238E27FC236}">
                <a16:creationId xmlns:a16="http://schemas.microsoft.com/office/drawing/2014/main" id="{ECECC1CD-A466-0441-B6F1-24E2405AB84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17" y="836076"/>
            <a:ext cx="6398971" cy="11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7978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B87C112F-6C55-BB48-883C-FE179F494950}" type="slidenum">
              <a:rPr lang="en-US" altLang="en-US" sz="1050">
                <a:latin typeface="Times New Roman" charset="0"/>
              </a:rPr>
              <a:pPr>
                <a:spcBef>
                  <a:spcPct val="0"/>
                </a:spcBef>
                <a:buFontTx/>
                <a:buNone/>
              </a:pPr>
              <a:t>83</a:t>
            </a:fld>
            <a:endParaRPr lang="en-US" altLang="en-US" sz="1050">
              <a:latin typeface="Times New Roman" charset="0"/>
            </a:endParaRPr>
          </a:p>
        </p:txBody>
      </p:sp>
      <p:sp>
        <p:nvSpPr>
          <p:cNvPr id="344066" name="Rectangle 2"/>
          <p:cNvSpPr>
            <a:spLocks noGrp="1" noChangeArrowheads="1"/>
          </p:cNvSpPr>
          <p:nvPr>
            <p:ph type="title"/>
          </p:nvPr>
        </p:nvSpPr>
        <p:spPr>
          <a:xfrm>
            <a:off x="134109" y="60722"/>
            <a:ext cx="7886700" cy="698500"/>
          </a:xfrm>
        </p:spPr>
        <p:txBody>
          <a:bodyPr/>
          <a:lstStyle/>
          <a:p>
            <a:pPr>
              <a:defRPr/>
            </a:pPr>
            <a:r>
              <a:rPr lang="en-US" sz="3200" dirty="0"/>
              <a:t>Ordering of Messages</a:t>
            </a:r>
            <a:r>
              <a:rPr lang="en-US" sz="3200" dirty="0">
                <a:cs typeface="+mj-cs"/>
              </a:rPr>
              <a:t>	</a:t>
            </a:r>
          </a:p>
        </p:txBody>
      </p:sp>
      <p:sp>
        <p:nvSpPr>
          <p:cNvPr id="344067" name="Rectangle 3"/>
          <p:cNvSpPr>
            <a:spLocks noGrp="1" noChangeArrowheads="1"/>
          </p:cNvSpPr>
          <p:nvPr>
            <p:ph type="body" idx="1"/>
          </p:nvPr>
        </p:nvSpPr>
        <p:spPr>
          <a:xfrm>
            <a:off x="228600" y="943048"/>
            <a:ext cx="6686550" cy="5500281"/>
          </a:xfrm>
        </p:spPr>
        <p:txBody>
          <a:bodyPr>
            <a:normAutofit fontScale="77500" lnSpcReduction="20000"/>
          </a:bodyPr>
          <a:lstStyle/>
          <a:p>
            <a:pPr>
              <a:lnSpc>
                <a:spcPct val="120000"/>
              </a:lnSpc>
            </a:pPr>
            <a:r>
              <a:rPr lang="en-US" altLang="en-US" dirty="0"/>
              <a:t>We can order BPDU messages with the following ordering relation </a:t>
            </a:r>
            <a:r>
              <a:rPr lang="ja-JP" altLang="en-US"/>
              <a:t>“</a:t>
            </a:r>
            <a:r>
              <a:rPr lang="en-US" altLang="ja-JP" b="1" dirty="0">
                <a:sym typeface="Math1" charset="0"/>
              </a:rPr>
              <a:t>&lt;&lt;</a:t>
            </a:r>
            <a:r>
              <a:rPr lang="ja-JP" altLang="en-US"/>
              <a:t>“</a:t>
            </a:r>
            <a:r>
              <a:rPr lang="en-US" altLang="ja-JP" dirty="0"/>
              <a:t>:</a:t>
            </a:r>
          </a:p>
          <a:p>
            <a:pPr>
              <a:lnSpc>
                <a:spcPct val="120000"/>
              </a:lnSpc>
            </a:pPr>
            <a:endParaRPr lang="en-US" altLang="en-US" dirty="0"/>
          </a:p>
          <a:p>
            <a:pPr>
              <a:lnSpc>
                <a:spcPct val="120000"/>
              </a:lnSpc>
            </a:pPr>
            <a:endParaRPr lang="en-US" altLang="en-US" dirty="0"/>
          </a:p>
          <a:p>
            <a:pPr>
              <a:lnSpc>
                <a:spcPct val="120000"/>
              </a:lnSpc>
              <a:buFontTx/>
              <a:buNone/>
            </a:pPr>
            <a:r>
              <a:rPr lang="en-US" altLang="en-US" dirty="0">
                <a:solidFill>
                  <a:srgbClr val="C00000"/>
                </a:solidFill>
              </a:rPr>
              <a:t>If</a:t>
            </a:r>
            <a:r>
              <a:rPr lang="en-US" altLang="en-US" dirty="0"/>
              <a:t> (R1 &lt; R2)</a:t>
            </a:r>
          </a:p>
          <a:p>
            <a:pPr>
              <a:lnSpc>
                <a:spcPct val="120000"/>
              </a:lnSpc>
              <a:buFontTx/>
              <a:buNone/>
            </a:pPr>
            <a:r>
              <a:rPr lang="en-US" altLang="en-US" dirty="0"/>
              <a:t>	</a:t>
            </a:r>
            <a:r>
              <a:rPr lang="en-US" altLang="en-US" b="1" dirty="0"/>
              <a:t>M1&lt;&lt; M2</a:t>
            </a:r>
            <a:endParaRPr lang="en-US" altLang="en-US" dirty="0"/>
          </a:p>
          <a:p>
            <a:pPr>
              <a:lnSpc>
                <a:spcPct val="120000"/>
              </a:lnSpc>
              <a:buFontTx/>
              <a:buNone/>
            </a:pPr>
            <a:r>
              <a:rPr lang="en-US" altLang="en-US" dirty="0" err="1">
                <a:solidFill>
                  <a:srgbClr val="C00000"/>
                </a:solidFill>
              </a:rPr>
              <a:t>elseif</a:t>
            </a:r>
            <a:r>
              <a:rPr lang="en-US" altLang="en-US" dirty="0"/>
              <a:t> ((R1 == R2) and (C1 &lt; C2)) </a:t>
            </a:r>
          </a:p>
          <a:p>
            <a:pPr>
              <a:lnSpc>
                <a:spcPct val="120000"/>
              </a:lnSpc>
              <a:buFontTx/>
              <a:buNone/>
            </a:pPr>
            <a:r>
              <a:rPr lang="en-US" altLang="en-US" b="1" dirty="0"/>
              <a:t>	M1 </a:t>
            </a:r>
            <a:r>
              <a:rPr lang="en-US" altLang="en-US" b="1" dirty="0">
                <a:sym typeface="Math1" charset="0"/>
              </a:rPr>
              <a:t>&lt;&lt;</a:t>
            </a:r>
            <a:r>
              <a:rPr lang="en-US" altLang="en-US" b="1" dirty="0"/>
              <a:t> M2</a:t>
            </a:r>
            <a:endParaRPr lang="en-US" altLang="en-US" dirty="0"/>
          </a:p>
          <a:p>
            <a:pPr>
              <a:lnSpc>
                <a:spcPct val="120000"/>
              </a:lnSpc>
              <a:buFontTx/>
              <a:buNone/>
            </a:pPr>
            <a:r>
              <a:rPr lang="en-US" altLang="en-US" dirty="0" err="1">
                <a:solidFill>
                  <a:srgbClr val="C00000"/>
                </a:solidFill>
              </a:rPr>
              <a:t>elseif</a:t>
            </a:r>
            <a:r>
              <a:rPr lang="en-US" altLang="en-US" dirty="0"/>
              <a:t> ((R1 == R2) and (C1 == C2) and (B1 &lt; B2))</a:t>
            </a:r>
          </a:p>
          <a:p>
            <a:pPr>
              <a:lnSpc>
                <a:spcPct val="120000"/>
              </a:lnSpc>
              <a:buFontTx/>
              <a:buNone/>
            </a:pPr>
            <a:r>
              <a:rPr lang="en-US" altLang="en-US" dirty="0"/>
              <a:t>	</a:t>
            </a:r>
            <a:r>
              <a:rPr lang="en-US" altLang="en-US" b="1" dirty="0"/>
              <a:t>M1 </a:t>
            </a:r>
            <a:r>
              <a:rPr lang="en-US" altLang="en-US" b="1" dirty="0">
                <a:sym typeface="Math1" charset="0"/>
              </a:rPr>
              <a:t>&lt;&lt;</a:t>
            </a:r>
            <a:r>
              <a:rPr lang="en-US" altLang="en-US" b="1" dirty="0"/>
              <a:t> M2</a:t>
            </a:r>
          </a:p>
          <a:p>
            <a:pPr>
              <a:lnSpc>
                <a:spcPct val="120000"/>
              </a:lnSpc>
            </a:pPr>
            <a:r>
              <a:rPr lang="en-US" altLang="en-US" dirty="0"/>
              <a:t>If above holds, M1 is dominant and M2 will change its information to match M1 </a:t>
            </a:r>
          </a:p>
          <a:p>
            <a:pPr>
              <a:lnSpc>
                <a:spcPct val="120000"/>
              </a:lnSpc>
            </a:pPr>
            <a:r>
              <a:rPr lang="en-US" altLang="en-US" dirty="0"/>
              <a:t>Else M2 is dominant and M1 changes to follow M2</a:t>
            </a:r>
          </a:p>
        </p:txBody>
      </p:sp>
      <p:grpSp>
        <p:nvGrpSpPr>
          <p:cNvPr id="2" name="Group 1">
            <a:extLst>
              <a:ext uri="{FF2B5EF4-FFF2-40B4-BE49-F238E27FC236}">
                <a16:creationId xmlns:a16="http://schemas.microsoft.com/office/drawing/2014/main" id="{F850A1F2-97C9-764F-ABE9-3ABE0142A8B6}"/>
              </a:ext>
            </a:extLst>
          </p:cNvPr>
          <p:cNvGrpSpPr/>
          <p:nvPr/>
        </p:nvGrpSpPr>
        <p:grpSpPr>
          <a:xfrm>
            <a:off x="355600" y="1880773"/>
            <a:ext cx="6559550" cy="390524"/>
            <a:chOff x="1693333" y="2222501"/>
            <a:chExt cx="8746067" cy="520699"/>
          </a:xfrm>
        </p:grpSpPr>
        <p:sp>
          <p:nvSpPr>
            <p:cNvPr id="344068" name="Rectangle 4"/>
            <p:cNvSpPr>
              <a:spLocks noChangeArrowheads="1"/>
            </p:cNvSpPr>
            <p:nvPr/>
          </p:nvSpPr>
          <p:spPr bwMode="auto">
            <a:xfrm>
              <a:off x="2514600" y="2286000"/>
              <a:ext cx="1143000" cy="4572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a:latin typeface="Arial" charset="0"/>
                  <a:ea typeface="ＭＳ Ｐゴシック" charset="0"/>
                </a:rPr>
                <a:t>ID R1</a:t>
              </a:r>
              <a:endParaRPr lang="en-US">
                <a:latin typeface="Times New Roman" charset="0"/>
                <a:ea typeface="ＭＳ Ｐゴシック" charset="0"/>
              </a:endParaRPr>
            </a:p>
          </p:txBody>
        </p:sp>
        <p:sp>
          <p:nvSpPr>
            <p:cNvPr id="344069" name="Rectangle 5"/>
            <p:cNvSpPr>
              <a:spLocks noChangeArrowheads="1"/>
            </p:cNvSpPr>
            <p:nvPr/>
          </p:nvSpPr>
          <p:spPr bwMode="auto">
            <a:xfrm>
              <a:off x="3657600" y="2286000"/>
              <a:ext cx="1066800" cy="4572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a:latin typeface="Arial" charset="0"/>
                  <a:ea typeface="ＭＳ Ｐゴシック" charset="0"/>
                </a:rPr>
                <a:t>C1</a:t>
              </a:r>
              <a:endParaRPr lang="en-US">
                <a:latin typeface="Times New Roman" charset="0"/>
                <a:ea typeface="ＭＳ Ｐゴシック" charset="0"/>
              </a:endParaRPr>
            </a:p>
          </p:txBody>
        </p:sp>
        <p:sp>
          <p:nvSpPr>
            <p:cNvPr id="344070" name="Rectangle 6"/>
            <p:cNvSpPr>
              <a:spLocks noChangeArrowheads="1"/>
            </p:cNvSpPr>
            <p:nvPr/>
          </p:nvSpPr>
          <p:spPr bwMode="auto">
            <a:xfrm>
              <a:off x="4724400" y="2286000"/>
              <a:ext cx="914400" cy="4572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a:latin typeface="Arial" charset="0"/>
                  <a:ea typeface="ＭＳ Ｐゴシック" charset="0"/>
                </a:rPr>
                <a:t>ID B1 </a:t>
              </a:r>
            </a:p>
          </p:txBody>
        </p:sp>
        <p:sp>
          <p:nvSpPr>
            <p:cNvPr id="344071" name="Rectangle 7"/>
            <p:cNvSpPr>
              <a:spLocks noChangeArrowheads="1"/>
            </p:cNvSpPr>
            <p:nvPr/>
          </p:nvSpPr>
          <p:spPr bwMode="auto">
            <a:xfrm>
              <a:off x="6400800" y="2286000"/>
              <a:ext cx="1143000" cy="457200"/>
            </a:xfrm>
            <a:prstGeom prst="rect">
              <a:avLst/>
            </a:prstGeom>
            <a:solidFill>
              <a:srgbClr val="00FFCC"/>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a:latin typeface="Arial" charset="0"/>
                  <a:ea typeface="ＭＳ Ｐゴシック" charset="0"/>
                </a:rPr>
                <a:t>ID R2</a:t>
              </a:r>
              <a:endParaRPr lang="en-US">
                <a:latin typeface="Times New Roman" charset="0"/>
                <a:ea typeface="ＭＳ Ｐゴシック" charset="0"/>
              </a:endParaRPr>
            </a:p>
          </p:txBody>
        </p:sp>
        <p:sp>
          <p:nvSpPr>
            <p:cNvPr id="344072" name="Rectangle 8"/>
            <p:cNvSpPr>
              <a:spLocks noChangeArrowheads="1"/>
            </p:cNvSpPr>
            <p:nvPr/>
          </p:nvSpPr>
          <p:spPr bwMode="auto">
            <a:xfrm>
              <a:off x="7543800" y="2286000"/>
              <a:ext cx="1066800" cy="457200"/>
            </a:xfrm>
            <a:prstGeom prst="rect">
              <a:avLst/>
            </a:prstGeom>
            <a:solidFill>
              <a:srgbClr val="00FFCC"/>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a:latin typeface="Arial" charset="0"/>
                  <a:ea typeface="ＭＳ Ｐゴシック" charset="0"/>
                </a:rPr>
                <a:t>C2 </a:t>
              </a:r>
              <a:endParaRPr lang="en-US">
                <a:latin typeface="Times New Roman" charset="0"/>
                <a:ea typeface="ＭＳ Ｐゴシック" charset="0"/>
              </a:endParaRPr>
            </a:p>
          </p:txBody>
        </p:sp>
        <p:sp>
          <p:nvSpPr>
            <p:cNvPr id="344073" name="Rectangle 9"/>
            <p:cNvSpPr>
              <a:spLocks noChangeArrowheads="1"/>
            </p:cNvSpPr>
            <p:nvPr/>
          </p:nvSpPr>
          <p:spPr bwMode="auto">
            <a:xfrm>
              <a:off x="8610600" y="2286000"/>
              <a:ext cx="914400" cy="457200"/>
            </a:xfrm>
            <a:prstGeom prst="rect">
              <a:avLst/>
            </a:prstGeom>
            <a:solidFill>
              <a:srgbClr val="00FFCC"/>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a:latin typeface="Arial" charset="0"/>
                  <a:ea typeface="ＭＳ Ｐゴシック" charset="0"/>
                </a:rPr>
                <a:t>ID B2</a:t>
              </a:r>
              <a:endParaRPr lang="en-US">
                <a:latin typeface="Times New Roman" charset="0"/>
                <a:ea typeface="ＭＳ Ｐゴシック" charset="0"/>
              </a:endParaRPr>
            </a:p>
          </p:txBody>
        </p:sp>
        <p:sp>
          <p:nvSpPr>
            <p:cNvPr id="43018" name="Text Box 10"/>
            <p:cNvSpPr txBox="1">
              <a:spLocks noChangeArrowheads="1"/>
            </p:cNvSpPr>
            <p:nvPr/>
          </p:nvSpPr>
          <p:spPr bwMode="auto">
            <a:xfrm>
              <a:off x="5867400" y="2222501"/>
              <a:ext cx="609600" cy="46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8" rIns="68575" bIns="34288">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spcAft>
                  <a:spcPts val="750"/>
                </a:spcAft>
                <a:buNone/>
              </a:pPr>
              <a:r>
                <a:rPr lang="en-US" altLang="x-none" sz="1800" b="1">
                  <a:latin typeface="Times New Roman" charset="0"/>
                  <a:sym typeface="Math1" charset="0"/>
                </a:rPr>
                <a:t>&lt;</a:t>
              </a:r>
            </a:p>
          </p:txBody>
        </p:sp>
        <p:sp>
          <p:nvSpPr>
            <p:cNvPr id="43019" name="Text Box 11"/>
            <p:cNvSpPr txBox="1">
              <a:spLocks noChangeArrowheads="1"/>
            </p:cNvSpPr>
            <p:nvPr/>
          </p:nvSpPr>
          <p:spPr bwMode="auto">
            <a:xfrm>
              <a:off x="1693333" y="2222501"/>
              <a:ext cx="762000" cy="46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8" rIns="68575" bIns="34288">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spcAft>
                  <a:spcPts val="750"/>
                </a:spcAft>
                <a:buNone/>
              </a:pPr>
              <a:r>
                <a:rPr lang="en-US" altLang="x-none" sz="1800" b="1" dirty="0">
                  <a:solidFill>
                    <a:srgbClr val="000000"/>
                  </a:solidFill>
                </a:rPr>
                <a:t>M1</a:t>
              </a:r>
              <a:endParaRPr lang="en-US" altLang="x-none" sz="1800" dirty="0">
                <a:solidFill>
                  <a:srgbClr val="000000"/>
                </a:solidFill>
                <a:latin typeface="Courier New" charset="0"/>
              </a:endParaRPr>
            </a:p>
          </p:txBody>
        </p:sp>
        <p:sp>
          <p:nvSpPr>
            <p:cNvPr id="43020" name="Text Box 12"/>
            <p:cNvSpPr txBox="1">
              <a:spLocks noChangeArrowheads="1"/>
            </p:cNvSpPr>
            <p:nvPr/>
          </p:nvSpPr>
          <p:spPr bwMode="auto">
            <a:xfrm>
              <a:off x="9677400" y="2222501"/>
              <a:ext cx="762000" cy="46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8" rIns="68575" bIns="34288">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spcAft>
                  <a:spcPts val="750"/>
                </a:spcAft>
                <a:buNone/>
              </a:pPr>
              <a:r>
                <a:rPr lang="en-US" altLang="x-none" sz="1800" b="1">
                  <a:solidFill>
                    <a:srgbClr val="000000"/>
                  </a:solidFill>
                </a:rPr>
                <a:t>M2</a:t>
              </a:r>
              <a:endParaRPr lang="en-US" altLang="x-none" sz="1800">
                <a:solidFill>
                  <a:srgbClr val="000000"/>
                </a:solidFill>
                <a:latin typeface="Courier New" charset="0"/>
              </a:endParaRPr>
            </a:p>
          </p:txBody>
        </p:sp>
      </p:grpSp>
      <p:pic>
        <p:nvPicPr>
          <p:cNvPr id="14" name="Picture 16" descr="underline_base">
            <a:extLst>
              <a:ext uri="{FF2B5EF4-FFF2-40B4-BE49-F238E27FC236}">
                <a16:creationId xmlns:a16="http://schemas.microsoft.com/office/drawing/2014/main" id="{FDAE7053-7583-6D42-A19F-6BF3FAF5C06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56346"/>
            <a:ext cx="3426617" cy="125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791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40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4067">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4406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406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406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4067">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44067">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440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5FC7EAD7-C9FC-AB4D-AEC7-187FAD1B8130}" type="slidenum">
              <a:rPr lang="en-US" altLang="en-US" sz="1050">
                <a:latin typeface="Times New Roman" charset="0"/>
              </a:rPr>
              <a:pPr>
                <a:spcBef>
                  <a:spcPct val="0"/>
                </a:spcBef>
                <a:buFontTx/>
                <a:buNone/>
              </a:pPr>
              <a:t>84</a:t>
            </a:fld>
            <a:endParaRPr lang="en-US" altLang="en-US" sz="1050">
              <a:latin typeface="Times New Roman" charset="0"/>
            </a:endParaRPr>
          </a:p>
        </p:txBody>
      </p:sp>
      <p:sp>
        <p:nvSpPr>
          <p:cNvPr id="345090" name="Rectangle 2"/>
          <p:cNvSpPr>
            <a:spLocks noGrp="1" noChangeArrowheads="1"/>
          </p:cNvSpPr>
          <p:nvPr>
            <p:ph type="body" idx="1"/>
          </p:nvPr>
        </p:nvSpPr>
        <p:spPr>
          <a:xfrm>
            <a:off x="285749" y="1108136"/>
            <a:ext cx="8124604" cy="5140263"/>
          </a:xfrm>
        </p:spPr>
        <p:txBody>
          <a:bodyPr/>
          <a:lstStyle/>
          <a:p>
            <a:pPr>
              <a:lnSpc>
                <a:spcPct val="100000"/>
              </a:lnSpc>
              <a:defRPr/>
            </a:pPr>
            <a:r>
              <a:rPr lang="en-US" dirty="0"/>
              <a:t>initially, all bridges assume they are the root bridge. </a:t>
            </a:r>
          </a:p>
          <a:p>
            <a:pPr>
              <a:lnSpc>
                <a:spcPct val="100000"/>
              </a:lnSpc>
              <a:defRPr/>
            </a:pPr>
            <a:r>
              <a:rPr lang="en-US" dirty="0"/>
              <a:t>each bridge B sends BPDUs of this form on its LANs:</a:t>
            </a:r>
          </a:p>
          <a:p>
            <a:pPr marL="0" indent="0">
              <a:lnSpc>
                <a:spcPct val="100000"/>
              </a:lnSpc>
              <a:buNone/>
              <a:defRPr/>
            </a:pPr>
            <a:endParaRPr lang="en-US" dirty="0"/>
          </a:p>
          <a:p>
            <a:pPr>
              <a:lnSpc>
                <a:spcPct val="100000"/>
              </a:lnSpc>
              <a:defRPr/>
            </a:pPr>
            <a:r>
              <a:rPr lang="en-US" dirty="0"/>
              <a:t>each bridge looks at the BPDUs received on all its ports and its own transmitted BPDUs.</a:t>
            </a:r>
          </a:p>
          <a:p>
            <a:pPr>
              <a:lnSpc>
                <a:spcPct val="100000"/>
              </a:lnSpc>
              <a:defRPr/>
            </a:pPr>
            <a:r>
              <a:rPr lang="en-US" dirty="0"/>
              <a:t>root bridge, at any point in time, is the </a:t>
            </a:r>
            <a:r>
              <a:rPr lang="en-US" b="1" dirty="0">
                <a:solidFill>
                  <a:srgbClr val="C00000"/>
                </a:solidFill>
              </a:rPr>
              <a:t>smallest received root ID</a:t>
            </a:r>
            <a:r>
              <a:rPr lang="en-US" dirty="0"/>
              <a:t> that has been received so far.</a:t>
            </a:r>
          </a:p>
          <a:p>
            <a:pPr lvl="1">
              <a:lnSpc>
                <a:spcPct val="100000"/>
              </a:lnSpc>
              <a:defRPr/>
            </a:pPr>
            <a:r>
              <a:rPr lang="en-US" dirty="0"/>
              <a:t>whenever a smaller bridge ID arrives, the root field is updated in a bridges BPDU root bridge field</a:t>
            </a:r>
          </a:p>
          <a:p>
            <a:pPr lvl="1">
              <a:lnSpc>
                <a:spcPct val="100000"/>
              </a:lnSpc>
              <a:defRPr/>
            </a:pPr>
            <a:r>
              <a:rPr lang="en-US" dirty="0"/>
              <a:t>otherwise bridge maintains the current value </a:t>
            </a:r>
          </a:p>
        </p:txBody>
      </p:sp>
      <p:sp>
        <p:nvSpPr>
          <p:cNvPr id="345091" name="Rectangle 3"/>
          <p:cNvSpPr>
            <a:spLocks noGrp="1" noChangeArrowheads="1"/>
          </p:cNvSpPr>
          <p:nvPr>
            <p:ph type="title"/>
          </p:nvPr>
        </p:nvSpPr>
        <p:spPr>
          <a:xfrm>
            <a:off x="229043" y="251545"/>
            <a:ext cx="7886700" cy="437357"/>
          </a:xfrm>
        </p:spPr>
        <p:txBody>
          <a:bodyPr>
            <a:normAutofit fontScale="90000"/>
          </a:bodyPr>
          <a:lstStyle/>
          <a:p>
            <a:pPr>
              <a:defRPr/>
            </a:pPr>
            <a:r>
              <a:rPr lang="en-US" dirty="0"/>
              <a:t>Determine the Root Bridge</a:t>
            </a:r>
          </a:p>
        </p:txBody>
      </p:sp>
      <p:grpSp>
        <p:nvGrpSpPr>
          <p:cNvPr id="2" name="Group 1">
            <a:extLst>
              <a:ext uri="{FF2B5EF4-FFF2-40B4-BE49-F238E27FC236}">
                <a16:creationId xmlns:a16="http://schemas.microsoft.com/office/drawing/2014/main" id="{CB8982C5-9E08-A742-BE03-9E538AFE67BD}"/>
              </a:ext>
            </a:extLst>
          </p:cNvPr>
          <p:cNvGrpSpPr/>
          <p:nvPr/>
        </p:nvGrpSpPr>
        <p:grpSpPr>
          <a:xfrm>
            <a:off x="2825012" y="2344331"/>
            <a:ext cx="2114550" cy="342900"/>
            <a:chOff x="5029200" y="2590800"/>
            <a:chExt cx="2819400" cy="457200"/>
          </a:xfrm>
        </p:grpSpPr>
        <p:sp>
          <p:nvSpPr>
            <p:cNvPr id="345092" name="Rectangle 4"/>
            <p:cNvSpPr>
              <a:spLocks noChangeArrowheads="1"/>
            </p:cNvSpPr>
            <p:nvPr/>
          </p:nvSpPr>
          <p:spPr bwMode="auto">
            <a:xfrm>
              <a:off x="5029200" y="2590800"/>
              <a:ext cx="838200" cy="4572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a:latin typeface="Arial" charset="0"/>
                  <a:ea typeface="ＭＳ Ｐゴシック" charset="0"/>
                </a:rPr>
                <a:t>B</a:t>
              </a:r>
              <a:endParaRPr lang="en-US">
                <a:latin typeface="Times New Roman" charset="0"/>
                <a:ea typeface="ＭＳ Ｐゴシック" charset="0"/>
              </a:endParaRPr>
            </a:p>
          </p:txBody>
        </p:sp>
        <p:sp>
          <p:nvSpPr>
            <p:cNvPr id="345093" name="Rectangle 5"/>
            <p:cNvSpPr>
              <a:spLocks noChangeArrowheads="1"/>
            </p:cNvSpPr>
            <p:nvPr/>
          </p:nvSpPr>
          <p:spPr bwMode="auto">
            <a:xfrm>
              <a:off x="5867400" y="2590800"/>
              <a:ext cx="1066800" cy="4572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a:latin typeface="Arial" charset="0"/>
                  <a:ea typeface="ＭＳ Ｐゴシック" charset="0"/>
                </a:rPr>
                <a:t>0</a:t>
              </a:r>
              <a:endParaRPr lang="en-US">
                <a:latin typeface="Times New Roman" charset="0"/>
                <a:ea typeface="ＭＳ Ｐゴシック" charset="0"/>
              </a:endParaRPr>
            </a:p>
          </p:txBody>
        </p:sp>
        <p:sp>
          <p:nvSpPr>
            <p:cNvPr id="345094" name="Rectangle 6"/>
            <p:cNvSpPr>
              <a:spLocks noChangeArrowheads="1"/>
            </p:cNvSpPr>
            <p:nvPr/>
          </p:nvSpPr>
          <p:spPr bwMode="auto">
            <a:xfrm>
              <a:off x="6934200" y="2590800"/>
              <a:ext cx="914400" cy="4572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a:latin typeface="Arial" charset="0"/>
                  <a:ea typeface="ＭＳ Ｐゴシック" charset="0"/>
                </a:rPr>
                <a:t>B</a:t>
              </a:r>
              <a:endParaRPr lang="en-US">
                <a:latin typeface="Times New Roman" charset="0"/>
                <a:ea typeface="ＭＳ Ｐゴシック" charset="0"/>
              </a:endParaRPr>
            </a:p>
          </p:txBody>
        </p:sp>
      </p:grpSp>
      <p:pic>
        <p:nvPicPr>
          <p:cNvPr id="8" name="Picture 16" descr="underline_base">
            <a:extLst>
              <a:ext uri="{FF2B5EF4-FFF2-40B4-BE49-F238E27FC236}">
                <a16:creationId xmlns:a16="http://schemas.microsoft.com/office/drawing/2014/main" id="{8A75E23D-3C0B-F340-861F-E862356B7E7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49" y="840110"/>
            <a:ext cx="5721645" cy="116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4457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28770136-99A2-6C48-BD80-AF899C561183}" type="slidenum">
              <a:rPr lang="en-US" altLang="en-US" sz="1050">
                <a:latin typeface="Times New Roman" charset="0"/>
              </a:rPr>
              <a:pPr>
                <a:spcBef>
                  <a:spcPct val="0"/>
                </a:spcBef>
                <a:buFontTx/>
                <a:buNone/>
              </a:pPr>
              <a:t>85</a:t>
            </a:fld>
            <a:endParaRPr lang="en-US" altLang="en-US" sz="1050">
              <a:latin typeface="Times New Roman" charset="0"/>
            </a:endParaRPr>
          </a:p>
        </p:txBody>
      </p:sp>
      <p:sp>
        <p:nvSpPr>
          <p:cNvPr id="45058" name="Rectangle 2"/>
          <p:cNvSpPr>
            <a:spLocks noGrp="1" noChangeArrowheads="1"/>
          </p:cNvSpPr>
          <p:nvPr>
            <p:ph type="body" idx="1"/>
          </p:nvPr>
        </p:nvSpPr>
        <p:spPr>
          <a:xfrm>
            <a:off x="133350" y="1270000"/>
            <a:ext cx="8877299" cy="2961758"/>
          </a:xfrm>
        </p:spPr>
        <p:txBody>
          <a:bodyPr/>
          <a:lstStyle/>
          <a:p>
            <a:pPr marL="0" indent="0">
              <a:lnSpc>
                <a:spcPct val="100000"/>
              </a:lnSpc>
              <a:buNone/>
              <a:tabLst>
                <a:tab pos="473869" algn="l"/>
                <a:tab pos="2055019" algn="l"/>
                <a:tab pos="2743200" algn="l"/>
                <a:tab pos="4245769" algn="l"/>
              </a:tabLst>
            </a:pPr>
            <a:r>
              <a:rPr lang="en-US" altLang="en-US" dirty="0"/>
              <a:t>for a bridge B </a:t>
            </a:r>
          </a:p>
          <a:p>
            <a:pPr>
              <a:lnSpc>
                <a:spcPct val="100000"/>
              </a:lnSpc>
              <a:tabLst>
                <a:tab pos="473869" algn="l"/>
                <a:tab pos="2055019" algn="l"/>
                <a:tab pos="2743200" algn="l"/>
                <a:tab pos="4245769" algn="l"/>
              </a:tabLst>
            </a:pPr>
            <a:r>
              <a:rPr lang="en-US" altLang="en-US" sz="2400" dirty="0"/>
              <a:t>determine the min Root Path Cost (Cost) as follows:</a:t>
            </a:r>
          </a:p>
          <a:p>
            <a:pPr lvl="1">
              <a:lnSpc>
                <a:spcPct val="100000"/>
              </a:lnSpc>
              <a:tabLst>
                <a:tab pos="473869" algn="l"/>
                <a:tab pos="2055019" algn="l"/>
                <a:tab pos="2743200" algn="l"/>
                <a:tab pos="4245769" algn="l"/>
              </a:tabLst>
            </a:pPr>
            <a:r>
              <a:rPr lang="en-US" altLang="en-US" sz="2000" i="1" dirty="0">
                <a:solidFill>
                  <a:srgbClr val="C00000"/>
                </a:solidFill>
              </a:rPr>
              <a:t>if B = R :</a:t>
            </a:r>
            <a:r>
              <a:rPr lang="en-US" altLang="en-US" sz="2000" dirty="0">
                <a:solidFill>
                  <a:srgbClr val="C00000"/>
                </a:solidFill>
              </a:rPr>
              <a:t> </a:t>
            </a:r>
            <a:r>
              <a:rPr lang="en-US" altLang="en-US" sz="2000" dirty="0"/>
              <a:t>Cost = 0 (i.e., it is the root)</a:t>
            </a:r>
          </a:p>
          <a:p>
            <a:pPr lvl="1">
              <a:lnSpc>
                <a:spcPct val="100000"/>
              </a:lnSpc>
              <a:spcBef>
                <a:spcPct val="0"/>
              </a:spcBef>
              <a:tabLst>
                <a:tab pos="473869" algn="l"/>
                <a:tab pos="2055019" algn="l"/>
                <a:tab pos="2743200" algn="l"/>
                <a:tab pos="4245769" algn="l"/>
              </a:tabLst>
            </a:pPr>
            <a:r>
              <a:rPr lang="en-US" altLang="en-US" sz="2000" i="1" dirty="0">
                <a:solidFill>
                  <a:srgbClr val="C00000"/>
                </a:solidFill>
              </a:rPr>
              <a:t>if B </a:t>
            </a:r>
            <a:r>
              <a:rPr lang="en-US" altLang="en-US" sz="2000" i="1" dirty="0">
                <a:solidFill>
                  <a:srgbClr val="C00000"/>
                </a:solidFill>
                <a:sym typeface="Symbol" charset="2"/>
              </a:rPr>
              <a:t></a:t>
            </a:r>
            <a:r>
              <a:rPr lang="en-US" altLang="en-US" sz="2000" i="1" dirty="0">
                <a:solidFill>
                  <a:srgbClr val="C00000"/>
                </a:solidFill>
                <a:sym typeface="Math3" charset="0"/>
              </a:rPr>
              <a:t> R</a:t>
            </a:r>
            <a:r>
              <a:rPr lang="en-US" altLang="en-US" sz="2000" i="1" dirty="0">
                <a:solidFill>
                  <a:srgbClr val="C00000"/>
                </a:solidFill>
              </a:rPr>
              <a:t>:</a:t>
            </a:r>
            <a:r>
              <a:rPr lang="en-US" altLang="en-US" sz="2000" dirty="0">
                <a:solidFill>
                  <a:srgbClr val="C00000"/>
                </a:solidFill>
              </a:rPr>
              <a:t>  </a:t>
            </a:r>
            <a:r>
              <a:rPr lang="en-US" altLang="en-US" sz="2000" dirty="0"/>
              <a:t>Cost = {Lowest Cost found in a received BPDU with R as root} + 1</a:t>
            </a:r>
            <a:endParaRPr lang="en-US" altLang="en-US" sz="2000" dirty="0">
              <a:sym typeface="Math1" charset="0"/>
            </a:endParaRPr>
          </a:p>
        </p:txBody>
      </p:sp>
      <p:sp>
        <p:nvSpPr>
          <p:cNvPr id="346115" name="Rectangle 3"/>
          <p:cNvSpPr>
            <a:spLocks noGrp="1" noChangeArrowheads="1"/>
          </p:cNvSpPr>
          <p:nvPr>
            <p:ph type="title"/>
          </p:nvPr>
        </p:nvSpPr>
        <p:spPr>
          <a:xfrm>
            <a:off x="114301" y="174625"/>
            <a:ext cx="8477250" cy="685800"/>
          </a:xfrm>
        </p:spPr>
        <p:txBody>
          <a:bodyPr>
            <a:normAutofit/>
          </a:bodyPr>
          <a:lstStyle/>
          <a:p>
            <a:pPr>
              <a:defRPr/>
            </a:pPr>
            <a:r>
              <a:rPr lang="en-US" sz="2800" dirty="0"/>
              <a:t>Calculate the Root Path Cost - Determine the Root Port</a:t>
            </a:r>
          </a:p>
        </p:txBody>
      </p:sp>
      <p:pic>
        <p:nvPicPr>
          <p:cNvPr id="5" name="Picture 16" descr="underline_base">
            <a:extLst>
              <a:ext uri="{FF2B5EF4-FFF2-40B4-BE49-F238E27FC236}">
                <a16:creationId xmlns:a16="http://schemas.microsoft.com/office/drawing/2014/main" id="{56E1598E-7D6D-0449-863F-1349B29F8CB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1" y="787677"/>
            <a:ext cx="8477250" cy="147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0695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41686" y="290513"/>
            <a:ext cx="7886700" cy="506254"/>
          </a:xfrm>
        </p:spPr>
        <p:txBody>
          <a:bodyPr>
            <a:normAutofit fontScale="90000"/>
          </a:bodyPr>
          <a:lstStyle/>
          <a:p>
            <a:r>
              <a:rPr lang="en-US" altLang="x-none" dirty="0"/>
              <a:t>Updating and Sharing Information</a:t>
            </a:r>
          </a:p>
        </p:txBody>
      </p:sp>
      <p:sp>
        <p:nvSpPr>
          <p:cNvPr id="3" name="Content Placeholder 2"/>
          <p:cNvSpPr>
            <a:spLocks noGrp="1"/>
          </p:cNvSpPr>
          <p:nvPr>
            <p:ph idx="1"/>
          </p:nvPr>
        </p:nvSpPr>
        <p:spPr>
          <a:xfrm>
            <a:off x="168875" y="1056167"/>
            <a:ext cx="8455735" cy="4005641"/>
          </a:xfrm>
        </p:spPr>
        <p:txBody>
          <a:bodyPr>
            <a:noAutofit/>
          </a:bodyPr>
          <a:lstStyle/>
          <a:p>
            <a:pPr>
              <a:lnSpc>
                <a:spcPct val="100000"/>
              </a:lnSpc>
              <a:tabLst>
                <a:tab pos="473869" algn="l"/>
                <a:tab pos="2055019" algn="l"/>
                <a:tab pos="2743200" algn="l"/>
                <a:tab pos="4245769" algn="l"/>
              </a:tabLst>
            </a:pPr>
            <a:r>
              <a:rPr lang="en-US" altLang="en-US" sz="2400" dirty="0">
                <a:sym typeface="Math1" charset="0"/>
              </a:rPr>
              <a:t>B</a:t>
            </a:r>
            <a:r>
              <a:rPr lang="ja-JP" altLang="en-US" sz="2400">
                <a:sym typeface="Math1" charset="0"/>
              </a:rPr>
              <a:t>’</a:t>
            </a:r>
            <a:r>
              <a:rPr lang="en-US" altLang="ja-JP" sz="2400" dirty="0">
                <a:sym typeface="Math1" charset="0"/>
              </a:rPr>
              <a:t>s root port is the port from which </a:t>
            </a:r>
            <a:r>
              <a:rPr lang="en-US" altLang="ja-JP" sz="2400" dirty="0">
                <a:solidFill>
                  <a:srgbClr val="C00000"/>
                </a:solidFill>
                <a:sym typeface="Math1" charset="0"/>
              </a:rPr>
              <a:t>B</a:t>
            </a:r>
            <a:r>
              <a:rPr lang="en-US" altLang="ja-JP" sz="2400" dirty="0">
                <a:sym typeface="Math1" charset="0"/>
              </a:rPr>
              <a:t> received the lowest cost path to R (in terms of </a:t>
            </a:r>
            <a:r>
              <a:rPr lang="en-US" altLang="ja-JP" sz="2400" dirty="0"/>
              <a:t>relation </a:t>
            </a:r>
            <a:r>
              <a:rPr lang="ja-JP" altLang="en-US" sz="2400"/>
              <a:t>“</a:t>
            </a:r>
            <a:r>
              <a:rPr lang="en-US" altLang="ja-JP" sz="2400" b="1" dirty="0">
                <a:sym typeface="Math1" charset="0"/>
              </a:rPr>
              <a:t>&lt;&lt;</a:t>
            </a:r>
            <a:r>
              <a:rPr lang="en-US" altLang="ja-JP" sz="2400" dirty="0">
                <a:sym typeface="Math1" charset="0"/>
              </a:rPr>
              <a:t>‘’</a:t>
            </a:r>
            <a:r>
              <a:rPr lang="en-US" altLang="ja-JP" sz="2400" dirty="0"/>
              <a:t>)</a:t>
            </a:r>
            <a:r>
              <a:rPr lang="en-US" altLang="ja-JP" sz="2400" dirty="0">
                <a:sym typeface="Math1" charset="0"/>
              </a:rPr>
              <a:t>. E.g., </a:t>
            </a:r>
            <a:r>
              <a:rPr lang="en-US" altLang="ja-JP" sz="2400" dirty="0">
                <a:solidFill>
                  <a:srgbClr val="C00000"/>
                </a:solidFill>
                <a:sym typeface="Math1" charset="0"/>
              </a:rPr>
              <a:t>port A</a:t>
            </a:r>
          </a:p>
          <a:p>
            <a:pPr>
              <a:lnSpc>
                <a:spcPct val="100000"/>
              </a:lnSpc>
              <a:tabLst>
                <a:tab pos="473869" algn="l"/>
                <a:tab pos="2055019" algn="l"/>
                <a:tab pos="2743200" algn="l"/>
                <a:tab pos="4245769" algn="l"/>
              </a:tabLst>
            </a:pPr>
            <a:r>
              <a:rPr lang="en-US" altLang="en-US" sz="2400" dirty="0">
                <a:sym typeface="Math1" charset="0"/>
              </a:rPr>
              <a:t>knowing </a:t>
            </a:r>
            <a:r>
              <a:rPr lang="en-US" altLang="en-US" sz="2400" dirty="0">
                <a:solidFill>
                  <a:srgbClr val="C00000"/>
                </a:solidFill>
                <a:sym typeface="Math1" charset="0"/>
              </a:rPr>
              <a:t>R</a:t>
            </a:r>
            <a:r>
              <a:rPr lang="en-US" altLang="en-US" sz="2400" dirty="0">
                <a:sym typeface="Math1" charset="0"/>
              </a:rPr>
              <a:t> and </a:t>
            </a:r>
            <a:r>
              <a:rPr lang="en-US" altLang="en-US" sz="2400" dirty="0">
                <a:solidFill>
                  <a:srgbClr val="C00000"/>
                </a:solidFill>
                <a:sym typeface="Math1" charset="0"/>
              </a:rPr>
              <a:t>Cost</a:t>
            </a:r>
            <a:r>
              <a:rPr lang="en-US" altLang="en-US" sz="2400" dirty="0">
                <a:sym typeface="Math1" charset="0"/>
              </a:rPr>
              <a:t>, </a:t>
            </a:r>
            <a:r>
              <a:rPr lang="en-US" altLang="en-US" sz="2400" dirty="0">
                <a:solidFill>
                  <a:srgbClr val="C00000"/>
                </a:solidFill>
                <a:sym typeface="Math1" charset="0"/>
              </a:rPr>
              <a:t>B</a:t>
            </a:r>
            <a:r>
              <a:rPr lang="en-US" altLang="en-US" sz="2400" dirty="0">
                <a:sym typeface="Math1" charset="0"/>
              </a:rPr>
              <a:t> can generate a current BPDU with its root port </a:t>
            </a:r>
            <a:r>
              <a:rPr lang="en-US" altLang="en-US" sz="2400" dirty="0">
                <a:solidFill>
                  <a:srgbClr val="C00000"/>
                </a:solidFill>
                <a:sym typeface="Math1" charset="0"/>
              </a:rPr>
              <a:t>A</a:t>
            </a:r>
            <a:r>
              <a:rPr lang="en-US" altLang="en-US" sz="2400" dirty="0">
                <a:sym typeface="Math1" charset="0"/>
              </a:rPr>
              <a:t>. </a:t>
            </a:r>
          </a:p>
          <a:p>
            <a:pPr>
              <a:lnSpc>
                <a:spcPct val="100000"/>
              </a:lnSpc>
              <a:tabLst>
                <a:tab pos="473869" algn="l"/>
                <a:tab pos="2055019" algn="l"/>
                <a:tab pos="2743200" algn="l"/>
                <a:tab pos="4245769" algn="l"/>
              </a:tabLst>
            </a:pPr>
            <a:endParaRPr lang="en-US" altLang="en-US" sz="2400" dirty="0">
              <a:sym typeface="Math1" charset="0"/>
            </a:endParaRPr>
          </a:p>
          <a:p>
            <a:pPr>
              <a:lnSpc>
                <a:spcPct val="100000"/>
              </a:lnSpc>
              <a:tabLst>
                <a:tab pos="473869" algn="l"/>
                <a:tab pos="2055019" algn="l"/>
                <a:tab pos="2743200" algn="l"/>
                <a:tab pos="4245769" algn="l"/>
              </a:tabLst>
            </a:pPr>
            <a:r>
              <a:rPr lang="en-US" altLang="en-US" sz="2400" dirty="0">
                <a:sym typeface="Math1" charset="0"/>
              </a:rPr>
              <a:t>bridge B will only </a:t>
            </a:r>
            <a:r>
              <a:rPr lang="en-US" altLang="en-US" sz="2400" dirty="0">
                <a:solidFill>
                  <a:srgbClr val="C00000"/>
                </a:solidFill>
                <a:sym typeface="Math1" charset="0"/>
              </a:rPr>
              <a:t>send</a:t>
            </a:r>
            <a:r>
              <a:rPr lang="en-US" altLang="en-US" sz="2400" dirty="0">
                <a:sym typeface="Math1" charset="0"/>
              </a:rPr>
              <a:t> its </a:t>
            </a:r>
            <a:r>
              <a:rPr lang="en-US" altLang="en-US" sz="2400" dirty="0">
                <a:solidFill>
                  <a:srgbClr val="C00000"/>
                </a:solidFill>
                <a:sym typeface="Math1" charset="0"/>
              </a:rPr>
              <a:t>current</a:t>
            </a:r>
            <a:r>
              <a:rPr lang="en-US" altLang="en-US" sz="2400" dirty="0">
                <a:sym typeface="Math1" charset="0"/>
              </a:rPr>
              <a:t> BPDU to a </a:t>
            </a:r>
            <a:r>
              <a:rPr lang="en-US" altLang="en-US" sz="2400" dirty="0">
                <a:solidFill>
                  <a:srgbClr val="C00000"/>
                </a:solidFill>
                <a:sym typeface="Math1" charset="0"/>
              </a:rPr>
              <a:t>neighbor</a:t>
            </a:r>
            <a:r>
              <a:rPr lang="en-US" altLang="en-US" sz="2400" dirty="0">
                <a:sym typeface="Math1" charset="0"/>
              </a:rPr>
              <a:t> if it receives “</a:t>
            </a:r>
            <a:r>
              <a:rPr lang="en-US" altLang="ja-JP" sz="2400" dirty="0">
                <a:solidFill>
                  <a:srgbClr val="C00000"/>
                </a:solidFill>
                <a:sym typeface="Math1" charset="0"/>
              </a:rPr>
              <a:t>worse news</a:t>
            </a:r>
            <a:r>
              <a:rPr lang="en-US" altLang="en-US" sz="2400" dirty="0">
                <a:sym typeface="Math1" charset="0"/>
              </a:rPr>
              <a:t>”</a:t>
            </a:r>
            <a:r>
              <a:rPr lang="en-US" altLang="ja-JP" sz="2400" dirty="0">
                <a:sym typeface="Math1" charset="0"/>
              </a:rPr>
              <a:t> on any of its ports from </a:t>
            </a:r>
            <a:r>
              <a:rPr lang="en-US" altLang="ja-JP" sz="2400" dirty="0">
                <a:solidFill>
                  <a:srgbClr val="C00000"/>
                </a:solidFill>
                <a:sym typeface="Math1" charset="0"/>
              </a:rPr>
              <a:t>that neighbor</a:t>
            </a:r>
            <a:endParaRPr lang="en-US" altLang="ja-JP" sz="2400" dirty="0">
              <a:sym typeface="Math1" charset="0"/>
            </a:endParaRPr>
          </a:p>
          <a:p>
            <a:pPr>
              <a:lnSpc>
                <a:spcPct val="100000"/>
              </a:lnSpc>
              <a:tabLst>
                <a:tab pos="473869" algn="l"/>
                <a:tab pos="2055019" algn="l"/>
                <a:tab pos="2743200" algn="l"/>
                <a:tab pos="4245769" algn="l"/>
              </a:tabLst>
            </a:pPr>
            <a:r>
              <a:rPr lang="en-US" altLang="en-US" sz="2400" dirty="0">
                <a:sym typeface="Math1" charset="0"/>
              </a:rPr>
              <a:t>it </a:t>
            </a:r>
            <a:r>
              <a:rPr lang="en-US" altLang="en-US" sz="2400" dirty="0">
                <a:solidFill>
                  <a:srgbClr val="C00000"/>
                </a:solidFill>
                <a:sym typeface="Math1" charset="0"/>
              </a:rPr>
              <a:t>updates </a:t>
            </a:r>
            <a:r>
              <a:rPr lang="en-US" altLang="en-US" sz="2400" dirty="0">
                <a:sym typeface="Math1" charset="0"/>
              </a:rPr>
              <a:t>its BPDU it if receives “</a:t>
            </a:r>
            <a:r>
              <a:rPr lang="en-US" altLang="en-US" sz="2400" dirty="0">
                <a:solidFill>
                  <a:srgbClr val="C00000"/>
                </a:solidFill>
                <a:sym typeface="Math1" charset="0"/>
              </a:rPr>
              <a:t>better news</a:t>
            </a:r>
            <a:r>
              <a:rPr lang="en-US" altLang="en-US" sz="2400" dirty="0">
                <a:sym typeface="Math1" charset="0"/>
              </a:rPr>
              <a:t>” from a neighbor on one of its ports (that port now becomes the root port) and broadcasts an updated “</a:t>
            </a:r>
            <a:r>
              <a:rPr lang="en-US" altLang="en-US" sz="2400" dirty="0">
                <a:solidFill>
                  <a:srgbClr val="C00000"/>
                </a:solidFill>
                <a:sym typeface="Math1" charset="0"/>
              </a:rPr>
              <a:t>new”</a:t>
            </a:r>
            <a:r>
              <a:rPr lang="en-US" altLang="en-US" sz="2400" dirty="0">
                <a:sym typeface="Math1" charset="0"/>
              </a:rPr>
              <a:t> BPDU on all its non root ports.</a:t>
            </a:r>
            <a:r>
              <a:rPr lang="en-US" altLang="x-none" sz="2400" b="1" dirty="0"/>
              <a:t> </a:t>
            </a:r>
            <a:endParaRPr lang="en-US" altLang="en-US" sz="2400" dirty="0">
              <a:sym typeface="Math1" charset="0"/>
            </a:endParaRPr>
          </a:p>
        </p:txBody>
      </p:sp>
      <p:sp>
        <p:nvSpPr>
          <p:cNvPr id="4608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4B9E3FAB-C3DB-2B44-BECB-1363CBE85C72}" type="slidenum">
              <a:rPr lang="en-US" altLang="en-US" sz="1050">
                <a:latin typeface="Times New Roman" charset="0"/>
              </a:rPr>
              <a:pPr>
                <a:spcBef>
                  <a:spcPct val="0"/>
                </a:spcBef>
                <a:buFontTx/>
                <a:buNone/>
              </a:pPr>
              <a:t>86</a:t>
            </a:fld>
            <a:endParaRPr lang="en-US" altLang="en-US" sz="1050">
              <a:latin typeface="Times New Roman" charset="0"/>
            </a:endParaRPr>
          </a:p>
        </p:txBody>
      </p:sp>
      <p:grpSp>
        <p:nvGrpSpPr>
          <p:cNvPr id="5" name="Group 4"/>
          <p:cNvGrpSpPr>
            <a:grpSpLocks/>
          </p:cNvGrpSpPr>
          <p:nvPr/>
        </p:nvGrpSpPr>
        <p:grpSpPr bwMode="auto">
          <a:xfrm>
            <a:off x="2764978" y="2543174"/>
            <a:ext cx="3200400" cy="342900"/>
            <a:chOff x="2590800" y="5562600"/>
            <a:chExt cx="4267200" cy="457200"/>
          </a:xfrm>
        </p:grpSpPr>
        <p:sp>
          <p:nvSpPr>
            <p:cNvPr id="6" name="Rectangle 4"/>
            <p:cNvSpPr>
              <a:spLocks noChangeArrowheads="1"/>
            </p:cNvSpPr>
            <p:nvPr/>
          </p:nvSpPr>
          <p:spPr bwMode="auto">
            <a:xfrm>
              <a:off x="2590800" y="5562600"/>
              <a:ext cx="1371600" cy="457200"/>
            </a:xfrm>
            <a:prstGeom prst="rect">
              <a:avLst/>
            </a:prstGeom>
            <a:solidFill>
              <a:srgbClr val="FFFF99"/>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dirty="0">
                  <a:latin typeface="Arial" charset="0"/>
                  <a:ea typeface="ＭＳ Ｐゴシック" charset="0"/>
                </a:rPr>
                <a:t>R</a:t>
              </a:r>
            </a:p>
          </p:txBody>
        </p:sp>
        <p:sp>
          <p:nvSpPr>
            <p:cNvPr id="7" name="Rectangle 5"/>
            <p:cNvSpPr>
              <a:spLocks noChangeArrowheads="1"/>
            </p:cNvSpPr>
            <p:nvPr/>
          </p:nvSpPr>
          <p:spPr bwMode="auto">
            <a:xfrm>
              <a:off x="3962400" y="5562600"/>
              <a:ext cx="1066800" cy="457200"/>
            </a:xfrm>
            <a:prstGeom prst="rect">
              <a:avLst/>
            </a:prstGeom>
            <a:solidFill>
              <a:srgbClr val="FFFF99"/>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dirty="0">
                  <a:latin typeface="Arial" charset="0"/>
                  <a:ea typeface="ＭＳ Ｐゴシック" charset="0"/>
                </a:rPr>
                <a:t>Cost</a:t>
              </a:r>
              <a:endParaRPr lang="en-US" dirty="0">
                <a:latin typeface="Times New Roman" charset="0"/>
                <a:ea typeface="ＭＳ Ｐゴシック" charset="0"/>
              </a:endParaRPr>
            </a:p>
          </p:txBody>
        </p:sp>
        <p:sp>
          <p:nvSpPr>
            <p:cNvPr id="8" name="Rectangle 6"/>
            <p:cNvSpPr>
              <a:spLocks noChangeArrowheads="1"/>
            </p:cNvSpPr>
            <p:nvPr/>
          </p:nvSpPr>
          <p:spPr bwMode="auto">
            <a:xfrm>
              <a:off x="5029200" y="5562600"/>
              <a:ext cx="914400" cy="457200"/>
            </a:xfrm>
            <a:prstGeom prst="rect">
              <a:avLst/>
            </a:prstGeom>
            <a:solidFill>
              <a:srgbClr val="FFFF99"/>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dirty="0">
                  <a:latin typeface="Arial" charset="0"/>
                  <a:ea typeface="ＭＳ Ｐゴシック" charset="0"/>
                </a:rPr>
                <a:t>B</a:t>
              </a:r>
              <a:endParaRPr lang="en-US" dirty="0">
                <a:latin typeface="Times New Roman" charset="0"/>
                <a:ea typeface="ＭＳ Ｐゴシック" charset="0"/>
              </a:endParaRPr>
            </a:p>
          </p:txBody>
        </p:sp>
        <p:sp>
          <p:nvSpPr>
            <p:cNvPr id="9" name="Rectangle 6"/>
            <p:cNvSpPr>
              <a:spLocks noChangeArrowheads="1"/>
            </p:cNvSpPr>
            <p:nvPr/>
          </p:nvSpPr>
          <p:spPr bwMode="auto">
            <a:xfrm>
              <a:off x="5943600" y="5562600"/>
              <a:ext cx="914400" cy="457200"/>
            </a:xfrm>
            <a:prstGeom prst="rect">
              <a:avLst/>
            </a:prstGeom>
            <a:solidFill>
              <a:srgbClr val="FFFF99"/>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dirty="0">
                  <a:latin typeface="Arial" charset="0"/>
                  <a:ea typeface="ＭＳ Ｐゴシック" charset="0"/>
                </a:rPr>
                <a:t>A</a:t>
              </a:r>
              <a:endParaRPr lang="en-US" dirty="0">
                <a:latin typeface="Times New Roman" charset="0"/>
                <a:ea typeface="ＭＳ Ｐゴシック" charset="0"/>
              </a:endParaRPr>
            </a:p>
          </p:txBody>
        </p:sp>
      </p:grpSp>
      <p:sp>
        <p:nvSpPr>
          <p:cNvPr id="10" name="Rectangle 9"/>
          <p:cNvSpPr>
            <a:spLocks noChangeArrowheads="1"/>
          </p:cNvSpPr>
          <p:nvPr/>
        </p:nvSpPr>
        <p:spPr bwMode="auto">
          <a:xfrm>
            <a:off x="4965253" y="5459715"/>
            <a:ext cx="857250"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pPr>
            <a:endParaRPr lang="x-none" altLang="x-none" sz="1800">
              <a:solidFill>
                <a:srgbClr val="000000"/>
              </a:solidFill>
              <a:latin typeface="Courier New" charset="0"/>
            </a:endParaRPr>
          </a:p>
        </p:txBody>
      </p:sp>
      <p:sp>
        <p:nvSpPr>
          <p:cNvPr id="19" name="Rectangle 18"/>
          <p:cNvSpPr>
            <a:spLocks noChangeArrowheads="1"/>
          </p:cNvSpPr>
          <p:nvPr/>
        </p:nvSpPr>
        <p:spPr bwMode="auto">
          <a:xfrm>
            <a:off x="3307904" y="5288265"/>
            <a:ext cx="15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tabLst>
                <a:tab pos="631825" algn="l"/>
                <a:tab pos="2740025" algn="l"/>
                <a:tab pos="3657600" algn="l"/>
                <a:tab pos="5661025" algn="l"/>
              </a:tabLst>
              <a:defRPr sz="2400">
                <a:solidFill>
                  <a:schemeClr val="tx1"/>
                </a:solidFill>
                <a:latin typeface="Arial" charset="0"/>
                <a:ea typeface="ＭＳ Ｐゴシック" charset="-128"/>
              </a:defRPr>
            </a:lvl1pPr>
            <a:lvl2pPr marL="742950" indent="-285750">
              <a:spcBef>
                <a:spcPct val="20000"/>
              </a:spcBef>
              <a:buChar char="–"/>
              <a:tabLst>
                <a:tab pos="631825" algn="l"/>
                <a:tab pos="2740025" algn="l"/>
                <a:tab pos="3657600" algn="l"/>
                <a:tab pos="5661025" algn="l"/>
              </a:tabLst>
              <a:defRPr sz="2400">
                <a:solidFill>
                  <a:schemeClr val="tx1"/>
                </a:solidFill>
                <a:latin typeface="Arial" charset="0"/>
                <a:ea typeface="ＭＳ Ｐゴシック" charset="-128"/>
              </a:defRPr>
            </a:lvl2pPr>
            <a:lvl3pPr marL="1143000" indent="-228600">
              <a:spcBef>
                <a:spcPct val="20000"/>
              </a:spcBef>
              <a:buChar char="•"/>
              <a:tabLst>
                <a:tab pos="631825" algn="l"/>
                <a:tab pos="2740025" algn="l"/>
                <a:tab pos="3657600" algn="l"/>
                <a:tab pos="5661025" algn="l"/>
              </a:tabLst>
              <a:defRPr sz="2400">
                <a:solidFill>
                  <a:schemeClr val="tx1"/>
                </a:solidFill>
                <a:latin typeface="Arial" charset="0"/>
                <a:ea typeface="ＭＳ Ｐゴシック" charset="-128"/>
              </a:defRPr>
            </a:lvl3pPr>
            <a:lvl4pPr marL="1600200" indent="-228600">
              <a:spcBef>
                <a:spcPct val="20000"/>
              </a:spcBef>
              <a:buChar char="–"/>
              <a:tabLst>
                <a:tab pos="631825" algn="l"/>
                <a:tab pos="2740025" algn="l"/>
                <a:tab pos="3657600" algn="l"/>
                <a:tab pos="5661025" algn="l"/>
              </a:tabLst>
              <a:defRPr sz="2000">
                <a:solidFill>
                  <a:schemeClr val="tx1"/>
                </a:solidFill>
                <a:latin typeface="Arial" charset="0"/>
                <a:ea typeface="ＭＳ Ｐゴシック" charset="-128"/>
              </a:defRPr>
            </a:lvl4pPr>
            <a:lvl5pPr marL="2057400" indent="-228600">
              <a:spcBef>
                <a:spcPct val="20000"/>
              </a:spcBef>
              <a:buChar char="»"/>
              <a:tabLst>
                <a:tab pos="631825" algn="l"/>
                <a:tab pos="2740025" algn="l"/>
                <a:tab pos="3657600" algn="l"/>
                <a:tab pos="5661025" algn="l"/>
              </a:tabLst>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631825" algn="l"/>
                <a:tab pos="2740025" algn="l"/>
                <a:tab pos="3657600" algn="l"/>
                <a:tab pos="5661025" algn="l"/>
              </a:tabLst>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631825" algn="l"/>
                <a:tab pos="2740025" algn="l"/>
                <a:tab pos="3657600" algn="l"/>
                <a:tab pos="5661025" algn="l"/>
              </a:tabLst>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631825" algn="l"/>
                <a:tab pos="2740025" algn="l"/>
                <a:tab pos="3657600" algn="l"/>
                <a:tab pos="5661025" algn="l"/>
              </a:tabLst>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631825" algn="l"/>
                <a:tab pos="2740025" algn="l"/>
                <a:tab pos="3657600" algn="l"/>
                <a:tab pos="5661025" algn="l"/>
              </a:tabLst>
              <a:defRPr sz="2000">
                <a:solidFill>
                  <a:schemeClr val="tx1"/>
                </a:solidFill>
                <a:latin typeface="Arial" charset="0"/>
                <a:ea typeface="ＭＳ Ｐゴシック" charset="-128"/>
              </a:defRPr>
            </a:lvl9pPr>
          </a:lstStyle>
          <a:p>
            <a:pPr>
              <a:spcBef>
                <a:spcPts val="750"/>
              </a:spcBef>
              <a:spcAft>
                <a:spcPts val="750"/>
              </a:spcAft>
              <a:buNone/>
            </a:pPr>
            <a:r>
              <a:rPr lang="en-US" altLang="x-none" sz="1800" b="1" dirty="0">
                <a:solidFill>
                  <a:srgbClr val="000000"/>
                </a:solidFill>
                <a:latin typeface="Courier New" charset="0"/>
              </a:rPr>
              <a:t>Worse news</a:t>
            </a:r>
          </a:p>
        </p:txBody>
      </p:sp>
      <p:cxnSp>
        <p:nvCxnSpPr>
          <p:cNvPr id="21" name="Straight Arrow Connector 20"/>
          <p:cNvCxnSpPr>
            <a:cxnSpLocks noChangeShapeType="1"/>
          </p:cNvCxnSpPr>
          <p:nvPr/>
        </p:nvCxnSpPr>
        <p:spPr bwMode="auto">
          <a:xfrm flipV="1">
            <a:off x="3793678" y="5602589"/>
            <a:ext cx="1143000" cy="28575"/>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2" name="Straight Arrow Connector 21"/>
          <p:cNvCxnSpPr>
            <a:cxnSpLocks noChangeShapeType="1"/>
            <a:endCxn id="27" idx="0"/>
          </p:cNvCxnSpPr>
          <p:nvPr/>
        </p:nvCxnSpPr>
        <p:spPr bwMode="auto">
          <a:xfrm flipH="1">
            <a:off x="3758407" y="5802615"/>
            <a:ext cx="1206856" cy="141619"/>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7" name="Rectangle 26"/>
          <p:cNvSpPr>
            <a:spLocks noChangeArrowheads="1"/>
          </p:cNvSpPr>
          <p:nvPr/>
        </p:nvSpPr>
        <p:spPr bwMode="auto">
          <a:xfrm>
            <a:off x="2907853" y="5944234"/>
            <a:ext cx="170110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tabLst>
                <a:tab pos="631825" algn="l"/>
                <a:tab pos="2740025" algn="l"/>
                <a:tab pos="3657600" algn="l"/>
                <a:tab pos="5661025" algn="l"/>
              </a:tabLst>
              <a:defRPr sz="2400">
                <a:solidFill>
                  <a:schemeClr val="tx1"/>
                </a:solidFill>
                <a:latin typeface="Arial" charset="0"/>
                <a:ea typeface="ＭＳ Ｐゴシック" charset="-128"/>
              </a:defRPr>
            </a:lvl1pPr>
            <a:lvl2pPr marL="742950" indent="-285750">
              <a:spcBef>
                <a:spcPct val="20000"/>
              </a:spcBef>
              <a:buChar char="–"/>
              <a:tabLst>
                <a:tab pos="631825" algn="l"/>
                <a:tab pos="2740025" algn="l"/>
                <a:tab pos="3657600" algn="l"/>
                <a:tab pos="5661025" algn="l"/>
              </a:tabLst>
              <a:defRPr sz="2400">
                <a:solidFill>
                  <a:schemeClr val="tx1"/>
                </a:solidFill>
                <a:latin typeface="Arial" charset="0"/>
                <a:ea typeface="ＭＳ Ｐゴシック" charset="-128"/>
              </a:defRPr>
            </a:lvl2pPr>
            <a:lvl3pPr marL="1143000" indent="-228600">
              <a:spcBef>
                <a:spcPct val="20000"/>
              </a:spcBef>
              <a:buChar char="•"/>
              <a:tabLst>
                <a:tab pos="631825" algn="l"/>
                <a:tab pos="2740025" algn="l"/>
                <a:tab pos="3657600" algn="l"/>
                <a:tab pos="5661025" algn="l"/>
              </a:tabLst>
              <a:defRPr sz="2400">
                <a:solidFill>
                  <a:schemeClr val="tx1"/>
                </a:solidFill>
                <a:latin typeface="Arial" charset="0"/>
                <a:ea typeface="ＭＳ Ｐゴシック" charset="-128"/>
              </a:defRPr>
            </a:lvl3pPr>
            <a:lvl4pPr marL="1600200" indent="-228600">
              <a:spcBef>
                <a:spcPct val="20000"/>
              </a:spcBef>
              <a:buChar char="–"/>
              <a:tabLst>
                <a:tab pos="631825" algn="l"/>
                <a:tab pos="2740025" algn="l"/>
                <a:tab pos="3657600" algn="l"/>
                <a:tab pos="5661025" algn="l"/>
              </a:tabLst>
              <a:defRPr sz="2000">
                <a:solidFill>
                  <a:schemeClr val="tx1"/>
                </a:solidFill>
                <a:latin typeface="Arial" charset="0"/>
                <a:ea typeface="ＭＳ Ｐゴシック" charset="-128"/>
              </a:defRPr>
            </a:lvl4pPr>
            <a:lvl5pPr marL="2057400" indent="-228600">
              <a:spcBef>
                <a:spcPct val="20000"/>
              </a:spcBef>
              <a:buChar char="»"/>
              <a:tabLst>
                <a:tab pos="631825" algn="l"/>
                <a:tab pos="2740025" algn="l"/>
                <a:tab pos="3657600" algn="l"/>
                <a:tab pos="5661025" algn="l"/>
              </a:tabLst>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631825" algn="l"/>
                <a:tab pos="2740025" algn="l"/>
                <a:tab pos="3657600" algn="l"/>
                <a:tab pos="5661025" algn="l"/>
              </a:tabLst>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631825" algn="l"/>
                <a:tab pos="2740025" algn="l"/>
                <a:tab pos="3657600" algn="l"/>
                <a:tab pos="5661025" algn="l"/>
              </a:tabLst>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631825" algn="l"/>
                <a:tab pos="2740025" algn="l"/>
                <a:tab pos="3657600" algn="l"/>
                <a:tab pos="5661025" algn="l"/>
              </a:tabLst>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631825" algn="l"/>
                <a:tab pos="2740025" algn="l"/>
                <a:tab pos="3657600" algn="l"/>
                <a:tab pos="5661025" algn="l"/>
              </a:tabLst>
              <a:defRPr sz="2000">
                <a:solidFill>
                  <a:schemeClr val="tx1"/>
                </a:solidFill>
                <a:latin typeface="Arial" charset="0"/>
                <a:ea typeface="ＭＳ Ｐゴシック" charset="-128"/>
              </a:defRPr>
            </a:lvl9pPr>
          </a:lstStyle>
          <a:p>
            <a:pPr>
              <a:spcBef>
                <a:spcPts val="750"/>
              </a:spcBef>
              <a:spcAft>
                <a:spcPts val="750"/>
              </a:spcAft>
              <a:buNone/>
            </a:pPr>
            <a:r>
              <a:rPr lang="en-US" altLang="x-none" sz="1800" b="1" dirty="0">
                <a:solidFill>
                  <a:schemeClr val="accent1"/>
                </a:solidFill>
                <a:latin typeface="Courier New" charset="0"/>
              </a:rPr>
              <a:t>Update BPDU</a:t>
            </a:r>
          </a:p>
        </p:txBody>
      </p:sp>
      <p:cxnSp>
        <p:nvCxnSpPr>
          <p:cNvPr id="29" name="Straight Arrow Connector 28"/>
          <p:cNvCxnSpPr>
            <a:cxnSpLocks noChangeShapeType="1"/>
          </p:cNvCxnSpPr>
          <p:nvPr/>
        </p:nvCxnSpPr>
        <p:spPr bwMode="auto">
          <a:xfrm flipH="1">
            <a:off x="5822503" y="5602589"/>
            <a:ext cx="1200150" cy="0"/>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31" name="Straight Arrow Connector 30"/>
          <p:cNvCxnSpPr>
            <a:cxnSpLocks noChangeShapeType="1"/>
          </p:cNvCxnSpPr>
          <p:nvPr/>
        </p:nvCxnSpPr>
        <p:spPr bwMode="auto">
          <a:xfrm flipH="1" flipV="1">
            <a:off x="3699223" y="5721255"/>
            <a:ext cx="1235869" cy="13097"/>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2" name="TextBox 31"/>
          <p:cNvSpPr txBox="1">
            <a:spLocks noChangeArrowheads="1"/>
          </p:cNvSpPr>
          <p:nvPr/>
        </p:nvSpPr>
        <p:spPr bwMode="auto">
          <a:xfrm>
            <a:off x="6404767" y="5255083"/>
            <a:ext cx="1701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x-none" sz="1800" b="1" dirty="0">
                <a:solidFill>
                  <a:srgbClr val="000000"/>
                </a:solidFill>
                <a:latin typeface="Courier New" charset="0"/>
              </a:rPr>
              <a:t>Better news</a:t>
            </a:r>
          </a:p>
        </p:txBody>
      </p:sp>
      <p:sp>
        <p:nvSpPr>
          <p:cNvPr id="33" name="TextBox 32"/>
          <p:cNvSpPr txBox="1">
            <a:spLocks noChangeArrowheads="1"/>
          </p:cNvSpPr>
          <p:nvPr/>
        </p:nvSpPr>
        <p:spPr bwMode="auto">
          <a:xfrm>
            <a:off x="1888679" y="5574015"/>
            <a:ext cx="1838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x-none" sz="1800" b="1" dirty="0">
                <a:solidFill>
                  <a:srgbClr val="C00000"/>
                </a:solidFill>
                <a:latin typeface="Courier New" charset="0"/>
              </a:rPr>
              <a:t>Current BPDU</a:t>
            </a:r>
          </a:p>
        </p:txBody>
      </p:sp>
      <p:sp>
        <p:nvSpPr>
          <p:cNvPr id="36" name="TextBox 35"/>
          <p:cNvSpPr txBox="1">
            <a:spLocks noChangeArrowheads="1"/>
          </p:cNvSpPr>
          <p:nvPr/>
        </p:nvSpPr>
        <p:spPr bwMode="auto">
          <a:xfrm>
            <a:off x="4821189" y="5891911"/>
            <a:ext cx="1701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x-none" sz="1800" b="1" dirty="0">
                <a:solidFill>
                  <a:srgbClr val="000000"/>
                </a:solidFill>
                <a:latin typeface="Courier New" charset="0"/>
              </a:rPr>
              <a:t>Update BPDU</a:t>
            </a:r>
          </a:p>
        </p:txBody>
      </p:sp>
      <p:sp>
        <p:nvSpPr>
          <p:cNvPr id="37" name="TextBox 36"/>
          <p:cNvSpPr txBox="1">
            <a:spLocks noChangeArrowheads="1"/>
          </p:cNvSpPr>
          <p:nvPr/>
        </p:nvSpPr>
        <p:spPr bwMode="auto">
          <a:xfrm>
            <a:off x="4935092" y="5470438"/>
            <a:ext cx="10118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x-none" sz="1800" b="1" dirty="0">
                <a:solidFill>
                  <a:srgbClr val="000000"/>
                </a:solidFill>
                <a:latin typeface="Courier New" charset="0"/>
              </a:rPr>
              <a:t>BRIDGE</a:t>
            </a:r>
          </a:p>
        </p:txBody>
      </p:sp>
      <p:pic>
        <p:nvPicPr>
          <p:cNvPr id="23" name="Picture 16" descr="underline_base">
            <a:extLst>
              <a:ext uri="{FF2B5EF4-FFF2-40B4-BE49-F238E27FC236}">
                <a16:creationId xmlns:a16="http://schemas.microsoft.com/office/drawing/2014/main" id="{82DF1242-731D-A848-9C3D-D566C074C66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52" y="852883"/>
            <a:ext cx="6960748" cy="178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521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7" grpId="0" animBg="1"/>
      <p:bldP spid="32" grpId="0"/>
      <p:bldP spid="33" grpId="0"/>
      <p:bldP spid="36" grpId="0"/>
      <p:bldP spid="3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E325EBAB-E1CA-4C44-BF38-65D08A1B7DF9}" type="slidenum">
              <a:rPr lang="en-US" altLang="en-US" sz="1050">
                <a:latin typeface="Times New Roman" charset="0"/>
              </a:rPr>
              <a:pPr>
                <a:spcBef>
                  <a:spcPct val="0"/>
                </a:spcBef>
                <a:buFontTx/>
                <a:buNone/>
              </a:pPr>
              <a:t>87</a:t>
            </a:fld>
            <a:endParaRPr lang="en-US" altLang="en-US" sz="1050">
              <a:latin typeface="Times New Roman" charset="0"/>
            </a:endParaRPr>
          </a:p>
        </p:txBody>
      </p:sp>
      <p:sp>
        <p:nvSpPr>
          <p:cNvPr id="47106" name="Rectangle 2"/>
          <p:cNvSpPr>
            <a:spLocks noGrp="1" noChangeArrowheads="1"/>
          </p:cNvSpPr>
          <p:nvPr>
            <p:ph type="body" idx="1"/>
          </p:nvPr>
        </p:nvSpPr>
        <p:spPr>
          <a:xfrm>
            <a:off x="434973" y="969889"/>
            <a:ext cx="7886700" cy="5106684"/>
          </a:xfrm>
        </p:spPr>
        <p:txBody>
          <a:bodyPr/>
          <a:lstStyle/>
          <a:p>
            <a:pPr marL="0" indent="0">
              <a:lnSpc>
                <a:spcPct val="100000"/>
              </a:lnSpc>
              <a:buNone/>
              <a:tabLst>
                <a:tab pos="473869" algn="l"/>
                <a:tab pos="2055019" algn="l"/>
                <a:tab pos="4245769" algn="l"/>
              </a:tabLst>
            </a:pPr>
            <a:r>
              <a:rPr lang="en-US" altLang="en-US" sz="2400" dirty="0">
                <a:sym typeface="Math1" charset="0"/>
              </a:rPr>
              <a:t>whenever a bridge B generates an updated BPDU: </a:t>
            </a:r>
          </a:p>
          <a:p>
            <a:pPr>
              <a:lnSpc>
                <a:spcPct val="100000"/>
              </a:lnSpc>
              <a:tabLst>
                <a:tab pos="473869" algn="l"/>
                <a:tab pos="2055019" algn="l"/>
                <a:tab pos="4245769" algn="l"/>
              </a:tabLst>
            </a:pPr>
            <a:endParaRPr lang="en-US" altLang="en-US" sz="2400" dirty="0">
              <a:sym typeface="Math1" charset="0"/>
            </a:endParaRPr>
          </a:p>
          <a:p>
            <a:pPr>
              <a:lnSpc>
                <a:spcPct val="100000"/>
              </a:lnSpc>
              <a:tabLst>
                <a:tab pos="473869" algn="l"/>
                <a:tab pos="2055019" algn="l"/>
                <a:tab pos="4245769" algn="l"/>
              </a:tabLst>
            </a:pPr>
            <a:endParaRPr lang="en-US" altLang="en-US" sz="2400" dirty="0">
              <a:sym typeface="Math1" charset="0"/>
            </a:endParaRPr>
          </a:p>
          <a:p>
            <a:pPr>
              <a:lnSpc>
                <a:spcPct val="100000"/>
              </a:lnSpc>
              <a:tabLst>
                <a:tab pos="473869" algn="l"/>
                <a:tab pos="2055019" algn="l"/>
                <a:tab pos="4245769" algn="l"/>
              </a:tabLst>
            </a:pPr>
            <a:endParaRPr lang="en-US" altLang="en-US" sz="2400" dirty="0">
              <a:sym typeface="Math1" charset="0"/>
            </a:endParaRPr>
          </a:p>
          <a:p>
            <a:pPr>
              <a:lnSpc>
                <a:spcPct val="100000"/>
              </a:lnSpc>
              <a:tabLst>
                <a:tab pos="473869" algn="l"/>
                <a:tab pos="2055019" algn="l"/>
                <a:tab pos="4245769" algn="l"/>
              </a:tabLst>
            </a:pPr>
            <a:r>
              <a:rPr lang="en-US" altLang="en-US" sz="2400" dirty="0">
                <a:sym typeface="Math1" charset="0"/>
              </a:rPr>
              <a:t>B will share the new information on all of its “</a:t>
            </a:r>
            <a:r>
              <a:rPr lang="en-US" altLang="en-US" sz="2400" dirty="0">
                <a:solidFill>
                  <a:srgbClr val="C00000"/>
                </a:solidFill>
                <a:sym typeface="Math1" charset="0"/>
              </a:rPr>
              <a:t>other</a:t>
            </a:r>
            <a:r>
              <a:rPr lang="en-US" altLang="en-US" sz="2400" dirty="0">
                <a:sym typeface="Math1" charset="0"/>
              </a:rPr>
              <a:t>” ports</a:t>
            </a:r>
          </a:p>
          <a:p>
            <a:pPr lvl="1">
              <a:lnSpc>
                <a:spcPct val="100000"/>
              </a:lnSpc>
              <a:tabLst>
                <a:tab pos="473869" algn="l"/>
                <a:tab pos="2055019" algn="l"/>
                <a:tab pos="4245769" algn="l"/>
              </a:tabLst>
            </a:pPr>
            <a:r>
              <a:rPr lang="en-US" altLang="en-US" sz="2000" dirty="0">
                <a:sym typeface="Math1" charset="0"/>
              </a:rPr>
              <a:t>if B received the “better news” on port X, it will send the updated BPDU on all ports except</a:t>
            </a:r>
            <a:r>
              <a:rPr lang="en-US" altLang="ja-JP" sz="2000" dirty="0">
                <a:sym typeface="Math1" charset="0"/>
              </a:rPr>
              <a:t> port</a:t>
            </a:r>
            <a:r>
              <a:rPr lang="en-US" altLang="ja-JP" sz="2000" b="1" dirty="0">
                <a:sym typeface="Math1" charset="0"/>
              </a:rPr>
              <a:t> </a:t>
            </a:r>
            <a:r>
              <a:rPr lang="en-US" altLang="ja-JP" sz="2000" dirty="0">
                <a:sym typeface="Math1" charset="0"/>
              </a:rPr>
              <a:t>X</a:t>
            </a:r>
          </a:p>
          <a:p>
            <a:pPr lvl="1">
              <a:lnSpc>
                <a:spcPct val="100000"/>
              </a:lnSpc>
              <a:tabLst>
                <a:tab pos="473869" algn="l"/>
                <a:tab pos="2055019" algn="l"/>
                <a:tab pos="4245769" algn="l"/>
              </a:tabLst>
            </a:pPr>
            <a:r>
              <a:rPr lang="en-US" altLang="en-US" sz="2000" dirty="0">
                <a:sym typeface="Math1" charset="0"/>
              </a:rPr>
              <a:t>port X is now the </a:t>
            </a:r>
            <a:r>
              <a:rPr lang="en-US" altLang="en-US" sz="2000" dirty="0">
                <a:solidFill>
                  <a:srgbClr val="C00000"/>
                </a:solidFill>
                <a:sym typeface="Math1" charset="0"/>
              </a:rPr>
              <a:t>root port</a:t>
            </a:r>
            <a:endParaRPr lang="en-US" altLang="ja-JP" sz="2000" dirty="0">
              <a:solidFill>
                <a:srgbClr val="C00000"/>
              </a:solidFill>
              <a:sym typeface="Math1" charset="0"/>
            </a:endParaRPr>
          </a:p>
          <a:p>
            <a:pPr>
              <a:lnSpc>
                <a:spcPct val="100000"/>
              </a:lnSpc>
              <a:tabLst>
                <a:tab pos="473869" algn="l"/>
                <a:tab pos="2055019" algn="l"/>
                <a:tab pos="4245769" algn="l"/>
              </a:tabLst>
            </a:pPr>
            <a:r>
              <a:rPr lang="en-US" altLang="en-US" sz="2400" dirty="0">
                <a:sym typeface="Math1" charset="0"/>
              </a:rPr>
              <a:t>B also concludes that it is the </a:t>
            </a:r>
            <a:r>
              <a:rPr lang="en-US" altLang="en-US" sz="2400" dirty="0">
                <a:solidFill>
                  <a:srgbClr val="C00000"/>
                </a:solidFill>
                <a:sym typeface="Math1" charset="0"/>
              </a:rPr>
              <a:t>designated bridge </a:t>
            </a:r>
            <a:r>
              <a:rPr lang="en-US" altLang="en-US" sz="2400" dirty="0">
                <a:sym typeface="Math1" charset="0"/>
              </a:rPr>
              <a:t>for the LANs connected to ports A, B, C</a:t>
            </a:r>
          </a:p>
        </p:txBody>
      </p:sp>
      <p:sp>
        <p:nvSpPr>
          <p:cNvPr id="347139" name="Rectangle 3"/>
          <p:cNvSpPr>
            <a:spLocks noGrp="1" noChangeArrowheads="1"/>
          </p:cNvSpPr>
          <p:nvPr>
            <p:ph type="title"/>
          </p:nvPr>
        </p:nvSpPr>
        <p:spPr>
          <a:xfrm>
            <a:off x="82550" y="46805"/>
            <a:ext cx="7886700" cy="600075"/>
          </a:xfrm>
        </p:spPr>
        <p:txBody>
          <a:bodyPr>
            <a:noAutofit/>
          </a:bodyPr>
          <a:lstStyle/>
          <a:p>
            <a:pPr>
              <a:defRPr/>
            </a:pPr>
            <a:r>
              <a:rPr lang="en-US" sz="3600" dirty="0"/>
              <a:t>In Summary</a:t>
            </a:r>
          </a:p>
        </p:txBody>
      </p:sp>
      <p:graphicFrame>
        <p:nvGraphicFramePr>
          <p:cNvPr id="47108" name="Object 7"/>
          <p:cNvGraphicFramePr>
            <a:graphicFrameLocks noChangeAspect="1"/>
          </p:cNvGraphicFramePr>
          <p:nvPr>
            <p:extLst>
              <p:ext uri="{D42A27DB-BD31-4B8C-83A1-F6EECF244321}">
                <p14:modId xmlns:p14="http://schemas.microsoft.com/office/powerpoint/2010/main" val="3845420259"/>
              </p:ext>
            </p:extLst>
          </p:nvPr>
        </p:nvGraphicFramePr>
        <p:xfrm>
          <a:off x="5394324" y="421270"/>
          <a:ext cx="3200400" cy="2074069"/>
        </p:xfrm>
        <a:graphic>
          <a:graphicData uri="http://schemas.openxmlformats.org/presentationml/2006/ole">
            <mc:AlternateContent xmlns:mc="http://schemas.openxmlformats.org/markup-compatibility/2006">
              <mc:Choice xmlns:v="urn:schemas-microsoft-com:vml" Requires="v">
                <p:oleObj spid="_x0000_s85053" name="VISIO" r:id="rId4" imgW="6909816" imgH="4014216" progId="Visio.Drawing.4">
                  <p:embed/>
                </p:oleObj>
              </mc:Choice>
              <mc:Fallback>
                <p:oleObj name="VISIO" r:id="rId4" imgW="6909816" imgH="4014216" progId="Visio.Drawing.4">
                  <p:embed/>
                  <p:pic>
                    <p:nvPicPr>
                      <p:cNvPr id="4710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4324" y="421270"/>
                        <a:ext cx="3200400" cy="207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7109" name="Group 9"/>
          <p:cNvGrpSpPr>
            <a:grpSpLocks/>
          </p:cNvGrpSpPr>
          <p:nvPr/>
        </p:nvGrpSpPr>
        <p:grpSpPr bwMode="auto">
          <a:xfrm>
            <a:off x="2193924" y="1923147"/>
            <a:ext cx="3200400" cy="342900"/>
            <a:chOff x="2590800" y="5562600"/>
            <a:chExt cx="4267200" cy="457200"/>
          </a:xfrm>
        </p:grpSpPr>
        <p:sp>
          <p:nvSpPr>
            <p:cNvPr id="11" name="Rectangle 4"/>
            <p:cNvSpPr>
              <a:spLocks noChangeArrowheads="1"/>
            </p:cNvSpPr>
            <p:nvPr/>
          </p:nvSpPr>
          <p:spPr bwMode="auto">
            <a:xfrm>
              <a:off x="2590800" y="5562600"/>
              <a:ext cx="1371600" cy="457200"/>
            </a:xfrm>
            <a:prstGeom prst="rect">
              <a:avLst/>
            </a:prstGeom>
            <a:solidFill>
              <a:srgbClr val="FFFF99"/>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a:latin typeface="Arial" charset="0"/>
                  <a:ea typeface="ＭＳ Ｐゴシック" charset="0"/>
                </a:rPr>
                <a:t>R</a:t>
              </a:r>
            </a:p>
          </p:txBody>
        </p:sp>
        <p:sp>
          <p:nvSpPr>
            <p:cNvPr id="12" name="Rectangle 5"/>
            <p:cNvSpPr>
              <a:spLocks noChangeArrowheads="1"/>
            </p:cNvSpPr>
            <p:nvPr/>
          </p:nvSpPr>
          <p:spPr bwMode="auto">
            <a:xfrm>
              <a:off x="3979333" y="5562600"/>
              <a:ext cx="1066800" cy="457200"/>
            </a:xfrm>
            <a:prstGeom prst="rect">
              <a:avLst/>
            </a:prstGeom>
            <a:solidFill>
              <a:srgbClr val="FFFF99"/>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dirty="0">
                  <a:latin typeface="Arial" charset="0"/>
                  <a:ea typeface="ＭＳ Ｐゴシック" charset="0"/>
                </a:rPr>
                <a:t>Cost</a:t>
              </a:r>
              <a:endParaRPr lang="en-US" dirty="0">
                <a:latin typeface="Times New Roman" charset="0"/>
                <a:ea typeface="ＭＳ Ｐゴシック" charset="0"/>
              </a:endParaRPr>
            </a:p>
          </p:txBody>
        </p:sp>
        <p:sp>
          <p:nvSpPr>
            <p:cNvPr id="13" name="Rectangle 6"/>
            <p:cNvSpPr>
              <a:spLocks noChangeArrowheads="1"/>
            </p:cNvSpPr>
            <p:nvPr/>
          </p:nvSpPr>
          <p:spPr bwMode="auto">
            <a:xfrm>
              <a:off x="5029200" y="5562600"/>
              <a:ext cx="914400" cy="457200"/>
            </a:xfrm>
            <a:prstGeom prst="rect">
              <a:avLst/>
            </a:prstGeom>
            <a:solidFill>
              <a:srgbClr val="FFFF99"/>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dirty="0">
                  <a:latin typeface="Arial" charset="0"/>
                  <a:ea typeface="ＭＳ Ｐゴシック" charset="0"/>
                </a:rPr>
                <a:t>B</a:t>
              </a:r>
              <a:endParaRPr lang="en-US" dirty="0">
                <a:latin typeface="Times New Roman" charset="0"/>
                <a:ea typeface="ＭＳ Ｐゴシック" charset="0"/>
              </a:endParaRPr>
            </a:p>
          </p:txBody>
        </p:sp>
        <p:sp>
          <p:nvSpPr>
            <p:cNvPr id="14" name="Rectangle 6"/>
            <p:cNvSpPr>
              <a:spLocks noChangeArrowheads="1"/>
            </p:cNvSpPr>
            <p:nvPr/>
          </p:nvSpPr>
          <p:spPr bwMode="auto">
            <a:xfrm>
              <a:off x="5943600" y="5562600"/>
              <a:ext cx="914400" cy="457200"/>
            </a:xfrm>
            <a:prstGeom prst="rect">
              <a:avLst/>
            </a:prstGeom>
            <a:solidFill>
              <a:srgbClr val="FFFF99"/>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dirty="0">
                  <a:latin typeface="Arial" charset="0"/>
                  <a:ea typeface="ＭＳ Ｐゴシック" charset="0"/>
                </a:rPr>
                <a:t>A</a:t>
              </a:r>
              <a:endParaRPr lang="en-US" dirty="0">
                <a:latin typeface="Times New Roman" charset="0"/>
                <a:ea typeface="ＭＳ Ｐゴシック" charset="0"/>
              </a:endParaRPr>
            </a:p>
          </p:txBody>
        </p:sp>
      </p:grpSp>
      <p:pic>
        <p:nvPicPr>
          <p:cNvPr id="15" name="Picture 16" descr="underline_base">
            <a:extLst>
              <a:ext uri="{FF2B5EF4-FFF2-40B4-BE49-F238E27FC236}">
                <a16:creationId xmlns:a16="http://schemas.microsoft.com/office/drawing/2014/main" id="{A69A3CE4-1E75-DC4E-8231-EEEF8F54031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49" y="646880"/>
            <a:ext cx="2224715" cy="171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3169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p:cNvSpPr>
            <a:spLocks noGrp="1"/>
          </p:cNvSpPr>
          <p:nvPr>
            <p:ph type="sldNum" sz="quarter" idx="10"/>
          </p:nvPr>
        </p:nvSpPr>
        <p:spPr>
          <a:xfrm>
            <a:off x="8479465" y="6365291"/>
            <a:ext cx="398721"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3A4BDEAC-6F42-FD47-993C-C7940153BD5F}" type="slidenum">
              <a:rPr lang="en-US" altLang="en-US" sz="1050">
                <a:latin typeface="Times New Roman" charset="0"/>
              </a:rPr>
              <a:pPr>
                <a:spcBef>
                  <a:spcPct val="0"/>
                </a:spcBef>
                <a:buFontTx/>
                <a:buNone/>
              </a:pPr>
              <a:t>88</a:t>
            </a:fld>
            <a:endParaRPr lang="en-US" altLang="en-US" sz="1050" dirty="0">
              <a:latin typeface="Times New Roman" charset="0"/>
            </a:endParaRPr>
          </a:p>
        </p:txBody>
      </p:sp>
      <p:sp>
        <p:nvSpPr>
          <p:cNvPr id="48130" name="Title 1"/>
          <p:cNvSpPr>
            <a:spLocks noGrp="1"/>
          </p:cNvSpPr>
          <p:nvPr>
            <p:ph type="title"/>
          </p:nvPr>
        </p:nvSpPr>
        <p:spPr>
          <a:xfrm>
            <a:off x="247649" y="124222"/>
            <a:ext cx="6743700" cy="321994"/>
          </a:xfrm>
        </p:spPr>
        <p:txBody>
          <a:bodyPr>
            <a:normAutofit fontScale="90000"/>
          </a:bodyPr>
          <a:lstStyle/>
          <a:p>
            <a:r>
              <a:rPr lang="en-US" altLang="x-none" sz="2800" dirty="0"/>
              <a:t>Example</a:t>
            </a:r>
          </a:p>
        </p:txBody>
      </p:sp>
      <p:sp>
        <p:nvSpPr>
          <p:cNvPr id="3" name="Content Placeholder 2"/>
          <p:cNvSpPr>
            <a:spLocks noGrp="1"/>
          </p:cNvSpPr>
          <p:nvPr>
            <p:ph idx="1"/>
          </p:nvPr>
        </p:nvSpPr>
        <p:spPr>
          <a:xfrm>
            <a:off x="247649" y="585569"/>
            <a:ext cx="8554928" cy="5953453"/>
          </a:xfrm>
        </p:spPr>
        <p:txBody>
          <a:bodyPr>
            <a:noAutofit/>
          </a:bodyPr>
          <a:lstStyle/>
          <a:p>
            <a:pPr>
              <a:lnSpc>
                <a:spcPct val="120000"/>
              </a:lnSpc>
              <a:spcBef>
                <a:spcPct val="0"/>
              </a:spcBef>
              <a:spcAft>
                <a:spcPts val="225"/>
              </a:spcAft>
            </a:pPr>
            <a:r>
              <a:rPr lang="en-US" altLang="en-US" sz="1800" dirty="0"/>
              <a:t>bridge </a:t>
            </a:r>
            <a:r>
              <a:rPr lang="en-US" altLang="en-US" sz="1800" b="1" dirty="0">
                <a:solidFill>
                  <a:srgbClr val="C00000"/>
                </a:solidFill>
              </a:rPr>
              <a:t>B (ID 8)</a:t>
            </a:r>
            <a:r>
              <a:rPr lang="en-US" altLang="en-US" sz="1800" dirty="0">
                <a:solidFill>
                  <a:srgbClr val="C00000"/>
                </a:solidFill>
              </a:rPr>
              <a:t> receives</a:t>
            </a:r>
            <a:r>
              <a:rPr lang="en-US" altLang="en-US" sz="1800" dirty="0"/>
              <a:t> on port “</a:t>
            </a:r>
            <a:r>
              <a:rPr lang="en-US" altLang="en-US" sz="1800" dirty="0">
                <a:solidFill>
                  <a:srgbClr val="C00000"/>
                </a:solidFill>
              </a:rPr>
              <a:t>X</a:t>
            </a:r>
            <a:r>
              <a:rPr lang="en-US" altLang="en-US" sz="1800" dirty="0"/>
              <a:t>” the following BPDU from a neighboring bridge </a:t>
            </a:r>
            <a:r>
              <a:rPr lang="en-US" altLang="en-US" sz="1800" dirty="0">
                <a:solidFill>
                  <a:srgbClr val="C00000"/>
                </a:solidFill>
              </a:rPr>
              <a:t>(</a:t>
            </a:r>
            <a:r>
              <a:rPr lang="en-US" altLang="en-US" sz="1800" b="1" dirty="0">
                <a:solidFill>
                  <a:srgbClr val="C00000"/>
                </a:solidFill>
              </a:rPr>
              <a:t>ID</a:t>
            </a:r>
            <a:r>
              <a:rPr lang="en-US" altLang="en-US" sz="1800" dirty="0">
                <a:solidFill>
                  <a:srgbClr val="C00000"/>
                </a:solidFill>
              </a:rPr>
              <a:t> </a:t>
            </a:r>
            <a:r>
              <a:rPr lang="en-US" altLang="en-US" sz="1800" b="1" dirty="0">
                <a:solidFill>
                  <a:srgbClr val="C00000"/>
                </a:solidFill>
              </a:rPr>
              <a:t>12)</a:t>
            </a:r>
            <a:r>
              <a:rPr lang="en-US" altLang="en-US" sz="1800" dirty="0">
                <a:solidFill>
                  <a:srgbClr val="C00000"/>
                </a:solidFill>
              </a:rPr>
              <a:t>:</a:t>
            </a:r>
          </a:p>
          <a:p>
            <a:pPr marL="0" indent="0">
              <a:lnSpc>
                <a:spcPct val="120000"/>
              </a:lnSpc>
              <a:spcBef>
                <a:spcPct val="0"/>
              </a:spcBef>
              <a:buNone/>
            </a:pPr>
            <a:endParaRPr lang="en-US" altLang="en-US" sz="1800" dirty="0"/>
          </a:p>
          <a:p>
            <a:pPr>
              <a:lnSpc>
                <a:spcPct val="120000"/>
              </a:lnSpc>
            </a:pPr>
            <a:r>
              <a:rPr lang="en-US" altLang="en-US" sz="1800" dirty="0"/>
              <a:t>and </a:t>
            </a:r>
            <a:r>
              <a:rPr lang="en-US" altLang="en-US" sz="1800" b="1" dirty="0">
                <a:solidFill>
                  <a:srgbClr val="C00000"/>
                </a:solidFill>
              </a:rPr>
              <a:t>B</a:t>
            </a:r>
            <a:r>
              <a:rPr lang="en-US" altLang="en-US" sz="1800" dirty="0"/>
              <a:t>’s </a:t>
            </a:r>
            <a:r>
              <a:rPr lang="en-US" altLang="en-US" sz="1800" dirty="0">
                <a:solidFill>
                  <a:srgbClr val="C00000"/>
                </a:solidFill>
              </a:rPr>
              <a:t>current</a:t>
            </a:r>
            <a:r>
              <a:rPr lang="en-US" altLang="en-US" sz="1800" dirty="0"/>
              <a:t> BPDU is</a:t>
            </a:r>
          </a:p>
          <a:p>
            <a:pPr>
              <a:lnSpc>
                <a:spcPct val="120000"/>
              </a:lnSpc>
            </a:pPr>
            <a:r>
              <a:rPr lang="en-US" altLang="en-US" sz="1800" dirty="0"/>
              <a:t>because Cost </a:t>
            </a:r>
            <a:r>
              <a:rPr lang="en-US" altLang="en-US" sz="1800" b="1" dirty="0">
                <a:solidFill>
                  <a:srgbClr val="3366FF"/>
                </a:solidFill>
              </a:rPr>
              <a:t>2</a:t>
            </a:r>
            <a:r>
              <a:rPr lang="en-US" altLang="en-US" sz="1800" dirty="0"/>
              <a:t> &lt;&lt; Cost </a:t>
            </a:r>
            <a:r>
              <a:rPr lang="en-US" altLang="en-US" sz="1800" b="1" dirty="0">
                <a:solidFill>
                  <a:srgbClr val="3366FF"/>
                </a:solidFill>
              </a:rPr>
              <a:t>3</a:t>
            </a:r>
            <a:r>
              <a:rPr lang="en-US" altLang="en-US" sz="1800" dirty="0"/>
              <a:t>, </a:t>
            </a:r>
            <a:r>
              <a:rPr lang="en-US" altLang="en-US" sz="1800" b="1" dirty="0">
                <a:solidFill>
                  <a:srgbClr val="C00000"/>
                </a:solidFill>
              </a:rPr>
              <a:t>B</a:t>
            </a:r>
            <a:r>
              <a:rPr lang="en-US" altLang="en-US" sz="1800" dirty="0"/>
              <a:t> will broadcast on its port “</a:t>
            </a:r>
            <a:r>
              <a:rPr lang="en-US" altLang="ja-JP" sz="1800" b="1" dirty="0">
                <a:solidFill>
                  <a:srgbClr val="C00000"/>
                </a:solidFill>
              </a:rPr>
              <a:t>X</a:t>
            </a:r>
            <a:r>
              <a:rPr lang="en-US" altLang="en-US" sz="1800" dirty="0"/>
              <a:t>”</a:t>
            </a:r>
            <a:r>
              <a:rPr lang="en-US" altLang="ja-JP" sz="1800" dirty="0"/>
              <a:t> its </a:t>
            </a:r>
            <a:r>
              <a:rPr lang="en-US" altLang="ja-JP" sz="1800" dirty="0">
                <a:solidFill>
                  <a:srgbClr val="C00000"/>
                </a:solidFill>
              </a:rPr>
              <a:t>current</a:t>
            </a:r>
            <a:r>
              <a:rPr lang="en-US" altLang="ja-JP" sz="1800" b="1" dirty="0">
                <a:solidFill>
                  <a:srgbClr val="FF0000"/>
                </a:solidFill>
              </a:rPr>
              <a:t> </a:t>
            </a:r>
            <a:r>
              <a:rPr lang="en-US" altLang="ja-JP" sz="1800" dirty="0"/>
              <a:t>BPDU to let bridge </a:t>
            </a:r>
            <a:r>
              <a:rPr lang="en-US" altLang="ja-JP" sz="1800" b="1" dirty="0">
                <a:solidFill>
                  <a:srgbClr val="C00000"/>
                </a:solidFill>
              </a:rPr>
              <a:t>(ID</a:t>
            </a:r>
            <a:r>
              <a:rPr lang="en-US" altLang="ja-JP" sz="1800" dirty="0">
                <a:solidFill>
                  <a:srgbClr val="C00000"/>
                </a:solidFill>
              </a:rPr>
              <a:t> </a:t>
            </a:r>
            <a:r>
              <a:rPr lang="en-US" altLang="ja-JP" sz="1800" b="1" dirty="0">
                <a:solidFill>
                  <a:srgbClr val="C00000"/>
                </a:solidFill>
              </a:rPr>
              <a:t>12)</a:t>
            </a:r>
            <a:r>
              <a:rPr lang="en-US" altLang="ja-JP" sz="1800" dirty="0">
                <a:solidFill>
                  <a:srgbClr val="C00000"/>
                </a:solidFill>
              </a:rPr>
              <a:t> </a:t>
            </a:r>
            <a:r>
              <a:rPr lang="en-US" altLang="ja-JP" sz="1800" dirty="0"/>
              <a:t>know it has a shorter path to the root bridge </a:t>
            </a:r>
            <a:r>
              <a:rPr lang="en-US" altLang="ja-JP" sz="1800" dirty="0">
                <a:solidFill>
                  <a:srgbClr val="C00000"/>
                </a:solidFill>
              </a:rPr>
              <a:t>(</a:t>
            </a:r>
            <a:r>
              <a:rPr lang="en-US" altLang="ja-JP" sz="1800" b="1" dirty="0">
                <a:solidFill>
                  <a:srgbClr val="C00000"/>
                </a:solidFill>
              </a:rPr>
              <a:t>ID</a:t>
            </a:r>
            <a:r>
              <a:rPr lang="en-US" altLang="ja-JP" sz="1800" dirty="0">
                <a:solidFill>
                  <a:srgbClr val="C00000"/>
                </a:solidFill>
              </a:rPr>
              <a:t> </a:t>
            </a:r>
            <a:r>
              <a:rPr lang="en-US" altLang="ja-JP" sz="1800" b="1" dirty="0">
                <a:solidFill>
                  <a:srgbClr val="C00000"/>
                </a:solidFill>
              </a:rPr>
              <a:t>2</a:t>
            </a:r>
            <a:r>
              <a:rPr lang="en-US" altLang="ja-JP" sz="1800" dirty="0">
                <a:solidFill>
                  <a:srgbClr val="C00000"/>
                </a:solidFill>
              </a:rPr>
              <a:t>)</a:t>
            </a:r>
            <a:r>
              <a:rPr lang="en-US" altLang="ja-JP" sz="1800" dirty="0"/>
              <a:t> via port </a:t>
            </a:r>
            <a:r>
              <a:rPr lang="en-US" altLang="ja-JP" sz="1800" b="1" dirty="0">
                <a:solidFill>
                  <a:srgbClr val="C00000"/>
                </a:solidFill>
              </a:rPr>
              <a:t>A</a:t>
            </a:r>
            <a:r>
              <a:rPr lang="en-US" altLang="ja-JP" sz="1800" dirty="0">
                <a:solidFill>
                  <a:srgbClr val="FF0000"/>
                </a:solidFill>
              </a:rPr>
              <a:t> </a:t>
            </a:r>
            <a:r>
              <a:rPr lang="en-US" altLang="ja-JP" sz="1800" dirty="0"/>
              <a:t>(its current </a:t>
            </a:r>
            <a:r>
              <a:rPr lang="en-US" altLang="ja-JP" sz="1800" dirty="0">
                <a:solidFill>
                  <a:srgbClr val="C00000"/>
                </a:solidFill>
              </a:rPr>
              <a:t>root</a:t>
            </a:r>
            <a:r>
              <a:rPr lang="en-US" altLang="ja-JP" sz="1800" dirty="0"/>
              <a:t> port) </a:t>
            </a:r>
          </a:p>
          <a:p>
            <a:pPr>
              <a:lnSpc>
                <a:spcPct val="120000"/>
              </a:lnSpc>
            </a:pPr>
            <a:r>
              <a:rPr lang="en-US" altLang="ja-JP" sz="1800" dirty="0"/>
              <a:t>bridge with </a:t>
            </a:r>
            <a:r>
              <a:rPr lang="en-US" altLang="ja-JP" sz="1800" b="1" dirty="0">
                <a:solidFill>
                  <a:srgbClr val="C00000"/>
                </a:solidFill>
              </a:rPr>
              <a:t>ID 12 </a:t>
            </a:r>
            <a:r>
              <a:rPr lang="en-US" altLang="ja-JP" sz="1800" dirty="0"/>
              <a:t>can then decide to use bridge </a:t>
            </a:r>
            <a:r>
              <a:rPr lang="en-US" altLang="ja-JP" sz="1800" b="1" dirty="0">
                <a:solidFill>
                  <a:srgbClr val="C00000"/>
                </a:solidFill>
              </a:rPr>
              <a:t>B</a:t>
            </a:r>
            <a:r>
              <a:rPr lang="en-US" altLang="ja-JP" sz="1800" dirty="0"/>
              <a:t> for its path to the root or stick to its current choice as 2+1 = 3, cost via </a:t>
            </a:r>
            <a:r>
              <a:rPr lang="en-US" altLang="ja-JP" sz="1800" b="1" dirty="0">
                <a:solidFill>
                  <a:srgbClr val="C00000"/>
                </a:solidFill>
              </a:rPr>
              <a:t>B, </a:t>
            </a:r>
            <a:r>
              <a:rPr lang="en-US" altLang="ja-JP" sz="1800" dirty="0"/>
              <a:t>is same cost as it current choice. Bridge </a:t>
            </a:r>
            <a:r>
              <a:rPr lang="en-US" altLang="ja-JP" sz="1800" b="1" dirty="0">
                <a:solidFill>
                  <a:srgbClr val="C00000"/>
                </a:solidFill>
              </a:rPr>
              <a:t>ID12</a:t>
            </a:r>
            <a:r>
              <a:rPr lang="en-US" altLang="ja-JP" sz="1800" dirty="0"/>
              <a:t> will use the </a:t>
            </a:r>
            <a:r>
              <a:rPr lang="en-US" altLang="ja-JP" sz="1800" dirty="0">
                <a:solidFill>
                  <a:srgbClr val="C00000"/>
                </a:solidFill>
              </a:rPr>
              <a:t>Bridge IDs </a:t>
            </a:r>
            <a:r>
              <a:rPr lang="en-US" altLang="ja-JP" sz="1800" dirty="0"/>
              <a:t>to break the tie (8 vs ?)!</a:t>
            </a:r>
          </a:p>
          <a:p>
            <a:pPr>
              <a:lnSpc>
                <a:spcPct val="120000"/>
              </a:lnSpc>
              <a:spcBef>
                <a:spcPct val="0"/>
              </a:spcBef>
            </a:pPr>
            <a:endParaRPr lang="en-US" altLang="en-US" sz="1800" dirty="0"/>
          </a:p>
          <a:p>
            <a:pPr>
              <a:lnSpc>
                <a:spcPct val="120000"/>
              </a:lnSpc>
              <a:spcBef>
                <a:spcPct val="0"/>
              </a:spcBef>
            </a:pPr>
            <a:r>
              <a:rPr lang="en-US" altLang="en-US" sz="1800" dirty="0"/>
              <a:t>if instead </a:t>
            </a:r>
            <a:r>
              <a:rPr lang="en-US" altLang="en-US" sz="1800" b="1" dirty="0">
                <a:solidFill>
                  <a:srgbClr val="C00000"/>
                </a:solidFill>
              </a:rPr>
              <a:t>B</a:t>
            </a:r>
            <a:r>
              <a:rPr lang="en-US" altLang="en-US" sz="1800" dirty="0"/>
              <a:t>’s current BPDU is:</a:t>
            </a:r>
          </a:p>
          <a:p>
            <a:pPr>
              <a:lnSpc>
                <a:spcPct val="120000"/>
              </a:lnSpc>
            </a:pPr>
            <a:r>
              <a:rPr lang="en-US" altLang="en-US" sz="1800" dirty="0"/>
              <a:t>then </a:t>
            </a:r>
            <a:r>
              <a:rPr lang="en-US" altLang="en-US" sz="1800" b="1" dirty="0">
                <a:solidFill>
                  <a:srgbClr val="C00000"/>
                </a:solidFill>
              </a:rPr>
              <a:t>B</a:t>
            </a:r>
            <a:r>
              <a:rPr lang="en-US" altLang="en-US" sz="1800" dirty="0"/>
              <a:t> will broadcast on all its </a:t>
            </a:r>
            <a:r>
              <a:rPr lang="en-US" altLang="en-US" sz="1800" b="1" dirty="0">
                <a:solidFill>
                  <a:srgbClr val="C00000"/>
                </a:solidFill>
              </a:rPr>
              <a:t>other ports</a:t>
            </a:r>
            <a:r>
              <a:rPr lang="en-US" altLang="en-US" sz="1800" dirty="0">
                <a:solidFill>
                  <a:srgbClr val="C00000"/>
                </a:solidFill>
              </a:rPr>
              <a:t> </a:t>
            </a:r>
            <a:r>
              <a:rPr lang="en-US" altLang="en-US" sz="1800" dirty="0"/>
              <a:t>(A,B,C) the following BPDU:</a:t>
            </a:r>
          </a:p>
          <a:p>
            <a:pPr marL="0" indent="0">
              <a:lnSpc>
                <a:spcPct val="120000"/>
              </a:lnSpc>
              <a:spcBef>
                <a:spcPct val="0"/>
              </a:spcBef>
              <a:buNone/>
            </a:pPr>
            <a:endParaRPr lang="en-US" altLang="en-US" sz="1800" dirty="0"/>
          </a:p>
          <a:p>
            <a:pPr>
              <a:lnSpc>
                <a:spcPct val="120000"/>
              </a:lnSpc>
              <a:spcBef>
                <a:spcPct val="0"/>
              </a:spcBef>
            </a:pPr>
            <a:endParaRPr lang="en-US" altLang="en-US" sz="1800" dirty="0"/>
          </a:p>
          <a:p>
            <a:pPr>
              <a:lnSpc>
                <a:spcPct val="120000"/>
              </a:lnSpc>
              <a:spcBef>
                <a:spcPct val="0"/>
              </a:spcBef>
            </a:pPr>
            <a:r>
              <a:rPr lang="en-US" altLang="en-US" sz="1800" dirty="0"/>
              <a:t>where “</a:t>
            </a:r>
            <a:r>
              <a:rPr lang="en-US" altLang="ja-JP" sz="1800" b="1" dirty="0">
                <a:solidFill>
                  <a:srgbClr val="3366FF"/>
                </a:solidFill>
              </a:rPr>
              <a:t>4</a:t>
            </a:r>
            <a:r>
              <a:rPr lang="en-US" altLang="en-US" sz="1800" dirty="0"/>
              <a:t>”</a:t>
            </a:r>
            <a:r>
              <a:rPr lang="en-US" altLang="ja-JP" sz="1800" dirty="0"/>
              <a:t> (3+1) is new cost from Bridge B on port </a:t>
            </a:r>
            <a:r>
              <a:rPr lang="en-US" altLang="ja-JP" sz="1800" b="1" dirty="0">
                <a:solidFill>
                  <a:srgbClr val="C00000"/>
                </a:solidFill>
              </a:rPr>
              <a:t>X</a:t>
            </a:r>
            <a:r>
              <a:rPr lang="en-US" altLang="ja-JP" sz="1800" dirty="0"/>
              <a:t> to </a:t>
            </a:r>
            <a:r>
              <a:rPr lang="en-US" altLang="ja-JP" sz="1800" b="1" dirty="0">
                <a:solidFill>
                  <a:srgbClr val="C00000"/>
                </a:solidFill>
              </a:rPr>
              <a:t>root</a:t>
            </a:r>
            <a:r>
              <a:rPr lang="en-US" altLang="ja-JP" sz="1800" dirty="0"/>
              <a:t> bridge (</a:t>
            </a:r>
            <a:r>
              <a:rPr lang="en-US" altLang="ja-JP" sz="1800" b="1" dirty="0">
                <a:solidFill>
                  <a:srgbClr val="C00000"/>
                </a:solidFill>
              </a:rPr>
              <a:t>ID 2</a:t>
            </a:r>
            <a:r>
              <a:rPr lang="en-US" altLang="ja-JP" sz="1800" dirty="0"/>
              <a:t>) (via bridge </a:t>
            </a:r>
            <a:r>
              <a:rPr lang="en-US" altLang="ja-JP" sz="1800" b="1" dirty="0">
                <a:solidFill>
                  <a:srgbClr val="C00000"/>
                </a:solidFill>
              </a:rPr>
              <a:t>ID</a:t>
            </a:r>
            <a:r>
              <a:rPr lang="en-US" altLang="ja-JP" sz="1800" dirty="0">
                <a:solidFill>
                  <a:srgbClr val="C00000"/>
                </a:solidFill>
              </a:rPr>
              <a:t> </a:t>
            </a:r>
            <a:r>
              <a:rPr lang="en-US" altLang="ja-JP" sz="1800" b="1" dirty="0">
                <a:solidFill>
                  <a:srgbClr val="C00000"/>
                </a:solidFill>
              </a:rPr>
              <a:t>12</a:t>
            </a:r>
            <a:r>
              <a:rPr lang="en-US" altLang="ja-JP" sz="1800" dirty="0"/>
              <a:t>). And port </a:t>
            </a:r>
            <a:r>
              <a:rPr lang="en-US" altLang="ja-JP" sz="1800" b="1" dirty="0">
                <a:solidFill>
                  <a:srgbClr val="C00000"/>
                </a:solidFill>
              </a:rPr>
              <a:t>X</a:t>
            </a:r>
            <a:r>
              <a:rPr lang="en-US" altLang="ja-JP" sz="1800" dirty="0"/>
              <a:t> is now its </a:t>
            </a:r>
            <a:r>
              <a:rPr lang="en-US" altLang="ja-JP" sz="1800" b="1" dirty="0">
                <a:solidFill>
                  <a:srgbClr val="C00000"/>
                </a:solidFill>
              </a:rPr>
              <a:t>root</a:t>
            </a:r>
            <a:r>
              <a:rPr lang="en-US" altLang="ja-JP" sz="1800" dirty="0"/>
              <a:t> port</a:t>
            </a:r>
            <a:endParaRPr lang="en-US" altLang="en-US" sz="1800" dirty="0"/>
          </a:p>
        </p:txBody>
      </p:sp>
      <p:grpSp>
        <p:nvGrpSpPr>
          <p:cNvPr id="47108" name="Group 22"/>
          <p:cNvGrpSpPr>
            <a:grpSpLocks/>
          </p:cNvGrpSpPr>
          <p:nvPr/>
        </p:nvGrpSpPr>
        <p:grpSpPr bwMode="auto">
          <a:xfrm>
            <a:off x="1638300" y="1103790"/>
            <a:ext cx="3200400" cy="342900"/>
            <a:chOff x="2514600" y="1676400"/>
            <a:chExt cx="4267200" cy="457200"/>
          </a:xfrm>
        </p:grpSpPr>
        <p:grpSp>
          <p:nvGrpSpPr>
            <p:cNvPr id="48152" name="Group 4"/>
            <p:cNvGrpSpPr>
              <a:grpSpLocks/>
            </p:cNvGrpSpPr>
            <p:nvPr/>
          </p:nvGrpSpPr>
          <p:grpSpPr bwMode="auto">
            <a:xfrm>
              <a:off x="2514600" y="1676400"/>
              <a:ext cx="3352800" cy="457200"/>
              <a:chOff x="2514600" y="1981200"/>
              <a:chExt cx="3352800" cy="457200"/>
            </a:xfrm>
          </p:grpSpPr>
          <p:sp>
            <p:nvSpPr>
              <p:cNvPr id="48154" name="Rectangle 4"/>
              <p:cNvSpPr>
                <a:spLocks noChangeArrowheads="1"/>
              </p:cNvSpPr>
              <p:nvPr/>
            </p:nvSpPr>
            <p:spPr bwMode="auto">
              <a:xfrm>
                <a:off x="2514600" y="1981200"/>
                <a:ext cx="13716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R=2</a:t>
                </a:r>
              </a:p>
            </p:txBody>
          </p:sp>
          <p:sp>
            <p:nvSpPr>
              <p:cNvPr id="48155" name="Rectangle 5"/>
              <p:cNvSpPr>
                <a:spLocks noChangeArrowheads="1"/>
              </p:cNvSpPr>
              <p:nvPr/>
            </p:nvSpPr>
            <p:spPr bwMode="auto">
              <a:xfrm>
                <a:off x="3886200" y="1981200"/>
                <a:ext cx="10668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b="1" dirty="0">
                    <a:solidFill>
                      <a:srgbClr val="3366FF"/>
                    </a:solidFill>
                  </a:rPr>
                  <a:t>Cost=3</a:t>
                </a:r>
                <a:endParaRPr lang="en-US" altLang="x-none" sz="1800" b="1" dirty="0">
                  <a:solidFill>
                    <a:srgbClr val="3366FF"/>
                  </a:solidFill>
                  <a:latin typeface="Times New Roman" charset="0"/>
                </a:endParaRPr>
              </a:p>
            </p:txBody>
          </p:sp>
          <p:sp>
            <p:nvSpPr>
              <p:cNvPr id="48156" name="Rectangle 6"/>
              <p:cNvSpPr>
                <a:spLocks noChangeArrowheads="1"/>
              </p:cNvSpPr>
              <p:nvPr/>
            </p:nvSpPr>
            <p:spPr bwMode="auto">
              <a:xfrm>
                <a:off x="4953000" y="19812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12</a:t>
                </a:r>
                <a:endParaRPr lang="en-US" altLang="x-none" sz="1800">
                  <a:latin typeface="Times New Roman" charset="0"/>
                </a:endParaRPr>
              </a:p>
            </p:txBody>
          </p:sp>
        </p:grpSp>
        <p:sp>
          <p:nvSpPr>
            <p:cNvPr id="48153" name="Rectangle 6"/>
            <p:cNvSpPr>
              <a:spLocks noChangeArrowheads="1"/>
            </p:cNvSpPr>
            <p:nvPr/>
          </p:nvSpPr>
          <p:spPr bwMode="auto">
            <a:xfrm>
              <a:off x="5867400" y="16764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C</a:t>
              </a:r>
              <a:endParaRPr lang="en-US" altLang="x-none" sz="1800">
                <a:latin typeface="Times New Roman" charset="0"/>
              </a:endParaRPr>
            </a:p>
          </p:txBody>
        </p:sp>
      </p:grpSp>
      <p:grpSp>
        <p:nvGrpSpPr>
          <p:cNvPr id="47109" name="Group 24"/>
          <p:cNvGrpSpPr>
            <a:grpSpLocks/>
          </p:cNvGrpSpPr>
          <p:nvPr/>
        </p:nvGrpSpPr>
        <p:grpSpPr bwMode="auto">
          <a:xfrm>
            <a:off x="3257437" y="1697363"/>
            <a:ext cx="3200400" cy="342900"/>
            <a:chOff x="2438400" y="2590800"/>
            <a:chExt cx="4267200" cy="457200"/>
          </a:xfrm>
        </p:grpSpPr>
        <p:grpSp>
          <p:nvGrpSpPr>
            <p:cNvPr id="48147" name="Group 8"/>
            <p:cNvGrpSpPr>
              <a:grpSpLocks/>
            </p:cNvGrpSpPr>
            <p:nvPr/>
          </p:nvGrpSpPr>
          <p:grpSpPr bwMode="auto">
            <a:xfrm>
              <a:off x="2438400" y="2590800"/>
              <a:ext cx="3352800" cy="457200"/>
              <a:chOff x="2514600" y="1981200"/>
              <a:chExt cx="3352800" cy="457200"/>
            </a:xfrm>
          </p:grpSpPr>
          <p:sp>
            <p:nvSpPr>
              <p:cNvPr id="48149" name="Rectangle 4"/>
              <p:cNvSpPr>
                <a:spLocks noChangeArrowheads="1"/>
              </p:cNvSpPr>
              <p:nvPr/>
            </p:nvSpPr>
            <p:spPr bwMode="auto">
              <a:xfrm>
                <a:off x="2514600" y="1981200"/>
                <a:ext cx="13716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R=2</a:t>
                </a:r>
              </a:p>
            </p:txBody>
          </p:sp>
          <p:sp>
            <p:nvSpPr>
              <p:cNvPr id="48150" name="Rectangle 5"/>
              <p:cNvSpPr>
                <a:spLocks noChangeArrowheads="1"/>
              </p:cNvSpPr>
              <p:nvPr/>
            </p:nvSpPr>
            <p:spPr bwMode="auto">
              <a:xfrm>
                <a:off x="3886200" y="1981200"/>
                <a:ext cx="10668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b="1" dirty="0">
                    <a:solidFill>
                      <a:srgbClr val="3366FF"/>
                    </a:solidFill>
                  </a:rPr>
                  <a:t>Cost=2</a:t>
                </a:r>
                <a:endParaRPr lang="en-US" altLang="x-none" sz="1800" b="1" dirty="0">
                  <a:solidFill>
                    <a:srgbClr val="3366FF"/>
                  </a:solidFill>
                  <a:latin typeface="Times New Roman" charset="0"/>
                </a:endParaRPr>
              </a:p>
            </p:txBody>
          </p:sp>
          <p:sp>
            <p:nvSpPr>
              <p:cNvPr id="48151" name="Rectangle 6"/>
              <p:cNvSpPr>
                <a:spLocks noChangeArrowheads="1"/>
              </p:cNvSpPr>
              <p:nvPr/>
            </p:nvSpPr>
            <p:spPr bwMode="auto">
              <a:xfrm>
                <a:off x="4953000" y="19812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8</a:t>
                </a:r>
                <a:endParaRPr lang="en-US" altLang="x-none" sz="1800">
                  <a:latin typeface="Times New Roman" charset="0"/>
                </a:endParaRPr>
              </a:p>
            </p:txBody>
          </p:sp>
        </p:grpSp>
        <p:sp>
          <p:nvSpPr>
            <p:cNvPr id="48148" name="Rectangle 6"/>
            <p:cNvSpPr>
              <a:spLocks noChangeArrowheads="1"/>
            </p:cNvSpPr>
            <p:nvPr/>
          </p:nvSpPr>
          <p:spPr bwMode="auto">
            <a:xfrm>
              <a:off x="5791200" y="25908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A</a:t>
              </a:r>
              <a:endParaRPr lang="en-US" altLang="x-none" sz="1800">
                <a:latin typeface="Times New Roman" charset="0"/>
              </a:endParaRPr>
            </a:p>
          </p:txBody>
        </p:sp>
      </p:grpSp>
      <p:grpSp>
        <p:nvGrpSpPr>
          <p:cNvPr id="47110" name="Group 28"/>
          <p:cNvGrpSpPr>
            <a:grpSpLocks/>
          </p:cNvGrpSpPr>
          <p:nvPr/>
        </p:nvGrpSpPr>
        <p:grpSpPr bwMode="auto">
          <a:xfrm>
            <a:off x="3633783" y="4360081"/>
            <a:ext cx="3200400" cy="342900"/>
            <a:chOff x="4876800" y="4191000"/>
            <a:chExt cx="4267200" cy="457200"/>
          </a:xfrm>
        </p:grpSpPr>
        <p:grpSp>
          <p:nvGrpSpPr>
            <p:cNvPr id="48142" name="Group 12"/>
            <p:cNvGrpSpPr>
              <a:grpSpLocks/>
            </p:cNvGrpSpPr>
            <p:nvPr/>
          </p:nvGrpSpPr>
          <p:grpSpPr bwMode="auto">
            <a:xfrm>
              <a:off x="4876800" y="4191000"/>
              <a:ext cx="3352800" cy="457200"/>
              <a:chOff x="2514600" y="1981200"/>
              <a:chExt cx="3352800" cy="457200"/>
            </a:xfrm>
          </p:grpSpPr>
          <p:sp>
            <p:nvSpPr>
              <p:cNvPr id="48144" name="Rectangle 4"/>
              <p:cNvSpPr>
                <a:spLocks noChangeArrowheads="1"/>
              </p:cNvSpPr>
              <p:nvPr/>
            </p:nvSpPr>
            <p:spPr bwMode="auto">
              <a:xfrm>
                <a:off x="2514600" y="1981200"/>
                <a:ext cx="13716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2</a:t>
                </a:r>
              </a:p>
            </p:txBody>
          </p:sp>
          <p:sp>
            <p:nvSpPr>
              <p:cNvPr id="48145" name="Rectangle 5"/>
              <p:cNvSpPr>
                <a:spLocks noChangeArrowheads="1"/>
              </p:cNvSpPr>
              <p:nvPr/>
            </p:nvSpPr>
            <p:spPr bwMode="auto">
              <a:xfrm>
                <a:off x="3886200" y="1981200"/>
                <a:ext cx="10668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b="1">
                    <a:solidFill>
                      <a:srgbClr val="3366FF"/>
                    </a:solidFill>
                  </a:rPr>
                  <a:t>5</a:t>
                </a:r>
                <a:endParaRPr lang="en-US" altLang="x-none" sz="1800" b="1">
                  <a:solidFill>
                    <a:srgbClr val="3366FF"/>
                  </a:solidFill>
                  <a:latin typeface="Times New Roman" charset="0"/>
                </a:endParaRPr>
              </a:p>
            </p:txBody>
          </p:sp>
          <p:sp>
            <p:nvSpPr>
              <p:cNvPr id="48146" name="Rectangle 6"/>
              <p:cNvSpPr>
                <a:spLocks noChangeArrowheads="1"/>
              </p:cNvSpPr>
              <p:nvPr/>
            </p:nvSpPr>
            <p:spPr bwMode="auto">
              <a:xfrm>
                <a:off x="4953000" y="19812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8</a:t>
                </a:r>
                <a:endParaRPr lang="en-US" altLang="x-none" sz="1800">
                  <a:latin typeface="Times New Roman" charset="0"/>
                </a:endParaRPr>
              </a:p>
            </p:txBody>
          </p:sp>
        </p:grpSp>
        <p:sp>
          <p:nvSpPr>
            <p:cNvPr id="48143" name="Rectangle 6"/>
            <p:cNvSpPr>
              <a:spLocks noChangeArrowheads="1"/>
            </p:cNvSpPr>
            <p:nvPr/>
          </p:nvSpPr>
          <p:spPr bwMode="auto">
            <a:xfrm>
              <a:off x="8229600" y="41910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A</a:t>
              </a:r>
              <a:endParaRPr lang="en-US" altLang="x-none" sz="1800">
                <a:latin typeface="Times New Roman" charset="0"/>
              </a:endParaRPr>
            </a:p>
          </p:txBody>
        </p:sp>
      </p:grpSp>
      <p:grpSp>
        <p:nvGrpSpPr>
          <p:cNvPr id="47111" name="Group 27"/>
          <p:cNvGrpSpPr>
            <a:grpSpLocks/>
          </p:cNvGrpSpPr>
          <p:nvPr/>
        </p:nvGrpSpPr>
        <p:grpSpPr bwMode="auto">
          <a:xfrm>
            <a:off x="3726818" y="5268252"/>
            <a:ext cx="3200400" cy="342900"/>
            <a:chOff x="2971800" y="5410200"/>
            <a:chExt cx="4267200" cy="457200"/>
          </a:xfrm>
        </p:grpSpPr>
        <p:grpSp>
          <p:nvGrpSpPr>
            <p:cNvPr id="48137" name="Group 17"/>
            <p:cNvGrpSpPr>
              <a:grpSpLocks/>
            </p:cNvGrpSpPr>
            <p:nvPr/>
          </p:nvGrpSpPr>
          <p:grpSpPr bwMode="auto">
            <a:xfrm>
              <a:off x="2971800" y="5410200"/>
              <a:ext cx="3352800" cy="457200"/>
              <a:chOff x="2514600" y="1981200"/>
              <a:chExt cx="3352800" cy="457200"/>
            </a:xfrm>
          </p:grpSpPr>
          <p:sp>
            <p:nvSpPr>
              <p:cNvPr id="48139" name="Rectangle 4"/>
              <p:cNvSpPr>
                <a:spLocks noChangeArrowheads="1"/>
              </p:cNvSpPr>
              <p:nvPr/>
            </p:nvSpPr>
            <p:spPr bwMode="auto">
              <a:xfrm>
                <a:off x="2514600" y="1981200"/>
                <a:ext cx="13716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2</a:t>
                </a:r>
              </a:p>
            </p:txBody>
          </p:sp>
          <p:sp>
            <p:nvSpPr>
              <p:cNvPr id="48140" name="Rectangle 5"/>
              <p:cNvSpPr>
                <a:spLocks noChangeArrowheads="1"/>
              </p:cNvSpPr>
              <p:nvPr/>
            </p:nvSpPr>
            <p:spPr bwMode="auto">
              <a:xfrm>
                <a:off x="3886200" y="1981200"/>
                <a:ext cx="10668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b="1" u="sng" dirty="0">
                    <a:solidFill>
                      <a:srgbClr val="3366FF"/>
                    </a:solidFill>
                  </a:rPr>
                  <a:t>3+1=4</a:t>
                </a:r>
                <a:endParaRPr lang="en-US" altLang="x-none" sz="1800" b="1" u="sng" dirty="0">
                  <a:solidFill>
                    <a:srgbClr val="3366FF"/>
                  </a:solidFill>
                  <a:latin typeface="Times New Roman" charset="0"/>
                </a:endParaRPr>
              </a:p>
            </p:txBody>
          </p:sp>
          <p:sp>
            <p:nvSpPr>
              <p:cNvPr id="48141" name="Rectangle 6"/>
              <p:cNvSpPr>
                <a:spLocks noChangeArrowheads="1"/>
              </p:cNvSpPr>
              <p:nvPr/>
            </p:nvSpPr>
            <p:spPr bwMode="auto">
              <a:xfrm>
                <a:off x="4953000" y="19812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8</a:t>
                </a:r>
                <a:endParaRPr lang="en-US" altLang="x-none" sz="1800">
                  <a:latin typeface="Times New Roman" charset="0"/>
                </a:endParaRPr>
              </a:p>
            </p:txBody>
          </p:sp>
        </p:grpSp>
        <p:sp>
          <p:nvSpPr>
            <p:cNvPr id="48138" name="Rectangle 6"/>
            <p:cNvSpPr>
              <a:spLocks noChangeArrowheads="1"/>
            </p:cNvSpPr>
            <p:nvPr/>
          </p:nvSpPr>
          <p:spPr bwMode="auto">
            <a:xfrm>
              <a:off x="6324600" y="54102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b="1" dirty="0">
                  <a:solidFill>
                    <a:srgbClr val="C00000"/>
                  </a:solidFill>
                </a:rPr>
                <a:t>X</a:t>
              </a:r>
              <a:endParaRPr lang="en-US" altLang="x-none" sz="1800" b="1" dirty="0">
                <a:solidFill>
                  <a:srgbClr val="C00000"/>
                </a:solidFill>
                <a:latin typeface="Times New Roman" charset="0"/>
              </a:endParaRPr>
            </a:p>
          </p:txBody>
        </p:sp>
      </p:grpSp>
      <p:cxnSp>
        <p:nvCxnSpPr>
          <p:cNvPr id="9" name="Straight Arrow Connector 8"/>
          <p:cNvCxnSpPr>
            <a:cxnSpLocks noChangeShapeType="1"/>
          </p:cNvCxnSpPr>
          <p:nvPr/>
        </p:nvCxnSpPr>
        <p:spPr bwMode="auto">
          <a:xfrm flipH="1" flipV="1">
            <a:off x="6514987" y="1868813"/>
            <a:ext cx="657225" cy="28575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pic>
        <p:nvPicPr>
          <p:cNvPr id="30" name="Picture 16" descr="underline_base">
            <a:extLst>
              <a:ext uri="{FF2B5EF4-FFF2-40B4-BE49-F238E27FC236}">
                <a16:creationId xmlns:a16="http://schemas.microsoft.com/office/drawing/2014/main" id="{5E295C86-A053-9E4B-BBAD-C3A9F19233A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49" y="419476"/>
            <a:ext cx="1318417" cy="112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027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10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71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711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60BE-754A-814C-ADF8-B0B7AF908F0C}"/>
              </a:ext>
            </a:extLst>
          </p:cNvPr>
          <p:cNvSpPr>
            <a:spLocks noGrp="1"/>
          </p:cNvSpPr>
          <p:nvPr>
            <p:ph type="title"/>
          </p:nvPr>
        </p:nvSpPr>
        <p:spPr>
          <a:xfrm>
            <a:off x="312661" y="214733"/>
            <a:ext cx="7772400" cy="585799"/>
          </a:xfrm>
        </p:spPr>
        <p:txBody>
          <a:bodyPr/>
          <a:lstStyle/>
          <a:p>
            <a:r>
              <a:rPr lang="en-US" dirty="0"/>
              <a:t>Animating the previous example</a:t>
            </a:r>
          </a:p>
        </p:txBody>
      </p:sp>
      <p:grpSp>
        <p:nvGrpSpPr>
          <p:cNvPr id="92" name="Group 91">
            <a:extLst>
              <a:ext uri="{FF2B5EF4-FFF2-40B4-BE49-F238E27FC236}">
                <a16:creationId xmlns:a16="http://schemas.microsoft.com/office/drawing/2014/main" id="{604416D2-10BA-3446-957C-CE1AE62594C3}"/>
              </a:ext>
            </a:extLst>
          </p:cNvPr>
          <p:cNvGrpSpPr/>
          <p:nvPr/>
        </p:nvGrpSpPr>
        <p:grpSpPr>
          <a:xfrm>
            <a:off x="870345" y="1775196"/>
            <a:ext cx="3200400" cy="342900"/>
            <a:chOff x="1355500" y="1692798"/>
            <a:chExt cx="3200400" cy="342900"/>
          </a:xfrm>
        </p:grpSpPr>
        <p:grpSp>
          <p:nvGrpSpPr>
            <p:cNvPr id="7" name="Group 4">
              <a:extLst>
                <a:ext uri="{FF2B5EF4-FFF2-40B4-BE49-F238E27FC236}">
                  <a16:creationId xmlns:a16="http://schemas.microsoft.com/office/drawing/2014/main" id="{B94C66BD-218A-8B43-8B5F-25C06F5D3B6D}"/>
                </a:ext>
              </a:extLst>
            </p:cNvPr>
            <p:cNvGrpSpPr>
              <a:grpSpLocks/>
            </p:cNvGrpSpPr>
            <p:nvPr/>
          </p:nvGrpSpPr>
          <p:grpSpPr bwMode="auto">
            <a:xfrm>
              <a:off x="1355500" y="1692798"/>
              <a:ext cx="2514600" cy="342900"/>
              <a:chOff x="2514600" y="1981200"/>
              <a:chExt cx="3352800" cy="457200"/>
            </a:xfrm>
          </p:grpSpPr>
          <p:sp>
            <p:nvSpPr>
              <p:cNvPr id="9" name="Rectangle 4">
                <a:extLst>
                  <a:ext uri="{FF2B5EF4-FFF2-40B4-BE49-F238E27FC236}">
                    <a16:creationId xmlns:a16="http://schemas.microsoft.com/office/drawing/2014/main" id="{AFE35CE1-8808-ED47-B564-EC64F6B9C92E}"/>
                  </a:ext>
                </a:extLst>
              </p:cNvPr>
              <p:cNvSpPr>
                <a:spLocks noChangeArrowheads="1"/>
              </p:cNvSpPr>
              <p:nvPr/>
            </p:nvSpPr>
            <p:spPr bwMode="auto">
              <a:xfrm>
                <a:off x="2514600" y="1981200"/>
                <a:ext cx="13716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R=2</a:t>
                </a:r>
              </a:p>
            </p:txBody>
          </p:sp>
          <p:sp>
            <p:nvSpPr>
              <p:cNvPr id="10" name="Rectangle 5">
                <a:extLst>
                  <a:ext uri="{FF2B5EF4-FFF2-40B4-BE49-F238E27FC236}">
                    <a16:creationId xmlns:a16="http://schemas.microsoft.com/office/drawing/2014/main" id="{02DB37EA-5543-034F-A25C-520D2460F52D}"/>
                  </a:ext>
                </a:extLst>
              </p:cNvPr>
              <p:cNvSpPr>
                <a:spLocks noChangeArrowheads="1"/>
              </p:cNvSpPr>
              <p:nvPr/>
            </p:nvSpPr>
            <p:spPr bwMode="auto">
              <a:xfrm>
                <a:off x="3886200" y="1981200"/>
                <a:ext cx="10668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b="1" dirty="0">
                    <a:solidFill>
                      <a:srgbClr val="3366FF"/>
                    </a:solidFill>
                  </a:rPr>
                  <a:t>Cost=3</a:t>
                </a:r>
                <a:endParaRPr lang="en-US" altLang="x-none" sz="1800" b="1" dirty="0">
                  <a:solidFill>
                    <a:srgbClr val="3366FF"/>
                  </a:solidFill>
                  <a:latin typeface="Times New Roman" charset="0"/>
                </a:endParaRPr>
              </a:p>
            </p:txBody>
          </p:sp>
          <p:sp>
            <p:nvSpPr>
              <p:cNvPr id="11" name="Rectangle 6">
                <a:extLst>
                  <a:ext uri="{FF2B5EF4-FFF2-40B4-BE49-F238E27FC236}">
                    <a16:creationId xmlns:a16="http://schemas.microsoft.com/office/drawing/2014/main" id="{DB662650-B2CA-5947-AAC4-C763FA4B5FDB}"/>
                  </a:ext>
                </a:extLst>
              </p:cNvPr>
              <p:cNvSpPr>
                <a:spLocks noChangeArrowheads="1"/>
              </p:cNvSpPr>
              <p:nvPr/>
            </p:nvSpPr>
            <p:spPr bwMode="auto">
              <a:xfrm>
                <a:off x="4953000" y="19812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12</a:t>
                </a:r>
                <a:endParaRPr lang="en-US" altLang="x-none" sz="1800">
                  <a:latin typeface="Times New Roman" charset="0"/>
                </a:endParaRPr>
              </a:p>
            </p:txBody>
          </p:sp>
        </p:grpSp>
        <p:sp>
          <p:nvSpPr>
            <p:cNvPr id="8" name="Rectangle 6">
              <a:extLst>
                <a:ext uri="{FF2B5EF4-FFF2-40B4-BE49-F238E27FC236}">
                  <a16:creationId xmlns:a16="http://schemas.microsoft.com/office/drawing/2014/main" id="{5ACF9D5C-C6CE-FC41-9A38-78D7FE8B1B18}"/>
                </a:ext>
              </a:extLst>
            </p:cNvPr>
            <p:cNvSpPr>
              <a:spLocks noChangeArrowheads="1"/>
            </p:cNvSpPr>
            <p:nvPr/>
          </p:nvSpPr>
          <p:spPr bwMode="auto">
            <a:xfrm>
              <a:off x="3870100" y="1692798"/>
              <a:ext cx="685800" cy="3429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C</a:t>
              </a:r>
              <a:endParaRPr lang="en-US" altLang="x-none" sz="1800">
                <a:latin typeface="Times New Roman" charset="0"/>
              </a:endParaRPr>
            </a:p>
          </p:txBody>
        </p:sp>
      </p:grpSp>
      <p:sp>
        <p:nvSpPr>
          <p:cNvPr id="13" name="Rectangle 12">
            <a:extLst>
              <a:ext uri="{FF2B5EF4-FFF2-40B4-BE49-F238E27FC236}">
                <a16:creationId xmlns:a16="http://schemas.microsoft.com/office/drawing/2014/main" id="{D7B01881-5F06-8545-A4A5-A1F3283DC37E}"/>
              </a:ext>
            </a:extLst>
          </p:cNvPr>
          <p:cNvSpPr/>
          <p:nvPr/>
        </p:nvSpPr>
        <p:spPr bwMode="auto">
          <a:xfrm>
            <a:off x="5550536" y="1338948"/>
            <a:ext cx="1011815" cy="36933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D37E7E0-5E19-D642-B339-FBE59D8F6249}"/>
              </a:ext>
            </a:extLst>
          </p:cNvPr>
          <p:cNvSpPr txBox="1">
            <a:spLocks noChangeArrowheads="1"/>
          </p:cNvSpPr>
          <p:nvPr/>
        </p:nvSpPr>
        <p:spPr bwMode="auto">
          <a:xfrm>
            <a:off x="5543824" y="1366380"/>
            <a:ext cx="10486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x-none" sz="1600" b="1" dirty="0">
                <a:solidFill>
                  <a:srgbClr val="000000"/>
                </a:solidFill>
                <a:latin typeface="Courier New" charset="0"/>
              </a:rPr>
              <a:t>BRIDGE8</a:t>
            </a:r>
          </a:p>
        </p:txBody>
      </p:sp>
      <p:grpSp>
        <p:nvGrpSpPr>
          <p:cNvPr id="96" name="Group 95">
            <a:extLst>
              <a:ext uri="{FF2B5EF4-FFF2-40B4-BE49-F238E27FC236}">
                <a16:creationId xmlns:a16="http://schemas.microsoft.com/office/drawing/2014/main" id="{42276C3D-AAA9-C949-8C91-520D4299A3C2}"/>
              </a:ext>
            </a:extLst>
          </p:cNvPr>
          <p:cNvGrpSpPr/>
          <p:nvPr/>
        </p:nvGrpSpPr>
        <p:grpSpPr>
          <a:xfrm>
            <a:off x="4606772" y="2101927"/>
            <a:ext cx="3200400" cy="342900"/>
            <a:chOff x="4370357" y="2477597"/>
            <a:chExt cx="3200400" cy="342900"/>
          </a:xfrm>
        </p:grpSpPr>
        <p:sp>
          <p:nvSpPr>
            <p:cNvPr id="18" name="Rectangle 4">
              <a:extLst>
                <a:ext uri="{FF2B5EF4-FFF2-40B4-BE49-F238E27FC236}">
                  <a16:creationId xmlns:a16="http://schemas.microsoft.com/office/drawing/2014/main" id="{915D7AED-9441-714C-9714-D4AC662B3F07}"/>
                </a:ext>
              </a:extLst>
            </p:cNvPr>
            <p:cNvSpPr>
              <a:spLocks noChangeArrowheads="1"/>
            </p:cNvSpPr>
            <p:nvPr/>
          </p:nvSpPr>
          <p:spPr bwMode="auto">
            <a:xfrm>
              <a:off x="4370357" y="2477597"/>
              <a:ext cx="1028700" cy="3429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R=2</a:t>
              </a:r>
            </a:p>
          </p:txBody>
        </p:sp>
        <p:sp>
          <p:nvSpPr>
            <p:cNvPr id="19" name="Rectangle 5">
              <a:extLst>
                <a:ext uri="{FF2B5EF4-FFF2-40B4-BE49-F238E27FC236}">
                  <a16:creationId xmlns:a16="http://schemas.microsoft.com/office/drawing/2014/main" id="{46D99F93-9495-644B-92DA-FF012390BC3E}"/>
                </a:ext>
              </a:extLst>
            </p:cNvPr>
            <p:cNvSpPr>
              <a:spLocks noChangeArrowheads="1"/>
            </p:cNvSpPr>
            <p:nvPr/>
          </p:nvSpPr>
          <p:spPr bwMode="auto">
            <a:xfrm>
              <a:off x="5399057" y="2477597"/>
              <a:ext cx="800100" cy="3429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b="1" dirty="0">
                  <a:solidFill>
                    <a:srgbClr val="3366FF"/>
                  </a:solidFill>
                </a:rPr>
                <a:t>Cost=2</a:t>
              </a:r>
              <a:endParaRPr lang="en-US" altLang="x-none" sz="1800" b="1" dirty="0">
                <a:solidFill>
                  <a:srgbClr val="3366FF"/>
                </a:solidFill>
                <a:latin typeface="Times New Roman" charset="0"/>
              </a:endParaRPr>
            </a:p>
          </p:txBody>
        </p:sp>
        <p:sp>
          <p:nvSpPr>
            <p:cNvPr id="20" name="Rectangle 6">
              <a:extLst>
                <a:ext uri="{FF2B5EF4-FFF2-40B4-BE49-F238E27FC236}">
                  <a16:creationId xmlns:a16="http://schemas.microsoft.com/office/drawing/2014/main" id="{A162DB76-59A7-2240-9B59-74C58FD462F2}"/>
                </a:ext>
              </a:extLst>
            </p:cNvPr>
            <p:cNvSpPr>
              <a:spLocks noChangeArrowheads="1"/>
            </p:cNvSpPr>
            <p:nvPr/>
          </p:nvSpPr>
          <p:spPr bwMode="auto">
            <a:xfrm>
              <a:off x="6199157" y="2477597"/>
              <a:ext cx="685800" cy="3429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8</a:t>
              </a:r>
              <a:endParaRPr lang="en-US" altLang="x-none" sz="1800">
                <a:latin typeface="Times New Roman" charset="0"/>
              </a:endParaRPr>
            </a:p>
          </p:txBody>
        </p:sp>
        <p:sp>
          <p:nvSpPr>
            <p:cNvPr id="17" name="Rectangle 6">
              <a:extLst>
                <a:ext uri="{FF2B5EF4-FFF2-40B4-BE49-F238E27FC236}">
                  <a16:creationId xmlns:a16="http://schemas.microsoft.com/office/drawing/2014/main" id="{0FD81E27-A97A-9845-9404-F1272A10326A}"/>
                </a:ext>
              </a:extLst>
            </p:cNvPr>
            <p:cNvSpPr>
              <a:spLocks noChangeArrowheads="1"/>
            </p:cNvSpPr>
            <p:nvPr/>
          </p:nvSpPr>
          <p:spPr bwMode="auto">
            <a:xfrm>
              <a:off x="6884957" y="2477597"/>
              <a:ext cx="685800" cy="3429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A</a:t>
              </a:r>
              <a:endParaRPr lang="en-US" altLang="x-none" sz="1800">
                <a:latin typeface="Times New Roman" charset="0"/>
              </a:endParaRPr>
            </a:p>
          </p:txBody>
        </p:sp>
      </p:grpSp>
      <p:sp>
        <p:nvSpPr>
          <p:cNvPr id="21" name="TextBox 20">
            <a:extLst>
              <a:ext uri="{FF2B5EF4-FFF2-40B4-BE49-F238E27FC236}">
                <a16:creationId xmlns:a16="http://schemas.microsoft.com/office/drawing/2014/main" id="{33A0F605-9FD9-3A41-8802-1097A02B4196}"/>
              </a:ext>
            </a:extLst>
          </p:cNvPr>
          <p:cNvSpPr txBox="1"/>
          <p:nvPr/>
        </p:nvSpPr>
        <p:spPr>
          <a:xfrm>
            <a:off x="5225588" y="1161671"/>
            <a:ext cx="338554" cy="369332"/>
          </a:xfrm>
          <a:prstGeom prst="rect">
            <a:avLst/>
          </a:prstGeom>
          <a:noFill/>
        </p:spPr>
        <p:txBody>
          <a:bodyPr wrap="none" rtlCol="0">
            <a:spAutoFit/>
          </a:bodyPr>
          <a:lstStyle/>
          <a:p>
            <a:r>
              <a:rPr lang="en-US" dirty="0"/>
              <a:t>X</a:t>
            </a:r>
          </a:p>
        </p:txBody>
      </p:sp>
      <p:cxnSp>
        <p:nvCxnSpPr>
          <p:cNvPr id="25" name="Straight Connector 24">
            <a:extLst>
              <a:ext uri="{FF2B5EF4-FFF2-40B4-BE49-F238E27FC236}">
                <a16:creationId xmlns:a16="http://schemas.microsoft.com/office/drawing/2014/main" id="{5C7AA10D-DB31-6142-AAC8-642C8D8DCDF9}"/>
              </a:ext>
            </a:extLst>
          </p:cNvPr>
          <p:cNvCxnSpPr/>
          <p:nvPr/>
        </p:nvCxnSpPr>
        <p:spPr bwMode="auto">
          <a:xfrm flipV="1">
            <a:off x="6592080" y="1307492"/>
            <a:ext cx="775973" cy="12314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491D3013-DCA6-F144-8C4F-C0775D6AEF80}"/>
              </a:ext>
            </a:extLst>
          </p:cNvPr>
          <p:cNvCxnSpPr>
            <a:cxnSpLocks/>
          </p:cNvCxnSpPr>
          <p:nvPr/>
        </p:nvCxnSpPr>
        <p:spPr bwMode="auto">
          <a:xfrm>
            <a:off x="6578589" y="1537390"/>
            <a:ext cx="826732" cy="1538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C9CB13A3-72BF-3543-8556-AFCDD7E4AA65}"/>
              </a:ext>
            </a:extLst>
          </p:cNvPr>
          <p:cNvCxnSpPr/>
          <p:nvPr/>
        </p:nvCxnSpPr>
        <p:spPr bwMode="auto">
          <a:xfrm>
            <a:off x="6580413" y="1659537"/>
            <a:ext cx="743696" cy="1680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a16="http://schemas.microsoft.com/office/drawing/2014/main" id="{6472E894-C72F-F34F-AB3E-31EBFD6E534B}"/>
              </a:ext>
            </a:extLst>
          </p:cNvPr>
          <p:cNvSpPr txBox="1"/>
          <p:nvPr/>
        </p:nvSpPr>
        <p:spPr>
          <a:xfrm>
            <a:off x="6603136" y="1090018"/>
            <a:ext cx="338554" cy="369332"/>
          </a:xfrm>
          <a:prstGeom prst="rect">
            <a:avLst/>
          </a:prstGeom>
          <a:noFill/>
        </p:spPr>
        <p:txBody>
          <a:bodyPr wrap="none" rtlCol="0">
            <a:spAutoFit/>
          </a:bodyPr>
          <a:lstStyle/>
          <a:p>
            <a:r>
              <a:rPr lang="en-US" dirty="0"/>
              <a:t>A</a:t>
            </a:r>
          </a:p>
        </p:txBody>
      </p:sp>
      <p:sp>
        <p:nvSpPr>
          <p:cNvPr id="31" name="TextBox 30">
            <a:extLst>
              <a:ext uri="{FF2B5EF4-FFF2-40B4-BE49-F238E27FC236}">
                <a16:creationId xmlns:a16="http://schemas.microsoft.com/office/drawing/2014/main" id="{EA3D0A0E-2DDF-3149-B37A-EF25A3AB5F30}"/>
              </a:ext>
            </a:extLst>
          </p:cNvPr>
          <p:cNvSpPr txBox="1"/>
          <p:nvPr/>
        </p:nvSpPr>
        <p:spPr>
          <a:xfrm>
            <a:off x="6668415" y="1386636"/>
            <a:ext cx="351378" cy="369332"/>
          </a:xfrm>
          <a:prstGeom prst="rect">
            <a:avLst/>
          </a:prstGeom>
          <a:noFill/>
        </p:spPr>
        <p:txBody>
          <a:bodyPr wrap="none" rtlCol="0">
            <a:spAutoFit/>
          </a:bodyPr>
          <a:lstStyle/>
          <a:p>
            <a:r>
              <a:rPr lang="en-US" dirty="0"/>
              <a:t>B</a:t>
            </a:r>
          </a:p>
        </p:txBody>
      </p:sp>
      <p:sp>
        <p:nvSpPr>
          <p:cNvPr id="32" name="TextBox 31">
            <a:extLst>
              <a:ext uri="{FF2B5EF4-FFF2-40B4-BE49-F238E27FC236}">
                <a16:creationId xmlns:a16="http://schemas.microsoft.com/office/drawing/2014/main" id="{409FE597-22FE-3342-AC60-BD3611DEBAE0}"/>
              </a:ext>
            </a:extLst>
          </p:cNvPr>
          <p:cNvSpPr txBox="1"/>
          <p:nvPr/>
        </p:nvSpPr>
        <p:spPr>
          <a:xfrm>
            <a:off x="6502605" y="1659342"/>
            <a:ext cx="351378" cy="369332"/>
          </a:xfrm>
          <a:prstGeom prst="rect">
            <a:avLst/>
          </a:prstGeom>
          <a:noFill/>
        </p:spPr>
        <p:txBody>
          <a:bodyPr wrap="none" rtlCol="0">
            <a:spAutoFit/>
          </a:bodyPr>
          <a:lstStyle/>
          <a:p>
            <a:r>
              <a:rPr lang="en-US" dirty="0"/>
              <a:t>C</a:t>
            </a:r>
          </a:p>
        </p:txBody>
      </p:sp>
      <p:sp>
        <p:nvSpPr>
          <p:cNvPr id="34" name="TextBox 33">
            <a:extLst>
              <a:ext uri="{FF2B5EF4-FFF2-40B4-BE49-F238E27FC236}">
                <a16:creationId xmlns:a16="http://schemas.microsoft.com/office/drawing/2014/main" id="{9CE94785-5086-C94A-A117-CAA7E3CF4720}"/>
              </a:ext>
            </a:extLst>
          </p:cNvPr>
          <p:cNvSpPr txBox="1"/>
          <p:nvPr/>
        </p:nvSpPr>
        <p:spPr>
          <a:xfrm>
            <a:off x="533400" y="2710927"/>
            <a:ext cx="6532558" cy="923330"/>
          </a:xfrm>
          <a:prstGeom prst="rect">
            <a:avLst/>
          </a:prstGeom>
          <a:noFill/>
        </p:spPr>
        <p:txBody>
          <a:bodyPr wrap="none" rtlCol="0">
            <a:spAutoFit/>
          </a:bodyPr>
          <a:lstStyle/>
          <a:p>
            <a:r>
              <a:rPr lang="en-US" dirty="0"/>
              <a:t>Bridge8 BPDU is </a:t>
            </a:r>
            <a:r>
              <a:rPr lang="en-US" dirty="0">
                <a:solidFill>
                  <a:srgbClr val="C00000"/>
                </a:solidFill>
              </a:rPr>
              <a:t>&lt;&lt;</a:t>
            </a:r>
            <a:r>
              <a:rPr lang="en-US" dirty="0"/>
              <a:t> Received BPDU from Bridge12 via port X</a:t>
            </a:r>
          </a:p>
          <a:p>
            <a:r>
              <a:rPr lang="en-US" dirty="0"/>
              <a:t>Bridge8 claims it has better INFO (news) (C</a:t>
            </a:r>
            <a:r>
              <a:rPr lang="en-US" baseline="-25000" dirty="0"/>
              <a:t>8</a:t>
            </a:r>
            <a:r>
              <a:rPr lang="en-US" dirty="0"/>
              <a:t>=2</a:t>
            </a:r>
            <a:r>
              <a:rPr lang="en-US" baseline="-25000" dirty="0"/>
              <a:t> </a:t>
            </a:r>
            <a:r>
              <a:rPr lang="en-US" dirty="0"/>
              <a:t>&lt; C</a:t>
            </a:r>
            <a:r>
              <a:rPr lang="en-US" baseline="-25000" dirty="0"/>
              <a:t>12</a:t>
            </a:r>
            <a:r>
              <a:rPr lang="en-US" dirty="0"/>
              <a:t>=3</a:t>
            </a:r>
          </a:p>
          <a:p>
            <a:r>
              <a:rPr lang="en-US" dirty="0"/>
              <a:t>Bridge8 sends its BPDU to neighboring Bridge12 via Port X</a:t>
            </a:r>
          </a:p>
        </p:txBody>
      </p:sp>
      <p:grpSp>
        <p:nvGrpSpPr>
          <p:cNvPr id="35" name="Group 34">
            <a:extLst>
              <a:ext uri="{FF2B5EF4-FFF2-40B4-BE49-F238E27FC236}">
                <a16:creationId xmlns:a16="http://schemas.microsoft.com/office/drawing/2014/main" id="{14D534A7-5C5E-FC4D-A625-3C88058F0908}"/>
              </a:ext>
            </a:extLst>
          </p:cNvPr>
          <p:cNvGrpSpPr/>
          <p:nvPr/>
        </p:nvGrpSpPr>
        <p:grpSpPr>
          <a:xfrm>
            <a:off x="896580" y="3858160"/>
            <a:ext cx="1065570" cy="369332"/>
            <a:chOff x="4142292" y="1345168"/>
            <a:chExt cx="1065570" cy="369332"/>
          </a:xfrm>
        </p:grpSpPr>
        <p:sp>
          <p:nvSpPr>
            <p:cNvPr id="36" name="Rectangle 35">
              <a:extLst>
                <a:ext uri="{FF2B5EF4-FFF2-40B4-BE49-F238E27FC236}">
                  <a16:creationId xmlns:a16="http://schemas.microsoft.com/office/drawing/2014/main" id="{99946619-EA5E-1C4B-9141-7A6BBCC29446}"/>
                </a:ext>
              </a:extLst>
            </p:cNvPr>
            <p:cNvSpPr/>
            <p:nvPr/>
          </p:nvSpPr>
          <p:spPr bwMode="auto">
            <a:xfrm>
              <a:off x="4142292" y="1345168"/>
              <a:ext cx="1011815" cy="36933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13CCDB9C-7184-9B47-9668-0DB49E5B84A7}"/>
                </a:ext>
              </a:extLst>
            </p:cNvPr>
            <p:cNvSpPr txBox="1">
              <a:spLocks noChangeArrowheads="1"/>
            </p:cNvSpPr>
            <p:nvPr/>
          </p:nvSpPr>
          <p:spPr bwMode="auto">
            <a:xfrm>
              <a:off x="4159177" y="1371600"/>
              <a:ext cx="10486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x-none" sz="1600" b="1" dirty="0">
                  <a:solidFill>
                    <a:srgbClr val="000000"/>
                  </a:solidFill>
                  <a:latin typeface="Courier New" charset="0"/>
                </a:rPr>
                <a:t>BRIDGE8</a:t>
              </a:r>
            </a:p>
          </p:txBody>
        </p:sp>
      </p:grpSp>
      <p:cxnSp>
        <p:nvCxnSpPr>
          <p:cNvPr id="39" name="Straight Connector 38">
            <a:extLst>
              <a:ext uri="{FF2B5EF4-FFF2-40B4-BE49-F238E27FC236}">
                <a16:creationId xmlns:a16="http://schemas.microsoft.com/office/drawing/2014/main" id="{DD31B63E-0A8A-274E-ADE8-C25F6146A952}"/>
              </a:ext>
            </a:extLst>
          </p:cNvPr>
          <p:cNvCxnSpPr>
            <a:cxnSpLocks/>
            <a:stCxn id="37" idx="3"/>
          </p:cNvCxnSpPr>
          <p:nvPr/>
        </p:nvCxnSpPr>
        <p:spPr bwMode="auto">
          <a:xfrm>
            <a:off x="1962150" y="4053869"/>
            <a:ext cx="447342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4" name="TextBox 43">
            <a:extLst>
              <a:ext uri="{FF2B5EF4-FFF2-40B4-BE49-F238E27FC236}">
                <a16:creationId xmlns:a16="http://schemas.microsoft.com/office/drawing/2014/main" id="{FDD65A1D-3D61-8C44-8022-5AE8386CD2D2}"/>
              </a:ext>
            </a:extLst>
          </p:cNvPr>
          <p:cNvSpPr txBox="1"/>
          <p:nvPr/>
        </p:nvSpPr>
        <p:spPr>
          <a:xfrm>
            <a:off x="1928923" y="3669102"/>
            <a:ext cx="338554" cy="369332"/>
          </a:xfrm>
          <a:prstGeom prst="rect">
            <a:avLst/>
          </a:prstGeom>
          <a:noFill/>
        </p:spPr>
        <p:txBody>
          <a:bodyPr wrap="none" rtlCol="0">
            <a:spAutoFit/>
          </a:bodyPr>
          <a:lstStyle/>
          <a:p>
            <a:r>
              <a:rPr lang="en-US" dirty="0"/>
              <a:t>X</a:t>
            </a:r>
          </a:p>
        </p:txBody>
      </p:sp>
      <p:grpSp>
        <p:nvGrpSpPr>
          <p:cNvPr id="45" name="Group 24">
            <a:extLst>
              <a:ext uri="{FF2B5EF4-FFF2-40B4-BE49-F238E27FC236}">
                <a16:creationId xmlns:a16="http://schemas.microsoft.com/office/drawing/2014/main" id="{03A58573-4366-F847-AE1B-9E678AED3A0E}"/>
              </a:ext>
            </a:extLst>
          </p:cNvPr>
          <p:cNvGrpSpPr>
            <a:grpSpLocks/>
          </p:cNvGrpSpPr>
          <p:nvPr/>
        </p:nvGrpSpPr>
        <p:grpSpPr bwMode="auto">
          <a:xfrm>
            <a:off x="1559458" y="4344057"/>
            <a:ext cx="3200400" cy="342900"/>
            <a:chOff x="2438400" y="2590800"/>
            <a:chExt cx="4267200" cy="457200"/>
          </a:xfrm>
        </p:grpSpPr>
        <p:grpSp>
          <p:nvGrpSpPr>
            <p:cNvPr id="46" name="Group 8">
              <a:extLst>
                <a:ext uri="{FF2B5EF4-FFF2-40B4-BE49-F238E27FC236}">
                  <a16:creationId xmlns:a16="http://schemas.microsoft.com/office/drawing/2014/main" id="{83C6B1A7-1021-6E42-9A44-CBC3FC3F2EE0}"/>
                </a:ext>
              </a:extLst>
            </p:cNvPr>
            <p:cNvGrpSpPr>
              <a:grpSpLocks/>
            </p:cNvGrpSpPr>
            <p:nvPr/>
          </p:nvGrpSpPr>
          <p:grpSpPr bwMode="auto">
            <a:xfrm>
              <a:off x="2438400" y="2590800"/>
              <a:ext cx="3352800" cy="457200"/>
              <a:chOff x="2514600" y="1981200"/>
              <a:chExt cx="3352800" cy="457200"/>
            </a:xfrm>
          </p:grpSpPr>
          <p:sp>
            <p:nvSpPr>
              <p:cNvPr id="48" name="Rectangle 4">
                <a:extLst>
                  <a:ext uri="{FF2B5EF4-FFF2-40B4-BE49-F238E27FC236}">
                    <a16:creationId xmlns:a16="http://schemas.microsoft.com/office/drawing/2014/main" id="{41B1EC8A-2123-9A47-B209-9558CC813DF5}"/>
                  </a:ext>
                </a:extLst>
              </p:cNvPr>
              <p:cNvSpPr>
                <a:spLocks noChangeArrowheads="1"/>
              </p:cNvSpPr>
              <p:nvPr/>
            </p:nvSpPr>
            <p:spPr bwMode="auto">
              <a:xfrm>
                <a:off x="2514600" y="1981200"/>
                <a:ext cx="13716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R=2</a:t>
                </a:r>
              </a:p>
            </p:txBody>
          </p:sp>
          <p:sp>
            <p:nvSpPr>
              <p:cNvPr id="49" name="Rectangle 5">
                <a:extLst>
                  <a:ext uri="{FF2B5EF4-FFF2-40B4-BE49-F238E27FC236}">
                    <a16:creationId xmlns:a16="http://schemas.microsoft.com/office/drawing/2014/main" id="{C8D36960-6F82-9244-AEDB-062F9394903B}"/>
                  </a:ext>
                </a:extLst>
              </p:cNvPr>
              <p:cNvSpPr>
                <a:spLocks noChangeArrowheads="1"/>
              </p:cNvSpPr>
              <p:nvPr/>
            </p:nvSpPr>
            <p:spPr bwMode="auto">
              <a:xfrm>
                <a:off x="3886200" y="1981200"/>
                <a:ext cx="10668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b="1" dirty="0">
                    <a:solidFill>
                      <a:srgbClr val="3366FF"/>
                    </a:solidFill>
                  </a:rPr>
                  <a:t>Cost=2</a:t>
                </a:r>
                <a:endParaRPr lang="en-US" altLang="x-none" sz="1800" b="1" dirty="0">
                  <a:solidFill>
                    <a:srgbClr val="3366FF"/>
                  </a:solidFill>
                  <a:latin typeface="Times New Roman" charset="0"/>
                </a:endParaRPr>
              </a:p>
            </p:txBody>
          </p:sp>
          <p:sp>
            <p:nvSpPr>
              <p:cNvPr id="50" name="Rectangle 6">
                <a:extLst>
                  <a:ext uri="{FF2B5EF4-FFF2-40B4-BE49-F238E27FC236}">
                    <a16:creationId xmlns:a16="http://schemas.microsoft.com/office/drawing/2014/main" id="{5FA94BBB-1122-2D4F-A012-193207E02634}"/>
                  </a:ext>
                </a:extLst>
              </p:cNvPr>
              <p:cNvSpPr>
                <a:spLocks noChangeArrowheads="1"/>
              </p:cNvSpPr>
              <p:nvPr/>
            </p:nvSpPr>
            <p:spPr bwMode="auto">
              <a:xfrm>
                <a:off x="4953000" y="19812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8</a:t>
                </a:r>
                <a:endParaRPr lang="en-US" altLang="x-none" sz="1800">
                  <a:latin typeface="Times New Roman" charset="0"/>
                </a:endParaRPr>
              </a:p>
            </p:txBody>
          </p:sp>
        </p:grpSp>
        <p:sp>
          <p:nvSpPr>
            <p:cNvPr id="47" name="Rectangle 6">
              <a:extLst>
                <a:ext uri="{FF2B5EF4-FFF2-40B4-BE49-F238E27FC236}">
                  <a16:creationId xmlns:a16="http://schemas.microsoft.com/office/drawing/2014/main" id="{9D968094-5790-134C-AFA1-88F1263D52CB}"/>
                </a:ext>
              </a:extLst>
            </p:cNvPr>
            <p:cNvSpPr>
              <a:spLocks noChangeArrowheads="1"/>
            </p:cNvSpPr>
            <p:nvPr/>
          </p:nvSpPr>
          <p:spPr bwMode="auto">
            <a:xfrm>
              <a:off x="5791200" y="25908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A</a:t>
              </a:r>
              <a:endParaRPr lang="en-US" altLang="x-none" sz="1800">
                <a:latin typeface="Times New Roman" charset="0"/>
              </a:endParaRPr>
            </a:p>
          </p:txBody>
        </p:sp>
      </p:grpSp>
      <p:grpSp>
        <p:nvGrpSpPr>
          <p:cNvPr id="71" name="Group 70">
            <a:extLst>
              <a:ext uri="{FF2B5EF4-FFF2-40B4-BE49-F238E27FC236}">
                <a16:creationId xmlns:a16="http://schemas.microsoft.com/office/drawing/2014/main" id="{209BAD83-34D3-4648-B925-046B5F1B8F58}"/>
              </a:ext>
            </a:extLst>
          </p:cNvPr>
          <p:cNvGrpSpPr/>
          <p:nvPr/>
        </p:nvGrpSpPr>
        <p:grpSpPr>
          <a:xfrm>
            <a:off x="146345" y="1346337"/>
            <a:ext cx="1060761" cy="369332"/>
            <a:chOff x="4142292" y="1345168"/>
            <a:chExt cx="1060761" cy="369332"/>
          </a:xfrm>
        </p:grpSpPr>
        <p:sp>
          <p:nvSpPr>
            <p:cNvPr id="72" name="Rectangle 71">
              <a:extLst>
                <a:ext uri="{FF2B5EF4-FFF2-40B4-BE49-F238E27FC236}">
                  <a16:creationId xmlns:a16="http://schemas.microsoft.com/office/drawing/2014/main" id="{0172104D-F3F7-E94D-8429-E9C10E07634E}"/>
                </a:ext>
              </a:extLst>
            </p:cNvPr>
            <p:cNvSpPr/>
            <p:nvPr/>
          </p:nvSpPr>
          <p:spPr bwMode="auto">
            <a:xfrm>
              <a:off x="4142292" y="1345168"/>
              <a:ext cx="1011815" cy="36933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41636DB5-878F-1E42-A273-5BBD7495A912}"/>
                </a:ext>
              </a:extLst>
            </p:cNvPr>
            <p:cNvSpPr txBox="1">
              <a:spLocks noChangeArrowheads="1"/>
            </p:cNvSpPr>
            <p:nvPr/>
          </p:nvSpPr>
          <p:spPr bwMode="auto">
            <a:xfrm>
              <a:off x="4159177" y="1371600"/>
              <a:ext cx="10438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x-none" sz="1400" b="1" dirty="0">
                  <a:solidFill>
                    <a:srgbClr val="000000"/>
                  </a:solidFill>
                  <a:latin typeface="Courier New" charset="0"/>
                </a:rPr>
                <a:t>BRIDGE12</a:t>
              </a:r>
            </a:p>
          </p:txBody>
        </p:sp>
      </p:grpSp>
      <p:cxnSp>
        <p:nvCxnSpPr>
          <p:cNvPr id="75" name="Straight Connector 74">
            <a:extLst>
              <a:ext uri="{FF2B5EF4-FFF2-40B4-BE49-F238E27FC236}">
                <a16:creationId xmlns:a16="http://schemas.microsoft.com/office/drawing/2014/main" id="{AA93AD6F-402A-7B4B-926D-0C4F252281AB}"/>
              </a:ext>
            </a:extLst>
          </p:cNvPr>
          <p:cNvCxnSpPr>
            <a:cxnSpLocks/>
          </p:cNvCxnSpPr>
          <p:nvPr/>
        </p:nvCxnSpPr>
        <p:spPr bwMode="auto">
          <a:xfrm>
            <a:off x="7330308" y="4249124"/>
            <a:ext cx="1022464" cy="3901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7" name="TextBox 76">
            <a:extLst>
              <a:ext uri="{FF2B5EF4-FFF2-40B4-BE49-F238E27FC236}">
                <a16:creationId xmlns:a16="http://schemas.microsoft.com/office/drawing/2014/main" id="{F7DA8EB6-51C8-5A43-88A3-498ABEB537DC}"/>
              </a:ext>
            </a:extLst>
          </p:cNvPr>
          <p:cNvSpPr txBox="1"/>
          <p:nvPr/>
        </p:nvSpPr>
        <p:spPr>
          <a:xfrm>
            <a:off x="7148420" y="4240812"/>
            <a:ext cx="351378" cy="369332"/>
          </a:xfrm>
          <a:prstGeom prst="rect">
            <a:avLst/>
          </a:prstGeom>
          <a:noFill/>
        </p:spPr>
        <p:txBody>
          <a:bodyPr wrap="none" rtlCol="0">
            <a:spAutoFit/>
          </a:bodyPr>
          <a:lstStyle/>
          <a:p>
            <a:r>
              <a:rPr lang="en-US" dirty="0"/>
              <a:t>C</a:t>
            </a:r>
          </a:p>
        </p:txBody>
      </p:sp>
      <p:grpSp>
        <p:nvGrpSpPr>
          <p:cNvPr id="78" name="Group 77">
            <a:extLst>
              <a:ext uri="{FF2B5EF4-FFF2-40B4-BE49-F238E27FC236}">
                <a16:creationId xmlns:a16="http://schemas.microsoft.com/office/drawing/2014/main" id="{EE0300A4-9E75-AB4D-B878-9D0C27803D43}"/>
              </a:ext>
            </a:extLst>
          </p:cNvPr>
          <p:cNvGrpSpPr/>
          <p:nvPr/>
        </p:nvGrpSpPr>
        <p:grpSpPr>
          <a:xfrm>
            <a:off x="7868343" y="4668345"/>
            <a:ext cx="1060761" cy="369332"/>
            <a:chOff x="4142292" y="1345168"/>
            <a:chExt cx="1060761" cy="369332"/>
          </a:xfrm>
        </p:grpSpPr>
        <p:sp>
          <p:nvSpPr>
            <p:cNvPr id="79" name="Rectangle 78">
              <a:extLst>
                <a:ext uri="{FF2B5EF4-FFF2-40B4-BE49-F238E27FC236}">
                  <a16:creationId xmlns:a16="http://schemas.microsoft.com/office/drawing/2014/main" id="{F965A2AC-AF77-114B-AF05-F22CB16F5742}"/>
                </a:ext>
              </a:extLst>
            </p:cNvPr>
            <p:cNvSpPr/>
            <p:nvPr/>
          </p:nvSpPr>
          <p:spPr bwMode="auto">
            <a:xfrm>
              <a:off x="4142292" y="1345168"/>
              <a:ext cx="1011815" cy="36933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B4FEE65F-A471-7D46-863C-A289EE5DBA13}"/>
                </a:ext>
              </a:extLst>
            </p:cNvPr>
            <p:cNvSpPr txBox="1">
              <a:spLocks noChangeArrowheads="1"/>
            </p:cNvSpPr>
            <p:nvPr/>
          </p:nvSpPr>
          <p:spPr bwMode="auto">
            <a:xfrm>
              <a:off x="4159177" y="1371600"/>
              <a:ext cx="10438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x-none" sz="1400" b="1" dirty="0">
                  <a:solidFill>
                    <a:srgbClr val="000000"/>
                  </a:solidFill>
                  <a:latin typeface="Courier New" charset="0"/>
                </a:rPr>
                <a:t>BRIDGE??</a:t>
              </a:r>
            </a:p>
          </p:txBody>
        </p:sp>
      </p:grpSp>
      <p:grpSp>
        <p:nvGrpSpPr>
          <p:cNvPr id="86" name="Group 85">
            <a:extLst>
              <a:ext uri="{FF2B5EF4-FFF2-40B4-BE49-F238E27FC236}">
                <a16:creationId xmlns:a16="http://schemas.microsoft.com/office/drawing/2014/main" id="{AA919CFA-9DD2-DC4C-995B-DEC376E93B81}"/>
              </a:ext>
            </a:extLst>
          </p:cNvPr>
          <p:cNvGrpSpPr/>
          <p:nvPr/>
        </p:nvGrpSpPr>
        <p:grpSpPr>
          <a:xfrm>
            <a:off x="6489327" y="3885884"/>
            <a:ext cx="1060761" cy="369332"/>
            <a:chOff x="4142292" y="1345168"/>
            <a:chExt cx="1060761" cy="369332"/>
          </a:xfrm>
        </p:grpSpPr>
        <p:sp>
          <p:nvSpPr>
            <p:cNvPr id="87" name="Rectangle 86">
              <a:extLst>
                <a:ext uri="{FF2B5EF4-FFF2-40B4-BE49-F238E27FC236}">
                  <a16:creationId xmlns:a16="http://schemas.microsoft.com/office/drawing/2014/main" id="{EFE947C8-7367-8545-B977-214131960B83}"/>
                </a:ext>
              </a:extLst>
            </p:cNvPr>
            <p:cNvSpPr/>
            <p:nvPr/>
          </p:nvSpPr>
          <p:spPr bwMode="auto">
            <a:xfrm>
              <a:off x="4142292" y="1345168"/>
              <a:ext cx="1011815" cy="36933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6E24452F-7C9B-5E4D-9D0A-482BFCC20BCF}"/>
                </a:ext>
              </a:extLst>
            </p:cNvPr>
            <p:cNvSpPr txBox="1">
              <a:spLocks noChangeArrowheads="1"/>
            </p:cNvSpPr>
            <p:nvPr/>
          </p:nvSpPr>
          <p:spPr bwMode="auto">
            <a:xfrm>
              <a:off x="4159177" y="1371600"/>
              <a:ext cx="10438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x-none" sz="1400" b="1" dirty="0">
                  <a:solidFill>
                    <a:srgbClr val="000000"/>
                  </a:solidFill>
                  <a:latin typeface="Courier New" charset="0"/>
                </a:rPr>
                <a:t>BRIDGE12</a:t>
              </a:r>
            </a:p>
          </p:txBody>
        </p:sp>
      </p:grpSp>
      <p:cxnSp>
        <p:nvCxnSpPr>
          <p:cNvPr id="90" name="Straight Connector 89">
            <a:extLst>
              <a:ext uri="{FF2B5EF4-FFF2-40B4-BE49-F238E27FC236}">
                <a16:creationId xmlns:a16="http://schemas.microsoft.com/office/drawing/2014/main" id="{FA23A71D-F191-B841-ADA1-DDC3615C7215}"/>
              </a:ext>
            </a:extLst>
          </p:cNvPr>
          <p:cNvCxnSpPr>
            <a:cxnSpLocks/>
          </p:cNvCxnSpPr>
          <p:nvPr/>
        </p:nvCxnSpPr>
        <p:spPr bwMode="auto">
          <a:xfrm>
            <a:off x="1191219" y="1515250"/>
            <a:ext cx="4291427" cy="195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9" name="TextBox 98">
            <a:extLst>
              <a:ext uri="{FF2B5EF4-FFF2-40B4-BE49-F238E27FC236}">
                <a16:creationId xmlns:a16="http://schemas.microsoft.com/office/drawing/2014/main" id="{BA506AD1-CF31-9C48-907A-24B116B2AF50}"/>
              </a:ext>
            </a:extLst>
          </p:cNvPr>
          <p:cNvSpPr txBox="1"/>
          <p:nvPr/>
        </p:nvSpPr>
        <p:spPr>
          <a:xfrm>
            <a:off x="1191479" y="1123245"/>
            <a:ext cx="325730" cy="369332"/>
          </a:xfrm>
          <a:prstGeom prst="rect">
            <a:avLst/>
          </a:prstGeom>
          <a:noFill/>
        </p:spPr>
        <p:txBody>
          <a:bodyPr wrap="none" rtlCol="0">
            <a:spAutoFit/>
          </a:bodyPr>
          <a:lstStyle/>
          <a:p>
            <a:r>
              <a:rPr lang="en-US" dirty="0"/>
              <a:t>F</a:t>
            </a:r>
          </a:p>
        </p:txBody>
      </p:sp>
      <p:sp>
        <p:nvSpPr>
          <p:cNvPr id="100" name="TextBox 99">
            <a:extLst>
              <a:ext uri="{FF2B5EF4-FFF2-40B4-BE49-F238E27FC236}">
                <a16:creationId xmlns:a16="http://schemas.microsoft.com/office/drawing/2014/main" id="{45FDAB84-EA5B-C344-BFDF-1A63AEF518CA}"/>
              </a:ext>
            </a:extLst>
          </p:cNvPr>
          <p:cNvSpPr txBox="1"/>
          <p:nvPr/>
        </p:nvSpPr>
        <p:spPr>
          <a:xfrm>
            <a:off x="6184000" y="3727650"/>
            <a:ext cx="325730" cy="369332"/>
          </a:xfrm>
          <a:prstGeom prst="rect">
            <a:avLst/>
          </a:prstGeom>
          <a:noFill/>
        </p:spPr>
        <p:txBody>
          <a:bodyPr wrap="none" rtlCol="0">
            <a:spAutoFit/>
          </a:bodyPr>
          <a:lstStyle/>
          <a:p>
            <a:r>
              <a:rPr lang="en-US" dirty="0"/>
              <a:t>F</a:t>
            </a:r>
          </a:p>
        </p:txBody>
      </p:sp>
      <p:grpSp>
        <p:nvGrpSpPr>
          <p:cNvPr id="22" name="Group 21">
            <a:extLst>
              <a:ext uri="{FF2B5EF4-FFF2-40B4-BE49-F238E27FC236}">
                <a16:creationId xmlns:a16="http://schemas.microsoft.com/office/drawing/2014/main" id="{7B76A490-3108-5847-981F-DD589411F487}"/>
              </a:ext>
            </a:extLst>
          </p:cNvPr>
          <p:cNvGrpSpPr/>
          <p:nvPr/>
        </p:nvGrpSpPr>
        <p:grpSpPr>
          <a:xfrm>
            <a:off x="207516" y="5735862"/>
            <a:ext cx="8902790" cy="657270"/>
            <a:chOff x="146345" y="5171985"/>
            <a:chExt cx="8902790" cy="657270"/>
          </a:xfrm>
        </p:grpSpPr>
        <p:sp>
          <p:nvSpPr>
            <p:cNvPr id="84" name="TextBox 83">
              <a:extLst>
                <a:ext uri="{FF2B5EF4-FFF2-40B4-BE49-F238E27FC236}">
                  <a16:creationId xmlns:a16="http://schemas.microsoft.com/office/drawing/2014/main" id="{C0F6DAB8-3D5F-2340-8532-E16E55FE0A05}"/>
                </a:ext>
              </a:extLst>
            </p:cNvPr>
            <p:cNvSpPr txBox="1"/>
            <p:nvPr/>
          </p:nvSpPr>
          <p:spPr>
            <a:xfrm>
              <a:off x="146345" y="5171985"/>
              <a:ext cx="2505814" cy="646331"/>
            </a:xfrm>
            <a:prstGeom prst="rect">
              <a:avLst/>
            </a:prstGeom>
            <a:noFill/>
          </p:spPr>
          <p:txBody>
            <a:bodyPr wrap="none" rtlCol="0">
              <a:spAutoFit/>
            </a:bodyPr>
            <a:lstStyle/>
            <a:p>
              <a:r>
                <a:rPr lang="en-US" dirty="0"/>
                <a:t>If ?? &gt; 8 ? e.g. ?? = 20</a:t>
              </a:r>
            </a:p>
            <a:p>
              <a:r>
                <a:rPr lang="en-US" dirty="0"/>
                <a:t>If ?? &lt; 8 ? e.g. ?? = 4</a:t>
              </a:r>
            </a:p>
          </p:txBody>
        </p:sp>
        <p:cxnSp>
          <p:nvCxnSpPr>
            <p:cNvPr id="102" name="Straight Arrow Connector 101">
              <a:extLst>
                <a:ext uri="{FF2B5EF4-FFF2-40B4-BE49-F238E27FC236}">
                  <a16:creationId xmlns:a16="http://schemas.microsoft.com/office/drawing/2014/main" id="{6391625B-6824-C841-A5A4-F5F3909CBEC1}"/>
                </a:ext>
              </a:extLst>
            </p:cNvPr>
            <p:cNvCxnSpPr>
              <a:cxnSpLocks/>
            </p:cNvCxnSpPr>
            <p:nvPr/>
          </p:nvCxnSpPr>
          <p:spPr bwMode="auto">
            <a:xfrm>
              <a:off x="2626561" y="5337281"/>
              <a:ext cx="507996" cy="1093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 name="Straight Arrow Connector 102">
              <a:extLst>
                <a:ext uri="{FF2B5EF4-FFF2-40B4-BE49-F238E27FC236}">
                  <a16:creationId xmlns:a16="http://schemas.microsoft.com/office/drawing/2014/main" id="{574A95D2-F448-FE46-890B-EC7822C7834A}"/>
                </a:ext>
              </a:extLst>
            </p:cNvPr>
            <p:cNvCxnSpPr>
              <a:cxnSpLocks/>
            </p:cNvCxnSpPr>
            <p:nvPr/>
          </p:nvCxnSpPr>
          <p:spPr bwMode="auto">
            <a:xfrm>
              <a:off x="2626102" y="5644589"/>
              <a:ext cx="50799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4" name="TextBox 103">
              <a:extLst>
                <a:ext uri="{FF2B5EF4-FFF2-40B4-BE49-F238E27FC236}">
                  <a16:creationId xmlns:a16="http://schemas.microsoft.com/office/drawing/2014/main" id="{B0EE3E29-B84C-1D4D-A242-ED9B19EF0F32}"/>
                </a:ext>
              </a:extLst>
            </p:cNvPr>
            <p:cNvSpPr txBox="1"/>
            <p:nvPr/>
          </p:nvSpPr>
          <p:spPr>
            <a:xfrm>
              <a:off x="3134098" y="5171985"/>
              <a:ext cx="5908990" cy="369332"/>
            </a:xfrm>
            <a:prstGeom prst="rect">
              <a:avLst/>
            </a:prstGeom>
            <a:noFill/>
          </p:spPr>
          <p:txBody>
            <a:bodyPr wrap="none" rtlCol="0">
              <a:spAutoFit/>
            </a:bodyPr>
            <a:lstStyle/>
            <a:p>
              <a:r>
                <a:rPr lang="en-US" dirty="0">
                  <a:solidFill>
                    <a:srgbClr val="C00000"/>
                  </a:solidFill>
                </a:rPr>
                <a:t>Changes</a:t>
              </a:r>
              <a:r>
                <a:rPr lang="en-US" dirty="0"/>
                <a:t> its choice to Bridge8 to connect to Root via “</a:t>
              </a:r>
              <a:r>
                <a:rPr lang="en-US" dirty="0">
                  <a:solidFill>
                    <a:srgbClr val="C00000"/>
                  </a:solidFill>
                </a:rPr>
                <a:t>F</a:t>
              </a:r>
              <a:r>
                <a:rPr lang="en-US" dirty="0"/>
                <a:t>”</a:t>
              </a:r>
            </a:p>
          </p:txBody>
        </p:sp>
        <p:sp>
          <p:nvSpPr>
            <p:cNvPr id="105" name="TextBox 104">
              <a:extLst>
                <a:ext uri="{FF2B5EF4-FFF2-40B4-BE49-F238E27FC236}">
                  <a16:creationId xmlns:a16="http://schemas.microsoft.com/office/drawing/2014/main" id="{1AA02096-C752-634C-A213-4C9F26BE8E53}"/>
                </a:ext>
              </a:extLst>
            </p:cNvPr>
            <p:cNvSpPr txBox="1"/>
            <p:nvPr/>
          </p:nvSpPr>
          <p:spPr>
            <a:xfrm>
              <a:off x="3127321" y="5459923"/>
              <a:ext cx="5921814" cy="369332"/>
            </a:xfrm>
            <a:prstGeom prst="rect">
              <a:avLst/>
            </a:prstGeom>
            <a:noFill/>
          </p:spPr>
          <p:txBody>
            <a:bodyPr wrap="none" rtlCol="0">
              <a:spAutoFit/>
            </a:bodyPr>
            <a:lstStyle/>
            <a:p>
              <a:r>
                <a:rPr lang="en-US" dirty="0">
                  <a:solidFill>
                    <a:srgbClr val="C00000"/>
                  </a:solidFill>
                </a:rPr>
                <a:t>Retains</a:t>
              </a:r>
              <a:r>
                <a:rPr lang="en-US" dirty="0"/>
                <a:t> its choice of Bridge?? to connect to Root via “</a:t>
              </a:r>
              <a:r>
                <a:rPr lang="en-US" dirty="0">
                  <a:solidFill>
                    <a:srgbClr val="C00000"/>
                  </a:solidFill>
                </a:rPr>
                <a:t>C</a:t>
              </a:r>
              <a:r>
                <a:rPr lang="en-US" dirty="0"/>
                <a:t>”</a:t>
              </a:r>
            </a:p>
          </p:txBody>
        </p:sp>
      </p:grpSp>
      <p:cxnSp>
        <p:nvCxnSpPr>
          <p:cNvPr id="6" name="Straight Arrow Connector 5">
            <a:extLst>
              <a:ext uri="{FF2B5EF4-FFF2-40B4-BE49-F238E27FC236}">
                <a16:creationId xmlns:a16="http://schemas.microsoft.com/office/drawing/2014/main" id="{34AF2C74-3672-7845-8862-2E3FCFAC43C8}"/>
              </a:ext>
            </a:extLst>
          </p:cNvPr>
          <p:cNvCxnSpPr/>
          <p:nvPr/>
        </p:nvCxnSpPr>
        <p:spPr bwMode="auto">
          <a:xfrm>
            <a:off x="3487479" y="1659342"/>
            <a:ext cx="1584251"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8" name="Straight Arrow Connector 57">
            <a:extLst>
              <a:ext uri="{FF2B5EF4-FFF2-40B4-BE49-F238E27FC236}">
                <a16:creationId xmlns:a16="http://schemas.microsoft.com/office/drawing/2014/main" id="{2C719B6D-7447-0F4E-A9C6-D2BAA3A7B981}"/>
              </a:ext>
            </a:extLst>
          </p:cNvPr>
          <p:cNvCxnSpPr/>
          <p:nvPr/>
        </p:nvCxnSpPr>
        <p:spPr bwMode="auto">
          <a:xfrm>
            <a:off x="3657616" y="4209977"/>
            <a:ext cx="1584251"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TextBox 15">
            <a:extLst>
              <a:ext uri="{FF2B5EF4-FFF2-40B4-BE49-F238E27FC236}">
                <a16:creationId xmlns:a16="http://schemas.microsoft.com/office/drawing/2014/main" id="{9B0B0162-23D9-2944-AD0D-721A009B9AFD}"/>
              </a:ext>
            </a:extLst>
          </p:cNvPr>
          <p:cNvSpPr txBox="1"/>
          <p:nvPr/>
        </p:nvSpPr>
        <p:spPr>
          <a:xfrm>
            <a:off x="159074" y="4827453"/>
            <a:ext cx="7686720" cy="369332"/>
          </a:xfrm>
          <a:prstGeom prst="rect">
            <a:avLst/>
          </a:prstGeom>
          <a:noFill/>
        </p:spPr>
        <p:txBody>
          <a:bodyPr wrap="none" rtlCol="0">
            <a:spAutoFit/>
          </a:bodyPr>
          <a:lstStyle/>
          <a:p>
            <a:r>
              <a:rPr lang="en-US" dirty="0">
                <a:solidFill>
                  <a:srgbClr val="C00000"/>
                </a:solidFill>
              </a:rPr>
              <a:t>Q:</a:t>
            </a:r>
            <a:r>
              <a:rPr lang="en-US" dirty="0"/>
              <a:t> What will Bridge12 do? </a:t>
            </a:r>
            <a:r>
              <a:rPr lang="en-US" dirty="0" err="1"/>
              <a:t>Itsinformation</a:t>
            </a:r>
            <a:r>
              <a:rPr lang="en-US" dirty="0"/>
              <a:t> came via port C from a Bridge??</a:t>
            </a:r>
          </a:p>
        </p:txBody>
      </p:sp>
      <p:sp>
        <p:nvSpPr>
          <p:cNvPr id="23" name="TextBox 22">
            <a:extLst>
              <a:ext uri="{FF2B5EF4-FFF2-40B4-BE49-F238E27FC236}">
                <a16:creationId xmlns:a16="http://schemas.microsoft.com/office/drawing/2014/main" id="{6FF3AB81-CF0B-D743-85B0-2B02EA97EEC2}"/>
              </a:ext>
            </a:extLst>
          </p:cNvPr>
          <p:cNvSpPr txBox="1"/>
          <p:nvPr/>
        </p:nvSpPr>
        <p:spPr>
          <a:xfrm>
            <a:off x="159074" y="5390379"/>
            <a:ext cx="402674" cy="369332"/>
          </a:xfrm>
          <a:prstGeom prst="rect">
            <a:avLst/>
          </a:prstGeom>
          <a:noFill/>
        </p:spPr>
        <p:txBody>
          <a:bodyPr wrap="none" rtlCol="0">
            <a:spAutoFit/>
          </a:bodyPr>
          <a:lstStyle/>
          <a:p>
            <a:r>
              <a:rPr lang="en-US" dirty="0">
                <a:solidFill>
                  <a:srgbClr val="C00000"/>
                </a:solidFill>
              </a:rPr>
              <a:t>A:</a:t>
            </a:r>
          </a:p>
        </p:txBody>
      </p:sp>
      <p:grpSp>
        <p:nvGrpSpPr>
          <p:cNvPr id="64" name="Group 63">
            <a:extLst>
              <a:ext uri="{FF2B5EF4-FFF2-40B4-BE49-F238E27FC236}">
                <a16:creationId xmlns:a16="http://schemas.microsoft.com/office/drawing/2014/main" id="{3390A79A-57C7-8B42-B39F-2B3714AE6BAD}"/>
              </a:ext>
            </a:extLst>
          </p:cNvPr>
          <p:cNvGrpSpPr/>
          <p:nvPr/>
        </p:nvGrpSpPr>
        <p:grpSpPr>
          <a:xfrm>
            <a:off x="3971925" y="5393021"/>
            <a:ext cx="3200400" cy="342900"/>
            <a:chOff x="1355500" y="1692798"/>
            <a:chExt cx="3200400" cy="342900"/>
          </a:xfrm>
        </p:grpSpPr>
        <p:grpSp>
          <p:nvGrpSpPr>
            <p:cNvPr id="65" name="Group 4">
              <a:extLst>
                <a:ext uri="{FF2B5EF4-FFF2-40B4-BE49-F238E27FC236}">
                  <a16:creationId xmlns:a16="http://schemas.microsoft.com/office/drawing/2014/main" id="{384D2D94-323B-E144-A033-F28B568E91CC}"/>
                </a:ext>
              </a:extLst>
            </p:cNvPr>
            <p:cNvGrpSpPr>
              <a:grpSpLocks/>
            </p:cNvGrpSpPr>
            <p:nvPr/>
          </p:nvGrpSpPr>
          <p:grpSpPr bwMode="auto">
            <a:xfrm>
              <a:off x="1355500" y="1692798"/>
              <a:ext cx="2514600" cy="342900"/>
              <a:chOff x="2514600" y="1981200"/>
              <a:chExt cx="3352800" cy="457200"/>
            </a:xfrm>
          </p:grpSpPr>
          <p:sp>
            <p:nvSpPr>
              <p:cNvPr id="67" name="Rectangle 4">
                <a:extLst>
                  <a:ext uri="{FF2B5EF4-FFF2-40B4-BE49-F238E27FC236}">
                    <a16:creationId xmlns:a16="http://schemas.microsoft.com/office/drawing/2014/main" id="{C98DD175-D12F-BE41-83BA-A298826FDEA1}"/>
                  </a:ext>
                </a:extLst>
              </p:cNvPr>
              <p:cNvSpPr>
                <a:spLocks noChangeArrowheads="1"/>
              </p:cNvSpPr>
              <p:nvPr/>
            </p:nvSpPr>
            <p:spPr bwMode="auto">
              <a:xfrm>
                <a:off x="2514600" y="1981200"/>
                <a:ext cx="13716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R=2</a:t>
                </a:r>
              </a:p>
            </p:txBody>
          </p:sp>
          <p:sp>
            <p:nvSpPr>
              <p:cNvPr id="68" name="Rectangle 5">
                <a:extLst>
                  <a:ext uri="{FF2B5EF4-FFF2-40B4-BE49-F238E27FC236}">
                    <a16:creationId xmlns:a16="http://schemas.microsoft.com/office/drawing/2014/main" id="{781B3042-99D4-C841-BAF7-D8D8001A3710}"/>
                  </a:ext>
                </a:extLst>
              </p:cNvPr>
              <p:cNvSpPr>
                <a:spLocks noChangeArrowheads="1"/>
              </p:cNvSpPr>
              <p:nvPr/>
            </p:nvSpPr>
            <p:spPr bwMode="auto">
              <a:xfrm>
                <a:off x="3886200" y="1981200"/>
                <a:ext cx="10668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b="1" dirty="0">
                    <a:solidFill>
                      <a:srgbClr val="3366FF"/>
                    </a:solidFill>
                  </a:rPr>
                  <a:t>Cost=3</a:t>
                </a:r>
                <a:endParaRPr lang="en-US" altLang="x-none" sz="1800" b="1" dirty="0">
                  <a:solidFill>
                    <a:srgbClr val="3366FF"/>
                  </a:solidFill>
                  <a:latin typeface="Times New Roman" charset="0"/>
                </a:endParaRPr>
              </a:p>
            </p:txBody>
          </p:sp>
          <p:sp>
            <p:nvSpPr>
              <p:cNvPr id="69" name="Rectangle 6">
                <a:extLst>
                  <a:ext uri="{FF2B5EF4-FFF2-40B4-BE49-F238E27FC236}">
                    <a16:creationId xmlns:a16="http://schemas.microsoft.com/office/drawing/2014/main" id="{650DA8B3-981A-1848-85B4-0B0044FFAC3C}"/>
                  </a:ext>
                </a:extLst>
              </p:cNvPr>
              <p:cNvSpPr>
                <a:spLocks noChangeArrowheads="1"/>
              </p:cNvSpPr>
              <p:nvPr/>
            </p:nvSpPr>
            <p:spPr bwMode="auto">
              <a:xfrm>
                <a:off x="4953000" y="19812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dirty="0">
                    <a:solidFill>
                      <a:srgbClr val="C00000"/>
                    </a:solidFill>
                    <a:latin typeface="Arial" panose="020B0604020202020204" pitchFamily="34" charset="0"/>
                    <a:cs typeface="Arial" panose="020B0604020202020204" pitchFamily="34" charset="0"/>
                  </a:rPr>
                  <a:t>8</a:t>
                </a:r>
              </a:p>
            </p:txBody>
          </p:sp>
        </p:grpSp>
        <p:sp>
          <p:nvSpPr>
            <p:cNvPr id="66" name="Rectangle 6">
              <a:extLst>
                <a:ext uri="{FF2B5EF4-FFF2-40B4-BE49-F238E27FC236}">
                  <a16:creationId xmlns:a16="http://schemas.microsoft.com/office/drawing/2014/main" id="{F1439C18-68CC-814D-8F52-E68D7F26FA99}"/>
                </a:ext>
              </a:extLst>
            </p:cNvPr>
            <p:cNvSpPr>
              <a:spLocks noChangeArrowheads="1"/>
            </p:cNvSpPr>
            <p:nvPr/>
          </p:nvSpPr>
          <p:spPr bwMode="auto">
            <a:xfrm>
              <a:off x="3870100" y="1692798"/>
              <a:ext cx="685800" cy="3429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dirty="0">
                  <a:solidFill>
                    <a:srgbClr val="C00000"/>
                  </a:solidFill>
                  <a:latin typeface="Arial" panose="020B0604020202020204" pitchFamily="34" charset="0"/>
                  <a:cs typeface="Arial" panose="020B0604020202020204" pitchFamily="34" charset="0"/>
                </a:rPr>
                <a:t>F</a:t>
              </a:r>
            </a:p>
          </p:txBody>
        </p:sp>
      </p:grpSp>
      <p:grpSp>
        <p:nvGrpSpPr>
          <p:cNvPr id="70" name="Group 69">
            <a:extLst>
              <a:ext uri="{FF2B5EF4-FFF2-40B4-BE49-F238E27FC236}">
                <a16:creationId xmlns:a16="http://schemas.microsoft.com/office/drawing/2014/main" id="{39C9059A-024F-1346-89AA-07FA2F7EE9F2}"/>
              </a:ext>
            </a:extLst>
          </p:cNvPr>
          <p:cNvGrpSpPr/>
          <p:nvPr/>
        </p:nvGrpSpPr>
        <p:grpSpPr>
          <a:xfrm>
            <a:off x="3887592" y="6374525"/>
            <a:ext cx="3200400" cy="342900"/>
            <a:chOff x="1355500" y="1692798"/>
            <a:chExt cx="3200400" cy="342900"/>
          </a:xfrm>
        </p:grpSpPr>
        <p:grpSp>
          <p:nvGrpSpPr>
            <p:cNvPr id="74" name="Group 4">
              <a:extLst>
                <a:ext uri="{FF2B5EF4-FFF2-40B4-BE49-F238E27FC236}">
                  <a16:creationId xmlns:a16="http://schemas.microsoft.com/office/drawing/2014/main" id="{26EAF7FC-CD0A-E347-B40D-EA542B3FF50B}"/>
                </a:ext>
              </a:extLst>
            </p:cNvPr>
            <p:cNvGrpSpPr>
              <a:grpSpLocks/>
            </p:cNvGrpSpPr>
            <p:nvPr/>
          </p:nvGrpSpPr>
          <p:grpSpPr bwMode="auto">
            <a:xfrm>
              <a:off x="1355500" y="1692798"/>
              <a:ext cx="2514600" cy="342900"/>
              <a:chOff x="2514600" y="1981200"/>
              <a:chExt cx="3352800" cy="457200"/>
            </a:xfrm>
          </p:grpSpPr>
          <p:sp>
            <p:nvSpPr>
              <p:cNvPr id="81" name="Rectangle 4">
                <a:extLst>
                  <a:ext uri="{FF2B5EF4-FFF2-40B4-BE49-F238E27FC236}">
                    <a16:creationId xmlns:a16="http://schemas.microsoft.com/office/drawing/2014/main" id="{01B4DDA5-2B68-0649-B296-59E1CA977F9A}"/>
                  </a:ext>
                </a:extLst>
              </p:cNvPr>
              <p:cNvSpPr>
                <a:spLocks noChangeArrowheads="1"/>
              </p:cNvSpPr>
              <p:nvPr/>
            </p:nvSpPr>
            <p:spPr bwMode="auto">
              <a:xfrm>
                <a:off x="2514600" y="1981200"/>
                <a:ext cx="13716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R=2</a:t>
                </a:r>
              </a:p>
            </p:txBody>
          </p:sp>
          <p:sp>
            <p:nvSpPr>
              <p:cNvPr id="82" name="Rectangle 5">
                <a:extLst>
                  <a:ext uri="{FF2B5EF4-FFF2-40B4-BE49-F238E27FC236}">
                    <a16:creationId xmlns:a16="http://schemas.microsoft.com/office/drawing/2014/main" id="{E47AB6CC-56B8-514B-B7DE-F8A7C314FB4E}"/>
                  </a:ext>
                </a:extLst>
              </p:cNvPr>
              <p:cNvSpPr>
                <a:spLocks noChangeArrowheads="1"/>
              </p:cNvSpPr>
              <p:nvPr/>
            </p:nvSpPr>
            <p:spPr bwMode="auto">
              <a:xfrm>
                <a:off x="3886200" y="1981200"/>
                <a:ext cx="10668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b="1" dirty="0">
                    <a:solidFill>
                      <a:srgbClr val="3366FF"/>
                    </a:solidFill>
                  </a:rPr>
                  <a:t>Cost=3</a:t>
                </a:r>
                <a:endParaRPr lang="en-US" altLang="x-none" sz="1800" b="1" dirty="0">
                  <a:solidFill>
                    <a:srgbClr val="3366FF"/>
                  </a:solidFill>
                  <a:latin typeface="Times New Roman" charset="0"/>
                </a:endParaRPr>
              </a:p>
            </p:txBody>
          </p:sp>
          <p:sp>
            <p:nvSpPr>
              <p:cNvPr id="83" name="Rectangle 6">
                <a:extLst>
                  <a:ext uri="{FF2B5EF4-FFF2-40B4-BE49-F238E27FC236}">
                    <a16:creationId xmlns:a16="http://schemas.microsoft.com/office/drawing/2014/main" id="{560D833E-EDAA-3C4C-8E3D-5F817CAB0334}"/>
                  </a:ext>
                </a:extLst>
              </p:cNvPr>
              <p:cNvSpPr>
                <a:spLocks noChangeArrowheads="1"/>
              </p:cNvSpPr>
              <p:nvPr/>
            </p:nvSpPr>
            <p:spPr bwMode="auto">
              <a:xfrm>
                <a:off x="4953000" y="19812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12</a:t>
                </a:r>
                <a:endParaRPr lang="en-US" altLang="x-none" sz="1800">
                  <a:latin typeface="Times New Roman" charset="0"/>
                </a:endParaRPr>
              </a:p>
            </p:txBody>
          </p:sp>
        </p:grpSp>
        <p:sp>
          <p:nvSpPr>
            <p:cNvPr id="76" name="Rectangle 6">
              <a:extLst>
                <a:ext uri="{FF2B5EF4-FFF2-40B4-BE49-F238E27FC236}">
                  <a16:creationId xmlns:a16="http://schemas.microsoft.com/office/drawing/2014/main" id="{F2B01386-3838-5F44-98FA-38F0F6D1927D}"/>
                </a:ext>
              </a:extLst>
            </p:cNvPr>
            <p:cNvSpPr>
              <a:spLocks noChangeArrowheads="1"/>
            </p:cNvSpPr>
            <p:nvPr/>
          </p:nvSpPr>
          <p:spPr bwMode="auto">
            <a:xfrm>
              <a:off x="3870100" y="1692798"/>
              <a:ext cx="685800" cy="3429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C</a:t>
              </a:r>
              <a:endParaRPr lang="en-US" altLang="x-none" sz="1800">
                <a:latin typeface="Times New Roman" charset="0"/>
              </a:endParaRPr>
            </a:p>
          </p:txBody>
        </p:sp>
      </p:grpSp>
      <p:cxnSp>
        <p:nvCxnSpPr>
          <p:cNvPr id="26" name="Straight Arrow Connector 25">
            <a:extLst>
              <a:ext uri="{FF2B5EF4-FFF2-40B4-BE49-F238E27FC236}">
                <a16:creationId xmlns:a16="http://schemas.microsoft.com/office/drawing/2014/main" id="{9848A1AF-3AA0-7C44-9AAA-79946B6B387E}"/>
              </a:ext>
            </a:extLst>
          </p:cNvPr>
          <p:cNvCxnSpPr>
            <a:endCxn id="67" idx="1"/>
          </p:cNvCxnSpPr>
          <p:nvPr/>
        </p:nvCxnSpPr>
        <p:spPr bwMode="auto">
          <a:xfrm flipV="1">
            <a:off x="3657616" y="5564471"/>
            <a:ext cx="314309" cy="17139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4B796E9E-7E3F-4E4C-A535-5DE712D4C47E}"/>
              </a:ext>
            </a:extLst>
          </p:cNvPr>
          <p:cNvCxnSpPr>
            <a:endCxn id="81" idx="1"/>
          </p:cNvCxnSpPr>
          <p:nvPr/>
        </p:nvCxnSpPr>
        <p:spPr bwMode="auto">
          <a:xfrm>
            <a:off x="3522142" y="6374525"/>
            <a:ext cx="365450" cy="17145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85" name="Picture 16" descr="underline_base">
            <a:extLst>
              <a:ext uri="{FF2B5EF4-FFF2-40B4-BE49-F238E27FC236}">
                <a16:creationId xmlns:a16="http://schemas.microsoft.com/office/drawing/2014/main" id="{90733316-9DFD-A14D-BBCA-12D2970F676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70" y="878966"/>
            <a:ext cx="7430601" cy="157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2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21" grpId="0"/>
      <p:bldP spid="30" grpId="0"/>
      <p:bldP spid="31" grpId="0"/>
      <p:bldP spid="32" grpId="0"/>
      <p:bldP spid="34" grpId="0"/>
      <p:bldP spid="44" grpId="0"/>
      <p:bldP spid="77" grpId="0"/>
      <p:bldP spid="99" grpId="0"/>
      <p:bldP spid="100" grpId="0"/>
      <p:bldP spid="16"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455613" y="88900"/>
            <a:ext cx="7772400" cy="1143000"/>
          </a:xfrm>
        </p:spPr>
        <p:txBody>
          <a:bodyPr/>
          <a:lstStyle/>
          <a:p>
            <a:pPr>
              <a:defRPr/>
            </a:pPr>
            <a:r>
              <a:rPr lang="en-US" dirty="0">
                <a:latin typeface="Gill Sans MT" charset="0"/>
                <a:cs typeface="+mj-cs"/>
              </a:rPr>
              <a:t>Adaptors communicating</a:t>
            </a:r>
          </a:p>
        </p:txBody>
      </p:sp>
      <p:sp>
        <p:nvSpPr>
          <p:cNvPr id="9221" name="Rectangle 3"/>
          <p:cNvSpPr>
            <a:spLocks noGrp="1" noChangeArrowheads="1"/>
          </p:cNvSpPr>
          <p:nvPr>
            <p:ph type="body" sz="half" idx="1"/>
          </p:nvPr>
        </p:nvSpPr>
        <p:spPr>
          <a:xfrm>
            <a:off x="425450" y="4275138"/>
            <a:ext cx="4067175" cy="2249230"/>
          </a:xfrm>
        </p:spPr>
        <p:txBody>
          <a:bodyPr/>
          <a:lstStyle/>
          <a:p>
            <a:pPr>
              <a:defRPr/>
            </a:pPr>
            <a:r>
              <a:rPr lang="en-US" sz="2400" dirty="0">
                <a:latin typeface="Gill Sans MT" charset="0"/>
                <a:cs typeface="+mn-cs"/>
              </a:rPr>
              <a:t>sending side:</a:t>
            </a:r>
          </a:p>
          <a:p>
            <a:pPr lvl="1">
              <a:defRPr/>
            </a:pPr>
            <a:r>
              <a:rPr lang="en-US" dirty="0">
                <a:latin typeface="Gill Sans MT" charset="0"/>
              </a:rPr>
              <a:t>encapsulates datagram in frame</a:t>
            </a:r>
          </a:p>
          <a:p>
            <a:pPr lvl="1">
              <a:defRPr/>
            </a:pPr>
            <a:r>
              <a:rPr lang="en-US" dirty="0">
                <a:latin typeface="Gill Sans MT" charset="0"/>
              </a:rPr>
              <a:t>adds error checking bits, flow control, error recovery, etc.</a:t>
            </a:r>
          </a:p>
        </p:txBody>
      </p:sp>
      <p:sp>
        <p:nvSpPr>
          <p:cNvPr id="9222" name="Rectangle 4"/>
          <p:cNvSpPr>
            <a:spLocks noGrp="1" noChangeArrowheads="1"/>
          </p:cNvSpPr>
          <p:nvPr>
            <p:ph type="body" sz="half" idx="2"/>
          </p:nvPr>
        </p:nvSpPr>
        <p:spPr>
          <a:xfrm>
            <a:off x="4508500" y="4273550"/>
            <a:ext cx="4090988" cy="2423812"/>
          </a:xfrm>
        </p:spPr>
        <p:txBody>
          <a:bodyPr/>
          <a:lstStyle/>
          <a:p>
            <a:pPr>
              <a:defRPr/>
            </a:pPr>
            <a:r>
              <a:rPr lang="en-US" sz="2400" dirty="0">
                <a:latin typeface="Gill Sans MT" charset="0"/>
                <a:cs typeface="+mn-cs"/>
              </a:rPr>
              <a:t>receiving side</a:t>
            </a:r>
          </a:p>
          <a:p>
            <a:pPr lvl="1">
              <a:defRPr/>
            </a:pPr>
            <a:r>
              <a:rPr lang="en-US" dirty="0">
                <a:latin typeface="Gill Sans MT" charset="0"/>
              </a:rPr>
              <a:t>looks for errors, flow control, error recovery, etc.</a:t>
            </a:r>
          </a:p>
          <a:p>
            <a:pPr lvl="1">
              <a:defRPr/>
            </a:pPr>
            <a:r>
              <a:rPr lang="en-US" dirty="0">
                <a:latin typeface="Gill Sans MT" charset="0"/>
              </a:rPr>
              <a:t>extracts datagram, passes to upper layer at receiving side</a:t>
            </a:r>
          </a:p>
        </p:txBody>
      </p:sp>
      <p:sp>
        <p:nvSpPr>
          <p:cNvPr id="9223" name="Rectangle 27"/>
          <p:cNvSpPr>
            <a:spLocks noChangeArrowheads="1"/>
          </p:cNvSpPr>
          <p:nvPr/>
        </p:nvSpPr>
        <p:spPr bwMode="auto">
          <a:xfrm>
            <a:off x="4113213" y="3394075"/>
            <a:ext cx="1444625" cy="212725"/>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24" name="Rectangle 28"/>
          <p:cNvSpPr>
            <a:spLocks noChangeArrowheads="1"/>
          </p:cNvSpPr>
          <p:nvPr/>
        </p:nvSpPr>
        <p:spPr bwMode="auto">
          <a:xfrm>
            <a:off x="1957388" y="1373188"/>
            <a:ext cx="1944687" cy="1770062"/>
          </a:xfrm>
          <a:prstGeom prst="rect">
            <a:avLst/>
          </a:prstGeom>
          <a:solidFill>
            <a:schemeClr val="bg1"/>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25" name="Line 29"/>
          <p:cNvSpPr>
            <a:spLocks noChangeShapeType="1"/>
          </p:cNvSpPr>
          <p:nvPr/>
        </p:nvSpPr>
        <p:spPr bwMode="auto">
          <a:xfrm>
            <a:off x="2052638" y="1892300"/>
            <a:ext cx="0" cy="3937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26" name="Rectangle 30"/>
          <p:cNvSpPr>
            <a:spLocks noChangeArrowheads="1"/>
          </p:cNvSpPr>
          <p:nvPr/>
        </p:nvSpPr>
        <p:spPr bwMode="auto">
          <a:xfrm>
            <a:off x="2193925" y="2212975"/>
            <a:ext cx="1187450" cy="866775"/>
          </a:xfrm>
          <a:prstGeom prst="rect">
            <a:avLst/>
          </a:prstGeom>
          <a:solidFill>
            <a:srgbClr val="FF0000"/>
          </a:solidFill>
          <a:ln w="9525">
            <a:solidFill>
              <a:schemeClr val="tx1"/>
            </a:solidFill>
            <a:prstDash val="dash"/>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27" name="Rectangle 31"/>
          <p:cNvSpPr>
            <a:spLocks noChangeArrowheads="1"/>
          </p:cNvSpPr>
          <p:nvPr/>
        </p:nvSpPr>
        <p:spPr bwMode="auto">
          <a:xfrm>
            <a:off x="2435225" y="2773363"/>
            <a:ext cx="704850" cy="2254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28" name="Rectangle 32"/>
          <p:cNvSpPr>
            <a:spLocks noChangeArrowheads="1"/>
          </p:cNvSpPr>
          <p:nvPr/>
        </p:nvSpPr>
        <p:spPr bwMode="auto">
          <a:xfrm>
            <a:off x="2435225" y="2301875"/>
            <a:ext cx="695325" cy="4159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i="0" dirty="0">
                <a:latin typeface="Arial" charset="0"/>
                <a:cs typeface="+mn-cs"/>
              </a:rPr>
              <a:t>controller</a:t>
            </a:r>
          </a:p>
        </p:txBody>
      </p:sp>
      <p:sp>
        <p:nvSpPr>
          <p:cNvPr id="9229" name="Line 33"/>
          <p:cNvSpPr>
            <a:spLocks noChangeShapeType="1"/>
          </p:cNvSpPr>
          <p:nvPr/>
        </p:nvSpPr>
        <p:spPr bwMode="auto">
          <a:xfrm>
            <a:off x="2346325" y="2055813"/>
            <a:ext cx="1438275" cy="0"/>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30" name="Line 34"/>
          <p:cNvSpPr>
            <a:spLocks noChangeShapeType="1"/>
          </p:cNvSpPr>
          <p:nvPr/>
        </p:nvSpPr>
        <p:spPr bwMode="auto">
          <a:xfrm flipV="1">
            <a:off x="2763838" y="2062163"/>
            <a:ext cx="0" cy="239712"/>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31" name="Rectangle 35"/>
          <p:cNvSpPr>
            <a:spLocks noChangeArrowheads="1"/>
          </p:cNvSpPr>
          <p:nvPr/>
        </p:nvSpPr>
        <p:spPr bwMode="auto">
          <a:xfrm>
            <a:off x="2228850" y="1501775"/>
            <a:ext cx="695325" cy="415925"/>
          </a:xfrm>
          <a:prstGeom prst="rect">
            <a:avLst/>
          </a:prstGeom>
          <a:solidFill>
            <a:schemeClr val="bg1"/>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i="0" dirty="0">
              <a:latin typeface="Arial" charset="0"/>
              <a:cs typeface="+mn-cs"/>
            </a:endParaRPr>
          </a:p>
        </p:txBody>
      </p:sp>
      <p:sp>
        <p:nvSpPr>
          <p:cNvPr id="9232" name="Rectangle 36"/>
          <p:cNvSpPr>
            <a:spLocks noChangeArrowheads="1"/>
          </p:cNvSpPr>
          <p:nvPr/>
        </p:nvSpPr>
        <p:spPr bwMode="auto">
          <a:xfrm>
            <a:off x="3095625" y="1503363"/>
            <a:ext cx="695325" cy="415925"/>
          </a:xfrm>
          <a:prstGeom prst="rect">
            <a:avLst/>
          </a:prstGeom>
          <a:solidFill>
            <a:schemeClr val="bg1"/>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i="0" dirty="0">
              <a:latin typeface="Arial" charset="0"/>
              <a:cs typeface="+mn-cs"/>
            </a:endParaRPr>
          </a:p>
        </p:txBody>
      </p:sp>
      <p:sp>
        <p:nvSpPr>
          <p:cNvPr id="9233" name="Line 37"/>
          <p:cNvSpPr>
            <a:spLocks noChangeShapeType="1"/>
          </p:cNvSpPr>
          <p:nvPr/>
        </p:nvSpPr>
        <p:spPr bwMode="auto">
          <a:xfrm flipH="1" flipV="1">
            <a:off x="2551113" y="1917700"/>
            <a:ext cx="1587" cy="138113"/>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34" name="Line 38"/>
          <p:cNvSpPr>
            <a:spLocks noChangeShapeType="1"/>
          </p:cNvSpPr>
          <p:nvPr/>
        </p:nvSpPr>
        <p:spPr bwMode="auto">
          <a:xfrm flipH="1" flipV="1">
            <a:off x="3475038" y="1920875"/>
            <a:ext cx="0" cy="136525"/>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35" name="Rectangle 39"/>
          <p:cNvSpPr>
            <a:spLocks noChangeArrowheads="1"/>
          </p:cNvSpPr>
          <p:nvPr/>
        </p:nvSpPr>
        <p:spPr bwMode="auto">
          <a:xfrm>
            <a:off x="5832475" y="1430338"/>
            <a:ext cx="1944688" cy="1731962"/>
          </a:xfrm>
          <a:prstGeom prst="rect">
            <a:avLst/>
          </a:prstGeom>
          <a:solidFill>
            <a:schemeClr val="bg1"/>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36" name="Rectangle 40"/>
          <p:cNvSpPr>
            <a:spLocks noChangeArrowheads="1"/>
          </p:cNvSpPr>
          <p:nvPr/>
        </p:nvSpPr>
        <p:spPr bwMode="auto">
          <a:xfrm>
            <a:off x="6069013" y="2232025"/>
            <a:ext cx="1187450" cy="866775"/>
          </a:xfrm>
          <a:prstGeom prst="rect">
            <a:avLst/>
          </a:prstGeom>
          <a:solidFill>
            <a:srgbClr val="FF0000"/>
          </a:solidFill>
          <a:ln w="9525">
            <a:solidFill>
              <a:schemeClr val="tx1"/>
            </a:solidFill>
            <a:prstDash val="dash"/>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37" name="Rectangle 41"/>
          <p:cNvSpPr>
            <a:spLocks noChangeArrowheads="1"/>
          </p:cNvSpPr>
          <p:nvPr/>
        </p:nvSpPr>
        <p:spPr bwMode="auto">
          <a:xfrm>
            <a:off x="6310313" y="2792413"/>
            <a:ext cx="703262" cy="2254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38" name="Rectangle 42"/>
          <p:cNvSpPr>
            <a:spLocks noChangeArrowheads="1"/>
          </p:cNvSpPr>
          <p:nvPr/>
        </p:nvSpPr>
        <p:spPr bwMode="auto">
          <a:xfrm>
            <a:off x="6310313" y="2320925"/>
            <a:ext cx="695325" cy="4159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i="0" dirty="0">
                <a:latin typeface="Arial" charset="0"/>
                <a:cs typeface="+mn-cs"/>
              </a:rPr>
              <a:t>controller</a:t>
            </a:r>
          </a:p>
        </p:txBody>
      </p:sp>
      <p:sp>
        <p:nvSpPr>
          <p:cNvPr id="9239" name="Line 43"/>
          <p:cNvSpPr>
            <a:spLocks noChangeShapeType="1"/>
          </p:cNvSpPr>
          <p:nvPr/>
        </p:nvSpPr>
        <p:spPr bwMode="auto">
          <a:xfrm>
            <a:off x="6221413" y="2074863"/>
            <a:ext cx="1438275" cy="0"/>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40" name="Line 44"/>
          <p:cNvSpPr>
            <a:spLocks noChangeShapeType="1"/>
          </p:cNvSpPr>
          <p:nvPr/>
        </p:nvSpPr>
        <p:spPr bwMode="auto">
          <a:xfrm flipV="1">
            <a:off x="6638925" y="2081213"/>
            <a:ext cx="0" cy="239712"/>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41" name="Rectangle 45"/>
          <p:cNvSpPr>
            <a:spLocks noChangeArrowheads="1"/>
          </p:cNvSpPr>
          <p:nvPr/>
        </p:nvSpPr>
        <p:spPr bwMode="auto">
          <a:xfrm>
            <a:off x="6103938" y="1520825"/>
            <a:ext cx="695325" cy="415925"/>
          </a:xfrm>
          <a:prstGeom prst="rect">
            <a:avLst/>
          </a:prstGeom>
          <a:solidFill>
            <a:schemeClr val="bg1"/>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i="0" dirty="0">
              <a:latin typeface="Arial" charset="0"/>
              <a:cs typeface="+mn-cs"/>
            </a:endParaRPr>
          </a:p>
        </p:txBody>
      </p:sp>
      <p:sp>
        <p:nvSpPr>
          <p:cNvPr id="9242" name="Rectangle 46"/>
          <p:cNvSpPr>
            <a:spLocks noChangeArrowheads="1"/>
          </p:cNvSpPr>
          <p:nvPr/>
        </p:nvSpPr>
        <p:spPr bwMode="auto">
          <a:xfrm>
            <a:off x="6970713" y="1522413"/>
            <a:ext cx="695325" cy="415925"/>
          </a:xfrm>
          <a:prstGeom prst="rect">
            <a:avLst/>
          </a:prstGeom>
          <a:solidFill>
            <a:schemeClr val="bg1"/>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i="0" dirty="0">
              <a:latin typeface="Arial" charset="0"/>
              <a:cs typeface="+mn-cs"/>
            </a:endParaRPr>
          </a:p>
        </p:txBody>
      </p:sp>
      <p:sp>
        <p:nvSpPr>
          <p:cNvPr id="9243" name="Line 47"/>
          <p:cNvSpPr>
            <a:spLocks noChangeShapeType="1"/>
          </p:cNvSpPr>
          <p:nvPr/>
        </p:nvSpPr>
        <p:spPr bwMode="auto">
          <a:xfrm flipH="1" flipV="1">
            <a:off x="6426200" y="1936750"/>
            <a:ext cx="1588" cy="138113"/>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44" name="Line 48"/>
          <p:cNvSpPr>
            <a:spLocks noChangeShapeType="1"/>
          </p:cNvSpPr>
          <p:nvPr/>
        </p:nvSpPr>
        <p:spPr bwMode="auto">
          <a:xfrm flipH="1" flipV="1">
            <a:off x="7350125" y="1939925"/>
            <a:ext cx="0" cy="136525"/>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45" name="Text Box 49"/>
          <p:cNvSpPr txBox="1">
            <a:spLocks noChangeArrowheads="1"/>
          </p:cNvSpPr>
          <p:nvPr/>
        </p:nvSpPr>
        <p:spPr bwMode="auto">
          <a:xfrm>
            <a:off x="1935163" y="3059113"/>
            <a:ext cx="13350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dirty="0">
                <a:latin typeface="Arial" charset="0"/>
                <a:cs typeface="+mn-cs"/>
              </a:rPr>
              <a:t>sending host</a:t>
            </a:r>
          </a:p>
        </p:txBody>
      </p:sp>
      <p:sp>
        <p:nvSpPr>
          <p:cNvPr id="9246" name="Text Box 50"/>
          <p:cNvSpPr txBox="1">
            <a:spLocks noChangeArrowheads="1"/>
          </p:cNvSpPr>
          <p:nvPr/>
        </p:nvSpPr>
        <p:spPr bwMode="auto">
          <a:xfrm>
            <a:off x="5727700" y="3057525"/>
            <a:ext cx="14382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dirty="0">
                <a:latin typeface="Arial" charset="0"/>
                <a:cs typeface="+mn-cs"/>
              </a:rPr>
              <a:t>receiving host</a:t>
            </a:r>
          </a:p>
        </p:txBody>
      </p:sp>
      <p:sp>
        <p:nvSpPr>
          <p:cNvPr id="9247" name="Rectangle 51"/>
          <p:cNvSpPr>
            <a:spLocks noChangeArrowheads="1"/>
          </p:cNvSpPr>
          <p:nvPr/>
        </p:nvSpPr>
        <p:spPr bwMode="auto">
          <a:xfrm>
            <a:off x="1512888" y="1966913"/>
            <a:ext cx="717550" cy="16986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48" name="Text Box 52"/>
          <p:cNvSpPr txBox="1">
            <a:spLocks noChangeArrowheads="1"/>
          </p:cNvSpPr>
          <p:nvPr/>
        </p:nvSpPr>
        <p:spPr bwMode="auto">
          <a:xfrm>
            <a:off x="1476375" y="1922463"/>
            <a:ext cx="825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i="0" dirty="0">
                <a:latin typeface="Arial" charset="0"/>
                <a:cs typeface="+mn-cs"/>
              </a:rPr>
              <a:t>datagram</a:t>
            </a:r>
          </a:p>
        </p:txBody>
      </p:sp>
      <p:sp>
        <p:nvSpPr>
          <p:cNvPr id="9249" name="Line 53"/>
          <p:cNvSpPr>
            <a:spLocks noChangeShapeType="1"/>
          </p:cNvSpPr>
          <p:nvPr/>
        </p:nvSpPr>
        <p:spPr bwMode="auto">
          <a:xfrm>
            <a:off x="5961063" y="1870075"/>
            <a:ext cx="0" cy="392113"/>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50" name="Rectangle 54"/>
          <p:cNvSpPr>
            <a:spLocks noChangeArrowheads="1"/>
          </p:cNvSpPr>
          <p:nvPr/>
        </p:nvSpPr>
        <p:spPr bwMode="auto">
          <a:xfrm>
            <a:off x="5422900" y="1985963"/>
            <a:ext cx="715963" cy="16986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51" name="Text Box 55"/>
          <p:cNvSpPr txBox="1">
            <a:spLocks noChangeArrowheads="1"/>
          </p:cNvSpPr>
          <p:nvPr/>
        </p:nvSpPr>
        <p:spPr bwMode="auto">
          <a:xfrm>
            <a:off x="5386388" y="1941513"/>
            <a:ext cx="823912"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i="0" dirty="0">
                <a:latin typeface="Arial" charset="0"/>
                <a:cs typeface="+mn-cs"/>
              </a:rPr>
              <a:t>datagram</a:t>
            </a:r>
          </a:p>
        </p:txBody>
      </p:sp>
      <p:sp>
        <p:nvSpPr>
          <p:cNvPr id="56355" name="Freeform 56"/>
          <p:cNvSpPr>
            <a:spLocks/>
          </p:cNvSpPr>
          <p:nvPr/>
        </p:nvSpPr>
        <p:spPr bwMode="auto">
          <a:xfrm>
            <a:off x="2768600" y="2903538"/>
            <a:ext cx="3883025" cy="447675"/>
          </a:xfrm>
          <a:custGeom>
            <a:avLst/>
            <a:gdLst>
              <a:gd name="T0" fmla="*/ 0 w 2597"/>
              <a:gd name="T1" fmla="*/ 0 h 384"/>
              <a:gd name="T2" fmla="*/ 0 w 2597"/>
              <a:gd name="T3" fmla="*/ 2147483647 h 384"/>
              <a:gd name="T4" fmla="*/ 2147483647 w 2597"/>
              <a:gd name="T5" fmla="*/ 2147483647 h 384"/>
              <a:gd name="T6" fmla="*/ 2147483647 w 2597"/>
              <a:gd name="T7" fmla="*/ 2147483647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97" h="384">
                <a:moveTo>
                  <a:pt x="0" y="0"/>
                </a:moveTo>
                <a:lnTo>
                  <a:pt x="0" y="384"/>
                </a:lnTo>
                <a:lnTo>
                  <a:pt x="2597" y="384"/>
                </a:lnTo>
                <a:lnTo>
                  <a:pt x="2597" y="18"/>
                </a:lnTo>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53" name="Rectangle 57"/>
          <p:cNvSpPr>
            <a:spLocks noChangeArrowheads="1"/>
          </p:cNvSpPr>
          <p:nvPr/>
        </p:nvSpPr>
        <p:spPr bwMode="auto">
          <a:xfrm>
            <a:off x="4681538" y="3419475"/>
            <a:ext cx="717550" cy="169863"/>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54" name="Text Box 58"/>
          <p:cNvSpPr txBox="1">
            <a:spLocks noChangeArrowheads="1"/>
          </p:cNvSpPr>
          <p:nvPr/>
        </p:nvSpPr>
        <p:spPr bwMode="auto">
          <a:xfrm>
            <a:off x="4654550" y="3375025"/>
            <a:ext cx="82391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i="0" dirty="0">
                <a:latin typeface="Arial" charset="0"/>
                <a:cs typeface="+mn-cs"/>
              </a:rPr>
              <a:t>datagram</a:t>
            </a:r>
          </a:p>
        </p:txBody>
      </p:sp>
      <p:sp>
        <p:nvSpPr>
          <p:cNvPr id="9255" name="Line 59"/>
          <p:cNvSpPr>
            <a:spLocks noChangeShapeType="1"/>
          </p:cNvSpPr>
          <p:nvPr/>
        </p:nvSpPr>
        <p:spPr bwMode="auto">
          <a:xfrm>
            <a:off x="5654675" y="3511550"/>
            <a:ext cx="276225"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56" name="Text Box 60"/>
          <p:cNvSpPr txBox="1">
            <a:spLocks noChangeArrowheads="1"/>
          </p:cNvSpPr>
          <p:nvPr/>
        </p:nvSpPr>
        <p:spPr bwMode="auto">
          <a:xfrm>
            <a:off x="2244725" y="3668713"/>
            <a:ext cx="704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dirty="0">
                <a:latin typeface="Arial" charset="0"/>
                <a:cs typeface="+mn-cs"/>
              </a:rPr>
              <a:t>frame</a:t>
            </a:r>
          </a:p>
        </p:txBody>
      </p:sp>
      <p:sp>
        <p:nvSpPr>
          <p:cNvPr id="9257" name="Line 61"/>
          <p:cNvSpPr>
            <a:spLocks noChangeShapeType="1"/>
          </p:cNvSpPr>
          <p:nvPr/>
        </p:nvSpPr>
        <p:spPr bwMode="auto">
          <a:xfrm flipV="1">
            <a:off x="2873375" y="3575050"/>
            <a:ext cx="1155700" cy="2127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pic>
        <p:nvPicPr>
          <p:cNvPr id="56361" name="Picture 63"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914400"/>
            <a:ext cx="54848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9</a:t>
            </a:fld>
            <a:endParaRPr lang="en-US" sz="1200" dirty="0">
              <a:latin typeface="Tahoma" charset="0"/>
            </a:endParaRPr>
          </a:p>
        </p:txBody>
      </p:sp>
      <p:sp>
        <p:nvSpPr>
          <p:cNvPr id="44"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703079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60BE-754A-814C-ADF8-B0B7AF908F0C}"/>
              </a:ext>
            </a:extLst>
          </p:cNvPr>
          <p:cNvSpPr>
            <a:spLocks noGrp="1"/>
          </p:cNvSpPr>
          <p:nvPr>
            <p:ph type="title"/>
          </p:nvPr>
        </p:nvSpPr>
        <p:spPr>
          <a:xfrm>
            <a:off x="249627" y="213917"/>
            <a:ext cx="7772400" cy="587111"/>
          </a:xfrm>
        </p:spPr>
        <p:txBody>
          <a:bodyPr/>
          <a:lstStyle/>
          <a:p>
            <a:r>
              <a:rPr lang="en-US" dirty="0"/>
              <a:t>Animating the previous example</a:t>
            </a:r>
          </a:p>
        </p:txBody>
      </p:sp>
      <p:sp>
        <p:nvSpPr>
          <p:cNvPr id="4" name="Footer Placeholder 3">
            <a:extLst>
              <a:ext uri="{FF2B5EF4-FFF2-40B4-BE49-F238E27FC236}">
                <a16:creationId xmlns:a16="http://schemas.microsoft.com/office/drawing/2014/main" id="{40623B25-67E4-3C46-ABE0-5B635C366FD9}"/>
              </a:ext>
            </a:extLst>
          </p:cNvPr>
          <p:cNvSpPr>
            <a:spLocks noGrp="1"/>
          </p:cNvSpPr>
          <p:nvPr>
            <p:ph type="ftr" sz="quarter" idx="11"/>
          </p:nvPr>
        </p:nvSpPr>
        <p:spPr/>
        <p:txBody>
          <a:bodyPr/>
          <a:lstStyle/>
          <a:p>
            <a:pPr>
              <a:defRPr/>
            </a:pPr>
            <a:r>
              <a:rPr lang="en-US"/>
              <a:t>Data Link Layer</a:t>
            </a:r>
            <a:endParaRPr lang="en-US" dirty="0"/>
          </a:p>
        </p:txBody>
      </p:sp>
      <p:sp>
        <p:nvSpPr>
          <p:cNvPr id="5" name="Slide Number Placeholder 4">
            <a:extLst>
              <a:ext uri="{FF2B5EF4-FFF2-40B4-BE49-F238E27FC236}">
                <a16:creationId xmlns:a16="http://schemas.microsoft.com/office/drawing/2014/main" id="{A7838DAF-CFB7-684A-92E4-44940765C2BC}"/>
              </a:ext>
            </a:extLst>
          </p:cNvPr>
          <p:cNvSpPr>
            <a:spLocks noGrp="1"/>
          </p:cNvSpPr>
          <p:nvPr>
            <p:ph type="sldNum" sz="quarter" idx="12"/>
          </p:nvPr>
        </p:nvSpPr>
        <p:spPr/>
        <p:txBody>
          <a:bodyPr/>
          <a:lstStyle/>
          <a:p>
            <a:pPr>
              <a:defRPr/>
            </a:pPr>
            <a:r>
              <a:rPr lang="en-US"/>
              <a:t>5-</a:t>
            </a:r>
            <a:fld id="{D0626857-DD43-9D46-91D4-DEBFBA1258D1}" type="slidenum">
              <a:rPr lang="en-US" smtClean="0"/>
              <a:pPr>
                <a:defRPr/>
              </a:pPr>
              <a:t>90</a:t>
            </a:fld>
            <a:endParaRPr lang="en-US" dirty="0"/>
          </a:p>
        </p:txBody>
      </p:sp>
      <p:grpSp>
        <p:nvGrpSpPr>
          <p:cNvPr id="92" name="Group 91">
            <a:extLst>
              <a:ext uri="{FF2B5EF4-FFF2-40B4-BE49-F238E27FC236}">
                <a16:creationId xmlns:a16="http://schemas.microsoft.com/office/drawing/2014/main" id="{604416D2-10BA-3446-957C-CE1AE62594C3}"/>
              </a:ext>
            </a:extLst>
          </p:cNvPr>
          <p:cNvGrpSpPr/>
          <p:nvPr/>
        </p:nvGrpSpPr>
        <p:grpSpPr>
          <a:xfrm>
            <a:off x="870345" y="1775196"/>
            <a:ext cx="3200400" cy="342900"/>
            <a:chOff x="1355500" y="1692798"/>
            <a:chExt cx="3200400" cy="342900"/>
          </a:xfrm>
        </p:grpSpPr>
        <p:grpSp>
          <p:nvGrpSpPr>
            <p:cNvPr id="7" name="Group 4">
              <a:extLst>
                <a:ext uri="{FF2B5EF4-FFF2-40B4-BE49-F238E27FC236}">
                  <a16:creationId xmlns:a16="http://schemas.microsoft.com/office/drawing/2014/main" id="{B94C66BD-218A-8B43-8B5F-25C06F5D3B6D}"/>
                </a:ext>
              </a:extLst>
            </p:cNvPr>
            <p:cNvGrpSpPr>
              <a:grpSpLocks/>
            </p:cNvGrpSpPr>
            <p:nvPr/>
          </p:nvGrpSpPr>
          <p:grpSpPr bwMode="auto">
            <a:xfrm>
              <a:off x="1355500" y="1692798"/>
              <a:ext cx="2514600" cy="342900"/>
              <a:chOff x="2514600" y="1981200"/>
              <a:chExt cx="3352800" cy="457200"/>
            </a:xfrm>
          </p:grpSpPr>
          <p:sp>
            <p:nvSpPr>
              <p:cNvPr id="9" name="Rectangle 4">
                <a:extLst>
                  <a:ext uri="{FF2B5EF4-FFF2-40B4-BE49-F238E27FC236}">
                    <a16:creationId xmlns:a16="http://schemas.microsoft.com/office/drawing/2014/main" id="{AFE35CE1-8808-ED47-B564-EC64F6B9C92E}"/>
                  </a:ext>
                </a:extLst>
              </p:cNvPr>
              <p:cNvSpPr>
                <a:spLocks noChangeArrowheads="1"/>
              </p:cNvSpPr>
              <p:nvPr/>
            </p:nvSpPr>
            <p:spPr bwMode="auto">
              <a:xfrm>
                <a:off x="2514600" y="1981200"/>
                <a:ext cx="13716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R=2</a:t>
                </a:r>
              </a:p>
            </p:txBody>
          </p:sp>
          <p:sp>
            <p:nvSpPr>
              <p:cNvPr id="10" name="Rectangle 5">
                <a:extLst>
                  <a:ext uri="{FF2B5EF4-FFF2-40B4-BE49-F238E27FC236}">
                    <a16:creationId xmlns:a16="http://schemas.microsoft.com/office/drawing/2014/main" id="{02DB37EA-5543-034F-A25C-520D2460F52D}"/>
                  </a:ext>
                </a:extLst>
              </p:cNvPr>
              <p:cNvSpPr>
                <a:spLocks noChangeArrowheads="1"/>
              </p:cNvSpPr>
              <p:nvPr/>
            </p:nvSpPr>
            <p:spPr bwMode="auto">
              <a:xfrm>
                <a:off x="3886200" y="1981200"/>
                <a:ext cx="10668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b="1" dirty="0">
                    <a:solidFill>
                      <a:srgbClr val="3366FF"/>
                    </a:solidFill>
                  </a:rPr>
                  <a:t>Cost=3</a:t>
                </a:r>
                <a:endParaRPr lang="en-US" altLang="x-none" sz="1800" b="1" dirty="0">
                  <a:solidFill>
                    <a:srgbClr val="3366FF"/>
                  </a:solidFill>
                  <a:latin typeface="Times New Roman" charset="0"/>
                </a:endParaRPr>
              </a:p>
            </p:txBody>
          </p:sp>
          <p:sp>
            <p:nvSpPr>
              <p:cNvPr id="11" name="Rectangle 6">
                <a:extLst>
                  <a:ext uri="{FF2B5EF4-FFF2-40B4-BE49-F238E27FC236}">
                    <a16:creationId xmlns:a16="http://schemas.microsoft.com/office/drawing/2014/main" id="{DB662650-B2CA-5947-AAC4-C763FA4B5FDB}"/>
                  </a:ext>
                </a:extLst>
              </p:cNvPr>
              <p:cNvSpPr>
                <a:spLocks noChangeArrowheads="1"/>
              </p:cNvSpPr>
              <p:nvPr/>
            </p:nvSpPr>
            <p:spPr bwMode="auto">
              <a:xfrm>
                <a:off x="4953000" y="19812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12</a:t>
                </a:r>
                <a:endParaRPr lang="en-US" altLang="x-none" sz="1800">
                  <a:latin typeface="Times New Roman" charset="0"/>
                </a:endParaRPr>
              </a:p>
            </p:txBody>
          </p:sp>
        </p:grpSp>
        <p:sp>
          <p:nvSpPr>
            <p:cNvPr id="8" name="Rectangle 6">
              <a:extLst>
                <a:ext uri="{FF2B5EF4-FFF2-40B4-BE49-F238E27FC236}">
                  <a16:creationId xmlns:a16="http://schemas.microsoft.com/office/drawing/2014/main" id="{5ACF9D5C-C6CE-FC41-9A38-78D7FE8B1B18}"/>
                </a:ext>
              </a:extLst>
            </p:cNvPr>
            <p:cNvSpPr>
              <a:spLocks noChangeArrowheads="1"/>
            </p:cNvSpPr>
            <p:nvPr/>
          </p:nvSpPr>
          <p:spPr bwMode="auto">
            <a:xfrm>
              <a:off x="3870100" y="1692798"/>
              <a:ext cx="685800" cy="3429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C</a:t>
              </a:r>
              <a:endParaRPr lang="en-US" altLang="x-none" sz="1800">
                <a:latin typeface="Times New Roman" charset="0"/>
              </a:endParaRPr>
            </a:p>
          </p:txBody>
        </p:sp>
      </p:grpSp>
      <p:sp>
        <p:nvSpPr>
          <p:cNvPr id="13" name="Rectangle 12">
            <a:extLst>
              <a:ext uri="{FF2B5EF4-FFF2-40B4-BE49-F238E27FC236}">
                <a16:creationId xmlns:a16="http://schemas.microsoft.com/office/drawing/2014/main" id="{D7B01881-5F06-8545-A4A5-A1F3283DC37E}"/>
              </a:ext>
            </a:extLst>
          </p:cNvPr>
          <p:cNvSpPr/>
          <p:nvPr/>
        </p:nvSpPr>
        <p:spPr bwMode="auto">
          <a:xfrm>
            <a:off x="5550536" y="1338948"/>
            <a:ext cx="1011815" cy="36933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D37E7E0-5E19-D642-B339-FBE59D8F6249}"/>
              </a:ext>
            </a:extLst>
          </p:cNvPr>
          <p:cNvSpPr txBox="1">
            <a:spLocks noChangeArrowheads="1"/>
          </p:cNvSpPr>
          <p:nvPr/>
        </p:nvSpPr>
        <p:spPr bwMode="auto">
          <a:xfrm>
            <a:off x="5508673" y="1056263"/>
            <a:ext cx="10486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x-none" sz="1600" b="1" dirty="0">
                <a:solidFill>
                  <a:srgbClr val="000000"/>
                </a:solidFill>
                <a:latin typeface="Courier New" charset="0"/>
              </a:rPr>
              <a:t>BRIDGE8</a:t>
            </a:r>
          </a:p>
        </p:txBody>
      </p:sp>
      <p:grpSp>
        <p:nvGrpSpPr>
          <p:cNvPr id="96" name="Group 95">
            <a:extLst>
              <a:ext uri="{FF2B5EF4-FFF2-40B4-BE49-F238E27FC236}">
                <a16:creationId xmlns:a16="http://schemas.microsoft.com/office/drawing/2014/main" id="{42276C3D-AAA9-C949-8C91-520D4299A3C2}"/>
              </a:ext>
            </a:extLst>
          </p:cNvPr>
          <p:cNvGrpSpPr/>
          <p:nvPr/>
        </p:nvGrpSpPr>
        <p:grpSpPr>
          <a:xfrm>
            <a:off x="4606772" y="2101927"/>
            <a:ext cx="3200400" cy="342900"/>
            <a:chOff x="4370357" y="2477597"/>
            <a:chExt cx="3200400" cy="342900"/>
          </a:xfrm>
        </p:grpSpPr>
        <p:sp>
          <p:nvSpPr>
            <p:cNvPr id="18" name="Rectangle 4">
              <a:extLst>
                <a:ext uri="{FF2B5EF4-FFF2-40B4-BE49-F238E27FC236}">
                  <a16:creationId xmlns:a16="http://schemas.microsoft.com/office/drawing/2014/main" id="{915D7AED-9441-714C-9714-D4AC662B3F07}"/>
                </a:ext>
              </a:extLst>
            </p:cNvPr>
            <p:cNvSpPr>
              <a:spLocks noChangeArrowheads="1"/>
            </p:cNvSpPr>
            <p:nvPr/>
          </p:nvSpPr>
          <p:spPr bwMode="auto">
            <a:xfrm>
              <a:off x="4370357" y="2477597"/>
              <a:ext cx="1028700" cy="3429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R=2</a:t>
              </a:r>
            </a:p>
          </p:txBody>
        </p:sp>
        <p:sp>
          <p:nvSpPr>
            <p:cNvPr id="19" name="Rectangle 5">
              <a:extLst>
                <a:ext uri="{FF2B5EF4-FFF2-40B4-BE49-F238E27FC236}">
                  <a16:creationId xmlns:a16="http://schemas.microsoft.com/office/drawing/2014/main" id="{46D99F93-9495-644B-92DA-FF012390BC3E}"/>
                </a:ext>
              </a:extLst>
            </p:cNvPr>
            <p:cNvSpPr>
              <a:spLocks noChangeArrowheads="1"/>
            </p:cNvSpPr>
            <p:nvPr/>
          </p:nvSpPr>
          <p:spPr bwMode="auto">
            <a:xfrm>
              <a:off x="5399057" y="2477597"/>
              <a:ext cx="800100" cy="3429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b="1" dirty="0">
                  <a:solidFill>
                    <a:srgbClr val="3366FF"/>
                  </a:solidFill>
                </a:rPr>
                <a:t>Cost=5</a:t>
              </a:r>
              <a:endParaRPr lang="en-US" altLang="x-none" sz="1800" b="1" dirty="0">
                <a:solidFill>
                  <a:srgbClr val="3366FF"/>
                </a:solidFill>
                <a:latin typeface="Times New Roman" charset="0"/>
              </a:endParaRPr>
            </a:p>
          </p:txBody>
        </p:sp>
        <p:sp>
          <p:nvSpPr>
            <p:cNvPr id="20" name="Rectangle 6">
              <a:extLst>
                <a:ext uri="{FF2B5EF4-FFF2-40B4-BE49-F238E27FC236}">
                  <a16:creationId xmlns:a16="http://schemas.microsoft.com/office/drawing/2014/main" id="{A162DB76-59A7-2240-9B59-74C58FD462F2}"/>
                </a:ext>
              </a:extLst>
            </p:cNvPr>
            <p:cNvSpPr>
              <a:spLocks noChangeArrowheads="1"/>
            </p:cNvSpPr>
            <p:nvPr/>
          </p:nvSpPr>
          <p:spPr bwMode="auto">
            <a:xfrm>
              <a:off x="6199157" y="2477597"/>
              <a:ext cx="685800" cy="3429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8</a:t>
              </a:r>
              <a:endParaRPr lang="en-US" altLang="x-none" sz="1800">
                <a:latin typeface="Times New Roman" charset="0"/>
              </a:endParaRPr>
            </a:p>
          </p:txBody>
        </p:sp>
        <p:sp>
          <p:nvSpPr>
            <p:cNvPr id="17" name="Rectangle 6">
              <a:extLst>
                <a:ext uri="{FF2B5EF4-FFF2-40B4-BE49-F238E27FC236}">
                  <a16:creationId xmlns:a16="http://schemas.microsoft.com/office/drawing/2014/main" id="{0FD81E27-A97A-9845-9404-F1272A10326A}"/>
                </a:ext>
              </a:extLst>
            </p:cNvPr>
            <p:cNvSpPr>
              <a:spLocks noChangeArrowheads="1"/>
            </p:cNvSpPr>
            <p:nvPr/>
          </p:nvSpPr>
          <p:spPr bwMode="auto">
            <a:xfrm>
              <a:off x="6884957" y="2477597"/>
              <a:ext cx="685800" cy="3429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A</a:t>
              </a:r>
              <a:endParaRPr lang="en-US" altLang="x-none" sz="1800">
                <a:latin typeface="Times New Roman" charset="0"/>
              </a:endParaRPr>
            </a:p>
          </p:txBody>
        </p:sp>
      </p:grpSp>
      <p:sp>
        <p:nvSpPr>
          <p:cNvPr id="21" name="TextBox 20">
            <a:extLst>
              <a:ext uri="{FF2B5EF4-FFF2-40B4-BE49-F238E27FC236}">
                <a16:creationId xmlns:a16="http://schemas.microsoft.com/office/drawing/2014/main" id="{33A0F605-9FD9-3A41-8802-1097A02B4196}"/>
              </a:ext>
            </a:extLst>
          </p:cNvPr>
          <p:cNvSpPr txBox="1"/>
          <p:nvPr/>
        </p:nvSpPr>
        <p:spPr>
          <a:xfrm>
            <a:off x="5225588" y="1161671"/>
            <a:ext cx="338554" cy="369332"/>
          </a:xfrm>
          <a:prstGeom prst="rect">
            <a:avLst/>
          </a:prstGeom>
          <a:noFill/>
        </p:spPr>
        <p:txBody>
          <a:bodyPr wrap="none" rtlCol="0">
            <a:spAutoFit/>
          </a:bodyPr>
          <a:lstStyle/>
          <a:p>
            <a:r>
              <a:rPr lang="en-US" dirty="0"/>
              <a:t>X</a:t>
            </a:r>
          </a:p>
        </p:txBody>
      </p:sp>
      <p:cxnSp>
        <p:nvCxnSpPr>
          <p:cNvPr id="25" name="Straight Connector 24">
            <a:extLst>
              <a:ext uri="{FF2B5EF4-FFF2-40B4-BE49-F238E27FC236}">
                <a16:creationId xmlns:a16="http://schemas.microsoft.com/office/drawing/2014/main" id="{5C7AA10D-DB31-6142-AAC8-642C8D8DCDF9}"/>
              </a:ext>
            </a:extLst>
          </p:cNvPr>
          <p:cNvCxnSpPr/>
          <p:nvPr/>
        </p:nvCxnSpPr>
        <p:spPr bwMode="auto">
          <a:xfrm flipV="1">
            <a:off x="6592080" y="1307492"/>
            <a:ext cx="775973" cy="12314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491D3013-DCA6-F144-8C4F-C0775D6AEF80}"/>
              </a:ext>
            </a:extLst>
          </p:cNvPr>
          <p:cNvCxnSpPr>
            <a:cxnSpLocks/>
          </p:cNvCxnSpPr>
          <p:nvPr/>
        </p:nvCxnSpPr>
        <p:spPr bwMode="auto">
          <a:xfrm>
            <a:off x="6578589" y="1537390"/>
            <a:ext cx="826732" cy="1538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C9CB13A3-72BF-3543-8556-AFCDD7E4AA65}"/>
              </a:ext>
            </a:extLst>
          </p:cNvPr>
          <p:cNvCxnSpPr/>
          <p:nvPr/>
        </p:nvCxnSpPr>
        <p:spPr bwMode="auto">
          <a:xfrm>
            <a:off x="6580413" y="1659537"/>
            <a:ext cx="743696" cy="1680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a16="http://schemas.microsoft.com/office/drawing/2014/main" id="{6472E894-C72F-F34F-AB3E-31EBFD6E534B}"/>
              </a:ext>
            </a:extLst>
          </p:cNvPr>
          <p:cNvSpPr txBox="1"/>
          <p:nvPr/>
        </p:nvSpPr>
        <p:spPr>
          <a:xfrm>
            <a:off x="6603136" y="1090018"/>
            <a:ext cx="338554" cy="369332"/>
          </a:xfrm>
          <a:prstGeom prst="rect">
            <a:avLst/>
          </a:prstGeom>
          <a:noFill/>
        </p:spPr>
        <p:txBody>
          <a:bodyPr wrap="none" rtlCol="0">
            <a:spAutoFit/>
          </a:bodyPr>
          <a:lstStyle/>
          <a:p>
            <a:r>
              <a:rPr lang="en-US" dirty="0"/>
              <a:t>A</a:t>
            </a:r>
          </a:p>
        </p:txBody>
      </p:sp>
      <p:sp>
        <p:nvSpPr>
          <p:cNvPr id="31" name="TextBox 30">
            <a:extLst>
              <a:ext uri="{FF2B5EF4-FFF2-40B4-BE49-F238E27FC236}">
                <a16:creationId xmlns:a16="http://schemas.microsoft.com/office/drawing/2014/main" id="{EA3D0A0E-2DDF-3149-B37A-EF25A3AB5F30}"/>
              </a:ext>
            </a:extLst>
          </p:cNvPr>
          <p:cNvSpPr txBox="1"/>
          <p:nvPr/>
        </p:nvSpPr>
        <p:spPr>
          <a:xfrm>
            <a:off x="6668415" y="1386636"/>
            <a:ext cx="351378" cy="369332"/>
          </a:xfrm>
          <a:prstGeom prst="rect">
            <a:avLst/>
          </a:prstGeom>
          <a:noFill/>
        </p:spPr>
        <p:txBody>
          <a:bodyPr wrap="none" rtlCol="0">
            <a:spAutoFit/>
          </a:bodyPr>
          <a:lstStyle/>
          <a:p>
            <a:r>
              <a:rPr lang="en-US" dirty="0"/>
              <a:t>B</a:t>
            </a:r>
          </a:p>
        </p:txBody>
      </p:sp>
      <p:sp>
        <p:nvSpPr>
          <p:cNvPr id="32" name="TextBox 31">
            <a:extLst>
              <a:ext uri="{FF2B5EF4-FFF2-40B4-BE49-F238E27FC236}">
                <a16:creationId xmlns:a16="http://schemas.microsoft.com/office/drawing/2014/main" id="{409FE597-22FE-3342-AC60-BD3611DEBAE0}"/>
              </a:ext>
            </a:extLst>
          </p:cNvPr>
          <p:cNvSpPr txBox="1"/>
          <p:nvPr/>
        </p:nvSpPr>
        <p:spPr>
          <a:xfrm>
            <a:off x="6502605" y="1659342"/>
            <a:ext cx="351378" cy="369332"/>
          </a:xfrm>
          <a:prstGeom prst="rect">
            <a:avLst/>
          </a:prstGeom>
          <a:noFill/>
        </p:spPr>
        <p:txBody>
          <a:bodyPr wrap="none" rtlCol="0">
            <a:spAutoFit/>
          </a:bodyPr>
          <a:lstStyle/>
          <a:p>
            <a:r>
              <a:rPr lang="en-US" dirty="0"/>
              <a:t>C</a:t>
            </a:r>
          </a:p>
        </p:txBody>
      </p:sp>
      <p:sp>
        <p:nvSpPr>
          <p:cNvPr id="34" name="TextBox 33">
            <a:extLst>
              <a:ext uri="{FF2B5EF4-FFF2-40B4-BE49-F238E27FC236}">
                <a16:creationId xmlns:a16="http://schemas.microsoft.com/office/drawing/2014/main" id="{9CE94785-5086-C94A-A117-CAA7E3CF4720}"/>
              </a:ext>
            </a:extLst>
          </p:cNvPr>
          <p:cNvSpPr txBox="1"/>
          <p:nvPr/>
        </p:nvSpPr>
        <p:spPr>
          <a:xfrm>
            <a:off x="431980" y="2876093"/>
            <a:ext cx="7695248" cy="1200329"/>
          </a:xfrm>
          <a:prstGeom prst="rect">
            <a:avLst/>
          </a:prstGeom>
          <a:noFill/>
        </p:spPr>
        <p:txBody>
          <a:bodyPr wrap="none" rtlCol="0">
            <a:spAutoFit/>
          </a:bodyPr>
          <a:lstStyle/>
          <a:p>
            <a:r>
              <a:rPr lang="en-US" dirty="0"/>
              <a:t>Bridge8 BPDU is </a:t>
            </a:r>
            <a:r>
              <a:rPr lang="en-US" dirty="0">
                <a:solidFill>
                  <a:srgbClr val="C00000"/>
                </a:solidFill>
              </a:rPr>
              <a:t>&gt;&gt;</a:t>
            </a:r>
            <a:r>
              <a:rPr lang="en-US" dirty="0"/>
              <a:t> Received BPDU from Bridge12 via port X</a:t>
            </a:r>
          </a:p>
          <a:p>
            <a:r>
              <a:rPr lang="en-US" dirty="0"/>
              <a:t>Bridge8 claims it has Worse news (C</a:t>
            </a:r>
            <a:r>
              <a:rPr lang="en-US" baseline="-25000" dirty="0"/>
              <a:t>8</a:t>
            </a:r>
            <a:r>
              <a:rPr lang="en-US" dirty="0"/>
              <a:t>=5</a:t>
            </a:r>
            <a:r>
              <a:rPr lang="en-US" baseline="-25000" dirty="0"/>
              <a:t> </a:t>
            </a:r>
            <a:r>
              <a:rPr lang="en-US" dirty="0"/>
              <a:t> &gt; C</a:t>
            </a:r>
            <a:r>
              <a:rPr lang="en-US" baseline="-25000" dirty="0"/>
              <a:t>12</a:t>
            </a:r>
            <a:r>
              <a:rPr lang="en-US" dirty="0"/>
              <a:t>=3)</a:t>
            </a:r>
          </a:p>
          <a:p>
            <a:r>
              <a:rPr lang="en-US" dirty="0"/>
              <a:t>Bridge8 UPDATES its BPDU -&gt; C = 3 + 1 = </a:t>
            </a:r>
            <a:r>
              <a:rPr lang="en-US" dirty="0">
                <a:solidFill>
                  <a:srgbClr val="C00000"/>
                </a:solidFill>
              </a:rPr>
              <a:t>4</a:t>
            </a:r>
            <a:r>
              <a:rPr lang="en-US" dirty="0"/>
              <a:t>, and Port to Root now is “</a:t>
            </a:r>
            <a:r>
              <a:rPr lang="en-US" dirty="0">
                <a:solidFill>
                  <a:srgbClr val="C00000"/>
                </a:solidFill>
              </a:rPr>
              <a:t>X</a:t>
            </a:r>
            <a:r>
              <a:rPr lang="en-US" dirty="0"/>
              <a:t>”</a:t>
            </a:r>
          </a:p>
          <a:p>
            <a:r>
              <a:rPr lang="en-US" dirty="0"/>
              <a:t>Bridge8 sends its UPDATED BPDU to its neighbors on ports A,B,C</a:t>
            </a:r>
          </a:p>
        </p:txBody>
      </p:sp>
      <p:grpSp>
        <p:nvGrpSpPr>
          <p:cNvPr id="71" name="Group 70">
            <a:extLst>
              <a:ext uri="{FF2B5EF4-FFF2-40B4-BE49-F238E27FC236}">
                <a16:creationId xmlns:a16="http://schemas.microsoft.com/office/drawing/2014/main" id="{209BAD83-34D3-4648-B925-046B5F1B8F58}"/>
              </a:ext>
            </a:extLst>
          </p:cNvPr>
          <p:cNvGrpSpPr/>
          <p:nvPr/>
        </p:nvGrpSpPr>
        <p:grpSpPr>
          <a:xfrm>
            <a:off x="146345" y="1346337"/>
            <a:ext cx="1060761" cy="369332"/>
            <a:chOff x="4142292" y="1345168"/>
            <a:chExt cx="1060761" cy="369332"/>
          </a:xfrm>
        </p:grpSpPr>
        <p:sp>
          <p:nvSpPr>
            <p:cNvPr id="72" name="Rectangle 71">
              <a:extLst>
                <a:ext uri="{FF2B5EF4-FFF2-40B4-BE49-F238E27FC236}">
                  <a16:creationId xmlns:a16="http://schemas.microsoft.com/office/drawing/2014/main" id="{0172104D-F3F7-E94D-8429-E9C10E07634E}"/>
                </a:ext>
              </a:extLst>
            </p:cNvPr>
            <p:cNvSpPr/>
            <p:nvPr/>
          </p:nvSpPr>
          <p:spPr bwMode="auto">
            <a:xfrm>
              <a:off x="4142292" y="1345168"/>
              <a:ext cx="1011815" cy="36933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41636DB5-878F-1E42-A273-5BBD7495A912}"/>
                </a:ext>
              </a:extLst>
            </p:cNvPr>
            <p:cNvSpPr txBox="1">
              <a:spLocks noChangeArrowheads="1"/>
            </p:cNvSpPr>
            <p:nvPr/>
          </p:nvSpPr>
          <p:spPr bwMode="auto">
            <a:xfrm>
              <a:off x="4159177" y="1371600"/>
              <a:ext cx="10438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x-none" sz="1400" b="1" dirty="0">
                  <a:solidFill>
                    <a:srgbClr val="000000"/>
                  </a:solidFill>
                  <a:latin typeface="Courier New" charset="0"/>
                </a:rPr>
                <a:t>BRIDGE12</a:t>
              </a:r>
            </a:p>
          </p:txBody>
        </p:sp>
      </p:grpSp>
      <p:cxnSp>
        <p:nvCxnSpPr>
          <p:cNvPr id="90" name="Straight Connector 89">
            <a:extLst>
              <a:ext uri="{FF2B5EF4-FFF2-40B4-BE49-F238E27FC236}">
                <a16:creationId xmlns:a16="http://schemas.microsoft.com/office/drawing/2014/main" id="{FA23A71D-F191-B841-ADA1-DDC3615C7215}"/>
              </a:ext>
            </a:extLst>
          </p:cNvPr>
          <p:cNvCxnSpPr>
            <a:cxnSpLocks/>
          </p:cNvCxnSpPr>
          <p:nvPr/>
        </p:nvCxnSpPr>
        <p:spPr bwMode="auto">
          <a:xfrm>
            <a:off x="1191219" y="1515250"/>
            <a:ext cx="4291427" cy="195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9" name="TextBox 98">
            <a:extLst>
              <a:ext uri="{FF2B5EF4-FFF2-40B4-BE49-F238E27FC236}">
                <a16:creationId xmlns:a16="http://schemas.microsoft.com/office/drawing/2014/main" id="{BA506AD1-CF31-9C48-907A-24B116B2AF50}"/>
              </a:ext>
            </a:extLst>
          </p:cNvPr>
          <p:cNvSpPr txBox="1"/>
          <p:nvPr/>
        </p:nvSpPr>
        <p:spPr>
          <a:xfrm>
            <a:off x="1191479" y="1123245"/>
            <a:ext cx="325730" cy="369332"/>
          </a:xfrm>
          <a:prstGeom prst="rect">
            <a:avLst/>
          </a:prstGeom>
          <a:noFill/>
        </p:spPr>
        <p:txBody>
          <a:bodyPr wrap="none" rtlCol="0">
            <a:spAutoFit/>
          </a:bodyPr>
          <a:lstStyle/>
          <a:p>
            <a:r>
              <a:rPr lang="en-US" dirty="0"/>
              <a:t>F</a:t>
            </a:r>
          </a:p>
        </p:txBody>
      </p:sp>
      <p:cxnSp>
        <p:nvCxnSpPr>
          <p:cNvPr id="6" name="Straight Arrow Connector 5">
            <a:extLst>
              <a:ext uri="{FF2B5EF4-FFF2-40B4-BE49-F238E27FC236}">
                <a16:creationId xmlns:a16="http://schemas.microsoft.com/office/drawing/2014/main" id="{34AF2C74-3672-7845-8862-2E3FCFAC43C8}"/>
              </a:ext>
            </a:extLst>
          </p:cNvPr>
          <p:cNvCxnSpPr/>
          <p:nvPr/>
        </p:nvCxnSpPr>
        <p:spPr bwMode="auto">
          <a:xfrm>
            <a:off x="3487479" y="1659342"/>
            <a:ext cx="1584251"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3" name="Group 2">
            <a:extLst>
              <a:ext uri="{FF2B5EF4-FFF2-40B4-BE49-F238E27FC236}">
                <a16:creationId xmlns:a16="http://schemas.microsoft.com/office/drawing/2014/main" id="{F0B6F8D5-F8FD-6D4F-A836-AFF990870264}"/>
              </a:ext>
            </a:extLst>
          </p:cNvPr>
          <p:cNvGrpSpPr/>
          <p:nvPr/>
        </p:nvGrpSpPr>
        <p:grpSpPr>
          <a:xfrm>
            <a:off x="1301249" y="4379145"/>
            <a:ext cx="5538992" cy="1017855"/>
            <a:chOff x="896580" y="3669102"/>
            <a:chExt cx="5538992" cy="1017855"/>
          </a:xfrm>
        </p:grpSpPr>
        <p:grpSp>
          <p:nvGrpSpPr>
            <p:cNvPr id="35" name="Group 34">
              <a:extLst>
                <a:ext uri="{FF2B5EF4-FFF2-40B4-BE49-F238E27FC236}">
                  <a16:creationId xmlns:a16="http://schemas.microsoft.com/office/drawing/2014/main" id="{14D534A7-5C5E-FC4D-A625-3C88058F0908}"/>
                </a:ext>
              </a:extLst>
            </p:cNvPr>
            <p:cNvGrpSpPr/>
            <p:nvPr/>
          </p:nvGrpSpPr>
          <p:grpSpPr>
            <a:xfrm>
              <a:off x="896580" y="3858160"/>
              <a:ext cx="1065570" cy="369332"/>
              <a:chOff x="4142292" y="1345168"/>
              <a:chExt cx="1065570" cy="369332"/>
            </a:xfrm>
          </p:grpSpPr>
          <p:sp>
            <p:nvSpPr>
              <p:cNvPr id="36" name="Rectangle 35">
                <a:extLst>
                  <a:ext uri="{FF2B5EF4-FFF2-40B4-BE49-F238E27FC236}">
                    <a16:creationId xmlns:a16="http://schemas.microsoft.com/office/drawing/2014/main" id="{99946619-EA5E-1C4B-9141-7A6BBCC29446}"/>
                  </a:ext>
                </a:extLst>
              </p:cNvPr>
              <p:cNvSpPr/>
              <p:nvPr/>
            </p:nvSpPr>
            <p:spPr bwMode="auto">
              <a:xfrm>
                <a:off x="4142292" y="1345168"/>
                <a:ext cx="1011815" cy="36933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13CCDB9C-7184-9B47-9668-0DB49E5B84A7}"/>
                  </a:ext>
                </a:extLst>
              </p:cNvPr>
              <p:cNvSpPr txBox="1">
                <a:spLocks noChangeArrowheads="1"/>
              </p:cNvSpPr>
              <p:nvPr/>
            </p:nvSpPr>
            <p:spPr bwMode="auto">
              <a:xfrm>
                <a:off x="4159177" y="1371600"/>
                <a:ext cx="10486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x-none" sz="1600" b="1" dirty="0">
                    <a:solidFill>
                      <a:srgbClr val="000000"/>
                    </a:solidFill>
                    <a:latin typeface="Courier New" charset="0"/>
                  </a:rPr>
                  <a:t>BRIDGE8</a:t>
                </a:r>
              </a:p>
            </p:txBody>
          </p:sp>
        </p:grpSp>
        <p:cxnSp>
          <p:nvCxnSpPr>
            <p:cNvPr id="39" name="Straight Connector 38">
              <a:extLst>
                <a:ext uri="{FF2B5EF4-FFF2-40B4-BE49-F238E27FC236}">
                  <a16:creationId xmlns:a16="http://schemas.microsoft.com/office/drawing/2014/main" id="{DD31B63E-0A8A-274E-ADE8-C25F6146A952}"/>
                </a:ext>
              </a:extLst>
            </p:cNvPr>
            <p:cNvCxnSpPr>
              <a:cxnSpLocks/>
              <a:stCxn id="37" idx="3"/>
            </p:cNvCxnSpPr>
            <p:nvPr/>
          </p:nvCxnSpPr>
          <p:spPr bwMode="auto">
            <a:xfrm>
              <a:off x="1962150" y="4053869"/>
              <a:ext cx="447342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4" name="TextBox 43">
              <a:extLst>
                <a:ext uri="{FF2B5EF4-FFF2-40B4-BE49-F238E27FC236}">
                  <a16:creationId xmlns:a16="http://schemas.microsoft.com/office/drawing/2014/main" id="{FDD65A1D-3D61-8C44-8022-5AE8386CD2D2}"/>
                </a:ext>
              </a:extLst>
            </p:cNvPr>
            <p:cNvSpPr txBox="1"/>
            <p:nvPr/>
          </p:nvSpPr>
          <p:spPr>
            <a:xfrm>
              <a:off x="1928923" y="3669102"/>
              <a:ext cx="1505605" cy="369332"/>
            </a:xfrm>
            <a:prstGeom prst="rect">
              <a:avLst/>
            </a:prstGeom>
            <a:noFill/>
          </p:spPr>
          <p:txBody>
            <a:bodyPr wrap="none" rtlCol="0">
              <a:spAutoFit/>
            </a:bodyPr>
            <a:lstStyle/>
            <a:p>
              <a:r>
                <a:rPr lang="en-US" dirty="0"/>
                <a:t>Ports A, B, C</a:t>
              </a:r>
            </a:p>
          </p:txBody>
        </p:sp>
        <p:grpSp>
          <p:nvGrpSpPr>
            <p:cNvPr id="45" name="Group 24">
              <a:extLst>
                <a:ext uri="{FF2B5EF4-FFF2-40B4-BE49-F238E27FC236}">
                  <a16:creationId xmlns:a16="http://schemas.microsoft.com/office/drawing/2014/main" id="{03A58573-4366-F847-AE1B-9E678AED3A0E}"/>
                </a:ext>
              </a:extLst>
            </p:cNvPr>
            <p:cNvGrpSpPr>
              <a:grpSpLocks/>
            </p:cNvGrpSpPr>
            <p:nvPr/>
          </p:nvGrpSpPr>
          <p:grpSpPr bwMode="auto">
            <a:xfrm>
              <a:off x="1559458" y="4344057"/>
              <a:ext cx="3200400" cy="342900"/>
              <a:chOff x="2438400" y="2590800"/>
              <a:chExt cx="4267200" cy="457200"/>
            </a:xfrm>
          </p:grpSpPr>
          <p:grpSp>
            <p:nvGrpSpPr>
              <p:cNvPr id="46" name="Group 8">
                <a:extLst>
                  <a:ext uri="{FF2B5EF4-FFF2-40B4-BE49-F238E27FC236}">
                    <a16:creationId xmlns:a16="http://schemas.microsoft.com/office/drawing/2014/main" id="{83C6B1A7-1021-6E42-9A44-CBC3FC3F2EE0}"/>
                  </a:ext>
                </a:extLst>
              </p:cNvPr>
              <p:cNvGrpSpPr>
                <a:grpSpLocks/>
              </p:cNvGrpSpPr>
              <p:nvPr/>
            </p:nvGrpSpPr>
            <p:grpSpPr bwMode="auto">
              <a:xfrm>
                <a:off x="2438400" y="2590800"/>
                <a:ext cx="3352800" cy="457200"/>
                <a:chOff x="2514600" y="1981200"/>
                <a:chExt cx="3352800" cy="457200"/>
              </a:xfrm>
            </p:grpSpPr>
            <p:sp>
              <p:nvSpPr>
                <p:cNvPr id="48" name="Rectangle 4">
                  <a:extLst>
                    <a:ext uri="{FF2B5EF4-FFF2-40B4-BE49-F238E27FC236}">
                      <a16:creationId xmlns:a16="http://schemas.microsoft.com/office/drawing/2014/main" id="{41B1EC8A-2123-9A47-B209-9558CC813DF5}"/>
                    </a:ext>
                  </a:extLst>
                </p:cNvPr>
                <p:cNvSpPr>
                  <a:spLocks noChangeArrowheads="1"/>
                </p:cNvSpPr>
                <p:nvPr/>
              </p:nvSpPr>
              <p:spPr bwMode="auto">
                <a:xfrm>
                  <a:off x="2514600" y="1981200"/>
                  <a:ext cx="13716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dirty="0"/>
                    <a:t>R=2</a:t>
                  </a:r>
                </a:p>
              </p:txBody>
            </p:sp>
            <p:sp>
              <p:nvSpPr>
                <p:cNvPr id="49" name="Rectangle 5">
                  <a:extLst>
                    <a:ext uri="{FF2B5EF4-FFF2-40B4-BE49-F238E27FC236}">
                      <a16:creationId xmlns:a16="http://schemas.microsoft.com/office/drawing/2014/main" id="{C8D36960-6F82-9244-AEDB-062F9394903B}"/>
                    </a:ext>
                  </a:extLst>
                </p:cNvPr>
                <p:cNvSpPr>
                  <a:spLocks noChangeArrowheads="1"/>
                </p:cNvSpPr>
                <p:nvPr/>
              </p:nvSpPr>
              <p:spPr bwMode="auto">
                <a:xfrm>
                  <a:off x="3886200" y="1981200"/>
                  <a:ext cx="10668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b="1" dirty="0">
                      <a:solidFill>
                        <a:srgbClr val="C00000"/>
                      </a:solidFill>
                    </a:rPr>
                    <a:t>Cost=4</a:t>
                  </a:r>
                  <a:endParaRPr lang="en-US" altLang="x-none" sz="1800" b="1" dirty="0">
                    <a:solidFill>
                      <a:srgbClr val="C00000"/>
                    </a:solidFill>
                    <a:latin typeface="Times New Roman" charset="0"/>
                  </a:endParaRPr>
                </a:p>
              </p:txBody>
            </p:sp>
            <p:sp>
              <p:nvSpPr>
                <p:cNvPr id="50" name="Rectangle 6">
                  <a:extLst>
                    <a:ext uri="{FF2B5EF4-FFF2-40B4-BE49-F238E27FC236}">
                      <a16:creationId xmlns:a16="http://schemas.microsoft.com/office/drawing/2014/main" id="{5FA94BBB-1122-2D4F-A012-193207E02634}"/>
                    </a:ext>
                  </a:extLst>
                </p:cNvPr>
                <p:cNvSpPr>
                  <a:spLocks noChangeArrowheads="1"/>
                </p:cNvSpPr>
                <p:nvPr/>
              </p:nvSpPr>
              <p:spPr bwMode="auto">
                <a:xfrm>
                  <a:off x="4953000" y="19812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a:t>8</a:t>
                  </a:r>
                  <a:endParaRPr lang="en-US" altLang="x-none" sz="1800">
                    <a:latin typeface="Times New Roman" charset="0"/>
                  </a:endParaRPr>
                </a:p>
              </p:txBody>
            </p:sp>
          </p:grpSp>
          <p:sp>
            <p:nvSpPr>
              <p:cNvPr id="47" name="Rectangle 6">
                <a:extLst>
                  <a:ext uri="{FF2B5EF4-FFF2-40B4-BE49-F238E27FC236}">
                    <a16:creationId xmlns:a16="http://schemas.microsoft.com/office/drawing/2014/main" id="{9D968094-5790-134C-AFA1-88F1263D52CB}"/>
                  </a:ext>
                </a:extLst>
              </p:cNvPr>
              <p:cNvSpPr>
                <a:spLocks noChangeArrowheads="1"/>
              </p:cNvSpPr>
              <p:nvPr/>
            </p:nvSpPr>
            <p:spPr bwMode="auto">
              <a:xfrm>
                <a:off x="5791200" y="2590800"/>
                <a:ext cx="914400" cy="457200"/>
              </a:xfrm>
              <a:prstGeom prst="rect">
                <a:avLst/>
              </a:prstGeom>
              <a:solidFill>
                <a:srgbClr val="FFFF99"/>
              </a:solidFill>
              <a:ln w="28575">
                <a:solidFill>
                  <a:schemeClr val="tx1"/>
                </a:solidFill>
                <a:miter lim="800000"/>
                <a:headEnd/>
                <a:tailEnd/>
              </a:ln>
            </p:spPr>
            <p:txBody>
              <a:bodyPr wrap="none" lIns="68575" tIns="34288" rIns="68575" bIns="34288"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ts val="750"/>
                  </a:spcBef>
                  <a:spcAft>
                    <a:spcPts val="750"/>
                  </a:spcAft>
                  <a:buNone/>
                </a:pPr>
                <a:r>
                  <a:rPr lang="en-US" altLang="x-none" sz="1800" b="1" dirty="0">
                    <a:solidFill>
                      <a:srgbClr val="C00000"/>
                    </a:solidFill>
                    <a:latin typeface="Arial" panose="020B0604020202020204" pitchFamily="34" charset="0"/>
                    <a:cs typeface="Arial" panose="020B0604020202020204" pitchFamily="34" charset="0"/>
                  </a:rPr>
                  <a:t>X</a:t>
                </a:r>
              </a:p>
            </p:txBody>
          </p:sp>
        </p:grpSp>
        <p:cxnSp>
          <p:nvCxnSpPr>
            <p:cNvPr id="58" name="Straight Arrow Connector 57">
              <a:extLst>
                <a:ext uri="{FF2B5EF4-FFF2-40B4-BE49-F238E27FC236}">
                  <a16:creationId xmlns:a16="http://schemas.microsoft.com/office/drawing/2014/main" id="{2C719B6D-7447-0F4E-A9C6-D2BAA3A7B981}"/>
                </a:ext>
              </a:extLst>
            </p:cNvPr>
            <p:cNvCxnSpPr/>
            <p:nvPr/>
          </p:nvCxnSpPr>
          <p:spPr bwMode="auto">
            <a:xfrm>
              <a:off x="3657616" y="4209977"/>
              <a:ext cx="1584251"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pic>
        <p:nvPicPr>
          <p:cNvPr id="51" name="Picture 16" descr="underline_base">
            <a:extLst>
              <a:ext uri="{FF2B5EF4-FFF2-40B4-BE49-F238E27FC236}">
                <a16:creationId xmlns:a16="http://schemas.microsoft.com/office/drawing/2014/main" id="{9662FFF5-BC40-044D-8C44-675182F6B20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70" y="878966"/>
            <a:ext cx="7430601" cy="157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73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21" grpId="0"/>
      <p:bldP spid="30" grpId="0"/>
      <p:bldP spid="31" grpId="0"/>
      <p:bldP spid="32" grpId="0"/>
      <p:bldP spid="34" grpId="0"/>
      <p:bldP spid="9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A59DA523-464F-B644-AB8B-E43C7C3EC58A}" type="slidenum">
              <a:rPr lang="en-US" altLang="en-US" sz="1050">
                <a:latin typeface="Times New Roman" charset="0"/>
              </a:rPr>
              <a:pPr>
                <a:spcBef>
                  <a:spcPct val="0"/>
                </a:spcBef>
                <a:buFontTx/>
                <a:buNone/>
              </a:pPr>
              <a:t>91</a:t>
            </a:fld>
            <a:endParaRPr lang="en-US" altLang="en-US" sz="1050">
              <a:latin typeface="Times New Roman" charset="0"/>
            </a:endParaRPr>
          </a:p>
        </p:txBody>
      </p:sp>
      <p:sp>
        <p:nvSpPr>
          <p:cNvPr id="348162" name="Rectangle 2"/>
          <p:cNvSpPr>
            <a:spLocks noGrp="1" noChangeArrowheads="1"/>
          </p:cNvSpPr>
          <p:nvPr>
            <p:ph type="title"/>
          </p:nvPr>
        </p:nvSpPr>
        <p:spPr>
          <a:xfrm>
            <a:off x="139848" y="152400"/>
            <a:ext cx="7886700" cy="533400"/>
          </a:xfrm>
        </p:spPr>
        <p:txBody>
          <a:bodyPr>
            <a:noAutofit/>
          </a:bodyPr>
          <a:lstStyle/>
          <a:p>
            <a:pPr>
              <a:defRPr/>
            </a:pPr>
            <a:r>
              <a:rPr lang="en-US" sz="3200" dirty="0"/>
              <a:t>Selecting the Ports for the Spanning Tree</a:t>
            </a:r>
          </a:p>
        </p:txBody>
      </p:sp>
      <p:sp>
        <p:nvSpPr>
          <p:cNvPr id="348163" name="Rectangle 3"/>
          <p:cNvSpPr>
            <a:spLocks noGrp="1" noChangeArrowheads="1"/>
          </p:cNvSpPr>
          <p:nvPr>
            <p:ph type="body" idx="1"/>
          </p:nvPr>
        </p:nvSpPr>
        <p:spPr>
          <a:xfrm>
            <a:off x="139848" y="829338"/>
            <a:ext cx="8632429" cy="5419061"/>
          </a:xfrm>
        </p:spPr>
        <p:txBody>
          <a:bodyPr/>
          <a:lstStyle/>
          <a:p>
            <a:pPr marL="0" indent="0">
              <a:lnSpc>
                <a:spcPct val="100000"/>
              </a:lnSpc>
              <a:buNone/>
            </a:pPr>
            <a:r>
              <a:rPr lang="en-US" altLang="en-US" sz="2400" dirty="0"/>
              <a:t>now that Bridge B has calculated the root, the root path cost, and the designated bridge and port for each LAN:</a:t>
            </a:r>
          </a:p>
          <a:p>
            <a:pPr>
              <a:lnSpc>
                <a:spcPct val="100000"/>
              </a:lnSpc>
            </a:pPr>
            <a:r>
              <a:rPr lang="en-US" altLang="en-US" sz="2400" dirty="0"/>
              <a:t>B can decide which ports are in the spanning tree:</a:t>
            </a:r>
          </a:p>
          <a:p>
            <a:pPr lvl="1"/>
            <a:r>
              <a:rPr lang="en-US" altLang="en-US" sz="2000" dirty="0">
                <a:latin typeface="+mn-lt"/>
              </a:rPr>
              <a:t>B</a:t>
            </a:r>
            <a:r>
              <a:rPr lang="ja-JP" altLang="en-US" sz="2000">
                <a:latin typeface="+mn-lt"/>
              </a:rPr>
              <a:t>’</a:t>
            </a:r>
            <a:r>
              <a:rPr lang="en-US" altLang="ja-JP" sz="2000" dirty="0">
                <a:latin typeface="+mn-lt"/>
              </a:rPr>
              <a:t>s </a:t>
            </a:r>
            <a:r>
              <a:rPr lang="en-US" altLang="ja-JP" sz="2000" b="1" dirty="0">
                <a:latin typeface="+mn-lt"/>
              </a:rPr>
              <a:t>root port </a:t>
            </a:r>
            <a:r>
              <a:rPr lang="en-US" altLang="ja-JP" sz="2000" dirty="0">
                <a:latin typeface="+mn-lt"/>
              </a:rPr>
              <a:t>is part of the spanning tree (every bridge has to have a root port)</a:t>
            </a:r>
          </a:p>
          <a:p>
            <a:pPr lvl="1"/>
            <a:r>
              <a:rPr lang="en-US" altLang="en-US" sz="2000" dirty="0">
                <a:latin typeface="+mn-lt"/>
              </a:rPr>
              <a:t>the ports on </a:t>
            </a:r>
            <a:r>
              <a:rPr lang="en-US" altLang="en-US" sz="2000" b="1" dirty="0">
                <a:latin typeface="+mn-lt"/>
              </a:rPr>
              <a:t>all</a:t>
            </a:r>
            <a:r>
              <a:rPr lang="en-US" altLang="en-US" sz="2000" dirty="0">
                <a:latin typeface="+mn-lt"/>
              </a:rPr>
              <a:t> the LANs for which B is the </a:t>
            </a:r>
            <a:r>
              <a:rPr lang="en-US" altLang="en-US" sz="2000" b="1" dirty="0">
                <a:latin typeface="+mn-lt"/>
              </a:rPr>
              <a:t>designated</a:t>
            </a:r>
            <a:r>
              <a:rPr lang="en-US" altLang="en-US" sz="2000" dirty="0">
                <a:latin typeface="+mn-lt"/>
              </a:rPr>
              <a:t> bridge are part of the spanning tree (</a:t>
            </a:r>
            <a:r>
              <a:rPr lang="en-US" altLang="en-US" sz="2000" b="1" dirty="0">
                <a:latin typeface="+mn-lt"/>
              </a:rPr>
              <a:t>designated ports</a:t>
            </a:r>
            <a:r>
              <a:rPr lang="en-US" altLang="en-US" sz="2000" dirty="0">
                <a:latin typeface="+mn-lt"/>
              </a:rPr>
              <a:t>).</a:t>
            </a:r>
          </a:p>
          <a:p>
            <a:pPr>
              <a:lnSpc>
                <a:spcPct val="100000"/>
              </a:lnSpc>
            </a:pPr>
            <a:r>
              <a:rPr lang="en-US" altLang="en-US" sz="2400" dirty="0"/>
              <a:t>B</a:t>
            </a:r>
            <a:r>
              <a:rPr lang="ja-JP" altLang="en-US" sz="2400"/>
              <a:t>’</a:t>
            </a:r>
            <a:r>
              <a:rPr lang="en-US" altLang="ja-JP" sz="2400" dirty="0"/>
              <a:t>s ports that are in the spanning tree will forward packets </a:t>
            </a:r>
            <a:r>
              <a:rPr lang="en-US" altLang="ja-JP" sz="2400" dirty="0">
                <a:solidFill>
                  <a:srgbClr val="C00000"/>
                </a:solidFill>
              </a:rPr>
              <a:t>(=forwarding state)</a:t>
            </a:r>
          </a:p>
          <a:p>
            <a:pPr>
              <a:lnSpc>
                <a:spcPct val="100000"/>
              </a:lnSpc>
            </a:pPr>
            <a:r>
              <a:rPr lang="en-US" altLang="en-US" sz="2400" dirty="0"/>
              <a:t>B</a:t>
            </a:r>
            <a:r>
              <a:rPr lang="ja-JP" altLang="en-US" sz="2400"/>
              <a:t>’</a:t>
            </a:r>
            <a:r>
              <a:rPr lang="en-US" altLang="ja-JP" sz="2400" dirty="0"/>
              <a:t>s ports that are not in the spanning tree will not forward packets </a:t>
            </a:r>
            <a:r>
              <a:rPr lang="en-US" altLang="ja-JP" sz="2400" dirty="0">
                <a:solidFill>
                  <a:srgbClr val="C00000"/>
                </a:solidFill>
              </a:rPr>
              <a:t>(=blocking state</a:t>
            </a:r>
            <a:r>
              <a:rPr lang="en-US" altLang="ja-JP" sz="2400" b="1" dirty="0">
                <a:solidFill>
                  <a:srgbClr val="C00000"/>
                </a:solidFill>
              </a:rPr>
              <a:t>)</a:t>
            </a:r>
          </a:p>
          <a:p>
            <a:pPr>
              <a:lnSpc>
                <a:spcPct val="100000"/>
              </a:lnSpc>
            </a:pPr>
            <a:r>
              <a:rPr lang="en-US" altLang="en-US" sz="2400" dirty="0"/>
              <a:t>it is possible that a bridge may </a:t>
            </a:r>
            <a:r>
              <a:rPr lang="en-US" altLang="en-US" sz="2400" dirty="0">
                <a:solidFill>
                  <a:srgbClr val="C00000"/>
                </a:solidFill>
              </a:rPr>
              <a:t>not be </a:t>
            </a:r>
            <a:r>
              <a:rPr lang="en-US" altLang="en-US" sz="2400" dirty="0"/>
              <a:t>the designated bridge on </a:t>
            </a:r>
            <a:r>
              <a:rPr lang="en-US" altLang="en-US" sz="2400" dirty="0">
                <a:solidFill>
                  <a:srgbClr val="C00000"/>
                </a:solidFill>
              </a:rPr>
              <a:t>any</a:t>
            </a:r>
            <a:r>
              <a:rPr lang="en-US" altLang="en-US" sz="2400" dirty="0"/>
              <a:t> LAN (have </a:t>
            </a:r>
            <a:r>
              <a:rPr lang="en-US" altLang="en-US" sz="2400" dirty="0">
                <a:solidFill>
                  <a:srgbClr val="C00000"/>
                </a:solidFill>
              </a:rPr>
              <a:t>no</a:t>
            </a:r>
            <a:r>
              <a:rPr lang="en-US" altLang="en-US" sz="2400" dirty="0"/>
              <a:t> designated ports)</a:t>
            </a:r>
          </a:p>
          <a:p>
            <a:pPr lvl="1">
              <a:lnSpc>
                <a:spcPct val="100000"/>
              </a:lnSpc>
            </a:pPr>
            <a:r>
              <a:rPr lang="en-US" altLang="en-US" sz="2000" dirty="0">
                <a:solidFill>
                  <a:srgbClr val="C00000"/>
                </a:solidFill>
              </a:rPr>
              <a:t>all its ports </a:t>
            </a:r>
            <a:r>
              <a:rPr lang="en-US" altLang="en-US" sz="2000" dirty="0"/>
              <a:t>other than the </a:t>
            </a:r>
            <a:r>
              <a:rPr lang="en-US" altLang="en-US" sz="2000" dirty="0">
                <a:solidFill>
                  <a:srgbClr val="C00000"/>
                </a:solidFill>
              </a:rPr>
              <a:t>root port </a:t>
            </a:r>
            <a:r>
              <a:rPr lang="en-US" altLang="en-US" sz="2000" dirty="0"/>
              <a:t>are</a:t>
            </a:r>
            <a:r>
              <a:rPr lang="en-US" altLang="en-US" sz="2000" dirty="0">
                <a:solidFill>
                  <a:srgbClr val="C00000"/>
                </a:solidFill>
              </a:rPr>
              <a:t> blocked </a:t>
            </a:r>
            <a:r>
              <a:rPr lang="en-US" altLang="en-US" sz="2000" dirty="0"/>
              <a:t>-&gt;</a:t>
            </a:r>
            <a:r>
              <a:rPr lang="en-US" altLang="en-US" sz="2000" dirty="0">
                <a:solidFill>
                  <a:srgbClr val="C00000"/>
                </a:solidFill>
              </a:rPr>
              <a:t> blocked bridge</a:t>
            </a:r>
            <a:endParaRPr lang="en-US" altLang="en-US" sz="2000" dirty="0"/>
          </a:p>
        </p:txBody>
      </p:sp>
      <p:pic>
        <p:nvPicPr>
          <p:cNvPr id="5" name="Picture 16" descr="underline_base">
            <a:extLst>
              <a:ext uri="{FF2B5EF4-FFF2-40B4-BE49-F238E27FC236}">
                <a16:creationId xmlns:a16="http://schemas.microsoft.com/office/drawing/2014/main" id="{D72FDE88-3217-8B42-A544-2E9490715DC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48" y="645654"/>
            <a:ext cx="6835110" cy="183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853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6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6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1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charset="0"/>
                <a:ea typeface="ＭＳ Ｐゴシック" charset="-128"/>
              </a:defRPr>
            </a:lvl1pPr>
            <a:lvl2pPr marL="557213" indent="-214313">
              <a:spcBef>
                <a:spcPct val="20000"/>
              </a:spcBef>
              <a:buChar char="–"/>
              <a:defRPr sz="1800">
                <a:solidFill>
                  <a:schemeClr val="tx1"/>
                </a:solidFill>
                <a:latin typeface="Arial" charset="0"/>
                <a:ea typeface="ＭＳ Ｐゴシック" charset="-128"/>
              </a:defRPr>
            </a:lvl2pPr>
            <a:lvl3pPr marL="857250" indent="-171450">
              <a:spcBef>
                <a:spcPct val="20000"/>
              </a:spcBef>
              <a:buChar char="•"/>
              <a:defRPr sz="1800">
                <a:solidFill>
                  <a:schemeClr val="tx1"/>
                </a:solidFill>
                <a:latin typeface="Arial" charset="0"/>
                <a:ea typeface="ＭＳ Ｐゴシック" charset="-128"/>
              </a:defRPr>
            </a:lvl3pPr>
            <a:lvl4pPr marL="1200150" indent="-171450">
              <a:spcBef>
                <a:spcPct val="20000"/>
              </a:spcBef>
              <a:buChar char="–"/>
              <a:defRPr sz="1500">
                <a:solidFill>
                  <a:schemeClr val="tx1"/>
                </a:solidFill>
                <a:latin typeface="Arial" charset="0"/>
                <a:ea typeface="ＭＳ Ｐゴシック" charset="-128"/>
              </a:defRPr>
            </a:lvl4pPr>
            <a:lvl5pPr marL="1543050" indent="-171450">
              <a:spcBef>
                <a:spcPct val="20000"/>
              </a:spcBef>
              <a:buChar char="»"/>
              <a:defRPr sz="1500">
                <a:solidFill>
                  <a:schemeClr val="tx1"/>
                </a:solidFill>
                <a:latin typeface="Arial" charset="0"/>
                <a:ea typeface="ＭＳ Ｐゴシック" charset="-128"/>
              </a:defRPr>
            </a:lvl5pPr>
            <a:lvl6pPr marL="1885950" indent="-171450"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pPr>
            <a:fld id="{B3F98A9E-BDBE-3E49-AB81-294926733F9C}" type="slidenum">
              <a:rPr lang="en-US" altLang="en-US" sz="1050">
                <a:latin typeface="Times New Roman" charset="0"/>
              </a:rPr>
              <a:pPr>
                <a:spcBef>
                  <a:spcPct val="0"/>
                </a:spcBef>
                <a:buFontTx/>
                <a:buNone/>
              </a:pPr>
              <a:t>92</a:t>
            </a:fld>
            <a:endParaRPr lang="en-US" altLang="en-US" sz="1050">
              <a:latin typeface="Times New Roman" charset="0"/>
            </a:endParaRPr>
          </a:p>
        </p:txBody>
      </p:sp>
      <p:sp>
        <p:nvSpPr>
          <p:cNvPr id="349186" name="Rectangle 2"/>
          <p:cNvSpPr>
            <a:spLocks noGrp="1" noChangeArrowheads="1"/>
          </p:cNvSpPr>
          <p:nvPr>
            <p:ph type="title"/>
          </p:nvPr>
        </p:nvSpPr>
        <p:spPr>
          <a:xfrm>
            <a:off x="31003" y="24453"/>
            <a:ext cx="8792246" cy="856085"/>
          </a:xfrm>
        </p:spPr>
        <p:txBody>
          <a:bodyPr>
            <a:noAutofit/>
          </a:bodyPr>
          <a:lstStyle/>
          <a:p>
            <a:pPr>
              <a:defRPr/>
            </a:pPr>
            <a:r>
              <a:rPr lang="en-US" sz="3600" dirty="0"/>
              <a:t>Spanning Tree example</a:t>
            </a:r>
          </a:p>
        </p:txBody>
      </p:sp>
      <p:sp>
        <p:nvSpPr>
          <p:cNvPr id="349188" name="Rectangle 4"/>
          <p:cNvSpPr>
            <a:spLocks noGrp="1" noChangeArrowheads="1"/>
          </p:cNvSpPr>
          <p:nvPr>
            <p:ph type="body" sz="half" idx="1"/>
          </p:nvPr>
        </p:nvSpPr>
        <p:spPr>
          <a:xfrm>
            <a:off x="274375" y="1010167"/>
            <a:ext cx="3654950" cy="4839090"/>
          </a:xfrm>
        </p:spPr>
        <p:txBody>
          <a:bodyPr>
            <a:noAutofit/>
          </a:bodyPr>
          <a:lstStyle/>
          <a:p>
            <a:pPr>
              <a:lnSpc>
                <a:spcPct val="110000"/>
              </a:lnSpc>
              <a:defRPr/>
            </a:pPr>
            <a:r>
              <a:rPr lang="en-US" sz="2400" dirty="0"/>
              <a:t>consider the network on the right</a:t>
            </a:r>
          </a:p>
          <a:p>
            <a:pPr>
              <a:lnSpc>
                <a:spcPct val="110000"/>
              </a:lnSpc>
              <a:defRPr/>
            </a:pPr>
            <a:r>
              <a:rPr lang="en-US" sz="2400" dirty="0"/>
              <a:t>assume that the bridges have calculated the designated ports (</a:t>
            </a:r>
            <a:r>
              <a:rPr lang="en-US" sz="2400" b="1" dirty="0">
                <a:solidFill>
                  <a:srgbClr val="C00000"/>
                </a:solidFill>
              </a:rPr>
              <a:t>D</a:t>
            </a:r>
            <a:r>
              <a:rPr lang="en-US" sz="2400" dirty="0"/>
              <a:t>), the blocked ports (</a:t>
            </a:r>
            <a:r>
              <a:rPr lang="en-US" sz="2400" b="1" dirty="0">
                <a:solidFill>
                  <a:srgbClr val="C00000"/>
                </a:solidFill>
              </a:rPr>
              <a:t>B</a:t>
            </a:r>
            <a:r>
              <a:rPr lang="en-US" sz="2400" dirty="0"/>
              <a:t>) and the root ports (</a:t>
            </a:r>
            <a:r>
              <a:rPr lang="en-US" sz="2400" b="1" dirty="0">
                <a:solidFill>
                  <a:srgbClr val="C00000"/>
                </a:solidFill>
              </a:rPr>
              <a:t>R</a:t>
            </a:r>
            <a:r>
              <a:rPr lang="en-US" sz="2400" dirty="0"/>
              <a:t>) as indicated </a:t>
            </a:r>
          </a:p>
          <a:p>
            <a:pPr>
              <a:lnSpc>
                <a:spcPct val="110000"/>
              </a:lnSpc>
              <a:defRPr/>
            </a:pPr>
            <a:r>
              <a:rPr lang="en-US" sz="2400" dirty="0"/>
              <a:t>what is the spanning tree?</a:t>
            </a:r>
          </a:p>
        </p:txBody>
      </p:sp>
      <p:grpSp>
        <p:nvGrpSpPr>
          <p:cNvPr id="2" name="Group 1">
            <a:extLst>
              <a:ext uri="{FF2B5EF4-FFF2-40B4-BE49-F238E27FC236}">
                <a16:creationId xmlns:a16="http://schemas.microsoft.com/office/drawing/2014/main" id="{B1803BE3-DB08-2148-81B2-2137C26D4C30}"/>
              </a:ext>
            </a:extLst>
          </p:cNvPr>
          <p:cNvGrpSpPr/>
          <p:nvPr/>
        </p:nvGrpSpPr>
        <p:grpSpPr>
          <a:xfrm>
            <a:off x="4806951" y="1639492"/>
            <a:ext cx="3812381" cy="3711178"/>
            <a:chOff x="5393267" y="1313923"/>
            <a:chExt cx="5083175" cy="4948237"/>
          </a:xfrm>
        </p:grpSpPr>
        <p:graphicFrame>
          <p:nvGraphicFramePr>
            <p:cNvPr id="50177" name="Object 3"/>
            <p:cNvGraphicFramePr>
              <a:graphicFrameLocks noChangeAspect="1"/>
            </p:cNvGraphicFramePr>
            <p:nvPr/>
          </p:nvGraphicFramePr>
          <p:xfrm>
            <a:off x="5393267" y="1313923"/>
            <a:ext cx="5083175" cy="4948237"/>
          </p:xfrm>
          <a:graphic>
            <a:graphicData uri="http://schemas.openxmlformats.org/presentationml/2006/ole">
              <mc:AlternateContent xmlns:mc="http://schemas.openxmlformats.org/markup-compatibility/2006">
                <mc:Choice xmlns:v="urn:schemas-microsoft-com:vml" Requires="v">
                  <p:oleObj spid="_x0000_s86075" name="VISIO" r:id="rId3" imgW="6074664" imgH="7214616" progId="Visio.Drawing.6">
                    <p:embed/>
                  </p:oleObj>
                </mc:Choice>
                <mc:Fallback>
                  <p:oleObj name="VISIO" r:id="rId3" imgW="6074664" imgH="7214616" progId="Visio.Drawing.6">
                    <p:embed/>
                    <p:pic>
                      <p:nvPicPr>
                        <p:cNvPr id="5017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267" y="1313923"/>
                          <a:ext cx="5083175" cy="494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0181" name="TextBox 1"/>
            <p:cNvSpPr txBox="1">
              <a:spLocks noChangeArrowheads="1"/>
            </p:cNvSpPr>
            <p:nvPr/>
          </p:nvSpPr>
          <p:spPr bwMode="auto">
            <a:xfrm>
              <a:off x="6553200" y="3124202"/>
              <a:ext cx="4300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en-US" sz="1800" b="1" dirty="0">
                  <a:solidFill>
                    <a:srgbClr val="FF0000"/>
                  </a:solidFill>
                  <a:latin typeface="Courier New" charset="0"/>
                </a:rPr>
                <a:t>1</a:t>
              </a:r>
            </a:p>
          </p:txBody>
        </p:sp>
        <p:sp>
          <p:nvSpPr>
            <p:cNvPr id="50182" name="TextBox 2"/>
            <p:cNvSpPr txBox="1">
              <a:spLocks noChangeArrowheads="1"/>
            </p:cNvSpPr>
            <p:nvPr/>
          </p:nvSpPr>
          <p:spPr bwMode="auto">
            <a:xfrm>
              <a:off x="7620000" y="2286002"/>
              <a:ext cx="4300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en-US" sz="1800" b="1" dirty="0">
                  <a:solidFill>
                    <a:srgbClr val="FF0000"/>
                  </a:solidFill>
                  <a:latin typeface="Courier New" charset="0"/>
                </a:rPr>
                <a:t>2</a:t>
              </a:r>
            </a:p>
          </p:txBody>
        </p:sp>
        <p:sp>
          <p:nvSpPr>
            <p:cNvPr id="50183" name="TextBox 3"/>
            <p:cNvSpPr txBox="1">
              <a:spLocks noChangeArrowheads="1"/>
            </p:cNvSpPr>
            <p:nvPr/>
          </p:nvSpPr>
          <p:spPr bwMode="auto">
            <a:xfrm>
              <a:off x="9601201" y="2286002"/>
              <a:ext cx="4300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en-US" sz="1800" b="1" dirty="0">
                  <a:solidFill>
                    <a:srgbClr val="FF0000"/>
                  </a:solidFill>
                  <a:latin typeface="Courier New" charset="0"/>
                </a:rPr>
                <a:t>3</a:t>
              </a:r>
            </a:p>
          </p:txBody>
        </p:sp>
        <p:sp>
          <p:nvSpPr>
            <p:cNvPr id="50184" name="TextBox 5"/>
            <p:cNvSpPr txBox="1">
              <a:spLocks noChangeArrowheads="1"/>
            </p:cNvSpPr>
            <p:nvPr/>
          </p:nvSpPr>
          <p:spPr bwMode="auto">
            <a:xfrm>
              <a:off x="9816217" y="3781638"/>
              <a:ext cx="4300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en-US" sz="1800" b="1" dirty="0">
                  <a:solidFill>
                    <a:srgbClr val="FF0000"/>
                  </a:solidFill>
                  <a:latin typeface="Courier New" charset="0"/>
                </a:rPr>
                <a:t>4</a:t>
              </a:r>
            </a:p>
          </p:txBody>
        </p:sp>
        <p:sp>
          <p:nvSpPr>
            <p:cNvPr id="50185" name="TextBox 6"/>
            <p:cNvSpPr txBox="1">
              <a:spLocks noChangeArrowheads="1"/>
            </p:cNvSpPr>
            <p:nvPr/>
          </p:nvSpPr>
          <p:spPr bwMode="auto">
            <a:xfrm>
              <a:off x="8153401" y="5105401"/>
              <a:ext cx="4300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en-US" sz="1800" b="1" dirty="0">
                  <a:solidFill>
                    <a:srgbClr val="FF0000"/>
                  </a:solidFill>
                  <a:latin typeface="Courier New" charset="0"/>
                </a:rPr>
                <a:t>5</a:t>
              </a:r>
            </a:p>
          </p:txBody>
        </p:sp>
        <p:sp>
          <p:nvSpPr>
            <p:cNvPr id="50186" name="TextBox 2"/>
            <p:cNvSpPr txBox="1">
              <a:spLocks noChangeArrowheads="1"/>
            </p:cNvSpPr>
            <p:nvPr/>
          </p:nvSpPr>
          <p:spPr bwMode="auto">
            <a:xfrm>
              <a:off x="6172200" y="3581400"/>
              <a:ext cx="389424"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en-US" sz="1400" b="1" dirty="0">
                  <a:solidFill>
                    <a:srgbClr val="FF0000"/>
                  </a:solidFill>
                  <a:latin typeface="Courier New" charset="0"/>
                </a:rPr>
                <a:t>B</a:t>
              </a:r>
            </a:p>
          </p:txBody>
        </p:sp>
        <p:sp>
          <p:nvSpPr>
            <p:cNvPr id="50187" name="TextBox 12"/>
            <p:cNvSpPr txBox="1">
              <a:spLocks noChangeArrowheads="1"/>
            </p:cNvSpPr>
            <p:nvPr/>
          </p:nvSpPr>
          <p:spPr bwMode="auto">
            <a:xfrm>
              <a:off x="9220201" y="1981200"/>
              <a:ext cx="389424"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en-US" sz="1400" b="1" dirty="0">
                  <a:solidFill>
                    <a:srgbClr val="FF0000"/>
                  </a:solidFill>
                  <a:latin typeface="Courier New" charset="0"/>
                </a:rPr>
                <a:t>B</a:t>
              </a:r>
            </a:p>
          </p:txBody>
        </p:sp>
      </p:grpSp>
      <p:pic>
        <p:nvPicPr>
          <p:cNvPr id="14" name="Picture 16" descr="underline_base">
            <a:extLst>
              <a:ext uri="{FF2B5EF4-FFF2-40B4-BE49-F238E27FC236}">
                <a16:creationId xmlns:a16="http://schemas.microsoft.com/office/drawing/2014/main" id="{896B1605-5F2E-8A47-99DD-B53D8CA1E8C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03" y="797988"/>
            <a:ext cx="4540997" cy="16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3720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8805-CEF5-074B-AED2-063C007252FA}"/>
              </a:ext>
            </a:extLst>
          </p:cNvPr>
          <p:cNvSpPr>
            <a:spLocks noGrp="1"/>
          </p:cNvSpPr>
          <p:nvPr>
            <p:ph type="title"/>
          </p:nvPr>
        </p:nvSpPr>
        <p:spPr>
          <a:xfrm>
            <a:off x="160257" y="258695"/>
            <a:ext cx="7886700" cy="610478"/>
          </a:xfrm>
        </p:spPr>
        <p:txBody>
          <a:bodyPr/>
          <a:lstStyle/>
          <a:p>
            <a:r>
              <a:rPr lang="en-US" dirty="0">
                <a:latin typeface="Gill Sans MT" panose="020B0502020104020203" pitchFamily="34" charset="77"/>
              </a:rPr>
              <a:t>Block Diagram of Spanning Tree</a:t>
            </a:r>
          </a:p>
        </p:txBody>
      </p:sp>
      <p:pic>
        <p:nvPicPr>
          <p:cNvPr id="4" name="Picture 16" descr="underline_base">
            <a:extLst>
              <a:ext uri="{FF2B5EF4-FFF2-40B4-BE49-F238E27FC236}">
                <a16:creationId xmlns:a16="http://schemas.microsoft.com/office/drawing/2014/main" id="{25B0685D-F641-384E-A03D-E8FEAA80432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72" y="951079"/>
            <a:ext cx="7294464" cy="161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8" name="Group 47">
            <a:extLst>
              <a:ext uri="{FF2B5EF4-FFF2-40B4-BE49-F238E27FC236}">
                <a16:creationId xmlns:a16="http://schemas.microsoft.com/office/drawing/2014/main" id="{92AAF851-494D-0542-9A45-416DDDECC97E}"/>
              </a:ext>
            </a:extLst>
          </p:cNvPr>
          <p:cNvGrpSpPr/>
          <p:nvPr/>
        </p:nvGrpSpPr>
        <p:grpSpPr>
          <a:xfrm>
            <a:off x="1497933" y="1955034"/>
            <a:ext cx="4483987" cy="3829148"/>
            <a:chOff x="1997243" y="1463712"/>
            <a:chExt cx="5978649" cy="5105530"/>
          </a:xfrm>
        </p:grpSpPr>
        <p:sp>
          <p:nvSpPr>
            <p:cNvPr id="5" name="Rectangle 4">
              <a:extLst>
                <a:ext uri="{FF2B5EF4-FFF2-40B4-BE49-F238E27FC236}">
                  <a16:creationId xmlns:a16="http://schemas.microsoft.com/office/drawing/2014/main" id="{7DF3835C-789B-8045-9A6A-48DC33C04339}"/>
                </a:ext>
              </a:extLst>
            </p:cNvPr>
            <p:cNvSpPr/>
            <p:nvPr/>
          </p:nvSpPr>
          <p:spPr>
            <a:xfrm>
              <a:off x="4499812" y="1463712"/>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2ABA5785-576A-1C44-A11C-C27F8C0DA5E5}"/>
                </a:ext>
              </a:extLst>
            </p:cNvPr>
            <p:cNvSpPr/>
            <p:nvPr/>
          </p:nvSpPr>
          <p:spPr>
            <a:xfrm>
              <a:off x="6777790" y="4802272"/>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48700A4B-12D2-1441-A8A5-EAEF7DD6CAE0}"/>
                </a:ext>
              </a:extLst>
            </p:cNvPr>
            <p:cNvSpPr/>
            <p:nvPr/>
          </p:nvSpPr>
          <p:spPr>
            <a:xfrm>
              <a:off x="1997243" y="29718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B09DEE2F-2CBE-0F4C-9A24-A3F662D86199}"/>
                </a:ext>
              </a:extLst>
            </p:cNvPr>
            <p:cNvSpPr/>
            <p:nvPr/>
          </p:nvSpPr>
          <p:spPr>
            <a:xfrm>
              <a:off x="6777790" y="2932409"/>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80B3DF62-92F7-6549-9C0F-F58E9A6B045B}"/>
                </a:ext>
              </a:extLst>
            </p:cNvPr>
            <p:cNvSpPr/>
            <p:nvPr/>
          </p:nvSpPr>
          <p:spPr>
            <a:xfrm>
              <a:off x="4499812" y="2932409"/>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A0B2154D-16B3-AD4D-A2C7-4498AB0073E1}"/>
                </a:ext>
              </a:extLst>
            </p:cNvPr>
            <p:cNvSpPr txBox="1"/>
            <p:nvPr/>
          </p:nvSpPr>
          <p:spPr>
            <a:xfrm>
              <a:off x="4697966" y="1731067"/>
              <a:ext cx="716247" cy="553997"/>
            </a:xfrm>
            <a:prstGeom prst="rect">
              <a:avLst/>
            </a:prstGeom>
            <a:noFill/>
          </p:spPr>
          <p:txBody>
            <a:bodyPr wrap="square" rtlCol="0">
              <a:spAutoFit/>
            </a:bodyPr>
            <a:lstStyle/>
            <a:p>
              <a:r>
                <a:rPr lang="en-US" sz="2100" dirty="0"/>
                <a:t>B2</a:t>
              </a:r>
            </a:p>
          </p:txBody>
        </p:sp>
        <p:sp>
          <p:nvSpPr>
            <p:cNvPr id="13" name="TextBox 12">
              <a:extLst>
                <a:ext uri="{FF2B5EF4-FFF2-40B4-BE49-F238E27FC236}">
                  <a16:creationId xmlns:a16="http://schemas.microsoft.com/office/drawing/2014/main" id="{8BAD260A-B394-3547-9153-0D8C560B332B}"/>
                </a:ext>
              </a:extLst>
            </p:cNvPr>
            <p:cNvSpPr txBox="1"/>
            <p:nvPr/>
          </p:nvSpPr>
          <p:spPr>
            <a:xfrm>
              <a:off x="2195398" y="3127998"/>
              <a:ext cx="716247" cy="553997"/>
            </a:xfrm>
            <a:prstGeom prst="rect">
              <a:avLst/>
            </a:prstGeom>
            <a:noFill/>
          </p:spPr>
          <p:txBody>
            <a:bodyPr wrap="square" rtlCol="0">
              <a:spAutoFit/>
            </a:bodyPr>
            <a:lstStyle/>
            <a:p>
              <a:r>
                <a:rPr lang="en-US" sz="2100" dirty="0"/>
                <a:t>B1</a:t>
              </a:r>
            </a:p>
          </p:txBody>
        </p:sp>
        <p:sp>
          <p:nvSpPr>
            <p:cNvPr id="14" name="TextBox 13">
              <a:extLst>
                <a:ext uri="{FF2B5EF4-FFF2-40B4-BE49-F238E27FC236}">
                  <a16:creationId xmlns:a16="http://schemas.microsoft.com/office/drawing/2014/main" id="{DA8F9A92-75C4-EE43-8F0E-6659AA0DA75A}"/>
                </a:ext>
              </a:extLst>
            </p:cNvPr>
            <p:cNvSpPr txBox="1"/>
            <p:nvPr/>
          </p:nvSpPr>
          <p:spPr>
            <a:xfrm>
              <a:off x="4697966" y="3127998"/>
              <a:ext cx="716247" cy="553997"/>
            </a:xfrm>
            <a:prstGeom prst="rect">
              <a:avLst/>
            </a:prstGeom>
            <a:noFill/>
          </p:spPr>
          <p:txBody>
            <a:bodyPr wrap="square" rtlCol="0">
              <a:spAutoFit/>
            </a:bodyPr>
            <a:lstStyle/>
            <a:p>
              <a:r>
                <a:rPr lang="en-US" sz="2100" dirty="0"/>
                <a:t>B3</a:t>
              </a:r>
            </a:p>
          </p:txBody>
        </p:sp>
        <p:sp>
          <p:nvSpPr>
            <p:cNvPr id="15" name="TextBox 14">
              <a:extLst>
                <a:ext uri="{FF2B5EF4-FFF2-40B4-BE49-F238E27FC236}">
                  <a16:creationId xmlns:a16="http://schemas.microsoft.com/office/drawing/2014/main" id="{509C8006-E0FA-D94A-BF47-EC78D381038D}"/>
                </a:ext>
              </a:extLst>
            </p:cNvPr>
            <p:cNvSpPr txBox="1"/>
            <p:nvPr/>
          </p:nvSpPr>
          <p:spPr>
            <a:xfrm>
              <a:off x="6975944" y="3167390"/>
              <a:ext cx="716247" cy="553997"/>
            </a:xfrm>
            <a:prstGeom prst="rect">
              <a:avLst/>
            </a:prstGeom>
            <a:noFill/>
          </p:spPr>
          <p:txBody>
            <a:bodyPr wrap="square" rtlCol="0">
              <a:spAutoFit/>
            </a:bodyPr>
            <a:lstStyle/>
            <a:p>
              <a:r>
                <a:rPr lang="en-US" sz="2100" dirty="0"/>
                <a:t>B4</a:t>
              </a:r>
            </a:p>
          </p:txBody>
        </p:sp>
        <p:sp>
          <p:nvSpPr>
            <p:cNvPr id="16" name="TextBox 15">
              <a:extLst>
                <a:ext uri="{FF2B5EF4-FFF2-40B4-BE49-F238E27FC236}">
                  <a16:creationId xmlns:a16="http://schemas.microsoft.com/office/drawing/2014/main" id="{FB364F4A-A49F-574E-817D-E7DC8CCBCD78}"/>
                </a:ext>
              </a:extLst>
            </p:cNvPr>
            <p:cNvSpPr txBox="1"/>
            <p:nvPr/>
          </p:nvSpPr>
          <p:spPr>
            <a:xfrm>
              <a:off x="6975945" y="4997862"/>
              <a:ext cx="716247" cy="553997"/>
            </a:xfrm>
            <a:prstGeom prst="rect">
              <a:avLst/>
            </a:prstGeom>
            <a:noFill/>
          </p:spPr>
          <p:txBody>
            <a:bodyPr wrap="square" rtlCol="0">
              <a:spAutoFit/>
            </a:bodyPr>
            <a:lstStyle/>
            <a:p>
              <a:r>
                <a:rPr lang="en-US" sz="2100" dirty="0"/>
                <a:t>B5</a:t>
              </a:r>
            </a:p>
          </p:txBody>
        </p:sp>
        <p:cxnSp>
          <p:nvCxnSpPr>
            <p:cNvPr id="18" name="Straight Connector 17">
              <a:extLst>
                <a:ext uri="{FF2B5EF4-FFF2-40B4-BE49-F238E27FC236}">
                  <a16:creationId xmlns:a16="http://schemas.microsoft.com/office/drawing/2014/main" id="{CC128A19-8584-BE40-9378-138F940FAB3B}"/>
                </a:ext>
              </a:extLst>
            </p:cNvPr>
            <p:cNvCxnSpPr>
              <a:stCxn id="5" idx="1"/>
            </p:cNvCxnSpPr>
            <p:nvPr/>
          </p:nvCxnSpPr>
          <p:spPr>
            <a:xfrm flipH="1">
              <a:off x="2454443" y="1920912"/>
              <a:ext cx="2045369" cy="1050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08B05F-77DB-E248-9F95-AC1A67433E2D}"/>
                </a:ext>
              </a:extLst>
            </p:cNvPr>
            <p:cNvCxnSpPr>
              <a:stCxn id="5" idx="2"/>
              <a:endCxn id="10" idx="0"/>
            </p:cNvCxnSpPr>
            <p:nvPr/>
          </p:nvCxnSpPr>
          <p:spPr>
            <a:xfrm>
              <a:off x="4957012" y="2378112"/>
              <a:ext cx="0" cy="554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F70CD0-5C98-A04E-842B-52F7DACCEBB8}"/>
                </a:ext>
              </a:extLst>
            </p:cNvPr>
            <p:cNvCxnSpPr>
              <a:stCxn id="11" idx="3"/>
            </p:cNvCxnSpPr>
            <p:nvPr/>
          </p:nvCxnSpPr>
          <p:spPr>
            <a:xfrm>
              <a:off x="5414212" y="2008065"/>
              <a:ext cx="1919855" cy="924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C2EC628-2649-8F41-98F4-CBA0BDDBD877}"/>
                </a:ext>
              </a:extLst>
            </p:cNvPr>
            <p:cNvCxnSpPr>
              <a:stCxn id="9" idx="2"/>
              <a:endCxn id="7" idx="0"/>
            </p:cNvCxnSpPr>
            <p:nvPr/>
          </p:nvCxnSpPr>
          <p:spPr>
            <a:xfrm>
              <a:off x="7234990" y="3846809"/>
              <a:ext cx="0" cy="955463"/>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1757680-DC1B-2A49-A923-7840DED4AAF9}"/>
                </a:ext>
              </a:extLst>
            </p:cNvPr>
            <p:cNvSpPr txBox="1"/>
            <p:nvPr/>
          </p:nvSpPr>
          <p:spPr>
            <a:xfrm>
              <a:off x="3807038" y="1497036"/>
              <a:ext cx="494621" cy="553997"/>
            </a:xfrm>
            <a:prstGeom prst="rect">
              <a:avLst/>
            </a:prstGeom>
            <a:noFill/>
          </p:spPr>
          <p:txBody>
            <a:bodyPr wrap="square" rtlCol="0">
              <a:spAutoFit/>
            </a:bodyPr>
            <a:lstStyle/>
            <a:p>
              <a:r>
                <a:rPr lang="en-US" sz="2100" dirty="0"/>
                <a:t>D</a:t>
              </a:r>
            </a:p>
          </p:txBody>
        </p:sp>
        <p:sp>
          <p:nvSpPr>
            <p:cNvPr id="26" name="TextBox 25">
              <a:extLst>
                <a:ext uri="{FF2B5EF4-FFF2-40B4-BE49-F238E27FC236}">
                  <a16:creationId xmlns:a16="http://schemas.microsoft.com/office/drawing/2014/main" id="{3D500B97-5B6E-434A-B9BB-68BD19F3114F}"/>
                </a:ext>
              </a:extLst>
            </p:cNvPr>
            <p:cNvSpPr txBox="1"/>
            <p:nvPr/>
          </p:nvSpPr>
          <p:spPr>
            <a:xfrm>
              <a:off x="6486816" y="5763078"/>
              <a:ext cx="494621" cy="553997"/>
            </a:xfrm>
            <a:prstGeom prst="rect">
              <a:avLst/>
            </a:prstGeom>
            <a:noFill/>
          </p:spPr>
          <p:txBody>
            <a:bodyPr wrap="square" rtlCol="0">
              <a:spAutoFit/>
            </a:bodyPr>
            <a:lstStyle/>
            <a:p>
              <a:r>
                <a:rPr lang="en-US" sz="2100" dirty="0"/>
                <a:t>D</a:t>
              </a:r>
            </a:p>
          </p:txBody>
        </p:sp>
        <p:sp>
          <p:nvSpPr>
            <p:cNvPr id="27" name="TextBox 26">
              <a:extLst>
                <a:ext uri="{FF2B5EF4-FFF2-40B4-BE49-F238E27FC236}">
                  <a16:creationId xmlns:a16="http://schemas.microsoft.com/office/drawing/2014/main" id="{95E0FDDD-FDDA-554D-BE71-625794556AAD}"/>
                </a:ext>
              </a:extLst>
            </p:cNvPr>
            <p:cNvSpPr txBox="1"/>
            <p:nvPr/>
          </p:nvSpPr>
          <p:spPr>
            <a:xfrm>
              <a:off x="6842272" y="3846809"/>
              <a:ext cx="494621" cy="553997"/>
            </a:xfrm>
            <a:prstGeom prst="rect">
              <a:avLst/>
            </a:prstGeom>
            <a:noFill/>
          </p:spPr>
          <p:txBody>
            <a:bodyPr wrap="square" rtlCol="0">
              <a:spAutoFit/>
            </a:bodyPr>
            <a:lstStyle/>
            <a:p>
              <a:r>
                <a:rPr lang="en-US" sz="2100" dirty="0"/>
                <a:t>D</a:t>
              </a:r>
            </a:p>
          </p:txBody>
        </p:sp>
        <p:sp>
          <p:nvSpPr>
            <p:cNvPr id="28" name="TextBox 27">
              <a:extLst>
                <a:ext uri="{FF2B5EF4-FFF2-40B4-BE49-F238E27FC236}">
                  <a16:creationId xmlns:a16="http://schemas.microsoft.com/office/drawing/2014/main" id="{B1C52689-6D2E-F446-8915-EB4A161A9DB3}"/>
                </a:ext>
              </a:extLst>
            </p:cNvPr>
            <p:cNvSpPr txBox="1"/>
            <p:nvPr/>
          </p:nvSpPr>
          <p:spPr>
            <a:xfrm>
              <a:off x="4919591" y="2311395"/>
              <a:ext cx="494621" cy="553997"/>
            </a:xfrm>
            <a:prstGeom prst="rect">
              <a:avLst/>
            </a:prstGeom>
            <a:noFill/>
          </p:spPr>
          <p:txBody>
            <a:bodyPr wrap="square" rtlCol="0">
              <a:spAutoFit/>
            </a:bodyPr>
            <a:lstStyle/>
            <a:p>
              <a:r>
                <a:rPr lang="en-US" sz="2100" dirty="0"/>
                <a:t>D</a:t>
              </a:r>
            </a:p>
          </p:txBody>
        </p:sp>
        <p:sp>
          <p:nvSpPr>
            <p:cNvPr id="29" name="TextBox 28">
              <a:extLst>
                <a:ext uri="{FF2B5EF4-FFF2-40B4-BE49-F238E27FC236}">
                  <a16:creationId xmlns:a16="http://schemas.microsoft.com/office/drawing/2014/main" id="{584352D5-CD04-8548-B221-B2D43BFB67A6}"/>
                </a:ext>
              </a:extLst>
            </p:cNvPr>
            <p:cNvSpPr txBox="1"/>
            <p:nvPr/>
          </p:nvSpPr>
          <p:spPr>
            <a:xfrm>
              <a:off x="5471475" y="1497036"/>
              <a:ext cx="494621" cy="553997"/>
            </a:xfrm>
            <a:prstGeom prst="rect">
              <a:avLst/>
            </a:prstGeom>
            <a:noFill/>
          </p:spPr>
          <p:txBody>
            <a:bodyPr wrap="square" rtlCol="0">
              <a:spAutoFit/>
            </a:bodyPr>
            <a:lstStyle/>
            <a:p>
              <a:r>
                <a:rPr lang="en-US" sz="2100" dirty="0"/>
                <a:t>D</a:t>
              </a:r>
            </a:p>
          </p:txBody>
        </p:sp>
        <p:sp>
          <p:nvSpPr>
            <p:cNvPr id="32" name="TextBox 31">
              <a:extLst>
                <a:ext uri="{FF2B5EF4-FFF2-40B4-BE49-F238E27FC236}">
                  <a16:creationId xmlns:a16="http://schemas.microsoft.com/office/drawing/2014/main" id="{4D3DB426-D862-E543-B532-ECF39ECB6A21}"/>
                </a:ext>
              </a:extLst>
            </p:cNvPr>
            <p:cNvSpPr txBox="1"/>
            <p:nvPr/>
          </p:nvSpPr>
          <p:spPr>
            <a:xfrm>
              <a:off x="2207132" y="2446356"/>
              <a:ext cx="494621" cy="553997"/>
            </a:xfrm>
            <a:prstGeom prst="rect">
              <a:avLst/>
            </a:prstGeom>
            <a:noFill/>
          </p:spPr>
          <p:txBody>
            <a:bodyPr wrap="square" rtlCol="0">
              <a:spAutoFit/>
            </a:bodyPr>
            <a:lstStyle/>
            <a:p>
              <a:r>
                <a:rPr lang="en-US" sz="2100" dirty="0"/>
                <a:t>R</a:t>
              </a:r>
            </a:p>
          </p:txBody>
        </p:sp>
        <p:sp>
          <p:nvSpPr>
            <p:cNvPr id="33" name="TextBox 32">
              <a:extLst>
                <a:ext uri="{FF2B5EF4-FFF2-40B4-BE49-F238E27FC236}">
                  <a16:creationId xmlns:a16="http://schemas.microsoft.com/office/drawing/2014/main" id="{252CE4E1-11AE-2240-B9F2-0E529FBEB9CE}"/>
                </a:ext>
              </a:extLst>
            </p:cNvPr>
            <p:cNvSpPr txBox="1"/>
            <p:nvPr/>
          </p:nvSpPr>
          <p:spPr>
            <a:xfrm>
              <a:off x="4561468" y="2505231"/>
              <a:ext cx="494621" cy="553997"/>
            </a:xfrm>
            <a:prstGeom prst="rect">
              <a:avLst/>
            </a:prstGeom>
            <a:noFill/>
          </p:spPr>
          <p:txBody>
            <a:bodyPr wrap="square" rtlCol="0">
              <a:spAutoFit/>
            </a:bodyPr>
            <a:lstStyle/>
            <a:p>
              <a:r>
                <a:rPr lang="en-US" sz="2100" dirty="0"/>
                <a:t>R</a:t>
              </a:r>
            </a:p>
          </p:txBody>
        </p:sp>
        <p:sp>
          <p:nvSpPr>
            <p:cNvPr id="34" name="TextBox 33">
              <a:extLst>
                <a:ext uri="{FF2B5EF4-FFF2-40B4-BE49-F238E27FC236}">
                  <a16:creationId xmlns:a16="http://schemas.microsoft.com/office/drawing/2014/main" id="{E0936380-8B65-C844-A94F-17C236E90687}"/>
                </a:ext>
              </a:extLst>
            </p:cNvPr>
            <p:cNvSpPr txBox="1"/>
            <p:nvPr/>
          </p:nvSpPr>
          <p:spPr>
            <a:xfrm>
              <a:off x="7212269" y="2473537"/>
              <a:ext cx="494621" cy="553997"/>
            </a:xfrm>
            <a:prstGeom prst="rect">
              <a:avLst/>
            </a:prstGeom>
            <a:noFill/>
          </p:spPr>
          <p:txBody>
            <a:bodyPr wrap="square" rtlCol="0">
              <a:spAutoFit/>
            </a:bodyPr>
            <a:lstStyle/>
            <a:p>
              <a:r>
                <a:rPr lang="en-US" sz="2100" dirty="0"/>
                <a:t>R</a:t>
              </a:r>
            </a:p>
          </p:txBody>
        </p:sp>
        <p:sp>
          <p:nvSpPr>
            <p:cNvPr id="35" name="TextBox 34">
              <a:extLst>
                <a:ext uri="{FF2B5EF4-FFF2-40B4-BE49-F238E27FC236}">
                  <a16:creationId xmlns:a16="http://schemas.microsoft.com/office/drawing/2014/main" id="{B904E903-431A-424E-9713-A2BFCBCCAE9D}"/>
                </a:ext>
              </a:extLst>
            </p:cNvPr>
            <p:cNvSpPr txBox="1"/>
            <p:nvPr/>
          </p:nvSpPr>
          <p:spPr>
            <a:xfrm>
              <a:off x="6859656" y="4370029"/>
              <a:ext cx="494621" cy="553997"/>
            </a:xfrm>
            <a:prstGeom prst="rect">
              <a:avLst/>
            </a:prstGeom>
            <a:noFill/>
          </p:spPr>
          <p:txBody>
            <a:bodyPr wrap="square" rtlCol="0">
              <a:spAutoFit/>
            </a:bodyPr>
            <a:lstStyle/>
            <a:p>
              <a:r>
                <a:rPr lang="en-US" sz="2100" dirty="0"/>
                <a:t>R</a:t>
              </a:r>
            </a:p>
          </p:txBody>
        </p:sp>
        <p:cxnSp>
          <p:nvCxnSpPr>
            <p:cNvPr id="37" name="Straight Connector 36">
              <a:extLst>
                <a:ext uri="{FF2B5EF4-FFF2-40B4-BE49-F238E27FC236}">
                  <a16:creationId xmlns:a16="http://schemas.microsoft.com/office/drawing/2014/main" id="{3EF55C94-7970-1040-ADAC-84F4B799644A}"/>
                </a:ext>
              </a:extLst>
            </p:cNvPr>
            <p:cNvCxnSpPr>
              <a:stCxn id="8" idx="2"/>
            </p:cNvCxnSpPr>
            <p:nvPr/>
          </p:nvCxnSpPr>
          <p:spPr>
            <a:xfrm flipH="1">
              <a:off x="2454442" y="3886200"/>
              <a:ext cx="1" cy="745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BBA383C-F968-E749-80FB-CA164C9F4DFF}"/>
                </a:ext>
              </a:extLst>
            </p:cNvPr>
            <p:cNvCxnSpPr>
              <a:stCxn id="10" idx="2"/>
            </p:cNvCxnSpPr>
            <p:nvPr/>
          </p:nvCxnSpPr>
          <p:spPr>
            <a:xfrm>
              <a:off x="4957012" y="3846809"/>
              <a:ext cx="0" cy="955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83AA2FE-4C27-B64D-9A03-53105C11293C}"/>
                </a:ext>
              </a:extLst>
            </p:cNvPr>
            <p:cNvCxnSpPr>
              <a:cxnSpLocks/>
            </p:cNvCxnSpPr>
            <p:nvPr/>
          </p:nvCxnSpPr>
          <p:spPr>
            <a:xfrm>
              <a:off x="6975944" y="5716672"/>
              <a:ext cx="0" cy="85257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81EB6B3-C433-A943-BE34-5F20E182A89E}"/>
                </a:ext>
              </a:extLst>
            </p:cNvPr>
            <p:cNvSpPr txBox="1"/>
            <p:nvPr/>
          </p:nvSpPr>
          <p:spPr>
            <a:xfrm>
              <a:off x="4561467" y="3846809"/>
              <a:ext cx="494621" cy="553997"/>
            </a:xfrm>
            <a:prstGeom prst="rect">
              <a:avLst/>
            </a:prstGeom>
            <a:noFill/>
          </p:spPr>
          <p:txBody>
            <a:bodyPr wrap="square" rtlCol="0">
              <a:spAutoFit/>
            </a:bodyPr>
            <a:lstStyle/>
            <a:p>
              <a:r>
                <a:rPr lang="en-US" sz="2100" dirty="0"/>
                <a:t>B</a:t>
              </a:r>
            </a:p>
          </p:txBody>
        </p:sp>
        <p:sp>
          <p:nvSpPr>
            <p:cNvPr id="45" name="TextBox 44">
              <a:extLst>
                <a:ext uri="{FF2B5EF4-FFF2-40B4-BE49-F238E27FC236}">
                  <a16:creationId xmlns:a16="http://schemas.microsoft.com/office/drawing/2014/main" id="{DF5FE239-D4F5-F24C-99F3-3D13405B3AE1}"/>
                </a:ext>
              </a:extLst>
            </p:cNvPr>
            <p:cNvSpPr txBox="1"/>
            <p:nvPr/>
          </p:nvSpPr>
          <p:spPr>
            <a:xfrm>
              <a:off x="2058899" y="3886200"/>
              <a:ext cx="494621" cy="553997"/>
            </a:xfrm>
            <a:prstGeom prst="rect">
              <a:avLst/>
            </a:prstGeom>
            <a:noFill/>
          </p:spPr>
          <p:txBody>
            <a:bodyPr wrap="square" rtlCol="0">
              <a:spAutoFit/>
            </a:bodyPr>
            <a:lstStyle/>
            <a:p>
              <a:r>
                <a:rPr lang="en-US" sz="2100" dirty="0"/>
                <a:t>B</a:t>
              </a:r>
            </a:p>
          </p:txBody>
        </p:sp>
        <p:cxnSp>
          <p:nvCxnSpPr>
            <p:cNvPr id="46" name="Straight Connector 45">
              <a:extLst>
                <a:ext uri="{FF2B5EF4-FFF2-40B4-BE49-F238E27FC236}">
                  <a16:creationId xmlns:a16="http://schemas.microsoft.com/office/drawing/2014/main" id="{FD762FC4-1301-2245-9FFB-2FEE79B3E971}"/>
                </a:ext>
              </a:extLst>
            </p:cNvPr>
            <p:cNvCxnSpPr>
              <a:cxnSpLocks/>
            </p:cNvCxnSpPr>
            <p:nvPr/>
          </p:nvCxnSpPr>
          <p:spPr>
            <a:xfrm>
              <a:off x="7459580" y="5714673"/>
              <a:ext cx="0" cy="85257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6C089E1-D9D5-FC44-BF1A-FBF4E56C52AA}"/>
                </a:ext>
              </a:extLst>
            </p:cNvPr>
            <p:cNvSpPr txBox="1"/>
            <p:nvPr/>
          </p:nvSpPr>
          <p:spPr>
            <a:xfrm>
              <a:off x="7481271" y="5714673"/>
              <a:ext cx="494621" cy="553997"/>
            </a:xfrm>
            <a:prstGeom prst="rect">
              <a:avLst/>
            </a:prstGeom>
            <a:noFill/>
          </p:spPr>
          <p:txBody>
            <a:bodyPr wrap="square" rtlCol="0">
              <a:spAutoFit/>
            </a:bodyPr>
            <a:lstStyle/>
            <a:p>
              <a:r>
                <a:rPr lang="en-US" sz="2100" dirty="0"/>
                <a:t>D</a:t>
              </a:r>
            </a:p>
          </p:txBody>
        </p:sp>
      </p:grpSp>
    </p:spTree>
    <p:extLst>
      <p:ext uri="{BB962C8B-B14F-4D97-AF65-F5344CB8AC3E}">
        <p14:creationId xmlns:p14="http://schemas.microsoft.com/office/powerpoint/2010/main" val="41279422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F4F4-93E7-1B41-A4E6-21DC4EFA98B0}"/>
              </a:ext>
            </a:extLst>
          </p:cNvPr>
          <p:cNvSpPr>
            <a:spLocks noGrp="1"/>
          </p:cNvSpPr>
          <p:nvPr>
            <p:ph type="title"/>
          </p:nvPr>
        </p:nvSpPr>
        <p:spPr>
          <a:xfrm>
            <a:off x="138277" y="336963"/>
            <a:ext cx="5320413" cy="478408"/>
          </a:xfrm>
        </p:spPr>
        <p:txBody>
          <a:bodyPr>
            <a:normAutofit fontScale="90000"/>
          </a:bodyPr>
          <a:lstStyle/>
          <a:p>
            <a:r>
              <a:rPr lang="en-US" dirty="0">
                <a:latin typeface="Gill Sans MT" panose="020B0502020104020203" pitchFamily="34" charset="77"/>
              </a:rPr>
              <a:t>Routes to and from PCs</a:t>
            </a:r>
          </a:p>
        </p:txBody>
      </p:sp>
      <p:pic>
        <p:nvPicPr>
          <p:cNvPr id="3" name="Picture 16" descr="underline_base">
            <a:extLst>
              <a:ext uri="{FF2B5EF4-FFF2-40B4-BE49-F238E27FC236}">
                <a16:creationId xmlns:a16="http://schemas.microsoft.com/office/drawing/2014/main" id="{F3B8DB82-3394-294F-BDE1-85904F635F5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6" y="866665"/>
            <a:ext cx="4990945" cy="1818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CA932B38-C8AD-D140-AC0A-33DD0702FB42}"/>
              </a:ext>
            </a:extLst>
          </p:cNvPr>
          <p:cNvGrpSpPr/>
          <p:nvPr/>
        </p:nvGrpSpPr>
        <p:grpSpPr>
          <a:xfrm>
            <a:off x="38753" y="1898099"/>
            <a:ext cx="3812381" cy="3711178"/>
            <a:chOff x="5393267" y="1313923"/>
            <a:chExt cx="5083175" cy="4948237"/>
          </a:xfrm>
        </p:grpSpPr>
        <p:graphicFrame>
          <p:nvGraphicFramePr>
            <p:cNvPr id="5" name="Object 3">
              <a:extLst>
                <a:ext uri="{FF2B5EF4-FFF2-40B4-BE49-F238E27FC236}">
                  <a16:creationId xmlns:a16="http://schemas.microsoft.com/office/drawing/2014/main" id="{63B7081E-5FA2-DA4C-A4FB-8BC6EBBD4F33}"/>
                </a:ext>
              </a:extLst>
            </p:cNvPr>
            <p:cNvGraphicFramePr>
              <a:graphicFrameLocks noChangeAspect="1"/>
            </p:cNvGraphicFramePr>
            <p:nvPr/>
          </p:nvGraphicFramePr>
          <p:xfrm>
            <a:off x="5393267" y="1313923"/>
            <a:ext cx="5083175" cy="4948237"/>
          </p:xfrm>
          <a:graphic>
            <a:graphicData uri="http://schemas.openxmlformats.org/presentationml/2006/ole">
              <mc:AlternateContent xmlns:mc="http://schemas.openxmlformats.org/markup-compatibility/2006">
                <mc:Choice xmlns:v="urn:schemas-microsoft-com:vml" Requires="v">
                  <p:oleObj spid="_x0000_s88067" name="VISIO" r:id="rId4" imgW="6074664" imgH="7214616" progId="Visio.Drawing.6">
                    <p:embed/>
                  </p:oleObj>
                </mc:Choice>
                <mc:Fallback>
                  <p:oleObj name="VISIO" r:id="rId4" imgW="6074664" imgH="7214616" progId="Visio.Drawing.6">
                    <p:embed/>
                    <p:pic>
                      <p:nvPicPr>
                        <p:cNvPr id="5" name="Object 3">
                          <a:extLst>
                            <a:ext uri="{FF2B5EF4-FFF2-40B4-BE49-F238E27FC236}">
                              <a16:creationId xmlns:a16="http://schemas.microsoft.com/office/drawing/2014/main" id="{63B7081E-5FA2-DA4C-A4FB-8BC6EBBD4F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3267" y="1313923"/>
                          <a:ext cx="5083175" cy="494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 name="TextBox 1">
              <a:extLst>
                <a:ext uri="{FF2B5EF4-FFF2-40B4-BE49-F238E27FC236}">
                  <a16:creationId xmlns:a16="http://schemas.microsoft.com/office/drawing/2014/main" id="{02125165-8356-7144-8853-45D0F368C4F6}"/>
                </a:ext>
              </a:extLst>
            </p:cNvPr>
            <p:cNvSpPr txBox="1">
              <a:spLocks noChangeArrowheads="1"/>
            </p:cNvSpPr>
            <p:nvPr/>
          </p:nvSpPr>
          <p:spPr bwMode="auto">
            <a:xfrm>
              <a:off x="6553200" y="3124202"/>
              <a:ext cx="4300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en-US" sz="1800">
                  <a:solidFill>
                    <a:srgbClr val="FF0000"/>
                  </a:solidFill>
                  <a:latin typeface="Courier New" charset="0"/>
                </a:rPr>
                <a:t>1</a:t>
              </a:r>
            </a:p>
          </p:txBody>
        </p:sp>
        <p:sp>
          <p:nvSpPr>
            <p:cNvPr id="7" name="TextBox 2">
              <a:extLst>
                <a:ext uri="{FF2B5EF4-FFF2-40B4-BE49-F238E27FC236}">
                  <a16:creationId xmlns:a16="http://schemas.microsoft.com/office/drawing/2014/main" id="{9CDC0C69-08D1-E54C-8AE2-5D95867A4C0D}"/>
                </a:ext>
              </a:extLst>
            </p:cNvPr>
            <p:cNvSpPr txBox="1">
              <a:spLocks noChangeArrowheads="1"/>
            </p:cNvSpPr>
            <p:nvPr/>
          </p:nvSpPr>
          <p:spPr bwMode="auto">
            <a:xfrm>
              <a:off x="7620000" y="2286002"/>
              <a:ext cx="4300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en-US" sz="1800">
                  <a:solidFill>
                    <a:srgbClr val="FF0000"/>
                  </a:solidFill>
                  <a:latin typeface="Courier New" charset="0"/>
                </a:rPr>
                <a:t>2</a:t>
              </a:r>
            </a:p>
          </p:txBody>
        </p:sp>
        <p:sp>
          <p:nvSpPr>
            <p:cNvPr id="8" name="TextBox 3">
              <a:extLst>
                <a:ext uri="{FF2B5EF4-FFF2-40B4-BE49-F238E27FC236}">
                  <a16:creationId xmlns:a16="http://schemas.microsoft.com/office/drawing/2014/main" id="{D974606A-C61F-4C47-8A44-A4CE3ADF2DC7}"/>
                </a:ext>
              </a:extLst>
            </p:cNvPr>
            <p:cNvSpPr txBox="1">
              <a:spLocks noChangeArrowheads="1"/>
            </p:cNvSpPr>
            <p:nvPr/>
          </p:nvSpPr>
          <p:spPr bwMode="auto">
            <a:xfrm>
              <a:off x="9601201" y="2286002"/>
              <a:ext cx="4300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en-US" sz="1800">
                  <a:solidFill>
                    <a:srgbClr val="FF0000"/>
                  </a:solidFill>
                  <a:latin typeface="Courier New" charset="0"/>
                </a:rPr>
                <a:t>3</a:t>
              </a:r>
            </a:p>
          </p:txBody>
        </p:sp>
        <p:sp>
          <p:nvSpPr>
            <p:cNvPr id="9" name="TextBox 5">
              <a:extLst>
                <a:ext uri="{FF2B5EF4-FFF2-40B4-BE49-F238E27FC236}">
                  <a16:creationId xmlns:a16="http://schemas.microsoft.com/office/drawing/2014/main" id="{8627ADE2-47E9-284A-AC53-B93D0BACBF12}"/>
                </a:ext>
              </a:extLst>
            </p:cNvPr>
            <p:cNvSpPr txBox="1">
              <a:spLocks noChangeArrowheads="1"/>
            </p:cNvSpPr>
            <p:nvPr/>
          </p:nvSpPr>
          <p:spPr bwMode="auto">
            <a:xfrm>
              <a:off x="9829801" y="3810001"/>
              <a:ext cx="4300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en-US" sz="1800">
                  <a:solidFill>
                    <a:srgbClr val="FF0000"/>
                  </a:solidFill>
                  <a:latin typeface="Courier New" charset="0"/>
                </a:rPr>
                <a:t>4</a:t>
              </a:r>
            </a:p>
          </p:txBody>
        </p:sp>
        <p:sp>
          <p:nvSpPr>
            <p:cNvPr id="10" name="TextBox 6">
              <a:extLst>
                <a:ext uri="{FF2B5EF4-FFF2-40B4-BE49-F238E27FC236}">
                  <a16:creationId xmlns:a16="http://schemas.microsoft.com/office/drawing/2014/main" id="{BC5D42BC-91FF-D14B-84FC-1E87404E404D}"/>
                </a:ext>
              </a:extLst>
            </p:cNvPr>
            <p:cNvSpPr txBox="1">
              <a:spLocks noChangeArrowheads="1"/>
            </p:cNvSpPr>
            <p:nvPr/>
          </p:nvSpPr>
          <p:spPr bwMode="auto">
            <a:xfrm>
              <a:off x="8153401" y="5105401"/>
              <a:ext cx="4300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en-US" sz="1800">
                  <a:solidFill>
                    <a:srgbClr val="FF0000"/>
                  </a:solidFill>
                  <a:latin typeface="Courier New" charset="0"/>
                </a:rPr>
                <a:t>5</a:t>
              </a:r>
            </a:p>
          </p:txBody>
        </p:sp>
        <p:sp>
          <p:nvSpPr>
            <p:cNvPr id="11" name="TextBox 2">
              <a:extLst>
                <a:ext uri="{FF2B5EF4-FFF2-40B4-BE49-F238E27FC236}">
                  <a16:creationId xmlns:a16="http://schemas.microsoft.com/office/drawing/2014/main" id="{B296E676-CDE1-6941-BD87-630BC685D2E8}"/>
                </a:ext>
              </a:extLst>
            </p:cNvPr>
            <p:cNvSpPr txBox="1">
              <a:spLocks noChangeArrowheads="1"/>
            </p:cNvSpPr>
            <p:nvPr/>
          </p:nvSpPr>
          <p:spPr bwMode="auto">
            <a:xfrm>
              <a:off x="6172200" y="3581400"/>
              <a:ext cx="4001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en-US" sz="1500" b="1">
                  <a:solidFill>
                    <a:srgbClr val="FF0000"/>
                  </a:solidFill>
                  <a:latin typeface="Courier New" charset="0"/>
                </a:rPr>
                <a:t>B</a:t>
              </a:r>
            </a:p>
          </p:txBody>
        </p:sp>
        <p:sp>
          <p:nvSpPr>
            <p:cNvPr id="12" name="TextBox 12">
              <a:extLst>
                <a:ext uri="{FF2B5EF4-FFF2-40B4-BE49-F238E27FC236}">
                  <a16:creationId xmlns:a16="http://schemas.microsoft.com/office/drawing/2014/main" id="{6AC2ACB8-BBE4-4448-AA0D-41FB8338293B}"/>
                </a:ext>
              </a:extLst>
            </p:cNvPr>
            <p:cNvSpPr txBox="1">
              <a:spLocks noChangeArrowheads="1"/>
            </p:cNvSpPr>
            <p:nvPr/>
          </p:nvSpPr>
          <p:spPr bwMode="auto">
            <a:xfrm>
              <a:off x="9220201" y="1981200"/>
              <a:ext cx="4001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750"/>
                </a:spcBef>
                <a:spcAft>
                  <a:spcPts val="750"/>
                </a:spcAft>
                <a:buNone/>
              </a:pPr>
              <a:r>
                <a:rPr lang="en-US" altLang="en-US" sz="1500" b="1">
                  <a:solidFill>
                    <a:srgbClr val="FF0000"/>
                  </a:solidFill>
                  <a:latin typeface="Courier New" charset="0"/>
                </a:rPr>
                <a:t>B</a:t>
              </a:r>
            </a:p>
          </p:txBody>
        </p:sp>
      </p:grpSp>
      <p:grpSp>
        <p:nvGrpSpPr>
          <p:cNvPr id="13" name="Group 12">
            <a:extLst>
              <a:ext uri="{FF2B5EF4-FFF2-40B4-BE49-F238E27FC236}">
                <a16:creationId xmlns:a16="http://schemas.microsoft.com/office/drawing/2014/main" id="{8CE2FEE5-AED6-5140-ABF7-427A4B77CF0D}"/>
              </a:ext>
            </a:extLst>
          </p:cNvPr>
          <p:cNvGrpSpPr/>
          <p:nvPr/>
        </p:nvGrpSpPr>
        <p:grpSpPr>
          <a:xfrm>
            <a:off x="4034529" y="1688398"/>
            <a:ext cx="4483987" cy="3829148"/>
            <a:chOff x="1997243" y="1463712"/>
            <a:chExt cx="5978649" cy="5105530"/>
          </a:xfrm>
        </p:grpSpPr>
        <p:sp>
          <p:nvSpPr>
            <p:cNvPr id="14" name="Rectangle 13">
              <a:extLst>
                <a:ext uri="{FF2B5EF4-FFF2-40B4-BE49-F238E27FC236}">
                  <a16:creationId xmlns:a16="http://schemas.microsoft.com/office/drawing/2014/main" id="{3B0F9814-EBA1-0D4E-A947-A04C7A04FA0A}"/>
                </a:ext>
              </a:extLst>
            </p:cNvPr>
            <p:cNvSpPr/>
            <p:nvPr/>
          </p:nvSpPr>
          <p:spPr>
            <a:xfrm>
              <a:off x="4499812" y="1463712"/>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E90FF3BD-06F6-584E-9488-4688BCE28A58}"/>
                </a:ext>
              </a:extLst>
            </p:cNvPr>
            <p:cNvSpPr/>
            <p:nvPr/>
          </p:nvSpPr>
          <p:spPr>
            <a:xfrm>
              <a:off x="6777790" y="4802272"/>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6" name="Rectangle 15">
              <a:extLst>
                <a:ext uri="{FF2B5EF4-FFF2-40B4-BE49-F238E27FC236}">
                  <a16:creationId xmlns:a16="http://schemas.microsoft.com/office/drawing/2014/main" id="{D12C9A8F-E958-B64F-9C64-6C51290EC018}"/>
                </a:ext>
              </a:extLst>
            </p:cNvPr>
            <p:cNvSpPr/>
            <p:nvPr/>
          </p:nvSpPr>
          <p:spPr>
            <a:xfrm>
              <a:off x="1997243" y="29718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B8B6B8FC-85A6-8E4C-AAA2-C8EF920CF2C2}"/>
                </a:ext>
              </a:extLst>
            </p:cNvPr>
            <p:cNvSpPr/>
            <p:nvPr/>
          </p:nvSpPr>
          <p:spPr>
            <a:xfrm>
              <a:off x="6777790" y="2932409"/>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8" name="Rectangle 17">
              <a:extLst>
                <a:ext uri="{FF2B5EF4-FFF2-40B4-BE49-F238E27FC236}">
                  <a16:creationId xmlns:a16="http://schemas.microsoft.com/office/drawing/2014/main" id="{144E27DE-8904-644B-B884-01959784909E}"/>
                </a:ext>
              </a:extLst>
            </p:cNvPr>
            <p:cNvSpPr/>
            <p:nvPr/>
          </p:nvSpPr>
          <p:spPr>
            <a:xfrm>
              <a:off x="4499812" y="2932409"/>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9" name="TextBox 18">
              <a:extLst>
                <a:ext uri="{FF2B5EF4-FFF2-40B4-BE49-F238E27FC236}">
                  <a16:creationId xmlns:a16="http://schemas.microsoft.com/office/drawing/2014/main" id="{B640E13F-80B1-5C4E-8AA2-2075278BD712}"/>
                </a:ext>
              </a:extLst>
            </p:cNvPr>
            <p:cNvSpPr txBox="1"/>
            <p:nvPr/>
          </p:nvSpPr>
          <p:spPr>
            <a:xfrm>
              <a:off x="4697966" y="1731067"/>
              <a:ext cx="716247" cy="553997"/>
            </a:xfrm>
            <a:prstGeom prst="rect">
              <a:avLst/>
            </a:prstGeom>
            <a:noFill/>
          </p:spPr>
          <p:txBody>
            <a:bodyPr wrap="square" rtlCol="0">
              <a:spAutoFit/>
            </a:bodyPr>
            <a:lstStyle/>
            <a:p>
              <a:r>
                <a:rPr lang="en-US" sz="2100" dirty="0"/>
                <a:t>B2</a:t>
              </a:r>
            </a:p>
          </p:txBody>
        </p:sp>
        <p:sp>
          <p:nvSpPr>
            <p:cNvPr id="20" name="TextBox 19">
              <a:extLst>
                <a:ext uri="{FF2B5EF4-FFF2-40B4-BE49-F238E27FC236}">
                  <a16:creationId xmlns:a16="http://schemas.microsoft.com/office/drawing/2014/main" id="{E9702EE8-2F91-CB48-9DCB-CB66D3742FAE}"/>
                </a:ext>
              </a:extLst>
            </p:cNvPr>
            <p:cNvSpPr txBox="1"/>
            <p:nvPr/>
          </p:nvSpPr>
          <p:spPr>
            <a:xfrm>
              <a:off x="2195398" y="3127998"/>
              <a:ext cx="716247" cy="553997"/>
            </a:xfrm>
            <a:prstGeom prst="rect">
              <a:avLst/>
            </a:prstGeom>
            <a:noFill/>
          </p:spPr>
          <p:txBody>
            <a:bodyPr wrap="square" rtlCol="0">
              <a:spAutoFit/>
            </a:bodyPr>
            <a:lstStyle/>
            <a:p>
              <a:r>
                <a:rPr lang="en-US" sz="2100" dirty="0"/>
                <a:t>B1</a:t>
              </a:r>
            </a:p>
          </p:txBody>
        </p:sp>
        <p:sp>
          <p:nvSpPr>
            <p:cNvPr id="21" name="TextBox 20">
              <a:extLst>
                <a:ext uri="{FF2B5EF4-FFF2-40B4-BE49-F238E27FC236}">
                  <a16:creationId xmlns:a16="http://schemas.microsoft.com/office/drawing/2014/main" id="{833A516F-3EDC-AA46-A06D-CB0C4A6FB417}"/>
                </a:ext>
              </a:extLst>
            </p:cNvPr>
            <p:cNvSpPr txBox="1"/>
            <p:nvPr/>
          </p:nvSpPr>
          <p:spPr>
            <a:xfrm>
              <a:off x="4697966" y="3127998"/>
              <a:ext cx="716247" cy="553997"/>
            </a:xfrm>
            <a:prstGeom prst="rect">
              <a:avLst/>
            </a:prstGeom>
            <a:noFill/>
          </p:spPr>
          <p:txBody>
            <a:bodyPr wrap="square" rtlCol="0">
              <a:spAutoFit/>
            </a:bodyPr>
            <a:lstStyle/>
            <a:p>
              <a:r>
                <a:rPr lang="en-US" sz="2100" dirty="0"/>
                <a:t>B3</a:t>
              </a:r>
            </a:p>
          </p:txBody>
        </p:sp>
        <p:sp>
          <p:nvSpPr>
            <p:cNvPr id="22" name="TextBox 21">
              <a:extLst>
                <a:ext uri="{FF2B5EF4-FFF2-40B4-BE49-F238E27FC236}">
                  <a16:creationId xmlns:a16="http://schemas.microsoft.com/office/drawing/2014/main" id="{137E9638-A201-D64D-AB5C-1E5F7B404A42}"/>
                </a:ext>
              </a:extLst>
            </p:cNvPr>
            <p:cNvSpPr txBox="1"/>
            <p:nvPr/>
          </p:nvSpPr>
          <p:spPr>
            <a:xfrm>
              <a:off x="6975944" y="3167390"/>
              <a:ext cx="716247" cy="553997"/>
            </a:xfrm>
            <a:prstGeom prst="rect">
              <a:avLst/>
            </a:prstGeom>
            <a:noFill/>
          </p:spPr>
          <p:txBody>
            <a:bodyPr wrap="square" rtlCol="0">
              <a:spAutoFit/>
            </a:bodyPr>
            <a:lstStyle/>
            <a:p>
              <a:r>
                <a:rPr lang="en-US" sz="2100" dirty="0"/>
                <a:t>B4</a:t>
              </a:r>
            </a:p>
          </p:txBody>
        </p:sp>
        <p:sp>
          <p:nvSpPr>
            <p:cNvPr id="23" name="TextBox 22">
              <a:extLst>
                <a:ext uri="{FF2B5EF4-FFF2-40B4-BE49-F238E27FC236}">
                  <a16:creationId xmlns:a16="http://schemas.microsoft.com/office/drawing/2014/main" id="{2C754E02-D49F-0245-AFA9-2D7449FDE63F}"/>
                </a:ext>
              </a:extLst>
            </p:cNvPr>
            <p:cNvSpPr txBox="1"/>
            <p:nvPr/>
          </p:nvSpPr>
          <p:spPr>
            <a:xfrm>
              <a:off x="6975945" y="4997862"/>
              <a:ext cx="716247" cy="553997"/>
            </a:xfrm>
            <a:prstGeom prst="rect">
              <a:avLst/>
            </a:prstGeom>
            <a:noFill/>
          </p:spPr>
          <p:txBody>
            <a:bodyPr wrap="square" rtlCol="0">
              <a:spAutoFit/>
            </a:bodyPr>
            <a:lstStyle/>
            <a:p>
              <a:r>
                <a:rPr lang="en-US" sz="2100" dirty="0"/>
                <a:t>B5</a:t>
              </a:r>
            </a:p>
          </p:txBody>
        </p:sp>
        <p:cxnSp>
          <p:nvCxnSpPr>
            <p:cNvPr id="24" name="Straight Connector 23">
              <a:extLst>
                <a:ext uri="{FF2B5EF4-FFF2-40B4-BE49-F238E27FC236}">
                  <a16:creationId xmlns:a16="http://schemas.microsoft.com/office/drawing/2014/main" id="{E60E8886-8A53-0C4B-9F85-279A0C21A9D7}"/>
                </a:ext>
              </a:extLst>
            </p:cNvPr>
            <p:cNvCxnSpPr>
              <a:stCxn id="14" idx="1"/>
            </p:cNvCxnSpPr>
            <p:nvPr/>
          </p:nvCxnSpPr>
          <p:spPr>
            <a:xfrm flipH="1">
              <a:off x="2454443" y="1920912"/>
              <a:ext cx="2045369" cy="1050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D7CE338-5D7F-CF41-9A89-89DBB1D17336}"/>
                </a:ext>
              </a:extLst>
            </p:cNvPr>
            <p:cNvCxnSpPr>
              <a:stCxn id="14" idx="2"/>
              <a:endCxn id="18" idx="0"/>
            </p:cNvCxnSpPr>
            <p:nvPr/>
          </p:nvCxnSpPr>
          <p:spPr>
            <a:xfrm>
              <a:off x="4957012" y="2378112"/>
              <a:ext cx="0" cy="554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F9AF7CB-1C4A-424C-A7EE-1D759394537C}"/>
                </a:ext>
              </a:extLst>
            </p:cNvPr>
            <p:cNvCxnSpPr>
              <a:stCxn id="19" idx="3"/>
            </p:cNvCxnSpPr>
            <p:nvPr/>
          </p:nvCxnSpPr>
          <p:spPr>
            <a:xfrm>
              <a:off x="5414212" y="2008065"/>
              <a:ext cx="1919855" cy="924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2E6DA82-1040-9D41-B1D5-7835E0D41A6D}"/>
                </a:ext>
              </a:extLst>
            </p:cNvPr>
            <p:cNvCxnSpPr>
              <a:stCxn id="17" idx="2"/>
              <a:endCxn id="15" idx="0"/>
            </p:cNvCxnSpPr>
            <p:nvPr/>
          </p:nvCxnSpPr>
          <p:spPr>
            <a:xfrm>
              <a:off x="7234990" y="3846809"/>
              <a:ext cx="0" cy="955463"/>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0D2AEAB-C4D9-0748-AC1B-0331820CE592}"/>
                </a:ext>
              </a:extLst>
            </p:cNvPr>
            <p:cNvSpPr txBox="1"/>
            <p:nvPr/>
          </p:nvSpPr>
          <p:spPr>
            <a:xfrm>
              <a:off x="4073440" y="1497036"/>
              <a:ext cx="494621" cy="553997"/>
            </a:xfrm>
            <a:prstGeom prst="rect">
              <a:avLst/>
            </a:prstGeom>
            <a:noFill/>
          </p:spPr>
          <p:txBody>
            <a:bodyPr wrap="square" rtlCol="0">
              <a:spAutoFit/>
            </a:bodyPr>
            <a:lstStyle/>
            <a:p>
              <a:r>
                <a:rPr lang="en-US" sz="2100" dirty="0"/>
                <a:t>D</a:t>
              </a:r>
            </a:p>
          </p:txBody>
        </p:sp>
        <p:sp>
          <p:nvSpPr>
            <p:cNvPr id="29" name="TextBox 28">
              <a:extLst>
                <a:ext uri="{FF2B5EF4-FFF2-40B4-BE49-F238E27FC236}">
                  <a16:creationId xmlns:a16="http://schemas.microsoft.com/office/drawing/2014/main" id="{471CCFA0-3D18-E540-ACBA-3A93BC2669C3}"/>
                </a:ext>
              </a:extLst>
            </p:cNvPr>
            <p:cNvSpPr txBox="1"/>
            <p:nvPr/>
          </p:nvSpPr>
          <p:spPr>
            <a:xfrm>
              <a:off x="6486816" y="5763078"/>
              <a:ext cx="494621" cy="553997"/>
            </a:xfrm>
            <a:prstGeom prst="rect">
              <a:avLst/>
            </a:prstGeom>
            <a:noFill/>
          </p:spPr>
          <p:txBody>
            <a:bodyPr wrap="square" rtlCol="0">
              <a:spAutoFit/>
            </a:bodyPr>
            <a:lstStyle/>
            <a:p>
              <a:r>
                <a:rPr lang="en-US" sz="2100" dirty="0"/>
                <a:t>D</a:t>
              </a:r>
            </a:p>
          </p:txBody>
        </p:sp>
        <p:sp>
          <p:nvSpPr>
            <p:cNvPr id="30" name="TextBox 29">
              <a:extLst>
                <a:ext uri="{FF2B5EF4-FFF2-40B4-BE49-F238E27FC236}">
                  <a16:creationId xmlns:a16="http://schemas.microsoft.com/office/drawing/2014/main" id="{F54284E8-5DD8-0B41-9633-15AA598ACF52}"/>
                </a:ext>
              </a:extLst>
            </p:cNvPr>
            <p:cNvSpPr txBox="1"/>
            <p:nvPr/>
          </p:nvSpPr>
          <p:spPr>
            <a:xfrm>
              <a:off x="6842272" y="3846809"/>
              <a:ext cx="494621" cy="553997"/>
            </a:xfrm>
            <a:prstGeom prst="rect">
              <a:avLst/>
            </a:prstGeom>
            <a:noFill/>
          </p:spPr>
          <p:txBody>
            <a:bodyPr wrap="square" rtlCol="0">
              <a:spAutoFit/>
            </a:bodyPr>
            <a:lstStyle/>
            <a:p>
              <a:r>
                <a:rPr lang="en-US" sz="2100" dirty="0"/>
                <a:t>D</a:t>
              </a:r>
            </a:p>
          </p:txBody>
        </p:sp>
        <p:sp>
          <p:nvSpPr>
            <p:cNvPr id="31" name="TextBox 30">
              <a:extLst>
                <a:ext uri="{FF2B5EF4-FFF2-40B4-BE49-F238E27FC236}">
                  <a16:creationId xmlns:a16="http://schemas.microsoft.com/office/drawing/2014/main" id="{91600679-CF4E-4D44-A6DC-4C756158027D}"/>
                </a:ext>
              </a:extLst>
            </p:cNvPr>
            <p:cNvSpPr txBox="1"/>
            <p:nvPr/>
          </p:nvSpPr>
          <p:spPr>
            <a:xfrm>
              <a:off x="4919591" y="2311395"/>
              <a:ext cx="494621" cy="553997"/>
            </a:xfrm>
            <a:prstGeom prst="rect">
              <a:avLst/>
            </a:prstGeom>
            <a:noFill/>
          </p:spPr>
          <p:txBody>
            <a:bodyPr wrap="square" rtlCol="0">
              <a:spAutoFit/>
            </a:bodyPr>
            <a:lstStyle/>
            <a:p>
              <a:r>
                <a:rPr lang="en-US" sz="2100" dirty="0"/>
                <a:t>D</a:t>
              </a:r>
            </a:p>
          </p:txBody>
        </p:sp>
        <p:sp>
          <p:nvSpPr>
            <p:cNvPr id="32" name="TextBox 31">
              <a:extLst>
                <a:ext uri="{FF2B5EF4-FFF2-40B4-BE49-F238E27FC236}">
                  <a16:creationId xmlns:a16="http://schemas.microsoft.com/office/drawing/2014/main" id="{0F85A1C9-C531-5C4F-9420-4FCA3D1FA945}"/>
                </a:ext>
              </a:extLst>
            </p:cNvPr>
            <p:cNvSpPr txBox="1"/>
            <p:nvPr/>
          </p:nvSpPr>
          <p:spPr>
            <a:xfrm>
              <a:off x="5471475" y="1497036"/>
              <a:ext cx="494621" cy="553997"/>
            </a:xfrm>
            <a:prstGeom prst="rect">
              <a:avLst/>
            </a:prstGeom>
            <a:noFill/>
          </p:spPr>
          <p:txBody>
            <a:bodyPr wrap="square" rtlCol="0">
              <a:spAutoFit/>
            </a:bodyPr>
            <a:lstStyle/>
            <a:p>
              <a:r>
                <a:rPr lang="en-US" sz="2100" dirty="0"/>
                <a:t>D</a:t>
              </a:r>
            </a:p>
          </p:txBody>
        </p:sp>
        <p:sp>
          <p:nvSpPr>
            <p:cNvPr id="33" name="TextBox 32">
              <a:extLst>
                <a:ext uri="{FF2B5EF4-FFF2-40B4-BE49-F238E27FC236}">
                  <a16:creationId xmlns:a16="http://schemas.microsoft.com/office/drawing/2014/main" id="{36F4FE6D-1138-FB40-9439-9B4D820013BA}"/>
                </a:ext>
              </a:extLst>
            </p:cNvPr>
            <p:cNvSpPr txBox="1"/>
            <p:nvPr/>
          </p:nvSpPr>
          <p:spPr>
            <a:xfrm>
              <a:off x="2207132" y="2446356"/>
              <a:ext cx="494621" cy="553997"/>
            </a:xfrm>
            <a:prstGeom prst="rect">
              <a:avLst/>
            </a:prstGeom>
            <a:noFill/>
          </p:spPr>
          <p:txBody>
            <a:bodyPr wrap="square" rtlCol="0">
              <a:spAutoFit/>
            </a:bodyPr>
            <a:lstStyle/>
            <a:p>
              <a:r>
                <a:rPr lang="en-US" sz="2100" dirty="0"/>
                <a:t>R</a:t>
              </a:r>
            </a:p>
          </p:txBody>
        </p:sp>
        <p:sp>
          <p:nvSpPr>
            <p:cNvPr id="34" name="TextBox 33">
              <a:extLst>
                <a:ext uri="{FF2B5EF4-FFF2-40B4-BE49-F238E27FC236}">
                  <a16:creationId xmlns:a16="http://schemas.microsoft.com/office/drawing/2014/main" id="{ACE00AA4-A906-644A-BE6A-2DAD67FA6D20}"/>
                </a:ext>
              </a:extLst>
            </p:cNvPr>
            <p:cNvSpPr txBox="1"/>
            <p:nvPr/>
          </p:nvSpPr>
          <p:spPr>
            <a:xfrm>
              <a:off x="4561468" y="2505231"/>
              <a:ext cx="494621" cy="553997"/>
            </a:xfrm>
            <a:prstGeom prst="rect">
              <a:avLst/>
            </a:prstGeom>
            <a:noFill/>
          </p:spPr>
          <p:txBody>
            <a:bodyPr wrap="square" rtlCol="0">
              <a:spAutoFit/>
            </a:bodyPr>
            <a:lstStyle/>
            <a:p>
              <a:r>
                <a:rPr lang="en-US" sz="2100" dirty="0"/>
                <a:t>R</a:t>
              </a:r>
            </a:p>
          </p:txBody>
        </p:sp>
        <p:sp>
          <p:nvSpPr>
            <p:cNvPr id="35" name="TextBox 34">
              <a:extLst>
                <a:ext uri="{FF2B5EF4-FFF2-40B4-BE49-F238E27FC236}">
                  <a16:creationId xmlns:a16="http://schemas.microsoft.com/office/drawing/2014/main" id="{8F04A602-1CDB-5B42-97A8-F5FF9E587584}"/>
                </a:ext>
              </a:extLst>
            </p:cNvPr>
            <p:cNvSpPr txBox="1"/>
            <p:nvPr/>
          </p:nvSpPr>
          <p:spPr>
            <a:xfrm>
              <a:off x="7212269" y="2473537"/>
              <a:ext cx="494621" cy="553997"/>
            </a:xfrm>
            <a:prstGeom prst="rect">
              <a:avLst/>
            </a:prstGeom>
            <a:noFill/>
          </p:spPr>
          <p:txBody>
            <a:bodyPr wrap="square" rtlCol="0">
              <a:spAutoFit/>
            </a:bodyPr>
            <a:lstStyle/>
            <a:p>
              <a:r>
                <a:rPr lang="en-US" sz="2100" dirty="0"/>
                <a:t>R</a:t>
              </a:r>
            </a:p>
          </p:txBody>
        </p:sp>
        <p:sp>
          <p:nvSpPr>
            <p:cNvPr id="36" name="TextBox 35">
              <a:extLst>
                <a:ext uri="{FF2B5EF4-FFF2-40B4-BE49-F238E27FC236}">
                  <a16:creationId xmlns:a16="http://schemas.microsoft.com/office/drawing/2014/main" id="{6FC48652-2436-744F-9F03-2C47C1F02BDE}"/>
                </a:ext>
              </a:extLst>
            </p:cNvPr>
            <p:cNvSpPr txBox="1"/>
            <p:nvPr/>
          </p:nvSpPr>
          <p:spPr>
            <a:xfrm>
              <a:off x="6859656" y="4370029"/>
              <a:ext cx="494621" cy="553997"/>
            </a:xfrm>
            <a:prstGeom prst="rect">
              <a:avLst/>
            </a:prstGeom>
            <a:noFill/>
          </p:spPr>
          <p:txBody>
            <a:bodyPr wrap="square" rtlCol="0">
              <a:spAutoFit/>
            </a:bodyPr>
            <a:lstStyle/>
            <a:p>
              <a:r>
                <a:rPr lang="en-US" sz="2100" dirty="0"/>
                <a:t>R</a:t>
              </a:r>
            </a:p>
          </p:txBody>
        </p:sp>
        <p:cxnSp>
          <p:nvCxnSpPr>
            <p:cNvPr id="37" name="Straight Connector 36">
              <a:extLst>
                <a:ext uri="{FF2B5EF4-FFF2-40B4-BE49-F238E27FC236}">
                  <a16:creationId xmlns:a16="http://schemas.microsoft.com/office/drawing/2014/main" id="{258D332A-861D-5C49-908E-C48539CE256C}"/>
                </a:ext>
              </a:extLst>
            </p:cNvPr>
            <p:cNvCxnSpPr>
              <a:stCxn id="16" idx="2"/>
            </p:cNvCxnSpPr>
            <p:nvPr/>
          </p:nvCxnSpPr>
          <p:spPr>
            <a:xfrm flipH="1">
              <a:off x="2454442" y="3886200"/>
              <a:ext cx="1" cy="745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CDF77D3-0FA1-5045-B984-C1D5914F9032}"/>
                </a:ext>
              </a:extLst>
            </p:cNvPr>
            <p:cNvCxnSpPr>
              <a:stCxn id="18" idx="2"/>
            </p:cNvCxnSpPr>
            <p:nvPr/>
          </p:nvCxnSpPr>
          <p:spPr>
            <a:xfrm>
              <a:off x="4957012" y="3846809"/>
              <a:ext cx="0" cy="955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BE4FB8-DE39-E847-B05C-9858159D7C76}"/>
                </a:ext>
              </a:extLst>
            </p:cNvPr>
            <p:cNvCxnSpPr>
              <a:cxnSpLocks/>
            </p:cNvCxnSpPr>
            <p:nvPr/>
          </p:nvCxnSpPr>
          <p:spPr>
            <a:xfrm>
              <a:off x="6975944" y="5716672"/>
              <a:ext cx="0" cy="85257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A8B3D4D-4933-ED42-8446-860B48C88CA4}"/>
                </a:ext>
              </a:extLst>
            </p:cNvPr>
            <p:cNvSpPr txBox="1"/>
            <p:nvPr/>
          </p:nvSpPr>
          <p:spPr>
            <a:xfrm>
              <a:off x="4561467" y="3846809"/>
              <a:ext cx="494621" cy="553997"/>
            </a:xfrm>
            <a:prstGeom prst="rect">
              <a:avLst/>
            </a:prstGeom>
            <a:noFill/>
          </p:spPr>
          <p:txBody>
            <a:bodyPr wrap="square" rtlCol="0">
              <a:spAutoFit/>
            </a:bodyPr>
            <a:lstStyle/>
            <a:p>
              <a:r>
                <a:rPr lang="en-US" sz="2100" dirty="0"/>
                <a:t>B</a:t>
              </a:r>
            </a:p>
          </p:txBody>
        </p:sp>
        <p:sp>
          <p:nvSpPr>
            <p:cNvPr id="41" name="TextBox 40">
              <a:extLst>
                <a:ext uri="{FF2B5EF4-FFF2-40B4-BE49-F238E27FC236}">
                  <a16:creationId xmlns:a16="http://schemas.microsoft.com/office/drawing/2014/main" id="{D5DF8CF8-0DEC-7642-836D-CBB68F057270}"/>
                </a:ext>
              </a:extLst>
            </p:cNvPr>
            <p:cNvSpPr txBox="1"/>
            <p:nvPr/>
          </p:nvSpPr>
          <p:spPr>
            <a:xfrm>
              <a:off x="2058899" y="3886200"/>
              <a:ext cx="494621" cy="553997"/>
            </a:xfrm>
            <a:prstGeom prst="rect">
              <a:avLst/>
            </a:prstGeom>
            <a:noFill/>
          </p:spPr>
          <p:txBody>
            <a:bodyPr wrap="square" rtlCol="0">
              <a:spAutoFit/>
            </a:bodyPr>
            <a:lstStyle/>
            <a:p>
              <a:r>
                <a:rPr lang="en-US" sz="2100" dirty="0"/>
                <a:t>B</a:t>
              </a:r>
            </a:p>
          </p:txBody>
        </p:sp>
        <p:cxnSp>
          <p:nvCxnSpPr>
            <p:cNvPr id="42" name="Straight Connector 41">
              <a:extLst>
                <a:ext uri="{FF2B5EF4-FFF2-40B4-BE49-F238E27FC236}">
                  <a16:creationId xmlns:a16="http://schemas.microsoft.com/office/drawing/2014/main" id="{1C040AD0-8FB5-D740-B2D0-12CF5B5BF748}"/>
                </a:ext>
              </a:extLst>
            </p:cNvPr>
            <p:cNvCxnSpPr>
              <a:cxnSpLocks/>
            </p:cNvCxnSpPr>
            <p:nvPr/>
          </p:nvCxnSpPr>
          <p:spPr>
            <a:xfrm>
              <a:off x="7459580" y="5714673"/>
              <a:ext cx="0" cy="85257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D40304B-38D4-B147-B16D-9F47825F9DF6}"/>
                </a:ext>
              </a:extLst>
            </p:cNvPr>
            <p:cNvSpPr txBox="1"/>
            <p:nvPr/>
          </p:nvSpPr>
          <p:spPr>
            <a:xfrm>
              <a:off x="7481271" y="5714673"/>
              <a:ext cx="494621" cy="553997"/>
            </a:xfrm>
            <a:prstGeom prst="rect">
              <a:avLst/>
            </a:prstGeom>
            <a:noFill/>
          </p:spPr>
          <p:txBody>
            <a:bodyPr wrap="square" rtlCol="0">
              <a:spAutoFit/>
            </a:bodyPr>
            <a:lstStyle/>
            <a:p>
              <a:r>
                <a:rPr lang="en-US" sz="2100" dirty="0"/>
                <a:t>D</a:t>
              </a:r>
            </a:p>
          </p:txBody>
        </p:sp>
      </p:grpSp>
      <p:grpSp>
        <p:nvGrpSpPr>
          <p:cNvPr id="50" name="Group 49">
            <a:extLst>
              <a:ext uri="{FF2B5EF4-FFF2-40B4-BE49-F238E27FC236}">
                <a16:creationId xmlns:a16="http://schemas.microsoft.com/office/drawing/2014/main" id="{41B78FBA-585C-CD4D-885C-95972B1019E2}"/>
              </a:ext>
            </a:extLst>
          </p:cNvPr>
          <p:cNvGrpSpPr/>
          <p:nvPr/>
        </p:nvGrpSpPr>
        <p:grpSpPr>
          <a:xfrm>
            <a:off x="2618332" y="2024367"/>
            <a:ext cx="889487" cy="348781"/>
            <a:chOff x="3781462" y="1533815"/>
            <a:chExt cx="1185982" cy="465042"/>
          </a:xfrm>
        </p:grpSpPr>
        <p:pic>
          <p:nvPicPr>
            <p:cNvPr id="44" name="Picture 45" descr="desktop_computer_stylized_medium">
              <a:extLst>
                <a:ext uri="{FF2B5EF4-FFF2-40B4-BE49-F238E27FC236}">
                  <a16:creationId xmlns:a16="http://schemas.microsoft.com/office/drawing/2014/main" id="{45402E0D-62EE-0D42-8FCA-877750517D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81462" y="1533815"/>
              <a:ext cx="426607" cy="360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DCDBC81C-FEB6-2E4C-B116-D457A4BA476B}"/>
                </a:ext>
              </a:extLst>
            </p:cNvPr>
            <p:cNvSpPr txBox="1"/>
            <p:nvPr/>
          </p:nvSpPr>
          <p:spPr>
            <a:xfrm>
              <a:off x="4191163" y="1547451"/>
              <a:ext cx="776281" cy="451406"/>
            </a:xfrm>
            <a:prstGeom prst="rect">
              <a:avLst/>
            </a:prstGeom>
            <a:noFill/>
          </p:spPr>
          <p:txBody>
            <a:bodyPr wrap="none" rtlCol="0">
              <a:spAutoFit/>
            </a:bodyPr>
            <a:lstStyle/>
            <a:p>
              <a:r>
                <a:rPr lang="en-US" sz="1600" dirty="0"/>
                <a:t>PC1</a:t>
              </a:r>
            </a:p>
          </p:txBody>
        </p:sp>
      </p:grpSp>
      <p:grpSp>
        <p:nvGrpSpPr>
          <p:cNvPr id="58" name="Group 57">
            <a:extLst>
              <a:ext uri="{FF2B5EF4-FFF2-40B4-BE49-F238E27FC236}">
                <a16:creationId xmlns:a16="http://schemas.microsoft.com/office/drawing/2014/main" id="{0090BE05-2AFB-3545-B2EE-60597D735C93}"/>
              </a:ext>
            </a:extLst>
          </p:cNvPr>
          <p:cNvGrpSpPr/>
          <p:nvPr/>
        </p:nvGrpSpPr>
        <p:grpSpPr>
          <a:xfrm>
            <a:off x="3367181" y="5219507"/>
            <a:ext cx="868553" cy="389849"/>
            <a:chOff x="5503997" y="5835825"/>
            <a:chExt cx="1158070" cy="519798"/>
          </a:xfrm>
        </p:grpSpPr>
        <p:pic>
          <p:nvPicPr>
            <p:cNvPr id="46" name="Picture 45" descr="desktop_computer_stylized_medium">
              <a:extLst>
                <a:ext uri="{FF2B5EF4-FFF2-40B4-BE49-F238E27FC236}">
                  <a16:creationId xmlns:a16="http://schemas.microsoft.com/office/drawing/2014/main" id="{927FB4E2-0996-EE45-8832-AC36832C5E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503997" y="5835825"/>
              <a:ext cx="426607" cy="360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a16="http://schemas.microsoft.com/office/drawing/2014/main" id="{2D0884C8-0529-464C-909F-B9DCF1F3BF40}"/>
                </a:ext>
              </a:extLst>
            </p:cNvPr>
            <p:cNvSpPr txBox="1"/>
            <p:nvPr/>
          </p:nvSpPr>
          <p:spPr>
            <a:xfrm>
              <a:off x="5885786" y="5904218"/>
              <a:ext cx="776281" cy="451405"/>
            </a:xfrm>
            <a:prstGeom prst="rect">
              <a:avLst/>
            </a:prstGeom>
            <a:noFill/>
          </p:spPr>
          <p:txBody>
            <a:bodyPr wrap="none" rtlCol="0">
              <a:spAutoFit/>
            </a:bodyPr>
            <a:lstStyle/>
            <a:p>
              <a:r>
                <a:rPr lang="en-US" sz="1600" dirty="0"/>
                <a:t>PC3</a:t>
              </a:r>
            </a:p>
          </p:txBody>
        </p:sp>
      </p:grpSp>
      <p:grpSp>
        <p:nvGrpSpPr>
          <p:cNvPr id="51" name="Group 50">
            <a:extLst>
              <a:ext uri="{FF2B5EF4-FFF2-40B4-BE49-F238E27FC236}">
                <a16:creationId xmlns:a16="http://schemas.microsoft.com/office/drawing/2014/main" id="{4DE8CF9E-2478-C04C-89B2-6EA316F30DF2}"/>
              </a:ext>
            </a:extLst>
          </p:cNvPr>
          <p:cNvGrpSpPr/>
          <p:nvPr/>
        </p:nvGrpSpPr>
        <p:grpSpPr>
          <a:xfrm>
            <a:off x="2255003" y="4196190"/>
            <a:ext cx="901066" cy="338554"/>
            <a:chOff x="3631482" y="4547389"/>
            <a:chExt cx="1201421" cy="451406"/>
          </a:xfrm>
        </p:grpSpPr>
        <p:pic>
          <p:nvPicPr>
            <p:cNvPr id="45" name="Picture 45" descr="desktop_computer_stylized_medium">
              <a:extLst>
                <a:ext uri="{FF2B5EF4-FFF2-40B4-BE49-F238E27FC236}">
                  <a16:creationId xmlns:a16="http://schemas.microsoft.com/office/drawing/2014/main" id="{69966DDB-8B15-9B44-BBBC-94C43A339B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631482" y="4547389"/>
              <a:ext cx="426607" cy="360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TextBox 48">
              <a:extLst>
                <a:ext uri="{FF2B5EF4-FFF2-40B4-BE49-F238E27FC236}">
                  <a16:creationId xmlns:a16="http://schemas.microsoft.com/office/drawing/2014/main" id="{55A376C9-2A1E-7744-BC42-F57D1F7A638F}"/>
                </a:ext>
              </a:extLst>
            </p:cNvPr>
            <p:cNvSpPr txBox="1"/>
            <p:nvPr/>
          </p:nvSpPr>
          <p:spPr>
            <a:xfrm>
              <a:off x="4056622" y="4547389"/>
              <a:ext cx="776281" cy="451406"/>
            </a:xfrm>
            <a:prstGeom prst="rect">
              <a:avLst/>
            </a:prstGeom>
            <a:noFill/>
          </p:spPr>
          <p:txBody>
            <a:bodyPr wrap="none" rtlCol="0">
              <a:spAutoFit/>
            </a:bodyPr>
            <a:lstStyle/>
            <a:p>
              <a:r>
                <a:rPr lang="en-US" sz="1600" dirty="0"/>
                <a:t>PC2</a:t>
              </a:r>
            </a:p>
          </p:txBody>
        </p:sp>
      </p:grpSp>
      <p:grpSp>
        <p:nvGrpSpPr>
          <p:cNvPr id="52" name="Group 51">
            <a:extLst>
              <a:ext uri="{FF2B5EF4-FFF2-40B4-BE49-F238E27FC236}">
                <a16:creationId xmlns:a16="http://schemas.microsoft.com/office/drawing/2014/main" id="{8F50BCC6-2710-8849-BE4F-E831917BE17A}"/>
              </a:ext>
            </a:extLst>
          </p:cNvPr>
          <p:cNvGrpSpPr/>
          <p:nvPr/>
        </p:nvGrpSpPr>
        <p:grpSpPr>
          <a:xfrm>
            <a:off x="4844869" y="1962192"/>
            <a:ext cx="889487" cy="348781"/>
            <a:chOff x="3781462" y="1533815"/>
            <a:chExt cx="1185982" cy="465042"/>
          </a:xfrm>
        </p:grpSpPr>
        <p:pic>
          <p:nvPicPr>
            <p:cNvPr id="53" name="Picture 45" descr="desktop_computer_stylized_medium">
              <a:extLst>
                <a:ext uri="{FF2B5EF4-FFF2-40B4-BE49-F238E27FC236}">
                  <a16:creationId xmlns:a16="http://schemas.microsoft.com/office/drawing/2014/main" id="{EBAF5275-C6A6-A54D-A028-6CD6D59AE9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81462" y="1533815"/>
              <a:ext cx="426607" cy="360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 name="TextBox 53">
              <a:extLst>
                <a:ext uri="{FF2B5EF4-FFF2-40B4-BE49-F238E27FC236}">
                  <a16:creationId xmlns:a16="http://schemas.microsoft.com/office/drawing/2014/main" id="{FF5D2190-5392-0141-B41D-1B726925046A}"/>
                </a:ext>
              </a:extLst>
            </p:cNvPr>
            <p:cNvSpPr txBox="1"/>
            <p:nvPr/>
          </p:nvSpPr>
          <p:spPr>
            <a:xfrm>
              <a:off x="4191163" y="1547451"/>
              <a:ext cx="776281" cy="451406"/>
            </a:xfrm>
            <a:prstGeom prst="rect">
              <a:avLst/>
            </a:prstGeom>
            <a:noFill/>
          </p:spPr>
          <p:txBody>
            <a:bodyPr wrap="none" rtlCol="0">
              <a:spAutoFit/>
            </a:bodyPr>
            <a:lstStyle/>
            <a:p>
              <a:r>
                <a:rPr lang="en-US" sz="1600" dirty="0"/>
                <a:t>PC1</a:t>
              </a:r>
            </a:p>
          </p:txBody>
        </p:sp>
      </p:grpSp>
      <p:grpSp>
        <p:nvGrpSpPr>
          <p:cNvPr id="55" name="Group 54">
            <a:extLst>
              <a:ext uri="{FF2B5EF4-FFF2-40B4-BE49-F238E27FC236}">
                <a16:creationId xmlns:a16="http://schemas.microsoft.com/office/drawing/2014/main" id="{AC884342-CF87-9C4A-8F34-89DAE4987D5F}"/>
              </a:ext>
            </a:extLst>
          </p:cNvPr>
          <p:cNvGrpSpPr/>
          <p:nvPr/>
        </p:nvGrpSpPr>
        <p:grpSpPr>
          <a:xfrm>
            <a:off x="8005228" y="3624555"/>
            <a:ext cx="901066" cy="338554"/>
            <a:chOff x="3631482" y="4547389"/>
            <a:chExt cx="1201421" cy="451406"/>
          </a:xfrm>
        </p:grpSpPr>
        <p:pic>
          <p:nvPicPr>
            <p:cNvPr id="56" name="Picture 45" descr="desktop_computer_stylized_medium">
              <a:extLst>
                <a:ext uri="{FF2B5EF4-FFF2-40B4-BE49-F238E27FC236}">
                  <a16:creationId xmlns:a16="http://schemas.microsoft.com/office/drawing/2014/main" id="{CC3A0F62-7E25-D548-A52B-6CF1744FB9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631482" y="4547389"/>
              <a:ext cx="426607" cy="360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 name="TextBox 56">
              <a:extLst>
                <a:ext uri="{FF2B5EF4-FFF2-40B4-BE49-F238E27FC236}">
                  <a16:creationId xmlns:a16="http://schemas.microsoft.com/office/drawing/2014/main" id="{0F82693C-51D7-F245-8966-50D40B361AA1}"/>
                </a:ext>
              </a:extLst>
            </p:cNvPr>
            <p:cNvSpPr txBox="1"/>
            <p:nvPr/>
          </p:nvSpPr>
          <p:spPr>
            <a:xfrm>
              <a:off x="4056622" y="4547389"/>
              <a:ext cx="776281" cy="451406"/>
            </a:xfrm>
            <a:prstGeom prst="rect">
              <a:avLst/>
            </a:prstGeom>
            <a:noFill/>
          </p:spPr>
          <p:txBody>
            <a:bodyPr wrap="none" rtlCol="0">
              <a:spAutoFit/>
            </a:bodyPr>
            <a:lstStyle/>
            <a:p>
              <a:r>
                <a:rPr lang="en-US" sz="1600" dirty="0"/>
                <a:t>PC2</a:t>
              </a:r>
            </a:p>
          </p:txBody>
        </p:sp>
      </p:grpSp>
      <p:grpSp>
        <p:nvGrpSpPr>
          <p:cNvPr id="59" name="Group 58">
            <a:extLst>
              <a:ext uri="{FF2B5EF4-FFF2-40B4-BE49-F238E27FC236}">
                <a16:creationId xmlns:a16="http://schemas.microsoft.com/office/drawing/2014/main" id="{66573DEA-1FF5-8A48-B9C2-442BA91B4999}"/>
              </a:ext>
            </a:extLst>
          </p:cNvPr>
          <p:cNvGrpSpPr/>
          <p:nvPr/>
        </p:nvGrpSpPr>
        <p:grpSpPr>
          <a:xfrm>
            <a:off x="8139523" y="5157746"/>
            <a:ext cx="868553" cy="389849"/>
            <a:chOff x="5503997" y="5835825"/>
            <a:chExt cx="1158070" cy="519798"/>
          </a:xfrm>
        </p:grpSpPr>
        <p:pic>
          <p:nvPicPr>
            <p:cNvPr id="60" name="Picture 59" descr="desktop_computer_stylized_medium">
              <a:extLst>
                <a:ext uri="{FF2B5EF4-FFF2-40B4-BE49-F238E27FC236}">
                  <a16:creationId xmlns:a16="http://schemas.microsoft.com/office/drawing/2014/main" id="{B52CCDD1-6C79-3B40-B541-67FC9C9C09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503997" y="5835825"/>
              <a:ext cx="426607" cy="360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TextBox 60">
              <a:extLst>
                <a:ext uri="{FF2B5EF4-FFF2-40B4-BE49-F238E27FC236}">
                  <a16:creationId xmlns:a16="http://schemas.microsoft.com/office/drawing/2014/main" id="{FF97FA0C-70C0-3F4A-9814-FD957A76534D}"/>
                </a:ext>
              </a:extLst>
            </p:cNvPr>
            <p:cNvSpPr txBox="1"/>
            <p:nvPr/>
          </p:nvSpPr>
          <p:spPr>
            <a:xfrm>
              <a:off x="5885786" y="5904218"/>
              <a:ext cx="776281" cy="451405"/>
            </a:xfrm>
            <a:prstGeom prst="rect">
              <a:avLst/>
            </a:prstGeom>
            <a:noFill/>
          </p:spPr>
          <p:txBody>
            <a:bodyPr wrap="none" rtlCol="0">
              <a:spAutoFit/>
            </a:bodyPr>
            <a:lstStyle/>
            <a:p>
              <a:r>
                <a:rPr lang="en-US" sz="1600" dirty="0"/>
                <a:t>PC3</a:t>
              </a:r>
            </a:p>
          </p:txBody>
        </p:sp>
      </p:grpSp>
      <p:sp>
        <p:nvSpPr>
          <p:cNvPr id="62" name="TextBox 61">
            <a:extLst>
              <a:ext uri="{FF2B5EF4-FFF2-40B4-BE49-F238E27FC236}">
                <a16:creationId xmlns:a16="http://schemas.microsoft.com/office/drawing/2014/main" id="{442FECB7-58E0-6546-94D7-F94D4274BF15}"/>
              </a:ext>
            </a:extLst>
          </p:cNvPr>
          <p:cNvSpPr txBox="1"/>
          <p:nvPr/>
        </p:nvSpPr>
        <p:spPr>
          <a:xfrm>
            <a:off x="4913212" y="4399517"/>
            <a:ext cx="1583074" cy="1246495"/>
          </a:xfrm>
          <a:prstGeom prst="rect">
            <a:avLst/>
          </a:prstGeom>
          <a:noFill/>
        </p:spPr>
        <p:txBody>
          <a:bodyPr wrap="square" rtlCol="0">
            <a:spAutoFit/>
          </a:bodyPr>
          <a:lstStyle/>
          <a:p>
            <a:r>
              <a:rPr lang="en-US" sz="1500" dirty="0"/>
              <a:t>PC1 ping PC3?</a:t>
            </a:r>
          </a:p>
          <a:p>
            <a:r>
              <a:rPr lang="en-US" sz="1500" dirty="0"/>
              <a:t>PC2 ping PC1?</a:t>
            </a:r>
          </a:p>
          <a:p>
            <a:r>
              <a:rPr lang="en-US" sz="1500" dirty="0"/>
              <a:t>Path of  ARP, ICMP</a:t>
            </a:r>
          </a:p>
          <a:p>
            <a:r>
              <a:rPr lang="en-US" sz="1500" dirty="0"/>
              <a:t>Bridge Tables</a:t>
            </a:r>
          </a:p>
        </p:txBody>
      </p:sp>
    </p:spTree>
    <p:extLst>
      <p:ext uri="{BB962C8B-B14F-4D97-AF65-F5344CB8AC3E}">
        <p14:creationId xmlns:p14="http://schemas.microsoft.com/office/powerpoint/2010/main" val="10188762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C975-2BBC-1044-ADD6-1161A3BE55E1}"/>
              </a:ext>
            </a:extLst>
          </p:cNvPr>
          <p:cNvSpPr>
            <a:spLocks noGrp="1"/>
          </p:cNvSpPr>
          <p:nvPr>
            <p:ph type="title"/>
          </p:nvPr>
        </p:nvSpPr>
        <p:spPr>
          <a:xfrm>
            <a:off x="154979" y="198239"/>
            <a:ext cx="8651876" cy="636465"/>
          </a:xfrm>
        </p:spPr>
        <p:txBody>
          <a:bodyPr>
            <a:normAutofit fontScale="90000"/>
          </a:bodyPr>
          <a:lstStyle/>
          <a:p>
            <a:r>
              <a:rPr lang="en-US" dirty="0"/>
              <a:t>Spanning Tree example</a:t>
            </a:r>
            <a:r>
              <a:rPr lang="en-US" dirty="0">
                <a:latin typeface="Gill Sans MT" panose="020B0502020104020203" pitchFamily="34" charset="77"/>
              </a:rPr>
              <a:t> </a:t>
            </a:r>
          </a:p>
        </p:txBody>
      </p:sp>
      <p:sp>
        <p:nvSpPr>
          <p:cNvPr id="3" name="Footer Placeholder 2">
            <a:extLst>
              <a:ext uri="{FF2B5EF4-FFF2-40B4-BE49-F238E27FC236}">
                <a16:creationId xmlns:a16="http://schemas.microsoft.com/office/drawing/2014/main" id="{B1EB4C62-C780-764B-B760-147E8AA34746}"/>
              </a:ext>
            </a:extLst>
          </p:cNvPr>
          <p:cNvSpPr>
            <a:spLocks noGrp="1"/>
          </p:cNvSpPr>
          <p:nvPr>
            <p:ph type="ftr" sz="quarter" idx="11"/>
          </p:nvPr>
        </p:nvSpPr>
        <p:spPr>
          <a:xfrm>
            <a:off x="5318219" y="6324004"/>
            <a:ext cx="2895600" cy="457200"/>
          </a:xfrm>
        </p:spPr>
        <p:txBody>
          <a:bodyPr/>
          <a:lstStyle/>
          <a:p>
            <a:pPr>
              <a:defRPr/>
            </a:pPr>
            <a:r>
              <a:rPr lang="en-US" sz="1600" dirty="0"/>
              <a:t>Data Link Layer</a:t>
            </a:r>
          </a:p>
        </p:txBody>
      </p:sp>
      <p:sp>
        <p:nvSpPr>
          <p:cNvPr id="4" name="Slide Number Placeholder 3">
            <a:extLst>
              <a:ext uri="{FF2B5EF4-FFF2-40B4-BE49-F238E27FC236}">
                <a16:creationId xmlns:a16="http://schemas.microsoft.com/office/drawing/2014/main" id="{E613C29C-5B8A-7040-A8D3-DA2856FB323E}"/>
              </a:ext>
            </a:extLst>
          </p:cNvPr>
          <p:cNvSpPr>
            <a:spLocks noGrp="1"/>
          </p:cNvSpPr>
          <p:nvPr>
            <p:ph type="sldNum" sz="quarter" idx="12"/>
          </p:nvPr>
        </p:nvSpPr>
        <p:spPr>
          <a:xfrm>
            <a:off x="7813193" y="6324004"/>
            <a:ext cx="801252" cy="457200"/>
          </a:xfrm>
        </p:spPr>
        <p:txBody>
          <a:bodyPr/>
          <a:lstStyle/>
          <a:p>
            <a:pPr>
              <a:defRPr/>
            </a:pPr>
            <a:r>
              <a:rPr lang="en-US" sz="1600" dirty="0"/>
              <a:t>5-</a:t>
            </a:r>
            <a:fld id="{B3616EB6-F471-2047-976B-63D7811A01EC}" type="slidenum">
              <a:rPr lang="en-US" sz="1600" smtClean="0"/>
              <a:pPr>
                <a:defRPr/>
              </a:pPr>
              <a:t>95</a:t>
            </a:fld>
            <a:endParaRPr lang="en-US" sz="1600" dirty="0"/>
          </a:p>
        </p:txBody>
      </p:sp>
      <p:grpSp>
        <p:nvGrpSpPr>
          <p:cNvPr id="6" name="Group 58">
            <a:extLst>
              <a:ext uri="{FF2B5EF4-FFF2-40B4-BE49-F238E27FC236}">
                <a16:creationId xmlns:a16="http://schemas.microsoft.com/office/drawing/2014/main" id="{A4176ADE-BA3B-724A-B71D-FEC35A4AF2C8}"/>
              </a:ext>
            </a:extLst>
          </p:cNvPr>
          <p:cNvGrpSpPr>
            <a:grpSpLocks/>
          </p:cNvGrpSpPr>
          <p:nvPr/>
        </p:nvGrpSpPr>
        <p:grpSpPr bwMode="auto">
          <a:xfrm>
            <a:off x="2655095" y="3837384"/>
            <a:ext cx="1624156" cy="1019175"/>
            <a:chOff x="958850" y="2444750"/>
            <a:chExt cx="2166114" cy="1358710"/>
          </a:xfrm>
        </p:grpSpPr>
        <p:sp>
          <p:nvSpPr>
            <p:cNvPr id="47" name="Line 20">
              <a:extLst>
                <a:ext uri="{FF2B5EF4-FFF2-40B4-BE49-F238E27FC236}">
                  <a16:creationId xmlns:a16="http://schemas.microsoft.com/office/drawing/2014/main" id="{63CD366E-9196-D743-94A7-9278B81C7B5C}"/>
                </a:ext>
              </a:extLst>
            </p:cNvPr>
            <p:cNvSpPr>
              <a:spLocks noChangeShapeType="1"/>
            </p:cNvSpPr>
            <p:nvPr/>
          </p:nvSpPr>
          <p:spPr bwMode="auto">
            <a:xfrm flipH="1">
              <a:off x="1582903" y="3030456"/>
              <a:ext cx="55577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48" name="Line 21">
              <a:extLst>
                <a:ext uri="{FF2B5EF4-FFF2-40B4-BE49-F238E27FC236}">
                  <a16:creationId xmlns:a16="http://schemas.microsoft.com/office/drawing/2014/main" id="{A507C085-449B-7548-857F-2C837AF1648D}"/>
                </a:ext>
              </a:extLst>
            </p:cNvPr>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49" name="Line 22">
              <a:extLst>
                <a:ext uri="{FF2B5EF4-FFF2-40B4-BE49-F238E27FC236}">
                  <a16:creationId xmlns:a16="http://schemas.microsoft.com/office/drawing/2014/main" id="{6737A843-D024-0C46-B48F-CC49E389B15B}"/>
                </a:ext>
              </a:extLst>
            </p:cNvPr>
            <p:cNvSpPr>
              <a:spLocks noChangeShapeType="1"/>
            </p:cNvSpPr>
            <p:nvPr/>
          </p:nvSpPr>
          <p:spPr bwMode="auto">
            <a:xfrm>
              <a:off x="2389566" y="3106645"/>
              <a:ext cx="73044" cy="29523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50" name="Text Box 64">
              <a:extLst>
                <a:ext uri="{FF2B5EF4-FFF2-40B4-BE49-F238E27FC236}">
                  <a16:creationId xmlns:a16="http://schemas.microsoft.com/office/drawing/2014/main" id="{38939C8B-C0C8-D943-8078-5D341B019157}"/>
                </a:ext>
              </a:extLst>
            </p:cNvPr>
            <p:cNvSpPr txBox="1">
              <a:spLocks noChangeArrowheads="1"/>
            </p:cNvSpPr>
            <p:nvPr/>
          </p:nvSpPr>
          <p:spPr bwMode="auto">
            <a:xfrm>
              <a:off x="958850" y="2844743"/>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A</a:t>
              </a:r>
            </a:p>
          </p:txBody>
        </p:sp>
        <p:sp>
          <p:nvSpPr>
            <p:cNvPr id="51" name="Text Box 65">
              <a:extLst>
                <a:ext uri="{FF2B5EF4-FFF2-40B4-BE49-F238E27FC236}">
                  <a16:creationId xmlns:a16="http://schemas.microsoft.com/office/drawing/2014/main" id="{951E879A-1BB7-8E49-AC0A-2DC85F379DC1}"/>
                </a:ext>
              </a:extLst>
            </p:cNvPr>
            <p:cNvSpPr txBox="1">
              <a:spLocks noChangeArrowheads="1"/>
            </p:cNvSpPr>
            <p:nvPr/>
          </p:nvSpPr>
          <p:spPr bwMode="auto">
            <a:xfrm>
              <a:off x="1408231" y="3306641"/>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B</a:t>
              </a:r>
            </a:p>
          </p:txBody>
        </p:sp>
        <p:sp>
          <p:nvSpPr>
            <p:cNvPr id="52" name="Text Box 73">
              <a:extLst>
                <a:ext uri="{FF2B5EF4-FFF2-40B4-BE49-F238E27FC236}">
                  <a16:creationId xmlns:a16="http://schemas.microsoft.com/office/drawing/2014/main" id="{47A66925-90E6-EC43-8D52-1D245F39BEA1}"/>
                </a:ext>
              </a:extLst>
            </p:cNvPr>
            <p:cNvSpPr txBox="1">
              <a:spLocks noChangeArrowheads="1"/>
            </p:cNvSpPr>
            <p:nvPr/>
          </p:nvSpPr>
          <p:spPr bwMode="auto">
            <a:xfrm>
              <a:off x="2181548" y="2444750"/>
              <a:ext cx="56483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2</a:t>
              </a:r>
            </a:p>
          </p:txBody>
        </p:sp>
        <p:sp>
          <p:nvSpPr>
            <p:cNvPr id="53" name="Text Box 66">
              <a:extLst>
                <a:ext uri="{FF2B5EF4-FFF2-40B4-BE49-F238E27FC236}">
                  <a16:creationId xmlns:a16="http://schemas.microsoft.com/office/drawing/2014/main" id="{BF8E203D-E72A-284F-AE54-BD6B7292E543}"/>
                </a:ext>
              </a:extLst>
            </p:cNvPr>
            <p:cNvSpPr txBox="1">
              <a:spLocks noChangeArrowheads="1"/>
            </p:cNvSpPr>
            <p:nvPr/>
          </p:nvSpPr>
          <p:spPr bwMode="auto">
            <a:xfrm>
              <a:off x="2656336" y="3298707"/>
              <a:ext cx="468628"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C</a:t>
              </a:r>
            </a:p>
          </p:txBody>
        </p:sp>
        <p:grpSp>
          <p:nvGrpSpPr>
            <p:cNvPr id="54" name="Group 44">
              <a:extLst>
                <a:ext uri="{FF2B5EF4-FFF2-40B4-BE49-F238E27FC236}">
                  <a16:creationId xmlns:a16="http://schemas.microsoft.com/office/drawing/2014/main" id="{6A86BD5A-B2E4-434A-9BD6-0711FF593255}"/>
                </a:ext>
              </a:extLst>
            </p:cNvPr>
            <p:cNvGrpSpPr>
              <a:grpSpLocks/>
            </p:cNvGrpSpPr>
            <p:nvPr/>
          </p:nvGrpSpPr>
          <p:grpSpPr bwMode="auto">
            <a:xfrm>
              <a:off x="1127760" y="2834640"/>
              <a:ext cx="568960" cy="481140"/>
              <a:chOff x="-44" y="1473"/>
              <a:chExt cx="981" cy="1105"/>
            </a:xfrm>
          </p:grpSpPr>
          <p:pic>
            <p:nvPicPr>
              <p:cNvPr id="62" name="Picture 45" descr="desktop_computer_stylized_medium">
                <a:extLst>
                  <a:ext uri="{FF2B5EF4-FFF2-40B4-BE49-F238E27FC236}">
                    <a16:creationId xmlns:a16="http://schemas.microsoft.com/office/drawing/2014/main" id="{1589B8E9-F772-654E-9AA1-AA3F85C02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 name="Freeform 46">
                <a:extLst>
                  <a:ext uri="{FF2B5EF4-FFF2-40B4-BE49-F238E27FC236}">
                    <a16:creationId xmlns:a16="http://schemas.microsoft.com/office/drawing/2014/main" id="{BE7C135F-22CB-6545-BB48-C3CCDCEBF186}"/>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55" name="Group 44">
              <a:extLst>
                <a:ext uri="{FF2B5EF4-FFF2-40B4-BE49-F238E27FC236}">
                  <a16:creationId xmlns:a16="http://schemas.microsoft.com/office/drawing/2014/main" id="{FA41CF74-310F-0547-874F-21972A1C8782}"/>
                </a:ext>
              </a:extLst>
            </p:cNvPr>
            <p:cNvGrpSpPr>
              <a:grpSpLocks/>
            </p:cNvGrpSpPr>
            <p:nvPr/>
          </p:nvGrpSpPr>
          <p:grpSpPr bwMode="auto">
            <a:xfrm>
              <a:off x="1534160" y="3291840"/>
              <a:ext cx="568960" cy="481140"/>
              <a:chOff x="-44" y="1473"/>
              <a:chExt cx="981" cy="1105"/>
            </a:xfrm>
          </p:grpSpPr>
          <p:pic>
            <p:nvPicPr>
              <p:cNvPr id="60" name="Picture 45" descr="desktop_computer_stylized_medium">
                <a:extLst>
                  <a:ext uri="{FF2B5EF4-FFF2-40B4-BE49-F238E27FC236}">
                    <a16:creationId xmlns:a16="http://schemas.microsoft.com/office/drawing/2014/main" id="{A1BDAED8-C832-424E-A5A7-85E1C2197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Freeform 46">
                <a:extLst>
                  <a:ext uri="{FF2B5EF4-FFF2-40B4-BE49-F238E27FC236}">
                    <a16:creationId xmlns:a16="http://schemas.microsoft.com/office/drawing/2014/main" id="{ADF101A4-35A6-6145-894C-AB23DB5E3C7B}"/>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56" name="Group 44">
              <a:extLst>
                <a:ext uri="{FF2B5EF4-FFF2-40B4-BE49-F238E27FC236}">
                  <a16:creationId xmlns:a16="http://schemas.microsoft.com/office/drawing/2014/main" id="{C0E911CC-928D-2D41-AF19-99BA7464C749}"/>
                </a:ext>
              </a:extLst>
            </p:cNvPr>
            <p:cNvGrpSpPr>
              <a:grpSpLocks/>
            </p:cNvGrpSpPr>
            <p:nvPr/>
          </p:nvGrpSpPr>
          <p:grpSpPr bwMode="auto">
            <a:xfrm>
              <a:off x="2062480" y="3322320"/>
              <a:ext cx="568960" cy="481140"/>
              <a:chOff x="-44" y="1473"/>
              <a:chExt cx="981" cy="1105"/>
            </a:xfrm>
          </p:grpSpPr>
          <p:pic>
            <p:nvPicPr>
              <p:cNvPr id="58" name="Picture 45" descr="desktop_computer_stylized_medium">
                <a:extLst>
                  <a:ext uri="{FF2B5EF4-FFF2-40B4-BE49-F238E27FC236}">
                    <a16:creationId xmlns:a16="http://schemas.microsoft.com/office/drawing/2014/main" id="{3E190BBC-B2CA-3A4A-B43F-ADE1AB582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 name="Freeform 46">
                <a:extLst>
                  <a:ext uri="{FF2B5EF4-FFF2-40B4-BE49-F238E27FC236}">
                    <a16:creationId xmlns:a16="http://schemas.microsoft.com/office/drawing/2014/main" id="{1AD2F1F3-ABB9-F04F-BEFC-598FA2BBDEF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57" name="Picture 3">
              <a:extLst>
                <a:ext uri="{FF2B5EF4-FFF2-40B4-BE49-F238E27FC236}">
                  <a16:creationId xmlns:a16="http://schemas.microsoft.com/office/drawing/2014/main" id="{E93DD691-A467-EC46-B8C7-0118CE093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7" name="Group 76">
            <a:extLst>
              <a:ext uri="{FF2B5EF4-FFF2-40B4-BE49-F238E27FC236}">
                <a16:creationId xmlns:a16="http://schemas.microsoft.com/office/drawing/2014/main" id="{CCD1DD4B-88EC-E04A-9354-AAD5FD94658C}"/>
              </a:ext>
            </a:extLst>
          </p:cNvPr>
          <p:cNvGrpSpPr>
            <a:grpSpLocks/>
          </p:cNvGrpSpPr>
          <p:nvPr/>
        </p:nvGrpSpPr>
        <p:grpSpPr bwMode="auto">
          <a:xfrm>
            <a:off x="3892153" y="3470672"/>
            <a:ext cx="3703980" cy="1625441"/>
            <a:chOff x="2379663" y="1984375"/>
            <a:chExt cx="4938181" cy="2166666"/>
          </a:xfrm>
        </p:grpSpPr>
        <p:sp>
          <p:nvSpPr>
            <p:cNvPr id="8" name="Line 23">
              <a:extLst>
                <a:ext uri="{FF2B5EF4-FFF2-40B4-BE49-F238E27FC236}">
                  <a16:creationId xmlns:a16="http://schemas.microsoft.com/office/drawing/2014/main" id="{BF67C266-7CC3-0548-B244-805E092D58EF}"/>
                </a:ext>
              </a:extLst>
            </p:cNvPr>
            <p:cNvSpPr>
              <a:spLocks noChangeShapeType="1"/>
            </p:cNvSpPr>
            <p:nvPr/>
          </p:nvSpPr>
          <p:spPr bwMode="auto">
            <a:xfrm flipH="1">
              <a:off x="3635258" y="3068344"/>
              <a:ext cx="346043" cy="2158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9" name="Line 24">
              <a:extLst>
                <a:ext uri="{FF2B5EF4-FFF2-40B4-BE49-F238E27FC236}">
                  <a16:creationId xmlns:a16="http://schemas.microsoft.com/office/drawing/2014/main" id="{CBF2BA71-49CE-4A40-9D83-580ED93729AE}"/>
                </a:ext>
              </a:extLst>
            </p:cNvPr>
            <p:cNvSpPr>
              <a:spLocks noChangeShapeType="1"/>
            </p:cNvSpPr>
            <p:nvPr/>
          </p:nvSpPr>
          <p:spPr bwMode="auto">
            <a:xfrm flipH="1">
              <a:off x="3949554" y="3087389"/>
              <a:ext cx="125401" cy="58721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0" name="Line 25">
              <a:extLst>
                <a:ext uri="{FF2B5EF4-FFF2-40B4-BE49-F238E27FC236}">
                  <a16:creationId xmlns:a16="http://schemas.microsoft.com/office/drawing/2014/main" id="{58B3DF6E-0522-274A-9914-689589614772}"/>
                </a:ext>
              </a:extLst>
            </p:cNvPr>
            <p:cNvSpPr>
              <a:spLocks noChangeShapeType="1"/>
            </p:cNvSpPr>
            <p:nvPr/>
          </p:nvSpPr>
          <p:spPr bwMode="auto">
            <a:xfrm>
              <a:off x="4254326" y="3030254"/>
              <a:ext cx="230167" cy="36185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1" name="Line 26">
              <a:extLst>
                <a:ext uri="{FF2B5EF4-FFF2-40B4-BE49-F238E27FC236}">
                  <a16:creationId xmlns:a16="http://schemas.microsoft.com/office/drawing/2014/main" id="{2EAB2152-99D3-7B45-B487-F7590DE223E2}"/>
                </a:ext>
              </a:extLst>
            </p:cNvPr>
            <p:cNvSpPr>
              <a:spLocks noChangeShapeType="1"/>
            </p:cNvSpPr>
            <p:nvPr/>
          </p:nvSpPr>
          <p:spPr bwMode="auto">
            <a:xfrm flipH="1">
              <a:off x="5532145" y="3106433"/>
              <a:ext cx="428585" cy="24440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2" name="Line 27">
              <a:extLst>
                <a:ext uri="{FF2B5EF4-FFF2-40B4-BE49-F238E27FC236}">
                  <a16:creationId xmlns:a16="http://schemas.microsoft.com/office/drawing/2014/main" id="{E0406FC6-8355-FD4D-BCA0-D5C12CFA0850}"/>
                </a:ext>
              </a:extLst>
            </p:cNvPr>
            <p:cNvSpPr>
              <a:spLocks noChangeShapeType="1"/>
            </p:cNvSpPr>
            <p:nvPr/>
          </p:nvSpPr>
          <p:spPr bwMode="auto">
            <a:xfrm flipH="1">
              <a:off x="6035335" y="3077866"/>
              <a:ext cx="9524" cy="46977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3" name="Line 35">
              <a:extLst>
                <a:ext uri="{FF2B5EF4-FFF2-40B4-BE49-F238E27FC236}">
                  <a16:creationId xmlns:a16="http://schemas.microsoft.com/office/drawing/2014/main" id="{4475289F-AEA2-4845-83A8-A58CE266B6FC}"/>
                </a:ext>
              </a:extLst>
            </p:cNvPr>
            <p:cNvSpPr>
              <a:spLocks noChangeShapeType="1"/>
            </p:cNvSpPr>
            <p:nvPr/>
          </p:nvSpPr>
          <p:spPr bwMode="auto">
            <a:xfrm flipH="1">
              <a:off x="2379663" y="2355749"/>
              <a:ext cx="1517509" cy="53642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4" name="Line 36">
              <a:extLst>
                <a:ext uri="{FF2B5EF4-FFF2-40B4-BE49-F238E27FC236}">
                  <a16:creationId xmlns:a16="http://schemas.microsoft.com/office/drawing/2014/main" id="{6866441B-A5F7-3B42-B5B4-B77052868EE5}"/>
                </a:ext>
              </a:extLst>
            </p:cNvPr>
            <p:cNvSpPr>
              <a:spLocks noChangeShapeType="1"/>
            </p:cNvSpPr>
            <p:nvPr/>
          </p:nvSpPr>
          <p:spPr bwMode="auto">
            <a:xfrm>
              <a:off x="4200356" y="2322421"/>
              <a:ext cx="0" cy="5999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5" name="Line 37">
              <a:extLst>
                <a:ext uri="{FF2B5EF4-FFF2-40B4-BE49-F238E27FC236}">
                  <a16:creationId xmlns:a16="http://schemas.microsoft.com/office/drawing/2014/main" id="{0532B183-9066-1242-AE35-E570E40CF4DA}"/>
                </a:ext>
              </a:extLst>
            </p:cNvPr>
            <p:cNvSpPr>
              <a:spLocks noChangeShapeType="1"/>
            </p:cNvSpPr>
            <p:nvPr/>
          </p:nvSpPr>
          <p:spPr bwMode="auto">
            <a:xfrm flipH="1" flipV="1">
              <a:off x="4449571" y="2306551"/>
              <a:ext cx="1406394" cy="68402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6" name="Line 63">
              <a:extLst>
                <a:ext uri="{FF2B5EF4-FFF2-40B4-BE49-F238E27FC236}">
                  <a16:creationId xmlns:a16="http://schemas.microsoft.com/office/drawing/2014/main" id="{59E5C18C-0390-4C40-910C-3D7BD1B6A52A}"/>
                </a:ext>
              </a:extLst>
            </p:cNvPr>
            <p:cNvSpPr>
              <a:spLocks noChangeShapeType="1"/>
            </p:cNvSpPr>
            <p:nvPr/>
          </p:nvSpPr>
          <p:spPr bwMode="auto">
            <a:xfrm>
              <a:off x="6411539" y="3131826"/>
              <a:ext cx="285723" cy="15870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7" name="Text Box 67">
              <a:extLst>
                <a:ext uri="{FF2B5EF4-FFF2-40B4-BE49-F238E27FC236}">
                  <a16:creationId xmlns:a16="http://schemas.microsoft.com/office/drawing/2014/main" id="{36D1DD9A-2F58-6443-A860-92196DE7E2E6}"/>
                </a:ext>
              </a:extLst>
            </p:cNvPr>
            <p:cNvSpPr txBox="1">
              <a:spLocks noChangeArrowheads="1"/>
            </p:cNvSpPr>
            <p:nvPr/>
          </p:nvSpPr>
          <p:spPr bwMode="auto">
            <a:xfrm>
              <a:off x="3620973" y="3222290"/>
              <a:ext cx="468460"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D</a:t>
              </a:r>
            </a:p>
          </p:txBody>
        </p:sp>
        <p:sp>
          <p:nvSpPr>
            <p:cNvPr id="18" name="Text Box 68">
              <a:extLst>
                <a:ext uri="{FF2B5EF4-FFF2-40B4-BE49-F238E27FC236}">
                  <a16:creationId xmlns:a16="http://schemas.microsoft.com/office/drawing/2014/main" id="{0C3F0270-8CE0-824F-8EA3-BE4693573A1E}"/>
                </a:ext>
              </a:extLst>
            </p:cNvPr>
            <p:cNvSpPr txBox="1">
              <a:spLocks noChangeArrowheads="1"/>
            </p:cNvSpPr>
            <p:nvPr/>
          </p:nvSpPr>
          <p:spPr bwMode="auto">
            <a:xfrm>
              <a:off x="4094004" y="3658732"/>
              <a:ext cx="45136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E</a:t>
              </a:r>
            </a:p>
          </p:txBody>
        </p:sp>
        <p:sp>
          <p:nvSpPr>
            <p:cNvPr id="19" name="Text Box 69">
              <a:extLst>
                <a:ext uri="{FF2B5EF4-FFF2-40B4-BE49-F238E27FC236}">
                  <a16:creationId xmlns:a16="http://schemas.microsoft.com/office/drawing/2014/main" id="{CF16EE44-EC06-FD40-913C-176C1C32A9ED}"/>
                </a:ext>
              </a:extLst>
            </p:cNvPr>
            <p:cNvSpPr txBox="1">
              <a:spLocks noChangeArrowheads="1"/>
            </p:cNvSpPr>
            <p:nvPr/>
          </p:nvSpPr>
          <p:spPr bwMode="auto">
            <a:xfrm>
              <a:off x="4567036" y="3057234"/>
              <a:ext cx="434266"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F</a:t>
              </a:r>
            </a:p>
          </p:txBody>
        </p:sp>
        <p:sp>
          <p:nvSpPr>
            <p:cNvPr id="20" name="Text Box 74">
              <a:extLst>
                <a:ext uri="{FF2B5EF4-FFF2-40B4-BE49-F238E27FC236}">
                  <a16:creationId xmlns:a16="http://schemas.microsoft.com/office/drawing/2014/main" id="{2164D738-AB7C-0044-8E12-6458DFA41C9D}"/>
                </a:ext>
              </a:extLst>
            </p:cNvPr>
            <p:cNvSpPr txBox="1">
              <a:spLocks noChangeArrowheads="1"/>
            </p:cNvSpPr>
            <p:nvPr/>
          </p:nvSpPr>
          <p:spPr bwMode="auto">
            <a:xfrm>
              <a:off x="3408267" y="2768387"/>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3</a:t>
              </a:r>
            </a:p>
          </p:txBody>
        </p:sp>
        <p:sp>
          <p:nvSpPr>
            <p:cNvPr id="21" name="Text Box 75">
              <a:extLst>
                <a:ext uri="{FF2B5EF4-FFF2-40B4-BE49-F238E27FC236}">
                  <a16:creationId xmlns:a16="http://schemas.microsoft.com/office/drawing/2014/main" id="{B5A20DF2-15BA-BB44-821A-4545CF9DA5EC}"/>
                </a:ext>
              </a:extLst>
            </p:cNvPr>
            <p:cNvSpPr txBox="1">
              <a:spLocks noChangeArrowheads="1"/>
            </p:cNvSpPr>
            <p:nvPr/>
          </p:nvSpPr>
          <p:spPr bwMode="auto">
            <a:xfrm>
              <a:off x="4635291" y="1984375"/>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1</a:t>
              </a:r>
            </a:p>
          </p:txBody>
        </p:sp>
        <p:sp>
          <p:nvSpPr>
            <p:cNvPr id="22" name="Text Box 76">
              <a:extLst>
                <a:ext uri="{FF2B5EF4-FFF2-40B4-BE49-F238E27FC236}">
                  <a16:creationId xmlns:a16="http://schemas.microsoft.com/office/drawing/2014/main" id="{CADE679B-049C-5740-A220-C9607424EE6C}"/>
                </a:ext>
              </a:extLst>
            </p:cNvPr>
            <p:cNvSpPr txBox="1">
              <a:spLocks noChangeArrowheads="1"/>
            </p:cNvSpPr>
            <p:nvPr/>
          </p:nvSpPr>
          <p:spPr bwMode="auto">
            <a:xfrm>
              <a:off x="6009939" y="2570004"/>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4</a:t>
              </a:r>
            </a:p>
          </p:txBody>
        </p:sp>
        <p:sp>
          <p:nvSpPr>
            <p:cNvPr id="23" name="Text Box 78">
              <a:extLst>
                <a:ext uri="{FF2B5EF4-FFF2-40B4-BE49-F238E27FC236}">
                  <a16:creationId xmlns:a16="http://schemas.microsoft.com/office/drawing/2014/main" id="{98070270-52D5-6644-BB12-C9BE41F4949A}"/>
                </a:ext>
              </a:extLst>
            </p:cNvPr>
            <p:cNvSpPr txBox="1">
              <a:spLocks noChangeArrowheads="1"/>
            </p:cNvSpPr>
            <p:nvPr/>
          </p:nvSpPr>
          <p:spPr bwMode="auto">
            <a:xfrm>
              <a:off x="6240104" y="3541291"/>
              <a:ext cx="468460"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H</a:t>
              </a:r>
            </a:p>
          </p:txBody>
        </p:sp>
        <p:sp>
          <p:nvSpPr>
            <p:cNvPr id="24" name="Text Box 79">
              <a:extLst>
                <a:ext uri="{FF2B5EF4-FFF2-40B4-BE49-F238E27FC236}">
                  <a16:creationId xmlns:a16="http://schemas.microsoft.com/office/drawing/2014/main" id="{47D09EEA-9B3E-8544-8BBF-9EFF9E983A8B}"/>
                </a:ext>
              </a:extLst>
            </p:cNvPr>
            <p:cNvSpPr txBox="1">
              <a:spLocks noChangeArrowheads="1"/>
            </p:cNvSpPr>
            <p:nvPr/>
          </p:nvSpPr>
          <p:spPr bwMode="auto">
            <a:xfrm>
              <a:off x="6986160" y="3179440"/>
              <a:ext cx="331684"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I</a:t>
              </a:r>
            </a:p>
          </p:txBody>
        </p:sp>
        <p:sp>
          <p:nvSpPr>
            <p:cNvPr id="25" name="Text Box 80">
              <a:extLst>
                <a:ext uri="{FF2B5EF4-FFF2-40B4-BE49-F238E27FC236}">
                  <a16:creationId xmlns:a16="http://schemas.microsoft.com/office/drawing/2014/main" id="{4CB7A8EA-654F-AA46-A6C5-0F6A6EA9B91D}"/>
                </a:ext>
              </a:extLst>
            </p:cNvPr>
            <p:cNvSpPr txBox="1">
              <a:spLocks noChangeArrowheads="1"/>
            </p:cNvSpPr>
            <p:nvPr/>
          </p:nvSpPr>
          <p:spPr bwMode="auto">
            <a:xfrm>
              <a:off x="5103560" y="3595251"/>
              <a:ext cx="485558"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G</a:t>
              </a:r>
            </a:p>
          </p:txBody>
        </p:sp>
        <p:pic>
          <p:nvPicPr>
            <p:cNvPr id="26" name="Picture 3">
              <a:extLst>
                <a:ext uri="{FF2B5EF4-FFF2-40B4-BE49-F238E27FC236}">
                  <a16:creationId xmlns:a16="http://schemas.microsoft.com/office/drawing/2014/main" id="{74165261-D3BB-9944-9579-C5E3192BB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899" y="2930268"/>
              <a:ext cx="677799" cy="2999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27" name="Group 44">
              <a:extLst>
                <a:ext uri="{FF2B5EF4-FFF2-40B4-BE49-F238E27FC236}">
                  <a16:creationId xmlns:a16="http://schemas.microsoft.com/office/drawing/2014/main" id="{01679DC3-4EB7-E84A-BA6C-11190E096DFF}"/>
                </a:ext>
              </a:extLst>
            </p:cNvPr>
            <p:cNvGrpSpPr>
              <a:grpSpLocks/>
            </p:cNvGrpSpPr>
            <p:nvPr/>
          </p:nvGrpSpPr>
          <p:grpSpPr bwMode="auto">
            <a:xfrm>
              <a:off x="3139440" y="3180080"/>
              <a:ext cx="568960" cy="481140"/>
              <a:chOff x="-44" y="1473"/>
              <a:chExt cx="981" cy="1105"/>
            </a:xfrm>
          </p:grpSpPr>
          <p:pic>
            <p:nvPicPr>
              <p:cNvPr id="45" name="Picture 45" descr="desktop_computer_stylized_medium">
                <a:extLst>
                  <a:ext uri="{FF2B5EF4-FFF2-40B4-BE49-F238E27FC236}">
                    <a16:creationId xmlns:a16="http://schemas.microsoft.com/office/drawing/2014/main" id="{4B40E436-6271-9E47-8E7B-6B9C7DB4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 name="Freeform 46">
                <a:extLst>
                  <a:ext uri="{FF2B5EF4-FFF2-40B4-BE49-F238E27FC236}">
                    <a16:creationId xmlns:a16="http://schemas.microsoft.com/office/drawing/2014/main" id="{C58A5755-92AB-C940-ABD6-A6CE6F75350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28" name="Group 44">
              <a:extLst>
                <a:ext uri="{FF2B5EF4-FFF2-40B4-BE49-F238E27FC236}">
                  <a16:creationId xmlns:a16="http://schemas.microsoft.com/office/drawing/2014/main" id="{B70244C6-920A-084E-80DF-DB775F40423B}"/>
                </a:ext>
              </a:extLst>
            </p:cNvPr>
            <p:cNvGrpSpPr>
              <a:grpSpLocks/>
            </p:cNvGrpSpPr>
            <p:nvPr/>
          </p:nvGrpSpPr>
          <p:grpSpPr bwMode="auto">
            <a:xfrm>
              <a:off x="3576320" y="3525520"/>
              <a:ext cx="568960" cy="481140"/>
              <a:chOff x="-44" y="1473"/>
              <a:chExt cx="981" cy="1105"/>
            </a:xfrm>
          </p:grpSpPr>
          <p:pic>
            <p:nvPicPr>
              <p:cNvPr id="43" name="Picture 45" descr="desktop_computer_stylized_medium">
                <a:extLst>
                  <a:ext uri="{FF2B5EF4-FFF2-40B4-BE49-F238E27FC236}">
                    <a16:creationId xmlns:a16="http://schemas.microsoft.com/office/drawing/2014/main" id="{3084EEEB-E00E-DA4A-9484-DDCC9DFEC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Freeform 46">
                <a:extLst>
                  <a:ext uri="{FF2B5EF4-FFF2-40B4-BE49-F238E27FC236}">
                    <a16:creationId xmlns:a16="http://schemas.microsoft.com/office/drawing/2014/main" id="{C92E3A25-5F34-A940-A37A-2A2B18F1193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29" name="Group 44">
              <a:extLst>
                <a:ext uri="{FF2B5EF4-FFF2-40B4-BE49-F238E27FC236}">
                  <a16:creationId xmlns:a16="http://schemas.microsoft.com/office/drawing/2014/main" id="{01ADE4FB-3142-3F4E-ADE1-487950B09517}"/>
                </a:ext>
              </a:extLst>
            </p:cNvPr>
            <p:cNvGrpSpPr>
              <a:grpSpLocks/>
            </p:cNvGrpSpPr>
            <p:nvPr/>
          </p:nvGrpSpPr>
          <p:grpSpPr bwMode="auto">
            <a:xfrm>
              <a:off x="4135120" y="3281680"/>
              <a:ext cx="568960" cy="481140"/>
              <a:chOff x="-44" y="1473"/>
              <a:chExt cx="981" cy="1105"/>
            </a:xfrm>
          </p:grpSpPr>
          <p:pic>
            <p:nvPicPr>
              <p:cNvPr id="41" name="Picture 45" descr="desktop_computer_stylized_medium">
                <a:extLst>
                  <a:ext uri="{FF2B5EF4-FFF2-40B4-BE49-F238E27FC236}">
                    <a16:creationId xmlns:a16="http://schemas.microsoft.com/office/drawing/2014/main" id="{6EA91DB6-47CD-8848-B243-2DFE02CCC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Freeform 46">
                <a:extLst>
                  <a:ext uri="{FF2B5EF4-FFF2-40B4-BE49-F238E27FC236}">
                    <a16:creationId xmlns:a16="http://schemas.microsoft.com/office/drawing/2014/main" id="{00EABF68-EFF9-4140-831D-16D602374B9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30" name="Group 44">
              <a:extLst>
                <a:ext uri="{FF2B5EF4-FFF2-40B4-BE49-F238E27FC236}">
                  <a16:creationId xmlns:a16="http://schemas.microsoft.com/office/drawing/2014/main" id="{F9EB946B-B172-B34C-88EC-7B7031A74E9D}"/>
                </a:ext>
              </a:extLst>
            </p:cNvPr>
            <p:cNvGrpSpPr>
              <a:grpSpLocks/>
            </p:cNvGrpSpPr>
            <p:nvPr/>
          </p:nvGrpSpPr>
          <p:grpSpPr bwMode="auto">
            <a:xfrm>
              <a:off x="5049520" y="3261360"/>
              <a:ext cx="568960" cy="481140"/>
              <a:chOff x="-44" y="1473"/>
              <a:chExt cx="981" cy="1105"/>
            </a:xfrm>
          </p:grpSpPr>
          <p:pic>
            <p:nvPicPr>
              <p:cNvPr id="39" name="Picture 45" descr="desktop_computer_stylized_medium">
                <a:extLst>
                  <a:ext uri="{FF2B5EF4-FFF2-40B4-BE49-F238E27FC236}">
                    <a16:creationId xmlns:a16="http://schemas.microsoft.com/office/drawing/2014/main" id="{CD13DF1F-DCB9-AB41-B238-9EA102360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Freeform 46">
                <a:extLst>
                  <a:ext uri="{FF2B5EF4-FFF2-40B4-BE49-F238E27FC236}">
                    <a16:creationId xmlns:a16="http://schemas.microsoft.com/office/drawing/2014/main" id="{484E32ED-1052-A246-A973-324ED3568E1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31" name="Group 44">
              <a:extLst>
                <a:ext uri="{FF2B5EF4-FFF2-40B4-BE49-F238E27FC236}">
                  <a16:creationId xmlns:a16="http://schemas.microsoft.com/office/drawing/2014/main" id="{21D72591-E6B2-324C-8FBD-7024436B2ACC}"/>
                </a:ext>
              </a:extLst>
            </p:cNvPr>
            <p:cNvGrpSpPr>
              <a:grpSpLocks/>
            </p:cNvGrpSpPr>
            <p:nvPr/>
          </p:nvGrpSpPr>
          <p:grpSpPr bwMode="auto">
            <a:xfrm>
              <a:off x="5588000" y="3434080"/>
              <a:ext cx="568960" cy="481140"/>
              <a:chOff x="-44" y="1473"/>
              <a:chExt cx="981" cy="1105"/>
            </a:xfrm>
          </p:grpSpPr>
          <p:pic>
            <p:nvPicPr>
              <p:cNvPr id="37" name="Picture 45" descr="desktop_computer_stylized_medium">
                <a:extLst>
                  <a:ext uri="{FF2B5EF4-FFF2-40B4-BE49-F238E27FC236}">
                    <a16:creationId xmlns:a16="http://schemas.microsoft.com/office/drawing/2014/main" id="{C6DFD262-5E32-7C48-88DB-622FF914D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Freeform 46">
                <a:extLst>
                  <a:ext uri="{FF2B5EF4-FFF2-40B4-BE49-F238E27FC236}">
                    <a16:creationId xmlns:a16="http://schemas.microsoft.com/office/drawing/2014/main" id="{BB11B79D-B07D-1142-B9EA-F19DCD18FFC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32" name="Group 44">
              <a:extLst>
                <a:ext uri="{FF2B5EF4-FFF2-40B4-BE49-F238E27FC236}">
                  <a16:creationId xmlns:a16="http://schemas.microsoft.com/office/drawing/2014/main" id="{94FE2700-BC93-C749-9D88-CF33F91D1543}"/>
                </a:ext>
              </a:extLst>
            </p:cNvPr>
            <p:cNvGrpSpPr>
              <a:grpSpLocks/>
            </p:cNvGrpSpPr>
            <p:nvPr/>
          </p:nvGrpSpPr>
          <p:grpSpPr bwMode="auto">
            <a:xfrm>
              <a:off x="6380480" y="3149600"/>
              <a:ext cx="568960" cy="481140"/>
              <a:chOff x="-44" y="1473"/>
              <a:chExt cx="981" cy="1105"/>
            </a:xfrm>
          </p:grpSpPr>
          <p:pic>
            <p:nvPicPr>
              <p:cNvPr id="35" name="Picture 45" descr="desktop_computer_stylized_medium">
                <a:extLst>
                  <a:ext uri="{FF2B5EF4-FFF2-40B4-BE49-F238E27FC236}">
                    <a16:creationId xmlns:a16="http://schemas.microsoft.com/office/drawing/2014/main" id="{D51922C0-B716-8341-B196-0D30D78E5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Freeform 46">
                <a:extLst>
                  <a:ext uri="{FF2B5EF4-FFF2-40B4-BE49-F238E27FC236}">
                    <a16:creationId xmlns:a16="http://schemas.microsoft.com/office/drawing/2014/main" id="{C2D2394D-5987-A142-97D4-A772777045FB}"/>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33" name="Picture 3">
              <a:extLst>
                <a:ext uri="{FF2B5EF4-FFF2-40B4-BE49-F238E27FC236}">
                  <a16:creationId xmlns:a16="http://schemas.microsoft.com/office/drawing/2014/main" id="{013F9897-515F-9742-AAA8-68B197C38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313" y="2847741"/>
              <a:ext cx="677800" cy="301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4" name="Picture 3">
              <a:extLst>
                <a:ext uri="{FF2B5EF4-FFF2-40B4-BE49-F238E27FC236}">
                  <a16:creationId xmlns:a16="http://schemas.microsoft.com/office/drawing/2014/main" id="{0666372E-7C20-F443-8748-BFBA2D1A5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949" y="2116102"/>
              <a:ext cx="676212" cy="301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64" name="Group 58">
            <a:extLst>
              <a:ext uri="{FF2B5EF4-FFF2-40B4-BE49-F238E27FC236}">
                <a16:creationId xmlns:a16="http://schemas.microsoft.com/office/drawing/2014/main" id="{53EC41B4-F497-3B47-ADC1-6699BDB73EBF}"/>
              </a:ext>
            </a:extLst>
          </p:cNvPr>
          <p:cNvGrpSpPr>
            <a:grpSpLocks/>
          </p:cNvGrpSpPr>
          <p:nvPr/>
        </p:nvGrpSpPr>
        <p:grpSpPr bwMode="auto">
          <a:xfrm>
            <a:off x="1654969" y="2751535"/>
            <a:ext cx="1649804" cy="1019175"/>
            <a:chOff x="958850" y="2444750"/>
            <a:chExt cx="2200320" cy="1358710"/>
          </a:xfrm>
        </p:grpSpPr>
        <p:sp>
          <p:nvSpPr>
            <p:cNvPr id="65" name="Line 20">
              <a:extLst>
                <a:ext uri="{FF2B5EF4-FFF2-40B4-BE49-F238E27FC236}">
                  <a16:creationId xmlns:a16="http://schemas.microsoft.com/office/drawing/2014/main" id="{79FF1C2A-E907-4E44-BD06-DD644FE6FB4A}"/>
                </a:ext>
              </a:extLst>
            </p:cNvPr>
            <p:cNvSpPr>
              <a:spLocks noChangeShapeType="1"/>
            </p:cNvSpPr>
            <p:nvPr/>
          </p:nvSpPr>
          <p:spPr bwMode="auto">
            <a:xfrm flipH="1">
              <a:off x="1582903" y="3030456"/>
              <a:ext cx="55577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6" name="Line 21">
              <a:extLst>
                <a:ext uri="{FF2B5EF4-FFF2-40B4-BE49-F238E27FC236}">
                  <a16:creationId xmlns:a16="http://schemas.microsoft.com/office/drawing/2014/main" id="{265B377D-A3CF-C44C-87C9-716225AE7381}"/>
                </a:ext>
              </a:extLst>
            </p:cNvPr>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 name="Line 22">
              <a:extLst>
                <a:ext uri="{FF2B5EF4-FFF2-40B4-BE49-F238E27FC236}">
                  <a16:creationId xmlns:a16="http://schemas.microsoft.com/office/drawing/2014/main" id="{0C3CE8E4-86F0-6045-8C9F-03609D41A933}"/>
                </a:ext>
              </a:extLst>
            </p:cNvPr>
            <p:cNvSpPr>
              <a:spLocks noChangeShapeType="1"/>
            </p:cNvSpPr>
            <p:nvPr/>
          </p:nvSpPr>
          <p:spPr bwMode="auto">
            <a:xfrm>
              <a:off x="2389566" y="3106645"/>
              <a:ext cx="73044" cy="29523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8" name="Text Box 64">
              <a:extLst>
                <a:ext uri="{FF2B5EF4-FFF2-40B4-BE49-F238E27FC236}">
                  <a16:creationId xmlns:a16="http://schemas.microsoft.com/office/drawing/2014/main" id="{2542E5C4-AAED-414E-9069-06184F7C0485}"/>
                </a:ext>
              </a:extLst>
            </p:cNvPr>
            <p:cNvSpPr txBox="1">
              <a:spLocks noChangeArrowheads="1"/>
            </p:cNvSpPr>
            <p:nvPr/>
          </p:nvSpPr>
          <p:spPr bwMode="auto">
            <a:xfrm>
              <a:off x="958850" y="2844743"/>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K</a:t>
              </a:r>
            </a:p>
          </p:txBody>
        </p:sp>
        <p:sp>
          <p:nvSpPr>
            <p:cNvPr id="69" name="Text Box 65">
              <a:extLst>
                <a:ext uri="{FF2B5EF4-FFF2-40B4-BE49-F238E27FC236}">
                  <a16:creationId xmlns:a16="http://schemas.microsoft.com/office/drawing/2014/main" id="{FC7C8E2C-C5CC-7E45-9C5D-86F7197BA9A2}"/>
                </a:ext>
              </a:extLst>
            </p:cNvPr>
            <p:cNvSpPr txBox="1">
              <a:spLocks noChangeArrowheads="1"/>
            </p:cNvSpPr>
            <p:nvPr/>
          </p:nvSpPr>
          <p:spPr bwMode="auto">
            <a:xfrm>
              <a:off x="1408231" y="3306641"/>
              <a:ext cx="417318"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L</a:t>
              </a:r>
            </a:p>
          </p:txBody>
        </p:sp>
        <p:sp>
          <p:nvSpPr>
            <p:cNvPr id="70" name="Text Box 73">
              <a:extLst>
                <a:ext uri="{FF2B5EF4-FFF2-40B4-BE49-F238E27FC236}">
                  <a16:creationId xmlns:a16="http://schemas.microsoft.com/office/drawing/2014/main" id="{20373247-9C3C-C649-808A-9B02150FE654}"/>
                </a:ext>
              </a:extLst>
            </p:cNvPr>
            <p:cNvSpPr txBox="1">
              <a:spLocks noChangeArrowheads="1"/>
            </p:cNvSpPr>
            <p:nvPr/>
          </p:nvSpPr>
          <p:spPr bwMode="auto">
            <a:xfrm>
              <a:off x="2181548" y="2444750"/>
              <a:ext cx="56483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5</a:t>
              </a:r>
            </a:p>
          </p:txBody>
        </p:sp>
        <p:sp>
          <p:nvSpPr>
            <p:cNvPr id="71" name="Text Box 66">
              <a:extLst>
                <a:ext uri="{FF2B5EF4-FFF2-40B4-BE49-F238E27FC236}">
                  <a16:creationId xmlns:a16="http://schemas.microsoft.com/office/drawing/2014/main" id="{F3BE189B-9871-A141-B4A8-7C8C185755AD}"/>
                </a:ext>
              </a:extLst>
            </p:cNvPr>
            <p:cNvSpPr txBox="1">
              <a:spLocks noChangeArrowheads="1"/>
            </p:cNvSpPr>
            <p:nvPr/>
          </p:nvSpPr>
          <p:spPr bwMode="auto">
            <a:xfrm>
              <a:off x="2656336" y="3298707"/>
              <a:ext cx="502834"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M</a:t>
              </a:r>
            </a:p>
          </p:txBody>
        </p:sp>
        <p:grpSp>
          <p:nvGrpSpPr>
            <p:cNvPr id="72" name="Group 44">
              <a:extLst>
                <a:ext uri="{FF2B5EF4-FFF2-40B4-BE49-F238E27FC236}">
                  <a16:creationId xmlns:a16="http://schemas.microsoft.com/office/drawing/2014/main" id="{8D88FFE3-F206-1B40-894E-99485AFB1733}"/>
                </a:ext>
              </a:extLst>
            </p:cNvPr>
            <p:cNvGrpSpPr>
              <a:grpSpLocks/>
            </p:cNvGrpSpPr>
            <p:nvPr/>
          </p:nvGrpSpPr>
          <p:grpSpPr bwMode="auto">
            <a:xfrm>
              <a:off x="1127760" y="2834640"/>
              <a:ext cx="568960" cy="481140"/>
              <a:chOff x="-44" y="1473"/>
              <a:chExt cx="981" cy="1105"/>
            </a:xfrm>
          </p:grpSpPr>
          <p:pic>
            <p:nvPicPr>
              <p:cNvPr id="80" name="Picture 45" descr="desktop_computer_stylized_medium">
                <a:extLst>
                  <a:ext uri="{FF2B5EF4-FFF2-40B4-BE49-F238E27FC236}">
                    <a16:creationId xmlns:a16="http://schemas.microsoft.com/office/drawing/2014/main" id="{A701A1E8-FBE1-5B4C-B831-54DD86388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 name="Freeform 46">
                <a:extLst>
                  <a:ext uri="{FF2B5EF4-FFF2-40B4-BE49-F238E27FC236}">
                    <a16:creationId xmlns:a16="http://schemas.microsoft.com/office/drawing/2014/main" id="{7E80C98E-5D13-3844-9AA8-0778407FC24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73" name="Group 44">
              <a:extLst>
                <a:ext uri="{FF2B5EF4-FFF2-40B4-BE49-F238E27FC236}">
                  <a16:creationId xmlns:a16="http://schemas.microsoft.com/office/drawing/2014/main" id="{C9645458-2FF2-2649-8156-FE7FF070E384}"/>
                </a:ext>
              </a:extLst>
            </p:cNvPr>
            <p:cNvGrpSpPr>
              <a:grpSpLocks/>
            </p:cNvGrpSpPr>
            <p:nvPr/>
          </p:nvGrpSpPr>
          <p:grpSpPr bwMode="auto">
            <a:xfrm>
              <a:off x="1534160" y="3291840"/>
              <a:ext cx="568960" cy="481140"/>
              <a:chOff x="-44" y="1473"/>
              <a:chExt cx="981" cy="1105"/>
            </a:xfrm>
          </p:grpSpPr>
          <p:pic>
            <p:nvPicPr>
              <p:cNvPr id="78" name="Picture 45" descr="desktop_computer_stylized_medium">
                <a:extLst>
                  <a:ext uri="{FF2B5EF4-FFF2-40B4-BE49-F238E27FC236}">
                    <a16:creationId xmlns:a16="http://schemas.microsoft.com/office/drawing/2014/main" id="{A5CC3C9F-6BA8-6248-905D-2AD0A0D29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 name="Freeform 46">
                <a:extLst>
                  <a:ext uri="{FF2B5EF4-FFF2-40B4-BE49-F238E27FC236}">
                    <a16:creationId xmlns:a16="http://schemas.microsoft.com/office/drawing/2014/main" id="{3C0084F1-CAA1-EB4D-9C55-5006B85F54B2}"/>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74" name="Group 44">
              <a:extLst>
                <a:ext uri="{FF2B5EF4-FFF2-40B4-BE49-F238E27FC236}">
                  <a16:creationId xmlns:a16="http://schemas.microsoft.com/office/drawing/2014/main" id="{0AE57CCB-D22D-8C43-A88C-FB8EBF766D4E}"/>
                </a:ext>
              </a:extLst>
            </p:cNvPr>
            <p:cNvGrpSpPr>
              <a:grpSpLocks/>
            </p:cNvGrpSpPr>
            <p:nvPr/>
          </p:nvGrpSpPr>
          <p:grpSpPr bwMode="auto">
            <a:xfrm>
              <a:off x="2062480" y="3322320"/>
              <a:ext cx="568960" cy="481140"/>
              <a:chOff x="-44" y="1473"/>
              <a:chExt cx="981" cy="1105"/>
            </a:xfrm>
          </p:grpSpPr>
          <p:pic>
            <p:nvPicPr>
              <p:cNvPr id="76" name="Picture 45" descr="desktop_computer_stylized_medium">
                <a:extLst>
                  <a:ext uri="{FF2B5EF4-FFF2-40B4-BE49-F238E27FC236}">
                    <a16:creationId xmlns:a16="http://schemas.microsoft.com/office/drawing/2014/main" id="{FEFFD76E-1641-3746-99D0-2C14EAA5A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 name="Freeform 46">
                <a:extLst>
                  <a:ext uri="{FF2B5EF4-FFF2-40B4-BE49-F238E27FC236}">
                    <a16:creationId xmlns:a16="http://schemas.microsoft.com/office/drawing/2014/main" id="{72267495-85A9-8C46-903F-63E38A98BB8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75" name="Picture 3">
              <a:extLst>
                <a:ext uri="{FF2B5EF4-FFF2-40B4-BE49-F238E27FC236}">
                  <a16:creationId xmlns:a16="http://schemas.microsoft.com/office/drawing/2014/main" id="{DDA76193-8DC1-674A-B1F0-C7E8934BA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cxnSp>
        <p:nvCxnSpPr>
          <p:cNvPr id="83" name="Straight Connector 82">
            <a:extLst>
              <a:ext uri="{FF2B5EF4-FFF2-40B4-BE49-F238E27FC236}">
                <a16:creationId xmlns:a16="http://schemas.microsoft.com/office/drawing/2014/main" id="{1ED88B14-75E1-D64E-A0E4-259B2F8EC360}"/>
              </a:ext>
            </a:extLst>
          </p:cNvPr>
          <p:cNvCxnSpPr>
            <a:cxnSpLocks/>
            <a:stCxn id="75" idx="3"/>
            <a:endCxn id="98" idx="1"/>
          </p:cNvCxnSpPr>
          <p:nvPr/>
        </p:nvCxnSpPr>
        <p:spPr bwMode="auto">
          <a:xfrm flipV="1">
            <a:off x="2955132" y="2447332"/>
            <a:ext cx="1663303" cy="74294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5" name="Straight Connector 84">
            <a:extLst>
              <a:ext uri="{FF2B5EF4-FFF2-40B4-BE49-F238E27FC236}">
                <a16:creationId xmlns:a16="http://schemas.microsoft.com/office/drawing/2014/main" id="{6996FFF4-BFAD-8249-846F-9357F6129080}"/>
              </a:ext>
            </a:extLst>
          </p:cNvPr>
          <p:cNvCxnSpPr>
            <a:endCxn id="57" idx="0"/>
          </p:cNvCxnSpPr>
          <p:nvPr/>
        </p:nvCxnSpPr>
        <p:spPr bwMode="auto">
          <a:xfrm>
            <a:off x="2868216" y="3268267"/>
            <a:ext cx="832842" cy="89534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87" name="Group 58">
            <a:extLst>
              <a:ext uri="{FF2B5EF4-FFF2-40B4-BE49-F238E27FC236}">
                <a16:creationId xmlns:a16="http://schemas.microsoft.com/office/drawing/2014/main" id="{162DBC79-99F8-9647-8964-044C4AC70F9F}"/>
              </a:ext>
            </a:extLst>
          </p:cNvPr>
          <p:cNvGrpSpPr>
            <a:grpSpLocks/>
          </p:cNvGrpSpPr>
          <p:nvPr/>
        </p:nvGrpSpPr>
        <p:grpSpPr bwMode="auto">
          <a:xfrm>
            <a:off x="3901678" y="1922860"/>
            <a:ext cx="1954232" cy="1101567"/>
            <a:chOff x="1058888" y="2330466"/>
            <a:chExt cx="2606332" cy="1468551"/>
          </a:xfrm>
        </p:grpSpPr>
        <p:sp>
          <p:nvSpPr>
            <p:cNvPr id="88" name="Line 20">
              <a:extLst>
                <a:ext uri="{FF2B5EF4-FFF2-40B4-BE49-F238E27FC236}">
                  <a16:creationId xmlns:a16="http://schemas.microsoft.com/office/drawing/2014/main" id="{E2F5D502-02D6-D847-A68E-AB421D0AB658}"/>
                </a:ext>
              </a:extLst>
            </p:cNvPr>
            <p:cNvSpPr>
              <a:spLocks noChangeShapeType="1"/>
            </p:cNvSpPr>
            <p:nvPr/>
          </p:nvSpPr>
          <p:spPr bwMode="auto">
            <a:xfrm flipH="1" flipV="1">
              <a:off x="1695644" y="2681254"/>
              <a:ext cx="443029" cy="34920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89" name="Line 21">
              <a:extLst>
                <a:ext uri="{FF2B5EF4-FFF2-40B4-BE49-F238E27FC236}">
                  <a16:creationId xmlns:a16="http://schemas.microsoft.com/office/drawing/2014/main" id="{1A60F172-C164-A449-A5C4-A81EDCE0B70B}"/>
                </a:ext>
              </a:extLst>
            </p:cNvPr>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90" name="Line 22">
              <a:extLst>
                <a:ext uri="{FF2B5EF4-FFF2-40B4-BE49-F238E27FC236}">
                  <a16:creationId xmlns:a16="http://schemas.microsoft.com/office/drawing/2014/main" id="{C8F35A88-5CBC-2446-848D-1C14B9761660}"/>
                </a:ext>
              </a:extLst>
            </p:cNvPr>
            <p:cNvSpPr>
              <a:spLocks noChangeShapeType="1"/>
            </p:cNvSpPr>
            <p:nvPr/>
          </p:nvSpPr>
          <p:spPr bwMode="auto">
            <a:xfrm flipV="1">
              <a:off x="2675392" y="2895536"/>
              <a:ext cx="249305" cy="96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91" name="Text Box 64">
              <a:extLst>
                <a:ext uri="{FF2B5EF4-FFF2-40B4-BE49-F238E27FC236}">
                  <a16:creationId xmlns:a16="http://schemas.microsoft.com/office/drawing/2014/main" id="{91BF55C2-F7BD-0F4F-AD53-EE8785E18C15}"/>
                </a:ext>
              </a:extLst>
            </p:cNvPr>
            <p:cNvSpPr txBox="1">
              <a:spLocks noChangeArrowheads="1"/>
            </p:cNvSpPr>
            <p:nvPr/>
          </p:nvSpPr>
          <p:spPr bwMode="auto">
            <a:xfrm>
              <a:off x="1058888" y="2330466"/>
              <a:ext cx="468628"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N</a:t>
              </a:r>
            </a:p>
          </p:txBody>
        </p:sp>
        <p:sp>
          <p:nvSpPr>
            <p:cNvPr id="92" name="Text Box 65">
              <a:extLst>
                <a:ext uri="{FF2B5EF4-FFF2-40B4-BE49-F238E27FC236}">
                  <a16:creationId xmlns:a16="http://schemas.microsoft.com/office/drawing/2014/main" id="{AABB345D-4B12-FC43-A7F8-DEE53B44546D}"/>
                </a:ext>
              </a:extLst>
            </p:cNvPr>
            <p:cNvSpPr txBox="1">
              <a:spLocks noChangeArrowheads="1"/>
            </p:cNvSpPr>
            <p:nvPr/>
          </p:nvSpPr>
          <p:spPr bwMode="auto">
            <a:xfrm>
              <a:off x="1408232" y="3306643"/>
              <a:ext cx="485731"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O</a:t>
              </a:r>
            </a:p>
          </p:txBody>
        </p:sp>
        <p:sp>
          <p:nvSpPr>
            <p:cNvPr id="93" name="Text Box 73">
              <a:extLst>
                <a:ext uri="{FF2B5EF4-FFF2-40B4-BE49-F238E27FC236}">
                  <a16:creationId xmlns:a16="http://schemas.microsoft.com/office/drawing/2014/main" id="{66F69DB7-6588-4A48-A5D0-C034262D0DC4}"/>
                </a:ext>
              </a:extLst>
            </p:cNvPr>
            <p:cNvSpPr txBox="1">
              <a:spLocks noChangeArrowheads="1"/>
            </p:cNvSpPr>
            <p:nvPr/>
          </p:nvSpPr>
          <p:spPr bwMode="auto">
            <a:xfrm>
              <a:off x="2181548" y="2444750"/>
              <a:ext cx="56483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6</a:t>
              </a:r>
            </a:p>
          </p:txBody>
        </p:sp>
        <p:sp>
          <p:nvSpPr>
            <p:cNvPr id="94" name="Text Box 66">
              <a:extLst>
                <a:ext uri="{FF2B5EF4-FFF2-40B4-BE49-F238E27FC236}">
                  <a16:creationId xmlns:a16="http://schemas.microsoft.com/office/drawing/2014/main" id="{AA3051F9-B21E-A54C-AB3A-9936FA49EA70}"/>
                </a:ext>
              </a:extLst>
            </p:cNvPr>
            <p:cNvSpPr txBox="1">
              <a:spLocks noChangeArrowheads="1"/>
            </p:cNvSpPr>
            <p:nvPr/>
          </p:nvSpPr>
          <p:spPr bwMode="auto">
            <a:xfrm>
              <a:off x="3213695" y="2655859"/>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P</a:t>
              </a:r>
            </a:p>
          </p:txBody>
        </p:sp>
        <p:grpSp>
          <p:nvGrpSpPr>
            <p:cNvPr id="95" name="Group 44">
              <a:extLst>
                <a:ext uri="{FF2B5EF4-FFF2-40B4-BE49-F238E27FC236}">
                  <a16:creationId xmlns:a16="http://schemas.microsoft.com/office/drawing/2014/main" id="{87059D8B-B403-0744-BFC7-3C695F9C0718}"/>
                </a:ext>
              </a:extLst>
            </p:cNvPr>
            <p:cNvGrpSpPr>
              <a:grpSpLocks/>
            </p:cNvGrpSpPr>
            <p:nvPr/>
          </p:nvGrpSpPr>
          <p:grpSpPr bwMode="auto">
            <a:xfrm>
              <a:off x="1170678" y="2491964"/>
              <a:ext cx="568960" cy="481140"/>
              <a:chOff x="30" y="686"/>
              <a:chExt cx="981" cy="1105"/>
            </a:xfrm>
          </p:grpSpPr>
          <p:pic>
            <p:nvPicPr>
              <p:cNvPr id="103" name="Picture 45" descr="desktop_computer_stylized_medium">
                <a:extLst>
                  <a:ext uri="{FF2B5EF4-FFF2-40B4-BE49-F238E27FC236}">
                    <a16:creationId xmlns:a16="http://schemas.microsoft.com/office/drawing/2014/main" id="{280F8D2F-B349-384F-8CAC-57C46980D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 y="686"/>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 name="Freeform 46">
                <a:extLst>
                  <a:ext uri="{FF2B5EF4-FFF2-40B4-BE49-F238E27FC236}">
                    <a16:creationId xmlns:a16="http://schemas.microsoft.com/office/drawing/2014/main" id="{A957E32A-19E0-C945-B7AF-0B9BDB5440D6}"/>
                  </a:ext>
                </a:extLst>
              </p:cNvPr>
              <p:cNvSpPr>
                <a:spLocks/>
              </p:cNvSpPr>
              <p:nvPr/>
            </p:nvSpPr>
            <p:spPr bwMode="auto">
              <a:xfrm flipH="1">
                <a:off x="448" y="857"/>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96" name="Group 44">
              <a:extLst>
                <a:ext uri="{FF2B5EF4-FFF2-40B4-BE49-F238E27FC236}">
                  <a16:creationId xmlns:a16="http://schemas.microsoft.com/office/drawing/2014/main" id="{3085C612-CD70-514E-90AB-7625F5633921}"/>
                </a:ext>
              </a:extLst>
            </p:cNvPr>
            <p:cNvGrpSpPr>
              <a:grpSpLocks/>
            </p:cNvGrpSpPr>
            <p:nvPr/>
          </p:nvGrpSpPr>
          <p:grpSpPr bwMode="auto">
            <a:xfrm>
              <a:off x="1534160" y="3291840"/>
              <a:ext cx="568960" cy="481140"/>
              <a:chOff x="-44" y="1473"/>
              <a:chExt cx="981" cy="1105"/>
            </a:xfrm>
          </p:grpSpPr>
          <p:pic>
            <p:nvPicPr>
              <p:cNvPr id="101" name="Picture 45" descr="desktop_computer_stylized_medium">
                <a:extLst>
                  <a:ext uri="{FF2B5EF4-FFF2-40B4-BE49-F238E27FC236}">
                    <a16:creationId xmlns:a16="http://schemas.microsoft.com/office/drawing/2014/main" id="{1C90CC97-3AEF-B142-82A7-2E5492B98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 name="Freeform 46">
                <a:extLst>
                  <a:ext uri="{FF2B5EF4-FFF2-40B4-BE49-F238E27FC236}">
                    <a16:creationId xmlns:a16="http://schemas.microsoft.com/office/drawing/2014/main" id="{13D8BBB3-6D43-1A4F-8467-E17F6C9B19D2}"/>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97" name="Group 44">
              <a:extLst>
                <a:ext uri="{FF2B5EF4-FFF2-40B4-BE49-F238E27FC236}">
                  <a16:creationId xmlns:a16="http://schemas.microsoft.com/office/drawing/2014/main" id="{6E972FDE-8BB6-2A45-A3EB-D59D17A8781E}"/>
                </a:ext>
              </a:extLst>
            </p:cNvPr>
            <p:cNvGrpSpPr>
              <a:grpSpLocks/>
            </p:cNvGrpSpPr>
            <p:nvPr/>
          </p:nvGrpSpPr>
          <p:grpSpPr bwMode="auto">
            <a:xfrm>
              <a:off x="2705678" y="2593861"/>
              <a:ext cx="568960" cy="481140"/>
              <a:chOff x="1065" y="-200"/>
              <a:chExt cx="981" cy="1105"/>
            </a:xfrm>
          </p:grpSpPr>
          <p:pic>
            <p:nvPicPr>
              <p:cNvPr id="99" name="Picture 45" descr="desktop_computer_stylized_medium">
                <a:extLst>
                  <a:ext uri="{FF2B5EF4-FFF2-40B4-BE49-F238E27FC236}">
                    <a16:creationId xmlns:a16="http://schemas.microsoft.com/office/drawing/2014/main" id="{CE70BC22-ECC4-7344-99A0-B0FB61DD9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65" y="-200"/>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 name="Freeform 46">
                <a:extLst>
                  <a:ext uri="{FF2B5EF4-FFF2-40B4-BE49-F238E27FC236}">
                    <a16:creationId xmlns:a16="http://schemas.microsoft.com/office/drawing/2014/main" id="{93AA880A-E1D9-E647-888F-D1AE6BBE2DA9}"/>
                  </a:ext>
                </a:extLst>
              </p:cNvPr>
              <p:cNvSpPr>
                <a:spLocks/>
              </p:cNvSpPr>
              <p:nvPr/>
            </p:nvSpPr>
            <p:spPr bwMode="auto">
              <a:xfrm flipH="1">
                <a:off x="1483" y="-94"/>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98" name="Picture 3">
              <a:extLst>
                <a:ext uri="{FF2B5EF4-FFF2-40B4-BE49-F238E27FC236}">
                  <a16:creationId xmlns:a16="http://schemas.microsoft.com/office/drawing/2014/main" id="{8BA63748-D564-ED44-BAE0-4E6360703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cxnSp>
        <p:nvCxnSpPr>
          <p:cNvPr id="107" name="Straight Connector 106">
            <a:extLst>
              <a:ext uri="{FF2B5EF4-FFF2-40B4-BE49-F238E27FC236}">
                <a16:creationId xmlns:a16="http://schemas.microsoft.com/office/drawing/2014/main" id="{A937FBC4-3B88-924D-BD4A-A665D7BD7403}"/>
              </a:ext>
            </a:extLst>
          </p:cNvPr>
          <p:cNvCxnSpPr>
            <a:cxnSpLocks/>
            <a:endCxn id="98" idx="2"/>
          </p:cNvCxnSpPr>
          <p:nvPr/>
        </p:nvCxnSpPr>
        <p:spPr bwMode="auto">
          <a:xfrm flipH="1" flipV="1">
            <a:off x="4872634" y="2559846"/>
            <a:ext cx="353021" cy="9548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D5270294-13E2-A349-A035-18C09A1E6B82}"/>
              </a:ext>
            </a:extLst>
          </p:cNvPr>
          <p:cNvSpPr txBox="1"/>
          <p:nvPr/>
        </p:nvSpPr>
        <p:spPr>
          <a:xfrm>
            <a:off x="5236371" y="3311128"/>
            <a:ext cx="582211" cy="369332"/>
          </a:xfrm>
          <a:prstGeom prst="rect">
            <a:avLst/>
          </a:prstGeom>
          <a:noFill/>
        </p:spPr>
        <p:txBody>
          <a:bodyPr wrap="none" rtlCol="0">
            <a:spAutoFit/>
          </a:bodyPr>
          <a:lstStyle/>
          <a:p>
            <a:r>
              <a:rPr lang="en-US" dirty="0">
                <a:solidFill>
                  <a:srgbClr val="C00000"/>
                </a:solidFill>
              </a:rPr>
              <a:t>root</a:t>
            </a:r>
          </a:p>
        </p:txBody>
      </p:sp>
      <p:sp>
        <p:nvSpPr>
          <p:cNvPr id="82" name="TextBox 81">
            <a:extLst>
              <a:ext uri="{FF2B5EF4-FFF2-40B4-BE49-F238E27FC236}">
                <a16:creationId xmlns:a16="http://schemas.microsoft.com/office/drawing/2014/main" id="{7A4151C3-2416-C841-94D8-69BB7583EE2C}"/>
              </a:ext>
            </a:extLst>
          </p:cNvPr>
          <p:cNvSpPr txBox="1"/>
          <p:nvPr/>
        </p:nvSpPr>
        <p:spPr>
          <a:xfrm>
            <a:off x="4988550" y="3742211"/>
            <a:ext cx="312906" cy="369332"/>
          </a:xfrm>
          <a:prstGeom prst="rect">
            <a:avLst/>
          </a:prstGeom>
          <a:noFill/>
        </p:spPr>
        <p:txBody>
          <a:bodyPr wrap="none" rtlCol="0">
            <a:spAutoFit/>
          </a:bodyPr>
          <a:lstStyle/>
          <a:p>
            <a:r>
              <a:rPr lang="en-US" dirty="0">
                <a:solidFill>
                  <a:srgbClr val="C00000"/>
                </a:solidFill>
              </a:rPr>
              <a:t>d</a:t>
            </a:r>
          </a:p>
        </p:txBody>
      </p:sp>
      <p:pic>
        <p:nvPicPr>
          <p:cNvPr id="105" name="Picture 16" descr="underline_base">
            <a:extLst>
              <a:ext uri="{FF2B5EF4-FFF2-40B4-BE49-F238E27FC236}">
                <a16:creationId xmlns:a16="http://schemas.microsoft.com/office/drawing/2014/main" id="{7B041B34-66E3-FC40-B26A-7E62A569629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09" y="849498"/>
            <a:ext cx="4910184" cy="1899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 name="TextBox 105">
            <a:extLst>
              <a:ext uri="{FF2B5EF4-FFF2-40B4-BE49-F238E27FC236}">
                <a16:creationId xmlns:a16="http://schemas.microsoft.com/office/drawing/2014/main" id="{5520E442-FF63-984C-8BFE-8FD3F6D42EDD}"/>
              </a:ext>
            </a:extLst>
          </p:cNvPr>
          <p:cNvSpPr txBox="1"/>
          <p:nvPr/>
        </p:nvSpPr>
        <p:spPr>
          <a:xfrm>
            <a:off x="4922044" y="3296841"/>
            <a:ext cx="312906" cy="369332"/>
          </a:xfrm>
          <a:prstGeom prst="rect">
            <a:avLst/>
          </a:prstGeom>
          <a:noFill/>
        </p:spPr>
        <p:txBody>
          <a:bodyPr wrap="none" rtlCol="0">
            <a:spAutoFit/>
          </a:bodyPr>
          <a:lstStyle/>
          <a:p>
            <a:r>
              <a:rPr lang="en-US" dirty="0">
                <a:solidFill>
                  <a:srgbClr val="C00000"/>
                </a:solidFill>
              </a:rPr>
              <a:t>d</a:t>
            </a:r>
          </a:p>
        </p:txBody>
      </p:sp>
      <p:sp>
        <p:nvSpPr>
          <p:cNvPr id="108" name="TextBox 107">
            <a:extLst>
              <a:ext uri="{FF2B5EF4-FFF2-40B4-BE49-F238E27FC236}">
                <a16:creationId xmlns:a16="http://schemas.microsoft.com/office/drawing/2014/main" id="{E81A3B06-3880-134F-A677-84C4E7B7EBB1}"/>
              </a:ext>
            </a:extLst>
          </p:cNvPr>
          <p:cNvSpPr txBox="1"/>
          <p:nvPr/>
        </p:nvSpPr>
        <p:spPr>
          <a:xfrm>
            <a:off x="4765591" y="3426853"/>
            <a:ext cx="312906" cy="369332"/>
          </a:xfrm>
          <a:prstGeom prst="rect">
            <a:avLst/>
          </a:prstGeom>
          <a:noFill/>
        </p:spPr>
        <p:txBody>
          <a:bodyPr wrap="none" rtlCol="0">
            <a:spAutoFit/>
          </a:bodyPr>
          <a:lstStyle/>
          <a:p>
            <a:r>
              <a:rPr lang="en-US" dirty="0">
                <a:solidFill>
                  <a:srgbClr val="C00000"/>
                </a:solidFill>
              </a:rPr>
              <a:t>d</a:t>
            </a:r>
          </a:p>
        </p:txBody>
      </p:sp>
      <p:sp>
        <p:nvSpPr>
          <p:cNvPr id="109" name="TextBox 108">
            <a:extLst>
              <a:ext uri="{FF2B5EF4-FFF2-40B4-BE49-F238E27FC236}">
                <a16:creationId xmlns:a16="http://schemas.microsoft.com/office/drawing/2014/main" id="{2D3D3600-9DC0-504E-B63E-0CAB3B76774C}"/>
              </a:ext>
            </a:extLst>
          </p:cNvPr>
          <p:cNvSpPr txBox="1"/>
          <p:nvPr/>
        </p:nvSpPr>
        <p:spPr>
          <a:xfrm>
            <a:off x="4379119" y="2260997"/>
            <a:ext cx="203597" cy="369332"/>
          </a:xfrm>
          <a:prstGeom prst="rect">
            <a:avLst/>
          </a:prstGeom>
          <a:noFill/>
        </p:spPr>
        <p:txBody>
          <a:bodyPr wrap="square" rtlCol="0">
            <a:spAutoFit/>
          </a:bodyPr>
          <a:lstStyle/>
          <a:p>
            <a:r>
              <a:rPr lang="en-US" dirty="0">
                <a:solidFill>
                  <a:srgbClr val="C00000"/>
                </a:solidFill>
              </a:rPr>
              <a:t>d</a:t>
            </a:r>
          </a:p>
        </p:txBody>
      </p:sp>
      <p:sp>
        <p:nvSpPr>
          <p:cNvPr id="110" name="TextBox 109">
            <a:extLst>
              <a:ext uri="{FF2B5EF4-FFF2-40B4-BE49-F238E27FC236}">
                <a16:creationId xmlns:a16="http://schemas.microsoft.com/office/drawing/2014/main" id="{B7623A46-38EC-E347-B9BD-B383E6592FED}"/>
              </a:ext>
            </a:extLst>
          </p:cNvPr>
          <p:cNvSpPr txBox="1"/>
          <p:nvPr/>
        </p:nvSpPr>
        <p:spPr>
          <a:xfrm>
            <a:off x="5368131" y="3731748"/>
            <a:ext cx="312906" cy="369332"/>
          </a:xfrm>
          <a:prstGeom prst="rect">
            <a:avLst/>
          </a:prstGeom>
          <a:noFill/>
        </p:spPr>
        <p:txBody>
          <a:bodyPr wrap="none" rtlCol="0">
            <a:spAutoFit/>
          </a:bodyPr>
          <a:lstStyle/>
          <a:p>
            <a:r>
              <a:rPr lang="en-US" dirty="0">
                <a:solidFill>
                  <a:srgbClr val="C00000"/>
                </a:solidFill>
              </a:rPr>
              <a:t>d</a:t>
            </a:r>
          </a:p>
        </p:txBody>
      </p:sp>
      <p:sp>
        <p:nvSpPr>
          <p:cNvPr id="84" name="TextBox 83">
            <a:extLst>
              <a:ext uri="{FF2B5EF4-FFF2-40B4-BE49-F238E27FC236}">
                <a16:creationId xmlns:a16="http://schemas.microsoft.com/office/drawing/2014/main" id="{8E3D9E13-F5D7-1E43-BABE-EEE4B3706D59}"/>
              </a:ext>
            </a:extLst>
          </p:cNvPr>
          <p:cNvSpPr txBox="1"/>
          <p:nvPr/>
        </p:nvSpPr>
        <p:spPr>
          <a:xfrm>
            <a:off x="2964656" y="3171825"/>
            <a:ext cx="261610" cy="369332"/>
          </a:xfrm>
          <a:prstGeom prst="rect">
            <a:avLst/>
          </a:prstGeom>
          <a:noFill/>
        </p:spPr>
        <p:txBody>
          <a:bodyPr wrap="none" rtlCol="0">
            <a:spAutoFit/>
          </a:bodyPr>
          <a:lstStyle/>
          <a:p>
            <a:r>
              <a:rPr lang="en-US" dirty="0">
                <a:solidFill>
                  <a:srgbClr val="C00000"/>
                </a:solidFill>
              </a:rPr>
              <a:t>r</a:t>
            </a:r>
          </a:p>
        </p:txBody>
      </p:sp>
      <p:sp>
        <p:nvSpPr>
          <p:cNvPr id="111" name="TextBox 110">
            <a:extLst>
              <a:ext uri="{FF2B5EF4-FFF2-40B4-BE49-F238E27FC236}">
                <a16:creationId xmlns:a16="http://schemas.microsoft.com/office/drawing/2014/main" id="{36362A41-7744-FA43-979D-04796C7F7057}"/>
              </a:ext>
            </a:extLst>
          </p:cNvPr>
          <p:cNvSpPr txBox="1"/>
          <p:nvPr/>
        </p:nvSpPr>
        <p:spPr>
          <a:xfrm>
            <a:off x="3818334" y="3854054"/>
            <a:ext cx="261610" cy="369332"/>
          </a:xfrm>
          <a:prstGeom prst="rect">
            <a:avLst/>
          </a:prstGeom>
          <a:noFill/>
        </p:spPr>
        <p:txBody>
          <a:bodyPr wrap="none" rtlCol="0">
            <a:spAutoFit/>
          </a:bodyPr>
          <a:lstStyle/>
          <a:p>
            <a:r>
              <a:rPr lang="en-US" dirty="0">
                <a:solidFill>
                  <a:srgbClr val="C00000"/>
                </a:solidFill>
              </a:rPr>
              <a:t>r</a:t>
            </a:r>
          </a:p>
        </p:txBody>
      </p:sp>
      <p:sp>
        <p:nvSpPr>
          <p:cNvPr id="112" name="TextBox 111">
            <a:extLst>
              <a:ext uri="{FF2B5EF4-FFF2-40B4-BE49-F238E27FC236}">
                <a16:creationId xmlns:a16="http://schemas.microsoft.com/office/drawing/2014/main" id="{70829510-E2C4-324A-88B5-603EE747F526}"/>
              </a:ext>
            </a:extLst>
          </p:cNvPr>
          <p:cNvSpPr txBox="1"/>
          <p:nvPr/>
        </p:nvSpPr>
        <p:spPr>
          <a:xfrm>
            <a:off x="3292474" y="3857805"/>
            <a:ext cx="312906" cy="369332"/>
          </a:xfrm>
          <a:prstGeom prst="rect">
            <a:avLst/>
          </a:prstGeom>
          <a:noFill/>
        </p:spPr>
        <p:txBody>
          <a:bodyPr wrap="none" rtlCol="0">
            <a:spAutoFit/>
          </a:bodyPr>
          <a:lstStyle/>
          <a:p>
            <a:r>
              <a:rPr lang="en-US" dirty="0">
                <a:solidFill>
                  <a:srgbClr val="C00000"/>
                </a:solidFill>
              </a:rPr>
              <a:t>d</a:t>
            </a:r>
          </a:p>
        </p:txBody>
      </p:sp>
      <p:sp>
        <p:nvSpPr>
          <p:cNvPr id="113" name="TextBox 112">
            <a:extLst>
              <a:ext uri="{FF2B5EF4-FFF2-40B4-BE49-F238E27FC236}">
                <a16:creationId xmlns:a16="http://schemas.microsoft.com/office/drawing/2014/main" id="{6BF2192F-72E2-114B-A9F8-E7044A7CB09D}"/>
              </a:ext>
            </a:extLst>
          </p:cNvPr>
          <p:cNvSpPr txBox="1"/>
          <p:nvPr/>
        </p:nvSpPr>
        <p:spPr>
          <a:xfrm>
            <a:off x="4936331" y="2496741"/>
            <a:ext cx="261610" cy="369332"/>
          </a:xfrm>
          <a:prstGeom prst="rect">
            <a:avLst/>
          </a:prstGeom>
          <a:noFill/>
        </p:spPr>
        <p:txBody>
          <a:bodyPr wrap="none" rtlCol="0">
            <a:spAutoFit/>
          </a:bodyPr>
          <a:lstStyle/>
          <a:p>
            <a:r>
              <a:rPr lang="en-US" dirty="0">
                <a:solidFill>
                  <a:srgbClr val="C00000"/>
                </a:solidFill>
              </a:rPr>
              <a:t>r</a:t>
            </a:r>
          </a:p>
        </p:txBody>
      </p:sp>
      <p:sp>
        <p:nvSpPr>
          <p:cNvPr id="114" name="TextBox 113">
            <a:extLst>
              <a:ext uri="{FF2B5EF4-FFF2-40B4-BE49-F238E27FC236}">
                <a16:creationId xmlns:a16="http://schemas.microsoft.com/office/drawing/2014/main" id="{B811856B-FEBE-6148-BCC4-A77308FD6896}"/>
              </a:ext>
            </a:extLst>
          </p:cNvPr>
          <p:cNvSpPr txBox="1"/>
          <p:nvPr/>
        </p:nvSpPr>
        <p:spPr>
          <a:xfrm>
            <a:off x="2889646" y="2903935"/>
            <a:ext cx="312906" cy="369332"/>
          </a:xfrm>
          <a:prstGeom prst="rect">
            <a:avLst/>
          </a:prstGeom>
          <a:noFill/>
        </p:spPr>
        <p:txBody>
          <a:bodyPr wrap="none" rtlCol="0">
            <a:spAutoFit/>
          </a:bodyPr>
          <a:lstStyle/>
          <a:p>
            <a:r>
              <a:rPr lang="en-US" dirty="0">
                <a:solidFill>
                  <a:srgbClr val="C00000"/>
                </a:solidFill>
              </a:rPr>
              <a:t>b</a:t>
            </a:r>
          </a:p>
        </p:txBody>
      </p:sp>
      <p:sp>
        <p:nvSpPr>
          <p:cNvPr id="117" name="TextBox 116">
            <a:extLst>
              <a:ext uri="{FF2B5EF4-FFF2-40B4-BE49-F238E27FC236}">
                <a16:creationId xmlns:a16="http://schemas.microsoft.com/office/drawing/2014/main" id="{A66C4C6A-7075-AD45-9144-6F2CAF89A91D}"/>
              </a:ext>
            </a:extLst>
          </p:cNvPr>
          <p:cNvSpPr txBox="1"/>
          <p:nvPr/>
        </p:nvSpPr>
        <p:spPr>
          <a:xfrm>
            <a:off x="6432368" y="3872390"/>
            <a:ext cx="261610" cy="369332"/>
          </a:xfrm>
          <a:prstGeom prst="rect">
            <a:avLst/>
          </a:prstGeom>
          <a:noFill/>
        </p:spPr>
        <p:txBody>
          <a:bodyPr wrap="none" rtlCol="0">
            <a:spAutoFit/>
          </a:bodyPr>
          <a:lstStyle/>
          <a:p>
            <a:r>
              <a:rPr lang="en-US" dirty="0">
                <a:solidFill>
                  <a:srgbClr val="C00000"/>
                </a:solidFill>
              </a:rPr>
              <a:t>r</a:t>
            </a:r>
          </a:p>
        </p:txBody>
      </p:sp>
      <p:sp>
        <p:nvSpPr>
          <p:cNvPr id="118" name="TextBox 117">
            <a:extLst>
              <a:ext uri="{FF2B5EF4-FFF2-40B4-BE49-F238E27FC236}">
                <a16:creationId xmlns:a16="http://schemas.microsoft.com/office/drawing/2014/main" id="{5BEA0C3A-8658-6A4D-90FA-5C432DF8579E}"/>
              </a:ext>
            </a:extLst>
          </p:cNvPr>
          <p:cNvSpPr txBox="1"/>
          <p:nvPr/>
        </p:nvSpPr>
        <p:spPr>
          <a:xfrm>
            <a:off x="5204152" y="3831760"/>
            <a:ext cx="261610" cy="369332"/>
          </a:xfrm>
          <a:prstGeom prst="rect">
            <a:avLst/>
          </a:prstGeom>
          <a:noFill/>
        </p:spPr>
        <p:txBody>
          <a:bodyPr wrap="none" rtlCol="0">
            <a:spAutoFit/>
          </a:bodyPr>
          <a:lstStyle/>
          <a:p>
            <a:r>
              <a:rPr lang="en-US" dirty="0">
                <a:solidFill>
                  <a:srgbClr val="C00000"/>
                </a:solidFill>
              </a:rPr>
              <a:t>r</a:t>
            </a:r>
          </a:p>
        </p:txBody>
      </p:sp>
      <p:sp>
        <p:nvSpPr>
          <p:cNvPr id="86" name="TextBox 85">
            <a:extLst>
              <a:ext uri="{FF2B5EF4-FFF2-40B4-BE49-F238E27FC236}">
                <a16:creationId xmlns:a16="http://schemas.microsoft.com/office/drawing/2014/main" id="{EAB779A7-0C94-B544-A0E3-5A0FF758F819}"/>
              </a:ext>
            </a:extLst>
          </p:cNvPr>
          <p:cNvSpPr txBox="1"/>
          <p:nvPr/>
        </p:nvSpPr>
        <p:spPr>
          <a:xfrm>
            <a:off x="943429" y="1509486"/>
            <a:ext cx="2499402" cy="369332"/>
          </a:xfrm>
          <a:prstGeom prst="rect">
            <a:avLst/>
          </a:prstGeom>
          <a:noFill/>
        </p:spPr>
        <p:txBody>
          <a:bodyPr wrap="none" rtlCol="0">
            <a:spAutoFit/>
          </a:bodyPr>
          <a:lstStyle/>
          <a:p>
            <a:r>
              <a:rPr lang="en-US" dirty="0"/>
              <a:t>Assume S</a:t>
            </a:r>
            <a:r>
              <a:rPr lang="en-US" baseline="-25000" dirty="0"/>
              <a:t>2</a:t>
            </a:r>
            <a:r>
              <a:rPr lang="en-US" dirty="0"/>
              <a:t> ID &lt; S</a:t>
            </a:r>
            <a:r>
              <a:rPr lang="en-US" baseline="-25000" dirty="0"/>
              <a:t>6</a:t>
            </a:r>
            <a:r>
              <a:rPr lang="en-US" dirty="0"/>
              <a:t> ID</a:t>
            </a:r>
          </a:p>
        </p:txBody>
      </p:sp>
    </p:spTree>
    <p:extLst>
      <p:ext uri="{BB962C8B-B14F-4D97-AF65-F5344CB8AC3E}">
        <p14:creationId xmlns:p14="http://schemas.microsoft.com/office/powerpoint/2010/main" val="6899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9" grpId="0"/>
      <p:bldP spid="84" grpId="0"/>
      <p:bldP spid="111" grpId="0"/>
      <p:bldP spid="112" grpId="0"/>
      <p:bldP spid="113" grpId="0"/>
      <p:bldP spid="114" grpId="0"/>
      <p:bldP spid="117" grpId="0"/>
      <p:bldP spid="11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234B-B6AD-1345-8897-978403015A58}"/>
              </a:ext>
            </a:extLst>
          </p:cNvPr>
          <p:cNvSpPr>
            <a:spLocks noGrp="1"/>
          </p:cNvSpPr>
          <p:nvPr>
            <p:ph type="title"/>
          </p:nvPr>
        </p:nvSpPr>
        <p:spPr>
          <a:xfrm>
            <a:off x="148848" y="227651"/>
            <a:ext cx="7886700" cy="426244"/>
          </a:xfrm>
        </p:spPr>
        <p:txBody>
          <a:bodyPr>
            <a:noAutofit/>
          </a:bodyPr>
          <a:lstStyle/>
          <a:p>
            <a:r>
              <a:rPr lang="en-US" sz="3200" dirty="0"/>
              <a:t>Health of the Spanning Tree</a:t>
            </a:r>
          </a:p>
        </p:txBody>
      </p:sp>
      <p:sp>
        <p:nvSpPr>
          <p:cNvPr id="4" name="Rectangle 4">
            <a:extLst>
              <a:ext uri="{FF2B5EF4-FFF2-40B4-BE49-F238E27FC236}">
                <a16:creationId xmlns:a16="http://schemas.microsoft.com/office/drawing/2014/main" id="{195EB1C5-4F1A-124E-8B70-ED4EEC614C01}"/>
              </a:ext>
            </a:extLst>
          </p:cNvPr>
          <p:cNvSpPr txBox="1">
            <a:spLocks noChangeArrowheads="1"/>
          </p:cNvSpPr>
          <p:nvPr/>
        </p:nvSpPr>
        <p:spPr>
          <a:xfrm>
            <a:off x="176212" y="910514"/>
            <a:ext cx="3107975" cy="14674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sz="2000" dirty="0"/>
              <a:t>consider the network on the right - if link between S</a:t>
            </a:r>
            <a:r>
              <a:rPr lang="en-US" sz="2000" baseline="-25000" dirty="0"/>
              <a:t>5</a:t>
            </a:r>
            <a:r>
              <a:rPr lang="en-US" sz="2000" dirty="0"/>
              <a:t> and S</a:t>
            </a:r>
            <a:r>
              <a:rPr lang="en-US" sz="2000" baseline="-25000" dirty="0"/>
              <a:t>2</a:t>
            </a:r>
            <a:r>
              <a:rPr lang="en-US" sz="2000" dirty="0"/>
              <a:t> goes down or S</a:t>
            </a:r>
            <a:r>
              <a:rPr lang="en-US" sz="2000" baseline="-25000" dirty="0"/>
              <a:t>2</a:t>
            </a:r>
            <a:r>
              <a:rPr lang="en-US" sz="2000" dirty="0"/>
              <a:t> fails -&gt; tree is damaged</a:t>
            </a:r>
          </a:p>
        </p:txBody>
      </p:sp>
      <p:grpSp>
        <p:nvGrpSpPr>
          <p:cNvPr id="115" name="Group 114">
            <a:extLst>
              <a:ext uri="{FF2B5EF4-FFF2-40B4-BE49-F238E27FC236}">
                <a16:creationId xmlns:a16="http://schemas.microsoft.com/office/drawing/2014/main" id="{D7A963A2-1A17-DE47-BBC9-AD4D22704837}"/>
              </a:ext>
            </a:extLst>
          </p:cNvPr>
          <p:cNvGrpSpPr/>
          <p:nvPr/>
        </p:nvGrpSpPr>
        <p:grpSpPr>
          <a:xfrm>
            <a:off x="3264694" y="1922862"/>
            <a:ext cx="5941164" cy="3173251"/>
            <a:chOff x="2206625" y="1420815"/>
            <a:chExt cx="7921553" cy="4231001"/>
          </a:xfrm>
        </p:grpSpPr>
        <p:grpSp>
          <p:nvGrpSpPr>
            <p:cNvPr id="5" name="Group 58">
              <a:extLst>
                <a:ext uri="{FF2B5EF4-FFF2-40B4-BE49-F238E27FC236}">
                  <a16:creationId xmlns:a16="http://schemas.microsoft.com/office/drawing/2014/main" id="{C1E730CE-BFC0-8F46-8109-D267F3ADEBC8}"/>
                </a:ext>
              </a:extLst>
            </p:cNvPr>
            <p:cNvGrpSpPr>
              <a:grpSpLocks/>
            </p:cNvGrpSpPr>
            <p:nvPr/>
          </p:nvGrpSpPr>
          <p:grpSpPr bwMode="auto">
            <a:xfrm>
              <a:off x="3540126" y="3973512"/>
              <a:ext cx="2165542" cy="1358900"/>
              <a:chOff x="958850" y="2444750"/>
              <a:chExt cx="2166114" cy="1358710"/>
            </a:xfrm>
          </p:grpSpPr>
          <p:sp>
            <p:nvSpPr>
              <p:cNvPr id="6" name="Line 20">
                <a:extLst>
                  <a:ext uri="{FF2B5EF4-FFF2-40B4-BE49-F238E27FC236}">
                    <a16:creationId xmlns:a16="http://schemas.microsoft.com/office/drawing/2014/main" id="{98521CE5-7222-474E-8704-064B603FB737}"/>
                  </a:ext>
                </a:extLst>
              </p:cNvPr>
              <p:cNvSpPr>
                <a:spLocks noChangeShapeType="1"/>
              </p:cNvSpPr>
              <p:nvPr/>
            </p:nvSpPr>
            <p:spPr bwMode="auto">
              <a:xfrm flipH="1">
                <a:off x="1582903" y="3030456"/>
                <a:ext cx="55577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7" name="Line 21">
                <a:extLst>
                  <a:ext uri="{FF2B5EF4-FFF2-40B4-BE49-F238E27FC236}">
                    <a16:creationId xmlns:a16="http://schemas.microsoft.com/office/drawing/2014/main" id="{925D20E1-7BF8-354A-8B2D-F6C2671D885E}"/>
                  </a:ext>
                </a:extLst>
              </p:cNvPr>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8" name="Line 22">
                <a:extLst>
                  <a:ext uri="{FF2B5EF4-FFF2-40B4-BE49-F238E27FC236}">
                    <a16:creationId xmlns:a16="http://schemas.microsoft.com/office/drawing/2014/main" id="{035ED942-787C-3842-90D0-464486B5ACAC}"/>
                  </a:ext>
                </a:extLst>
              </p:cNvPr>
              <p:cNvSpPr>
                <a:spLocks noChangeShapeType="1"/>
              </p:cNvSpPr>
              <p:nvPr/>
            </p:nvSpPr>
            <p:spPr bwMode="auto">
              <a:xfrm>
                <a:off x="2389566" y="3106645"/>
                <a:ext cx="73044" cy="29523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9" name="Text Box 64">
                <a:extLst>
                  <a:ext uri="{FF2B5EF4-FFF2-40B4-BE49-F238E27FC236}">
                    <a16:creationId xmlns:a16="http://schemas.microsoft.com/office/drawing/2014/main" id="{D2AB30D2-F120-4B4C-9DD8-DC32C6A8D4BC}"/>
                  </a:ext>
                </a:extLst>
              </p:cNvPr>
              <p:cNvSpPr txBox="1">
                <a:spLocks noChangeArrowheads="1"/>
              </p:cNvSpPr>
              <p:nvPr/>
            </p:nvSpPr>
            <p:spPr bwMode="auto">
              <a:xfrm>
                <a:off x="958850" y="2844743"/>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A</a:t>
                </a:r>
              </a:p>
            </p:txBody>
          </p:sp>
          <p:sp>
            <p:nvSpPr>
              <p:cNvPr id="10" name="Text Box 65">
                <a:extLst>
                  <a:ext uri="{FF2B5EF4-FFF2-40B4-BE49-F238E27FC236}">
                    <a16:creationId xmlns:a16="http://schemas.microsoft.com/office/drawing/2014/main" id="{DBBDA91A-F90A-D94C-8423-80F97B626DF0}"/>
                  </a:ext>
                </a:extLst>
              </p:cNvPr>
              <p:cNvSpPr txBox="1">
                <a:spLocks noChangeArrowheads="1"/>
              </p:cNvSpPr>
              <p:nvPr/>
            </p:nvSpPr>
            <p:spPr bwMode="auto">
              <a:xfrm>
                <a:off x="1408231" y="3306641"/>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B</a:t>
                </a:r>
              </a:p>
            </p:txBody>
          </p:sp>
          <p:sp>
            <p:nvSpPr>
              <p:cNvPr id="11" name="Text Box 73">
                <a:extLst>
                  <a:ext uri="{FF2B5EF4-FFF2-40B4-BE49-F238E27FC236}">
                    <a16:creationId xmlns:a16="http://schemas.microsoft.com/office/drawing/2014/main" id="{0E66C76A-E6EB-8348-AEAE-EA4AA61B12C8}"/>
                  </a:ext>
                </a:extLst>
              </p:cNvPr>
              <p:cNvSpPr txBox="1">
                <a:spLocks noChangeArrowheads="1"/>
              </p:cNvSpPr>
              <p:nvPr/>
            </p:nvSpPr>
            <p:spPr bwMode="auto">
              <a:xfrm>
                <a:off x="2181548" y="2444750"/>
                <a:ext cx="56483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2</a:t>
                </a:r>
              </a:p>
            </p:txBody>
          </p:sp>
          <p:sp>
            <p:nvSpPr>
              <p:cNvPr id="12" name="Text Box 66">
                <a:extLst>
                  <a:ext uri="{FF2B5EF4-FFF2-40B4-BE49-F238E27FC236}">
                    <a16:creationId xmlns:a16="http://schemas.microsoft.com/office/drawing/2014/main" id="{1816E5F4-C7C7-EE49-85DE-A593870C40DF}"/>
                  </a:ext>
                </a:extLst>
              </p:cNvPr>
              <p:cNvSpPr txBox="1">
                <a:spLocks noChangeArrowheads="1"/>
              </p:cNvSpPr>
              <p:nvPr/>
            </p:nvSpPr>
            <p:spPr bwMode="auto">
              <a:xfrm>
                <a:off x="2656336" y="3298707"/>
                <a:ext cx="468628"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C</a:t>
                </a:r>
              </a:p>
            </p:txBody>
          </p:sp>
          <p:grpSp>
            <p:nvGrpSpPr>
              <p:cNvPr id="13" name="Group 44">
                <a:extLst>
                  <a:ext uri="{FF2B5EF4-FFF2-40B4-BE49-F238E27FC236}">
                    <a16:creationId xmlns:a16="http://schemas.microsoft.com/office/drawing/2014/main" id="{83889B50-9AC1-9F4A-9B6E-43D647E36D73}"/>
                  </a:ext>
                </a:extLst>
              </p:cNvPr>
              <p:cNvGrpSpPr>
                <a:grpSpLocks/>
              </p:cNvGrpSpPr>
              <p:nvPr/>
            </p:nvGrpSpPr>
            <p:grpSpPr bwMode="auto">
              <a:xfrm>
                <a:off x="1127760" y="2834640"/>
                <a:ext cx="568960" cy="481140"/>
                <a:chOff x="-44" y="1473"/>
                <a:chExt cx="981" cy="1105"/>
              </a:xfrm>
            </p:grpSpPr>
            <p:pic>
              <p:nvPicPr>
                <p:cNvPr id="21" name="Picture 45" descr="desktop_computer_stylized_medium">
                  <a:extLst>
                    <a:ext uri="{FF2B5EF4-FFF2-40B4-BE49-F238E27FC236}">
                      <a16:creationId xmlns:a16="http://schemas.microsoft.com/office/drawing/2014/main" id="{3A8EBC0D-1C60-1440-B207-270D9E989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Freeform 46">
                  <a:extLst>
                    <a:ext uri="{FF2B5EF4-FFF2-40B4-BE49-F238E27FC236}">
                      <a16:creationId xmlns:a16="http://schemas.microsoft.com/office/drawing/2014/main" id="{073D01EE-015A-2342-A50E-A70EB0182B82}"/>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4" name="Group 44">
                <a:extLst>
                  <a:ext uri="{FF2B5EF4-FFF2-40B4-BE49-F238E27FC236}">
                    <a16:creationId xmlns:a16="http://schemas.microsoft.com/office/drawing/2014/main" id="{4774B996-3ACF-7E4C-96D0-8D8A4C42E3FF}"/>
                  </a:ext>
                </a:extLst>
              </p:cNvPr>
              <p:cNvGrpSpPr>
                <a:grpSpLocks/>
              </p:cNvGrpSpPr>
              <p:nvPr/>
            </p:nvGrpSpPr>
            <p:grpSpPr bwMode="auto">
              <a:xfrm>
                <a:off x="1534160" y="3291840"/>
                <a:ext cx="568960" cy="481140"/>
                <a:chOff x="-44" y="1473"/>
                <a:chExt cx="981" cy="1105"/>
              </a:xfrm>
            </p:grpSpPr>
            <p:pic>
              <p:nvPicPr>
                <p:cNvPr id="19" name="Picture 45" descr="desktop_computer_stylized_medium">
                  <a:extLst>
                    <a:ext uri="{FF2B5EF4-FFF2-40B4-BE49-F238E27FC236}">
                      <a16:creationId xmlns:a16="http://schemas.microsoft.com/office/drawing/2014/main" id="{C1EB3802-A16D-7744-B7AC-C5192D06D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Freeform 46">
                  <a:extLst>
                    <a:ext uri="{FF2B5EF4-FFF2-40B4-BE49-F238E27FC236}">
                      <a16:creationId xmlns:a16="http://schemas.microsoft.com/office/drawing/2014/main" id="{BFD79BDC-79EE-104F-870A-FD783A569BB6}"/>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5" name="Group 44">
                <a:extLst>
                  <a:ext uri="{FF2B5EF4-FFF2-40B4-BE49-F238E27FC236}">
                    <a16:creationId xmlns:a16="http://schemas.microsoft.com/office/drawing/2014/main" id="{AA809F7E-A0D8-7E47-81B5-CA32E80DD34E}"/>
                  </a:ext>
                </a:extLst>
              </p:cNvPr>
              <p:cNvGrpSpPr>
                <a:grpSpLocks/>
              </p:cNvGrpSpPr>
              <p:nvPr/>
            </p:nvGrpSpPr>
            <p:grpSpPr bwMode="auto">
              <a:xfrm>
                <a:off x="2062480" y="3322320"/>
                <a:ext cx="568960" cy="481140"/>
                <a:chOff x="-44" y="1473"/>
                <a:chExt cx="981" cy="1105"/>
              </a:xfrm>
            </p:grpSpPr>
            <p:pic>
              <p:nvPicPr>
                <p:cNvPr id="17" name="Picture 45" descr="desktop_computer_stylized_medium">
                  <a:extLst>
                    <a:ext uri="{FF2B5EF4-FFF2-40B4-BE49-F238E27FC236}">
                      <a16:creationId xmlns:a16="http://schemas.microsoft.com/office/drawing/2014/main" id="{8AF4E316-0459-E64D-AC0E-6C86BD11D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Freeform 46">
                  <a:extLst>
                    <a:ext uri="{FF2B5EF4-FFF2-40B4-BE49-F238E27FC236}">
                      <a16:creationId xmlns:a16="http://schemas.microsoft.com/office/drawing/2014/main" id="{AB77D5CF-5863-B446-BF96-28A62D56D07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16" name="Picture 3">
                <a:extLst>
                  <a:ext uri="{FF2B5EF4-FFF2-40B4-BE49-F238E27FC236}">
                    <a16:creationId xmlns:a16="http://schemas.microsoft.com/office/drawing/2014/main" id="{5DE320DB-C370-6948-B715-4E5213B63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23" name="Group 76">
              <a:extLst>
                <a:ext uri="{FF2B5EF4-FFF2-40B4-BE49-F238E27FC236}">
                  <a16:creationId xmlns:a16="http://schemas.microsoft.com/office/drawing/2014/main" id="{CDDCC895-D61E-E64B-B97A-62C5E36BBF24}"/>
                </a:ext>
              </a:extLst>
            </p:cNvPr>
            <p:cNvGrpSpPr>
              <a:grpSpLocks/>
            </p:cNvGrpSpPr>
            <p:nvPr/>
          </p:nvGrpSpPr>
          <p:grpSpPr bwMode="auto">
            <a:xfrm>
              <a:off x="5189538" y="3484562"/>
              <a:ext cx="4938640" cy="2167254"/>
              <a:chOff x="2379663" y="1984375"/>
              <a:chExt cx="4938181" cy="2166666"/>
            </a:xfrm>
          </p:grpSpPr>
          <p:sp>
            <p:nvSpPr>
              <p:cNvPr id="24" name="Line 23">
                <a:extLst>
                  <a:ext uri="{FF2B5EF4-FFF2-40B4-BE49-F238E27FC236}">
                    <a16:creationId xmlns:a16="http://schemas.microsoft.com/office/drawing/2014/main" id="{396FF3FF-8C35-AA42-AE30-65F489C96BF1}"/>
                  </a:ext>
                </a:extLst>
              </p:cNvPr>
              <p:cNvSpPr>
                <a:spLocks noChangeShapeType="1"/>
              </p:cNvSpPr>
              <p:nvPr/>
            </p:nvSpPr>
            <p:spPr bwMode="auto">
              <a:xfrm flipH="1">
                <a:off x="3635258" y="3068344"/>
                <a:ext cx="346043" cy="2158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5" name="Line 24">
                <a:extLst>
                  <a:ext uri="{FF2B5EF4-FFF2-40B4-BE49-F238E27FC236}">
                    <a16:creationId xmlns:a16="http://schemas.microsoft.com/office/drawing/2014/main" id="{5D7360D3-4059-DB49-ABF4-3AD1262CD432}"/>
                  </a:ext>
                </a:extLst>
              </p:cNvPr>
              <p:cNvSpPr>
                <a:spLocks noChangeShapeType="1"/>
              </p:cNvSpPr>
              <p:nvPr/>
            </p:nvSpPr>
            <p:spPr bwMode="auto">
              <a:xfrm flipH="1">
                <a:off x="3949554" y="3087389"/>
                <a:ext cx="125401" cy="58721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6" name="Line 25">
                <a:extLst>
                  <a:ext uri="{FF2B5EF4-FFF2-40B4-BE49-F238E27FC236}">
                    <a16:creationId xmlns:a16="http://schemas.microsoft.com/office/drawing/2014/main" id="{E39C5669-94F8-1B42-829E-279C6B22E3D0}"/>
                  </a:ext>
                </a:extLst>
              </p:cNvPr>
              <p:cNvSpPr>
                <a:spLocks noChangeShapeType="1"/>
              </p:cNvSpPr>
              <p:nvPr/>
            </p:nvSpPr>
            <p:spPr bwMode="auto">
              <a:xfrm>
                <a:off x="4254326" y="3030254"/>
                <a:ext cx="230167" cy="36185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7" name="Line 26">
                <a:extLst>
                  <a:ext uri="{FF2B5EF4-FFF2-40B4-BE49-F238E27FC236}">
                    <a16:creationId xmlns:a16="http://schemas.microsoft.com/office/drawing/2014/main" id="{00395F7C-6D08-0F46-AFC7-522CEB86A33F}"/>
                  </a:ext>
                </a:extLst>
              </p:cNvPr>
              <p:cNvSpPr>
                <a:spLocks noChangeShapeType="1"/>
              </p:cNvSpPr>
              <p:nvPr/>
            </p:nvSpPr>
            <p:spPr bwMode="auto">
              <a:xfrm flipH="1">
                <a:off x="5532145" y="3106433"/>
                <a:ext cx="428585" cy="24440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8" name="Line 27">
                <a:extLst>
                  <a:ext uri="{FF2B5EF4-FFF2-40B4-BE49-F238E27FC236}">
                    <a16:creationId xmlns:a16="http://schemas.microsoft.com/office/drawing/2014/main" id="{FEC04A50-C738-4F47-9617-D33F011E7A43}"/>
                  </a:ext>
                </a:extLst>
              </p:cNvPr>
              <p:cNvSpPr>
                <a:spLocks noChangeShapeType="1"/>
              </p:cNvSpPr>
              <p:nvPr/>
            </p:nvSpPr>
            <p:spPr bwMode="auto">
              <a:xfrm flipH="1">
                <a:off x="6035335" y="3077866"/>
                <a:ext cx="9524" cy="46977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9" name="Line 35">
                <a:extLst>
                  <a:ext uri="{FF2B5EF4-FFF2-40B4-BE49-F238E27FC236}">
                    <a16:creationId xmlns:a16="http://schemas.microsoft.com/office/drawing/2014/main" id="{FD595F3D-44E1-6240-BF36-3136E27E2950}"/>
                  </a:ext>
                </a:extLst>
              </p:cNvPr>
              <p:cNvSpPr>
                <a:spLocks noChangeShapeType="1"/>
              </p:cNvSpPr>
              <p:nvPr/>
            </p:nvSpPr>
            <p:spPr bwMode="auto">
              <a:xfrm flipH="1">
                <a:off x="2379663" y="2355749"/>
                <a:ext cx="1517509" cy="53642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30" name="Line 36">
                <a:extLst>
                  <a:ext uri="{FF2B5EF4-FFF2-40B4-BE49-F238E27FC236}">
                    <a16:creationId xmlns:a16="http://schemas.microsoft.com/office/drawing/2014/main" id="{19B30008-4A92-BB48-A89D-878B83902AE9}"/>
                  </a:ext>
                </a:extLst>
              </p:cNvPr>
              <p:cNvSpPr>
                <a:spLocks noChangeShapeType="1"/>
              </p:cNvSpPr>
              <p:nvPr/>
            </p:nvSpPr>
            <p:spPr bwMode="auto">
              <a:xfrm>
                <a:off x="4200356" y="2322421"/>
                <a:ext cx="0" cy="5999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31" name="Line 37">
                <a:extLst>
                  <a:ext uri="{FF2B5EF4-FFF2-40B4-BE49-F238E27FC236}">
                    <a16:creationId xmlns:a16="http://schemas.microsoft.com/office/drawing/2014/main" id="{07E4A200-BE28-DC41-8AEB-1864F3867DFB}"/>
                  </a:ext>
                </a:extLst>
              </p:cNvPr>
              <p:cNvSpPr>
                <a:spLocks noChangeShapeType="1"/>
              </p:cNvSpPr>
              <p:nvPr/>
            </p:nvSpPr>
            <p:spPr bwMode="auto">
              <a:xfrm flipH="1" flipV="1">
                <a:off x="4449571" y="2306551"/>
                <a:ext cx="1406394" cy="68402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32" name="Line 63">
                <a:extLst>
                  <a:ext uri="{FF2B5EF4-FFF2-40B4-BE49-F238E27FC236}">
                    <a16:creationId xmlns:a16="http://schemas.microsoft.com/office/drawing/2014/main" id="{35BF86DD-E6E7-7140-A89C-621C5894071B}"/>
                  </a:ext>
                </a:extLst>
              </p:cNvPr>
              <p:cNvSpPr>
                <a:spLocks noChangeShapeType="1"/>
              </p:cNvSpPr>
              <p:nvPr/>
            </p:nvSpPr>
            <p:spPr bwMode="auto">
              <a:xfrm>
                <a:off x="6411539" y="3131826"/>
                <a:ext cx="285723" cy="15870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33" name="Text Box 67">
                <a:extLst>
                  <a:ext uri="{FF2B5EF4-FFF2-40B4-BE49-F238E27FC236}">
                    <a16:creationId xmlns:a16="http://schemas.microsoft.com/office/drawing/2014/main" id="{A479BCD9-FBF8-8F45-8F02-6C5AE3984875}"/>
                  </a:ext>
                </a:extLst>
              </p:cNvPr>
              <p:cNvSpPr txBox="1">
                <a:spLocks noChangeArrowheads="1"/>
              </p:cNvSpPr>
              <p:nvPr/>
            </p:nvSpPr>
            <p:spPr bwMode="auto">
              <a:xfrm>
                <a:off x="3620973" y="3222290"/>
                <a:ext cx="468461"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D</a:t>
                </a:r>
              </a:p>
            </p:txBody>
          </p:sp>
          <p:sp>
            <p:nvSpPr>
              <p:cNvPr id="34" name="Text Box 68">
                <a:extLst>
                  <a:ext uri="{FF2B5EF4-FFF2-40B4-BE49-F238E27FC236}">
                    <a16:creationId xmlns:a16="http://schemas.microsoft.com/office/drawing/2014/main" id="{13A2B1DD-01C0-D640-A529-5BF1EE12A889}"/>
                  </a:ext>
                </a:extLst>
              </p:cNvPr>
              <p:cNvSpPr txBox="1">
                <a:spLocks noChangeArrowheads="1"/>
              </p:cNvSpPr>
              <p:nvPr/>
            </p:nvSpPr>
            <p:spPr bwMode="auto">
              <a:xfrm>
                <a:off x="4094004" y="3658732"/>
                <a:ext cx="45136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E</a:t>
                </a:r>
              </a:p>
            </p:txBody>
          </p:sp>
          <p:sp>
            <p:nvSpPr>
              <p:cNvPr id="35" name="Text Box 69">
                <a:extLst>
                  <a:ext uri="{FF2B5EF4-FFF2-40B4-BE49-F238E27FC236}">
                    <a16:creationId xmlns:a16="http://schemas.microsoft.com/office/drawing/2014/main" id="{4A73B911-064E-1E42-9825-30D725736AF8}"/>
                  </a:ext>
                </a:extLst>
              </p:cNvPr>
              <p:cNvSpPr txBox="1">
                <a:spLocks noChangeArrowheads="1"/>
              </p:cNvSpPr>
              <p:nvPr/>
            </p:nvSpPr>
            <p:spPr bwMode="auto">
              <a:xfrm>
                <a:off x="4567035" y="3057234"/>
                <a:ext cx="434266"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F</a:t>
                </a:r>
              </a:p>
            </p:txBody>
          </p:sp>
          <p:sp>
            <p:nvSpPr>
              <p:cNvPr id="36" name="Text Box 74">
                <a:extLst>
                  <a:ext uri="{FF2B5EF4-FFF2-40B4-BE49-F238E27FC236}">
                    <a16:creationId xmlns:a16="http://schemas.microsoft.com/office/drawing/2014/main" id="{9D35DE46-44CF-2D47-8AC3-7E1A7874AC38}"/>
                  </a:ext>
                </a:extLst>
              </p:cNvPr>
              <p:cNvSpPr txBox="1">
                <a:spLocks noChangeArrowheads="1"/>
              </p:cNvSpPr>
              <p:nvPr/>
            </p:nvSpPr>
            <p:spPr bwMode="auto">
              <a:xfrm>
                <a:off x="3408268" y="2768387"/>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3</a:t>
                </a:r>
              </a:p>
            </p:txBody>
          </p:sp>
          <p:sp>
            <p:nvSpPr>
              <p:cNvPr id="37" name="Text Box 75">
                <a:extLst>
                  <a:ext uri="{FF2B5EF4-FFF2-40B4-BE49-F238E27FC236}">
                    <a16:creationId xmlns:a16="http://schemas.microsoft.com/office/drawing/2014/main" id="{FC1D56CB-7580-3543-80AD-E4598DB84DB4}"/>
                  </a:ext>
                </a:extLst>
              </p:cNvPr>
              <p:cNvSpPr txBox="1">
                <a:spLocks noChangeArrowheads="1"/>
              </p:cNvSpPr>
              <p:nvPr/>
            </p:nvSpPr>
            <p:spPr bwMode="auto">
              <a:xfrm>
                <a:off x="4635290" y="1984375"/>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1</a:t>
                </a:r>
              </a:p>
            </p:txBody>
          </p:sp>
          <p:sp>
            <p:nvSpPr>
              <p:cNvPr id="38" name="Text Box 76">
                <a:extLst>
                  <a:ext uri="{FF2B5EF4-FFF2-40B4-BE49-F238E27FC236}">
                    <a16:creationId xmlns:a16="http://schemas.microsoft.com/office/drawing/2014/main" id="{B1C31A6D-0024-9F4E-875D-A0610BC156F7}"/>
                  </a:ext>
                </a:extLst>
              </p:cNvPr>
              <p:cNvSpPr txBox="1">
                <a:spLocks noChangeArrowheads="1"/>
              </p:cNvSpPr>
              <p:nvPr/>
            </p:nvSpPr>
            <p:spPr bwMode="auto">
              <a:xfrm>
                <a:off x="6009938" y="2570004"/>
                <a:ext cx="564633"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4</a:t>
                </a:r>
              </a:p>
            </p:txBody>
          </p:sp>
          <p:sp>
            <p:nvSpPr>
              <p:cNvPr id="39" name="Text Box 78">
                <a:extLst>
                  <a:ext uri="{FF2B5EF4-FFF2-40B4-BE49-F238E27FC236}">
                    <a16:creationId xmlns:a16="http://schemas.microsoft.com/office/drawing/2014/main" id="{FB35C75A-FF5A-D74A-9395-B65843EBEA6B}"/>
                  </a:ext>
                </a:extLst>
              </p:cNvPr>
              <p:cNvSpPr txBox="1">
                <a:spLocks noChangeArrowheads="1"/>
              </p:cNvSpPr>
              <p:nvPr/>
            </p:nvSpPr>
            <p:spPr bwMode="auto">
              <a:xfrm>
                <a:off x="6240104" y="3541291"/>
                <a:ext cx="468461"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H</a:t>
                </a:r>
              </a:p>
            </p:txBody>
          </p:sp>
          <p:sp>
            <p:nvSpPr>
              <p:cNvPr id="40" name="Text Box 79">
                <a:extLst>
                  <a:ext uri="{FF2B5EF4-FFF2-40B4-BE49-F238E27FC236}">
                    <a16:creationId xmlns:a16="http://schemas.microsoft.com/office/drawing/2014/main" id="{005E0338-18C4-1A48-AF8F-680410E23055}"/>
                  </a:ext>
                </a:extLst>
              </p:cNvPr>
              <p:cNvSpPr txBox="1">
                <a:spLocks noChangeArrowheads="1"/>
              </p:cNvSpPr>
              <p:nvPr/>
            </p:nvSpPr>
            <p:spPr bwMode="auto">
              <a:xfrm>
                <a:off x="6986160" y="3179440"/>
                <a:ext cx="331684"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I</a:t>
                </a:r>
              </a:p>
            </p:txBody>
          </p:sp>
          <p:sp>
            <p:nvSpPr>
              <p:cNvPr id="41" name="Text Box 80">
                <a:extLst>
                  <a:ext uri="{FF2B5EF4-FFF2-40B4-BE49-F238E27FC236}">
                    <a16:creationId xmlns:a16="http://schemas.microsoft.com/office/drawing/2014/main" id="{CD6A39A9-E3D5-324E-9FD9-BA2DA66D761E}"/>
                  </a:ext>
                </a:extLst>
              </p:cNvPr>
              <p:cNvSpPr txBox="1">
                <a:spLocks noChangeArrowheads="1"/>
              </p:cNvSpPr>
              <p:nvPr/>
            </p:nvSpPr>
            <p:spPr bwMode="auto">
              <a:xfrm>
                <a:off x="5103560" y="3595251"/>
                <a:ext cx="485558" cy="49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G</a:t>
                </a:r>
              </a:p>
            </p:txBody>
          </p:sp>
          <p:pic>
            <p:nvPicPr>
              <p:cNvPr id="42" name="Picture 3">
                <a:extLst>
                  <a:ext uri="{FF2B5EF4-FFF2-40B4-BE49-F238E27FC236}">
                    <a16:creationId xmlns:a16="http://schemas.microsoft.com/office/drawing/2014/main" id="{60886C2E-5AC5-2848-98F7-68364D16A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899" y="2930268"/>
                <a:ext cx="677799" cy="2999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43" name="Group 44">
                <a:extLst>
                  <a:ext uri="{FF2B5EF4-FFF2-40B4-BE49-F238E27FC236}">
                    <a16:creationId xmlns:a16="http://schemas.microsoft.com/office/drawing/2014/main" id="{8F4ED1B2-8195-B749-8595-6BD5BAA7F704}"/>
                  </a:ext>
                </a:extLst>
              </p:cNvPr>
              <p:cNvGrpSpPr>
                <a:grpSpLocks/>
              </p:cNvGrpSpPr>
              <p:nvPr/>
            </p:nvGrpSpPr>
            <p:grpSpPr bwMode="auto">
              <a:xfrm>
                <a:off x="3139440" y="3180080"/>
                <a:ext cx="568960" cy="481140"/>
                <a:chOff x="-44" y="1473"/>
                <a:chExt cx="981" cy="1105"/>
              </a:xfrm>
            </p:grpSpPr>
            <p:pic>
              <p:nvPicPr>
                <p:cNvPr id="61" name="Picture 45" descr="desktop_computer_stylized_medium">
                  <a:extLst>
                    <a:ext uri="{FF2B5EF4-FFF2-40B4-BE49-F238E27FC236}">
                      <a16:creationId xmlns:a16="http://schemas.microsoft.com/office/drawing/2014/main" id="{08CCDF9D-4F35-6A4D-9B04-B1BA25225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 name="Freeform 46">
                  <a:extLst>
                    <a:ext uri="{FF2B5EF4-FFF2-40B4-BE49-F238E27FC236}">
                      <a16:creationId xmlns:a16="http://schemas.microsoft.com/office/drawing/2014/main" id="{1EA79054-0540-AB4B-8040-C487F85422E4}"/>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44" name="Group 44">
                <a:extLst>
                  <a:ext uri="{FF2B5EF4-FFF2-40B4-BE49-F238E27FC236}">
                    <a16:creationId xmlns:a16="http://schemas.microsoft.com/office/drawing/2014/main" id="{0E96E673-04E8-EE47-B96E-ADC68AE503E1}"/>
                  </a:ext>
                </a:extLst>
              </p:cNvPr>
              <p:cNvGrpSpPr>
                <a:grpSpLocks/>
              </p:cNvGrpSpPr>
              <p:nvPr/>
            </p:nvGrpSpPr>
            <p:grpSpPr bwMode="auto">
              <a:xfrm>
                <a:off x="3576320" y="3525520"/>
                <a:ext cx="568960" cy="481140"/>
                <a:chOff x="-44" y="1473"/>
                <a:chExt cx="981" cy="1105"/>
              </a:xfrm>
            </p:grpSpPr>
            <p:pic>
              <p:nvPicPr>
                <p:cNvPr id="59" name="Picture 45" descr="desktop_computer_stylized_medium">
                  <a:extLst>
                    <a:ext uri="{FF2B5EF4-FFF2-40B4-BE49-F238E27FC236}">
                      <a16:creationId xmlns:a16="http://schemas.microsoft.com/office/drawing/2014/main" id="{3BFC73B2-0626-0A41-A8FC-2D1833FAC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 name="Freeform 46">
                  <a:extLst>
                    <a:ext uri="{FF2B5EF4-FFF2-40B4-BE49-F238E27FC236}">
                      <a16:creationId xmlns:a16="http://schemas.microsoft.com/office/drawing/2014/main" id="{626901C2-C8FF-9A43-A040-7D992043DA9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45" name="Group 44">
                <a:extLst>
                  <a:ext uri="{FF2B5EF4-FFF2-40B4-BE49-F238E27FC236}">
                    <a16:creationId xmlns:a16="http://schemas.microsoft.com/office/drawing/2014/main" id="{0E963887-8549-9045-B167-992DD32769C8}"/>
                  </a:ext>
                </a:extLst>
              </p:cNvPr>
              <p:cNvGrpSpPr>
                <a:grpSpLocks/>
              </p:cNvGrpSpPr>
              <p:nvPr/>
            </p:nvGrpSpPr>
            <p:grpSpPr bwMode="auto">
              <a:xfrm>
                <a:off x="4135120" y="3281680"/>
                <a:ext cx="568960" cy="481140"/>
                <a:chOff x="-44" y="1473"/>
                <a:chExt cx="981" cy="1105"/>
              </a:xfrm>
            </p:grpSpPr>
            <p:pic>
              <p:nvPicPr>
                <p:cNvPr id="57" name="Picture 45" descr="desktop_computer_stylized_medium">
                  <a:extLst>
                    <a:ext uri="{FF2B5EF4-FFF2-40B4-BE49-F238E27FC236}">
                      <a16:creationId xmlns:a16="http://schemas.microsoft.com/office/drawing/2014/main" id="{5D33C652-9BF4-214F-B5F0-F97E41062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 name="Freeform 46">
                  <a:extLst>
                    <a:ext uri="{FF2B5EF4-FFF2-40B4-BE49-F238E27FC236}">
                      <a16:creationId xmlns:a16="http://schemas.microsoft.com/office/drawing/2014/main" id="{0E6AFA82-4D97-B443-B27E-4EC63E9FACA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46" name="Group 44">
                <a:extLst>
                  <a:ext uri="{FF2B5EF4-FFF2-40B4-BE49-F238E27FC236}">
                    <a16:creationId xmlns:a16="http://schemas.microsoft.com/office/drawing/2014/main" id="{2EF5FDC3-1663-F34C-99ED-9FFB73B7194E}"/>
                  </a:ext>
                </a:extLst>
              </p:cNvPr>
              <p:cNvGrpSpPr>
                <a:grpSpLocks/>
              </p:cNvGrpSpPr>
              <p:nvPr/>
            </p:nvGrpSpPr>
            <p:grpSpPr bwMode="auto">
              <a:xfrm>
                <a:off x="5049520" y="3261360"/>
                <a:ext cx="568960" cy="481140"/>
                <a:chOff x="-44" y="1473"/>
                <a:chExt cx="981" cy="1105"/>
              </a:xfrm>
            </p:grpSpPr>
            <p:pic>
              <p:nvPicPr>
                <p:cNvPr id="55" name="Picture 45" descr="desktop_computer_stylized_medium">
                  <a:extLst>
                    <a:ext uri="{FF2B5EF4-FFF2-40B4-BE49-F238E27FC236}">
                      <a16:creationId xmlns:a16="http://schemas.microsoft.com/office/drawing/2014/main" id="{9B99A2A5-4E06-3848-B179-B21916B40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 name="Freeform 46">
                  <a:extLst>
                    <a:ext uri="{FF2B5EF4-FFF2-40B4-BE49-F238E27FC236}">
                      <a16:creationId xmlns:a16="http://schemas.microsoft.com/office/drawing/2014/main" id="{2BC3507B-7ABD-4746-8930-9A518BFCF7D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47" name="Group 44">
                <a:extLst>
                  <a:ext uri="{FF2B5EF4-FFF2-40B4-BE49-F238E27FC236}">
                    <a16:creationId xmlns:a16="http://schemas.microsoft.com/office/drawing/2014/main" id="{62C3276F-2EFB-EA46-B0F7-81D2A41CB29C}"/>
                  </a:ext>
                </a:extLst>
              </p:cNvPr>
              <p:cNvGrpSpPr>
                <a:grpSpLocks/>
              </p:cNvGrpSpPr>
              <p:nvPr/>
            </p:nvGrpSpPr>
            <p:grpSpPr bwMode="auto">
              <a:xfrm>
                <a:off x="5588000" y="3434080"/>
                <a:ext cx="568960" cy="481140"/>
                <a:chOff x="-44" y="1473"/>
                <a:chExt cx="981" cy="1105"/>
              </a:xfrm>
            </p:grpSpPr>
            <p:pic>
              <p:nvPicPr>
                <p:cNvPr id="53" name="Picture 45" descr="desktop_computer_stylized_medium">
                  <a:extLst>
                    <a:ext uri="{FF2B5EF4-FFF2-40B4-BE49-F238E27FC236}">
                      <a16:creationId xmlns:a16="http://schemas.microsoft.com/office/drawing/2014/main" id="{1F8E03AC-6D41-354F-80B7-09B8ADCA2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 name="Freeform 46">
                  <a:extLst>
                    <a:ext uri="{FF2B5EF4-FFF2-40B4-BE49-F238E27FC236}">
                      <a16:creationId xmlns:a16="http://schemas.microsoft.com/office/drawing/2014/main" id="{9367AE80-F248-9246-8322-1094A571CA6E}"/>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48" name="Group 44">
                <a:extLst>
                  <a:ext uri="{FF2B5EF4-FFF2-40B4-BE49-F238E27FC236}">
                    <a16:creationId xmlns:a16="http://schemas.microsoft.com/office/drawing/2014/main" id="{2F144950-C41F-CF40-838A-B7BFB93ED0C4}"/>
                  </a:ext>
                </a:extLst>
              </p:cNvPr>
              <p:cNvGrpSpPr>
                <a:grpSpLocks/>
              </p:cNvGrpSpPr>
              <p:nvPr/>
            </p:nvGrpSpPr>
            <p:grpSpPr bwMode="auto">
              <a:xfrm>
                <a:off x="6380480" y="3149600"/>
                <a:ext cx="568960" cy="481140"/>
                <a:chOff x="-44" y="1473"/>
                <a:chExt cx="981" cy="1105"/>
              </a:xfrm>
            </p:grpSpPr>
            <p:pic>
              <p:nvPicPr>
                <p:cNvPr id="51" name="Picture 45" descr="desktop_computer_stylized_medium">
                  <a:extLst>
                    <a:ext uri="{FF2B5EF4-FFF2-40B4-BE49-F238E27FC236}">
                      <a16:creationId xmlns:a16="http://schemas.microsoft.com/office/drawing/2014/main" id="{2A43F4AF-2E5E-F14F-A4A7-96A51742C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 name="Freeform 46">
                  <a:extLst>
                    <a:ext uri="{FF2B5EF4-FFF2-40B4-BE49-F238E27FC236}">
                      <a16:creationId xmlns:a16="http://schemas.microsoft.com/office/drawing/2014/main" id="{1A722E2D-65D8-CB41-9CF5-483C8ECEB94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49" name="Picture 3">
                <a:extLst>
                  <a:ext uri="{FF2B5EF4-FFF2-40B4-BE49-F238E27FC236}">
                    <a16:creationId xmlns:a16="http://schemas.microsoft.com/office/drawing/2014/main" id="{EE64F2EF-1A9C-F947-BEF5-CC5234C20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313" y="2847741"/>
                <a:ext cx="677800" cy="301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0" name="Picture 3">
                <a:extLst>
                  <a:ext uri="{FF2B5EF4-FFF2-40B4-BE49-F238E27FC236}">
                    <a16:creationId xmlns:a16="http://schemas.microsoft.com/office/drawing/2014/main" id="{D5C97DCF-ABDB-0145-A0A8-3C85DAF86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949" y="2116102"/>
                <a:ext cx="676212" cy="301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63" name="Group 58">
              <a:extLst>
                <a:ext uri="{FF2B5EF4-FFF2-40B4-BE49-F238E27FC236}">
                  <a16:creationId xmlns:a16="http://schemas.microsoft.com/office/drawing/2014/main" id="{4D123799-8254-E141-AF22-D5A8285A7B07}"/>
                </a:ext>
              </a:extLst>
            </p:cNvPr>
            <p:cNvGrpSpPr>
              <a:grpSpLocks/>
            </p:cNvGrpSpPr>
            <p:nvPr/>
          </p:nvGrpSpPr>
          <p:grpSpPr bwMode="auto">
            <a:xfrm>
              <a:off x="2206625" y="2525713"/>
              <a:ext cx="2199739" cy="1358900"/>
              <a:chOff x="958850" y="2444750"/>
              <a:chExt cx="2200320" cy="1358710"/>
            </a:xfrm>
          </p:grpSpPr>
          <p:sp>
            <p:nvSpPr>
              <p:cNvPr id="64" name="Line 20">
                <a:extLst>
                  <a:ext uri="{FF2B5EF4-FFF2-40B4-BE49-F238E27FC236}">
                    <a16:creationId xmlns:a16="http://schemas.microsoft.com/office/drawing/2014/main" id="{3FB1096F-A778-B147-8A8A-EEA4346C9B19}"/>
                  </a:ext>
                </a:extLst>
              </p:cNvPr>
              <p:cNvSpPr>
                <a:spLocks noChangeShapeType="1"/>
              </p:cNvSpPr>
              <p:nvPr/>
            </p:nvSpPr>
            <p:spPr bwMode="auto">
              <a:xfrm flipH="1">
                <a:off x="1582903" y="3030456"/>
                <a:ext cx="55577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5" name="Line 21">
                <a:extLst>
                  <a:ext uri="{FF2B5EF4-FFF2-40B4-BE49-F238E27FC236}">
                    <a16:creationId xmlns:a16="http://schemas.microsoft.com/office/drawing/2014/main" id="{A0B86589-071E-EC40-AE3A-1DE656718887}"/>
                  </a:ext>
                </a:extLst>
              </p:cNvPr>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6" name="Line 22">
                <a:extLst>
                  <a:ext uri="{FF2B5EF4-FFF2-40B4-BE49-F238E27FC236}">
                    <a16:creationId xmlns:a16="http://schemas.microsoft.com/office/drawing/2014/main" id="{A3484A8C-4190-A545-9793-D23E33BDFC79}"/>
                  </a:ext>
                </a:extLst>
              </p:cNvPr>
              <p:cNvSpPr>
                <a:spLocks noChangeShapeType="1"/>
              </p:cNvSpPr>
              <p:nvPr/>
            </p:nvSpPr>
            <p:spPr bwMode="auto">
              <a:xfrm>
                <a:off x="2389566" y="3106645"/>
                <a:ext cx="73044" cy="29523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7" name="Text Box 64">
                <a:extLst>
                  <a:ext uri="{FF2B5EF4-FFF2-40B4-BE49-F238E27FC236}">
                    <a16:creationId xmlns:a16="http://schemas.microsoft.com/office/drawing/2014/main" id="{07D309EF-7AB2-2B46-B26B-E6F41C8125DE}"/>
                  </a:ext>
                </a:extLst>
              </p:cNvPr>
              <p:cNvSpPr txBox="1">
                <a:spLocks noChangeArrowheads="1"/>
              </p:cNvSpPr>
              <p:nvPr/>
            </p:nvSpPr>
            <p:spPr bwMode="auto">
              <a:xfrm>
                <a:off x="958850" y="2844743"/>
                <a:ext cx="45152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K</a:t>
                </a:r>
              </a:p>
            </p:txBody>
          </p:sp>
          <p:sp>
            <p:nvSpPr>
              <p:cNvPr id="68" name="Text Box 65">
                <a:extLst>
                  <a:ext uri="{FF2B5EF4-FFF2-40B4-BE49-F238E27FC236}">
                    <a16:creationId xmlns:a16="http://schemas.microsoft.com/office/drawing/2014/main" id="{AD11DE72-4ECA-6840-A491-D2785850A635}"/>
                  </a:ext>
                </a:extLst>
              </p:cNvPr>
              <p:cNvSpPr txBox="1">
                <a:spLocks noChangeArrowheads="1"/>
              </p:cNvSpPr>
              <p:nvPr/>
            </p:nvSpPr>
            <p:spPr bwMode="auto">
              <a:xfrm>
                <a:off x="1408231" y="3306641"/>
                <a:ext cx="417318"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L</a:t>
                </a:r>
              </a:p>
            </p:txBody>
          </p:sp>
          <p:sp>
            <p:nvSpPr>
              <p:cNvPr id="69" name="Text Box 73">
                <a:extLst>
                  <a:ext uri="{FF2B5EF4-FFF2-40B4-BE49-F238E27FC236}">
                    <a16:creationId xmlns:a16="http://schemas.microsoft.com/office/drawing/2014/main" id="{14EA3B18-B0DE-5849-B5D4-4A693CE33C47}"/>
                  </a:ext>
                </a:extLst>
              </p:cNvPr>
              <p:cNvSpPr txBox="1">
                <a:spLocks noChangeArrowheads="1"/>
              </p:cNvSpPr>
              <p:nvPr/>
            </p:nvSpPr>
            <p:spPr bwMode="auto">
              <a:xfrm>
                <a:off x="2181548" y="2444750"/>
                <a:ext cx="564835"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5</a:t>
                </a:r>
              </a:p>
            </p:txBody>
          </p:sp>
          <p:sp>
            <p:nvSpPr>
              <p:cNvPr id="70" name="Text Box 66">
                <a:extLst>
                  <a:ext uri="{FF2B5EF4-FFF2-40B4-BE49-F238E27FC236}">
                    <a16:creationId xmlns:a16="http://schemas.microsoft.com/office/drawing/2014/main" id="{1A7E1D89-FA87-4F41-A0F2-663808A7C765}"/>
                  </a:ext>
                </a:extLst>
              </p:cNvPr>
              <p:cNvSpPr txBox="1">
                <a:spLocks noChangeArrowheads="1"/>
              </p:cNvSpPr>
              <p:nvPr/>
            </p:nvSpPr>
            <p:spPr bwMode="auto">
              <a:xfrm>
                <a:off x="2656336" y="3298707"/>
                <a:ext cx="502834"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M</a:t>
                </a:r>
              </a:p>
            </p:txBody>
          </p:sp>
          <p:grpSp>
            <p:nvGrpSpPr>
              <p:cNvPr id="71" name="Group 44">
                <a:extLst>
                  <a:ext uri="{FF2B5EF4-FFF2-40B4-BE49-F238E27FC236}">
                    <a16:creationId xmlns:a16="http://schemas.microsoft.com/office/drawing/2014/main" id="{6CF45DDF-CDCF-E347-AF31-55E2CBEFF811}"/>
                  </a:ext>
                </a:extLst>
              </p:cNvPr>
              <p:cNvGrpSpPr>
                <a:grpSpLocks/>
              </p:cNvGrpSpPr>
              <p:nvPr/>
            </p:nvGrpSpPr>
            <p:grpSpPr bwMode="auto">
              <a:xfrm>
                <a:off x="1127760" y="2834640"/>
                <a:ext cx="568960" cy="481140"/>
                <a:chOff x="-44" y="1473"/>
                <a:chExt cx="981" cy="1105"/>
              </a:xfrm>
            </p:grpSpPr>
            <p:pic>
              <p:nvPicPr>
                <p:cNvPr id="79" name="Picture 45" descr="desktop_computer_stylized_medium">
                  <a:extLst>
                    <a:ext uri="{FF2B5EF4-FFF2-40B4-BE49-F238E27FC236}">
                      <a16:creationId xmlns:a16="http://schemas.microsoft.com/office/drawing/2014/main" id="{86EF9647-39A9-EC4B-AD32-8ABBB5B33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 name="Freeform 46">
                  <a:extLst>
                    <a:ext uri="{FF2B5EF4-FFF2-40B4-BE49-F238E27FC236}">
                      <a16:creationId xmlns:a16="http://schemas.microsoft.com/office/drawing/2014/main" id="{47471847-E11E-8449-A015-B6682CFC5C3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72" name="Group 44">
                <a:extLst>
                  <a:ext uri="{FF2B5EF4-FFF2-40B4-BE49-F238E27FC236}">
                    <a16:creationId xmlns:a16="http://schemas.microsoft.com/office/drawing/2014/main" id="{189B6975-A0EE-734E-A530-10A01D0A0646}"/>
                  </a:ext>
                </a:extLst>
              </p:cNvPr>
              <p:cNvGrpSpPr>
                <a:grpSpLocks/>
              </p:cNvGrpSpPr>
              <p:nvPr/>
            </p:nvGrpSpPr>
            <p:grpSpPr bwMode="auto">
              <a:xfrm>
                <a:off x="1534160" y="3291840"/>
                <a:ext cx="568960" cy="481140"/>
                <a:chOff x="-44" y="1473"/>
                <a:chExt cx="981" cy="1105"/>
              </a:xfrm>
            </p:grpSpPr>
            <p:pic>
              <p:nvPicPr>
                <p:cNvPr id="77" name="Picture 45" descr="desktop_computer_stylized_medium">
                  <a:extLst>
                    <a:ext uri="{FF2B5EF4-FFF2-40B4-BE49-F238E27FC236}">
                      <a16:creationId xmlns:a16="http://schemas.microsoft.com/office/drawing/2014/main" id="{BD6C54DF-22D9-ED44-9C3E-07393C74A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 name="Freeform 46">
                  <a:extLst>
                    <a:ext uri="{FF2B5EF4-FFF2-40B4-BE49-F238E27FC236}">
                      <a16:creationId xmlns:a16="http://schemas.microsoft.com/office/drawing/2014/main" id="{CA3C078F-FF6B-554F-B901-8E1EA6E478E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73" name="Group 44">
                <a:extLst>
                  <a:ext uri="{FF2B5EF4-FFF2-40B4-BE49-F238E27FC236}">
                    <a16:creationId xmlns:a16="http://schemas.microsoft.com/office/drawing/2014/main" id="{E7C2637D-9CF8-A84E-B32E-84DB7AFEDBE6}"/>
                  </a:ext>
                </a:extLst>
              </p:cNvPr>
              <p:cNvGrpSpPr>
                <a:grpSpLocks/>
              </p:cNvGrpSpPr>
              <p:nvPr/>
            </p:nvGrpSpPr>
            <p:grpSpPr bwMode="auto">
              <a:xfrm>
                <a:off x="2062480" y="3322320"/>
                <a:ext cx="568960" cy="481140"/>
                <a:chOff x="-44" y="1473"/>
                <a:chExt cx="981" cy="1105"/>
              </a:xfrm>
            </p:grpSpPr>
            <p:pic>
              <p:nvPicPr>
                <p:cNvPr id="75" name="Picture 45" descr="desktop_computer_stylized_medium">
                  <a:extLst>
                    <a:ext uri="{FF2B5EF4-FFF2-40B4-BE49-F238E27FC236}">
                      <a16:creationId xmlns:a16="http://schemas.microsoft.com/office/drawing/2014/main" id="{75ACB810-F3B4-E84E-BB9E-931C1AC2B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 name="Freeform 46">
                  <a:extLst>
                    <a:ext uri="{FF2B5EF4-FFF2-40B4-BE49-F238E27FC236}">
                      <a16:creationId xmlns:a16="http://schemas.microsoft.com/office/drawing/2014/main" id="{7F8A8DB9-CD76-8144-99A5-B33377A66FC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74" name="Picture 3">
                <a:extLst>
                  <a:ext uri="{FF2B5EF4-FFF2-40B4-BE49-F238E27FC236}">
                    <a16:creationId xmlns:a16="http://schemas.microsoft.com/office/drawing/2014/main" id="{E0760D51-6028-204B-9346-C2D1A12CB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cxnSp>
          <p:nvCxnSpPr>
            <p:cNvPr id="81" name="Straight Connector 80">
              <a:extLst>
                <a:ext uri="{FF2B5EF4-FFF2-40B4-BE49-F238E27FC236}">
                  <a16:creationId xmlns:a16="http://schemas.microsoft.com/office/drawing/2014/main" id="{DB6F8F2E-4EA3-794A-B671-190BB0C07699}"/>
                </a:ext>
              </a:extLst>
            </p:cNvPr>
            <p:cNvCxnSpPr>
              <a:cxnSpLocks/>
              <a:stCxn id="74" idx="3"/>
              <a:endCxn id="94" idx="1"/>
            </p:cNvCxnSpPr>
            <p:nvPr/>
          </p:nvCxnSpPr>
          <p:spPr bwMode="auto">
            <a:xfrm flipV="1">
              <a:off x="3940176" y="2120109"/>
              <a:ext cx="2217737" cy="99059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2" name="Straight Connector 81">
              <a:extLst>
                <a:ext uri="{FF2B5EF4-FFF2-40B4-BE49-F238E27FC236}">
                  <a16:creationId xmlns:a16="http://schemas.microsoft.com/office/drawing/2014/main" id="{2CFBAC50-C608-2443-91BB-C4812C14D06B}"/>
                </a:ext>
              </a:extLst>
            </p:cNvPr>
            <p:cNvCxnSpPr>
              <a:endCxn id="16" idx="0"/>
            </p:cNvCxnSpPr>
            <p:nvPr/>
          </p:nvCxnSpPr>
          <p:spPr bwMode="auto">
            <a:xfrm>
              <a:off x="3824288" y="3214689"/>
              <a:ext cx="1110456" cy="119379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83" name="Group 58">
              <a:extLst>
                <a:ext uri="{FF2B5EF4-FFF2-40B4-BE49-F238E27FC236}">
                  <a16:creationId xmlns:a16="http://schemas.microsoft.com/office/drawing/2014/main" id="{A21ED8C1-191A-7145-8151-15B2AE98E234}"/>
                </a:ext>
              </a:extLst>
            </p:cNvPr>
            <p:cNvGrpSpPr>
              <a:grpSpLocks/>
            </p:cNvGrpSpPr>
            <p:nvPr/>
          </p:nvGrpSpPr>
          <p:grpSpPr bwMode="auto">
            <a:xfrm>
              <a:off x="5202237" y="1420815"/>
              <a:ext cx="2605643" cy="1468757"/>
              <a:chOff x="1058888" y="2330466"/>
              <a:chExt cx="2606332" cy="1468551"/>
            </a:xfrm>
          </p:grpSpPr>
          <p:sp>
            <p:nvSpPr>
              <p:cNvPr id="84" name="Line 20">
                <a:extLst>
                  <a:ext uri="{FF2B5EF4-FFF2-40B4-BE49-F238E27FC236}">
                    <a16:creationId xmlns:a16="http://schemas.microsoft.com/office/drawing/2014/main" id="{A375BD38-3F75-4E48-AD02-24E8F615627D}"/>
                  </a:ext>
                </a:extLst>
              </p:cNvPr>
              <p:cNvSpPr>
                <a:spLocks noChangeShapeType="1"/>
              </p:cNvSpPr>
              <p:nvPr/>
            </p:nvSpPr>
            <p:spPr bwMode="auto">
              <a:xfrm flipH="1" flipV="1">
                <a:off x="1695644" y="2681254"/>
                <a:ext cx="443029" cy="34920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85" name="Line 21">
                <a:extLst>
                  <a:ext uri="{FF2B5EF4-FFF2-40B4-BE49-F238E27FC236}">
                    <a16:creationId xmlns:a16="http://schemas.microsoft.com/office/drawing/2014/main" id="{EAF451B7-E256-1B46-813D-54404FB7AEED}"/>
                  </a:ext>
                </a:extLst>
              </p:cNvPr>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86" name="Line 22">
                <a:extLst>
                  <a:ext uri="{FF2B5EF4-FFF2-40B4-BE49-F238E27FC236}">
                    <a16:creationId xmlns:a16="http://schemas.microsoft.com/office/drawing/2014/main" id="{071558FE-4D75-CD4E-9BA0-EE79D0B9B804}"/>
                  </a:ext>
                </a:extLst>
              </p:cNvPr>
              <p:cNvSpPr>
                <a:spLocks noChangeShapeType="1"/>
              </p:cNvSpPr>
              <p:nvPr/>
            </p:nvSpPr>
            <p:spPr bwMode="auto">
              <a:xfrm flipV="1">
                <a:off x="2675392" y="2895536"/>
                <a:ext cx="249305" cy="96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87" name="Text Box 64">
                <a:extLst>
                  <a:ext uri="{FF2B5EF4-FFF2-40B4-BE49-F238E27FC236}">
                    <a16:creationId xmlns:a16="http://schemas.microsoft.com/office/drawing/2014/main" id="{7DD55F59-1FB2-8648-97D4-F56949381D7C}"/>
                  </a:ext>
                </a:extLst>
              </p:cNvPr>
              <p:cNvSpPr txBox="1">
                <a:spLocks noChangeArrowheads="1"/>
              </p:cNvSpPr>
              <p:nvPr/>
            </p:nvSpPr>
            <p:spPr bwMode="auto">
              <a:xfrm>
                <a:off x="1058888" y="2330466"/>
                <a:ext cx="468628"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N</a:t>
                </a:r>
              </a:p>
            </p:txBody>
          </p:sp>
          <p:sp>
            <p:nvSpPr>
              <p:cNvPr id="88" name="Text Box 65">
                <a:extLst>
                  <a:ext uri="{FF2B5EF4-FFF2-40B4-BE49-F238E27FC236}">
                    <a16:creationId xmlns:a16="http://schemas.microsoft.com/office/drawing/2014/main" id="{62049D71-9C80-A34B-A33C-F1F7461AF8C8}"/>
                  </a:ext>
                </a:extLst>
              </p:cNvPr>
              <p:cNvSpPr txBox="1">
                <a:spLocks noChangeArrowheads="1"/>
              </p:cNvSpPr>
              <p:nvPr/>
            </p:nvSpPr>
            <p:spPr bwMode="auto">
              <a:xfrm>
                <a:off x="1408232" y="3306643"/>
                <a:ext cx="485731" cy="492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O</a:t>
                </a:r>
              </a:p>
            </p:txBody>
          </p:sp>
          <p:sp>
            <p:nvSpPr>
              <p:cNvPr id="89" name="Text Box 73">
                <a:extLst>
                  <a:ext uri="{FF2B5EF4-FFF2-40B4-BE49-F238E27FC236}">
                    <a16:creationId xmlns:a16="http://schemas.microsoft.com/office/drawing/2014/main" id="{616620FB-04D4-9D46-ADDF-80981418CA23}"/>
                  </a:ext>
                </a:extLst>
              </p:cNvPr>
              <p:cNvSpPr txBox="1">
                <a:spLocks noChangeArrowheads="1"/>
              </p:cNvSpPr>
              <p:nvPr/>
            </p:nvSpPr>
            <p:spPr bwMode="auto">
              <a:xfrm>
                <a:off x="2181548" y="2444750"/>
                <a:ext cx="564835" cy="4923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6</a:t>
                </a:r>
              </a:p>
            </p:txBody>
          </p:sp>
          <p:sp>
            <p:nvSpPr>
              <p:cNvPr id="90" name="Text Box 66">
                <a:extLst>
                  <a:ext uri="{FF2B5EF4-FFF2-40B4-BE49-F238E27FC236}">
                    <a16:creationId xmlns:a16="http://schemas.microsoft.com/office/drawing/2014/main" id="{BF0DD6C2-4D9B-1942-B462-875E3D70D034}"/>
                  </a:ext>
                </a:extLst>
              </p:cNvPr>
              <p:cNvSpPr txBox="1">
                <a:spLocks noChangeArrowheads="1"/>
              </p:cNvSpPr>
              <p:nvPr/>
            </p:nvSpPr>
            <p:spPr bwMode="auto">
              <a:xfrm>
                <a:off x="3213695" y="2655859"/>
                <a:ext cx="451525" cy="4923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P</a:t>
                </a:r>
              </a:p>
            </p:txBody>
          </p:sp>
          <p:grpSp>
            <p:nvGrpSpPr>
              <p:cNvPr id="91" name="Group 44">
                <a:extLst>
                  <a:ext uri="{FF2B5EF4-FFF2-40B4-BE49-F238E27FC236}">
                    <a16:creationId xmlns:a16="http://schemas.microsoft.com/office/drawing/2014/main" id="{95E98BDF-E9CB-2A43-9461-F3560E788140}"/>
                  </a:ext>
                </a:extLst>
              </p:cNvPr>
              <p:cNvGrpSpPr>
                <a:grpSpLocks/>
              </p:cNvGrpSpPr>
              <p:nvPr/>
            </p:nvGrpSpPr>
            <p:grpSpPr bwMode="auto">
              <a:xfrm>
                <a:off x="1170678" y="2491964"/>
                <a:ext cx="568960" cy="481140"/>
                <a:chOff x="30" y="686"/>
                <a:chExt cx="981" cy="1105"/>
              </a:xfrm>
            </p:grpSpPr>
            <p:pic>
              <p:nvPicPr>
                <p:cNvPr id="99" name="Picture 45" descr="desktop_computer_stylized_medium">
                  <a:extLst>
                    <a:ext uri="{FF2B5EF4-FFF2-40B4-BE49-F238E27FC236}">
                      <a16:creationId xmlns:a16="http://schemas.microsoft.com/office/drawing/2014/main" id="{2D9BE674-4EF9-C849-9C08-5ADDB9872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 y="686"/>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 name="Freeform 46">
                  <a:extLst>
                    <a:ext uri="{FF2B5EF4-FFF2-40B4-BE49-F238E27FC236}">
                      <a16:creationId xmlns:a16="http://schemas.microsoft.com/office/drawing/2014/main" id="{4078428D-826B-894E-B751-EFE24335E53B}"/>
                    </a:ext>
                  </a:extLst>
                </p:cNvPr>
                <p:cNvSpPr>
                  <a:spLocks/>
                </p:cNvSpPr>
                <p:nvPr/>
              </p:nvSpPr>
              <p:spPr bwMode="auto">
                <a:xfrm flipH="1">
                  <a:off x="448" y="857"/>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92" name="Group 44">
                <a:extLst>
                  <a:ext uri="{FF2B5EF4-FFF2-40B4-BE49-F238E27FC236}">
                    <a16:creationId xmlns:a16="http://schemas.microsoft.com/office/drawing/2014/main" id="{92342CF9-71B8-B940-B242-DE7021A72B40}"/>
                  </a:ext>
                </a:extLst>
              </p:cNvPr>
              <p:cNvGrpSpPr>
                <a:grpSpLocks/>
              </p:cNvGrpSpPr>
              <p:nvPr/>
            </p:nvGrpSpPr>
            <p:grpSpPr bwMode="auto">
              <a:xfrm>
                <a:off x="1534160" y="3291840"/>
                <a:ext cx="568960" cy="481140"/>
                <a:chOff x="-44" y="1473"/>
                <a:chExt cx="981" cy="1105"/>
              </a:xfrm>
            </p:grpSpPr>
            <p:pic>
              <p:nvPicPr>
                <p:cNvPr id="97" name="Picture 45" descr="desktop_computer_stylized_medium">
                  <a:extLst>
                    <a:ext uri="{FF2B5EF4-FFF2-40B4-BE49-F238E27FC236}">
                      <a16:creationId xmlns:a16="http://schemas.microsoft.com/office/drawing/2014/main" id="{7FA64258-F6BF-F64C-9A71-4B41A502D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8" name="Freeform 46">
                  <a:extLst>
                    <a:ext uri="{FF2B5EF4-FFF2-40B4-BE49-F238E27FC236}">
                      <a16:creationId xmlns:a16="http://schemas.microsoft.com/office/drawing/2014/main" id="{633B4583-A86C-DE44-AD1D-F0A5A10B352F}"/>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93" name="Group 44">
                <a:extLst>
                  <a:ext uri="{FF2B5EF4-FFF2-40B4-BE49-F238E27FC236}">
                    <a16:creationId xmlns:a16="http://schemas.microsoft.com/office/drawing/2014/main" id="{CC5535DE-E9E5-E444-A6F9-66D5D0B32275}"/>
                  </a:ext>
                </a:extLst>
              </p:cNvPr>
              <p:cNvGrpSpPr>
                <a:grpSpLocks/>
              </p:cNvGrpSpPr>
              <p:nvPr/>
            </p:nvGrpSpPr>
            <p:grpSpPr bwMode="auto">
              <a:xfrm>
                <a:off x="2705678" y="2593861"/>
                <a:ext cx="568960" cy="481140"/>
                <a:chOff x="1065" y="-200"/>
                <a:chExt cx="981" cy="1105"/>
              </a:xfrm>
            </p:grpSpPr>
            <p:pic>
              <p:nvPicPr>
                <p:cNvPr id="95" name="Picture 45" descr="desktop_computer_stylized_medium">
                  <a:extLst>
                    <a:ext uri="{FF2B5EF4-FFF2-40B4-BE49-F238E27FC236}">
                      <a16:creationId xmlns:a16="http://schemas.microsoft.com/office/drawing/2014/main" id="{201219EC-FDDF-AE46-BD52-E6D54BE5C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65" y="-200"/>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6" name="Freeform 46">
                  <a:extLst>
                    <a:ext uri="{FF2B5EF4-FFF2-40B4-BE49-F238E27FC236}">
                      <a16:creationId xmlns:a16="http://schemas.microsoft.com/office/drawing/2014/main" id="{F1E1051A-DF22-2B4D-9B38-947FF0152899}"/>
                    </a:ext>
                  </a:extLst>
                </p:cNvPr>
                <p:cNvSpPr>
                  <a:spLocks/>
                </p:cNvSpPr>
                <p:nvPr/>
              </p:nvSpPr>
              <p:spPr bwMode="auto">
                <a:xfrm flipH="1">
                  <a:off x="1483" y="-94"/>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94" name="Picture 3">
                <a:extLst>
                  <a:ext uri="{FF2B5EF4-FFF2-40B4-BE49-F238E27FC236}">
                    <a16:creationId xmlns:a16="http://schemas.microsoft.com/office/drawing/2014/main" id="{0CDB804E-584F-4044-9449-04C7BDF89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cxnSp>
          <p:nvCxnSpPr>
            <p:cNvPr id="101" name="Straight Connector 100">
              <a:extLst>
                <a:ext uri="{FF2B5EF4-FFF2-40B4-BE49-F238E27FC236}">
                  <a16:creationId xmlns:a16="http://schemas.microsoft.com/office/drawing/2014/main" id="{C6FC6CEE-184F-A74D-89B6-B234F2A07974}"/>
                </a:ext>
              </a:extLst>
            </p:cNvPr>
            <p:cNvCxnSpPr>
              <a:cxnSpLocks/>
              <a:endCxn id="94" idx="2"/>
            </p:cNvCxnSpPr>
            <p:nvPr/>
          </p:nvCxnSpPr>
          <p:spPr bwMode="auto">
            <a:xfrm flipH="1" flipV="1">
              <a:off x="6496844" y="2270128"/>
              <a:ext cx="470695" cy="127317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2" name="TextBox 101">
              <a:extLst>
                <a:ext uri="{FF2B5EF4-FFF2-40B4-BE49-F238E27FC236}">
                  <a16:creationId xmlns:a16="http://schemas.microsoft.com/office/drawing/2014/main" id="{0906AD52-AA7A-054B-9682-77DE007BC85E}"/>
                </a:ext>
              </a:extLst>
            </p:cNvPr>
            <p:cNvSpPr txBox="1"/>
            <p:nvPr/>
          </p:nvSpPr>
          <p:spPr>
            <a:xfrm>
              <a:off x="6981827" y="3271838"/>
              <a:ext cx="776281" cy="492443"/>
            </a:xfrm>
            <a:prstGeom prst="rect">
              <a:avLst/>
            </a:prstGeom>
            <a:noFill/>
          </p:spPr>
          <p:txBody>
            <a:bodyPr wrap="none" rtlCol="0">
              <a:spAutoFit/>
            </a:bodyPr>
            <a:lstStyle/>
            <a:p>
              <a:r>
                <a:rPr lang="en-US" dirty="0">
                  <a:solidFill>
                    <a:srgbClr val="C00000"/>
                  </a:solidFill>
                </a:rPr>
                <a:t>root</a:t>
              </a:r>
            </a:p>
          </p:txBody>
        </p:sp>
        <p:sp>
          <p:nvSpPr>
            <p:cNvPr id="103" name="TextBox 102">
              <a:extLst>
                <a:ext uri="{FF2B5EF4-FFF2-40B4-BE49-F238E27FC236}">
                  <a16:creationId xmlns:a16="http://schemas.microsoft.com/office/drawing/2014/main" id="{72CB2602-D0BE-0D4F-A39C-88913854BF49}"/>
                </a:ext>
              </a:extLst>
            </p:cNvPr>
            <p:cNvSpPr txBox="1"/>
            <p:nvPr/>
          </p:nvSpPr>
          <p:spPr>
            <a:xfrm>
              <a:off x="6767514" y="3829049"/>
              <a:ext cx="417208" cy="492443"/>
            </a:xfrm>
            <a:prstGeom prst="rect">
              <a:avLst/>
            </a:prstGeom>
            <a:noFill/>
          </p:spPr>
          <p:txBody>
            <a:bodyPr wrap="none" rtlCol="0">
              <a:spAutoFit/>
            </a:bodyPr>
            <a:lstStyle/>
            <a:p>
              <a:r>
                <a:rPr lang="en-US" dirty="0">
                  <a:solidFill>
                    <a:srgbClr val="C00000"/>
                  </a:solidFill>
                </a:rPr>
                <a:t>d</a:t>
              </a:r>
            </a:p>
          </p:txBody>
        </p:sp>
        <p:sp>
          <p:nvSpPr>
            <p:cNvPr id="104" name="TextBox 103">
              <a:extLst>
                <a:ext uri="{FF2B5EF4-FFF2-40B4-BE49-F238E27FC236}">
                  <a16:creationId xmlns:a16="http://schemas.microsoft.com/office/drawing/2014/main" id="{395DBDBF-835D-1049-8D52-132625E7A47B}"/>
                </a:ext>
              </a:extLst>
            </p:cNvPr>
            <p:cNvSpPr txBox="1"/>
            <p:nvPr/>
          </p:nvSpPr>
          <p:spPr>
            <a:xfrm>
              <a:off x="6562726" y="3252788"/>
              <a:ext cx="417208" cy="492443"/>
            </a:xfrm>
            <a:prstGeom prst="rect">
              <a:avLst/>
            </a:prstGeom>
            <a:noFill/>
          </p:spPr>
          <p:txBody>
            <a:bodyPr wrap="none" rtlCol="0">
              <a:spAutoFit/>
            </a:bodyPr>
            <a:lstStyle/>
            <a:p>
              <a:r>
                <a:rPr lang="en-US" dirty="0">
                  <a:solidFill>
                    <a:srgbClr val="C00000"/>
                  </a:solidFill>
                </a:rPr>
                <a:t>d</a:t>
              </a:r>
            </a:p>
          </p:txBody>
        </p:sp>
        <p:sp>
          <p:nvSpPr>
            <p:cNvPr id="105" name="TextBox 104">
              <a:extLst>
                <a:ext uri="{FF2B5EF4-FFF2-40B4-BE49-F238E27FC236}">
                  <a16:creationId xmlns:a16="http://schemas.microsoft.com/office/drawing/2014/main" id="{2D3B827E-B354-EF4E-A883-1B6507DA2953}"/>
                </a:ext>
              </a:extLst>
            </p:cNvPr>
            <p:cNvSpPr txBox="1"/>
            <p:nvPr/>
          </p:nvSpPr>
          <p:spPr>
            <a:xfrm>
              <a:off x="6372226" y="3562349"/>
              <a:ext cx="417208" cy="492443"/>
            </a:xfrm>
            <a:prstGeom prst="rect">
              <a:avLst/>
            </a:prstGeom>
            <a:noFill/>
          </p:spPr>
          <p:txBody>
            <a:bodyPr wrap="none" rtlCol="0">
              <a:spAutoFit/>
            </a:bodyPr>
            <a:lstStyle/>
            <a:p>
              <a:r>
                <a:rPr lang="en-US" dirty="0">
                  <a:solidFill>
                    <a:srgbClr val="C00000"/>
                  </a:solidFill>
                </a:rPr>
                <a:t>d</a:t>
              </a:r>
            </a:p>
          </p:txBody>
        </p:sp>
        <p:sp>
          <p:nvSpPr>
            <p:cNvPr id="106" name="TextBox 105">
              <a:extLst>
                <a:ext uri="{FF2B5EF4-FFF2-40B4-BE49-F238E27FC236}">
                  <a16:creationId xmlns:a16="http://schemas.microsoft.com/office/drawing/2014/main" id="{5F3DBF08-8E4A-3548-9975-6BDB0C425CD7}"/>
                </a:ext>
              </a:extLst>
            </p:cNvPr>
            <p:cNvSpPr txBox="1"/>
            <p:nvPr/>
          </p:nvSpPr>
          <p:spPr>
            <a:xfrm>
              <a:off x="5838825" y="1871662"/>
              <a:ext cx="271463" cy="492443"/>
            </a:xfrm>
            <a:prstGeom prst="rect">
              <a:avLst/>
            </a:prstGeom>
            <a:noFill/>
          </p:spPr>
          <p:txBody>
            <a:bodyPr wrap="square" rtlCol="0">
              <a:spAutoFit/>
            </a:bodyPr>
            <a:lstStyle/>
            <a:p>
              <a:r>
                <a:rPr lang="en-US" dirty="0">
                  <a:solidFill>
                    <a:srgbClr val="C00000"/>
                  </a:solidFill>
                </a:rPr>
                <a:t>d</a:t>
              </a:r>
            </a:p>
          </p:txBody>
        </p:sp>
        <p:sp>
          <p:nvSpPr>
            <p:cNvPr id="107" name="TextBox 106">
              <a:extLst>
                <a:ext uri="{FF2B5EF4-FFF2-40B4-BE49-F238E27FC236}">
                  <a16:creationId xmlns:a16="http://schemas.microsoft.com/office/drawing/2014/main" id="{CE6B0DDA-84A0-6F4B-887A-07AE621E6C7C}"/>
                </a:ext>
              </a:extLst>
            </p:cNvPr>
            <p:cNvSpPr txBox="1"/>
            <p:nvPr/>
          </p:nvSpPr>
          <p:spPr>
            <a:xfrm>
              <a:off x="7291388" y="3852863"/>
              <a:ext cx="417208" cy="492443"/>
            </a:xfrm>
            <a:prstGeom prst="rect">
              <a:avLst/>
            </a:prstGeom>
            <a:noFill/>
          </p:spPr>
          <p:txBody>
            <a:bodyPr wrap="none" rtlCol="0">
              <a:spAutoFit/>
            </a:bodyPr>
            <a:lstStyle/>
            <a:p>
              <a:r>
                <a:rPr lang="en-US" dirty="0">
                  <a:solidFill>
                    <a:srgbClr val="C00000"/>
                  </a:solidFill>
                </a:rPr>
                <a:t>d</a:t>
              </a:r>
            </a:p>
          </p:txBody>
        </p:sp>
        <p:sp>
          <p:nvSpPr>
            <p:cNvPr id="108" name="TextBox 107">
              <a:extLst>
                <a:ext uri="{FF2B5EF4-FFF2-40B4-BE49-F238E27FC236}">
                  <a16:creationId xmlns:a16="http://schemas.microsoft.com/office/drawing/2014/main" id="{E418CD30-20EA-5F41-B45F-C4987BEA33C4}"/>
                </a:ext>
              </a:extLst>
            </p:cNvPr>
            <p:cNvSpPr txBox="1"/>
            <p:nvPr/>
          </p:nvSpPr>
          <p:spPr>
            <a:xfrm>
              <a:off x="3952875" y="3086100"/>
              <a:ext cx="348813" cy="492443"/>
            </a:xfrm>
            <a:prstGeom prst="rect">
              <a:avLst/>
            </a:prstGeom>
            <a:noFill/>
          </p:spPr>
          <p:txBody>
            <a:bodyPr wrap="none" rtlCol="0">
              <a:spAutoFit/>
            </a:bodyPr>
            <a:lstStyle/>
            <a:p>
              <a:r>
                <a:rPr lang="en-US" dirty="0">
                  <a:solidFill>
                    <a:srgbClr val="C00000"/>
                  </a:solidFill>
                </a:rPr>
                <a:t>r</a:t>
              </a:r>
            </a:p>
          </p:txBody>
        </p:sp>
        <p:sp>
          <p:nvSpPr>
            <p:cNvPr id="109" name="TextBox 108">
              <a:extLst>
                <a:ext uri="{FF2B5EF4-FFF2-40B4-BE49-F238E27FC236}">
                  <a16:creationId xmlns:a16="http://schemas.microsoft.com/office/drawing/2014/main" id="{008558CF-1A11-4C4B-B7D7-A0B9CE2B27FA}"/>
                </a:ext>
              </a:extLst>
            </p:cNvPr>
            <p:cNvSpPr txBox="1"/>
            <p:nvPr/>
          </p:nvSpPr>
          <p:spPr>
            <a:xfrm>
              <a:off x="5091112" y="3995737"/>
              <a:ext cx="348813" cy="492443"/>
            </a:xfrm>
            <a:prstGeom prst="rect">
              <a:avLst/>
            </a:prstGeom>
            <a:noFill/>
          </p:spPr>
          <p:txBody>
            <a:bodyPr wrap="none" rtlCol="0">
              <a:spAutoFit/>
            </a:bodyPr>
            <a:lstStyle/>
            <a:p>
              <a:r>
                <a:rPr lang="en-US" dirty="0">
                  <a:solidFill>
                    <a:srgbClr val="C00000"/>
                  </a:solidFill>
                </a:rPr>
                <a:t>r</a:t>
              </a:r>
            </a:p>
          </p:txBody>
        </p:sp>
        <p:sp>
          <p:nvSpPr>
            <p:cNvPr id="110" name="TextBox 109">
              <a:extLst>
                <a:ext uri="{FF2B5EF4-FFF2-40B4-BE49-F238E27FC236}">
                  <a16:creationId xmlns:a16="http://schemas.microsoft.com/office/drawing/2014/main" id="{95D17486-C571-6040-8E94-6E4C80A48D92}"/>
                </a:ext>
              </a:extLst>
            </p:cNvPr>
            <p:cNvSpPr txBox="1"/>
            <p:nvPr/>
          </p:nvSpPr>
          <p:spPr>
            <a:xfrm>
              <a:off x="4429125" y="4076700"/>
              <a:ext cx="417208" cy="492443"/>
            </a:xfrm>
            <a:prstGeom prst="rect">
              <a:avLst/>
            </a:prstGeom>
            <a:noFill/>
          </p:spPr>
          <p:txBody>
            <a:bodyPr wrap="none" rtlCol="0">
              <a:spAutoFit/>
            </a:bodyPr>
            <a:lstStyle/>
            <a:p>
              <a:r>
                <a:rPr lang="en-US" dirty="0">
                  <a:solidFill>
                    <a:srgbClr val="C00000"/>
                  </a:solidFill>
                </a:rPr>
                <a:t>d</a:t>
              </a:r>
            </a:p>
          </p:txBody>
        </p:sp>
        <p:sp>
          <p:nvSpPr>
            <p:cNvPr id="111" name="TextBox 110">
              <a:extLst>
                <a:ext uri="{FF2B5EF4-FFF2-40B4-BE49-F238E27FC236}">
                  <a16:creationId xmlns:a16="http://schemas.microsoft.com/office/drawing/2014/main" id="{7E9F2377-4A36-254F-A5DC-C379775E06F5}"/>
                </a:ext>
              </a:extLst>
            </p:cNvPr>
            <p:cNvSpPr txBox="1"/>
            <p:nvPr/>
          </p:nvSpPr>
          <p:spPr>
            <a:xfrm>
              <a:off x="6581775" y="2185988"/>
              <a:ext cx="348813" cy="492443"/>
            </a:xfrm>
            <a:prstGeom prst="rect">
              <a:avLst/>
            </a:prstGeom>
            <a:noFill/>
          </p:spPr>
          <p:txBody>
            <a:bodyPr wrap="none" rtlCol="0">
              <a:spAutoFit/>
            </a:bodyPr>
            <a:lstStyle/>
            <a:p>
              <a:r>
                <a:rPr lang="en-US" dirty="0">
                  <a:solidFill>
                    <a:srgbClr val="C00000"/>
                  </a:solidFill>
                </a:rPr>
                <a:t>r</a:t>
              </a:r>
            </a:p>
          </p:txBody>
        </p:sp>
        <p:sp>
          <p:nvSpPr>
            <p:cNvPr id="112" name="TextBox 111">
              <a:extLst>
                <a:ext uri="{FF2B5EF4-FFF2-40B4-BE49-F238E27FC236}">
                  <a16:creationId xmlns:a16="http://schemas.microsoft.com/office/drawing/2014/main" id="{78DAE835-91D8-5C47-820A-7AD15541FA82}"/>
                </a:ext>
              </a:extLst>
            </p:cNvPr>
            <p:cNvSpPr txBox="1"/>
            <p:nvPr/>
          </p:nvSpPr>
          <p:spPr>
            <a:xfrm>
              <a:off x="3852863" y="2728914"/>
              <a:ext cx="417208" cy="492443"/>
            </a:xfrm>
            <a:prstGeom prst="rect">
              <a:avLst/>
            </a:prstGeom>
            <a:noFill/>
          </p:spPr>
          <p:txBody>
            <a:bodyPr wrap="none" rtlCol="0">
              <a:spAutoFit/>
            </a:bodyPr>
            <a:lstStyle/>
            <a:p>
              <a:r>
                <a:rPr lang="en-US" dirty="0">
                  <a:solidFill>
                    <a:srgbClr val="C00000"/>
                  </a:solidFill>
                </a:rPr>
                <a:t>b</a:t>
              </a:r>
            </a:p>
          </p:txBody>
        </p:sp>
        <p:sp>
          <p:nvSpPr>
            <p:cNvPr id="113" name="TextBox 112">
              <a:extLst>
                <a:ext uri="{FF2B5EF4-FFF2-40B4-BE49-F238E27FC236}">
                  <a16:creationId xmlns:a16="http://schemas.microsoft.com/office/drawing/2014/main" id="{8489E49E-75DA-EA43-AFF0-60774A9EB523}"/>
                </a:ext>
              </a:extLst>
            </p:cNvPr>
            <p:cNvSpPr txBox="1"/>
            <p:nvPr/>
          </p:nvSpPr>
          <p:spPr>
            <a:xfrm>
              <a:off x="8382000" y="4057649"/>
              <a:ext cx="348813" cy="492443"/>
            </a:xfrm>
            <a:prstGeom prst="rect">
              <a:avLst/>
            </a:prstGeom>
            <a:noFill/>
          </p:spPr>
          <p:txBody>
            <a:bodyPr wrap="none" rtlCol="0">
              <a:spAutoFit/>
            </a:bodyPr>
            <a:lstStyle/>
            <a:p>
              <a:r>
                <a:rPr lang="en-US" dirty="0">
                  <a:solidFill>
                    <a:srgbClr val="C00000"/>
                  </a:solidFill>
                </a:rPr>
                <a:t>r</a:t>
              </a:r>
            </a:p>
          </p:txBody>
        </p:sp>
        <p:sp>
          <p:nvSpPr>
            <p:cNvPr id="114" name="TextBox 113">
              <a:extLst>
                <a:ext uri="{FF2B5EF4-FFF2-40B4-BE49-F238E27FC236}">
                  <a16:creationId xmlns:a16="http://schemas.microsoft.com/office/drawing/2014/main" id="{6B80819B-3113-2848-8F30-09DD41302573}"/>
                </a:ext>
              </a:extLst>
            </p:cNvPr>
            <p:cNvSpPr txBox="1"/>
            <p:nvPr/>
          </p:nvSpPr>
          <p:spPr>
            <a:xfrm>
              <a:off x="6977063" y="4024312"/>
              <a:ext cx="348813" cy="492443"/>
            </a:xfrm>
            <a:prstGeom prst="rect">
              <a:avLst/>
            </a:prstGeom>
            <a:noFill/>
          </p:spPr>
          <p:txBody>
            <a:bodyPr wrap="none" rtlCol="0">
              <a:spAutoFit/>
            </a:bodyPr>
            <a:lstStyle/>
            <a:p>
              <a:r>
                <a:rPr lang="en-US" dirty="0">
                  <a:solidFill>
                    <a:srgbClr val="C00000"/>
                  </a:solidFill>
                </a:rPr>
                <a:t>r</a:t>
              </a:r>
            </a:p>
          </p:txBody>
        </p:sp>
      </p:grpSp>
      <p:pic>
        <p:nvPicPr>
          <p:cNvPr id="116" name="Picture 16" descr="underline_base">
            <a:extLst>
              <a:ext uri="{FF2B5EF4-FFF2-40B4-BE49-F238E27FC236}">
                <a16:creationId xmlns:a16="http://schemas.microsoft.com/office/drawing/2014/main" id="{29606EEE-12EB-F744-B35E-873735D77EA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4" y="696319"/>
            <a:ext cx="4738286" cy="171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440EBDB-758C-2742-9412-024FA0555531}"/>
              </a:ext>
            </a:extLst>
          </p:cNvPr>
          <p:cNvSpPr txBox="1"/>
          <p:nvPr/>
        </p:nvSpPr>
        <p:spPr>
          <a:xfrm>
            <a:off x="4747660" y="3499815"/>
            <a:ext cx="423514" cy="523220"/>
          </a:xfrm>
          <a:prstGeom prst="rect">
            <a:avLst/>
          </a:prstGeom>
          <a:noFill/>
        </p:spPr>
        <p:txBody>
          <a:bodyPr wrap="none" rtlCol="0">
            <a:spAutoFit/>
          </a:bodyPr>
          <a:lstStyle/>
          <a:p>
            <a:r>
              <a:rPr lang="en-US" sz="2800" dirty="0">
                <a:solidFill>
                  <a:srgbClr val="C00000"/>
                </a:solidFill>
              </a:rPr>
              <a:t>X</a:t>
            </a:r>
          </a:p>
        </p:txBody>
      </p:sp>
      <p:sp>
        <p:nvSpPr>
          <p:cNvPr id="119" name="TextBox 118">
            <a:extLst>
              <a:ext uri="{FF2B5EF4-FFF2-40B4-BE49-F238E27FC236}">
                <a16:creationId xmlns:a16="http://schemas.microsoft.com/office/drawing/2014/main" id="{E8ECA227-AFE3-6F44-B3F3-83F3BFD24225}"/>
              </a:ext>
            </a:extLst>
          </p:cNvPr>
          <p:cNvSpPr txBox="1"/>
          <p:nvPr/>
        </p:nvSpPr>
        <p:spPr>
          <a:xfrm>
            <a:off x="106761" y="2452926"/>
            <a:ext cx="3002802" cy="3447098"/>
          </a:xfrm>
          <a:prstGeom prst="rect">
            <a:avLst/>
          </a:prstGeom>
          <a:noFill/>
        </p:spPr>
        <p:txBody>
          <a:bodyPr wrap="square" rtlCol="0">
            <a:spAutoFit/>
          </a:bodyPr>
          <a:lstStyle/>
          <a:p>
            <a:pPr marL="285750" indent="-285750">
              <a:lnSpc>
                <a:spcPct val="100000"/>
              </a:lnSpc>
              <a:buFont typeface="Arial" panose="020B0604020202020204" pitchFamily="34" charset="0"/>
              <a:buChar char="•"/>
              <a:defRPr/>
            </a:pPr>
            <a:r>
              <a:rPr lang="en-US" sz="2000" dirty="0">
                <a:latin typeface="+mn-lt"/>
              </a:rPr>
              <a:t>S</a:t>
            </a:r>
            <a:r>
              <a:rPr lang="en-US" sz="2000" baseline="-25000" dirty="0">
                <a:latin typeface="+mn-lt"/>
              </a:rPr>
              <a:t>5</a:t>
            </a:r>
            <a:r>
              <a:rPr lang="en-US" sz="2000" dirty="0">
                <a:latin typeface="+mn-lt"/>
              </a:rPr>
              <a:t> is now isolated and cannot send to, or receive traffic from, the rest of the tree</a:t>
            </a:r>
          </a:p>
          <a:p>
            <a:pPr marL="285750" indent="-285750">
              <a:lnSpc>
                <a:spcPct val="100000"/>
              </a:lnSpc>
              <a:buFont typeface="Arial" panose="020B0604020202020204" pitchFamily="34" charset="0"/>
              <a:buChar char="•"/>
              <a:defRPr/>
            </a:pPr>
            <a:r>
              <a:rPr lang="en-US" sz="2000" dirty="0">
                <a:latin typeface="+mn-lt"/>
              </a:rPr>
              <a:t>using “hello” messages, the switches will notice the failure of a component and re-calculate the spanning tree</a:t>
            </a:r>
          </a:p>
          <a:p>
            <a:endParaRPr lang="en-US" dirty="0"/>
          </a:p>
        </p:txBody>
      </p:sp>
    </p:spTree>
    <p:extLst>
      <p:ext uri="{BB962C8B-B14F-4D97-AF65-F5344CB8AC3E}">
        <p14:creationId xmlns:p14="http://schemas.microsoft.com/office/powerpoint/2010/main" val="175299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234B-B6AD-1345-8897-978403015A58}"/>
              </a:ext>
            </a:extLst>
          </p:cNvPr>
          <p:cNvSpPr>
            <a:spLocks noGrp="1"/>
          </p:cNvSpPr>
          <p:nvPr>
            <p:ph type="title"/>
          </p:nvPr>
        </p:nvSpPr>
        <p:spPr>
          <a:xfrm>
            <a:off x="73231" y="34371"/>
            <a:ext cx="7886700" cy="426244"/>
          </a:xfrm>
        </p:spPr>
        <p:txBody>
          <a:bodyPr>
            <a:noAutofit/>
          </a:bodyPr>
          <a:lstStyle/>
          <a:p>
            <a:r>
              <a:rPr lang="en-US" sz="3600" dirty="0"/>
              <a:t>Detecting and Recovering from Failures</a:t>
            </a:r>
          </a:p>
        </p:txBody>
      </p:sp>
      <p:sp>
        <p:nvSpPr>
          <p:cNvPr id="4" name="Rectangle 4">
            <a:extLst>
              <a:ext uri="{FF2B5EF4-FFF2-40B4-BE49-F238E27FC236}">
                <a16:creationId xmlns:a16="http://schemas.microsoft.com/office/drawing/2014/main" id="{195EB1C5-4F1A-124E-8B70-ED4EEC614C01}"/>
              </a:ext>
            </a:extLst>
          </p:cNvPr>
          <p:cNvSpPr txBox="1">
            <a:spLocks noChangeArrowheads="1"/>
          </p:cNvSpPr>
          <p:nvPr/>
        </p:nvSpPr>
        <p:spPr>
          <a:xfrm>
            <a:off x="111620" y="647220"/>
            <a:ext cx="4199171" cy="65388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defRPr/>
            </a:pPr>
            <a:r>
              <a:rPr lang="en-US" sz="1600" i="1" dirty="0">
                <a:solidFill>
                  <a:srgbClr val="C00000"/>
                </a:solidFill>
              </a:rPr>
              <a:t>hello</a:t>
            </a:r>
            <a:r>
              <a:rPr lang="en-US" sz="1600" dirty="0"/>
              <a:t> messages are generated periodically by the root switch, which sends them out on each link to the next level of switches</a:t>
            </a:r>
          </a:p>
          <a:p>
            <a:pPr>
              <a:lnSpc>
                <a:spcPct val="120000"/>
              </a:lnSpc>
              <a:spcBef>
                <a:spcPts val="0"/>
              </a:spcBef>
              <a:defRPr/>
            </a:pPr>
            <a:r>
              <a:rPr lang="en-US" sz="1600" dirty="0"/>
              <a:t>every switch that receives a </a:t>
            </a:r>
            <a:r>
              <a:rPr lang="en-US" sz="1600" i="1" dirty="0">
                <a:solidFill>
                  <a:srgbClr val="C00000"/>
                </a:solidFill>
              </a:rPr>
              <a:t>hello</a:t>
            </a:r>
            <a:r>
              <a:rPr lang="en-US" sz="1600" dirty="0"/>
              <a:t> message, replaces the bridge ID with its own, and passes it on to the next level of switches</a:t>
            </a:r>
          </a:p>
          <a:p>
            <a:pPr>
              <a:lnSpc>
                <a:spcPct val="120000"/>
              </a:lnSpc>
              <a:spcBef>
                <a:spcPts val="0"/>
              </a:spcBef>
              <a:defRPr/>
            </a:pPr>
            <a:r>
              <a:rPr lang="en-US" sz="1600" dirty="0"/>
              <a:t>all switches receive the </a:t>
            </a:r>
            <a:r>
              <a:rPr lang="en-US" sz="1600" i="1" dirty="0">
                <a:solidFill>
                  <a:srgbClr val="C00000"/>
                </a:solidFill>
              </a:rPr>
              <a:t>hello</a:t>
            </a:r>
            <a:r>
              <a:rPr lang="en-US" sz="1600" dirty="0"/>
              <a:t> messages on their root ports, and forward them via their designated ports</a:t>
            </a:r>
          </a:p>
          <a:p>
            <a:pPr>
              <a:lnSpc>
                <a:spcPct val="120000"/>
              </a:lnSpc>
              <a:spcBef>
                <a:spcPts val="0"/>
              </a:spcBef>
              <a:defRPr/>
            </a:pPr>
            <a:r>
              <a:rPr lang="en-US" sz="1600" dirty="0"/>
              <a:t>if a switch does not receive a hello message within a certain period of time (fixed interval), it starts a “recovery” timer that is 3x the </a:t>
            </a:r>
            <a:r>
              <a:rPr lang="en-US" sz="1600" i="1" dirty="0">
                <a:solidFill>
                  <a:srgbClr val="C00000"/>
                </a:solidFill>
              </a:rPr>
              <a:t>hello</a:t>
            </a:r>
            <a:r>
              <a:rPr lang="en-US" sz="1600" dirty="0"/>
              <a:t> message interval</a:t>
            </a:r>
          </a:p>
          <a:p>
            <a:pPr>
              <a:lnSpc>
                <a:spcPct val="120000"/>
              </a:lnSpc>
              <a:spcBef>
                <a:spcPts val="0"/>
              </a:spcBef>
              <a:defRPr/>
            </a:pPr>
            <a:r>
              <a:rPr lang="en-US" sz="1600" dirty="0"/>
              <a:t>if that timer expires, it will assume the tree is broken and initiate the “spanning tree” process</a:t>
            </a:r>
          </a:p>
          <a:p>
            <a:pPr>
              <a:lnSpc>
                <a:spcPct val="120000"/>
              </a:lnSpc>
              <a:spcBef>
                <a:spcPts val="0"/>
              </a:spcBef>
              <a:defRPr/>
            </a:pPr>
            <a:r>
              <a:rPr lang="en-US" sz="1600" dirty="0"/>
              <a:t>when a problem is detected by a switch (i.e., timer expired), it resets all its ports and initiates the spanning tree algorithm by sending out a BPDU declaring itself as Root. </a:t>
            </a:r>
          </a:p>
        </p:txBody>
      </p:sp>
      <p:grpSp>
        <p:nvGrpSpPr>
          <p:cNvPr id="5" name="Group 58">
            <a:extLst>
              <a:ext uri="{FF2B5EF4-FFF2-40B4-BE49-F238E27FC236}">
                <a16:creationId xmlns:a16="http://schemas.microsoft.com/office/drawing/2014/main" id="{C1E730CE-BFC0-8F46-8109-D267F3ADEBC8}"/>
              </a:ext>
            </a:extLst>
          </p:cNvPr>
          <p:cNvGrpSpPr>
            <a:grpSpLocks/>
          </p:cNvGrpSpPr>
          <p:nvPr/>
        </p:nvGrpSpPr>
        <p:grpSpPr bwMode="auto">
          <a:xfrm>
            <a:off x="5198220" y="3783992"/>
            <a:ext cx="1079520" cy="990753"/>
            <a:chOff x="1127760" y="2444750"/>
            <a:chExt cx="1734108" cy="1358710"/>
          </a:xfrm>
        </p:grpSpPr>
        <p:sp>
          <p:nvSpPr>
            <p:cNvPr id="6" name="Line 20">
              <a:extLst>
                <a:ext uri="{FF2B5EF4-FFF2-40B4-BE49-F238E27FC236}">
                  <a16:creationId xmlns:a16="http://schemas.microsoft.com/office/drawing/2014/main" id="{98521CE5-7222-474E-8704-064B603FB737}"/>
                </a:ext>
              </a:extLst>
            </p:cNvPr>
            <p:cNvSpPr>
              <a:spLocks noChangeShapeType="1"/>
            </p:cNvSpPr>
            <p:nvPr/>
          </p:nvSpPr>
          <p:spPr bwMode="auto">
            <a:xfrm flipH="1">
              <a:off x="1582903" y="3030456"/>
              <a:ext cx="55577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7" name="Line 21">
              <a:extLst>
                <a:ext uri="{FF2B5EF4-FFF2-40B4-BE49-F238E27FC236}">
                  <a16:creationId xmlns:a16="http://schemas.microsoft.com/office/drawing/2014/main" id="{925D20E1-7BF8-354A-8B2D-F6C2671D885E}"/>
                </a:ext>
              </a:extLst>
            </p:cNvPr>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8" name="Line 22">
              <a:extLst>
                <a:ext uri="{FF2B5EF4-FFF2-40B4-BE49-F238E27FC236}">
                  <a16:creationId xmlns:a16="http://schemas.microsoft.com/office/drawing/2014/main" id="{035ED942-787C-3842-90D0-464486B5ACAC}"/>
                </a:ext>
              </a:extLst>
            </p:cNvPr>
            <p:cNvSpPr>
              <a:spLocks noChangeShapeType="1"/>
            </p:cNvSpPr>
            <p:nvPr/>
          </p:nvSpPr>
          <p:spPr bwMode="auto">
            <a:xfrm>
              <a:off x="2389566" y="3106645"/>
              <a:ext cx="73044" cy="29523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11" name="Text Box 73">
              <a:extLst>
                <a:ext uri="{FF2B5EF4-FFF2-40B4-BE49-F238E27FC236}">
                  <a16:creationId xmlns:a16="http://schemas.microsoft.com/office/drawing/2014/main" id="{0E66C76A-E6EB-8348-AEAE-EA4AA61B12C8}"/>
                </a:ext>
              </a:extLst>
            </p:cNvPr>
            <p:cNvSpPr txBox="1">
              <a:spLocks noChangeArrowheads="1"/>
            </p:cNvSpPr>
            <p:nvPr/>
          </p:nvSpPr>
          <p:spPr bwMode="auto">
            <a:xfrm>
              <a:off x="2181548" y="2444750"/>
              <a:ext cx="680320" cy="506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2</a:t>
              </a:r>
            </a:p>
          </p:txBody>
        </p:sp>
        <p:grpSp>
          <p:nvGrpSpPr>
            <p:cNvPr id="13" name="Group 44">
              <a:extLst>
                <a:ext uri="{FF2B5EF4-FFF2-40B4-BE49-F238E27FC236}">
                  <a16:creationId xmlns:a16="http://schemas.microsoft.com/office/drawing/2014/main" id="{83889B50-9AC1-9F4A-9B6E-43D647E36D73}"/>
                </a:ext>
              </a:extLst>
            </p:cNvPr>
            <p:cNvGrpSpPr>
              <a:grpSpLocks/>
            </p:cNvGrpSpPr>
            <p:nvPr/>
          </p:nvGrpSpPr>
          <p:grpSpPr bwMode="auto">
            <a:xfrm>
              <a:off x="1127760" y="2834640"/>
              <a:ext cx="568960" cy="481140"/>
              <a:chOff x="-44" y="1473"/>
              <a:chExt cx="981" cy="1105"/>
            </a:xfrm>
          </p:grpSpPr>
          <p:pic>
            <p:nvPicPr>
              <p:cNvPr id="21" name="Picture 45" descr="desktop_computer_stylized_medium">
                <a:extLst>
                  <a:ext uri="{FF2B5EF4-FFF2-40B4-BE49-F238E27FC236}">
                    <a16:creationId xmlns:a16="http://schemas.microsoft.com/office/drawing/2014/main" id="{3A8EBC0D-1C60-1440-B207-270D9E989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Freeform 46">
                <a:extLst>
                  <a:ext uri="{FF2B5EF4-FFF2-40B4-BE49-F238E27FC236}">
                    <a16:creationId xmlns:a16="http://schemas.microsoft.com/office/drawing/2014/main" id="{073D01EE-015A-2342-A50E-A70EB0182B82}"/>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4" name="Group 44">
              <a:extLst>
                <a:ext uri="{FF2B5EF4-FFF2-40B4-BE49-F238E27FC236}">
                  <a16:creationId xmlns:a16="http://schemas.microsoft.com/office/drawing/2014/main" id="{4774B996-3ACF-7E4C-96D0-8D8A4C42E3FF}"/>
                </a:ext>
              </a:extLst>
            </p:cNvPr>
            <p:cNvGrpSpPr>
              <a:grpSpLocks/>
            </p:cNvGrpSpPr>
            <p:nvPr/>
          </p:nvGrpSpPr>
          <p:grpSpPr bwMode="auto">
            <a:xfrm>
              <a:off x="1534160" y="3291840"/>
              <a:ext cx="568960" cy="481140"/>
              <a:chOff x="-44" y="1473"/>
              <a:chExt cx="981" cy="1105"/>
            </a:xfrm>
          </p:grpSpPr>
          <p:pic>
            <p:nvPicPr>
              <p:cNvPr id="19" name="Picture 45" descr="desktop_computer_stylized_medium">
                <a:extLst>
                  <a:ext uri="{FF2B5EF4-FFF2-40B4-BE49-F238E27FC236}">
                    <a16:creationId xmlns:a16="http://schemas.microsoft.com/office/drawing/2014/main" id="{C1EB3802-A16D-7744-B7AC-C5192D06D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Freeform 46">
                <a:extLst>
                  <a:ext uri="{FF2B5EF4-FFF2-40B4-BE49-F238E27FC236}">
                    <a16:creationId xmlns:a16="http://schemas.microsoft.com/office/drawing/2014/main" id="{BFD79BDC-79EE-104F-870A-FD783A569BB6}"/>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5" name="Group 44">
              <a:extLst>
                <a:ext uri="{FF2B5EF4-FFF2-40B4-BE49-F238E27FC236}">
                  <a16:creationId xmlns:a16="http://schemas.microsoft.com/office/drawing/2014/main" id="{AA809F7E-A0D8-7E47-81B5-CA32E80DD34E}"/>
                </a:ext>
              </a:extLst>
            </p:cNvPr>
            <p:cNvGrpSpPr>
              <a:grpSpLocks/>
            </p:cNvGrpSpPr>
            <p:nvPr/>
          </p:nvGrpSpPr>
          <p:grpSpPr bwMode="auto">
            <a:xfrm>
              <a:off x="2062480" y="3322320"/>
              <a:ext cx="568960" cy="481140"/>
              <a:chOff x="-44" y="1473"/>
              <a:chExt cx="981" cy="1105"/>
            </a:xfrm>
          </p:grpSpPr>
          <p:pic>
            <p:nvPicPr>
              <p:cNvPr id="17" name="Picture 45" descr="desktop_computer_stylized_medium">
                <a:extLst>
                  <a:ext uri="{FF2B5EF4-FFF2-40B4-BE49-F238E27FC236}">
                    <a16:creationId xmlns:a16="http://schemas.microsoft.com/office/drawing/2014/main" id="{8AF4E316-0459-E64D-AC0E-6C86BD11D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Freeform 46">
                <a:extLst>
                  <a:ext uri="{FF2B5EF4-FFF2-40B4-BE49-F238E27FC236}">
                    <a16:creationId xmlns:a16="http://schemas.microsoft.com/office/drawing/2014/main" id="{AB77D5CF-5863-B446-BF96-28A62D56D07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16" name="Picture 3">
              <a:extLst>
                <a:ext uri="{FF2B5EF4-FFF2-40B4-BE49-F238E27FC236}">
                  <a16:creationId xmlns:a16="http://schemas.microsoft.com/office/drawing/2014/main" id="{5DE320DB-C370-6948-B715-4E5213B63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23" name="Group 76">
            <a:extLst>
              <a:ext uri="{FF2B5EF4-FFF2-40B4-BE49-F238E27FC236}">
                <a16:creationId xmlns:a16="http://schemas.microsoft.com/office/drawing/2014/main" id="{CDDCC895-D61E-E64B-B97A-62C5E36BBF24}"/>
              </a:ext>
            </a:extLst>
          </p:cNvPr>
          <p:cNvGrpSpPr>
            <a:grpSpLocks/>
          </p:cNvGrpSpPr>
          <p:nvPr/>
        </p:nvGrpSpPr>
        <p:grpSpPr bwMode="auto">
          <a:xfrm>
            <a:off x="6120136" y="3427505"/>
            <a:ext cx="3117454" cy="1544114"/>
            <a:chOff x="2379663" y="1984375"/>
            <a:chExt cx="5005998" cy="2117309"/>
          </a:xfrm>
        </p:grpSpPr>
        <p:sp>
          <p:nvSpPr>
            <p:cNvPr id="24" name="Line 23">
              <a:extLst>
                <a:ext uri="{FF2B5EF4-FFF2-40B4-BE49-F238E27FC236}">
                  <a16:creationId xmlns:a16="http://schemas.microsoft.com/office/drawing/2014/main" id="{396FF3FF-8C35-AA42-AE30-65F489C96BF1}"/>
                </a:ext>
              </a:extLst>
            </p:cNvPr>
            <p:cNvSpPr>
              <a:spLocks noChangeShapeType="1"/>
            </p:cNvSpPr>
            <p:nvPr/>
          </p:nvSpPr>
          <p:spPr bwMode="auto">
            <a:xfrm flipH="1">
              <a:off x="3635258" y="3068344"/>
              <a:ext cx="346043" cy="2158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5" name="Line 24">
              <a:extLst>
                <a:ext uri="{FF2B5EF4-FFF2-40B4-BE49-F238E27FC236}">
                  <a16:creationId xmlns:a16="http://schemas.microsoft.com/office/drawing/2014/main" id="{5D7360D3-4059-DB49-ABF4-3AD1262CD432}"/>
                </a:ext>
              </a:extLst>
            </p:cNvPr>
            <p:cNvSpPr>
              <a:spLocks noChangeShapeType="1"/>
            </p:cNvSpPr>
            <p:nvPr/>
          </p:nvSpPr>
          <p:spPr bwMode="auto">
            <a:xfrm flipH="1">
              <a:off x="3949554" y="3087389"/>
              <a:ext cx="125401" cy="58721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6" name="Line 25">
              <a:extLst>
                <a:ext uri="{FF2B5EF4-FFF2-40B4-BE49-F238E27FC236}">
                  <a16:creationId xmlns:a16="http://schemas.microsoft.com/office/drawing/2014/main" id="{E39C5669-94F8-1B42-829E-279C6B22E3D0}"/>
                </a:ext>
              </a:extLst>
            </p:cNvPr>
            <p:cNvSpPr>
              <a:spLocks noChangeShapeType="1"/>
            </p:cNvSpPr>
            <p:nvPr/>
          </p:nvSpPr>
          <p:spPr bwMode="auto">
            <a:xfrm>
              <a:off x="4254326" y="3030254"/>
              <a:ext cx="230167" cy="36185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7" name="Line 26">
              <a:extLst>
                <a:ext uri="{FF2B5EF4-FFF2-40B4-BE49-F238E27FC236}">
                  <a16:creationId xmlns:a16="http://schemas.microsoft.com/office/drawing/2014/main" id="{00395F7C-6D08-0F46-AFC7-522CEB86A33F}"/>
                </a:ext>
              </a:extLst>
            </p:cNvPr>
            <p:cNvSpPr>
              <a:spLocks noChangeShapeType="1"/>
            </p:cNvSpPr>
            <p:nvPr/>
          </p:nvSpPr>
          <p:spPr bwMode="auto">
            <a:xfrm flipH="1">
              <a:off x="5532145" y="3106433"/>
              <a:ext cx="428585" cy="24440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8" name="Line 27">
              <a:extLst>
                <a:ext uri="{FF2B5EF4-FFF2-40B4-BE49-F238E27FC236}">
                  <a16:creationId xmlns:a16="http://schemas.microsoft.com/office/drawing/2014/main" id="{FEC04A50-C738-4F47-9617-D33F011E7A43}"/>
                </a:ext>
              </a:extLst>
            </p:cNvPr>
            <p:cNvSpPr>
              <a:spLocks noChangeShapeType="1"/>
            </p:cNvSpPr>
            <p:nvPr/>
          </p:nvSpPr>
          <p:spPr bwMode="auto">
            <a:xfrm flipH="1">
              <a:off x="6035335" y="3077866"/>
              <a:ext cx="9524" cy="46977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29" name="Line 35">
              <a:extLst>
                <a:ext uri="{FF2B5EF4-FFF2-40B4-BE49-F238E27FC236}">
                  <a16:creationId xmlns:a16="http://schemas.microsoft.com/office/drawing/2014/main" id="{FD595F3D-44E1-6240-BF36-3136E27E2950}"/>
                </a:ext>
              </a:extLst>
            </p:cNvPr>
            <p:cNvSpPr>
              <a:spLocks noChangeShapeType="1"/>
            </p:cNvSpPr>
            <p:nvPr/>
          </p:nvSpPr>
          <p:spPr bwMode="auto">
            <a:xfrm flipH="1">
              <a:off x="2379663" y="2355749"/>
              <a:ext cx="1517509" cy="53642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30" name="Line 36">
              <a:extLst>
                <a:ext uri="{FF2B5EF4-FFF2-40B4-BE49-F238E27FC236}">
                  <a16:creationId xmlns:a16="http://schemas.microsoft.com/office/drawing/2014/main" id="{19B30008-4A92-BB48-A89D-878B83902AE9}"/>
                </a:ext>
              </a:extLst>
            </p:cNvPr>
            <p:cNvSpPr>
              <a:spLocks noChangeShapeType="1"/>
            </p:cNvSpPr>
            <p:nvPr/>
          </p:nvSpPr>
          <p:spPr bwMode="auto">
            <a:xfrm>
              <a:off x="4200356" y="2322421"/>
              <a:ext cx="0" cy="5999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31" name="Line 37">
              <a:extLst>
                <a:ext uri="{FF2B5EF4-FFF2-40B4-BE49-F238E27FC236}">
                  <a16:creationId xmlns:a16="http://schemas.microsoft.com/office/drawing/2014/main" id="{07E4A200-BE28-DC41-8AEB-1864F3867DFB}"/>
                </a:ext>
              </a:extLst>
            </p:cNvPr>
            <p:cNvSpPr>
              <a:spLocks noChangeShapeType="1"/>
            </p:cNvSpPr>
            <p:nvPr/>
          </p:nvSpPr>
          <p:spPr bwMode="auto">
            <a:xfrm flipH="1" flipV="1">
              <a:off x="4449571" y="2306551"/>
              <a:ext cx="1406394" cy="68402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32" name="Line 63">
              <a:extLst>
                <a:ext uri="{FF2B5EF4-FFF2-40B4-BE49-F238E27FC236}">
                  <a16:creationId xmlns:a16="http://schemas.microsoft.com/office/drawing/2014/main" id="{35BF86DD-E6E7-7140-A89C-621C5894071B}"/>
                </a:ext>
              </a:extLst>
            </p:cNvPr>
            <p:cNvSpPr>
              <a:spLocks noChangeShapeType="1"/>
            </p:cNvSpPr>
            <p:nvPr/>
          </p:nvSpPr>
          <p:spPr bwMode="auto">
            <a:xfrm>
              <a:off x="6411539" y="3131826"/>
              <a:ext cx="285723" cy="15870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36" name="Text Box 74">
              <a:extLst>
                <a:ext uri="{FF2B5EF4-FFF2-40B4-BE49-F238E27FC236}">
                  <a16:creationId xmlns:a16="http://schemas.microsoft.com/office/drawing/2014/main" id="{9D35DE46-44CF-2D47-8AC3-7E1A7874AC38}"/>
                </a:ext>
              </a:extLst>
            </p:cNvPr>
            <p:cNvSpPr txBox="1">
              <a:spLocks noChangeArrowheads="1"/>
            </p:cNvSpPr>
            <p:nvPr/>
          </p:nvSpPr>
          <p:spPr bwMode="auto">
            <a:xfrm>
              <a:off x="3408267" y="2768387"/>
              <a:ext cx="680077" cy="5064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3</a:t>
              </a:r>
            </a:p>
          </p:txBody>
        </p:sp>
        <p:sp>
          <p:nvSpPr>
            <p:cNvPr id="37" name="Text Box 75">
              <a:extLst>
                <a:ext uri="{FF2B5EF4-FFF2-40B4-BE49-F238E27FC236}">
                  <a16:creationId xmlns:a16="http://schemas.microsoft.com/office/drawing/2014/main" id="{FC1D56CB-7580-3543-80AD-E4598DB84DB4}"/>
                </a:ext>
              </a:extLst>
            </p:cNvPr>
            <p:cNvSpPr txBox="1">
              <a:spLocks noChangeArrowheads="1"/>
            </p:cNvSpPr>
            <p:nvPr/>
          </p:nvSpPr>
          <p:spPr bwMode="auto">
            <a:xfrm>
              <a:off x="4635290" y="1984375"/>
              <a:ext cx="680077" cy="5064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1</a:t>
              </a:r>
            </a:p>
          </p:txBody>
        </p:sp>
        <p:sp>
          <p:nvSpPr>
            <p:cNvPr id="38" name="Text Box 76">
              <a:extLst>
                <a:ext uri="{FF2B5EF4-FFF2-40B4-BE49-F238E27FC236}">
                  <a16:creationId xmlns:a16="http://schemas.microsoft.com/office/drawing/2014/main" id="{B1C31A6D-0024-9F4E-875D-A0610BC156F7}"/>
                </a:ext>
              </a:extLst>
            </p:cNvPr>
            <p:cNvSpPr txBox="1">
              <a:spLocks noChangeArrowheads="1"/>
            </p:cNvSpPr>
            <p:nvPr/>
          </p:nvSpPr>
          <p:spPr bwMode="auto">
            <a:xfrm>
              <a:off x="6009938" y="2570004"/>
              <a:ext cx="680077" cy="5064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4</a:t>
              </a:r>
            </a:p>
          </p:txBody>
        </p:sp>
        <p:sp>
          <p:nvSpPr>
            <p:cNvPr id="39" name="Text Box 78">
              <a:extLst>
                <a:ext uri="{FF2B5EF4-FFF2-40B4-BE49-F238E27FC236}">
                  <a16:creationId xmlns:a16="http://schemas.microsoft.com/office/drawing/2014/main" id="{FB35C75A-FF5A-D74A-9395-B65843EBEA6B}"/>
                </a:ext>
              </a:extLst>
            </p:cNvPr>
            <p:cNvSpPr txBox="1">
              <a:spLocks noChangeArrowheads="1"/>
            </p:cNvSpPr>
            <p:nvPr/>
          </p:nvSpPr>
          <p:spPr bwMode="auto">
            <a:xfrm>
              <a:off x="6240104" y="3541290"/>
              <a:ext cx="564242" cy="5064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H</a:t>
              </a:r>
            </a:p>
          </p:txBody>
        </p:sp>
        <p:sp>
          <p:nvSpPr>
            <p:cNvPr id="40" name="Text Box 79">
              <a:extLst>
                <a:ext uri="{FF2B5EF4-FFF2-40B4-BE49-F238E27FC236}">
                  <a16:creationId xmlns:a16="http://schemas.microsoft.com/office/drawing/2014/main" id="{005E0338-18C4-1A48-AF8F-680410E23055}"/>
                </a:ext>
              </a:extLst>
            </p:cNvPr>
            <p:cNvSpPr txBox="1">
              <a:spLocks noChangeArrowheads="1"/>
            </p:cNvSpPr>
            <p:nvPr/>
          </p:nvSpPr>
          <p:spPr bwMode="auto">
            <a:xfrm>
              <a:off x="6986161" y="3179439"/>
              <a:ext cx="399500" cy="5064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I</a:t>
              </a:r>
            </a:p>
          </p:txBody>
        </p:sp>
        <p:sp>
          <p:nvSpPr>
            <p:cNvPr id="41" name="Text Box 80">
              <a:extLst>
                <a:ext uri="{FF2B5EF4-FFF2-40B4-BE49-F238E27FC236}">
                  <a16:creationId xmlns:a16="http://schemas.microsoft.com/office/drawing/2014/main" id="{CD6A39A9-E3D5-324E-9FD9-BA2DA66D761E}"/>
                </a:ext>
              </a:extLst>
            </p:cNvPr>
            <p:cNvSpPr txBox="1">
              <a:spLocks noChangeArrowheads="1"/>
            </p:cNvSpPr>
            <p:nvPr/>
          </p:nvSpPr>
          <p:spPr bwMode="auto">
            <a:xfrm>
              <a:off x="5103560" y="3595251"/>
              <a:ext cx="584834" cy="5064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G</a:t>
              </a:r>
            </a:p>
          </p:txBody>
        </p:sp>
        <p:pic>
          <p:nvPicPr>
            <p:cNvPr id="42" name="Picture 3">
              <a:extLst>
                <a:ext uri="{FF2B5EF4-FFF2-40B4-BE49-F238E27FC236}">
                  <a16:creationId xmlns:a16="http://schemas.microsoft.com/office/drawing/2014/main" id="{60886C2E-5AC5-2848-98F7-68364D16A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899" y="2930268"/>
              <a:ext cx="677799" cy="2999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43" name="Group 44">
              <a:extLst>
                <a:ext uri="{FF2B5EF4-FFF2-40B4-BE49-F238E27FC236}">
                  <a16:creationId xmlns:a16="http://schemas.microsoft.com/office/drawing/2014/main" id="{8F4ED1B2-8195-B749-8595-6BD5BAA7F704}"/>
                </a:ext>
              </a:extLst>
            </p:cNvPr>
            <p:cNvGrpSpPr>
              <a:grpSpLocks/>
            </p:cNvGrpSpPr>
            <p:nvPr/>
          </p:nvGrpSpPr>
          <p:grpSpPr bwMode="auto">
            <a:xfrm>
              <a:off x="3139440" y="3180080"/>
              <a:ext cx="568960" cy="481140"/>
              <a:chOff x="-44" y="1473"/>
              <a:chExt cx="981" cy="1105"/>
            </a:xfrm>
          </p:grpSpPr>
          <p:pic>
            <p:nvPicPr>
              <p:cNvPr id="61" name="Picture 45" descr="desktop_computer_stylized_medium">
                <a:extLst>
                  <a:ext uri="{FF2B5EF4-FFF2-40B4-BE49-F238E27FC236}">
                    <a16:creationId xmlns:a16="http://schemas.microsoft.com/office/drawing/2014/main" id="{08CCDF9D-4F35-6A4D-9B04-B1BA25225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 name="Freeform 46">
                <a:extLst>
                  <a:ext uri="{FF2B5EF4-FFF2-40B4-BE49-F238E27FC236}">
                    <a16:creationId xmlns:a16="http://schemas.microsoft.com/office/drawing/2014/main" id="{1EA79054-0540-AB4B-8040-C487F85422E4}"/>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44" name="Group 44">
              <a:extLst>
                <a:ext uri="{FF2B5EF4-FFF2-40B4-BE49-F238E27FC236}">
                  <a16:creationId xmlns:a16="http://schemas.microsoft.com/office/drawing/2014/main" id="{0E96E673-04E8-EE47-B96E-ADC68AE503E1}"/>
                </a:ext>
              </a:extLst>
            </p:cNvPr>
            <p:cNvGrpSpPr>
              <a:grpSpLocks/>
            </p:cNvGrpSpPr>
            <p:nvPr/>
          </p:nvGrpSpPr>
          <p:grpSpPr bwMode="auto">
            <a:xfrm>
              <a:off x="3576320" y="3525520"/>
              <a:ext cx="568960" cy="481140"/>
              <a:chOff x="-44" y="1473"/>
              <a:chExt cx="981" cy="1105"/>
            </a:xfrm>
          </p:grpSpPr>
          <p:pic>
            <p:nvPicPr>
              <p:cNvPr id="59" name="Picture 45" descr="desktop_computer_stylized_medium">
                <a:extLst>
                  <a:ext uri="{FF2B5EF4-FFF2-40B4-BE49-F238E27FC236}">
                    <a16:creationId xmlns:a16="http://schemas.microsoft.com/office/drawing/2014/main" id="{3BFC73B2-0626-0A41-A8FC-2D1833FAC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 name="Freeform 46">
                <a:extLst>
                  <a:ext uri="{FF2B5EF4-FFF2-40B4-BE49-F238E27FC236}">
                    <a16:creationId xmlns:a16="http://schemas.microsoft.com/office/drawing/2014/main" id="{626901C2-C8FF-9A43-A040-7D992043DA9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45" name="Group 44">
              <a:extLst>
                <a:ext uri="{FF2B5EF4-FFF2-40B4-BE49-F238E27FC236}">
                  <a16:creationId xmlns:a16="http://schemas.microsoft.com/office/drawing/2014/main" id="{0E963887-8549-9045-B167-992DD32769C8}"/>
                </a:ext>
              </a:extLst>
            </p:cNvPr>
            <p:cNvGrpSpPr>
              <a:grpSpLocks/>
            </p:cNvGrpSpPr>
            <p:nvPr/>
          </p:nvGrpSpPr>
          <p:grpSpPr bwMode="auto">
            <a:xfrm>
              <a:off x="4135120" y="3281680"/>
              <a:ext cx="568960" cy="481140"/>
              <a:chOff x="-44" y="1473"/>
              <a:chExt cx="981" cy="1105"/>
            </a:xfrm>
          </p:grpSpPr>
          <p:pic>
            <p:nvPicPr>
              <p:cNvPr id="57" name="Picture 45" descr="desktop_computer_stylized_medium">
                <a:extLst>
                  <a:ext uri="{FF2B5EF4-FFF2-40B4-BE49-F238E27FC236}">
                    <a16:creationId xmlns:a16="http://schemas.microsoft.com/office/drawing/2014/main" id="{5D33C652-9BF4-214F-B5F0-F97E41062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 name="Freeform 46">
                <a:extLst>
                  <a:ext uri="{FF2B5EF4-FFF2-40B4-BE49-F238E27FC236}">
                    <a16:creationId xmlns:a16="http://schemas.microsoft.com/office/drawing/2014/main" id="{0E6AFA82-4D97-B443-B27E-4EC63E9FACA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46" name="Group 44">
              <a:extLst>
                <a:ext uri="{FF2B5EF4-FFF2-40B4-BE49-F238E27FC236}">
                  <a16:creationId xmlns:a16="http://schemas.microsoft.com/office/drawing/2014/main" id="{2EF5FDC3-1663-F34C-99ED-9FFB73B7194E}"/>
                </a:ext>
              </a:extLst>
            </p:cNvPr>
            <p:cNvGrpSpPr>
              <a:grpSpLocks/>
            </p:cNvGrpSpPr>
            <p:nvPr/>
          </p:nvGrpSpPr>
          <p:grpSpPr bwMode="auto">
            <a:xfrm>
              <a:off x="5049520" y="3261360"/>
              <a:ext cx="568960" cy="481140"/>
              <a:chOff x="-44" y="1473"/>
              <a:chExt cx="981" cy="1105"/>
            </a:xfrm>
          </p:grpSpPr>
          <p:pic>
            <p:nvPicPr>
              <p:cNvPr id="55" name="Picture 45" descr="desktop_computer_stylized_medium">
                <a:extLst>
                  <a:ext uri="{FF2B5EF4-FFF2-40B4-BE49-F238E27FC236}">
                    <a16:creationId xmlns:a16="http://schemas.microsoft.com/office/drawing/2014/main" id="{9B99A2A5-4E06-3848-B179-B21916B40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 name="Freeform 46">
                <a:extLst>
                  <a:ext uri="{FF2B5EF4-FFF2-40B4-BE49-F238E27FC236}">
                    <a16:creationId xmlns:a16="http://schemas.microsoft.com/office/drawing/2014/main" id="{2BC3507B-7ABD-4746-8930-9A518BFCF7D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47" name="Group 44">
              <a:extLst>
                <a:ext uri="{FF2B5EF4-FFF2-40B4-BE49-F238E27FC236}">
                  <a16:creationId xmlns:a16="http://schemas.microsoft.com/office/drawing/2014/main" id="{62C3276F-2EFB-EA46-B0F7-81D2A41CB29C}"/>
                </a:ext>
              </a:extLst>
            </p:cNvPr>
            <p:cNvGrpSpPr>
              <a:grpSpLocks/>
            </p:cNvGrpSpPr>
            <p:nvPr/>
          </p:nvGrpSpPr>
          <p:grpSpPr bwMode="auto">
            <a:xfrm>
              <a:off x="5588000" y="3434080"/>
              <a:ext cx="568960" cy="481140"/>
              <a:chOff x="-44" y="1473"/>
              <a:chExt cx="981" cy="1105"/>
            </a:xfrm>
          </p:grpSpPr>
          <p:pic>
            <p:nvPicPr>
              <p:cNvPr id="53" name="Picture 45" descr="desktop_computer_stylized_medium">
                <a:extLst>
                  <a:ext uri="{FF2B5EF4-FFF2-40B4-BE49-F238E27FC236}">
                    <a16:creationId xmlns:a16="http://schemas.microsoft.com/office/drawing/2014/main" id="{1F8E03AC-6D41-354F-80B7-09B8ADCA2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 name="Freeform 46">
                <a:extLst>
                  <a:ext uri="{FF2B5EF4-FFF2-40B4-BE49-F238E27FC236}">
                    <a16:creationId xmlns:a16="http://schemas.microsoft.com/office/drawing/2014/main" id="{9367AE80-F248-9246-8322-1094A571CA6E}"/>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48" name="Group 44">
              <a:extLst>
                <a:ext uri="{FF2B5EF4-FFF2-40B4-BE49-F238E27FC236}">
                  <a16:creationId xmlns:a16="http://schemas.microsoft.com/office/drawing/2014/main" id="{2F144950-C41F-CF40-838A-B7BFB93ED0C4}"/>
                </a:ext>
              </a:extLst>
            </p:cNvPr>
            <p:cNvGrpSpPr>
              <a:grpSpLocks/>
            </p:cNvGrpSpPr>
            <p:nvPr/>
          </p:nvGrpSpPr>
          <p:grpSpPr bwMode="auto">
            <a:xfrm>
              <a:off x="6380480" y="3149600"/>
              <a:ext cx="568960" cy="481140"/>
              <a:chOff x="-44" y="1473"/>
              <a:chExt cx="981" cy="1105"/>
            </a:xfrm>
          </p:grpSpPr>
          <p:pic>
            <p:nvPicPr>
              <p:cNvPr id="51" name="Picture 45" descr="desktop_computer_stylized_medium">
                <a:extLst>
                  <a:ext uri="{FF2B5EF4-FFF2-40B4-BE49-F238E27FC236}">
                    <a16:creationId xmlns:a16="http://schemas.microsoft.com/office/drawing/2014/main" id="{2A43F4AF-2E5E-F14F-A4A7-96A51742C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 name="Freeform 46">
                <a:extLst>
                  <a:ext uri="{FF2B5EF4-FFF2-40B4-BE49-F238E27FC236}">
                    <a16:creationId xmlns:a16="http://schemas.microsoft.com/office/drawing/2014/main" id="{1A722E2D-65D8-CB41-9CF5-483C8ECEB94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49" name="Picture 3">
              <a:extLst>
                <a:ext uri="{FF2B5EF4-FFF2-40B4-BE49-F238E27FC236}">
                  <a16:creationId xmlns:a16="http://schemas.microsoft.com/office/drawing/2014/main" id="{EE64F2EF-1A9C-F947-BEF5-CC5234C20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313" y="2847741"/>
              <a:ext cx="677800" cy="301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0" name="Picture 3">
              <a:extLst>
                <a:ext uri="{FF2B5EF4-FFF2-40B4-BE49-F238E27FC236}">
                  <a16:creationId xmlns:a16="http://schemas.microsoft.com/office/drawing/2014/main" id="{D5C97DCF-ABDB-0145-A0A8-3C85DAF86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949" y="2116102"/>
              <a:ext cx="676212" cy="301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63" name="Group 58">
            <a:extLst>
              <a:ext uri="{FF2B5EF4-FFF2-40B4-BE49-F238E27FC236}">
                <a16:creationId xmlns:a16="http://schemas.microsoft.com/office/drawing/2014/main" id="{4D123799-8254-E141-AF22-D5A8285A7B07}"/>
              </a:ext>
            </a:extLst>
          </p:cNvPr>
          <p:cNvGrpSpPr>
            <a:grpSpLocks/>
          </p:cNvGrpSpPr>
          <p:nvPr/>
        </p:nvGrpSpPr>
        <p:grpSpPr bwMode="auto">
          <a:xfrm>
            <a:off x="4367869" y="2728425"/>
            <a:ext cx="1136302" cy="992025"/>
            <a:chOff x="1127760" y="2444750"/>
            <a:chExt cx="1825323" cy="1360455"/>
          </a:xfrm>
        </p:grpSpPr>
        <p:sp>
          <p:nvSpPr>
            <p:cNvPr id="64" name="Line 20">
              <a:extLst>
                <a:ext uri="{FF2B5EF4-FFF2-40B4-BE49-F238E27FC236}">
                  <a16:creationId xmlns:a16="http://schemas.microsoft.com/office/drawing/2014/main" id="{3FB1096F-A778-B147-8A8A-EEA4346C9B19}"/>
                </a:ext>
              </a:extLst>
            </p:cNvPr>
            <p:cNvSpPr>
              <a:spLocks noChangeShapeType="1"/>
            </p:cNvSpPr>
            <p:nvPr/>
          </p:nvSpPr>
          <p:spPr bwMode="auto">
            <a:xfrm flipH="1">
              <a:off x="1582903" y="3030456"/>
              <a:ext cx="55577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5" name="Line 21">
              <a:extLst>
                <a:ext uri="{FF2B5EF4-FFF2-40B4-BE49-F238E27FC236}">
                  <a16:creationId xmlns:a16="http://schemas.microsoft.com/office/drawing/2014/main" id="{A0B86589-071E-EC40-AE3A-1DE656718887}"/>
                </a:ext>
              </a:extLst>
            </p:cNvPr>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6" name="Line 22">
              <a:extLst>
                <a:ext uri="{FF2B5EF4-FFF2-40B4-BE49-F238E27FC236}">
                  <a16:creationId xmlns:a16="http://schemas.microsoft.com/office/drawing/2014/main" id="{A3484A8C-4190-A545-9793-D23E33BDFC79}"/>
                </a:ext>
              </a:extLst>
            </p:cNvPr>
            <p:cNvSpPr>
              <a:spLocks noChangeShapeType="1"/>
            </p:cNvSpPr>
            <p:nvPr/>
          </p:nvSpPr>
          <p:spPr bwMode="auto">
            <a:xfrm>
              <a:off x="2389566" y="3106645"/>
              <a:ext cx="73044" cy="29523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69" name="Text Box 73">
              <a:extLst>
                <a:ext uri="{FF2B5EF4-FFF2-40B4-BE49-F238E27FC236}">
                  <a16:creationId xmlns:a16="http://schemas.microsoft.com/office/drawing/2014/main" id="{14EA3B18-B0DE-5849-B5D4-4A693CE33C47}"/>
                </a:ext>
              </a:extLst>
            </p:cNvPr>
            <p:cNvSpPr txBox="1">
              <a:spLocks noChangeArrowheads="1"/>
            </p:cNvSpPr>
            <p:nvPr/>
          </p:nvSpPr>
          <p:spPr bwMode="auto">
            <a:xfrm>
              <a:off x="2181547" y="2444750"/>
              <a:ext cx="680321" cy="506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5</a:t>
              </a:r>
            </a:p>
          </p:txBody>
        </p:sp>
        <p:sp>
          <p:nvSpPr>
            <p:cNvPr id="70" name="Text Box 66">
              <a:extLst>
                <a:ext uri="{FF2B5EF4-FFF2-40B4-BE49-F238E27FC236}">
                  <a16:creationId xmlns:a16="http://schemas.microsoft.com/office/drawing/2014/main" id="{1A7E1D89-FA87-4F41-A0F2-663808A7C765}"/>
                </a:ext>
              </a:extLst>
            </p:cNvPr>
            <p:cNvSpPr txBox="1">
              <a:spLocks noChangeArrowheads="1"/>
            </p:cNvSpPr>
            <p:nvPr/>
          </p:nvSpPr>
          <p:spPr bwMode="auto">
            <a:xfrm>
              <a:off x="2656336" y="3298706"/>
              <a:ext cx="296747" cy="506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endParaRPr lang="en-US" i="0" dirty="0">
                <a:solidFill>
                  <a:srgbClr val="000000"/>
                </a:solidFill>
                <a:latin typeface="Arial" charset="0"/>
                <a:cs typeface="Arial" charset="0"/>
              </a:endParaRPr>
            </a:p>
          </p:txBody>
        </p:sp>
        <p:grpSp>
          <p:nvGrpSpPr>
            <p:cNvPr id="71" name="Group 44">
              <a:extLst>
                <a:ext uri="{FF2B5EF4-FFF2-40B4-BE49-F238E27FC236}">
                  <a16:creationId xmlns:a16="http://schemas.microsoft.com/office/drawing/2014/main" id="{6CF45DDF-CDCF-E347-AF31-55E2CBEFF811}"/>
                </a:ext>
              </a:extLst>
            </p:cNvPr>
            <p:cNvGrpSpPr>
              <a:grpSpLocks/>
            </p:cNvGrpSpPr>
            <p:nvPr/>
          </p:nvGrpSpPr>
          <p:grpSpPr bwMode="auto">
            <a:xfrm>
              <a:off x="1127760" y="2834640"/>
              <a:ext cx="568960" cy="481140"/>
              <a:chOff x="-44" y="1473"/>
              <a:chExt cx="981" cy="1105"/>
            </a:xfrm>
          </p:grpSpPr>
          <p:pic>
            <p:nvPicPr>
              <p:cNvPr id="79" name="Picture 45" descr="desktop_computer_stylized_medium">
                <a:extLst>
                  <a:ext uri="{FF2B5EF4-FFF2-40B4-BE49-F238E27FC236}">
                    <a16:creationId xmlns:a16="http://schemas.microsoft.com/office/drawing/2014/main" id="{86EF9647-39A9-EC4B-AD32-8ABBB5B33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 name="Freeform 46">
                <a:extLst>
                  <a:ext uri="{FF2B5EF4-FFF2-40B4-BE49-F238E27FC236}">
                    <a16:creationId xmlns:a16="http://schemas.microsoft.com/office/drawing/2014/main" id="{47471847-E11E-8449-A015-B6682CFC5C3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72" name="Group 44">
              <a:extLst>
                <a:ext uri="{FF2B5EF4-FFF2-40B4-BE49-F238E27FC236}">
                  <a16:creationId xmlns:a16="http://schemas.microsoft.com/office/drawing/2014/main" id="{189B6975-A0EE-734E-A530-10A01D0A0646}"/>
                </a:ext>
              </a:extLst>
            </p:cNvPr>
            <p:cNvGrpSpPr>
              <a:grpSpLocks/>
            </p:cNvGrpSpPr>
            <p:nvPr/>
          </p:nvGrpSpPr>
          <p:grpSpPr bwMode="auto">
            <a:xfrm>
              <a:off x="1534160" y="3291840"/>
              <a:ext cx="568960" cy="481140"/>
              <a:chOff x="-44" y="1473"/>
              <a:chExt cx="981" cy="1105"/>
            </a:xfrm>
          </p:grpSpPr>
          <p:pic>
            <p:nvPicPr>
              <p:cNvPr id="77" name="Picture 45" descr="desktop_computer_stylized_medium">
                <a:extLst>
                  <a:ext uri="{FF2B5EF4-FFF2-40B4-BE49-F238E27FC236}">
                    <a16:creationId xmlns:a16="http://schemas.microsoft.com/office/drawing/2014/main" id="{BD6C54DF-22D9-ED44-9C3E-07393C74A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 name="Freeform 46">
                <a:extLst>
                  <a:ext uri="{FF2B5EF4-FFF2-40B4-BE49-F238E27FC236}">
                    <a16:creationId xmlns:a16="http://schemas.microsoft.com/office/drawing/2014/main" id="{CA3C078F-FF6B-554F-B901-8E1EA6E478E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73" name="Group 44">
              <a:extLst>
                <a:ext uri="{FF2B5EF4-FFF2-40B4-BE49-F238E27FC236}">
                  <a16:creationId xmlns:a16="http://schemas.microsoft.com/office/drawing/2014/main" id="{E7C2637D-9CF8-A84E-B32E-84DB7AFEDBE6}"/>
                </a:ext>
              </a:extLst>
            </p:cNvPr>
            <p:cNvGrpSpPr>
              <a:grpSpLocks/>
            </p:cNvGrpSpPr>
            <p:nvPr/>
          </p:nvGrpSpPr>
          <p:grpSpPr bwMode="auto">
            <a:xfrm>
              <a:off x="2062480" y="3322320"/>
              <a:ext cx="568960" cy="481140"/>
              <a:chOff x="-44" y="1473"/>
              <a:chExt cx="981" cy="1105"/>
            </a:xfrm>
          </p:grpSpPr>
          <p:pic>
            <p:nvPicPr>
              <p:cNvPr id="75" name="Picture 45" descr="desktop_computer_stylized_medium">
                <a:extLst>
                  <a:ext uri="{FF2B5EF4-FFF2-40B4-BE49-F238E27FC236}">
                    <a16:creationId xmlns:a16="http://schemas.microsoft.com/office/drawing/2014/main" id="{75ACB810-F3B4-E84E-BB9E-931C1AC2B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 name="Freeform 46">
                <a:extLst>
                  <a:ext uri="{FF2B5EF4-FFF2-40B4-BE49-F238E27FC236}">
                    <a16:creationId xmlns:a16="http://schemas.microsoft.com/office/drawing/2014/main" id="{7F8A8DB9-CD76-8144-99A5-B33377A66FC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74" name="Picture 3">
              <a:extLst>
                <a:ext uri="{FF2B5EF4-FFF2-40B4-BE49-F238E27FC236}">
                  <a16:creationId xmlns:a16="http://schemas.microsoft.com/office/drawing/2014/main" id="{E0760D51-6028-204B-9346-C2D1A12CB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cxnSp>
        <p:nvCxnSpPr>
          <p:cNvPr id="81" name="Straight Connector 80">
            <a:extLst>
              <a:ext uri="{FF2B5EF4-FFF2-40B4-BE49-F238E27FC236}">
                <a16:creationId xmlns:a16="http://schemas.microsoft.com/office/drawing/2014/main" id="{DB6F8F2E-4EA3-794A-B671-190BB0C07699}"/>
              </a:ext>
            </a:extLst>
          </p:cNvPr>
          <p:cNvCxnSpPr>
            <a:cxnSpLocks/>
            <a:stCxn id="74" idx="3"/>
            <a:endCxn id="94" idx="1"/>
          </p:cNvCxnSpPr>
          <p:nvPr/>
        </p:nvCxnSpPr>
        <p:spPr bwMode="auto">
          <a:xfrm flipV="1">
            <a:off x="5342176" y="2432705"/>
            <a:ext cx="1380954" cy="7222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2" name="Straight Connector 81">
            <a:extLst>
              <a:ext uri="{FF2B5EF4-FFF2-40B4-BE49-F238E27FC236}">
                <a16:creationId xmlns:a16="http://schemas.microsoft.com/office/drawing/2014/main" id="{2CFBAC50-C608-2443-91BB-C4812C14D06B}"/>
              </a:ext>
            </a:extLst>
          </p:cNvPr>
          <p:cNvCxnSpPr>
            <a:endCxn id="16" idx="0"/>
          </p:cNvCxnSpPr>
          <p:nvPr/>
        </p:nvCxnSpPr>
        <p:spPr bwMode="auto">
          <a:xfrm>
            <a:off x="5270014" y="3230745"/>
            <a:ext cx="691466" cy="8703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83" name="Group 58">
            <a:extLst>
              <a:ext uri="{FF2B5EF4-FFF2-40B4-BE49-F238E27FC236}">
                <a16:creationId xmlns:a16="http://schemas.microsoft.com/office/drawing/2014/main" id="{A21ED8C1-191A-7145-8151-15B2AE98E234}"/>
              </a:ext>
            </a:extLst>
          </p:cNvPr>
          <p:cNvGrpSpPr>
            <a:grpSpLocks/>
          </p:cNvGrpSpPr>
          <p:nvPr/>
        </p:nvGrpSpPr>
        <p:grpSpPr bwMode="auto">
          <a:xfrm>
            <a:off x="6197636" y="2006196"/>
            <a:ext cx="1309760" cy="968526"/>
            <a:chOff x="1170678" y="2444750"/>
            <a:chExt cx="2103960" cy="1328230"/>
          </a:xfrm>
        </p:grpSpPr>
        <p:sp>
          <p:nvSpPr>
            <p:cNvPr id="84" name="Line 20">
              <a:extLst>
                <a:ext uri="{FF2B5EF4-FFF2-40B4-BE49-F238E27FC236}">
                  <a16:creationId xmlns:a16="http://schemas.microsoft.com/office/drawing/2014/main" id="{A375BD38-3F75-4E48-AD02-24E8F615627D}"/>
                </a:ext>
              </a:extLst>
            </p:cNvPr>
            <p:cNvSpPr>
              <a:spLocks noChangeShapeType="1"/>
            </p:cNvSpPr>
            <p:nvPr/>
          </p:nvSpPr>
          <p:spPr bwMode="auto">
            <a:xfrm flipH="1" flipV="1">
              <a:off x="1695644" y="2681254"/>
              <a:ext cx="443029" cy="34920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85" name="Line 21">
              <a:extLst>
                <a:ext uri="{FF2B5EF4-FFF2-40B4-BE49-F238E27FC236}">
                  <a16:creationId xmlns:a16="http://schemas.microsoft.com/office/drawing/2014/main" id="{EAF451B7-E256-1B46-813D-54404FB7AEED}"/>
                </a:ext>
              </a:extLst>
            </p:cNvPr>
            <p:cNvSpPr>
              <a:spLocks noChangeShapeType="1"/>
            </p:cNvSpPr>
            <p:nvPr/>
          </p:nvSpPr>
          <p:spPr bwMode="auto">
            <a:xfrm flipH="1">
              <a:off x="1970355" y="3078074"/>
              <a:ext cx="271534" cy="3142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86" name="Line 22">
              <a:extLst>
                <a:ext uri="{FF2B5EF4-FFF2-40B4-BE49-F238E27FC236}">
                  <a16:creationId xmlns:a16="http://schemas.microsoft.com/office/drawing/2014/main" id="{071558FE-4D75-CD4E-9BA0-EE79D0B9B804}"/>
                </a:ext>
              </a:extLst>
            </p:cNvPr>
            <p:cNvSpPr>
              <a:spLocks noChangeShapeType="1"/>
            </p:cNvSpPr>
            <p:nvPr/>
          </p:nvSpPr>
          <p:spPr bwMode="auto">
            <a:xfrm flipV="1">
              <a:off x="2675392" y="2895536"/>
              <a:ext cx="249305" cy="968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p>
          </p:txBody>
        </p:sp>
        <p:sp>
          <p:nvSpPr>
            <p:cNvPr id="89" name="Text Box 73">
              <a:extLst>
                <a:ext uri="{FF2B5EF4-FFF2-40B4-BE49-F238E27FC236}">
                  <a16:creationId xmlns:a16="http://schemas.microsoft.com/office/drawing/2014/main" id="{616620FB-04D4-9D46-ADDF-80981418CA23}"/>
                </a:ext>
              </a:extLst>
            </p:cNvPr>
            <p:cNvSpPr txBox="1">
              <a:spLocks noChangeArrowheads="1"/>
            </p:cNvSpPr>
            <p:nvPr/>
          </p:nvSpPr>
          <p:spPr bwMode="auto">
            <a:xfrm>
              <a:off x="2181548" y="2444750"/>
              <a:ext cx="680320" cy="506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solidFill>
                    <a:srgbClr val="000000"/>
                  </a:solidFill>
                  <a:latin typeface="Arial" charset="0"/>
                  <a:cs typeface="Arial" charset="0"/>
                </a:rPr>
                <a:t>S</a:t>
              </a:r>
              <a:r>
                <a:rPr lang="en-US" i="0" baseline="-25000" dirty="0">
                  <a:solidFill>
                    <a:srgbClr val="000000"/>
                  </a:solidFill>
                  <a:latin typeface="Arial" charset="0"/>
                  <a:cs typeface="Arial" charset="0"/>
                </a:rPr>
                <a:t>6</a:t>
              </a:r>
            </a:p>
          </p:txBody>
        </p:sp>
        <p:grpSp>
          <p:nvGrpSpPr>
            <p:cNvPr id="91" name="Group 44">
              <a:extLst>
                <a:ext uri="{FF2B5EF4-FFF2-40B4-BE49-F238E27FC236}">
                  <a16:creationId xmlns:a16="http://schemas.microsoft.com/office/drawing/2014/main" id="{95E98BDF-E9CB-2A43-9461-F3560E788140}"/>
                </a:ext>
              </a:extLst>
            </p:cNvPr>
            <p:cNvGrpSpPr>
              <a:grpSpLocks/>
            </p:cNvGrpSpPr>
            <p:nvPr/>
          </p:nvGrpSpPr>
          <p:grpSpPr bwMode="auto">
            <a:xfrm>
              <a:off x="1170678" y="2491964"/>
              <a:ext cx="568960" cy="481140"/>
              <a:chOff x="30" y="686"/>
              <a:chExt cx="981" cy="1105"/>
            </a:xfrm>
          </p:grpSpPr>
          <p:pic>
            <p:nvPicPr>
              <p:cNvPr id="99" name="Picture 45" descr="desktop_computer_stylized_medium">
                <a:extLst>
                  <a:ext uri="{FF2B5EF4-FFF2-40B4-BE49-F238E27FC236}">
                    <a16:creationId xmlns:a16="http://schemas.microsoft.com/office/drawing/2014/main" id="{2D9BE674-4EF9-C849-9C08-5ADDB9872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 y="686"/>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 name="Freeform 46">
                <a:extLst>
                  <a:ext uri="{FF2B5EF4-FFF2-40B4-BE49-F238E27FC236}">
                    <a16:creationId xmlns:a16="http://schemas.microsoft.com/office/drawing/2014/main" id="{4078428D-826B-894E-B751-EFE24335E53B}"/>
                  </a:ext>
                </a:extLst>
              </p:cNvPr>
              <p:cNvSpPr>
                <a:spLocks/>
              </p:cNvSpPr>
              <p:nvPr/>
            </p:nvSpPr>
            <p:spPr bwMode="auto">
              <a:xfrm flipH="1">
                <a:off x="448" y="857"/>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92" name="Group 44">
              <a:extLst>
                <a:ext uri="{FF2B5EF4-FFF2-40B4-BE49-F238E27FC236}">
                  <a16:creationId xmlns:a16="http://schemas.microsoft.com/office/drawing/2014/main" id="{92342CF9-71B8-B940-B242-DE7021A72B40}"/>
                </a:ext>
              </a:extLst>
            </p:cNvPr>
            <p:cNvGrpSpPr>
              <a:grpSpLocks/>
            </p:cNvGrpSpPr>
            <p:nvPr/>
          </p:nvGrpSpPr>
          <p:grpSpPr bwMode="auto">
            <a:xfrm>
              <a:off x="1534160" y="3291840"/>
              <a:ext cx="568960" cy="481140"/>
              <a:chOff x="-44" y="1473"/>
              <a:chExt cx="981" cy="1105"/>
            </a:xfrm>
          </p:grpSpPr>
          <p:pic>
            <p:nvPicPr>
              <p:cNvPr id="97" name="Picture 45" descr="desktop_computer_stylized_medium">
                <a:extLst>
                  <a:ext uri="{FF2B5EF4-FFF2-40B4-BE49-F238E27FC236}">
                    <a16:creationId xmlns:a16="http://schemas.microsoft.com/office/drawing/2014/main" id="{7FA64258-F6BF-F64C-9A71-4B41A502D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8" name="Freeform 46">
                <a:extLst>
                  <a:ext uri="{FF2B5EF4-FFF2-40B4-BE49-F238E27FC236}">
                    <a16:creationId xmlns:a16="http://schemas.microsoft.com/office/drawing/2014/main" id="{633B4583-A86C-DE44-AD1D-F0A5A10B352F}"/>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93" name="Group 44">
              <a:extLst>
                <a:ext uri="{FF2B5EF4-FFF2-40B4-BE49-F238E27FC236}">
                  <a16:creationId xmlns:a16="http://schemas.microsoft.com/office/drawing/2014/main" id="{CC5535DE-E9E5-E444-A6F9-66D5D0B32275}"/>
                </a:ext>
              </a:extLst>
            </p:cNvPr>
            <p:cNvGrpSpPr>
              <a:grpSpLocks/>
            </p:cNvGrpSpPr>
            <p:nvPr/>
          </p:nvGrpSpPr>
          <p:grpSpPr bwMode="auto">
            <a:xfrm>
              <a:off x="2705678" y="2593861"/>
              <a:ext cx="568960" cy="481140"/>
              <a:chOff x="1065" y="-200"/>
              <a:chExt cx="981" cy="1105"/>
            </a:xfrm>
          </p:grpSpPr>
          <p:pic>
            <p:nvPicPr>
              <p:cNvPr id="95" name="Picture 45" descr="desktop_computer_stylized_medium">
                <a:extLst>
                  <a:ext uri="{FF2B5EF4-FFF2-40B4-BE49-F238E27FC236}">
                    <a16:creationId xmlns:a16="http://schemas.microsoft.com/office/drawing/2014/main" id="{201219EC-FDDF-AE46-BD52-E6D54BE5C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65" y="-200"/>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6" name="Freeform 46">
                <a:extLst>
                  <a:ext uri="{FF2B5EF4-FFF2-40B4-BE49-F238E27FC236}">
                    <a16:creationId xmlns:a16="http://schemas.microsoft.com/office/drawing/2014/main" id="{F1E1051A-DF22-2B4D-9B38-947FF0152899}"/>
                  </a:ext>
                </a:extLst>
              </p:cNvPr>
              <p:cNvSpPr>
                <a:spLocks/>
              </p:cNvSpPr>
              <p:nvPr/>
            </p:nvSpPr>
            <p:spPr bwMode="auto">
              <a:xfrm flipH="1">
                <a:off x="1483" y="-94"/>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94" name="Picture 3">
              <a:extLst>
                <a:ext uri="{FF2B5EF4-FFF2-40B4-BE49-F238E27FC236}">
                  <a16:creationId xmlns:a16="http://schemas.microsoft.com/office/drawing/2014/main" id="{0CDB804E-584F-4044-9449-04C7BDF89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cxnSp>
        <p:nvCxnSpPr>
          <p:cNvPr id="101" name="Straight Connector 100">
            <a:extLst>
              <a:ext uri="{FF2B5EF4-FFF2-40B4-BE49-F238E27FC236}">
                <a16:creationId xmlns:a16="http://schemas.microsoft.com/office/drawing/2014/main" id="{C6FC6CEE-184F-A74D-89B6-B234F2A07974}"/>
              </a:ext>
            </a:extLst>
          </p:cNvPr>
          <p:cNvCxnSpPr>
            <a:cxnSpLocks/>
            <a:endCxn id="94" idx="2"/>
          </p:cNvCxnSpPr>
          <p:nvPr/>
        </p:nvCxnSpPr>
        <p:spPr bwMode="auto">
          <a:xfrm flipH="1" flipV="1">
            <a:off x="6934177" y="2542081"/>
            <a:ext cx="293096" cy="9282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2" name="TextBox 101">
            <a:extLst>
              <a:ext uri="{FF2B5EF4-FFF2-40B4-BE49-F238E27FC236}">
                <a16:creationId xmlns:a16="http://schemas.microsoft.com/office/drawing/2014/main" id="{0906AD52-AA7A-054B-9682-77DE007BC85E}"/>
              </a:ext>
            </a:extLst>
          </p:cNvPr>
          <p:cNvSpPr txBox="1"/>
          <p:nvPr/>
        </p:nvSpPr>
        <p:spPr>
          <a:xfrm>
            <a:off x="7236170" y="3272411"/>
            <a:ext cx="582211" cy="369332"/>
          </a:xfrm>
          <a:prstGeom prst="rect">
            <a:avLst/>
          </a:prstGeom>
          <a:noFill/>
        </p:spPr>
        <p:txBody>
          <a:bodyPr wrap="none" rtlCol="0">
            <a:spAutoFit/>
          </a:bodyPr>
          <a:lstStyle/>
          <a:p>
            <a:r>
              <a:rPr lang="en-US" dirty="0">
                <a:solidFill>
                  <a:srgbClr val="C00000"/>
                </a:solidFill>
              </a:rPr>
              <a:t>root</a:t>
            </a:r>
          </a:p>
        </p:txBody>
      </p:sp>
      <p:sp>
        <p:nvSpPr>
          <p:cNvPr id="103" name="TextBox 102">
            <a:extLst>
              <a:ext uri="{FF2B5EF4-FFF2-40B4-BE49-F238E27FC236}">
                <a16:creationId xmlns:a16="http://schemas.microsoft.com/office/drawing/2014/main" id="{72CB2602-D0BE-0D4F-A39C-88913854BF49}"/>
              </a:ext>
            </a:extLst>
          </p:cNvPr>
          <p:cNvSpPr txBox="1"/>
          <p:nvPr/>
        </p:nvSpPr>
        <p:spPr>
          <a:xfrm>
            <a:off x="7000499" y="3694313"/>
            <a:ext cx="312906" cy="369332"/>
          </a:xfrm>
          <a:prstGeom prst="rect">
            <a:avLst/>
          </a:prstGeom>
          <a:noFill/>
        </p:spPr>
        <p:txBody>
          <a:bodyPr wrap="none" rtlCol="0">
            <a:spAutoFit/>
          </a:bodyPr>
          <a:lstStyle/>
          <a:p>
            <a:r>
              <a:rPr lang="en-US" dirty="0">
                <a:solidFill>
                  <a:srgbClr val="C00000"/>
                </a:solidFill>
              </a:rPr>
              <a:t>d</a:t>
            </a:r>
          </a:p>
        </p:txBody>
      </p:sp>
      <p:sp>
        <p:nvSpPr>
          <p:cNvPr id="104" name="TextBox 103">
            <a:extLst>
              <a:ext uri="{FF2B5EF4-FFF2-40B4-BE49-F238E27FC236}">
                <a16:creationId xmlns:a16="http://schemas.microsoft.com/office/drawing/2014/main" id="{395DBDBF-835D-1049-8D52-132625E7A47B}"/>
              </a:ext>
            </a:extLst>
          </p:cNvPr>
          <p:cNvSpPr txBox="1"/>
          <p:nvPr/>
        </p:nvSpPr>
        <p:spPr>
          <a:xfrm>
            <a:off x="6974665" y="3199613"/>
            <a:ext cx="312906" cy="369332"/>
          </a:xfrm>
          <a:prstGeom prst="rect">
            <a:avLst/>
          </a:prstGeom>
          <a:noFill/>
        </p:spPr>
        <p:txBody>
          <a:bodyPr wrap="none" rtlCol="0">
            <a:spAutoFit/>
          </a:bodyPr>
          <a:lstStyle/>
          <a:p>
            <a:r>
              <a:rPr lang="en-US" dirty="0">
                <a:solidFill>
                  <a:srgbClr val="C00000"/>
                </a:solidFill>
              </a:rPr>
              <a:t>d</a:t>
            </a:r>
          </a:p>
        </p:txBody>
      </p:sp>
      <p:sp>
        <p:nvSpPr>
          <p:cNvPr id="105" name="TextBox 104">
            <a:extLst>
              <a:ext uri="{FF2B5EF4-FFF2-40B4-BE49-F238E27FC236}">
                <a16:creationId xmlns:a16="http://schemas.microsoft.com/office/drawing/2014/main" id="{2D3B827E-B354-EF4E-A883-1B6507DA2953}"/>
              </a:ext>
            </a:extLst>
          </p:cNvPr>
          <p:cNvSpPr txBox="1"/>
          <p:nvPr/>
        </p:nvSpPr>
        <p:spPr>
          <a:xfrm>
            <a:off x="6797968" y="3396602"/>
            <a:ext cx="312906" cy="369332"/>
          </a:xfrm>
          <a:prstGeom prst="rect">
            <a:avLst/>
          </a:prstGeom>
          <a:noFill/>
        </p:spPr>
        <p:txBody>
          <a:bodyPr wrap="none" rtlCol="0">
            <a:spAutoFit/>
          </a:bodyPr>
          <a:lstStyle/>
          <a:p>
            <a:r>
              <a:rPr lang="en-US" dirty="0">
                <a:solidFill>
                  <a:srgbClr val="C00000"/>
                </a:solidFill>
              </a:rPr>
              <a:t>d</a:t>
            </a:r>
          </a:p>
        </p:txBody>
      </p:sp>
      <p:sp>
        <p:nvSpPr>
          <p:cNvPr id="106" name="TextBox 105">
            <a:extLst>
              <a:ext uri="{FF2B5EF4-FFF2-40B4-BE49-F238E27FC236}">
                <a16:creationId xmlns:a16="http://schemas.microsoft.com/office/drawing/2014/main" id="{5F3DBF08-8E4A-3548-9975-6BDB0C425CD7}"/>
              </a:ext>
            </a:extLst>
          </p:cNvPr>
          <p:cNvSpPr txBox="1"/>
          <p:nvPr/>
        </p:nvSpPr>
        <p:spPr>
          <a:xfrm>
            <a:off x="6437265" y="2190862"/>
            <a:ext cx="169037" cy="369332"/>
          </a:xfrm>
          <a:prstGeom prst="rect">
            <a:avLst/>
          </a:prstGeom>
          <a:noFill/>
        </p:spPr>
        <p:txBody>
          <a:bodyPr wrap="square" rtlCol="0">
            <a:spAutoFit/>
          </a:bodyPr>
          <a:lstStyle/>
          <a:p>
            <a:r>
              <a:rPr lang="en-US" dirty="0">
                <a:solidFill>
                  <a:srgbClr val="C00000"/>
                </a:solidFill>
              </a:rPr>
              <a:t>d</a:t>
            </a:r>
          </a:p>
        </p:txBody>
      </p:sp>
      <p:sp>
        <p:nvSpPr>
          <p:cNvPr id="107" name="TextBox 106">
            <a:extLst>
              <a:ext uri="{FF2B5EF4-FFF2-40B4-BE49-F238E27FC236}">
                <a16:creationId xmlns:a16="http://schemas.microsoft.com/office/drawing/2014/main" id="{CE6B0DDA-84A0-6F4B-887A-07AE621E6C7C}"/>
              </a:ext>
            </a:extLst>
          </p:cNvPr>
          <p:cNvSpPr txBox="1"/>
          <p:nvPr/>
        </p:nvSpPr>
        <p:spPr>
          <a:xfrm>
            <a:off x="7298615" y="3668145"/>
            <a:ext cx="312906" cy="369332"/>
          </a:xfrm>
          <a:prstGeom prst="rect">
            <a:avLst/>
          </a:prstGeom>
          <a:noFill/>
        </p:spPr>
        <p:txBody>
          <a:bodyPr wrap="none" rtlCol="0">
            <a:spAutoFit/>
          </a:bodyPr>
          <a:lstStyle/>
          <a:p>
            <a:r>
              <a:rPr lang="en-US" dirty="0">
                <a:solidFill>
                  <a:srgbClr val="C00000"/>
                </a:solidFill>
              </a:rPr>
              <a:t>d</a:t>
            </a:r>
          </a:p>
        </p:txBody>
      </p:sp>
      <p:sp>
        <p:nvSpPr>
          <p:cNvPr id="108" name="TextBox 107">
            <a:extLst>
              <a:ext uri="{FF2B5EF4-FFF2-40B4-BE49-F238E27FC236}">
                <a16:creationId xmlns:a16="http://schemas.microsoft.com/office/drawing/2014/main" id="{E418CD30-20EA-5F41-B45F-C4987BEA33C4}"/>
              </a:ext>
            </a:extLst>
          </p:cNvPr>
          <p:cNvSpPr txBox="1"/>
          <p:nvPr/>
        </p:nvSpPr>
        <p:spPr>
          <a:xfrm>
            <a:off x="5350084" y="3136993"/>
            <a:ext cx="261610" cy="369332"/>
          </a:xfrm>
          <a:prstGeom prst="rect">
            <a:avLst/>
          </a:prstGeom>
          <a:noFill/>
        </p:spPr>
        <p:txBody>
          <a:bodyPr wrap="none" rtlCol="0">
            <a:spAutoFit/>
          </a:bodyPr>
          <a:lstStyle/>
          <a:p>
            <a:r>
              <a:rPr lang="en-US" dirty="0">
                <a:solidFill>
                  <a:srgbClr val="C00000"/>
                </a:solidFill>
              </a:rPr>
              <a:t>r</a:t>
            </a:r>
          </a:p>
        </p:txBody>
      </p:sp>
      <p:sp>
        <p:nvSpPr>
          <p:cNvPr id="109" name="TextBox 108">
            <a:extLst>
              <a:ext uri="{FF2B5EF4-FFF2-40B4-BE49-F238E27FC236}">
                <a16:creationId xmlns:a16="http://schemas.microsoft.com/office/drawing/2014/main" id="{008558CF-1A11-4C4B-B7D7-A0B9CE2B27FA}"/>
              </a:ext>
            </a:extLst>
          </p:cNvPr>
          <p:cNvSpPr txBox="1"/>
          <p:nvPr/>
        </p:nvSpPr>
        <p:spPr>
          <a:xfrm>
            <a:off x="6058848" y="3800195"/>
            <a:ext cx="261610" cy="369332"/>
          </a:xfrm>
          <a:prstGeom prst="rect">
            <a:avLst/>
          </a:prstGeom>
          <a:noFill/>
        </p:spPr>
        <p:txBody>
          <a:bodyPr wrap="none" rtlCol="0">
            <a:spAutoFit/>
          </a:bodyPr>
          <a:lstStyle/>
          <a:p>
            <a:r>
              <a:rPr lang="en-US" dirty="0">
                <a:solidFill>
                  <a:srgbClr val="C00000"/>
                </a:solidFill>
              </a:rPr>
              <a:t>r</a:t>
            </a:r>
          </a:p>
        </p:txBody>
      </p:sp>
      <p:sp>
        <p:nvSpPr>
          <p:cNvPr id="110" name="TextBox 109">
            <a:extLst>
              <a:ext uri="{FF2B5EF4-FFF2-40B4-BE49-F238E27FC236}">
                <a16:creationId xmlns:a16="http://schemas.microsoft.com/office/drawing/2014/main" id="{95D17486-C571-6040-8E94-6E4C80A48D92}"/>
              </a:ext>
            </a:extLst>
          </p:cNvPr>
          <p:cNvSpPr txBox="1"/>
          <p:nvPr/>
        </p:nvSpPr>
        <p:spPr>
          <a:xfrm>
            <a:off x="5646637" y="3859223"/>
            <a:ext cx="312906" cy="369332"/>
          </a:xfrm>
          <a:prstGeom prst="rect">
            <a:avLst/>
          </a:prstGeom>
          <a:noFill/>
        </p:spPr>
        <p:txBody>
          <a:bodyPr wrap="none" rtlCol="0">
            <a:spAutoFit/>
          </a:bodyPr>
          <a:lstStyle/>
          <a:p>
            <a:r>
              <a:rPr lang="en-US" dirty="0">
                <a:solidFill>
                  <a:srgbClr val="C00000"/>
                </a:solidFill>
              </a:rPr>
              <a:t>d</a:t>
            </a:r>
          </a:p>
        </p:txBody>
      </p:sp>
      <p:sp>
        <p:nvSpPr>
          <p:cNvPr id="111" name="TextBox 110">
            <a:extLst>
              <a:ext uri="{FF2B5EF4-FFF2-40B4-BE49-F238E27FC236}">
                <a16:creationId xmlns:a16="http://schemas.microsoft.com/office/drawing/2014/main" id="{7E9F2377-4A36-254F-A5DC-C379775E06F5}"/>
              </a:ext>
            </a:extLst>
          </p:cNvPr>
          <p:cNvSpPr txBox="1"/>
          <p:nvPr/>
        </p:nvSpPr>
        <p:spPr>
          <a:xfrm>
            <a:off x="6987063" y="2480736"/>
            <a:ext cx="261610" cy="369332"/>
          </a:xfrm>
          <a:prstGeom prst="rect">
            <a:avLst/>
          </a:prstGeom>
          <a:noFill/>
        </p:spPr>
        <p:txBody>
          <a:bodyPr wrap="none" rtlCol="0">
            <a:spAutoFit/>
          </a:bodyPr>
          <a:lstStyle/>
          <a:p>
            <a:r>
              <a:rPr lang="en-US" dirty="0">
                <a:solidFill>
                  <a:srgbClr val="C00000"/>
                </a:solidFill>
              </a:rPr>
              <a:t>r</a:t>
            </a:r>
          </a:p>
        </p:txBody>
      </p:sp>
      <p:sp>
        <p:nvSpPr>
          <p:cNvPr id="112" name="TextBox 111">
            <a:extLst>
              <a:ext uri="{FF2B5EF4-FFF2-40B4-BE49-F238E27FC236}">
                <a16:creationId xmlns:a16="http://schemas.microsoft.com/office/drawing/2014/main" id="{78DAE835-91D8-5C47-820A-7AD15541FA82}"/>
              </a:ext>
            </a:extLst>
          </p:cNvPr>
          <p:cNvSpPr txBox="1"/>
          <p:nvPr/>
        </p:nvSpPr>
        <p:spPr>
          <a:xfrm>
            <a:off x="5318255" y="2789743"/>
            <a:ext cx="312906" cy="369332"/>
          </a:xfrm>
          <a:prstGeom prst="rect">
            <a:avLst/>
          </a:prstGeom>
          <a:noFill/>
        </p:spPr>
        <p:txBody>
          <a:bodyPr wrap="none" rtlCol="0">
            <a:spAutoFit/>
          </a:bodyPr>
          <a:lstStyle/>
          <a:p>
            <a:r>
              <a:rPr lang="en-US" dirty="0">
                <a:solidFill>
                  <a:srgbClr val="C00000"/>
                </a:solidFill>
              </a:rPr>
              <a:t>b</a:t>
            </a:r>
          </a:p>
        </p:txBody>
      </p:sp>
      <p:sp>
        <p:nvSpPr>
          <p:cNvPr id="113" name="TextBox 112">
            <a:extLst>
              <a:ext uri="{FF2B5EF4-FFF2-40B4-BE49-F238E27FC236}">
                <a16:creationId xmlns:a16="http://schemas.microsoft.com/office/drawing/2014/main" id="{8489E49E-75DA-EA43-AFF0-60774A9EB523}"/>
              </a:ext>
            </a:extLst>
          </p:cNvPr>
          <p:cNvSpPr txBox="1"/>
          <p:nvPr/>
        </p:nvSpPr>
        <p:spPr>
          <a:xfrm>
            <a:off x="8108038" y="3845334"/>
            <a:ext cx="261610" cy="369332"/>
          </a:xfrm>
          <a:prstGeom prst="rect">
            <a:avLst/>
          </a:prstGeom>
          <a:noFill/>
        </p:spPr>
        <p:txBody>
          <a:bodyPr wrap="none" rtlCol="0">
            <a:spAutoFit/>
          </a:bodyPr>
          <a:lstStyle/>
          <a:p>
            <a:r>
              <a:rPr lang="en-US" dirty="0">
                <a:solidFill>
                  <a:srgbClr val="C00000"/>
                </a:solidFill>
              </a:rPr>
              <a:t>r</a:t>
            </a:r>
          </a:p>
        </p:txBody>
      </p:sp>
      <p:sp>
        <p:nvSpPr>
          <p:cNvPr id="114" name="TextBox 113">
            <a:extLst>
              <a:ext uri="{FF2B5EF4-FFF2-40B4-BE49-F238E27FC236}">
                <a16:creationId xmlns:a16="http://schemas.microsoft.com/office/drawing/2014/main" id="{6B80819B-3113-2848-8F30-09DD41302573}"/>
              </a:ext>
            </a:extLst>
          </p:cNvPr>
          <p:cNvSpPr txBox="1"/>
          <p:nvPr/>
        </p:nvSpPr>
        <p:spPr>
          <a:xfrm>
            <a:off x="7218374" y="3790814"/>
            <a:ext cx="261610" cy="369332"/>
          </a:xfrm>
          <a:prstGeom prst="rect">
            <a:avLst/>
          </a:prstGeom>
          <a:noFill/>
        </p:spPr>
        <p:txBody>
          <a:bodyPr wrap="none" rtlCol="0">
            <a:spAutoFit/>
          </a:bodyPr>
          <a:lstStyle/>
          <a:p>
            <a:r>
              <a:rPr lang="en-US" dirty="0">
                <a:solidFill>
                  <a:srgbClr val="C00000"/>
                </a:solidFill>
              </a:rPr>
              <a:t>r</a:t>
            </a:r>
          </a:p>
        </p:txBody>
      </p:sp>
      <p:pic>
        <p:nvPicPr>
          <p:cNvPr id="116" name="Picture 16" descr="underline_base">
            <a:extLst>
              <a:ext uri="{FF2B5EF4-FFF2-40B4-BE49-F238E27FC236}">
                <a16:creationId xmlns:a16="http://schemas.microsoft.com/office/drawing/2014/main" id="{29606EEE-12EB-F744-B35E-873735D77EA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26" y="493707"/>
            <a:ext cx="7410388" cy="15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7" name="Group 116">
            <a:extLst>
              <a:ext uri="{FF2B5EF4-FFF2-40B4-BE49-F238E27FC236}">
                <a16:creationId xmlns:a16="http://schemas.microsoft.com/office/drawing/2014/main" id="{93F2CF25-5CE6-3D4E-A489-B2C51854396E}"/>
              </a:ext>
            </a:extLst>
          </p:cNvPr>
          <p:cNvGrpSpPr/>
          <p:nvPr/>
        </p:nvGrpSpPr>
        <p:grpSpPr>
          <a:xfrm>
            <a:off x="4205908" y="5728386"/>
            <a:ext cx="2114550" cy="342900"/>
            <a:chOff x="5029200" y="2590800"/>
            <a:chExt cx="2819400" cy="457200"/>
          </a:xfrm>
        </p:grpSpPr>
        <p:sp>
          <p:nvSpPr>
            <p:cNvPr id="118" name="Rectangle 4">
              <a:extLst>
                <a:ext uri="{FF2B5EF4-FFF2-40B4-BE49-F238E27FC236}">
                  <a16:creationId xmlns:a16="http://schemas.microsoft.com/office/drawing/2014/main" id="{0025DCC9-01A5-3A4A-88DC-81EA1121F9EF}"/>
                </a:ext>
              </a:extLst>
            </p:cNvPr>
            <p:cNvSpPr>
              <a:spLocks noChangeArrowheads="1"/>
            </p:cNvSpPr>
            <p:nvPr/>
          </p:nvSpPr>
          <p:spPr bwMode="auto">
            <a:xfrm>
              <a:off x="5029200" y="2590800"/>
              <a:ext cx="838200" cy="4572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dirty="0">
                  <a:latin typeface="Arial" charset="0"/>
                  <a:ea typeface="ＭＳ Ｐゴシック" charset="0"/>
                </a:rPr>
                <a:t>S</a:t>
              </a:r>
              <a:r>
                <a:rPr lang="en-US" baseline="-25000" dirty="0">
                  <a:latin typeface="Arial" charset="0"/>
                  <a:ea typeface="ＭＳ Ｐゴシック" charset="0"/>
                </a:rPr>
                <a:t>5</a:t>
              </a:r>
              <a:endParaRPr lang="en-US" baseline="-25000" dirty="0">
                <a:latin typeface="Times New Roman" charset="0"/>
                <a:ea typeface="ＭＳ Ｐゴシック" charset="0"/>
              </a:endParaRPr>
            </a:p>
          </p:txBody>
        </p:sp>
        <p:sp>
          <p:nvSpPr>
            <p:cNvPr id="119" name="Rectangle 5">
              <a:extLst>
                <a:ext uri="{FF2B5EF4-FFF2-40B4-BE49-F238E27FC236}">
                  <a16:creationId xmlns:a16="http://schemas.microsoft.com/office/drawing/2014/main" id="{43523C80-6B3E-F94D-B801-6E4B0E1494D9}"/>
                </a:ext>
              </a:extLst>
            </p:cNvPr>
            <p:cNvSpPr>
              <a:spLocks noChangeArrowheads="1"/>
            </p:cNvSpPr>
            <p:nvPr/>
          </p:nvSpPr>
          <p:spPr bwMode="auto">
            <a:xfrm>
              <a:off x="5867400" y="2590800"/>
              <a:ext cx="1066800" cy="4572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a:latin typeface="Arial" charset="0"/>
                  <a:ea typeface="ＭＳ Ｐゴシック" charset="0"/>
                </a:rPr>
                <a:t>0</a:t>
              </a:r>
              <a:endParaRPr lang="en-US">
                <a:latin typeface="Times New Roman" charset="0"/>
                <a:ea typeface="ＭＳ Ｐゴシック" charset="0"/>
              </a:endParaRPr>
            </a:p>
          </p:txBody>
        </p:sp>
        <p:sp>
          <p:nvSpPr>
            <p:cNvPr id="120" name="Rectangle 6">
              <a:extLst>
                <a:ext uri="{FF2B5EF4-FFF2-40B4-BE49-F238E27FC236}">
                  <a16:creationId xmlns:a16="http://schemas.microsoft.com/office/drawing/2014/main" id="{87B39834-01C7-C84C-92B6-6ABE355BC795}"/>
                </a:ext>
              </a:extLst>
            </p:cNvPr>
            <p:cNvSpPr>
              <a:spLocks noChangeArrowheads="1"/>
            </p:cNvSpPr>
            <p:nvPr/>
          </p:nvSpPr>
          <p:spPr bwMode="auto">
            <a:xfrm>
              <a:off x="6934200" y="2590800"/>
              <a:ext cx="914400" cy="4572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endParaRPr lang="en-US" dirty="0">
                <a:latin typeface="Arial" charset="0"/>
                <a:ea typeface="ＭＳ Ｐゴシック" charset="0"/>
              </a:endParaRPr>
            </a:p>
            <a:p>
              <a:pPr algn="ctr">
                <a:spcBef>
                  <a:spcPts val="750"/>
                </a:spcBef>
                <a:spcAft>
                  <a:spcPts val="750"/>
                </a:spcAft>
                <a:defRPr/>
              </a:pPr>
              <a:r>
                <a:rPr lang="en-US" dirty="0">
                  <a:latin typeface="Arial" charset="0"/>
                  <a:ea typeface="ＭＳ Ｐゴシック" charset="0"/>
                </a:rPr>
                <a:t>S</a:t>
              </a:r>
              <a:r>
                <a:rPr lang="en-US" baseline="-25000" dirty="0">
                  <a:latin typeface="Arial" charset="0"/>
                  <a:ea typeface="ＭＳ Ｐゴシック" charset="0"/>
                </a:rPr>
                <a:t>5</a:t>
              </a:r>
              <a:endParaRPr lang="en-US" baseline="-25000" dirty="0">
                <a:latin typeface="Times New Roman" charset="0"/>
                <a:ea typeface="ＭＳ Ｐゴシック" charset="0"/>
              </a:endParaRPr>
            </a:p>
            <a:p>
              <a:pPr algn="ctr">
                <a:spcBef>
                  <a:spcPts val="750"/>
                </a:spcBef>
                <a:spcAft>
                  <a:spcPts val="750"/>
                </a:spcAft>
                <a:defRPr/>
              </a:pPr>
              <a:endParaRPr lang="en-US" dirty="0">
                <a:latin typeface="Times New Roman" charset="0"/>
                <a:ea typeface="ＭＳ Ｐゴシック" charset="0"/>
              </a:endParaRPr>
            </a:p>
          </p:txBody>
        </p:sp>
      </p:grpSp>
      <p:sp>
        <p:nvSpPr>
          <p:cNvPr id="121" name="TextBox 120">
            <a:extLst>
              <a:ext uri="{FF2B5EF4-FFF2-40B4-BE49-F238E27FC236}">
                <a16:creationId xmlns:a16="http://schemas.microsoft.com/office/drawing/2014/main" id="{51AF710C-6C53-E645-B682-EE69550C83FF}"/>
              </a:ext>
            </a:extLst>
          </p:cNvPr>
          <p:cNvSpPr txBox="1"/>
          <p:nvPr/>
        </p:nvSpPr>
        <p:spPr>
          <a:xfrm>
            <a:off x="7221071" y="3008780"/>
            <a:ext cx="609462" cy="276999"/>
          </a:xfrm>
          <a:prstGeom prst="rect">
            <a:avLst/>
          </a:prstGeom>
          <a:noFill/>
          <a:ln>
            <a:solidFill>
              <a:srgbClr val="FF0000"/>
            </a:solidFill>
          </a:ln>
        </p:spPr>
        <p:txBody>
          <a:bodyPr wrap="none" rtlCol="0">
            <a:spAutoFit/>
          </a:bodyPr>
          <a:lstStyle/>
          <a:p>
            <a:r>
              <a:rPr lang="en-US" sz="1200" dirty="0"/>
              <a:t>“hello”</a:t>
            </a:r>
          </a:p>
        </p:txBody>
      </p:sp>
      <p:sp>
        <p:nvSpPr>
          <p:cNvPr id="122" name="TextBox 121">
            <a:extLst>
              <a:ext uri="{FF2B5EF4-FFF2-40B4-BE49-F238E27FC236}">
                <a16:creationId xmlns:a16="http://schemas.microsoft.com/office/drawing/2014/main" id="{07794DD3-B6DA-4D42-B459-EE14E287B128}"/>
              </a:ext>
            </a:extLst>
          </p:cNvPr>
          <p:cNvSpPr txBox="1"/>
          <p:nvPr/>
        </p:nvSpPr>
        <p:spPr>
          <a:xfrm>
            <a:off x="6585362" y="3852644"/>
            <a:ext cx="609462" cy="276999"/>
          </a:xfrm>
          <a:prstGeom prst="rect">
            <a:avLst/>
          </a:prstGeom>
          <a:noFill/>
          <a:ln>
            <a:solidFill>
              <a:srgbClr val="FF0000"/>
            </a:solidFill>
          </a:ln>
        </p:spPr>
        <p:txBody>
          <a:bodyPr wrap="none" rtlCol="0">
            <a:spAutoFit/>
          </a:bodyPr>
          <a:lstStyle/>
          <a:p>
            <a:r>
              <a:rPr lang="en-US" sz="1200" dirty="0"/>
              <a:t>“hello”</a:t>
            </a:r>
          </a:p>
        </p:txBody>
      </p:sp>
      <p:sp>
        <p:nvSpPr>
          <p:cNvPr id="123" name="TextBox 122">
            <a:extLst>
              <a:ext uri="{FF2B5EF4-FFF2-40B4-BE49-F238E27FC236}">
                <a16:creationId xmlns:a16="http://schemas.microsoft.com/office/drawing/2014/main" id="{9B82F350-7705-5A40-9027-370E97CA27DE}"/>
              </a:ext>
            </a:extLst>
          </p:cNvPr>
          <p:cNvSpPr txBox="1"/>
          <p:nvPr/>
        </p:nvSpPr>
        <p:spPr>
          <a:xfrm>
            <a:off x="7758953" y="3573557"/>
            <a:ext cx="609462" cy="276999"/>
          </a:xfrm>
          <a:prstGeom prst="rect">
            <a:avLst/>
          </a:prstGeom>
          <a:noFill/>
          <a:ln>
            <a:solidFill>
              <a:srgbClr val="FF0000"/>
            </a:solidFill>
          </a:ln>
        </p:spPr>
        <p:txBody>
          <a:bodyPr wrap="none" rtlCol="0">
            <a:spAutoFit/>
          </a:bodyPr>
          <a:lstStyle/>
          <a:p>
            <a:r>
              <a:rPr lang="en-US" sz="1200" dirty="0"/>
              <a:t>“hello”</a:t>
            </a:r>
          </a:p>
        </p:txBody>
      </p:sp>
      <p:sp>
        <p:nvSpPr>
          <p:cNvPr id="124" name="TextBox 123">
            <a:extLst>
              <a:ext uri="{FF2B5EF4-FFF2-40B4-BE49-F238E27FC236}">
                <a16:creationId xmlns:a16="http://schemas.microsoft.com/office/drawing/2014/main" id="{CA7F597E-277F-F846-9E44-2426F8D16F51}"/>
              </a:ext>
            </a:extLst>
          </p:cNvPr>
          <p:cNvSpPr txBox="1"/>
          <p:nvPr/>
        </p:nvSpPr>
        <p:spPr>
          <a:xfrm>
            <a:off x="6286501" y="3459257"/>
            <a:ext cx="609462" cy="276999"/>
          </a:xfrm>
          <a:prstGeom prst="rect">
            <a:avLst/>
          </a:prstGeom>
          <a:noFill/>
          <a:ln>
            <a:solidFill>
              <a:srgbClr val="FF0000"/>
            </a:solidFill>
          </a:ln>
        </p:spPr>
        <p:txBody>
          <a:bodyPr wrap="none" rtlCol="0">
            <a:spAutoFit/>
          </a:bodyPr>
          <a:lstStyle/>
          <a:p>
            <a:r>
              <a:rPr lang="en-US" sz="1200" dirty="0"/>
              <a:t>“hello”</a:t>
            </a:r>
          </a:p>
        </p:txBody>
      </p:sp>
      <p:sp>
        <p:nvSpPr>
          <p:cNvPr id="125" name="TextBox 124">
            <a:extLst>
              <a:ext uri="{FF2B5EF4-FFF2-40B4-BE49-F238E27FC236}">
                <a16:creationId xmlns:a16="http://schemas.microsoft.com/office/drawing/2014/main" id="{100ABF35-5E73-A842-8270-3C143A36E877}"/>
              </a:ext>
            </a:extLst>
          </p:cNvPr>
          <p:cNvSpPr txBox="1"/>
          <p:nvPr/>
        </p:nvSpPr>
        <p:spPr>
          <a:xfrm>
            <a:off x="5815854" y="2343151"/>
            <a:ext cx="609462" cy="276999"/>
          </a:xfrm>
          <a:prstGeom prst="rect">
            <a:avLst/>
          </a:prstGeom>
          <a:noFill/>
          <a:ln>
            <a:solidFill>
              <a:srgbClr val="FF0000"/>
            </a:solidFill>
          </a:ln>
        </p:spPr>
        <p:txBody>
          <a:bodyPr wrap="none" rtlCol="0">
            <a:spAutoFit/>
          </a:bodyPr>
          <a:lstStyle/>
          <a:p>
            <a:r>
              <a:rPr lang="en-US" sz="1200" dirty="0"/>
              <a:t>“hello”</a:t>
            </a:r>
          </a:p>
        </p:txBody>
      </p:sp>
      <p:sp>
        <p:nvSpPr>
          <p:cNvPr id="126" name="TextBox 125">
            <a:extLst>
              <a:ext uri="{FF2B5EF4-FFF2-40B4-BE49-F238E27FC236}">
                <a16:creationId xmlns:a16="http://schemas.microsoft.com/office/drawing/2014/main" id="{55D13E44-0C35-CA4D-86D4-35A6E53669FF}"/>
              </a:ext>
            </a:extLst>
          </p:cNvPr>
          <p:cNvSpPr txBox="1"/>
          <p:nvPr/>
        </p:nvSpPr>
        <p:spPr>
          <a:xfrm>
            <a:off x="5056095" y="3775263"/>
            <a:ext cx="609462" cy="276999"/>
          </a:xfrm>
          <a:prstGeom prst="rect">
            <a:avLst/>
          </a:prstGeom>
          <a:noFill/>
          <a:ln>
            <a:solidFill>
              <a:srgbClr val="FF0000"/>
            </a:solidFill>
          </a:ln>
        </p:spPr>
        <p:txBody>
          <a:bodyPr wrap="none" rtlCol="0">
            <a:spAutoFit/>
          </a:bodyPr>
          <a:lstStyle/>
          <a:p>
            <a:r>
              <a:rPr lang="en-US" sz="1200" dirty="0"/>
              <a:t>“hello”</a:t>
            </a:r>
          </a:p>
        </p:txBody>
      </p:sp>
      <p:sp>
        <p:nvSpPr>
          <p:cNvPr id="127" name="TextBox 126">
            <a:extLst>
              <a:ext uri="{FF2B5EF4-FFF2-40B4-BE49-F238E27FC236}">
                <a16:creationId xmlns:a16="http://schemas.microsoft.com/office/drawing/2014/main" id="{725969D1-451E-AB41-B12C-76847FA2646C}"/>
              </a:ext>
            </a:extLst>
          </p:cNvPr>
          <p:cNvSpPr txBox="1"/>
          <p:nvPr/>
        </p:nvSpPr>
        <p:spPr>
          <a:xfrm>
            <a:off x="5403730" y="3367697"/>
            <a:ext cx="441146" cy="553998"/>
          </a:xfrm>
          <a:prstGeom prst="rect">
            <a:avLst/>
          </a:prstGeom>
          <a:noFill/>
        </p:spPr>
        <p:txBody>
          <a:bodyPr wrap="none" rtlCol="0">
            <a:spAutoFit/>
          </a:bodyPr>
          <a:lstStyle/>
          <a:p>
            <a:r>
              <a:rPr lang="en-US" sz="3000" dirty="0">
                <a:solidFill>
                  <a:srgbClr val="C00000"/>
                </a:solidFill>
              </a:rPr>
              <a:t>X</a:t>
            </a:r>
          </a:p>
        </p:txBody>
      </p:sp>
      <p:grpSp>
        <p:nvGrpSpPr>
          <p:cNvPr id="140" name="Group 139">
            <a:extLst>
              <a:ext uri="{FF2B5EF4-FFF2-40B4-BE49-F238E27FC236}">
                <a16:creationId xmlns:a16="http://schemas.microsoft.com/office/drawing/2014/main" id="{38306742-9DB6-1345-9F1C-AA9902009A72}"/>
              </a:ext>
            </a:extLst>
          </p:cNvPr>
          <p:cNvGrpSpPr/>
          <p:nvPr/>
        </p:nvGrpSpPr>
        <p:grpSpPr>
          <a:xfrm>
            <a:off x="4887237" y="2636774"/>
            <a:ext cx="1524714" cy="350841"/>
            <a:chOff x="5029200" y="2590800"/>
            <a:chExt cx="2819400" cy="457200"/>
          </a:xfrm>
        </p:grpSpPr>
        <p:sp>
          <p:nvSpPr>
            <p:cNvPr id="141" name="Rectangle 4">
              <a:extLst>
                <a:ext uri="{FF2B5EF4-FFF2-40B4-BE49-F238E27FC236}">
                  <a16:creationId xmlns:a16="http://schemas.microsoft.com/office/drawing/2014/main" id="{40438F13-5E44-7C45-B395-92ABEDA0D96C}"/>
                </a:ext>
              </a:extLst>
            </p:cNvPr>
            <p:cNvSpPr>
              <a:spLocks noChangeArrowheads="1"/>
            </p:cNvSpPr>
            <p:nvPr/>
          </p:nvSpPr>
          <p:spPr bwMode="auto">
            <a:xfrm>
              <a:off x="5029200" y="2590800"/>
              <a:ext cx="838200" cy="4572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dirty="0">
                  <a:latin typeface="Arial" charset="0"/>
                  <a:ea typeface="ＭＳ Ｐゴシック" charset="0"/>
                </a:rPr>
                <a:t>S</a:t>
              </a:r>
              <a:r>
                <a:rPr lang="en-US" baseline="-25000" dirty="0">
                  <a:latin typeface="Arial" charset="0"/>
                  <a:ea typeface="ＭＳ Ｐゴシック" charset="0"/>
                </a:rPr>
                <a:t>5</a:t>
              </a:r>
              <a:endParaRPr lang="en-US" baseline="-25000" dirty="0">
                <a:latin typeface="Times New Roman" charset="0"/>
                <a:ea typeface="ＭＳ Ｐゴシック" charset="0"/>
              </a:endParaRPr>
            </a:p>
          </p:txBody>
        </p:sp>
        <p:sp>
          <p:nvSpPr>
            <p:cNvPr id="142" name="Rectangle 5">
              <a:extLst>
                <a:ext uri="{FF2B5EF4-FFF2-40B4-BE49-F238E27FC236}">
                  <a16:creationId xmlns:a16="http://schemas.microsoft.com/office/drawing/2014/main" id="{BE5378FA-05CA-684D-9E92-8F3F178A097C}"/>
                </a:ext>
              </a:extLst>
            </p:cNvPr>
            <p:cNvSpPr>
              <a:spLocks noChangeArrowheads="1"/>
            </p:cNvSpPr>
            <p:nvPr/>
          </p:nvSpPr>
          <p:spPr bwMode="auto">
            <a:xfrm>
              <a:off x="5867400" y="2590800"/>
              <a:ext cx="1066800" cy="4572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dirty="0">
                  <a:latin typeface="Arial" charset="0"/>
                  <a:ea typeface="ＭＳ Ｐゴシック" charset="0"/>
                </a:rPr>
                <a:t>0</a:t>
              </a:r>
              <a:endParaRPr lang="en-US" dirty="0">
                <a:latin typeface="Times New Roman" charset="0"/>
                <a:ea typeface="ＭＳ Ｐゴシック" charset="0"/>
              </a:endParaRPr>
            </a:p>
          </p:txBody>
        </p:sp>
        <p:sp>
          <p:nvSpPr>
            <p:cNvPr id="143" name="Rectangle 6">
              <a:extLst>
                <a:ext uri="{FF2B5EF4-FFF2-40B4-BE49-F238E27FC236}">
                  <a16:creationId xmlns:a16="http://schemas.microsoft.com/office/drawing/2014/main" id="{67B3DFBA-796E-5246-9C1A-47424884F105}"/>
                </a:ext>
              </a:extLst>
            </p:cNvPr>
            <p:cNvSpPr>
              <a:spLocks noChangeArrowheads="1"/>
            </p:cNvSpPr>
            <p:nvPr/>
          </p:nvSpPr>
          <p:spPr bwMode="auto">
            <a:xfrm>
              <a:off x="6934200" y="2590800"/>
              <a:ext cx="914400" cy="4572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endParaRPr lang="en-US" dirty="0">
                <a:latin typeface="Arial" charset="0"/>
                <a:ea typeface="ＭＳ Ｐゴシック" charset="0"/>
              </a:endParaRPr>
            </a:p>
            <a:p>
              <a:pPr algn="ctr">
                <a:spcBef>
                  <a:spcPts val="750"/>
                </a:spcBef>
                <a:spcAft>
                  <a:spcPts val="750"/>
                </a:spcAft>
                <a:defRPr/>
              </a:pPr>
              <a:r>
                <a:rPr lang="en-US" dirty="0">
                  <a:latin typeface="Arial" charset="0"/>
                  <a:ea typeface="ＭＳ Ｐゴシック" charset="0"/>
                </a:rPr>
                <a:t>S</a:t>
              </a:r>
              <a:r>
                <a:rPr lang="en-US" baseline="-25000" dirty="0">
                  <a:latin typeface="Arial" charset="0"/>
                  <a:ea typeface="ＭＳ Ｐゴシック" charset="0"/>
                </a:rPr>
                <a:t>5</a:t>
              </a:r>
              <a:endParaRPr lang="en-US" baseline="-25000" dirty="0">
                <a:latin typeface="Times New Roman" charset="0"/>
                <a:ea typeface="ＭＳ Ｐゴシック" charset="0"/>
              </a:endParaRPr>
            </a:p>
            <a:p>
              <a:pPr algn="ctr">
                <a:spcBef>
                  <a:spcPts val="750"/>
                </a:spcBef>
                <a:spcAft>
                  <a:spcPts val="750"/>
                </a:spcAft>
                <a:defRPr/>
              </a:pPr>
              <a:endParaRPr lang="en-US" dirty="0">
                <a:latin typeface="Times New Roman" charset="0"/>
                <a:ea typeface="ＭＳ Ｐゴシック" charset="0"/>
              </a:endParaRPr>
            </a:p>
          </p:txBody>
        </p:sp>
      </p:grpSp>
      <p:grpSp>
        <p:nvGrpSpPr>
          <p:cNvPr id="144" name="Group 143">
            <a:extLst>
              <a:ext uri="{FF2B5EF4-FFF2-40B4-BE49-F238E27FC236}">
                <a16:creationId xmlns:a16="http://schemas.microsoft.com/office/drawing/2014/main" id="{7942DC9A-91ED-8940-BE58-86A4EDE2849A}"/>
              </a:ext>
            </a:extLst>
          </p:cNvPr>
          <p:cNvGrpSpPr/>
          <p:nvPr/>
        </p:nvGrpSpPr>
        <p:grpSpPr>
          <a:xfrm>
            <a:off x="4891110" y="3553296"/>
            <a:ext cx="1617455" cy="309769"/>
            <a:chOff x="5029200" y="2590800"/>
            <a:chExt cx="2819400" cy="457200"/>
          </a:xfrm>
        </p:grpSpPr>
        <p:sp>
          <p:nvSpPr>
            <p:cNvPr id="145" name="Rectangle 4">
              <a:extLst>
                <a:ext uri="{FF2B5EF4-FFF2-40B4-BE49-F238E27FC236}">
                  <a16:creationId xmlns:a16="http://schemas.microsoft.com/office/drawing/2014/main" id="{CEEFA118-2415-7149-9C94-31FF6D5088B9}"/>
                </a:ext>
              </a:extLst>
            </p:cNvPr>
            <p:cNvSpPr>
              <a:spLocks noChangeArrowheads="1"/>
            </p:cNvSpPr>
            <p:nvPr/>
          </p:nvSpPr>
          <p:spPr bwMode="auto">
            <a:xfrm>
              <a:off x="5029200" y="2590800"/>
              <a:ext cx="838200" cy="4572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dirty="0">
                  <a:latin typeface="Arial" charset="0"/>
                  <a:ea typeface="ＭＳ Ｐゴシック" charset="0"/>
                </a:rPr>
                <a:t>S</a:t>
              </a:r>
              <a:r>
                <a:rPr lang="en-US" baseline="-25000" dirty="0">
                  <a:latin typeface="Arial" charset="0"/>
                  <a:ea typeface="ＭＳ Ｐゴシック" charset="0"/>
                </a:rPr>
                <a:t>5</a:t>
              </a:r>
              <a:endParaRPr lang="en-US" baseline="-25000" dirty="0">
                <a:latin typeface="Times New Roman" charset="0"/>
                <a:ea typeface="ＭＳ Ｐゴシック" charset="0"/>
              </a:endParaRPr>
            </a:p>
          </p:txBody>
        </p:sp>
        <p:sp>
          <p:nvSpPr>
            <p:cNvPr id="146" name="Rectangle 5">
              <a:extLst>
                <a:ext uri="{FF2B5EF4-FFF2-40B4-BE49-F238E27FC236}">
                  <a16:creationId xmlns:a16="http://schemas.microsoft.com/office/drawing/2014/main" id="{085C4FE8-97A3-9044-883D-4F36715579FB}"/>
                </a:ext>
              </a:extLst>
            </p:cNvPr>
            <p:cNvSpPr>
              <a:spLocks noChangeArrowheads="1"/>
            </p:cNvSpPr>
            <p:nvPr/>
          </p:nvSpPr>
          <p:spPr bwMode="auto">
            <a:xfrm>
              <a:off x="5867400" y="2590800"/>
              <a:ext cx="1066800" cy="4572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r>
                <a:rPr lang="en-US" dirty="0">
                  <a:latin typeface="Arial" charset="0"/>
                  <a:ea typeface="ＭＳ Ｐゴシック" charset="0"/>
                </a:rPr>
                <a:t>0</a:t>
              </a:r>
              <a:endParaRPr lang="en-US" dirty="0">
                <a:latin typeface="Times New Roman" charset="0"/>
                <a:ea typeface="ＭＳ Ｐゴシック" charset="0"/>
              </a:endParaRPr>
            </a:p>
          </p:txBody>
        </p:sp>
        <p:sp>
          <p:nvSpPr>
            <p:cNvPr id="147" name="Rectangle 6">
              <a:extLst>
                <a:ext uri="{FF2B5EF4-FFF2-40B4-BE49-F238E27FC236}">
                  <a16:creationId xmlns:a16="http://schemas.microsoft.com/office/drawing/2014/main" id="{8DEF0851-481C-C344-82C6-EC07D317AEC8}"/>
                </a:ext>
              </a:extLst>
            </p:cNvPr>
            <p:cNvSpPr>
              <a:spLocks noChangeArrowheads="1"/>
            </p:cNvSpPr>
            <p:nvPr/>
          </p:nvSpPr>
          <p:spPr bwMode="auto">
            <a:xfrm>
              <a:off x="6934200" y="2590800"/>
              <a:ext cx="914400" cy="457200"/>
            </a:xfrm>
            <a:prstGeom prst="rect">
              <a:avLst/>
            </a:prstGeom>
            <a:solidFill>
              <a:schemeClr val="accent5"/>
            </a:solidFill>
            <a:ln w="28575">
              <a:solidFill>
                <a:schemeClr val="tx1"/>
              </a:solidFill>
              <a:miter lim="800000"/>
              <a:headEnd/>
              <a:tailEnd/>
            </a:ln>
            <a:effectLst>
              <a:outerShdw blurRad="63500" dist="107763" dir="18900000" algn="ctr" rotWithShape="0">
                <a:schemeClr val="bg2">
                  <a:alpha val="74997"/>
                </a:schemeClr>
              </a:outerShdw>
            </a:effectLst>
          </p:spPr>
          <p:txBody>
            <a:bodyPr wrap="none" lIns="68575" tIns="34288" rIns="68575" bIns="34288" anchor="ctr"/>
            <a:lstStyle/>
            <a:p>
              <a:pPr algn="ctr">
                <a:spcBef>
                  <a:spcPts val="750"/>
                </a:spcBef>
                <a:spcAft>
                  <a:spcPts val="750"/>
                </a:spcAft>
                <a:defRPr/>
              </a:pPr>
              <a:endParaRPr lang="en-US" dirty="0">
                <a:latin typeface="Arial" charset="0"/>
                <a:ea typeface="ＭＳ Ｐゴシック" charset="0"/>
              </a:endParaRPr>
            </a:p>
            <a:p>
              <a:pPr algn="ctr">
                <a:spcBef>
                  <a:spcPts val="750"/>
                </a:spcBef>
                <a:spcAft>
                  <a:spcPts val="750"/>
                </a:spcAft>
                <a:defRPr/>
              </a:pPr>
              <a:r>
                <a:rPr lang="en-US" dirty="0">
                  <a:latin typeface="Arial" charset="0"/>
                  <a:ea typeface="ＭＳ Ｐゴシック" charset="0"/>
                </a:rPr>
                <a:t>S</a:t>
              </a:r>
              <a:r>
                <a:rPr lang="en-US" baseline="-25000" dirty="0">
                  <a:latin typeface="Arial" charset="0"/>
                  <a:ea typeface="ＭＳ Ｐゴシック" charset="0"/>
                </a:rPr>
                <a:t>5</a:t>
              </a:r>
              <a:endParaRPr lang="en-US" baseline="-25000" dirty="0">
                <a:latin typeface="Times New Roman" charset="0"/>
                <a:ea typeface="ＭＳ Ｐゴシック" charset="0"/>
              </a:endParaRPr>
            </a:p>
            <a:p>
              <a:pPr algn="ctr">
                <a:spcBef>
                  <a:spcPts val="750"/>
                </a:spcBef>
                <a:spcAft>
                  <a:spcPts val="750"/>
                </a:spcAft>
                <a:defRPr/>
              </a:pPr>
              <a:endParaRPr lang="en-US" dirty="0">
                <a:latin typeface="Times New Roman" charset="0"/>
                <a:ea typeface="ＭＳ Ｐゴシック" charset="0"/>
              </a:endParaRPr>
            </a:p>
          </p:txBody>
        </p:sp>
      </p:grpSp>
      <p:cxnSp>
        <p:nvCxnSpPr>
          <p:cNvPr id="115" name="Straight Arrow Connector 114">
            <a:extLst>
              <a:ext uri="{FF2B5EF4-FFF2-40B4-BE49-F238E27FC236}">
                <a16:creationId xmlns:a16="http://schemas.microsoft.com/office/drawing/2014/main" id="{85304F84-1ED1-7845-B485-7A765A54918E}"/>
              </a:ext>
            </a:extLst>
          </p:cNvPr>
          <p:cNvCxnSpPr>
            <a:cxnSpLocks/>
          </p:cNvCxnSpPr>
          <p:nvPr/>
        </p:nvCxnSpPr>
        <p:spPr bwMode="auto">
          <a:xfrm flipV="1">
            <a:off x="5060415" y="2206079"/>
            <a:ext cx="976057" cy="25839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0" name="Straight Arrow Connector 129">
            <a:extLst>
              <a:ext uri="{FF2B5EF4-FFF2-40B4-BE49-F238E27FC236}">
                <a16:creationId xmlns:a16="http://schemas.microsoft.com/office/drawing/2014/main" id="{1C48B5A1-5828-1E43-A308-8783157498A2}"/>
              </a:ext>
            </a:extLst>
          </p:cNvPr>
          <p:cNvCxnSpPr/>
          <p:nvPr/>
        </p:nvCxnSpPr>
        <p:spPr bwMode="auto">
          <a:xfrm>
            <a:off x="4483178" y="3529040"/>
            <a:ext cx="621171" cy="83956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3471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subTnLst>
                                    <p:set>
                                      <p:cBhvr override="childStyle">
                                        <p:cTn dur="1" fill="hold" display="0" masterRel="nextClick" afterEffect="1"/>
                                        <p:tgtEl>
                                          <p:spTgt spid="12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24"/>
                                        </p:tgtEl>
                                        <p:attrNameLst>
                                          <p:attrName>style.visibility</p:attrName>
                                        </p:attrNameLst>
                                      </p:cBhvr>
                                      <p:to>
                                        <p:strVal val="visible"/>
                                      </p:to>
                                    </p:set>
                                  </p:childTnLst>
                                  <p:subTnLst>
                                    <p:set>
                                      <p:cBhvr override="childStyle">
                                        <p:cTn dur="1" fill="hold" display="0" masterRel="nextClick" afterEffect="1"/>
                                        <p:tgtEl>
                                          <p:spTgt spid="124"/>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21"/>
                                        </p:tgtEl>
                                        <p:attrNameLst>
                                          <p:attrName>style.visibility</p:attrName>
                                        </p:attrNameLst>
                                      </p:cBhvr>
                                      <p:to>
                                        <p:strVal val="visible"/>
                                      </p:to>
                                    </p:set>
                                  </p:childTnLst>
                                  <p:subTnLst>
                                    <p:set>
                                      <p:cBhvr override="childStyle">
                                        <p:cTn dur="1" fill="hold" display="0" masterRel="nextClick" afterEffect="1"/>
                                        <p:tgtEl>
                                          <p:spTgt spid="121"/>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subTnLst>
                                    <p:set>
                                      <p:cBhvr override="childStyle">
                                        <p:cTn dur="1" fill="hold" display="0" masterRel="nextClick" afterEffect="1"/>
                                        <p:tgtEl>
                                          <p:spTgt spid="12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6"/>
                                        </p:tgtEl>
                                        <p:attrNameLst>
                                          <p:attrName>style.visibility</p:attrName>
                                        </p:attrNameLst>
                                      </p:cBhvr>
                                      <p:to>
                                        <p:strVal val="visible"/>
                                      </p:to>
                                    </p:set>
                                  </p:childTnLst>
                                  <p:subTnLst>
                                    <p:set>
                                      <p:cBhvr override="childStyle">
                                        <p:cTn dur="1" fill="hold" display="0" masterRel="nextClick" afterEffect="1"/>
                                        <p:tgtEl>
                                          <p:spTgt spid="126"/>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subTnLst>
                                    <p:set>
                                      <p:cBhvr override="childStyle">
                                        <p:cTn dur="1" fill="hold" display="0" masterRel="nextClick" afterEffect="1"/>
                                        <p:tgtEl>
                                          <p:spTgt spid="12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2"/>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0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2" grpId="0"/>
      <p:bldP spid="121" grpId="0" animBg="1"/>
      <p:bldP spid="122" grpId="0" animBg="1"/>
      <p:bldP spid="123" grpId="0" animBg="1"/>
      <p:bldP spid="124" grpId="0" animBg="1"/>
      <p:bldP spid="125" grpId="0" animBg="1"/>
      <p:bldP spid="12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a:xfrm>
            <a:off x="415925" y="39688"/>
            <a:ext cx="4560888" cy="1143000"/>
          </a:xfrm>
        </p:spPr>
        <p:txBody>
          <a:bodyPr/>
          <a:lstStyle/>
          <a:p>
            <a:pPr>
              <a:defRPr/>
            </a:pPr>
            <a:r>
              <a:rPr lang="en-US" sz="3600" dirty="0">
                <a:latin typeface="Gill Sans MT" charset="0"/>
                <a:cs typeface="+mj-cs"/>
              </a:rPr>
              <a:t>Switches vs. routers</a:t>
            </a:r>
          </a:p>
        </p:txBody>
      </p:sp>
      <p:sp>
        <p:nvSpPr>
          <p:cNvPr id="71685" name="Rectangle 3"/>
          <p:cNvSpPr>
            <a:spLocks noGrp="1" noChangeArrowheads="1"/>
          </p:cNvSpPr>
          <p:nvPr>
            <p:ph type="body" idx="1"/>
          </p:nvPr>
        </p:nvSpPr>
        <p:spPr>
          <a:xfrm>
            <a:off x="442913" y="1341438"/>
            <a:ext cx="3967162" cy="4994275"/>
          </a:xfrm>
        </p:spPr>
        <p:txBody>
          <a:bodyPr/>
          <a:lstStyle/>
          <a:p>
            <a:pPr marL="0" indent="0">
              <a:lnSpc>
                <a:spcPct val="80000"/>
              </a:lnSpc>
              <a:buFont typeface="Wingdings" charset="0"/>
              <a:buNone/>
              <a:defRPr/>
            </a:pPr>
            <a:r>
              <a:rPr lang="en-US" sz="2400" dirty="0">
                <a:solidFill>
                  <a:srgbClr val="000099"/>
                </a:solidFill>
                <a:latin typeface="Gill Sans MT" charset="0"/>
                <a:cs typeface="+mn-cs"/>
              </a:rPr>
              <a:t>both are store-and-forward: </a:t>
            </a:r>
          </a:p>
          <a:p>
            <a:pPr marL="231775" indent="-231775">
              <a:buSzPct val="100000"/>
              <a:buFont typeface="Wingdings" charset="2"/>
              <a:buChar char="§"/>
              <a:defRPr/>
            </a:pPr>
            <a:r>
              <a:rPr lang="en-US" sz="2400" i="1" dirty="0">
                <a:solidFill>
                  <a:srgbClr val="CC0000"/>
                </a:solidFill>
                <a:latin typeface="Gill Sans MT" charset="0"/>
                <a:cs typeface="+mn-cs"/>
              </a:rPr>
              <a:t>routers: </a:t>
            </a:r>
            <a:r>
              <a:rPr lang="en-US" sz="2400" dirty="0">
                <a:latin typeface="Gill Sans MT" charset="0"/>
                <a:cs typeface="+mn-cs"/>
              </a:rPr>
              <a:t>network-layer devices (examine network-layer headers)</a:t>
            </a:r>
          </a:p>
          <a:p>
            <a:pPr marL="231775" indent="-231775">
              <a:buSzPct val="100000"/>
              <a:buFont typeface="Wingdings" charset="2"/>
              <a:buChar char="§"/>
              <a:defRPr/>
            </a:pPr>
            <a:r>
              <a:rPr lang="en-US" sz="2400" i="1" dirty="0">
                <a:solidFill>
                  <a:srgbClr val="CC0000"/>
                </a:solidFill>
                <a:latin typeface="Gill Sans MT" charset="0"/>
                <a:cs typeface="+mn-cs"/>
              </a:rPr>
              <a:t>switches</a:t>
            </a:r>
            <a:r>
              <a:rPr lang="en-US" sz="2400" i="1" dirty="0">
                <a:latin typeface="Gill Sans MT" charset="0"/>
                <a:cs typeface="+mn-cs"/>
              </a:rPr>
              <a:t>: </a:t>
            </a:r>
            <a:r>
              <a:rPr lang="en-US" sz="2400" dirty="0">
                <a:latin typeface="Gill Sans MT" charset="0"/>
                <a:cs typeface="+mn-cs"/>
              </a:rPr>
              <a:t>link-layer devices (examine link-layer headers)</a:t>
            </a:r>
          </a:p>
          <a:p>
            <a:pPr marL="0" indent="0">
              <a:lnSpc>
                <a:spcPct val="80000"/>
              </a:lnSpc>
              <a:spcBef>
                <a:spcPts val="0"/>
              </a:spcBef>
              <a:buFont typeface="Wingdings" charset="0"/>
              <a:buNone/>
              <a:defRPr/>
            </a:pPr>
            <a:endParaRPr lang="en-US" sz="2400" i="1" dirty="0">
              <a:solidFill>
                <a:srgbClr val="CC0000"/>
              </a:solidFill>
              <a:latin typeface="Gill Sans MT" charset="0"/>
              <a:cs typeface="+mn-cs"/>
            </a:endParaRPr>
          </a:p>
          <a:p>
            <a:pPr marL="0" indent="0">
              <a:lnSpc>
                <a:spcPct val="80000"/>
              </a:lnSpc>
              <a:spcBef>
                <a:spcPts val="0"/>
              </a:spcBef>
              <a:buFont typeface="Wingdings" charset="0"/>
              <a:buNone/>
              <a:defRPr/>
            </a:pPr>
            <a:r>
              <a:rPr lang="en-US" sz="2400" dirty="0">
                <a:solidFill>
                  <a:srgbClr val="000099"/>
                </a:solidFill>
                <a:latin typeface="Gill Sans MT" charset="0"/>
                <a:cs typeface="+mn-cs"/>
              </a:rPr>
              <a:t>both have forwarding tables:</a:t>
            </a:r>
          </a:p>
          <a:p>
            <a:pPr marL="231775" indent="-231775">
              <a:lnSpc>
                <a:spcPct val="80000"/>
              </a:lnSpc>
              <a:buSzPct val="100000"/>
              <a:buFont typeface="Wingdings" charset="2"/>
              <a:buChar char="§"/>
              <a:defRPr/>
            </a:pPr>
            <a:r>
              <a:rPr lang="en-US" sz="2400" i="1" dirty="0">
                <a:solidFill>
                  <a:srgbClr val="CC0000"/>
                </a:solidFill>
                <a:latin typeface="Gill Sans MT" charset="0"/>
                <a:cs typeface="+mn-cs"/>
              </a:rPr>
              <a:t>routers: </a:t>
            </a:r>
            <a:r>
              <a:rPr lang="en-US" sz="2400" dirty="0">
                <a:latin typeface="Gill Sans MT" charset="0"/>
                <a:cs typeface="+mn-cs"/>
              </a:rPr>
              <a:t>compute tables using routing algorithms, IP addresses</a:t>
            </a:r>
          </a:p>
          <a:p>
            <a:pPr marL="231775" indent="-231775">
              <a:lnSpc>
                <a:spcPct val="80000"/>
              </a:lnSpc>
              <a:buSzPct val="100000"/>
              <a:buFont typeface="Wingdings" charset="2"/>
              <a:buChar char="§"/>
              <a:defRPr/>
            </a:pPr>
            <a:r>
              <a:rPr lang="en-US" sz="2400" i="1" dirty="0">
                <a:solidFill>
                  <a:srgbClr val="CC0000"/>
                </a:solidFill>
                <a:latin typeface="Gill Sans MT" charset="0"/>
                <a:cs typeface="+mn-cs"/>
              </a:rPr>
              <a:t>switches: </a:t>
            </a:r>
            <a:r>
              <a:rPr lang="en-US" sz="2400" dirty="0">
                <a:latin typeface="Gill Sans MT" charset="0"/>
                <a:cs typeface="+mn-cs"/>
              </a:rPr>
              <a:t>learn forwarding table using flooding, learning, MAC addresses </a:t>
            </a:r>
          </a:p>
        </p:txBody>
      </p:sp>
      <p:sp>
        <p:nvSpPr>
          <p:cNvPr id="179205" name="Freeform 3"/>
          <p:cNvSpPr>
            <a:spLocks/>
          </p:cNvSpPr>
          <p:nvPr/>
        </p:nvSpPr>
        <p:spPr bwMode="auto">
          <a:xfrm flipH="1">
            <a:off x="6543675" y="2103438"/>
            <a:ext cx="638175" cy="852487"/>
          </a:xfrm>
          <a:custGeom>
            <a:avLst/>
            <a:gdLst>
              <a:gd name="T0" fmla="*/ 2147483647 w 402"/>
              <a:gd name="T1" fmla="*/ 2147483647 h 537"/>
              <a:gd name="T2" fmla="*/ 2147483647 w 402"/>
              <a:gd name="T3" fmla="*/ 0 h 537"/>
              <a:gd name="T4" fmla="*/ 0 w 402"/>
              <a:gd name="T5" fmla="*/ 2147483647 h 537"/>
              <a:gd name="T6" fmla="*/ 2147483647 w 402"/>
              <a:gd name="T7" fmla="*/ 2147483647 h 537"/>
              <a:gd name="T8" fmla="*/ 2147483647 w 402"/>
              <a:gd name="T9" fmla="*/ 2147483647 h 537"/>
              <a:gd name="T10" fmla="*/ 0 60000 65536"/>
              <a:gd name="T11" fmla="*/ 0 60000 65536"/>
              <a:gd name="T12" fmla="*/ 0 60000 65536"/>
              <a:gd name="T13" fmla="*/ 0 60000 65536"/>
              <a:gd name="T14" fmla="*/ 0 60000 65536"/>
              <a:gd name="T15" fmla="*/ 0 w 402"/>
              <a:gd name="T16" fmla="*/ 0 h 537"/>
              <a:gd name="T17" fmla="*/ 402 w 402"/>
              <a:gd name="T18" fmla="*/ 537 h 537"/>
            </a:gdLst>
            <a:ahLst/>
            <a:cxnLst>
              <a:cxn ang="T10">
                <a:pos x="T0" y="T1"/>
              </a:cxn>
              <a:cxn ang="T11">
                <a:pos x="T2" y="T3"/>
              </a:cxn>
              <a:cxn ang="T12">
                <a:pos x="T4" y="T5"/>
              </a:cxn>
              <a:cxn ang="T13">
                <a:pos x="T6" y="T7"/>
              </a:cxn>
              <a:cxn ang="T14">
                <a:pos x="T8" y="T9"/>
              </a:cxn>
            </a:cxnLst>
            <a:rect l="T15" t="T16" r="T17" b="T18"/>
            <a:pathLst>
              <a:path w="402" h="537">
                <a:moveTo>
                  <a:pt x="402" y="363"/>
                </a:moveTo>
                <a:lnTo>
                  <a:pt x="28" y="0"/>
                </a:lnTo>
                <a:lnTo>
                  <a:pt x="0" y="470"/>
                </a:lnTo>
                <a:lnTo>
                  <a:pt x="242" y="537"/>
                </a:lnTo>
                <a:lnTo>
                  <a:pt x="402" y="363"/>
                </a:lnTo>
                <a:close/>
              </a:path>
            </a:pathLst>
          </a:custGeom>
          <a:gradFill rotWithShape="1">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79206" name="Freeform 10"/>
          <p:cNvSpPr>
            <a:spLocks/>
          </p:cNvSpPr>
          <p:nvPr/>
        </p:nvSpPr>
        <p:spPr bwMode="auto">
          <a:xfrm>
            <a:off x="6530975" y="844550"/>
            <a:ext cx="360363" cy="1577975"/>
          </a:xfrm>
          <a:custGeom>
            <a:avLst/>
            <a:gdLst>
              <a:gd name="T0" fmla="*/ 2147483647 w 267"/>
              <a:gd name="T1" fmla="*/ 2147483647 h 1186"/>
              <a:gd name="T2" fmla="*/ 0 w 267"/>
              <a:gd name="T3" fmla="*/ 0 h 1186"/>
              <a:gd name="T4" fmla="*/ 0 w 267"/>
              <a:gd name="T5" fmla="*/ 2147483647 h 1186"/>
              <a:gd name="T6" fmla="*/ 2147483647 w 267"/>
              <a:gd name="T7" fmla="*/ 2147483647 h 1186"/>
              <a:gd name="T8" fmla="*/ 2147483647 w 267"/>
              <a:gd name="T9" fmla="*/ 2147483647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79207" name="Rectangle 23"/>
          <p:cNvSpPr>
            <a:spLocks noChangeArrowheads="1"/>
          </p:cNvSpPr>
          <p:nvPr/>
        </p:nvSpPr>
        <p:spPr bwMode="auto">
          <a:xfrm>
            <a:off x="5307013" y="850900"/>
            <a:ext cx="1296987" cy="15462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i="0" dirty="0">
              <a:solidFill>
                <a:srgbClr val="000000"/>
              </a:solidFill>
              <a:latin typeface="Arial" charset="0"/>
              <a:cs typeface="Arial" charset="0"/>
            </a:endParaRPr>
          </a:p>
        </p:txBody>
      </p:sp>
      <p:sp>
        <p:nvSpPr>
          <p:cNvPr id="179208" name="Rectangle 24"/>
          <p:cNvSpPr>
            <a:spLocks noChangeArrowheads="1"/>
          </p:cNvSpPr>
          <p:nvPr/>
        </p:nvSpPr>
        <p:spPr bwMode="auto">
          <a:xfrm>
            <a:off x="5259388" y="922338"/>
            <a:ext cx="1273175" cy="1536700"/>
          </a:xfrm>
          <a:prstGeom prst="rect">
            <a:avLst/>
          </a:prstGeom>
          <a:solidFill>
            <a:schemeClr val="bg1"/>
          </a:solidFill>
          <a:ln w="28575">
            <a:solidFill>
              <a:schemeClr val="tx1"/>
            </a:solidFill>
            <a:miter lim="800000"/>
            <a:headEnd/>
            <a:tailEnd/>
          </a:ln>
        </p:spPr>
        <p:txBody>
          <a:bodyPr wrap="none" anchor="ctr"/>
          <a:lstStyle/>
          <a:p>
            <a:endParaRPr lang="en-US" sz="2400" i="0" dirty="0">
              <a:solidFill>
                <a:srgbClr val="000000"/>
              </a:solidFill>
              <a:latin typeface="Arial" charset="0"/>
              <a:cs typeface="Arial" charset="0"/>
            </a:endParaRPr>
          </a:p>
        </p:txBody>
      </p:sp>
      <p:sp>
        <p:nvSpPr>
          <p:cNvPr id="179209" name="Line 25"/>
          <p:cNvSpPr>
            <a:spLocks noChangeShapeType="1"/>
          </p:cNvSpPr>
          <p:nvPr/>
        </p:nvSpPr>
        <p:spPr bwMode="auto">
          <a:xfrm>
            <a:off x="5259388" y="1239838"/>
            <a:ext cx="1263650" cy="317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79210" name="Text Box 26"/>
          <p:cNvSpPr txBox="1">
            <a:spLocks noChangeArrowheads="1"/>
          </p:cNvSpPr>
          <p:nvPr/>
        </p:nvSpPr>
        <p:spPr bwMode="auto">
          <a:xfrm>
            <a:off x="5216525" y="889000"/>
            <a:ext cx="1317625"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ct val="110000"/>
              </a:lnSpc>
            </a:pPr>
            <a:r>
              <a:rPr lang="en-US" sz="1800" i="0" dirty="0">
                <a:solidFill>
                  <a:srgbClr val="000000"/>
                </a:solidFill>
                <a:latin typeface="Arial" charset="0"/>
                <a:cs typeface="Arial" charset="0"/>
              </a:rPr>
              <a:t>application</a:t>
            </a:r>
          </a:p>
          <a:p>
            <a:pPr algn="ctr">
              <a:lnSpc>
                <a:spcPct val="110000"/>
              </a:lnSpc>
            </a:pPr>
            <a:r>
              <a:rPr lang="en-US" sz="1800" i="0" dirty="0">
                <a:solidFill>
                  <a:srgbClr val="000000"/>
                </a:solidFill>
                <a:latin typeface="Arial" charset="0"/>
                <a:cs typeface="Arial" charset="0"/>
              </a:rPr>
              <a:t>transport</a:t>
            </a:r>
          </a:p>
          <a:p>
            <a:pPr algn="ctr">
              <a:lnSpc>
                <a:spcPct val="110000"/>
              </a:lnSpc>
            </a:pPr>
            <a:r>
              <a:rPr lang="en-US" sz="1800" i="0" dirty="0">
                <a:solidFill>
                  <a:srgbClr val="000000"/>
                </a:solidFill>
                <a:latin typeface="Arial" charset="0"/>
                <a:cs typeface="Arial" charset="0"/>
              </a:rPr>
              <a:t>network</a:t>
            </a:r>
          </a:p>
          <a:p>
            <a:pPr algn="ctr">
              <a:lnSpc>
                <a:spcPct val="110000"/>
              </a:lnSpc>
            </a:pPr>
            <a:r>
              <a:rPr lang="en-US" sz="1800" i="0" dirty="0">
                <a:solidFill>
                  <a:srgbClr val="000000"/>
                </a:solidFill>
                <a:latin typeface="Arial" charset="0"/>
                <a:cs typeface="Arial" charset="0"/>
              </a:rPr>
              <a:t>link</a:t>
            </a:r>
          </a:p>
          <a:p>
            <a:pPr algn="ctr">
              <a:lnSpc>
                <a:spcPct val="110000"/>
              </a:lnSpc>
            </a:pPr>
            <a:r>
              <a:rPr lang="en-US" sz="1800" i="0" dirty="0">
                <a:solidFill>
                  <a:srgbClr val="000000"/>
                </a:solidFill>
                <a:latin typeface="Arial" charset="0"/>
                <a:cs typeface="Arial" charset="0"/>
              </a:rPr>
              <a:t>physical</a:t>
            </a:r>
          </a:p>
        </p:txBody>
      </p:sp>
      <p:sp>
        <p:nvSpPr>
          <p:cNvPr id="179211" name="Line 27"/>
          <p:cNvSpPr>
            <a:spLocks noChangeShapeType="1"/>
          </p:cNvSpPr>
          <p:nvPr/>
        </p:nvSpPr>
        <p:spPr bwMode="auto">
          <a:xfrm>
            <a:off x="5267325" y="1560513"/>
            <a:ext cx="1263650" cy="317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79212" name="Line 28"/>
          <p:cNvSpPr>
            <a:spLocks noChangeShapeType="1"/>
          </p:cNvSpPr>
          <p:nvPr/>
        </p:nvSpPr>
        <p:spPr bwMode="auto">
          <a:xfrm>
            <a:off x="5272088" y="1841500"/>
            <a:ext cx="1263650" cy="317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79213" name="Line 29"/>
          <p:cNvSpPr>
            <a:spLocks noChangeShapeType="1"/>
          </p:cNvSpPr>
          <p:nvPr/>
        </p:nvSpPr>
        <p:spPr bwMode="auto">
          <a:xfrm>
            <a:off x="5272088" y="2117725"/>
            <a:ext cx="1263650" cy="317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nvGrpSpPr>
          <p:cNvPr id="179214" name="Group 88"/>
          <p:cNvGrpSpPr>
            <a:grpSpLocks/>
          </p:cNvGrpSpPr>
          <p:nvPr/>
        </p:nvGrpSpPr>
        <p:grpSpPr bwMode="auto">
          <a:xfrm>
            <a:off x="6716713" y="3525838"/>
            <a:ext cx="1387475" cy="1035050"/>
            <a:chOff x="3601" y="168"/>
            <a:chExt cx="874" cy="652"/>
          </a:xfrm>
        </p:grpSpPr>
        <p:sp>
          <p:nvSpPr>
            <p:cNvPr id="179263" name="Rectangle 89"/>
            <p:cNvSpPr>
              <a:spLocks noChangeArrowheads="1"/>
            </p:cNvSpPr>
            <p:nvPr/>
          </p:nvSpPr>
          <p:spPr bwMode="auto">
            <a:xfrm>
              <a:off x="3658" y="168"/>
              <a:ext cx="817" cy="59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i="0" dirty="0">
                <a:solidFill>
                  <a:srgbClr val="000000"/>
                </a:solidFill>
                <a:latin typeface="Arial" charset="0"/>
                <a:cs typeface="Arial" charset="0"/>
              </a:endParaRPr>
            </a:p>
          </p:txBody>
        </p:sp>
        <p:sp>
          <p:nvSpPr>
            <p:cNvPr id="179264" name="Rectangle 90"/>
            <p:cNvSpPr>
              <a:spLocks noChangeArrowheads="1"/>
            </p:cNvSpPr>
            <p:nvPr/>
          </p:nvSpPr>
          <p:spPr bwMode="auto">
            <a:xfrm>
              <a:off x="3628" y="213"/>
              <a:ext cx="802" cy="596"/>
            </a:xfrm>
            <a:prstGeom prst="rect">
              <a:avLst/>
            </a:prstGeom>
            <a:solidFill>
              <a:schemeClr val="bg1"/>
            </a:solidFill>
            <a:ln w="28575">
              <a:solidFill>
                <a:schemeClr val="tx1"/>
              </a:solidFill>
              <a:miter lim="800000"/>
              <a:headEnd/>
              <a:tailEnd/>
            </a:ln>
          </p:spPr>
          <p:txBody>
            <a:bodyPr wrap="none" anchor="ctr"/>
            <a:lstStyle/>
            <a:p>
              <a:endParaRPr lang="en-US" sz="2400" i="0" dirty="0">
                <a:solidFill>
                  <a:srgbClr val="000000"/>
                </a:solidFill>
                <a:latin typeface="Arial" charset="0"/>
                <a:cs typeface="Arial" charset="0"/>
              </a:endParaRPr>
            </a:p>
          </p:txBody>
        </p:sp>
        <p:sp>
          <p:nvSpPr>
            <p:cNvPr id="179265" name="Line 91"/>
            <p:cNvSpPr>
              <a:spLocks noChangeShapeType="1"/>
            </p:cNvSpPr>
            <p:nvPr/>
          </p:nvSpPr>
          <p:spPr bwMode="auto">
            <a:xfrm>
              <a:off x="3628" y="413"/>
              <a:ext cx="796"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79266" name="Text Box 92"/>
            <p:cNvSpPr txBox="1">
              <a:spLocks noChangeArrowheads="1"/>
            </p:cNvSpPr>
            <p:nvPr/>
          </p:nvSpPr>
          <p:spPr bwMode="auto">
            <a:xfrm>
              <a:off x="3601" y="192"/>
              <a:ext cx="830"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ct val="110000"/>
                </a:lnSpc>
              </a:pPr>
              <a:r>
                <a:rPr lang="en-US" sz="1800" i="0" dirty="0">
                  <a:solidFill>
                    <a:srgbClr val="000000"/>
                  </a:solidFill>
                  <a:latin typeface="Arial" charset="0"/>
                  <a:cs typeface="Arial" charset="0"/>
                </a:rPr>
                <a:t>network</a:t>
              </a:r>
            </a:p>
            <a:p>
              <a:pPr algn="ctr">
                <a:lnSpc>
                  <a:spcPct val="110000"/>
                </a:lnSpc>
              </a:pPr>
              <a:r>
                <a:rPr lang="en-US" sz="1800" i="0" dirty="0">
                  <a:solidFill>
                    <a:srgbClr val="000000"/>
                  </a:solidFill>
                  <a:latin typeface="Arial" charset="0"/>
                  <a:cs typeface="Arial" charset="0"/>
                </a:rPr>
                <a:t>link</a:t>
              </a:r>
            </a:p>
            <a:p>
              <a:pPr algn="ctr">
                <a:lnSpc>
                  <a:spcPct val="110000"/>
                </a:lnSpc>
              </a:pPr>
              <a:r>
                <a:rPr lang="en-US" sz="1800" i="0" dirty="0">
                  <a:solidFill>
                    <a:srgbClr val="000000"/>
                  </a:solidFill>
                  <a:latin typeface="Arial" charset="0"/>
                  <a:cs typeface="Arial" charset="0"/>
                </a:rPr>
                <a:t>physical</a:t>
              </a:r>
            </a:p>
          </p:txBody>
        </p:sp>
        <p:sp>
          <p:nvSpPr>
            <p:cNvPr id="179267" name="Line 93"/>
            <p:cNvSpPr>
              <a:spLocks noChangeShapeType="1"/>
            </p:cNvSpPr>
            <p:nvPr/>
          </p:nvSpPr>
          <p:spPr bwMode="auto">
            <a:xfrm>
              <a:off x="3633" y="615"/>
              <a:ext cx="796"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179215" name="Group 94"/>
          <p:cNvGrpSpPr>
            <a:grpSpLocks/>
          </p:cNvGrpSpPr>
          <p:nvPr/>
        </p:nvGrpSpPr>
        <p:grpSpPr bwMode="auto">
          <a:xfrm>
            <a:off x="7054850" y="2100263"/>
            <a:ext cx="1387475" cy="733425"/>
            <a:chOff x="4696" y="597"/>
            <a:chExt cx="874" cy="462"/>
          </a:xfrm>
        </p:grpSpPr>
        <p:sp>
          <p:nvSpPr>
            <p:cNvPr id="179259" name="Rectangle 95"/>
            <p:cNvSpPr>
              <a:spLocks noChangeArrowheads="1"/>
            </p:cNvSpPr>
            <p:nvPr/>
          </p:nvSpPr>
          <p:spPr bwMode="auto">
            <a:xfrm>
              <a:off x="4753" y="597"/>
              <a:ext cx="817" cy="41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i="0" dirty="0">
                <a:solidFill>
                  <a:srgbClr val="000000"/>
                </a:solidFill>
                <a:latin typeface="Arial" charset="0"/>
                <a:cs typeface="Arial" charset="0"/>
              </a:endParaRPr>
            </a:p>
          </p:txBody>
        </p:sp>
        <p:sp>
          <p:nvSpPr>
            <p:cNvPr id="179260" name="Rectangle 96"/>
            <p:cNvSpPr>
              <a:spLocks noChangeArrowheads="1"/>
            </p:cNvSpPr>
            <p:nvPr/>
          </p:nvSpPr>
          <p:spPr bwMode="auto">
            <a:xfrm>
              <a:off x="4723" y="642"/>
              <a:ext cx="802" cy="413"/>
            </a:xfrm>
            <a:prstGeom prst="rect">
              <a:avLst/>
            </a:prstGeom>
            <a:solidFill>
              <a:schemeClr val="bg1"/>
            </a:solidFill>
            <a:ln w="28575">
              <a:solidFill>
                <a:schemeClr val="tx1"/>
              </a:solidFill>
              <a:miter lim="800000"/>
              <a:headEnd/>
              <a:tailEnd/>
            </a:ln>
          </p:spPr>
          <p:txBody>
            <a:bodyPr wrap="none" anchor="ctr"/>
            <a:lstStyle/>
            <a:p>
              <a:endParaRPr lang="en-US" sz="2400" i="0" dirty="0">
                <a:solidFill>
                  <a:srgbClr val="000000"/>
                </a:solidFill>
                <a:latin typeface="Arial" charset="0"/>
                <a:cs typeface="Arial" charset="0"/>
              </a:endParaRPr>
            </a:p>
          </p:txBody>
        </p:sp>
        <p:sp>
          <p:nvSpPr>
            <p:cNvPr id="179261" name="Line 97"/>
            <p:cNvSpPr>
              <a:spLocks noChangeShapeType="1"/>
            </p:cNvSpPr>
            <p:nvPr/>
          </p:nvSpPr>
          <p:spPr bwMode="auto">
            <a:xfrm>
              <a:off x="4723" y="842"/>
              <a:ext cx="796"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79262" name="Text Box 98"/>
            <p:cNvSpPr txBox="1">
              <a:spLocks noChangeArrowheads="1"/>
            </p:cNvSpPr>
            <p:nvPr/>
          </p:nvSpPr>
          <p:spPr bwMode="auto">
            <a:xfrm>
              <a:off x="4696" y="621"/>
              <a:ext cx="830"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ct val="110000"/>
                </a:lnSpc>
              </a:pPr>
              <a:r>
                <a:rPr lang="en-US" sz="1800" i="0" dirty="0">
                  <a:solidFill>
                    <a:srgbClr val="000000"/>
                  </a:solidFill>
                  <a:latin typeface="Arial" charset="0"/>
                  <a:cs typeface="Arial" charset="0"/>
                </a:rPr>
                <a:t>link</a:t>
              </a:r>
            </a:p>
            <a:p>
              <a:pPr algn="ctr">
                <a:lnSpc>
                  <a:spcPct val="110000"/>
                </a:lnSpc>
              </a:pPr>
              <a:r>
                <a:rPr lang="en-US" sz="1800" i="0" dirty="0">
                  <a:solidFill>
                    <a:srgbClr val="000000"/>
                  </a:solidFill>
                  <a:latin typeface="Arial" charset="0"/>
                  <a:cs typeface="Arial" charset="0"/>
                </a:rPr>
                <a:t>physical</a:t>
              </a:r>
            </a:p>
          </p:txBody>
        </p:sp>
      </p:grpSp>
      <p:sp>
        <p:nvSpPr>
          <p:cNvPr id="179216" name="Text Box 167"/>
          <p:cNvSpPr txBox="1">
            <a:spLocks noChangeArrowheads="1"/>
          </p:cNvSpPr>
          <p:nvPr/>
        </p:nvSpPr>
        <p:spPr bwMode="auto">
          <a:xfrm>
            <a:off x="5854700" y="3003550"/>
            <a:ext cx="9032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800" b="1" i="0" dirty="0">
                <a:solidFill>
                  <a:srgbClr val="000000"/>
                </a:solidFill>
                <a:latin typeface="Arial" charset="0"/>
                <a:cs typeface="Arial" charset="0"/>
              </a:rPr>
              <a:t>switch</a:t>
            </a:r>
          </a:p>
        </p:txBody>
      </p:sp>
      <p:grpSp>
        <p:nvGrpSpPr>
          <p:cNvPr id="179217" name="Group 39"/>
          <p:cNvGrpSpPr>
            <a:grpSpLocks/>
          </p:cNvGrpSpPr>
          <p:nvPr/>
        </p:nvGrpSpPr>
        <p:grpSpPr bwMode="auto">
          <a:xfrm>
            <a:off x="4408488" y="1562100"/>
            <a:ext cx="962025" cy="304800"/>
            <a:chOff x="1070" y="918"/>
            <a:chExt cx="606" cy="192"/>
          </a:xfrm>
        </p:grpSpPr>
        <p:sp>
          <p:nvSpPr>
            <p:cNvPr id="71738" name="Rectangle 40"/>
            <p:cNvSpPr>
              <a:spLocks noChangeArrowheads="1"/>
            </p:cNvSpPr>
            <p:nvPr/>
          </p:nvSpPr>
          <p:spPr bwMode="auto">
            <a:xfrm>
              <a:off x="1082" y="939"/>
              <a:ext cx="576" cy="13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CC0000"/>
                </a:solidFill>
                <a:latin typeface="Arial" charset="0"/>
                <a:cs typeface="Arial" charset="0"/>
              </a:endParaRPr>
            </a:p>
          </p:txBody>
        </p:sp>
        <p:sp>
          <p:nvSpPr>
            <p:cNvPr id="179258" name="Text Box 4"/>
            <p:cNvSpPr txBox="1">
              <a:spLocks noChangeArrowheads="1"/>
            </p:cNvSpPr>
            <p:nvPr/>
          </p:nvSpPr>
          <p:spPr bwMode="auto">
            <a:xfrm>
              <a:off x="1070" y="918"/>
              <a:ext cx="606"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i="0" dirty="0">
                  <a:solidFill>
                    <a:srgbClr val="CC0000"/>
                  </a:solidFill>
                  <a:latin typeface="Arial" charset="0"/>
                  <a:cs typeface="Arial" charset="0"/>
                </a:rPr>
                <a:t>datagram</a:t>
              </a:r>
            </a:p>
          </p:txBody>
        </p:sp>
      </p:grpSp>
      <p:sp>
        <p:nvSpPr>
          <p:cNvPr id="179218" name="Rectangle 57"/>
          <p:cNvSpPr>
            <a:spLocks noChangeArrowheads="1"/>
          </p:cNvSpPr>
          <p:nvPr/>
        </p:nvSpPr>
        <p:spPr bwMode="auto">
          <a:xfrm>
            <a:off x="5208588" y="4594225"/>
            <a:ext cx="1296987" cy="15462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i="0" dirty="0">
              <a:solidFill>
                <a:srgbClr val="000000"/>
              </a:solidFill>
              <a:latin typeface="Arial" charset="0"/>
              <a:cs typeface="Arial" charset="0"/>
            </a:endParaRPr>
          </a:p>
        </p:txBody>
      </p:sp>
      <p:sp>
        <p:nvSpPr>
          <p:cNvPr id="179219" name="Rectangle 58"/>
          <p:cNvSpPr>
            <a:spLocks noChangeArrowheads="1"/>
          </p:cNvSpPr>
          <p:nvPr/>
        </p:nvSpPr>
        <p:spPr bwMode="auto">
          <a:xfrm>
            <a:off x="5160963" y="4665663"/>
            <a:ext cx="1273175" cy="1536700"/>
          </a:xfrm>
          <a:prstGeom prst="rect">
            <a:avLst/>
          </a:prstGeom>
          <a:solidFill>
            <a:schemeClr val="bg1"/>
          </a:solidFill>
          <a:ln w="28575">
            <a:solidFill>
              <a:schemeClr val="tx1"/>
            </a:solidFill>
            <a:miter lim="800000"/>
            <a:headEnd/>
            <a:tailEnd/>
          </a:ln>
        </p:spPr>
        <p:txBody>
          <a:bodyPr wrap="none" anchor="ctr"/>
          <a:lstStyle/>
          <a:p>
            <a:endParaRPr lang="en-US" sz="2400" i="0" dirty="0">
              <a:solidFill>
                <a:srgbClr val="000000"/>
              </a:solidFill>
              <a:latin typeface="Arial" charset="0"/>
              <a:cs typeface="Arial" charset="0"/>
            </a:endParaRPr>
          </a:p>
        </p:txBody>
      </p:sp>
      <p:sp>
        <p:nvSpPr>
          <p:cNvPr id="179220" name="Line 59"/>
          <p:cNvSpPr>
            <a:spLocks noChangeShapeType="1"/>
          </p:cNvSpPr>
          <p:nvPr/>
        </p:nvSpPr>
        <p:spPr bwMode="auto">
          <a:xfrm>
            <a:off x="5160963" y="4983163"/>
            <a:ext cx="1263650" cy="317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79221" name="Text Box 60"/>
          <p:cNvSpPr txBox="1">
            <a:spLocks noChangeArrowheads="1"/>
          </p:cNvSpPr>
          <p:nvPr/>
        </p:nvSpPr>
        <p:spPr bwMode="auto">
          <a:xfrm>
            <a:off x="5118100" y="4632325"/>
            <a:ext cx="1317625"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ct val="110000"/>
              </a:lnSpc>
            </a:pPr>
            <a:r>
              <a:rPr lang="en-US" sz="1800" i="0" dirty="0">
                <a:solidFill>
                  <a:srgbClr val="000000"/>
                </a:solidFill>
                <a:latin typeface="Arial" charset="0"/>
                <a:cs typeface="Arial" charset="0"/>
              </a:rPr>
              <a:t>application</a:t>
            </a:r>
          </a:p>
          <a:p>
            <a:pPr algn="ctr">
              <a:lnSpc>
                <a:spcPct val="110000"/>
              </a:lnSpc>
            </a:pPr>
            <a:r>
              <a:rPr lang="en-US" sz="1800" i="0" dirty="0">
                <a:solidFill>
                  <a:srgbClr val="000000"/>
                </a:solidFill>
                <a:latin typeface="Arial" charset="0"/>
                <a:cs typeface="Arial" charset="0"/>
              </a:rPr>
              <a:t>transport</a:t>
            </a:r>
          </a:p>
          <a:p>
            <a:pPr algn="ctr">
              <a:lnSpc>
                <a:spcPct val="110000"/>
              </a:lnSpc>
            </a:pPr>
            <a:r>
              <a:rPr lang="en-US" sz="1800" i="0" dirty="0">
                <a:solidFill>
                  <a:srgbClr val="000000"/>
                </a:solidFill>
                <a:latin typeface="Arial" charset="0"/>
                <a:cs typeface="Arial" charset="0"/>
              </a:rPr>
              <a:t>network</a:t>
            </a:r>
          </a:p>
          <a:p>
            <a:pPr algn="ctr">
              <a:lnSpc>
                <a:spcPct val="110000"/>
              </a:lnSpc>
            </a:pPr>
            <a:r>
              <a:rPr lang="en-US" sz="1800" i="0" dirty="0">
                <a:solidFill>
                  <a:srgbClr val="000000"/>
                </a:solidFill>
                <a:latin typeface="Arial" charset="0"/>
                <a:cs typeface="Arial" charset="0"/>
              </a:rPr>
              <a:t>link</a:t>
            </a:r>
          </a:p>
          <a:p>
            <a:pPr algn="ctr">
              <a:lnSpc>
                <a:spcPct val="110000"/>
              </a:lnSpc>
            </a:pPr>
            <a:r>
              <a:rPr lang="en-US" sz="1800" i="0" dirty="0">
                <a:solidFill>
                  <a:srgbClr val="000000"/>
                </a:solidFill>
                <a:latin typeface="Arial" charset="0"/>
                <a:cs typeface="Arial" charset="0"/>
              </a:rPr>
              <a:t>physical</a:t>
            </a:r>
          </a:p>
        </p:txBody>
      </p:sp>
      <p:sp>
        <p:nvSpPr>
          <p:cNvPr id="179222" name="Line 61"/>
          <p:cNvSpPr>
            <a:spLocks noChangeShapeType="1"/>
          </p:cNvSpPr>
          <p:nvPr/>
        </p:nvSpPr>
        <p:spPr bwMode="auto">
          <a:xfrm>
            <a:off x="5168900" y="5303838"/>
            <a:ext cx="1263650" cy="317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79223" name="Line 62"/>
          <p:cNvSpPr>
            <a:spLocks noChangeShapeType="1"/>
          </p:cNvSpPr>
          <p:nvPr/>
        </p:nvSpPr>
        <p:spPr bwMode="auto">
          <a:xfrm>
            <a:off x="5173663" y="5584825"/>
            <a:ext cx="1263650" cy="317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79224" name="Line 63"/>
          <p:cNvSpPr>
            <a:spLocks noChangeShapeType="1"/>
          </p:cNvSpPr>
          <p:nvPr/>
        </p:nvSpPr>
        <p:spPr bwMode="auto">
          <a:xfrm>
            <a:off x="5173663" y="5861050"/>
            <a:ext cx="1263650" cy="317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79225" name="Freeform 49"/>
          <p:cNvSpPr>
            <a:spLocks/>
          </p:cNvSpPr>
          <p:nvPr/>
        </p:nvSpPr>
        <p:spPr bwMode="auto">
          <a:xfrm>
            <a:off x="6472238" y="4600575"/>
            <a:ext cx="381000" cy="1857375"/>
          </a:xfrm>
          <a:custGeom>
            <a:avLst/>
            <a:gdLst>
              <a:gd name="T0" fmla="*/ 0 w 240"/>
              <a:gd name="T1" fmla="*/ 2147483647 h 1170"/>
              <a:gd name="T2" fmla="*/ 2147483647 w 240"/>
              <a:gd name="T3" fmla="*/ 0 h 1170"/>
              <a:gd name="T4" fmla="*/ 2147483647 w 240"/>
              <a:gd name="T5" fmla="*/ 2147483647 h 1170"/>
              <a:gd name="T6" fmla="*/ 2147483647 w 240"/>
              <a:gd name="T7" fmla="*/ 2147483647 h 1170"/>
              <a:gd name="T8" fmla="*/ 0 w 240"/>
              <a:gd name="T9" fmla="*/ 2147483647 h 1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1170">
                <a:moveTo>
                  <a:pt x="0" y="960"/>
                </a:moveTo>
                <a:lnTo>
                  <a:pt x="6" y="0"/>
                </a:lnTo>
                <a:lnTo>
                  <a:pt x="240" y="1092"/>
                </a:lnTo>
                <a:lnTo>
                  <a:pt x="168" y="1170"/>
                </a:lnTo>
                <a:lnTo>
                  <a:pt x="0" y="960"/>
                </a:lnTo>
                <a:close/>
              </a:path>
            </a:pathLst>
          </a:custGeom>
          <a:gradFill rotWithShape="1">
            <a:gsLst>
              <a:gs pos="0">
                <a:srgbClr val="000099"/>
              </a:gs>
              <a:gs pos="100000">
                <a:schemeClr val="bg1"/>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179226" name="Group 50"/>
          <p:cNvGrpSpPr>
            <a:grpSpLocks/>
          </p:cNvGrpSpPr>
          <p:nvPr/>
        </p:nvGrpSpPr>
        <p:grpSpPr bwMode="auto">
          <a:xfrm>
            <a:off x="4294188" y="1814513"/>
            <a:ext cx="1095375" cy="338137"/>
            <a:chOff x="998" y="1077"/>
            <a:chExt cx="690" cy="213"/>
          </a:xfrm>
        </p:grpSpPr>
        <p:sp>
          <p:nvSpPr>
            <p:cNvPr id="71736" name="Rectangle 51"/>
            <p:cNvSpPr>
              <a:spLocks noChangeArrowheads="1"/>
            </p:cNvSpPr>
            <p:nvPr/>
          </p:nvSpPr>
          <p:spPr bwMode="auto">
            <a:xfrm>
              <a:off x="998" y="1113"/>
              <a:ext cx="690" cy="13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CC0000"/>
                </a:solidFill>
                <a:latin typeface="Arial" charset="0"/>
                <a:cs typeface="Arial" charset="0"/>
              </a:endParaRPr>
            </a:p>
          </p:txBody>
        </p:sp>
        <p:sp>
          <p:nvSpPr>
            <p:cNvPr id="179256" name="Text Box 7"/>
            <p:cNvSpPr txBox="1">
              <a:spLocks noChangeArrowheads="1"/>
            </p:cNvSpPr>
            <p:nvPr/>
          </p:nvSpPr>
          <p:spPr bwMode="auto">
            <a:xfrm>
              <a:off x="1107" y="1077"/>
              <a:ext cx="448"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rgbClr val="CC0000"/>
                  </a:solidFill>
                  <a:latin typeface="Arial" charset="0"/>
                  <a:cs typeface="Arial" charset="0"/>
                </a:rPr>
                <a:t>frame</a:t>
              </a:r>
            </a:p>
          </p:txBody>
        </p:sp>
      </p:grpSp>
      <p:sp>
        <p:nvSpPr>
          <p:cNvPr id="179227" name="Freeform 53"/>
          <p:cNvSpPr>
            <a:spLocks/>
          </p:cNvSpPr>
          <p:nvPr/>
        </p:nvSpPr>
        <p:spPr bwMode="auto">
          <a:xfrm>
            <a:off x="5281613" y="723900"/>
            <a:ext cx="2924175" cy="5314950"/>
          </a:xfrm>
          <a:custGeom>
            <a:avLst/>
            <a:gdLst>
              <a:gd name="T0" fmla="*/ 2147483647 w 1842"/>
              <a:gd name="T1" fmla="*/ 0 h 3348"/>
              <a:gd name="T2" fmla="*/ 2147483647 w 1842"/>
              <a:gd name="T3" fmla="*/ 2147483647 h 3348"/>
              <a:gd name="T4" fmla="*/ 2147483647 w 1842"/>
              <a:gd name="T5" fmla="*/ 2147483647 h 3348"/>
              <a:gd name="T6" fmla="*/ 2147483647 w 1842"/>
              <a:gd name="T7" fmla="*/ 2147483647 h 3348"/>
              <a:gd name="T8" fmla="*/ 2147483647 w 1842"/>
              <a:gd name="T9" fmla="*/ 2147483647 h 3348"/>
              <a:gd name="T10" fmla="*/ 2147483647 w 1842"/>
              <a:gd name="T11" fmla="*/ 2147483647 h 3348"/>
              <a:gd name="T12" fmla="*/ 2147483647 w 1842"/>
              <a:gd name="T13" fmla="*/ 2147483647 h 3348"/>
              <a:gd name="T14" fmla="*/ 2147483647 w 1842"/>
              <a:gd name="T15" fmla="*/ 2147483647 h 3348"/>
              <a:gd name="T16" fmla="*/ 2147483647 w 1842"/>
              <a:gd name="T17" fmla="*/ 2147483647 h 3348"/>
              <a:gd name="T18" fmla="*/ 2147483647 w 1842"/>
              <a:gd name="T19" fmla="*/ 2147483647 h 3348"/>
              <a:gd name="T20" fmla="*/ 2147483647 w 1842"/>
              <a:gd name="T21" fmla="*/ 2147483647 h 3348"/>
              <a:gd name="T22" fmla="*/ 2147483647 w 1842"/>
              <a:gd name="T23" fmla="*/ 2147483647 h 3348"/>
              <a:gd name="T24" fmla="*/ 0 w 1842"/>
              <a:gd name="T25" fmla="*/ 2147483647 h 3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42" h="3348">
                <a:moveTo>
                  <a:pt x="132" y="0"/>
                </a:moveTo>
                <a:lnTo>
                  <a:pt x="138" y="1200"/>
                </a:lnTo>
                <a:lnTo>
                  <a:pt x="1326" y="1200"/>
                </a:lnTo>
                <a:lnTo>
                  <a:pt x="1326" y="948"/>
                </a:lnTo>
                <a:lnTo>
                  <a:pt x="1830" y="948"/>
                </a:lnTo>
                <a:lnTo>
                  <a:pt x="1842" y="2496"/>
                </a:lnTo>
                <a:lnTo>
                  <a:pt x="1656" y="2340"/>
                </a:lnTo>
                <a:lnTo>
                  <a:pt x="1644" y="1896"/>
                </a:lnTo>
                <a:lnTo>
                  <a:pt x="1248" y="1902"/>
                </a:lnTo>
                <a:lnTo>
                  <a:pt x="1230" y="2430"/>
                </a:lnTo>
                <a:lnTo>
                  <a:pt x="774" y="3348"/>
                </a:lnTo>
                <a:lnTo>
                  <a:pt x="6" y="3348"/>
                </a:lnTo>
                <a:lnTo>
                  <a:pt x="0" y="2226"/>
                </a:lnTo>
              </a:path>
            </a:pathLst>
          </a:custGeom>
          <a:noFill/>
          <a:ln w="28575" cap="flat" cmpd="sng">
            <a:solidFill>
              <a:srgbClr val="FF0000"/>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179228" name="Group 54"/>
          <p:cNvGrpSpPr>
            <a:grpSpLocks/>
          </p:cNvGrpSpPr>
          <p:nvPr/>
        </p:nvGrpSpPr>
        <p:grpSpPr bwMode="auto">
          <a:xfrm>
            <a:off x="8066088" y="2166938"/>
            <a:ext cx="1095375" cy="338137"/>
            <a:chOff x="998" y="1077"/>
            <a:chExt cx="690" cy="213"/>
          </a:xfrm>
        </p:grpSpPr>
        <p:sp>
          <p:nvSpPr>
            <p:cNvPr id="71734" name="Rectangle 55"/>
            <p:cNvSpPr>
              <a:spLocks noChangeArrowheads="1"/>
            </p:cNvSpPr>
            <p:nvPr/>
          </p:nvSpPr>
          <p:spPr bwMode="auto">
            <a:xfrm>
              <a:off x="998" y="1113"/>
              <a:ext cx="690" cy="13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CC0000"/>
                </a:solidFill>
                <a:latin typeface="Arial" charset="0"/>
                <a:cs typeface="Arial" charset="0"/>
              </a:endParaRPr>
            </a:p>
          </p:txBody>
        </p:sp>
        <p:sp>
          <p:nvSpPr>
            <p:cNvPr id="179254" name="Text Box 7"/>
            <p:cNvSpPr txBox="1">
              <a:spLocks noChangeArrowheads="1"/>
            </p:cNvSpPr>
            <p:nvPr/>
          </p:nvSpPr>
          <p:spPr bwMode="auto">
            <a:xfrm>
              <a:off x="1107" y="1077"/>
              <a:ext cx="448"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rgbClr val="CC0000"/>
                  </a:solidFill>
                  <a:latin typeface="Arial" charset="0"/>
                  <a:cs typeface="Arial" charset="0"/>
                </a:rPr>
                <a:t>frame</a:t>
              </a:r>
            </a:p>
          </p:txBody>
        </p:sp>
      </p:grpSp>
      <p:grpSp>
        <p:nvGrpSpPr>
          <p:cNvPr id="179229" name="Group 57"/>
          <p:cNvGrpSpPr>
            <a:grpSpLocks/>
          </p:cNvGrpSpPr>
          <p:nvPr/>
        </p:nvGrpSpPr>
        <p:grpSpPr bwMode="auto">
          <a:xfrm>
            <a:off x="7742238" y="3919538"/>
            <a:ext cx="1095375" cy="338137"/>
            <a:chOff x="998" y="1077"/>
            <a:chExt cx="690" cy="213"/>
          </a:xfrm>
        </p:grpSpPr>
        <p:sp>
          <p:nvSpPr>
            <p:cNvPr id="71732" name="Rectangle 58"/>
            <p:cNvSpPr>
              <a:spLocks noChangeArrowheads="1"/>
            </p:cNvSpPr>
            <p:nvPr/>
          </p:nvSpPr>
          <p:spPr bwMode="auto">
            <a:xfrm>
              <a:off x="998" y="1113"/>
              <a:ext cx="690" cy="13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CC0000"/>
                </a:solidFill>
                <a:latin typeface="Arial" charset="0"/>
                <a:cs typeface="Arial" charset="0"/>
              </a:endParaRPr>
            </a:p>
          </p:txBody>
        </p:sp>
        <p:sp>
          <p:nvSpPr>
            <p:cNvPr id="179252" name="Text Box 7"/>
            <p:cNvSpPr txBox="1">
              <a:spLocks noChangeArrowheads="1"/>
            </p:cNvSpPr>
            <p:nvPr/>
          </p:nvSpPr>
          <p:spPr bwMode="auto">
            <a:xfrm>
              <a:off x="1107" y="1077"/>
              <a:ext cx="448"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rgbClr val="CC0000"/>
                  </a:solidFill>
                  <a:latin typeface="Arial" charset="0"/>
                  <a:cs typeface="Arial" charset="0"/>
                </a:rPr>
                <a:t>frame</a:t>
              </a:r>
            </a:p>
          </p:txBody>
        </p:sp>
      </p:grpSp>
      <p:grpSp>
        <p:nvGrpSpPr>
          <p:cNvPr id="179230" name="Group 60"/>
          <p:cNvGrpSpPr>
            <a:grpSpLocks/>
          </p:cNvGrpSpPr>
          <p:nvPr/>
        </p:nvGrpSpPr>
        <p:grpSpPr bwMode="auto">
          <a:xfrm>
            <a:off x="7808913" y="3638550"/>
            <a:ext cx="962025" cy="304800"/>
            <a:chOff x="1070" y="918"/>
            <a:chExt cx="606" cy="192"/>
          </a:xfrm>
        </p:grpSpPr>
        <p:sp>
          <p:nvSpPr>
            <p:cNvPr id="71730" name="Rectangle 61"/>
            <p:cNvSpPr>
              <a:spLocks noChangeArrowheads="1"/>
            </p:cNvSpPr>
            <p:nvPr/>
          </p:nvSpPr>
          <p:spPr bwMode="auto">
            <a:xfrm>
              <a:off x="1082" y="939"/>
              <a:ext cx="576" cy="13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CC0000"/>
                </a:solidFill>
                <a:latin typeface="Arial" charset="0"/>
                <a:cs typeface="Arial" charset="0"/>
              </a:endParaRPr>
            </a:p>
          </p:txBody>
        </p:sp>
        <p:sp>
          <p:nvSpPr>
            <p:cNvPr id="179250" name="Text Box 4"/>
            <p:cNvSpPr txBox="1">
              <a:spLocks noChangeArrowheads="1"/>
            </p:cNvSpPr>
            <p:nvPr/>
          </p:nvSpPr>
          <p:spPr bwMode="auto">
            <a:xfrm>
              <a:off x="1070" y="918"/>
              <a:ext cx="606"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i="0" dirty="0">
                  <a:solidFill>
                    <a:srgbClr val="CC0000"/>
                  </a:solidFill>
                  <a:latin typeface="Arial" charset="0"/>
                  <a:cs typeface="Arial" charset="0"/>
                </a:rPr>
                <a:t>datagram</a:t>
              </a:r>
            </a:p>
          </p:txBody>
        </p:sp>
      </p:grpSp>
      <p:sp>
        <p:nvSpPr>
          <p:cNvPr id="179231" name="Freeform 63"/>
          <p:cNvSpPr>
            <a:spLocks/>
          </p:cNvSpPr>
          <p:nvPr/>
        </p:nvSpPr>
        <p:spPr bwMode="auto">
          <a:xfrm>
            <a:off x="6424613" y="3533775"/>
            <a:ext cx="361950" cy="923925"/>
          </a:xfrm>
          <a:custGeom>
            <a:avLst/>
            <a:gdLst>
              <a:gd name="T0" fmla="*/ 2147483647 w 228"/>
              <a:gd name="T1" fmla="*/ 0 h 582"/>
              <a:gd name="T2" fmla="*/ 2147483647 w 228"/>
              <a:gd name="T3" fmla="*/ 2147483647 h 582"/>
              <a:gd name="T4" fmla="*/ 2147483647 w 228"/>
              <a:gd name="T5" fmla="*/ 2147483647 h 582"/>
              <a:gd name="T6" fmla="*/ 0 w 228"/>
              <a:gd name="T7" fmla="*/ 2147483647 h 582"/>
              <a:gd name="T8" fmla="*/ 2147483647 w 228"/>
              <a:gd name="T9" fmla="*/ 0 h 5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 h="582">
                <a:moveTo>
                  <a:pt x="228" y="0"/>
                </a:moveTo>
                <a:lnTo>
                  <a:pt x="228" y="582"/>
                </a:lnTo>
                <a:lnTo>
                  <a:pt x="12" y="360"/>
                </a:lnTo>
                <a:lnTo>
                  <a:pt x="0" y="222"/>
                </a:lnTo>
                <a:lnTo>
                  <a:pt x="228" y="0"/>
                </a:lnTo>
                <a:close/>
              </a:path>
            </a:pathLst>
          </a:custGeom>
          <a:gradFill rotWithShape="1">
            <a:gsLst>
              <a:gs pos="0">
                <a:schemeClr val="bg1"/>
              </a:gs>
              <a:gs pos="100000">
                <a:srgbClr val="000099"/>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179232" name="Group 44"/>
          <p:cNvGrpSpPr>
            <a:grpSpLocks/>
          </p:cNvGrpSpPr>
          <p:nvPr/>
        </p:nvGrpSpPr>
        <p:grpSpPr bwMode="auto">
          <a:xfrm>
            <a:off x="6481763" y="1347788"/>
            <a:ext cx="762000" cy="693737"/>
            <a:chOff x="-44" y="1473"/>
            <a:chExt cx="981" cy="1105"/>
          </a:xfrm>
        </p:grpSpPr>
        <p:pic>
          <p:nvPicPr>
            <p:cNvPr id="179247"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9248"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79233" name="Group 44"/>
          <p:cNvGrpSpPr>
            <a:grpSpLocks/>
          </p:cNvGrpSpPr>
          <p:nvPr/>
        </p:nvGrpSpPr>
        <p:grpSpPr bwMode="auto">
          <a:xfrm>
            <a:off x="6461125" y="6002338"/>
            <a:ext cx="762000" cy="693737"/>
            <a:chOff x="-44" y="1473"/>
            <a:chExt cx="981" cy="1105"/>
          </a:xfrm>
        </p:grpSpPr>
        <p:pic>
          <p:nvPicPr>
            <p:cNvPr id="179245"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924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717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463" y="2671763"/>
            <a:ext cx="877887"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79236" name="Picture 23"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8" y="847725"/>
            <a:ext cx="4113212"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98</a:t>
            </a:fld>
            <a:endParaRPr lang="en-US" sz="1200" dirty="0">
              <a:latin typeface="Tahoma" charset="0"/>
            </a:endParaRPr>
          </a:p>
        </p:txBody>
      </p:sp>
      <p:sp>
        <p:nvSpPr>
          <p:cNvPr id="70"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grpSp>
        <p:nvGrpSpPr>
          <p:cNvPr id="71" name="Group 347"/>
          <p:cNvGrpSpPr>
            <a:grpSpLocks/>
          </p:cNvGrpSpPr>
          <p:nvPr/>
        </p:nvGrpSpPr>
        <p:grpSpPr bwMode="auto">
          <a:xfrm>
            <a:off x="5807754" y="3834926"/>
            <a:ext cx="781085" cy="431171"/>
            <a:chOff x="1871277" y="1576300"/>
            <a:chExt cx="1128371" cy="437861"/>
          </a:xfrm>
        </p:grpSpPr>
        <p:sp>
          <p:nvSpPr>
            <p:cNvPr id="72" name="Oval 7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73" name="Rectangle 7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4" name="Oval 7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75" name="Freeform 7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6" name="Freeform 7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7" name="Freeform 7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8" name="Freeform 7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79" name="Straight Connector 78"/>
            <p:cNvCxnSpPr>
              <a:endCxn id="7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119210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8" name="Freeform 81"/>
          <p:cNvSpPr>
            <a:spLocks/>
          </p:cNvSpPr>
          <p:nvPr/>
        </p:nvSpPr>
        <p:spPr bwMode="auto">
          <a:xfrm rot="5400000">
            <a:off x="1193801" y="808038"/>
            <a:ext cx="2789237" cy="4313238"/>
          </a:xfrm>
          <a:custGeom>
            <a:avLst/>
            <a:gdLst>
              <a:gd name="T0" fmla="*/ 2147483647 w 10000"/>
              <a:gd name="T1" fmla="*/ 2147483647 h 9831"/>
              <a:gd name="T2" fmla="*/ 2147483647 w 10000"/>
              <a:gd name="T3" fmla="*/ 2147483647 h 9831"/>
              <a:gd name="T4" fmla="*/ 2147483647 w 10000"/>
              <a:gd name="T5" fmla="*/ 2147483647 h 9831"/>
              <a:gd name="T6" fmla="*/ 2147483647 w 10000"/>
              <a:gd name="T7" fmla="*/ 2147483647 h 9831"/>
              <a:gd name="T8" fmla="*/ 2147483647 w 10000"/>
              <a:gd name="T9" fmla="*/ 2147483647 h 9831"/>
              <a:gd name="T10" fmla="*/ 2147483647 w 10000"/>
              <a:gd name="T11" fmla="*/ 2147483647 h 9831"/>
              <a:gd name="T12" fmla="*/ 2147483647 w 10000"/>
              <a:gd name="T13" fmla="*/ 2147483647 h 9831"/>
              <a:gd name="T14" fmla="*/ 2147483647 w 10000"/>
              <a:gd name="T15" fmla="*/ 2147483647 h 9831"/>
              <a:gd name="T16" fmla="*/ 2147483647 w 10000"/>
              <a:gd name="T17" fmla="*/ 2147483647 h 9831"/>
              <a:gd name="T18" fmla="*/ 2147483647 w 10000"/>
              <a:gd name="T19" fmla="*/ 2147483647 h 9831"/>
              <a:gd name="T20" fmla="*/ 2147483647 w 10000"/>
              <a:gd name="T21" fmla="*/ 2147483647 h 9831"/>
              <a:gd name="T22" fmla="*/ 2147483647 w 10000"/>
              <a:gd name="T23" fmla="*/ 2147483647 h 98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9831">
                <a:moveTo>
                  <a:pt x="3018" y="119"/>
                </a:moveTo>
                <a:cubicBezTo>
                  <a:pt x="2111" y="198"/>
                  <a:pt x="1047" y="-39"/>
                  <a:pt x="545" y="518"/>
                </a:cubicBezTo>
                <a:cubicBezTo>
                  <a:pt x="43" y="1076"/>
                  <a:pt x="40" y="2518"/>
                  <a:pt x="8" y="3464"/>
                </a:cubicBezTo>
                <a:cubicBezTo>
                  <a:pt x="-24" y="4411"/>
                  <a:pt x="32" y="5681"/>
                  <a:pt x="354" y="6198"/>
                </a:cubicBezTo>
                <a:cubicBezTo>
                  <a:pt x="677" y="6715"/>
                  <a:pt x="1127" y="6126"/>
                  <a:pt x="1947" y="6568"/>
                </a:cubicBezTo>
                <a:cubicBezTo>
                  <a:pt x="2769" y="7010"/>
                  <a:pt x="4247" y="8310"/>
                  <a:pt x="5285" y="8849"/>
                </a:cubicBezTo>
                <a:cubicBezTo>
                  <a:pt x="6321" y="9388"/>
                  <a:pt x="7408" y="9963"/>
                  <a:pt x="8172" y="9805"/>
                </a:cubicBezTo>
                <a:cubicBezTo>
                  <a:pt x="8934" y="9645"/>
                  <a:pt x="9588" y="8930"/>
                  <a:pt x="9864" y="7895"/>
                </a:cubicBezTo>
                <a:cubicBezTo>
                  <a:pt x="10140" y="6857"/>
                  <a:pt x="9927" y="4774"/>
                  <a:pt x="9830" y="3590"/>
                </a:cubicBezTo>
                <a:cubicBezTo>
                  <a:pt x="9733" y="2406"/>
                  <a:pt x="10004" y="1276"/>
                  <a:pt x="9282" y="788"/>
                </a:cubicBezTo>
                <a:cubicBezTo>
                  <a:pt x="8561" y="302"/>
                  <a:pt x="7028" y="160"/>
                  <a:pt x="5984" y="49"/>
                </a:cubicBezTo>
                <a:cubicBezTo>
                  <a:pt x="4940" y="-62"/>
                  <a:pt x="3924" y="41"/>
                  <a:pt x="3018" y="119"/>
                </a:cubicBezTo>
                <a:close/>
              </a:path>
            </a:pathLst>
          </a:custGeom>
          <a:solidFill>
            <a:srgbClr val="00CC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717" name="Line 33"/>
          <p:cNvSpPr>
            <a:spLocks noChangeShapeType="1"/>
          </p:cNvSpPr>
          <p:nvPr/>
        </p:nvSpPr>
        <p:spPr bwMode="auto">
          <a:xfrm flipH="1">
            <a:off x="1325563" y="2581275"/>
            <a:ext cx="1181100" cy="914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18" name="Line 34"/>
          <p:cNvSpPr>
            <a:spLocks noChangeShapeType="1"/>
          </p:cNvSpPr>
          <p:nvPr/>
        </p:nvSpPr>
        <p:spPr bwMode="auto">
          <a:xfrm>
            <a:off x="2617788" y="2573338"/>
            <a:ext cx="0" cy="9461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19" name="Line 35"/>
          <p:cNvSpPr>
            <a:spLocks noChangeShapeType="1"/>
          </p:cNvSpPr>
          <p:nvPr/>
        </p:nvSpPr>
        <p:spPr bwMode="auto">
          <a:xfrm flipH="1" flipV="1">
            <a:off x="2728913" y="2530475"/>
            <a:ext cx="1063625" cy="10477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20" name="Line 59"/>
          <p:cNvSpPr>
            <a:spLocks noChangeShapeType="1"/>
          </p:cNvSpPr>
          <p:nvPr/>
        </p:nvSpPr>
        <p:spPr bwMode="auto">
          <a:xfrm flipV="1">
            <a:off x="2789238" y="2132013"/>
            <a:ext cx="706437" cy="2746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21" name="Line 60"/>
          <p:cNvSpPr>
            <a:spLocks noChangeShapeType="1"/>
          </p:cNvSpPr>
          <p:nvPr/>
        </p:nvSpPr>
        <p:spPr bwMode="auto">
          <a:xfrm flipV="1">
            <a:off x="2670175" y="1924050"/>
            <a:ext cx="385763" cy="4905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22" name="Line 77"/>
          <p:cNvSpPr>
            <a:spLocks noChangeShapeType="1"/>
          </p:cNvSpPr>
          <p:nvPr/>
        </p:nvSpPr>
        <p:spPr bwMode="auto">
          <a:xfrm>
            <a:off x="2038350" y="2024063"/>
            <a:ext cx="498475" cy="4159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23" name="Line 78"/>
          <p:cNvSpPr>
            <a:spLocks noChangeShapeType="1"/>
          </p:cNvSpPr>
          <p:nvPr/>
        </p:nvSpPr>
        <p:spPr bwMode="auto">
          <a:xfrm flipH="1">
            <a:off x="1235075" y="1957388"/>
            <a:ext cx="49053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24" name="Line 20"/>
          <p:cNvSpPr>
            <a:spLocks noChangeShapeType="1"/>
          </p:cNvSpPr>
          <p:nvPr/>
        </p:nvSpPr>
        <p:spPr bwMode="auto">
          <a:xfrm flipH="1">
            <a:off x="928688" y="3463925"/>
            <a:ext cx="3206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25" name="Line 21"/>
          <p:cNvSpPr>
            <a:spLocks noChangeShapeType="1"/>
          </p:cNvSpPr>
          <p:nvPr/>
        </p:nvSpPr>
        <p:spPr bwMode="auto">
          <a:xfrm flipH="1">
            <a:off x="1152525" y="3494088"/>
            <a:ext cx="157163" cy="203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26" name="Line 22"/>
          <p:cNvSpPr>
            <a:spLocks noChangeShapeType="1"/>
          </p:cNvSpPr>
          <p:nvPr/>
        </p:nvSpPr>
        <p:spPr bwMode="auto">
          <a:xfrm>
            <a:off x="1393825" y="3513138"/>
            <a:ext cx="42863" cy="190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nvGrpSpPr>
          <p:cNvPr id="181269" name="Group 44"/>
          <p:cNvGrpSpPr>
            <a:grpSpLocks/>
          </p:cNvGrpSpPr>
          <p:nvPr/>
        </p:nvGrpSpPr>
        <p:grpSpPr bwMode="auto">
          <a:xfrm>
            <a:off x="666187" y="3337113"/>
            <a:ext cx="328359" cy="310623"/>
            <a:chOff x="-44" y="1473"/>
            <a:chExt cx="981" cy="1105"/>
          </a:xfrm>
        </p:grpSpPr>
        <p:pic>
          <p:nvPicPr>
            <p:cNvPr id="181397"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398"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1270" name="Group 44"/>
          <p:cNvGrpSpPr>
            <a:grpSpLocks/>
          </p:cNvGrpSpPr>
          <p:nvPr/>
        </p:nvGrpSpPr>
        <p:grpSpPr bwMode="auto">
          <a:xfrm>
            <a:off x="900729" y="3632280"/>
            <a:ext cx="328359" cy="310623"/>
            <a:chOff x="-44" y="1473"/>
            <a:chExt cx="981" cy="1105"/>
          </a:xfrm>
        </p:grpSpPr>
        <p:pic>
          <p:nvPicPr>
            <p:cNvPr id="181395"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39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1271" name="Group 44"/>
          <p:cNvGrpSpPr>
            <a:grpSpLocks/>
          </p:cNvGrpSpPr>
          <p:nvPr/>
        </p:nvGrpSpPr>
        <p:grpSpPr bwMode="auto">
          <a:xfrm>
            <a:off x="1205633" y="3651958"/>
            <a:ext cx="328359" cy="310623"/>
            <a:chOff x="-44" y="1473"/>
            <a:chExt cx="981" cy="1105"/>
          </a:xfrm>
        </p:grpSpPr>
        <p:pic>
          <p:nvPicPr>
            <p:cNvPr id="181393"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394"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72730" name="Line 21"/>
          <p:cNvSpPr>
            <a:spLocks noChangeShapeType="1"/>
          </p:cNvSpPr>
          <p:nvPr/>
        </p:nvSpPr>
        <p:spPr bwMode="auto">
          <a:xfrm>
            <a:off x="1520825" y="3468688"/>
            <a:ext cx="219075" cy="1968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31" name="Line 22"/>
          <p:cNvSpPr>
            <a:spLocks noChangeShapeType="1"/>
          </p:cNvSpPr>
          <p:nvPr/>
        </p:nvSpPr>
        <p:spPr bwMode="auto">
          <a:xfrm flipH="1">
            <a:off x="1654175" y="3787775"/>
            <a:ext cx="69850" cy="18891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32" name="Line 22"/>
          <p:cNvSpPr>
            <a:spLocks noChangeShapeType="1"/>
          </p:cNvSpPr>
          <p:nvPr/>
        </p:nvSpPr>
        <p:spPr bwMode="auto">
          <a:xfrm>
            <a:off x="1889125" y="3794125"/>
            <a:ext cx="41275" cy="190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33" name="Line 20"/>
          <p:cNvSpPr>
            <a:spLocks noChangeShapeType="1"/>
          </p:cNvSpPr>
          <p:nvPr/>
        </p:nvSpPr>
        <p:spPr bwMode="auto">
          <a:xfrm flipH="1">
            <a:off x="1828800" y="3717925"/>
            <a:ext cx="3206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nvGrpSpPr>
          <p:cNvPr id="181276" name="Group 44"/>
          <p:cNvGrpSpPr>
            <a:grpSpLocks/>
          </p:cNvGrpSpPr>
          <p:nvPr/>
        </p:nvGrpSpPr>
        <p:grpSpPr bwMode="auto">
          <a:xfrm>
            <a:off x="1439164" y="3892842"/>
            <a:ext cx="328359" cy="310623"/>
            <a:chOff x="-44" y="1473"/>
            <a:chExt cx="981" cy="1105"/>
          </a:xfrm>
        </p:grpSpPr>
        <p:pic>
          <p:nvPicPr>
            <p:cNvPr id="181391"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392"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1277" name="Group 44"/>
          <p:cNvGrpSpPr>
            <a:grpSpLocks/>
          </p:cNvGrpSpPr>
          <p:nvPr/>
        </p:nvGrpSpPr>
        <p:grpSpPr bwMode="auto">
          <a:xfrm>
            <a:off x="1703023" y="3936948"/>
            <a:ext cx="328359" cy="310623"/>
            <a:chOff x="-44" y="1473"/>
            <a:chExt cx="981" cy="1105"/>
          </a:xfrm>
        </p:grpSpPr>
        <p:pic>
          <p:nvPicPr>
            <p:cNvPr id="181389"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390"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727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3365500"/>
            <a:ext cx="390525" cy="195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27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3633788"/>
            <a:ext cx="392112" cy="193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81280" name="Group 44"/>
          <p:cNvGrpSpPr>
            <a:grpSpLocks/>
          </p:cNvGrpSpPr>
          <p:nvPr/>
        </p:nvGrpSpPr>
        <p:grpSpPr bwMode="auto">
          <a:xfrm>
            <a:off x="1948686" y="3587498"/>
            <a:ext cx="328359" cy="310623"/>
            <a:chOff x="-44" y="1473"/>
            <a:chExt cx="981" cy="1105"/>
          </a:xfrm>
        </p:grpSpPr>
        <p:pic>
          <p:nvPicPr>
            <p:cNvPr id="181387"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388"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72739" name="Line 20"/>
          <p:cNvSpPr>
            <a:spLocks noChangeShapeType="1"/>
          </p:cNvSpPr>
          <p:nvPr/>
        </p:nvSpPr>
        <p:spPr bwMode="auto">
          <a:xfrm flipH="1">
            <a:off x="3363913" y="3636963"/>
            <a:ext cx="3206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40" name="Line 21"/>
          <p:cNvSpPr>
            <a:spLocks noChangeShapeType="1"/>
          </p:cNvSpPr>
          <p:nvPr/>
        </p:nvSpPr>
        <p:spPr bwMode="auto">
          <a:xfrm flipH="1">
            <a:off x="3587750" y="3667125"/>
            <a:ext cx="157163" cy="203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41" name="Line 22"/>
          <p:cNvSpPr>
            <a:spLocks noChangeShapeType="1"/>
          </p:cNvSpPr>
          <p:nvPr/>
        </p:nvSpPr>
        <p:spPr bwMode="auto">
          <a:xfrm>
            <a:off x="3829050" y="3686175"/>
            <a:ext cx="42863" cy="190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nvGrpSpPr>
          <p:cNvPr id="181284" name="Group 44"/>
          <p:cNvGrpSpPr>
            <a:grpSpLocks/>
          </p:cNvGrpSpPr>
          <p:nvPr/>
        </p:nvGrpSpPr>
        <p:grpSpPr bwMode="auto">
          <a:xfrm>
            <a:off x="3186502" y="3516927"/>
            <a:ext cx="328359" cy="310623"/>
            <a:chOff x="-44" y="1473"/>
            <a:chExt cx="981" cy="1105"/>
          </a:xfrm>
        </p:grpSpPr>
        <p:pic>
          <p:nvPicPr>
            <p:cNvPr id="181385"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38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1285" name="Group 44"/>
          <p:cNvGrpSpPr>
            <a:grpSpLocks/>
          </p:cNvGrpSpPr>
          <p:nvPr/>
        </p:nvGrpSpPr>
        <p:grpSpPr bwMode="auto">
          <a:xfrm>
            <a:off x="3336123" y="3805310"/>
            <a:ext cx="328359" cy="310623"/>
            <a:chOff x="-44" y="1473"/>
            <a:chExt cx="981" cy="1105"/>
          </a:xfrm>
        </p:grpSpPr>
        <p:pic>
          <p:nvPicPr>
            <p:cNvPr id="181383"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384"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1286" name="Group 44"/>
          <p:cNvGrpSpPr>
            <a:grpSpLocks/>
          </p:cNvGrpSpPr>
          <p:nvPr/>
        </p:nvGrpSpPr>
        <p:grpSpPr bwMode="auto">
          <a:xfrm>
            <a:off x="3641028" y="3824987"/>
            <a:ext cx="328359" cy="310623"/>
            <a:chOff x="-44" y="1473"/>
            <a:chExt cx="981" cy="1105"/>
          </a:xfrm>
        </p:grpSpPr>
        <p:pic>
          <p:nvPicPr>
            <p:cNvPr id="181381"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382"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72745" name="Line 20"/>
          <p:cNvSpPr>
            <a:spLocks noChangeShapeType="1"/>
          </p:cNvSpPr>
          <p:nvPr/>
        </p:nvSpPr>
        <p:spPr bwMode="auto">
          <a:xfrm flipH="1" flipV="1">
            <a:off x="2773363" y="3667125"/>
            <a:ext cx="349250" cy="20161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46" name="Line 21"/>
          <p:cNvSpPr>
            <a:spLocks noChangeShapeType="1"/>
          </p:cNvSpPr>
          <p:nvPr/>
        </p:nvSpPr>
        <p:spPr bwMode="auto">
          <a:xfrm flipH="1">
            <a:off x="2505075" y="3636963"/>
            <a:ext cx="157163" cy="203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72747" name="Line 22"/>
          <p:cNvSpPr>
            <a:spLocks noChangeShapeType="1"/>
          </p:cNvSpPr>
          <p:nvPr/>
        </p:nvSpPr>
        <p:spPr bwMode="auto">
          <a:xfrm>
            <a:off x="2746375" y="3656013"/>
            <a:ext cx="42863" cy="190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grpSp>
        <p:nvGrpSpPr>
          <p:cNvPr id="181290" name="Group 44"/>
          <p:cNvGrpSpPr>
            <a:grpSpLocks/>
          </p:cNvGrpSpPr>
          <p:nvPr/>
        </p:nvGrpSpPr>
        <p:grpSpPr bwMode="auto">
          <a:xfrm>
            <a:off x="2855919" y="3771381"/>
            <a:ext cx="328359" cy="310623"/>
            <a:chOff x="-44" y="1473"/>
            <a:chExt cx="981" cy="1105"/>
          </a:xfrm>
        </p:grpSpPr>
        <p:pic>
          <p:nvPicPr>
            <p:cNvPr id="181379"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380"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1291" name="Group 44"/>
          <p:cNvGrpSpPr>
            <a:grpSpLocks/>
          </p:cNvGrpSpPr>
          <p:nvPr/>
        </p:nvGrpSpPr>
        <p:grpSpPr bwMode="auto">
          <a:xfrm>
            <a:off x="2253389" y="3774775"/>
            <a:ext cx="328359" cy="310623"/>
            <a:chOff x="-44" y="1473"/>
            <a:chExt cx="981" cy="1105"/>
          </a:xfrm>
        </p:grpSpPr>
        <p:pic>
          <p:nvPicPr>
            <p:cNvPr id="181377"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378"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181292" name="Group 44"/>
          <p:cNvGrpSpPr>
            <a:grpSpLocks/>
          </p:cNvGrpSpPr>
          <p:nvPr/>
        </p:nvGrpSpPr>
        <p:grpSpPr bwMode="auto">
          <a:xfrm>
            <a:off x="2558293" y="3794453"/>
            <a:ext cx="328359" cy="310623"/>
            <a:chOff x="-44" y="1473"/>
            <a:chExt cx="981" cy="1105"/>
          </a:xfrm>
        </p:grpSpPr>
        <p:pic>
          <p:nvPicPr>
            <p:cNvPr id="181375"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376"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727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475" y="3508375"/>
            <a:ext cx="392113" cy="193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2752" name="Line 20"/>
          <p:cNvSpPr>
            <a:spLocks noChangeShapeType="1"/>
          </p:cNvSpPr>
          <p:nvPr/>
        </p:nvSpPr>
        <p:spPr bwMode="auto">
          <a:xfrm flipH="1">
            <a:off x="3846513" y="3687763"/>
            <a:ext cx="3206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pic>
        <p:nvPicPr>
          <p:cNvPr id="727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150" y="3538538"/>
            <a:ext cx="392113" cy="195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81296" name="Group 44"/>
          <p:cNvGrpSpPr>
            <a:grpSpLocks/>
          </p:cNvGrpSpPr>
          <p:nvPr/>
        </p:nvGrpSpPr>
        <p:grpSpPr bwMode="auto">
          <a:xfrm>
            <a:off x="3941686" y="3547462"/>
            <a:ext cx="328359" cy="310623"/>
            <a:chOff x="-44" y="1473"/>
            <a:chExt cx="981" cy="1105"/>
          </a:xfrm>
        </p:grpSpPr>
        <p:pic>
          <p:nvPicPr>
            <p:cNvPr id="181373" name="Picture 4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374" name="Freeform 46"/>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pic>
        <p:nvPicPr>
          <p:cNvPr id="727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138" y="2371725"/>
            <a:ext cx="5397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81298" name="Group 906"/>
          <p:cNvGrpSpPr>
            <a:grpSpLocks/>
          </p:cNvGrpSpPr>
          <p:nvPr/>
        </p:nvGrpSpPr>
        <p:grpSpPr bwMode="auto">
          <a:xfrm>
            <a:off x="3049940" y="1757677"/>
            <a:ext cx="211953" cy="373659"/>
            <a:chOff x="4140" y="429"/>
            <a:chExt cx="1425" cy="2396"/>
          </a:xfrm>
        </p:grpSpPr>
        <p:sp>
          <p:nvSpPr>
            <p:cNvPr id="181341" name="Freeform 907"/>
            <p:cNvSpPr>
              <a:spLocks/>
            </p:cNvSpPr>
            <p:nvPr/>
          </p:nvSpPr>
          <p:spPr bwMode="auto">
            <a:xfrm>
              <a:off x="5268" y="433"/>
              <a:ext cx="283" cy="2286"/>
            </a:xfrm>
            <a:custGeom>
              <a:avLst/>
              <a:gdLst>
                <a:gd name="T0" fmla="*/ 17 w 354"/>
                <a:gd name="T1" fmla="*/ 0 h 2742"/>
                <a:gd name="T2" fmla="*/ 93 w 354"/>
                <a:gd name="T3" fmla="*/ 114 h 2742"/>
                <a:gd name="T4" fmla="*/ 91 w 354"/>
                <a:gd name="T5" fmla="*/ 881 h 2742"/>
                <a:gd name="T6" fmla="*/ 0 w 354"/>
                <a:gd name="T7" fmla="*/ 921 h 2742"/>
                <a:gd name="T8" fmla="*/ 1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00" name="Rectangle 908"/>
            <p:cNvSpPr>
              <a:spLocks noChangeArrowheads="1"/>
            </p:cNvSpPr>
            <p:nvPr/>
          </p:nvSpPr>
          <p:spPr bwMode="auto">
            <a:xfrm>
              <a:off x="4202" y="427"/>
              <a:ext cx="1057" cy="2290"/>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181343" name="Freeform 909"/>
            <p:cNvSpPr>
              <a:spLocks/>
            </p:cNvSpPr>
            <p:nvPr/>
          </p:nvSpPr>
          <p:spPr bwMode="auto">
            <a:xfrm>
              <a:off x="5321" y="570"/>
              <a:ext cx="169" cy="2115"/>
            </a:xfrm>
            <a:custGeom>
              <a:avLst/>
              <a:gdLst>
                <a:gd name="T0" fmla="*/ 2 w 211"/>
                <a:gd name="T1" fmla="*/ 0 h 2537"/>
                <a:gd name="T2" fmla="*/ 56 w 211"/>
                <a:gd name="T3" fmla="*/ 73 h 2537"/>
                <a:gd name="T4" fmla="*/ 2 w 211"/>
                <a:gd name="T5" fmla="*/ 839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1344" name="Freeform 910"/>
            <p:cNvSpPr>
              <a:spLocks/>
            </p:cNvSpPr>
            <p:nvPr/>
          </p:nvSpPr>
          <p:spPr bwMode="auto">
            <a:xfrm>
              <a:off x="5284" y="1640"/>
              <a:ext cx="263" cy="189"/>
            </a:xfrm>
            <a:custGeom>
              <a:avLst/>
              <a:gdLst>
                <a:gd name="T0" fmla="*/ 2 w 328"/>
                <a:gd name="T1" fmla="*/ 0 h 226"/>
                <a:gd name="T2" fmla="*/ 87 w 328"/>
                <a:gd name="T3" fmla="*/ 43 h 226"/>
                <a:gd name="T4" fmla="*/ 87 w 328"/>
                <a:gd name="T5" fmla="*/ 77 h 226"/>
                <a:gd name="T6" fmla="*/ 0 w 328"/>
                <a:gd name="T7" fmla="*/ 34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03" name="Rectangle 911"/>
            <p:cNvSpPr>
              <a:spLocks noChangeArrowheads="1"/>
            </p:cNvSpPr>
            <p:nvPr/>
          </p:nvSpPr>
          <p:spPr bwMode="auto">
            <a:xfrm>
              <a:off x="4212" y="692"/>
              <a:ext cx="598" cy="51"/>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nvGrpSpPr>
            <p:cNvPr id="181346" name="Group 912"/>
            <p:cNvGrpSpPr>
              <a:grpSpLocks/>
            </p:cNvGrpSpPr>
            <p:nvPr/>
          </p:nvGrpSpPr>
          <p:grpSpPr bwMode="auto">
            <a:xfrm>
              <a:off x="4749" y="668"/>
              <a:ext cx="581" cy="145"/>
              <a:chOff x="614" y="2568"/>
              <a:chExt cx="725" cy="139"/>
            </a:xfrm>
          </p:grpSpPr>
          <p:sp>
            <p:nvSpPr>
              <p:cNvPr id="72829" name="AutoShape 913"/>
              <p:cNvSpPr>
                <a:spLocks noChangeArrowheads="1"/>
              </p:cNvSpPr>
              <p:nvPr/>
            </p:nvSpPr>
            <p:spPr bwMode="auto">
              <a:xfrm>
                <a:off x="610" y="2571"/>
                <a:ext cx="733" cy="137"/>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830" name="AutoShape 914"/>
              <p:cNvSpPr>
                <a:spLocks noChangeArrowheads="1"/>
              </p:cNvSpPr>
              <p:nvPr/>
            </p:nvSpPr>
            <p:spPr bwMode="auto">
              <a:xfrm>
                <a:off x="624" y="2591"/>
                <a:ext cx="706" cy="9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sp>
          <p:nvSpPr>
            <p:cNvPr id="72805" name="Rectangle 915"/>
            <p:cNvSpPr>
              <a:spLocks noChangeArrowheads="1"/>
            </p:cNvSpPr>
            <p:nvPr/>
          </p:nvSpPr>
          <p:spPr bwMode="auto">
            <a:xfrm>
              <a:off x="4223" y="1017"/>
              <a:ext cx="598" cy="51"/>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nvGrpSpPr>
            <p:cNvPr id="181348" name="Group 916"/>
            <p:cNvGrpSpPr>
              <a:grpSpLocks/>
            </p:cNvGrpSpPr>
            <p:nvPr/>
          </p:nvGrpSpPr>
          <p:grpSpPr bwMode="auto">
            <a:xfrm>
              <a:off x="4747" y="994"/>
              <a:ext cx="581" cy="134"/>
              <a:chOff x="614" y="2568"/>
              <a:chExt cx="725" cy="139"/>
            </a:xfrm>
          </p:grpSpPr>
          <p:sp>
            <p:nvSpPr>
              <p:cNvPr id="72827" name="AutoShape 917"/>
              <p:cNvSpPr>
                <a:spLocks noChangeArrowheads="1"/>
              </p:cNvSpPr>
              <p:nvPr/>
            </p:nvSpPr>
            <p:spPr bwMode="auto">
              <a:xfrm>
                <a:off x="613" y="2571"/>
                <a:ext cx="772" cy="137"/>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828" name="AutoShape 918"/>
              <p:cNvSpPr>
                <a:spLocks noChangeArrowheads="1"/>
              </p:cNvSpPr>
              <p:nvPr/>
            </p:nvSpPr>
            <p:spPr bwMode="auto">
              <a:xfrm>
                <a:off x="626" y="2582"/>
                <a:ext cx="706"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sp>
          <p:nvSpPr>
            <p:cNvPr id="72807" name="Rectangle 919"/>
            <p:cNvSpPr>
              <a:spLocks noChangeArrowheads="1"/>
            </p:cNvSpPr>
            <p:nvPr/>
          </p:nvSpPr>
          <p:spPr bwMode="auto">
            <a:xfrm>
              <a:off x="4212" y="1363"/>
              <a:ext cx="598" cy="41"/>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808" name="Rectangle 920"/>
            <p:cNvSpPr>
              <a:spLocks noChangeArrowheads="1"/>
            </p:cNvSpPr>
            <p:nvPr/>
          </p:nvSpPr>
          <p:spPr bwMode="auto">
            <a:xfrm>
              <a:off x="4223" y="1659"/>
              <a:ext cx="598" cy="41"/>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nvGrpSpPr>
            <p:cNvPr id="181351" name="Group 921"/>
            <p:cNvGrpSpPr>
              <a:grpSpLocks/>
            </p:cNvGrpSpPr>
            <p:nvPr/>
          </p:nvGrpSpPr>
          <p:grpSpPr bwMode="auto">
            <a:xfrm>
              <a:off x="4735" y="1627"/>
              <a:ext cx="582" cy="151"/>
              <a:chOff x="614" y="2568"/>
              <a:chExt cx="725" cy="139"/>
            </a:xfrm>
          </p:grpSpPr>
          <p:sp>
            <p:nvSpPr>
              <p:cNvPr id="72825" name="AutoShape 922"/>
              <p:cNvSpPr>
                <a:spLocks noChangeArrowheads="1"/>
              </p:cNvSpPr>
              <p:nvPr/>
            </p:nvSpPr>
            <p:spPr bwMode="auto">
              <a:xfrm>
                <a:off x="614" y="2569"/>
                <a:ext cx="731" cy="141"/>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826" name="AutoShape 923"/>
              <p:cNvSpPr>
                <a:spLocks noChangeArrowheads="1"/>
              </p:cNvSpPr>
              <p:nvPr/>
            </p:nvSpPr>
            <p:spPr bwMode="auto">
              <a:xfrm>
                <a:off x="628" y="2588"/>
                <a:ext cx="745"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sp>
          <p:nvSpPr>
            <p:cNvPr id="181352" name="Freeform 924"/>
            <p:cNvSpPr>
              <a:spLocks/>
            </p:cNvSpPr>
            <p:nvPr/>
          </p:nvSpPr>
          <p:spPr bwMode="auto">
            <a:xfrm>
              <a:off x="5288" y="1354"/>
              <a:ext cx="263" cy="188"/>
            </a:xfrm>
            <a:custGeom>
              <a:avLst/>
              <a:gdLst>
                <a:gd name="T0" fmla="*/ 2 w 328"/>
                <a:gd name="T1" fmla="*/ 0 h 226"/>
                <a:gd name="T2" fmla="*/ 87 w 328"/>
                <a:gd name="T3" fmla="*/ 42 h 226"/>
                <a:gd name="T4" fmla="*/ 87 w 328"/>
                <a:gd name="T5" fmla="*/ 75 h 226"/>
                <a:gd name="T6" fmla="*/ 0 w 328"/>
                <a:gd name="T7" fmla="*/ 32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81353" name="Group 925"/>
            <p:cNvGrpSpPr>
              <a:grpSpLocks/>
            </p:cNvGrpSpPr>
            <p:nvPr/>
          </p:nvGrpSpPr>
          <p:grpSpPr bwMode="auto">
            <a:xfrm>
              <a:off x="4739" y="1327"/>
              <a:ext cx="582" cy="139"/>
              <a:chOff x="614" y="2568"/>
              <a:chExt cx="725" cy="139"/>
            </a:xfrm>
          </p:grpSpPr>
          <p:sp>
            <p:nvSpPr>
              <p:cNvPr id="72823" name="AutoShape 926"/>
              <p:cNvSpPr>
                <a:spLocks noChangeArrowheads="1"/>
              </p:cNvSpPr>
              <p:nvPr/>
            </p:nvSpPr>
            <p:spPr bwMode="auto">
              <a:xfrm>
                <a:off x="609" y="2564"/>
                <a:ext cx="731" cy="143"/>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824" name="AutoShape 927"/>
              <p:cNvSpPr>
                <a:spLocks noChangeArrowheads="1"/>
              </p:cNvSpPr>
              <p:nvPr/>
            </p:nvSpPr>
            <p:spPr bwMode="auto">
              <a:xfrm>
                <a:off x="623" y="2584"/>
                <a:ext cx="705"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sp>
          <p:nvSpPr>
            <p:cNvPr id="72812" name="Rectangle 928"/>
            <p:cNvSpPr>
              <a:spLocks noChangeArrowheads="1"/>
            </p:cNvSpPr>
            <p:nvPr/>
          </p:nvSpPr>
          <p:spPr bwMode="auto">
            <a:xfrm>
              <a:off x="5248" y="427"/>
              <a:ext cx="75"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181355" name="Freeform 929"/>
            <p:cNvSpPr>
              <a:spLocks/>
            </p:cNvSpPr>
            <p:nvPr/>
          </p:nvSpPr>
          <p:spPr bwMode="auto">
            <a:xfrm>
              <a:off x="5312" y="1007"/>
              <a:ext cx="237" cy="213"/>
            </a:xfrm>
            <a:custGeom>
              <a:avLst/>
              <a:gdLst>
                <a:gd name="T0" fmla="*/ 2 w 296"/>
                <a:gd name="T1" fmla="*/ 0 h 256"/>
                <a:gd name="T2" fmla="*/ 77 w 296"/>
                <a:gd name="T3" fmla="*/ 47 h 256"/>
                <a:gd name="T4" fmla="*/ 78 w 296"/>
                <a:gd name="T5" fmla="*/ 85 h 256"/>
                <a:gd name="T6" fmla="*/ 0 w 296"/>
                <a:gd name="T7" fmla="*/ 32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1356" name="Freeform 930"/>
            <p:cNvSpPr>
              <a:spLocks/>
            </p:cNvSpPr>
            <p:nvPr/>
          </p:nvSpPr>
          <p:spPr bwMode="auto">
            <a:xfrm>
              <a:off x="5315" y="680"/>
              <a:ext cx="244" cy="240"/>
            </a:xfrm>
            <a:custGeom>
              <a:avLst/>
              <a:gdLst>
                <a:gd name="T0" fmla="*/ 0 w 304"/>
                <a:gd name="T1" fmla="*/ 0 h 288"/>
                <a:gd name="T2" fmla="*/ 81 w 304"/>
                <a:gd name="T3" fmla="*/ 55 h 288"/>
                <a:gd name="T4" fmla="*/ 76 w 304"/>
                <a:gd name="T5" fmla="*/ 97 h 288"/>
                <a:gd name="T6" fmla="*/ 2 w 304"/>
                <a:gd name="T7" fmla="*/ 4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15" name="Oval 931"/>
            <p:cNvSpPr>
              <a:spLocks noChangeArrowheads="1"/>
            </p:cNvSpPr>
            <p:nvPr/>
          </p:nvSpPr>
          <p:spPr bwMode="auto">
            <a:xfrm>
              <a:off x="5514" y="2616"/>
              <a:ext cx="53" cy="92"/>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181358" name="Freeform 932"/>
            <p:cNvSpPr>
              <a:spLocks/>
            </p:cNvSpPr>
            <p:nvPr/>
          </p:nvSpPr>
          <p:spPr bwMode="auto">
            <a:xfrm>
              <a:off x="5302" y="2614"/>
              <a:ext cx="245" cy="200"/>
            </a:xfrm>
            <a:custGeom>
              <a:avLst/>
              <a:gdLst>
                <a:gd name="T0" fmla="*/ 0 w 306"/>
                <a:gd name="T1" fmla="*/ 36 h 240"/>
                <a:gd name="T2" fmla="*/ 2 w 306"/>
                <a:gd name="T3" fmla="*/ 81 h 240"/>
                <a:gd name="T4" fmla="*/ 81 w 306"/>
                <a:gd name="T5" fmla="*/ 37 h 240"/>
                <a:gd name="T6" fmla="*/ 78 w 306"/>
                <a:gd name="T7" fmla="*/ 0 h 240"/>
                <a:gd name="T8" fmla="*/ 0 w 306"/>
                <a:gd name="T9" fmla="*/ 36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817" name="AutoShape 933"/>
            <p:cNvSpPr>
              <a:spLocks noChangeArrowheads="1"/>
            </p:cNvSpPr>
            <p:nvPr/>
          </p:nvSpPr>
          <p:spPr bwMode="auto">
            <a:xfrm>
              <a:off x="4138" y="2687"/>
              <a:ext cx="1206" cy="143"/>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818" name="AutoShape 934"/>
            <p:cNvSpPr>
              <a:spLocks noChangeArrowheads="1"/>
            </p:cNvSpPr>
            <p:nvPr/>
          </p:nvSpPr>
          <p:spPr bwMode="auto">
            <a:xfrm>
              <a:off x="4202" y="2717"/>
              <a:ext cx="1078"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819" name="Oval 935"/>
            <p:cNvSpPr>
              <a:spLocks noChangeArrowheads="1"/>
            </p:cNvSpPr>
            <p:nvPr/>
          </p:nvSpPr>
          <p:spPr bwMode="auto">
            <a:xfrm>
              <a:off x="4308" y="2381"/>
              <a:ext cx="160" cy="153"/>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820" name="Oval 936"/>
            <p:cNvSpPr>
              <a:spLocks noChangeArrowheads="1"/>
            </p:cNvSpPr>
            <p:nvPr/>
          </p:nvSpPr>
          <p:spPr bwMode="auto">
            <a:xfrm>
              <a:off x="4490" y="2392"/>
              <a:ext cx="160" cy="143"/>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i="0" dirty="0">
                <a:solidFill>
                  <a:srgbClr val="FF0000"/>
                </a:solidFill>
                <a:latin typeface="Arial" charset="0"/>
                <a:cs typeface="Arial" charset="0"/>
              </a:endParaRPr>
            </a:p>
          </p:txBody>
        </p:sp>
        <p:sp>
          <p:nvSpPr>
            <p:cNvPr id="72821" name="Oval 937"/>
            <p:cNvSpPr>
              <a:spLocks noChangeArrowheads="1"/>
            </p:cNvSpPr>
            <p:nvPr/>
          </p:nvSpPr>
          <p:spPr bwMode="auto">
            <a:xfrm>
              <a:off x="4661" y="2381"/>
              <a:ext cx="160" cy="143"/>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822" name="Rectangle 938"/>
            <p:cNvSpPr>
              <a:spLocks noChangeArrowheads="1"/>
            </p:cNvSpPr>
            <p:nvPr/>
          </p:nvSpPr>
          <p:spPr bwMode="auto">
            <a:xfrm>
              <a:off x="5066" y="1832"/>
              <a:ext cx="85" cy="763"/>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grpSp>
        <p:nvGrpSpPr>
          <p:cNvPr id="181300" name="Group 906"/>
          <p:cNvGrpSpPr>
            <a:grpSpLocks/>
          </p:cNvGrpSpPr>
          <p:nvPr/>
        </p:nvGrpSpPr>
        <p:grpSpPr bwMode="auto">
          <a:xfrm>
            <a:off x="3398720" y="2086772"/>
            <a:ext cx="211953" cy="373659"/>
            <a:chOff x="4140" y="429"/>
            <a:chExt cx="1425" cy="2396"/>
          </a:xfrm>
        </p:grpSpPr>
        <p:sp>
          <p:nvSpPr>
            <p:cNvPr id="181301" name="Freeform 907"/>
            <p:cNvSpPr>
              <a:spLocks/>
            </p:cNvSpPr>
            <p:nvPr/>
          </p:nvSpPr>
          <p:spPr bwMode="auto">
            <a:xfrm>
              <a:off x="5268" y="433"/>
              <a:ext cx="283" cy="2286"/>
            </a:xfrm>
            <a:custGeom>
              <a:avLst/>
              <a:gdLst>
                <a:gd name="T0" fmla="*/ 17 w 354"/>
                <a:gd name="T1" fmla="*/ 0 h 2742"/>
                <a:gd name="T2" fmla="*/ 93 w 354"/>
                <a:gd name="T3" fmla="*/ 114 h 2742"/>
                <a:gd name="T4" fmla="*/ 91 w 354"/>
                <a:gd name="T5" fmla="*/ 881 h 2742"/>
                <a:gd name="T6" fmla="*/ 0 w 354"/>
                <a:gd name="T7" fmla="*/ 921 h 2742"/>
                <a:gd name="T8" fmla="*/ 1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60" name="Rectangle 908"/>
            <p:cNvSpPr>
              <a:spLocks noChangeArrowheads="1"/>
            </p:cNvSpPr>
            <p:nvPr/>
          </p:nvSpPr>
          <p:spPr bwMode="auto">
            <a:xfrm>
              <a:off x="4205" y="434"/>
              <a:ext cx="1046" cy="2280"/>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181303" name="Freeform 909"/>
            <p:cNvSpPr>
              <a:spLocks/>
            </p:cNvSpPr>
            <p:nvPr/>
          </p:nvSpPr>
          <p:spPr bwMode="auto">
            <a:xfrm>
              <a:off x="5321" y="570"/>
              <a:ext cx="169" cy="2115"/>
            </a:xfrm>
            <a:custGeom>
              <a:avLst/>
              <a:gdLst>
                <a:gd name="T0" fmla="*/ 2 w 211"/>
                <a:gd name="T1" fmla="*/ 0 h 2537"/>
                <a:gd name="T2" fmla="*/ 56 w 211"/>
                <a:gd name="T3" fmla="*/ 73 h 2537"/>
                <a:gd name="T4" fmla="*/ 2 w 211"/>
                <a:gd name="T5" fmla="*/ 839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1304" name="Freeform 910"/>
            <p:cNvSpPr>
              <a:spLocks/>
            </p:cNvSpPr>
            <p:nvPr/>
          </p:nvSpPr>
          <p:spPr bwMode="auto">
            <a:xfrm>
              <a:off x="5284" y="1640"/>
              <a:ext cx="263" cy="189"/>
            </a:xfrm>
            <a:custGeom>
              <a:avLst/>
              <a:gdLst>
                <a:gd name="T0" fmla="*/ 2 w 328"/>
                <a:gd name="T1" fmla="*/ 0 h 226"/>
                <a:gd name="T2" fmla="*/ 87 w 328"/>
                <a:gd name="T3" fmla="*/ 43 h 226"/>
                <a:gd name="T4" fmla="*/ 87 w 328"/>
                <a:gd name="T5" fmla="*/ 77 h 226"/>
                <a:gd name="T6" fmla="*/ 0 w 328"/>
                <a:gd name="T7" fmla="*/ 34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63" name="Rectangle 911"/>
            <p:cNvSpPr>
              <a:spLocks noChangeArrowheads="1"/>
            </p:cNvSpPr>
            <p:nvPr/>
          </p:nvSpPr>
          <p:spPr bwMode="auto">
            <a:xfrm>
              <a:off x="4216" y="699"/>
              <a:ext cx="587" cy="51"/>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nvGrpSpPr>
            <p:cNvPr id="181306" name="Group 912"/>
            <p:cNvGrpSpPr>
              <a:grpSpLocks/>
            </p:cNvGrpSpPr>
            <p:nvPr/>
          </p:nvGrpSpPr>
          <p:grpSpPr bwMode="auto">
            <a:xfrm>
              <a:off x="4749" y="668"/>
              <a:ext cx="581" cy="145"/>
              <a:chOff x="614" y="2568"/>
              <a:chExt cx="725" cy="139"/>
            </a:xfrm>
          </p:grpSpPr>
          <p:sp>
            <p:nvSpPr>
              <p:cNvPr id="72789" name="AutoShape 913"/>
              <p:cNvSpPr>
                <a:spLocks noChangeArrowheads="1"/>
              </p:cNvSpPr>
              <p:nvPr/>
            </p:nvSpPr>
            <p:spPr bwMode="auto">
              <a:xfrm>
                <a:off x="614" y="2568"/>
                <a:ext cx="719" cy="176"/>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790" name="AutoShape 914"/>
              <p:cNvSpPr>
                <a:spLocks noChangeArrowheads="1"/>
              </p:cNvSpPr>
              <p:nvPr/>
            </p:nvSpPr>
            <p:spPr bwMode="auto">
              <a:xfrm>
                <a:off x="628" y="2588"/>
                <a:ext cx="693" cy="13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sp>
          <p:nvSpPr>
            <p:cNvPr id="72765" name="Rectangle 915"/>
            <p:cNvSpPr>
              <a:spLocks noChangeArrowheads="1"/>
            </p:cNvSpPr>
            <p:nvPr/>
          </p:nvSpPr>
          <p:spPr bwMode="auto">
            <a:xfrm>
              <a:off x="4226" y="1024"/>
              <a:ext cx="587" cy="41"/>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nvGrpSpPr>
            <p:cNvPr id="181308" name="Group 916"/>
            <p:cNvGrpSpPr>
              <a:grpSpLocks/>
            </p:cNvGrpSpPr>
            <p:nvPr/>
          </p:nvGrpSpPr>
          <p:grpSpPr bwMode="auto">
            <a:xfrm>
              <a:off x="4747" y="994"/>
              <a:ext cx="581" cy="134"/>
              <a:chOff x="614" y="2568"/>
              <a:chExt cx="725" cy="139"/>
            </a:xfrm>
          </p:grpSpPr>
          <p:sp>
            <p:nvSpPr>
              <p:cNvPr id="72787" name="AutoShape 917"/>
              <p:cNvSpPr>
                <a:spLocks noChangeArrowheads="1"/>
              </p:cNvSpPr>
              <p:nvPr/>
            </p:nvSpPr>
            <p:spPr bwMode="auto">
              <a:xfrm>
                <a:off x="617" y="2568"/>
                <a:ext cx="719" cy="18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788" name="AutoShape 918"/>
              <p:cNvSpPr>
                <a:spLocks noChangeArrowheads="1"/>
              </p:cNvSpPr>
              <p:nvPr/>
            </p:nvSpPr>
            <p:spPr bwMode="auto">
              <a:xfrm>
                <a:off x="630" y="2589"/>
                <a:ext cx="693" cy="13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sp>
          <p:nvSpPr>
            <p:cNvPr id="72767" name="Rectangle 919"/>
            <p:cNvSpPr>
              <a:spLocks noChangeArrowheads="1"/>
            </p:cNvSpPr>
            <p:nvPr/>
          </p:nvSpPr>
          <p:spPr bwMode="auto">
            <a:xfrm>
              <a:off x="4216" y="1360"/>
              <a:ext cx="598" cy="51"/>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768" name="Rectangle 920"/>
            <p:cNvSpPr>
              <a:spLocks noChangeArrowheads="1"/>
            </p:cNvSpPr>
            <p:nvPr/>
          </p:nvSpPr>
          <p:spPr bwMode="auto">
            <a:xfrm>
              <a:off x="4226" y="1656"/>
              <a:ext cx="598" cy="51"/>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nvGrpSpPr>
            <p:cNvPr id="181311" name="Group 921"/>
            <p:cNvGrpSpPr>
              <a:grpSpLocks/>
            </p:cNvGrpSpPr>
            <p:nvPr/>
          </p:nvGrpSpPr>
          <p:grpSpPr bwMode="auto">
            <a:xfrm>
              <a:off x="4735" y="1627"/>
              <a:ext cx="582" cy="151"/>
              <a:chOff x="614" y="2568"/>
              <a:chExt cx="725" cy="139"/>
            </a:xfrm>
          </p:grpSpPr>
          <p:sp>
            <p:nvSpPr>
              <p:cNvPr id="72785" name="AutoShape 922"/>
              <p:cNvSpPr>
                <a:spLocks noChangeArrowheads="1"/>
              </p:cNvSpPr>
              <p:nvPr/>
            </p:nvSpPr>
            <p:spPr bwMode="auto">
              <a:xfrm>
                <a:off x="618" y="2604"/>
                <a:ext cx="718" cy="103"/>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786" name="AutoShape 923"/>
              <p:cNvSpPr>
                <a:spLocks noChangeArrowheads="1"/>
              </p:cNvSpPr>
              <p:nvPr/>
            </p:nvSpPr>
            <p:spPr bwMode="auto">
              <a:xfrm>
                <a:off x="632" y="2622"/>
                <a:ext cx="691" cy="6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sp>
          <p:nvSpPr>
            <p:cNvPr id="181312" name="Freeform 924"/>
            <p:cNvSpPr>
              <a:spLocks/>
            </p:cNvSpPr>
            <p:nvPr/>
          </p:nvSpPr>
          <p:spPr bwMode="auto">
            <a:xfrm>
              <a:off x="5288" y="1354"/>
              <a:ext cx="263" cy="188"/>
            </a:xfrm>
            <a:custGeom>
              <a:avLst/>
              <a:gdLst>
                <a:gd name="T0" fmla="*/ 2 w 328"/>
                <a:gd name="T1" fmla="*/ 0 h 226"/>
                <a:gd name="T2" fmla="*/ 87 w 328"/>
                <a:gd name="T3" fmla="*/ 42 h 226"/>
                <a:gd name="T4" fmla="*/ 87 w 328"/>
                <a:gd name="T5" fmla="*/ 75 h 226"/>
                <a:gd name="T6" fmla="*/ 0 w 328"/>
                <a:gd name="T7" fmla="*/ 32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81313" name="Group 925"/>
            <p:cNvGrpSpPr>
              <a:grpSpLocks/>
            </p:cNvGrpSpPr>
            <p:nvPr/>
          </p:nvGrpSpPr>
          <p:grpSpPr bwMode="auto">
            <a:xfrm>
              <a:off x="4739" y="1327"/>
              <a:ext cx="582" cy="139"/>
              <a:chOff x="614" y="2568"/>
              <a:chExt cx="725" cy="139"/>
            </a:xfrm>
          </p:grpSpPr>
          <p:sp>
            <p:nvSpPr>
              <p:cNvPr id="72783" name="AutoShape 926"/>
              <p:cNvSpPr>
                <a:spLocks noChangeArrowheads="1"/>
              </p:cNvSpPr>
              <p:nvPr/>
            </p:nvSpPr>
            <p:spPr bwMode="auto">
              <a:xfrm>
                <a:off x="613" y="2571"/>
                <a:ext cx="678" cy="173"/>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784" name="AutoShape 927"/>
              <p:cNvSpPr>
                <a:spLocks noChangeArrowheads="1"/>
              </p:cNvSpPr>
              <p:nvPr/>
            </p:nvSpPr>
            <p:spPr bwMode="auto">
              <a:xfrm>
                <a:off x="627" y="2591"/>
                <a:ext cx="651" cy="13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sp>
          <p:nvSpPr>
            <p:cNvPr id="72772" name="Rectangle 928"/>
            <p:cNvSpPr>
              <a:spLocks noChangeArrowheads="1"/>
            </p:cNvSpPr>
            <p:nvPr/>
          </p:nvSpPr>
          <p:spPr bwMode="auto">
            <a:xfrm>
              <a:off x="5251" y="434"/>
              <a:ext cx="64"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181315" name="Freeform 929"/>
            <p:cNvSpPr>
              <a:spLocks/>
            </p:cNvSpPr>
            <p:nvPr/>
          </p:nvSpPr>
          <p:spPr bwMode="auto">
            <a:xfrm>
              <a:off x="5312" y="1007"/>
              <a:ext cx="237" cy="213"/>
            </a:xfrm>
            <a:custGeom>
              <a:avLst/>
              <a:gdLst>
                <a:gd name="T0" fmla="*/ 2 w 296"/>
                <a:gd name="T1" fmla="*/ 0 h 256"/>
                <a:gd name="T2" fmla="*/ 77 w 296"/>
                <a:gd name="T3" fmla="*/ 47 h 256"/>
                <a:gd name="T4" fmla="*/ 78 w 296"/>
                <a:gd name="T5" fmla="*/ 85 h 256"/>
                <a:gd name="T6" fmla="*/ 0 w 296"/>
                <a:gd name="T7" fmla="*/ 32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1316" name="Freeform 930"/>
            <p:cNvSpPr>
              <a:spLocks/>
            </p:cNvSpPr>
            <p:nvPr/>
          </p:nvSpPr>
          <p:spPr bwMode="auto">
            <a:xfrm>
              <a:off x="5315" y="680"/>
              <a:ext cx="244" cy="240"/>
            </a:xfrm>
            <a:custGeom>
              <a:avLst/>
              <a:gdLst>
                <a:gd name="T0" fmla="*/ 0 w 304"/>
                <a:gd name="T1" fmla="*/ 0 h 288"/>
                <a:gd name="T2" fmla="*/ 81 w 304"/>
                <a:gd name="T3" fmla="*/ 55 h 288"/>
                <a:gd name="T4" fmla="*/ 76 w 304"/>
                <a:gd name="T5" fmla="*/ 97 h 288"/>
                <a:gd name="T6" fmla="*/ 2 w 304"/>
                <a:gd name="T7" fmla="*/ 4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75" name="Oval 931"/>
            <p:cNvSpPr>
              <a:spLocks noChangeArrowheads="1"/>
            </p:cNvSpPr>
            <p:nvPr/>
          </p:nvSpPr>
          <p:spPr bwMode="auto">
            <a:xfrm>
              <a:off x="5518" y="2612"/>
              <a:ext cx="43" cy="92"/>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181318" name="Freeform 932"/>
            <p:cNvSpPr>
              <a:spLocks/>
            </p:cNvSpPr>
            <p:nvPr/>
          </p:nvSpPr>
          <p:spPr bwMode="auto">
            <a:xfrm>
              <a:off x="5302" y="2614"/>
              <a:ext cx="245" cy="200"/>
            </a:xfrm>
            <a:custGeom>
              <a:avLst/>
              <a:gdLst>
                <a:gd name="T0" fmla="*/ 0 w 306"/>
                <a:gd name="T1" fmla="*/ 36 h 240"/>
                <a:gd name="T2" fmla="*/ 2 w 306"/>
                <a:gd name="T3" fmla="*/ 81 h 240"/>
                <a:gd name="T4" fmla="*/ 81 w 306"/>
                <a:gd name="T5" fmla="*/ 37 h 240"/>
                <a:gd name="T6" fmla="*/ 78 w 306"/>
                <a:gd name="T7" fmla="*/ 0 h 240"/>
                <a:gd name="T8" fmla="*/ 0 w 306"/>
                <a:gd name="T9" fmla="*/ 36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777" name="AutoShape 933"/>
            <p:cNvSpPr>
              <a:spLocks noChangeArrowheads="1"/>
            </p:cNvSpPr>
            <p:nvPr/>
          </p:nvSpPr>
          <p:spPr bwMode="auto">
            <a:xfrm>
              <a:off x="4141" y="2684"/>
              <a:ext cx="1195" cy="143"/>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778" name="AutoShape 934"/>
            <p:cNvSpPr>
              <a:spLocks noChangeArrowheads="1"/>
            </p:cNvSpPr>
            <p:nvPr/>
          </p:nvSpPr>
          <p:spPr bwMode="auto">
            <a:xfrm>
              <a:off x="4205" y="2714"/>
              <a:ext cx="1067"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779" name="Oval 935"/>
            <p:cNvSpPr>
              <a:spLocks noChangeArrowheads="1"/>
            </p:cNvSpPr>
            <p:nvPr/>
          </p:nvSpPr>
          <p:spPr bwMode="auto">
            <a:xfrm>
              <a:off x="4312" y="2389"/>
              <a:ext cx="149" cy="143"/>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780" name="Oval 936"/>
            <p:cNvSpPr>
              <a:spLocks noChangeArrowheads="1"/>
            </p:cNvSpPr>
            <p:nvPr/>
          </p:nvSpPr>
          <p:spPr bwMode="auto">
            <a:xfrm>
              <a:off x="4482" y="2389"/>
              <a:ext cx="160" cy="143"/>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i="0" dirty="0">
                <a:solidFill>
                  <a:srgbClr val="FF0000"/>
                </a:solidFill>
                <a:latin typeface="Arial" charset="0"/>
                <a:cs typeface="Arial" charset="0"/>
              </a:endParaRPr>
            </a:p>
          </p:txBody>
        </p:sp>
        <p:sp>
          <p:nvSpPr>
            <p:cNvPr id="72781" name="Oval 937"/>
            <p:cNvSpPr>
              <a:spLocks noChangeArrowheads="1"/>
            </p:cNvSpPr>
            <p:nvPr/>
          </p:nvSpPr>
          <p:spPr bwMode="auto">
            <a:xfrm>
              <a:off x="4664" y="2378"/>
              <a:ext cx="149" cy="143"/>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sp>
          <p:nvSpPr>
            <p:cNvPr id="72782" name="Rectangle 938"/>
            <p:cNvSpPr>
              <a:spLocks noChangeArrowheads="1"/>
            </p:cNvSpPr>
            <p:nvPr/>
          </p:nvSpPr>
          <p:spPr bwMode="auto">
            <a:xfrm>
              <a:off x="5059" y="1839"/>
              <a:ext cx="85" cy="763"/>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cs typeface="Arial" charset="0"/>
              </a:endParaRPr>
            </a:p>
          </p:txBody>
        </p:sp>
      </p:grpSp>
      <p:sp>
        <p:nvSpPr>
          <p:cNvPr id="72709" name="Rectangle 2"/>
          <p:cNvSpPr>
            <a:spLocks noGrp="1" noChangeArrowheads="1"/>
          </p:cNvSpPr>
          <p:nvPr>
            <p:ph type="title"/>
          </p:nvPr>
        </p:nvSpPr>
        <p:spPr>
          <a:xfrm>
            <a:off x="339725" y="85725"/>
            <a:ext cx="7772400" cy="1143000"/>
          </a:xfrm>
        </p:spPr>
        <p:txBody>
          <a:bodyPr/>
          <a:lstStyle/>
          <a:p>
            <a:pPr>
              <a:defRPr/>
            </a:pPr>
            <a:r>
              <a:rPr lang="en-US" dirty="0">
                <a:latin typeface="Gill Sans MT" charset="0"/>
                <a:cs typeface="+mj-cs"/>
              </a:rPr>
              <a:t>VLANs: motivation</a:t>
            </a:r>
          </a:p>
        </p:txBody>
      </p:sp>
      <p:sp>
        <p:nvSpPr>
          <p:cNvPr id="72710" name="Rectangle 3"/>
          <p:cNvSpPr>
            <a:spLocks noGrp="1" noChangeArrowheads="1"/>
          </p:cNvSpPr>
          <p:nvPr>
            <p:ph type="body" idx="1"/>
          </p:nvPr>
        </p:nvSpPr>
        <p:spPr>
          <a:xfrm>
            <a:off x="5078413" y="1365250"/>
            <a:ext cx="3911600" cy="3895725"/>
          </a:xfrm>
        </p:spPr>
        <p:txBody>
          <a:bodyPr/>
          <a:lstStyle/>
          <a:p>
            <a:pPr>
              <a:buFont typeface="Wingdings" charset="0"/>
              <a:buNone/>
              <a:defRPr/>
            </a:pPr>
            <a:r>
              <a:rPr lang="en-US" i="1" dirty="0">
                <a:solidFill>
                  <a:srgbClr val="000099"/>
                </a:solidFill>
                <a:latin typeface="Gill Sans MT" charset="0"/>
                <a:cs typeface="+mn-cs"/>
              </a:rPr>
              <a:t>consider</a:t>
            </a:r>
            <a:r>
              <a:rPr lang="en-US" i="1" dirty="0">
                <a:latin typeface="Gill Sans MT" charset="0"/>
                <a:cs typeface="+mn-cs"/>
              </a:rPr>
              <a:t>:</a:t>
            </a:r>
          </a:p>
          <a:p>
            <a:pPr marL="231775" indent="-231775">
              <a:defRPr/>
            </a:pPr>
            <a:r>
              <a:rPr lang="en-US" sz="2400" dirty="0">
                <a:latin typeface="Gill Sans MT" charset="0"/>
                <a:cs typeface="+mn-cs"/>
              </a:rPr>
              <a:t>CS user moves office to EE, but wants connect to CS switch?</a:t>
            </a:r>
          </a:p>
          <a:p>
            <a:pPr marL="231775" indent="-231775">
              <a:defRPr/>
            </a:pPr>
            <a:r>
              <a:rPr lang="en-US" sz="2400" dirty="0">
                <a:latin typeface="Gill Sans MT" charset="0"/>
                <a:cs typeface="+mn-cs"/>
              </a:rPr>
              <a:t>single broadcast domain:</a:t>
            </a:r>
          </a:p>
          <a:p>
            <a:pPr marL="681038" lvl="1" indent="-223838">
              <a:defRPr/>
            </a:pPr>
            <a:r>
              <a:rPr lang="en-US" dirty="0">
                <a:latin typeface="Gill Sans MT" charset="0"/>
              </a:rPr>
              <a:t>all layer-2 broadcast traffic (ARP, DHCP, unknown location of destination MAC address) must cross entire LAN </a:t>
            </a:r>
          </a:p>
          <a:p>
            <a:pPr marL="681038" lvl="1" indent="-223838">
              <a:defRPr/>
            </a:pPr>
            <a:r>
              <a:rPr lang="en-US" dirty="0">
                <a:latin typeface="Gill Sans MT" charset="0"/>
              </a:rPr>
              <a:t>security/privacy, efficiency issues</a:t>
            </a:r>
          </a:p>
          <a:p>
            <a:pPr>
              <a:defRPr/>
            </a:pPr>
            <a:endParaRPr lang="en-US" sz="2400" dirty="0">
              <a:latin typeface="Gill Sans MT" charset="0"/>
              <a:cs typeface="+mn-cs"/>
            </a:endParaRPr>
          </a:p>
        </p:txBody>
      </p:sp>
      <p:sp>
        <p:nvSpPr>
          <p:cNvPr id="72711" name="Text Box 86"/>
          <p:cNvSpPr txBox="1">
            <a:spLocks noChangeArrowheads="1"/>
          </p:cNvSpPr>
          <p:nvPr/>
        </p:nvSpPr>
        <p:spPr bwMode="auto">
          <a:xfrm>
            <a:off x="346075" y="3976688"/>
            <a:ext cx="1019175"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000000"/>
                </a:solidFill>
                <a:latin typeface="Arial" charset="0"/>
                <a:cs typeface="Arial" charset="0"/>
              </a:rPr>
              <a:t>Computer </a:t>
            </a:r>
          </a:p>
          <a:p>
            <a:pPr>
              <a:defRPr/>
            </a:pPr>
            <a:r>
              <a:rPr lang="en-US" sz="1400" i="0" dirty="0">
                <a:solidFill>
                  <a:srgbClr val="000000"/>
                </a:solidFill>
                <a:latin typeface="Arial" charset="0"/>
                <a:cs typeface="Arial" charset="0"/>
              </a:rPr>
              <a:t>Science</a:t>
            </a:r>
            <a:endParaRPr lang="en-US" dirty="0">
              <a:solidFill>
                <a:srgbClr val="000000"/>
              </a:solidFill>
              <a:latin typeface="Arial" charset="0"/>
              <a:cs typeface="Arial" charset="0"/>
            </a:endParaRPr>
          </a:p>
        </p:txBody>
      </p:sp>
      <p:sp>
        <p:nvSpPr>
          <p:cNvPr id="72712" name="Text Box 87"/>
          <p:cNvSpPr txBox="1">
            <a:spLocks noChangeArrowheads="1"/>
          </p:cNvSpPr>
          <p:nvPr/>
        </p:nvSpPr>
        <p:spPr bwMode="auto">
          <a:xfrm>
            <a:off x="2009775" y="4227513"/>
            <a:ext cx="1141413"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000000"/>
                </a:solidFill>
                <a:latin typeface="Arial" charset="0"/>
                <a:cs typeface="Arial" charset="0"/>
              </a:rPr>
              <a:t>Electrical</a:t>
            </a:r>
          </a:p>
          <a:p>
            <a:pPr>
              <a:defRPr/>
            </a:pPr>
            <a:r>
              <a:rPr lang="en-US" sz="1400" i="0" dirty="0">
                <a:solidFill>
                  <a:srgbClr val="000000"/>
                </a:solidFill>
                <a:latin typeface="Arial" charset="0"/>
                <a:cs typeface="Arial" charset="0"/>
              </a:rPr>
              <a:t>Engineering</a:t>
            </a:r>
            <a:endParaRPr lang="en-US" dirty="0">
              <a:solidFill>
                <a:srgbClr val="000000"/>
              </a:solidFill>
              <a:latin typeface="Arial" charset="0"/>
              <a:cs typeface="Arial" charset="0"/>
            </a:endParaRPr>
          </a:p>
        </p:txBody>
      </p:sp>
      <p:sp>
        <p:nvSpPr>
          <p:cNvPr id="72713" name="Text Box 88"/>
          <p:cNvSpPr txBox="1">
            <a:spLocks noChangeArrowheads="1"/>
          </p:cNvSpPr>
          <p:nvPr/>
        </p:nvSpPr>
        <p:spPr bwMode="auto">
          <a:xfrm>
            <a:off x="3500438" y="4068763"/>
            <a:ext cx="1139825"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000000"/>
                </a:solidFill>
                <a:latin typeface="Arial" charset="0"/>
                <a:cs typeface="Arial" charset="0"/>
              </a:rPr>
              <a:t>Computer</a:t>
            </a:r>
          </a:p>
          <a:p>
            <a:pPr>
              <a:defRPr/>
            </a:pPr>
            <a:r>
              <a:rPr lang="en-US" sz="1400" i="0" dirty="0">
                <a:solidFill>
                  <a:srgbClr val="000000"/>
                </a:solidFill>
                <a:latin typeface="Arial" charset="0"/>
                <a:cs typeface="Arial" charset="0"/>
              </a:rPr>
              <a:t>Engineering</a:t>
            </a:r>
            <a:endParaRPr lang="en-US" dirty="0">
              <a:solidFill>
                <a:srgbClr val="000000"/>
              </a:solidFill>
              <a:latin typeface="Arial" charset="0"/>
              <a:cs typeface="Arial" charset="0"/>
            </a:endParaRPr>
          </a:p>
        </p:txBody>
      </p:sp>
      <p:pic>
        <p:nvPicPr>
          <p:cNvPr id="181257" name="Picture 23"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906463"/>
            <a:ext cx="4113213"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2" name="Slide Number Placeholder 5"/>
          <p:cNvSpPr>
            <a:spLocks noGrp="1"/>
          </p:cNvSpPr>
          <p:nvPr>
            <p:ph type="sldNum" sz="quarter" idx="12"/>
          </p:nvPr>
        </p:nvSpPr>
        <p:spPr>
          <a:xfrm>
            <a:off x="8456154" y="6522365"/>
            <a:ext cx="548655" cy="2723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99</a:t>
            </a:fld>
            <a:endParaRPr lang="en-US" sz="1200" dirty="0">
              <a:latin typeface="Tahoma" charset="0"/>
            </a:endParaRPr>
          </a:p>
        </p:txBody>
      </p:sp>
      <p:sp>
        <p:nvSpPr>
          <p:cNvPr id="153" name="Footer Placeholder 2"/>
          <p:cNvSpPr>
            <a:spLocks noGrp="1"/>
          </p:cNvSpPr>
          <p:nvPr>
            <p:ph type="ftr" sz="quarter" idx="11"/>
          </p:nvPr>
        </p:nvSpPr>
        <p:spPr>
          <a:xfrm>
            <a:off x="6375496" y="6521551"/>
            <a:ext cx="2177473" cy="2415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grpSp>
        <p:nvGrpSpPr>
          <p:cNvPr id="154" name="Group 347"/>
          <p:cNvGrpSpPr>
            <a:grpSpLocks/>
          </p:cNvGrpSpPr>
          <p:nvPr/>
        </p:nvGrpSpPr>
        <p:grpSpPr bwMode="auto">
          <a:xfrm>
            <a:off x="1620192" y="1815942"/>
            <a:ext cx="518892" cy="300522"/>
            <a:chOff x="1871277" y="1576300"/>
            <a:chExt cx="1128371" cy="437861"/>
          </a:xfrm>
        </p:grpSpPr>
        <p:sp>
          <p:nvSpPr>
            <p:cNvPr id="155" name="Oval 154"/>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56" name="Rectangle 155"/>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7" name="Oval 156"/>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58" name="Freeform 157"/>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9" name="Freeform 158"/>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0" name="Freeform 159"/>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1" name="Freeform 160"/>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62" name="Straight Connector 161"/>
            <p:cNvCxnSpPr>
              <a:endCxn id="157"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1143578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bg1">
                <a:lumMod val="95000"/>
              </a:schemeClr>
            </a:gs>
            <a:gs pos="100000">
              <a:schemeClr val="accent5">
                <a:lumMod val="75000"/>
              </a:schemeClr>
            </a:gs>
          </a:gsLst>
        </a:gra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32517</TotalTime>
  <Words>10664</Words>
  <Application>Microsoft Macintosh PowerPoint</Application>
  <PresentationFormat>On-screen Show (4:3)</PresentationFormat>
  <Paragraphs>2196</Paragraphs>
  <Slides>121</Slides>
  <Notes>63</Notes>
  <HiddenSlides>32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121</vt:i4>
      </vt:variant>
    </vt:vector>
  </HeadingPairs>
  <TitlesOfParts>
    <vt:vector size="133" baseType="lpstr">
      <vt:lpstr>MS Mincho</vt:lpstr>
      <vt:lpstr>Arial</vt:lpstr>
      <vt:lpstr>Comic Sans MS</vt:lpstr>
      <vt:lpstr>Courier New</vt:lpstr>
      <vt:lpstr>Gill Sans MT</vt:lpstr>
      <vt:lpstr>Tahoma</vt:lpstr>
      <vt:lpstr>Times</vt:lpstr>
      <vt:lpstr>Times New Roman</vt:lpstr>
      <vt:lpstr>Wingdings</vt:lpstr>
      <vt:lpstr>Default Design</vt:lpstr>
      <vt:lpstr>VISIO</vt:lpstr>
      <vt:lpstr>Visio</vt:lpstr>
      <vt:lpstr>PowerPoint Presentation</vt:lpstr>
      <vt:lpstr>Chapter 6: Link layer and LANs</vt:lpstr>
      <vt:lpstr>Link layer, LANs: outline</vt:lpstr>
      <vt:lpstr>Link layer: introduction</vt:lpstr>
      <vt:lpstr>Data Link Layer in IETF</vt:lpstr>
      <vt:lpstr>Link layer: context</vt:lpstr>
      <vt:lpstr>Link layer services</vt:lpstr>
      <vt:lpstr>Where is the link layer implemented?</vt:lpstr>
      <vt:lpstr>Adaptors communicating</vt:lpstr>
      <vt:lpstr>Different Types of “Links”</vt:lpstr>
      <vt:lpstr>Data link layer for LANs</vt:lpstr>
      <vt:lpstr>Link layer, LANs: outline</vt:lpstr>
      <vt:lpstr>Reliable or unreliable delivery</vt:lpstr>
      <vt:lpstr>Error detection</vt:lpstr>
      <vt:lpstr>Error recovery</vt:lpstr>
      <vt:lpstr>Link layer, LANs: outline</vt:lpstr>
      <vt:lpstr>Broadcast/Shared Network Links</vt:lpstr>
      <vt:lpstr>Multiple access protocols</vt:lpstr>
      <vt:lpstr>An ideal multiple access protocol</vt:lpstr>
      <vt:lpstr>Multiple access protocols: taxonomy</vt:lpstr>
      <vt:lpstr>Random access protocols</vt:lpstr>
      <vt:lpstr>Random access protocol - CSMA</vt:lpstr>
      <vt:lpstr>CSMA collisions</vt:lpstr>
      <vt:lpstr>CSMA/CD (collision detection)</vt:lpstr>
      <vt:lpstr>CSMA/CD (collision detection)</vt:lpstr>
      <vt:lpstr>CSMA/CD algorithm</vt:lpstr>
      <vt:lpstr>PowerPoint Presentation</vt:lpstr>
      <vt:lpstr>Link layer, LANs: outline</vt:lpstr>
      <vt:lpstr>Ethernet</vt:lpstr>
      <vt:lpstr>Ethernet: physical topology</vt:lpstr>
      <vt:lpstr>Ethernet: Data Link Layer</vt:lpstr>
      <vt:lpstr>Ethernet frame structure</vt:lpstr>
      <vt:lpstr>Ethernet frame structure (more)</vt:lpstr>
      <vt:lpstr>Ethernet standards: link &amp; physical layers</vt:lpstr>
      <vt:lpstr>Link layer, LANs: outline</vt:lpstr>
      <vt:lpstr>Device interface addresses</vt:lpstr>
      <vt:lpstr>MAC addresses</vt:lpstr>
      <vt:lpstr>MAC addresses (more)</vt:lpstr>
      <vt:lpstr>Local/Adjacent devices</vt:lpstr>
      <vt:lpstr>Network to MAC address translation</vt:lpstr>
      <vt:lpstr>ARP: address resolution protocol</vt:lpstr>
      <vt:lpstr>ARP protocol: same local net</vt:lpstr>
      <vt:lpstr>Address Translation with ARP</vt:lpstr>
      <vt:lpstr>Address Translation with ARP</vt:lpstr>
      <vt:lpstr>ARP Transport</vt:lpstr>
      <vt:lpstr>ARP Packet</vt:lpstr>
      <vt:lpstr>Example</vt:lpstr>
      <vt:lpstr>ARP Packet Format</vt:lpstr>
      <vt:lpstr>Retention of Bindings</vt:lpstr>
      <vt:lpstr>ARP Cache/Table</vt:lpstr>
      <vt:lpstr>Example ARP Cache (table)</vt:lpstr>
      <vt:lpstr>Things to know about ARP</vt:lpstr>
      <vt:lpstr>Addressing: routing to another LAN</vt:lpstr>
      <vt:lpstr>Addressing: routing to another LAN</vt:lpstr>
      <vt:lpstr>Addressing: routing to another LAN</vt:lpstr>
      <vt:lpstr>Addressing: routing to another LAN</vt:lpstr>
      <vt:lpstr>Addressing: routing to another LAN</vt:lpstr>
      <vt:lpstr>Addressing: routing to another LAN</vt:lpstr>
      <vt:lpstr>Security Breaches Related to ARP </vt:lpstr>
      <vt:lpstr>Link layer, LANs: outline</vt:lpstr>
      <vt:lpstr>Ethernet switch</vt:lpstr>
      <vt:lpstr>Switch: multiple simultaneous transmissions</vt:lpstr>
      <vt:lpstr>Switch forwarding table</vt:lpstr>
      <vt:lpstr>Switch: self-learning</vt:lpstr>
      <vt:lpstr>Frame Forwarding</vt:lpstr>
      <vt:lpstr>Self Learning (Backwards Learning)</vt:lpstr>
      <vt:lpstr>Self-learning, forwarding: example</vt:lpstr>
      <vt:lpstr>Learning Bridges Algorithm</vt:lpstr>
      <vt:lpstr>Switch &amp; Broadcast Environment</vt:lpstr>
      <vt:lpstr>Switch: frame filtering/forwarding</vt:lpstr>
      <vt:lpstr>Interconnecting switches</vt:lpstr>
      <vt:lpstr>Example</vt:lpstr>
      <vt:lpstr>Self-learning multi-switch example</vt:lpstr>
      <vt:lpstr>Loops and Routing</vt:lpstr>
      <vt:lpstr>Danger of Loops</vt:lpstr>
      <vt:lpstr>Spanning Tree</vt:lpstr>
      <vt:lpstr>Configuration BPDUs</vt:lpstr>
      <vt:lpstr>Creating a Spanning Tree with BPDUs </vt:lpstr>
      <vt:lpstr>Spanning Tree example</vt:lpstr>
      <vt:lpstr>Main Concept</vt:lpstr>
      <vt:lpstr>Building a Spanning Tree</vt:lpstr>
      <vt:lpstr>Steps of Spanning Tree Algorithm </vt:lpstr>
      <vt:lpstr>Ordering of Messages </vt:lpstr>
      <vt:lpstr>Determine the Root Bridge</vt:lpstr>
      <vt:lpstr>Calculate the Root Path Cost - Determine the Root Port</vt:lpstr>
      <vt:lpstr>Updating and Sharing Information</vt:lpstr>
      <vt:lpstr>In Summary</vt:lpstr>
      <vt:lpstr>Example</vt:lpstr>
      <vt:lpstr>Animating the previous example</vt:lpstr>
      <vt:lpstr>Animating the previous example</vt:lpstr>
      <vt:lpstr>Selecting the Ports for the Spanning Tree</vt:lpstr>
      <vt:lpstr>Spanning Tree example</vt:lpstr>
      <vt:lpstr>Block Diagram of Spanning Tree</vt:lpstr>
      <vt:lpstr>Routes to and from PCs</vt:lpstr>
      <vt:lpstr>Spanning Tree example </vt:lpstr>
      <vt:lpstr>Health of the Spanning Tree</vt:lpstr>
      <vt:lpstr>Detecting and Recovering from Failures</vt:lpstr>
      <vt:lpstr>Switches vs. routers</vt:lpstr>
      <vt:lpstr>VLANs: motivation</vt:lpstr>
      <vt:lpstr>VLANs</vt:lpstr>
      <vt:lpstr>Port-based VLAN</vt:lpstr>
      <vt:lpstr>VLANS spanning multiple switches</vt:lpstr>
      <vt:lpstr>PowerPoint Presentation</vt:lpstr>
      <vt:lpstr>Link layer, LANs: outline</vt:lpstr>
      <vt:lpstr>Multiprotocol label switching (MPLS)</vt:lpstr>
      <vt:lpstr>MPLS capable routers</vt:lpstr>
      <vt:lpstr>MPLS versus IP paths</vt:lpstr>
      <vt:lpstr>MPLS versus IP paths</vt:lpstr>
      <vt:lpstr>MPLS signaling</vt:lpstr>
      <vt:lpstr>MPLS forwarding tables</vt:lpstr>
      <vt:lpstr>Link layer, LANs: outline</vt:lpstr>
      <vt:lpstr>Link layer, LANs: outline</vt:lpstr>
      <vt:lpstr>Synthesis: a day in the life of a web request</vt:lpstr>
      <vt:lpstr>A day in the life: scenario</vt:lpstr>
      <vt:lpstr>A day in the life… connecting to the Internet</vt:lpstr>
      <vt:lpstr>A day in the life… connecting to the Internet</vt:lpstr>
      <vt:lpstr>A day in the life… ARP (before DNS, before HTTP)</vt:lpstr>
      <vt:lpstr>A day in the life… using DNS</vt:lpstr>
      <vt:lpstr>A day in the life…TCP connection carrying HTTP</vt:lpstr>
      <vt:lpstr>A day in the life… HTTP request/reply </vt:lpstr>
      <vt:lpstr>Chapter 6: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Edition: Chapter 4</dc:title>
  <dc:creator>Jim Kurose and Keith Ross</dc:creator>
  <cp:lastModifiedBy>Magda ElZarki</cp:lastModifiedBy>
  <cp:revision>656</cp:revision>
  <dcterms:created xsi:type="dcterms:W3CDTF">1999-10-08T19:08:27Z</dcterms:created>
  <dcterms:modified xsi:type="dcterms:W3CDTF">2020-02-18T07:58:24Z</dcterms:modified>
</cp:coreProperties>
</file>