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1" r:id="rId2"/>
  </p:sldMasterIdLst>
  <p:notesMasterIdLst>
    <p:notesMasterId r:id="rId86"/>
  </p:notesMasterIdLst>
  <p:handoutMasterIdLst>
    <p:handoutMasterId r:id="rId87"/>
  </p:handoutMasterIdLst>
  <p:sldIdLst>
    <p:sldId id="778" r:id="rId3"/>
    <p:sldId id="795" r:id="rId4"/>
    <p:sldId id="680" r:id="rId5"/>
    <p:sldId id="681" r:id="rId6"/>
    <p:sldId id="687" r:id="rId7"/>
    <p:sldId id="845" r:id="rId8"/>
    <p:sldId id="846" r:id="rId9"/>
    <p:sldId id="281" r:id="rId10"/>
    <p:sldId id="838" r:id="rId11"/>
    <p:sldId id="689" r:id="rId12"/>
    <p:sldId id="282" r:id="rId13"/>
    <p:sldId id="840" r:id="rId14"/>
    <p:sldId id="688" r:id="rId15"/>
    <p:sldId id="841" r:id="rId16"/>
    <p:sldId id="847" r:id="rId17"/>
    <p:sldId id="836" r:id="rId18"/>
    <p:sldId id="848" r:id="rId19"/>
    <p:sldId id="835" r:id="rId20"/>
    <p:sldId id="822" r:id="rId21"/>
    <p:sldId id="859" r:id="rId22"/>
    <p:sldId id="839" r:id="rId23"/>
    <p:sldId id="849" r:id="rId24"/>
    <p:sldId id="283" r:id="rId25"/>
    <p:sldId id="850" r:id="rId26"/>
    <p:sldId id="851" r:id="rId27"/>
    <p:sldId id="852" r:id="rId28"/>
    <p:sldId id="853" r:id="rId29"/>
    <p:sldId id="854" r:id="rId30"/>
    <p:sldId id="855" r:id="rId31"/>
    <p:sldId id="856" r:id="rId32"/>
    <p:sldId id="857" r:id="rId33"/>
    <p:sldId id="858" r:id="rId34"/>
    <p:sldId id="860" r:id="rId35"/>
    <p:sldId id="861" r:id="rId36"/>
    <p:sldId id="862" r:id="rId37"/>
    <p:sldId id="863" r:id="rId38"/>
    <p:sldId id="864" r:id="rId39"/>
    <p:sldId id="865" r:id="rId40"/>
    <p:sldId id="866" r:id="rId41"/>
    <p:sldId id="867" r:id="rId42"/>
    <p:sldId id="868" r:id="rId43"/>
    <p:sldId id="869" r:id="rId44"/>
    <p:sldId id="870" r:id="rId45"/>
    <p:sldId id="871" r:id="rId46"/>
    <p:sldId id="872" r:id="rId47"/>
    <p:sldId id="837" r:id="rId48"/>
    <p:sldId id="273" r:id="rId49"/>
    <p:sldId id="875" r:id="rId50"/>
    <p:sldId id="258" r:id="rId51"/>
    <p:sldId id="259" r:id="rId52"/>
    <p:sldId id="260" r:id="rId53"/>
    <p:sldId id="261" r:id="rId54"/>
    <p:sldId id="262" r:id="rId55"/>
    <p:sldId id="263" r:id="rId56"/>
    <p:sldId id="873" r:id="rId57"/>
    <p:sldId id="264" r:id="rId58"/>
    <p:sldId id="265" r:id="rId59"/>
    <p:sldId id="266" r:id="rId60"/>
    <p:sldId id="267" r:id="rId61"/>
    <p:sldId id="392" r:id="rId62"/>
    <p:sldId id="874" r:id="rId63"/>
    <p:sldId id="268" r:id="rId64"/>
    <p:sldId id="269" r:id="rId65"/>
    <p:sldId id="341" r:id="rId66"/>
    <p:sldId id="337" r:id="rId67"/>
    <p:sldId id="342" r:id="rId68"/>
    <p:sldId id="338" r:id="rId69"/>
    <p:sldId id="346" r:id="rId70"/>
    <p:sldId id="347" r:id="rId71"/>
    <p:sldId id="344" r:id="rId72"/>
    <p:sldId id="345" r:id="rId73"/>
    <p:sldId id="876" r:id="rId74"/>
    <p:sldId id="348" r:id="rId75"/>
    <p:sldId id="349" r:id="rId76"/>
    <p:sldId id="365" r:id="rId77"/>
    <p:sldId id="350" r:id="rId78"/>
    <p:sldId id="353" r:id="rId79"/>
    <p:sldId id="351" r:id="rId80"/>
    <p:sldId id="352" r:id="rId81"/>
    <p:sldId id="877" r:id="rId82"/>
    <p:sldId id="843" r:id="rId83"/>
    <p:sldId id="400" r:id="rId84"/>
    <p:sldId id="456" r:id="rId85"/>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52"/>
    <p:restoredTop sz="94417"/>
  </p:normalViewPr>
  <p:slideViewPr>
    <p:cSldViewPr snapToGrid="0">
      <p:cViewPr varScale="1">
        <p:scale>
          <a:sx n="99" d="100"/>
          <a:sy n="99" d="100"/>
        </p:scale>
        <p:origin x="504" y="168"/>
      </p:cViewPr>
      <p:guideLst>
        <p:guide orient="horz" pos="2160"/>
        <p:guide pos="2880"/>
      </p:guideLst>
    </p:cSldViewPr>
  </p:slideViewPr>
  <p:notesTextViewPr>
    <p:cViewPr>
      <p:scale>
        <a:sx n="100" d="100"/>
        <a:sy n="100" d="100"/>
      </p:scale>
      <p:origin x="0" y="0"/>
    </p:cViewPr>
  </p:notesTextViewPr>
  <p:sorterViewPr>
    <p:cViewPr>
      <p:scale>
        <a:sx n="62" d="100"/>
        <a:sy n="62" d="100"/>
      </p:scale>
      <p:origin x="0" y="143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heme" Target="theme/theme1.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handoutMaster" Target="handoutMasters/handout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2594" name="Rectangle 2">
            <a:extLst>
              <a:ext uri="{FF2B5EF4-FFF2-40B4-BE49-F238E27FC236}">
                <a16:creationId xmlns:a16="http://schemas.microsoft.com/office/drawing/2014/main" id="{99071959-D012-BD4F-8F1A-0CC463E7C171}"/>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Times New Roman" charset="0"/>
                <a:ea typeface="ＭＳ Ｐゴシック" charset="0"/>
                <a:cs typeface="ＭＳ Ｐゴシック" charset="0"/>
              </a:defRPr>
            </a:lvl1pPr>
          </a:lstStyle>
          <a:p>
            <a:pPr>
              <a:defRPr/>
            </a:pPr>
            <a:endParaRPr lang="en-US"/>
          </a:p>
        </p:txBody>
      </p:sp>
      <p:sp>
        <p:nvSpPr>
          <p:cNvPr id="622595" name="Rectangle 3">
            <a:extLst>
              <a:ext uri="{FF2B5EF4-FFF2-40B4-BE49-F238E27FC236}">
                <a16:creationId xmlns:a16="http://schemas.microsoft.com/office/drawing/2014/main" id="{861717C8-2BF8-B045-BF8C-C23407A45311}"/>
              </a:ext>
            </a:extLst>
          </p:cNvPr>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Times New Roman" charset="0"/>
                <a:ea typeface="ＭＳ Ｐゴシック" charset="0"/>
                <a:cs typeface="ＭＳ Ｐゴシック" charset="0"/>
              </a:defRPr>
            </a:lvl1pPr>
          </a:lstStyle>
          <a:p>
            <a:pPr>
              <a:defRPr/>
            </a:pPr>
            <a:endParaRPr lang="en-US"/>
          </a:p>
        </p:txBody>
      </p:sp>
      <p:sp>
        <p:nvSpPr>
          <p:cNvPr id="622596" name="Rectangle 4">
            <a:extLst>
              <a:ext uri="{FF2B5EF4-FFF2-40B4-BE49-F238E27FC236}">
                <a16:creationId xmlns:a16="http://schemas.microsoft.com/office/drawing/2014/main" id="{E11A0778-586A-D74B-8DEC-9C56CF224A29}"/>
              </a:ext>
            </a:extLst>
          </p:cNvPr>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Times New Roman" charset="0"/>
                <a:ea typeface="ＭＳ Ｐゴシック" charset="0"/>
                <a:cs typeface="ＭＳ Ｐゴシック" charset="0"/>
              </a:defRPr>
            </a:lvl1pPr>
          </a:lstStyle>
          <a:p>
            <a:pPr>
              <a:defRPr/>
            </a:pPr>
            <a:endParaRPr lang="en-US"/>
          </a:p>
        </p:txBody>
      </p:sp>
      <p:sp>
        <p:nvSpPr>
          <p:cNvPr id="622597" name="Rectangle 5">
            <a:extLst>
              <a:ext uri="{FF2B5EF4-FFF2-40B4-BE49-F238E27FC236}">
                <a16:creationId xmlns:a16="http://schemas.microsoft.com/office/drawing/2014/main" id="{862DE663-0705-644C-B3D2-7E32D8D078F5}"/>
              </a:ext>
            </a:extLst>
          </p:cNvPr>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Times New Roman" panose="02020603050405020304" pitchFamily="18" charset="0"/>
              </a:defRPr>
            </a:lvl1pPr>
          </a:lstStyle>
          <a:p>
            <a:fld id="{26B67775-FF2C-8A48-97BA-E8B16B28E5C7}"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09F53CD-3967-0840-BB53-9E53DBBE019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Times New Roman"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2DCF4729-F0D6-7D48-B216-EBB1C8007361}"/>
              </a:ext>
            </a:extLst>
          </p:cNvPr>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Times New Roman" charset="0"/>
                <a:ea typeface="ＭＳ Ｐゴシック" charset="0"/>
                <a:cs typeface="ＭＳ Ｐゴシック" charset="0"/>
              </a:defRPr>
            </a:lvl1pPr>
          </a:lstStyle>
          <a:p>
            <a:pPr>
              <a:defRPr/>
            </a:pPr>
            <a:endParaRPr lang="en-US"/>
          </a:p>
        </p:txBody>
      </p:sp>
      <p:sp>
        <p:nvSpPr>
          <p:cNvPr id="39940" name="Rectangle 4">
            <a:extLst>
              <a:ext uri="{FF2B5EF4-FFF2-40B4-BE49-F238E27FC236}">
                <a16:creationId xmlns:a16="http://schemas.microsoft.com/office/drawing/2014/main" id="{4C26867C-324B-0E41-8D17-3D82A6058304}"/>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5A60F1DE-260A-F444-9538-8544D7B1A455}"/>
              </a:ext>
            </a:extLst>
          </p:cNvPr>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2A69D916-5CD4-7240-924E-52B71FD902DD}"/>
              </a:ext>
            </a:extLst>
          </p:cNvPr>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Times New Roman" charset="0"/>
                <a:ea typeface="ＭＳ Ｐゴシック" charset="0"/>
                <a:cs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D204AD48-FE27-DC4F-8064-641477128286}"/>
              </a:ext>
            </a:extLst>
          </p:cNvPr>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Times New Roman" panose="02020603050405020304" pitchFamily="18" charset="0"/>
              </a:defRPr>
            </a:lvl1pPr>
          </a:lstStyle>
          <a:p>
            <a:fld id="{7209CA45-AC0B-A64E-A757-1DAAB259212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9"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09"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09"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09"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09"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742F0343-EB30-3C43-95A7-0735FE4972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ＭＳ Ｐゴシック" panose="020B0600070205080204" pitchFamily="34" charset="-128"/>
              </a:defRPr>
            </a:lvl1pPr>
            <a:lvl2pPr marL="742950" indent="-285750" defTabSz="966788">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36B28F5-459D-8E44-8148-BD2EC03EF1D3}" type="slidenum">
              <a:rPr lang="en-US" altLang="en-US" sz="1300">
                <a:latin typeface="Times New Roman" panose="02020603050405020304" pitchFamily="18" charset="0"/>
              </a:rPr>
              <a:pPr/>
              <a:t>3</a:t>
            </a:fld>
            <a:endParaRPr lang="en-US" altLang="en-US" sz="1300">
              <a:latin typeface="Times New Roman" panose="02020603050405020304" pitchFamily="18" charset="0"/>
            </a:endParaRPr>
          </a:p>
        </p:txBody>
      </p:sp>
      <p:sp>
        <p:nvSpPr>
          <p:cNvPr id="89090" name="Rectangle 2">
            <a:extLst>
              <a:ext uri="{FF2B5EF4-FFF2-40B4-BE49-F238E27FC236}">
                <a16:creationId xmlns:a16="http://schemas.microsoft.com/office/drawing/2014/main" id="{70ABCD8A-D807-DB4C-9011-C86DA63C8049}"/>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3240687E-6644-3B4C-BC77-D0C5FC3517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720410-6011-1E43-A859-15CCEBF58CB3}" type="slidenum">
              <a:rPr lang="en-US" smtClean="0"/>
              <a:t>21</a:t>
            </a:fld>
            <a:endParaRPr lang="en-US"/>
          </a:p>
        </p:txBody>
      </p:sp>
    </p:spTree>
    <p:extLst>
      <p:ext uri="{BB962C8B-B14F-4D97-AF65-F5344CB8AC3E}">
        <p14:creationId xmlns:p14="http://schemas.microsoft.com/office/powerpoint/2010/main" val="2570692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720410-6011-1E43-A859-15CCEBF58CB3}" type="slidenum">
              <a:rPr lang="en-US" smtClean="0"/>
              <a:t>51</a:t>
            </a:fld>
            <a:endParaRPr lang="en-US"/>
          </a:p>
        </p:txBody>
      </p:sp>
    </p:spTree>
    <p:extLst>
      <p:ext uri="{BB962C8B-B14F-4D97-AF65-F5344CB8AC3E}">
        <p14:creationId xmlns:p14="http://schemas.microsoft.com/office/powerpoint/2010/main" val="3623132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720410-6011-1E43-A859-15CCEBF58CB3}" type="slidenum">
              <a:rPr lang="en-US" smtClean="0"/>
              <a:t>64</a:t>
            </a:fld>
            <a:endParaRPr lang="en-US"/>
          </a:p>
        </p:txBody>
      </p:sp>
    </p:spTree>
    <p:extLst>
      <p:ext uri="{BB962C8B-B14F-4D97-AF65-F5344CB8AC3E}">
        <p14:creationId xmlns:p14="http://schemas.microsoft.com/office/powerpoint/2010/main" val="443787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720410-6011-1E43-A859-15CCEBF58CB3}" type="slidenum">
              <a:rPr lang="en-US" smtClean="0"/>
              <a:t>75</a:t>
            </a:fld>
            <a:endParaRPr lang="en-US"/>
          </a:p>
        </p:txBody>
      </p:sp>
    </p:spTree>
    <p:extLst>
      <p:ext uri="{BB962C8B-B14F-4D97-AF65-F5344CB8AC3E}">
        <p14:creationId xmlns:p14="http://schemas.microsoft.com/office/powerpoint/2010/main" val="2522725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720410-6011-1E43-A859-15CCEBF58CB3}" type="slidenum">
              <a:rPr lang="en-US" smtClean="0"/>
              <a:t>81</a:t>
            </a:fld>
            <a:endParaRPr lang="en-US"/>
          </a:p>
        </p:txBody>
      </p:sp>
    </p:spTree>
    <p:extLst>
      <p:ext uri="{BB962C8B-B14F-4D97-AF65-F5344CB8AC3E}">
        <p14:creationId xmlns:p14="http://schemas.microsoft.com/office/powerpoint/2010/main" val="2263245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8AC1D7EA-3862-CD4E-86F2-DDF48D9397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ＭＳ Ｐゴシック" panose="020B0600070205080204" pitchFamily="34" charset="-128"/>
              </a:defRPr>
            </a:lvl1pPr>
            <a:lvl2pPr marL="742950" indent="-285750" defTabSz="966788">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410E7E6-E96E-3646-9B9D-9D5D3785CF6D}" type="slidenum">
              <a:rPr lang="en-US" altLang="en-US" sz="1300">
                <a:latin typeface="Times New Roman" panose="02020603050405020304" pitchFamily="18" charset="0"/>
              </a:rPr>
              <a:pPr/>
              <a:t>4</a:t>
            </a:fld>
            <a:endParaRPr lang="en-US" altLang="en-US" sz="1300">
              <a:latin typeface="Times New Roman" panose="02020603050405020304" pitchFamily="18" charset="0"/>
            </a:endParaRPr>
          </a:p>
        </p:txBody>
      </p:sp>
      <p:sp>
        <p:nvSpPr>
          <p:cNvPr id="91138" name="Rectangle 2">
            <a:extLst>
              <a:ext uri="{FF2B5EF4-FFF2-40B4-BE49-F238E27FC236}">
                <a16:creationId xmlns:a16="http://schemas.microsoft.com/office/drawing/2014/main" id="{46CDC3E6-D7ED-A44E-AFC7-EEE486F16B3A}"/>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8ECC0765-E447-234A-A665-6E9A047C51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742F0343-EB30-3C43-95A7-0735FE4972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ＭＳ Ｐゴシック" panose="020B0600070205080204" pitchFamily="34" charset="-128"/>
              </a:defRPr>
            </a:lvl1pPr>
            <a:lvl2pPr marL="742950" indent="-285750" defTabSz="966788">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36B28F5-459D-8E44-8148-BD2EC03EF1D3}" type="slidenum">
              <a:rPr lang="en-US" altLang="en-US" sz="1300">
                <a:latin typeface="Times New Roman" panose="02020603050405020304" pitchFamily="18" charset="0"/>
              </a:rPr>
              <a:pPr/>
              <a:t>7</a:t>
            </a:fld>
            <a:endParaRPr lang="en-US" altLang="en-US" sz="1300">
              <a:latin typeface="Times New Roman" panose="02020603050405020304" pitchFamily="18" charset="0"/>
            </a:endParaRPr>
          </a:p>
        </p:txBody>
      </p:sp>
      <p:sp>
        <p:nvSpPr>
          <p:cNvPr id="89090" name="Rectangle 2">
            <a:extLst>
              <a:ext uri="{FF2B5EF4-FFF2-40B4-BE49-F238E27FC236}">
                <a16:creationId xmlns:a16="http://schemas.microsoft.com/office/drawing/2014/main" id="{70ABCD8A-D807-DB4C-9011-C86DA63C8049}"/>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3240687E-6644-3B4C-BC77-D0C5FC3517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698539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720410-6011-1E43-A859-15CCEBF58CB3}" type="slidenum">
              <a:rPr lang="en-US" smtClean="0"/>
              <a:t>8</a:t>
            </a:fld>
            <a:endParaRPr lang="en-US"/>
          </a:p>
        </p:txBody>
      </p:sp>
    </p:spTree>
    <p:extLst>
      <p:ext uri="{BB962C8B-B14F-4D97-AF65-F5344CB8AC3E}">
        <p14:creationId xmlns:p14="http://schemas.microsoft.com/office/powerpoint/2010/main" val="2825037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720410-6011-1E43-A859-15CCEBF58CB3}" type="slidenum">
              <a:rPr lang="en-US" smtClean="0"/>
              <a:t>11</a:t>
            </a:fld>
            <a:endParaRPr lang="en-US"/>
          </a:p>
        </p:txBody>
      </p:sp>
    </p:spTree>
    <p:extLst>
      <p:ext uri="{BB962C8B-B14F-4D97-AF65-F5344CB8AC3E}">
        <p14:creationId xmlns:p14="http://schemas.microsoft.com/office/powerpoint/2010/main" val="1763650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09CA45-AC0B-A64E-A757-1DAAB2592123}" type="slidenum">
              <a:rPr lang="en-US" altLang="en-US" smtClean="0"/>
              <a:pPr/>
              <a:t>12</a:t>
            </a:fld>
            <a:endParaRPr lang="en-US" altLang="en-US"/>
          </a:p>
        </p:txBody>
      </p:sp>
    </p:spTree>
    <p:extLst>
      <p:ext uri="{BB962C8B-B14F-4D97-AF65-F5344CB8AC3E}">
        <p14:creationId xmlns:p14="http://schemas.microsoft.com/office/powerpoint/2010/main" val="275128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09CA45-AC0B-A64E-A757-1DAAB2592123}" type="slidenum">
              <a:rPr lang="en-US" altLang="en-US" smtClean="0"/>
              <a:pPr/>
              <a:t>14</a:t>
            </a:fld>
            <a:endParaRPr lang="en-US" altLang="en-US"/>
          </a:p>
        </p:txBody>
      </p:sp>
    </p:spTree>
    <p:extLst>
      <p:ext uri="{BB962C8B-B14F-4D97-AF65-F5344CB8AC3E}">
        <p14:creationId xmlns:p14="http://schemas.microsoft.com/office/powerpoint/2010/main" val="3972722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39D7E61F-21FE-C544-9BE9-D342AC8796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400">
                <a:solidFill>
                  <a:schemeClr val="tx1"/>
                </a:solidFill>
                <a:latin typeface="Arial" panose="020B0604020202020204" pitchFamily="34" charset="0"/>
                <a:ea typeface="ＭＳ Ｐゴシック" panose="020B0600070205080204" pitchFamily="34" charset="-128"/>
              </a:defRPr>
            </a:lvl1pPr>
            <a:lvl2pPr marL="742950" indent="-285750" defTabSz="965200">
              <a:defRPr sz="2400">
                <a:solidFill>
                  <a:schemeClr val="tx1"/>
                </a:solidFill>
                <a:latin typeface="Arial" panose="020B0604020202020204" pitchFamily="34" charset="0"/>
                <a:ea typeface="ＭＳ Ｐゴシック" panose="020B0600070205080204" pitchFamily="34" charset="-128"/>
              </a:defRPr>
            </a:lvl2pPr>
            <a:lvl3pPr marL="1143000" indent="-228600" defTabSz="965200">
              <a:defRPr sz="2400">
                <a:solidFill>
                  <a:schemeClr val="tx1"/>
                </a:solidFill>
                <a:latin typeface="Arial" panose="020B0604020202020204" pitchFamily="34" charset="0"/>
                <a:ea typeface="ＭＳ Ｐゴシック" panose="020B0600070205080204" pitchFamily="34" charset="-128"/>
              </a:defRPr>
            </a:lvl3pPr>
            <a:lvl4pPr marL="1600200" indent="-228600" defTabSz="965200">
              <a:defRPr sz="2400">
                <a:solidFill>
                  <a:schemeClr val="tx1"/>
                </a:solidFill>
                <a:latin typeface="Arial" panose="020B0604020202020204" pitchFamily="34" charset="0"/>
                <a:ea typeface="ＭＳ Ｐゴシック" panose="020B0600070205080204" pitchFamily="34" charset="-128"/>
              </a:defRPr>
            </a:lvl4pPr>
            <a:lvl5pPr marL="2057400" indent="-228600" defTabSz="965200">
              <a:defRPr sz="2400">
                <a:solidFill>
                  <a:schemeClr val="tx1"/>
                </a:solidFill>
                <a:latin typeface="Arial" panose="020B0604020202020204" pitchFamily="34" charset="0"/>
                <a:ea typeface="ＭＳ Ｐゴシック" panose="020B0600070205080204" pitchFamily="34" charset="-128"/>
              </a:defRPr>
            </a:lvl5pPr>
            <a:lvl6pPr marL="2514600" indent="-228600" defTabSz="965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5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5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5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D537C57-0CAE-7B42-8413-8EAA187B2491}" type="slidenum">
              <a:rPr lang="en-US" altLang="en-US" sz="1200">
                <a:solidFill>
                  <a:srgbClr val="000000"/>
                </a:solidFill>
                <a:latin typeface="Times New Roman" panose="02020603050405020304" pitchFamily="18" charset="0"/>
              </a:rPr>
              <a:pPr/>
              <a:t>18</a:t>
            </a:fld>
            <a:endParaRPr lang="en-US" altLang="en-US" sz="1200">
              <a:solidFill>
                <a:srgbClr val="000000"/>
              </a:solidFill>
              <a:latin typeface="Times New Roman" panose="02020603050405020304" pitchFamily="18" charset="0"/>
            </a:endParaRPr>
          </a:p>
        </p:txBody>
      </p:sp>
      <p:sp>
        <p:nvSpPr>
          <p:cNvPr id="93186" name="Rectangle 2">
            <a:extLst>
              <a:ext uri="{FF2B5EF4-FFF2-40B4-BE49-F238E27FC236}">
                <a16:creationId xmlns:a16="http://schemas.microsoft.com/office/drawing/2014/main" id="{8C0BBB10-BF27-D646-87C7-7B91AF05807E}"/>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57736A1E-849A-EE4E-9C82-96BC9FB242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46949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39D7E61F-21FE-C544-9BE9-D342AC8796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400">
                <a:solidFill>
                  <a:schemeClr val="tx1"/>
                </a:solidFill>
                <a:latin typeface="Arial" panose="020B0604020202020204" pitchFamily="34" charset="0"/>
                <a:ea typeface="ＭＳ Ｐゴシック" panose="020B0600070205080204" pitchFamily="34" charset="-128"/>
              </a:defRPr>
            </a:lvl1pPr>
            <a:lvl2pPr marL="742950" indent="-285750" defTabSz="965200">
              <a:defRPr sz="2400">
                <a:solidFill>
                  <a:schemeClr val="tx1"/>
                </a:solidFill>
                <a:latin typeface="Arial" panose="020B0604020202020204" pitchFamily="34" charset="0"/>
                <a:ea typeface="ＭＳ Ｐゴシック" panose="020B0600070205080204" pitchFamily="34" charset="-128"/>
              </a:defRPr>
            </a:lvl2pPr>
            <a:lvl3pPr marL="1143000" indent="-228600" defTabSz="965200">
              <a:defRPr sz="2400">
                <a:solidFill>
                  <a:schemeClr val="tx1"/>
                </a:solidFill>
                <a:latin typeface="Arial" panose="020B0604020202020204" pitchFamily="34" charset="0"/>
                <a:ea typeface="ＭＳ Ｐゴシック" panose="020B0600070205080204" pitchFamily="34" charset="-128"/>
              </a:defRPr>
            </a:lvl3pPr>
            <a:lvl4pPr marL="1600200" indent="-228600" defTabSz="965200">
              <a:defRPr sz="2400">
                <a:solidFill>
                  <a:schemeClr val="tx1"/>
                </a:solidFill>
                <a:latin typeface="Arial" panose="020B0604020202020204" pitchFamily="34" charset="0"/>
                <a:ea typeface="ＭＳ Ｐゴシック" panose="020B0600070205080204" pitchFamily="34" charset="-128"/>
              </a:defRPr>
            </a:lvl4pPr>
            <a:lvl5pPr marL="2057400" indent="-228600" defTabSz="965200">
              <a:defRPr sz="2400">
                <a:solidFill>
                  <a:schemeClr val="tx1"/>
                </a:solidFill>
                <a:latin typeface="Arial" panose="020B0604020202020204" pitchFamily="34" charset="0"/>
                <a:ea typeface="ＭＳ Ｐゴシック" panose="020B0600070205080204" pitchFamily="34" charset="-128"/>
              </a:defRPr>
            </a:lvl5pPr>
            <a:lvl6pPr marL="2514600" indent="-228600" defTabSz="965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5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5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5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D537C57-0CAE-7B42-8413-8EAA187B2491}" type="slidenum">
              <a:rPr lang="en-US" altLang="en-US" sz="1200">
                <a:solidFill>
                  <a:srgbClr val="000000"/>
                </a:solidFill>
                <a:latin typeface="Times New Roman" panose="02020603050405020304" pitchFamily="18" charset="0"/>
              </a:rPr>
              <a:pPr/>
              <a:t>19</a:t>
            </a:fld>
            <a:endParaRPr lang="en-US" altLang="en-US" sz="1200">
              <a:solidFill>
                <a:srgbClr val="000000"/>
              </a:solidFill>
              <a:latin typeface="Times New Roman" panose="02020603050405020304" pitchFamily="18" charset="0"/>
            </a:endParaRPr>
          </a:p>
        </p:txBody>
      </p:sp>
      <p:sp>
        <p:nvSpPr>
          <p:cNvPr id="93186" name="Rectangle 2">
            <a:extLst>
              <a:ext uri="{FF2B5EF4-FFF2-40B4-BE49-F238E27FC236}">
                <a16:creationId xmlns:a16="http://schemas.microsoft.com/office/drawing/2014/main" id="{8C0BBB10-BF27-D646-87C7-7B91AF05807E}"/>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57736A1E-849A-EE4E-9C82-96BC9FB242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58972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08091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183D40-4C2F-DA46-BCD1-D6EDA6865DD0}"/>
              </a:ext>
            </a:extLst>
          </p:cNvPr>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CF4F410C-2F54-8048-8A71-EC364FB59F08}"/>
              </a:ext>
            </a:extLst>
          </p:cNvPr>
          <p:cNvSpPr>
            <a:spLocks noGrp="1" noChangeArrowheads="1"/>
          </p:cNvSpPr>
          <p:nvPr>
            <p:ph type="ftr" sz="quarter" idx="11"/>
          </p:nvPr>
        </p:nvSpPr>
        <p:spPr>
          <a:xfrm>
            <a:off x="5532438" y="6467475"/>
            <a:ext cx="2895600" cy="28733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cs typeface="ＭＳ Ｐゴシック" charset="0"/>
              </a:defRPr>
            </a:lvl1pPr>
          </a:lstStyle>
          <a:p>
            <a:pPr>
              <a:defRPr/>
            </a:pPr>
            <a:r>
              <a:rPr lang="en-US"/>
              <a:t>Network Layer</a:t>
            </a:r>
          </a:p>
        </p:txBody>
      </p:sp>
      <p:sp>
        <p:nvSpPr>
          <p:cNvPr id="6" name="Rectangle 8">
            <a:extLst>
              <a:ext uri="{FF2B5EF4-FFF2-40B4-BE49-F238E27FC236}">
                <a16:creationId xmlns:a16="http://schemas.microsoft.com/office/drawing/2014/main" id="{FCAF027A-0D00-1A45-860F-77674DD984B8}"/>
              </a:ext>
            </a:extLst>
          </p:cNvPr>
          <p:cNvSpPr>
            <a:spLocks noGrp="1" noChangeArrowheads="1"/>
          </p:cNvSpPr>
          <p:nvPr>
            <p:ph type="sldNum" sz="quarter" idx="12"/>
          </p:nvPr>
        </p:nvSpPr>
        <p:spPr>
          <a:xfrm>
            <a:off x="8324850" y="6481763"/>
            <a:ext cx="676275" cy="276225"/>
          </a:xfrm>
          <a:prstGeom prst="rect">
            <a:avLst/>
          </a:prstGeom>
        </p:spPr>
        <p:txBody>
          <a:bodyPr/>
          <a:lstStyle>
            <a:lvl1pPr>
              <a:defRPr/>
            </a:lvl1pPr>
          </a:lstStyle>
          <a:p>
            <a:r>
              <a:rPr lang="en-US" altLang="en-US"/>
              <a:t>4-</a:t>
            </a:r>
            <a:fld id="{CBAE07E9-2640-E84C-8E42-5A871048C0D8}" type="slidenum">
              <a:rPr lang="en-US" altLang="en-US"/>
              <a:pPr/>
              <a:t>‹#›</a:t>
            </a:fld>
            <a:endParaRPr lang="en-US" altLang="en-US"/>
          </a:p>
        </p:txBody>
      </p:sp>
    </p:spTree>
    <p:extLst>
      <p:ext uri="{BB962C8B-B14F-4D97-AF65-F5344CB8AC3E}">
        <p14:creationId xmlns:p14="http://schemas.microsoft.com/office/powerpoint/2010/main" val="1994752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228600"/>
            <a:ext cx="19431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228600"/>
            <a:ext cx="56769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712F5E-A048-054E-9DC6-C357CF977D9A}"/>
              </a:ext>
            </a:extLst>
          </p:cNvPr>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5737009C-71FC-4D41-9EE6-8282014B2F07}"/>
              </a:ext>
            </a:extLst>
          </p:cNvPr>
          <p:cNvSpPr>
            <a:spLocks noGrp="1" noChangeArrowheads="1"/>
          </p:cNvSpPr>
          <p:nvPr>
            <p:ph type="ftr" sz="quarter" idx="11"/>
          </p:nvPr>
        </p:nvSpPr>
        <p:spPr>
          <a:xfrm>
            <a:off x="5532438" y="6467475"/>
            <a:ext cx="2895600" cy="28733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cs typeface="ＭＳ Ｐゴシック" charset="0"/>
              </a:defRPr>
            </a:lvl1pPr>
          </a:lstStyle>
          <a:p>
            <a:pPr>
              <a:defRPr/>
            </a:pPr>
            <a:r>
              <a:rPr lang="en-US"/>
              <a:t>Network Layer</a:t>
            </a:r>
          </a:p>
        </p:txBody>
      </p:sp>
      <p:sp>
        <p:nvSpPr>
          <p:cNvPr id="6" name="Rectangle 8">
            <a:extLst>
              <a:ext uri="{FF2B5EF4-FFF2-40B4-BE49-F238E27FC236}">
                <a16:creationId xmlns:a16="http://schemas.microsoft.com/office/drawing/2014/main" id="{EFF47B10-C58B-1B48-ACF4-F7C20B624623}"/>
              </a:ext>
            </a:extLst>
          </p:cNvPr>
          <p:cNvSpPr>
            <a:spLocks noGrp="1" noChangeArrowheads="1"/>
          </p:cNvSpPr>
          <p:nvPr>
            <p:ph type="sldNum" sz="quarter" idx="12"/>
          </p:nvPr>
        </p:nvSpPr>
        <p:spPr>
          <a:xfrm>
            <a:off x="8324850" y="6481763"/>
            <a:ext cx="676275" cy="276225"/>
          </a:xfrm>
          <a:prstGeom prst="rect">
            <a:avLst/>
          </a:prstGeom>
        </p:spPr>
        <p:txBody>
          <a:bodyPr/>
          <a:lstStyle>
            <a:lvl1pPr>
              <a:defRPr/>
            </a:lvl1pPr>
          </a:lstStyle>
          <a:p>
            <a:r>
              <a:rPr lang="en-US" altLang="en-US"/>
              <a:t>4-</a:t>
            </a:r>
            <a:fld id="{E6041C3E-3B80-034E-B792-1F76B5CAFDAD}" type="slidenum">
              <a:rPr lang="en-US" altLang="en-US"/>
              <a:pPr/>
              <a:t>‹#›</a:t>
            </a:fld>
            <a:endParaRPr lang="en-US" altLang="en-US"/>
          </a:p>
        </p:txBody>
      </p:sp>
    </p:spTree>
    <p:extLst>
      <p:ext uri="{BB962C8B-B14F-4D97-AF65-F5344CB8AC3E}">
        <p14:creationId xmlns:p14="http://schemas.microsoft.com/office/powerpoint/2010/main" val="3234165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533400" y="1600200"/>
            <a:ext cx="38100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600200"/>
            <a:ext cx="38100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67C090-405B-B845-8126-4B81C58A685F}"/>
              </a:ext>
            </a:extLst>
          </p:cNvPr>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F265DA5F-C7E3-3042-BBE9-1DD07555D90F}"/>
              </a:ext>
            </a:extLst>
          </p:cNvPr>
          <p:cNvSpPr>
            <a:spLocks noGrp="1" noChangeArrowheads="1"/>
          </p:cNvSpPr>
          <p:nvPr>
            <p:ph type="ftr" sz="quarter" idx="11"/>
          </p:nvPr>
        </p:nvSpPr>
        <p:spPr>
          <a:xfrm>
            <a:off x="5532438" y="6467475"/>
            <a:ext cx="2895600" cy="28733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cs typeface="ＭＳ Ｐゴシック" charset="0"/>
              </a:defRPr>
            </a:lvl1pPr>
          </a:lstStyle>
          <a:p>
            <a:pPr>
              <a:defRPr/>
            </a:pPr>
            <a:r>
              <a:rPr lang="en-US"/>
              <a:t>Network Layer</a:t>
            </a:r>
          </a:p>
        </p:txBody>
      </p:sp>
      <p:sp>
        <p:nvSpPr>
          <p:cNvPr id="7" name="Rectangle 8">
            <a:extLst>
              <a:ext uri="{FF2B5EF4-FFF2-40B4-BE49-F238E27FC236}">
                <a16:creationId xmlns:a16="http://schemas.microsoft.com/office/drawing/2014/main" id="{4928C91B-68EA-CD4D-BB89-C3F3843D37E2}"/>
              </a:ext>
            </a:extLst>
          </p:cNvPr>
          <p:cNvSpPr>
            <a:spLocks noGrp="1" noChangeArrowheads="1"/>
          </p:cNvSpPr>
          <p:nvPr>
            <p:ph type="sldNum" sz="quarter" idx="12"/>
          </p:nvPr>
        </p:nvSpPr>
        <p:spPr>
          <a:xfrm>
            <a:off x="8324850" y="6481763"/>
            <a:ext cx="676275" cy="276225"/>
          </a:xfrm>
          <a:prstGeom prst="rect">
            <a:avLst/>
          </a:prstGeom>
        </p:spPr>
        <p:txBody>
          <a:bodyPr/>
          <a:lstStyle>
            <a:lvl1pPr>
              <a:defRPr/>
            </a:lvl1pPr>
          </a:lstStyle>
          <a:p>
            <a:r>
              <a:rPr lang="en-US" altLang="en-US"/>
              <a:t>4-</a:t>
            </a:r>
            <a:fld id="{B61C4C27-F8FA-9E4D-A80F-149302004B8B}" type="slidenum">
              <a:rPr lang="en-US" altLang="en-US"/>
              <a:pPr/>
              <a:t>‹#›</a:t>
            </a:fld>
            <a:endParaRPr lang="en-US" altLang="en-US"/>
          </a:p>
        </p:txBody>
      </p:sp>
    </p:spTree>
    <p:extLst>
      <p:ext uri="{BB962C8B-B14F-4D97-AF65-F5344CB8AC3E}">
        <p14:creationId xmlns:p14="http://schemas.microsoft.com/office/powerpoint/2010/main" val="1067568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79622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541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84B94A8-EB76-1F43-8E21-3F5D862096CD}"/>
              </a:ext>
            </a:extLst>
          </p:cNvPr>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21525A-1CB7-E349-AC62-51F93353CE54}"/>
              </a:ext>
            </a:extLst>
          </p:cNvPr>
          <p:cNvSpPr>
            <a:spLocks noGrp="1" noChangeArrowheads="1"/>
          </p:cNvSpPr>
          <p:nvPr>
            <p:ph type="ftr" sz="quarter" idx="11"/>
          </p:nvPr>
        </p:nvSpPr>
        <p:spPr>
          <a:xfrm>
            <a:off x="5576888" y="6445250"/>
            <a:ext cx="2895600" cy="287338"/>
          </a:xfrm>
          <a:prstGeom prst="rect">
            <a:avLst/>
          </a:prstGeom>
        </p:spPr>
        <p:txBody>
          <a:bodyPr/>
          <a:lstStyle>
            <a:lvl1pPr>
              <a:defRPr/>
            </a:lvl1pPr>
          </a:lstStyle>
          <a:p>
            <a:pPr>
              <a:defRPr/>
            </a:pPr>
            <a:r>
              <a:rPr lang="en-US"/>
              <a:t>Transport</a:t>
            </a:r>
            <a:r>
              <a:rPr lang="en-US" sz="1400"/>
              <a:t> </a:t>
            </a:r>
            <a:r>
              <a:rPr lang="en-US"/>
              <a:t>Layer</a:t>
            </a:r>
          </a:p>
        </p:txBody>
      </p:sp>
      <p:sp>
        <p:nvSpPr>
          <p:cNvPr id="6" name="Rectangle 6">
            <a:extLst>
              <a:ext uri="{FF2B5EF4-FFF2-40B4-BE49-F238E27FC236}">
                <a16:creationId xmlns:a16="http://schemas.microsoft.com/office/drawing/2014/main" id="{983B6387-21CC-F846-862C-CC9B3052BA98}"/>
              </a:ext>
            </a:extLst>
          </p:cNvPr>
          <p:cNvSpPr>
            <a:spLocks noGrp="1" noChangeArrowheads="1"/>
          </p:cNvSpPr>
          <p:nvPr>
            <p:ph type="sldNum" sz="quarter" idx="12"/>
          </p:nvPr>
        </p:nvSpPr>
        <p:spPr>
          <a:xfrm>
            <a:off x="8324850" y="6462713"/>
            <a:ext cx="676275" cy="276225"/>
          </a:xfrm>
          <a:prstGeom prst="rect">
            <a:avLst/>
          </a:prstGeom>
        </p:spPr>
        <p:txBody>
          <a:bodyPr/>
          <a:lstStyle>
            <a:lvl1pPr>
              <a:defRPr>
                <a:latin typeface="Arial" panose="020B0604020202020204" pitchFamily="34" charset="0"/>
              </a:defRPr>
            </a:lvl1pPr>
          </a:lstStyle>
          <a:p>
            <a:r>
              <a:rPr lang="en-US" altLang="en-US"/>
              <a:t>3-</a:t>
            </a:r>
            <a:fld id="{1C79C50A-5FE4-454C-A25F-C363B99DA130}" type="slidenum">
              <a:rPr lang="en-US" altLang="en-US"/>
              <a:pPr/>
              <a:t>‹#›</a:t>
            </a:fld>
            <a:endParaRPr lang="en-US" altLang="en-US"/>
          </a:p>
        </p:txBody>
      </p:sp>
    </p:spTree>
    <p:extLst>
      <p:ext uri="{BB962C8B-B14F-4D97-AF65-F5344CB8AC3E}">
        <p14:creationId xmlns:p14="http://schemas.microsoft.com/office/powerpoint/2010/main" val="3381307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6002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6002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9950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3809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8504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364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81112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DD7BB22-5D8A-C347-8116-88F46C77E192}"/>
              </a:ext>
            </a:extLst>
          </p:cNvPr>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4B0FDECF-0522-C54C-87E8-403F1CB83EF8}"/>
              </a:ext>
            </a:extLst>
          </p:cNvPr>
          <p:cNvSpPr>
            <a:spLocks noGrp="1" noChangeArrowheads="1"/>
          </p:cNvSpPr>
          <p:nvPr>
            <p:ph type="ftr" sz="quarter" idx="11"/>
          </p:nvPr>
        </p:nvSpPr>
        <p:spPr>
          <a:xfrm>
            <a:off x="5576888" y="6445250"/>
            <a:ext cx="2895600" cy="287338"/>
          </a:xfrm>
          <a:prstGeom prst="rect">
            <a:avLst/>
          </a:prstGeom>
        </p:spPr>
        <p:txBody>
          <a:bodyPr/>
          <a:lstStyle>
            <a:lvl1pPr>
              <a:defRPr/>
            </a:lvl1pPr>
          </a:lstStyle>
          <a:p>
            <a:pPr>
              <a:defRPr/>
            </a:pPr>
            <a:r>
              <a:rPr lang="en-US"/>
              <a:t>Transport</a:t>
            </a:r>
            <a:r>
              <a:rPr lang="en-US" sz="1400"/>
              <a:t> </a:t>
            </a:r>
            <a:r>
              <a:rPr lang="en-US"/>
              <a:t>Layer</a:t>
            </a:r>
          </a:p>
        </p:txBody>
      </p:sp>
      <p:sp>
        <p:nvSpPr>
          <p:cNvPr id="7" name="Slide Number Placeholder 6">
            <a:extLst>
              <a:ext uri="{FF2B5EF4-FFF2-40B4-BE49-F238E27FC236}">
                <a16:creationId xmlns:a16="http://schemas.microsoft.com/office/drawing/2014/main" id="{601C7DD2-D4DA-F44F-A9A2-9BE7FC6DE223}"/>
              </a:ext>
            </a:extLst>
          </p:cNvPr>
          <p:cNvSpPr>
            <a:spLocks noGrp="1" noChangeArrowheads="1"/>
          </p:cNvSpPr>
          <p:nvPr>
            <p:ph type="sldNum" sz="quarter" idx="12"/>
          </p:nvPr>
        </p:nvSpPr>
        <p:spPr>
          <a:xfrm>
            <a:off x="8324850" y="6462713"/>
            <a:ext cx="676275" cy="276225"/>
          </a:xfrm>
          <a:prstGeom prst="rect">
            <a:avLst/>
          </a:prstGeom>
        </p:spPr>
        <p:txBody>
          <a:bodyPr/>
          <a:lstStyle>
            <a:lvl1pPr>
              <a:defRPr>
                <a:latin typeface="Arial" panose="020B0604020202020204" pitchFamily="34" charset="0"/>
              </a:defRPr>
            </a:lvl1pPr>
          </a:lstStyle>
          <a:p>
            <a:r>
              <a:rPr lang="en-US" altLang="en-US"/>
              <a:t>3-</a:t>
            </a:r>
            <a:fld id="{7E12F0EF-A838-7D4F-924A-26C726CB9614}" type="slidenum">
              <a:rPr lang="en-US" altLang="en-US"/>
              <a:pPr/>
              <a:t>‹#›</a:t>
            </a:fld>
            <a:endParaRPr lang="en-US" altLang="en-US"/>
          </a:p>
        </p:txBody>
      </p:sp>
    </p:spTree>
    <p:extLst>
      <p:ext uri="{BB962C8B-B14F-4D97-AF65-F5344CB8AC3E}">
        <p14:creationId xmlns:p14="http://schemas.microsoft.com/office/powerpoint/2010/main" val="1413687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F6B60B3-9FA6-2C48-928A-CE3D6449D7C7}"/>
              </a:ext>
            </a:extLst>
          </p:cNvPr>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3A3463F2-D7BC-B440-B781-CB8C8295E3CB}"/>
              </a:ext>
            </a:extLst>
          </p:cNvPr>
          <p:cNvSpPr>
            <a:spLocks noGrp="1" noChangeArrowheads="1"/>
          </p:cNvSpPr>
          <p:nvPr>
            <p:ph type="ftr" sz="quarter" idx="11"/>
          </p:nvPr>
        </p:nvSpPr>
        <p:spPr>
          <a:xfrm>
            <a:off x="5576888" y="6445250"/>
            <a:ext cx="2895600" cy="287338"/>
          </a:xfrm>
          <a:prstGeom prst="rect">
            <a:avLst/>
          </a:prstGeom>
        </p:spPr>
        <p:txBody>
          <a:bodyPr/>
          <a:lstStyle>
            <a:lvl1pPr>
              <a:defRPr/>
            </a:lvl1pPr>
          </a:lstStyle>
          <a:p>
            <a:pPr>
              <a:defRPr/>
            </a:pPr>
            <a:r>
              <a:rPr lang="en-US"/>
              <a:t>Transport</a:t>
            </a:r>
            <a:r>
              <a:rPr lang="en-US" sz="1400"/>
              <a:t> </a:t>
            </a:r>
            <a:r>
              <a:rPr lang="en-US"/>
              <a:t>Layer</a:t>
            </a:r>
          </a:p>
        </p:txBody>
      </p:sp>
      <p:sp>
        <p:nvSpPr>
          <p:cNvPr id="7" name="Slide Number Placeholder 6">
            <a:extLst>
              <a:ext uri="{FF2B5EF4-FFF2-40B4-BE49-F238E27FC236}">
                <a16:creationId xmlns:a16="http://schemas.microsoft.com/office/drawing/2014/main" id="{1FC818CF-D6E8-F045-B0BC-AE73964C87F8}"/>
              </a:ext>
            </a:extLst>
          </p:cNvPr>
          <p:cNvSpPr>
            <a:spLocks noGrp="1" noChangeArrowheads="1"/>
          </p:cNvSpPr>
          <p:nvPr>
            <p:ph type="sldNum" sz="quarter" idx="12"/>
          </p:nvPr>
        </p:nvSpPr>
        <p:spPr>
          <a:xfrm>
            <a:off x="8324850" y="6462713"/>
            <a:ext cx="676275" cy="276225"/>
          </a:xfrm>
          <a:prstGeom prst="rect">
            <a:avLst/>
          </a:prstGeom>
        </p:spPr>
        <p:txBody>
          <a:bodyPr/>
          <a:lstStyle>
            <a:lvl1pPr>
              <a:defRPr>
                <a:latin typeface="Arial" panose="020B0604020202020204" pitchFamily="34" charset="0"/>
              </a:defRPr>
            </a:lvl1pPr>
          </a:lstStyle>
          <a:p>
            <a:r>
              <a:rPr lang="en-US" altLang="en-US"/>
              <a:t>3-</a:t>
            </a:r>
            <a:fld id="{AB613F53-495E-6C4D-A034-C4E6C170F3E5}" type="slidenum">
              <a:rPr lang="en-US" altLang="en-US"/>
              <a:pPr/>
              <a:t>‹#›</a:t>
            </a:fld>
            <a:endParaRPr lang="en-US" altLang="en-US"/>
          </a:p>
        </p:txBody>
      </p:sp>
    </p:spTree>
    <p:extLst>
      <p:ext uri="{BB962C8B-B14F-4D97-AF65-F5344CB8AC3E}">
        <p14:creationId xmlns:p14="http://schemas.microsoft.com/office/powerpoint/2010/main" val="4224695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53FC52-D305-B844-BCB9-512D1F62CE43}"/>
              </a:ext>
            </a:extLst>
          </p:cNvPr>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4C5C084-CDC8-4C47-83E4-CB8987D8A0BB}"/>
              </a:ext>
            </a:extLst>
          </p:cNvPr>
          <p:cNvSpPr>
            <a:spLocks noGrp="1" noChangeArrowheads="1"/>
          </p:cNvSpPr>
          <p:nvPr>
            <p:ph type="ftr" sz="quarter" idx="11"/>
          </p:nvPr>
        </p:nvSpPr>
        <p:spPr>
          <a:xfrm>
            <a:off x="5576888" y="6445250"/>
            <a:ext cx="2895600" cy="287338"/>
          </a:xfrm>
          <a:prstGeom prst="rect">
            <a:avLst/>
          </a:prstGeom>
        </p:spPr>
        <p:txBody>
          <a:bodyPr/>
          <a:lstStyle>
            <a:lvl1pPr>
              <a:defRPr/>
            </a:lvl1pPr>
          </a:lstStyle>
          <a:p>
            <a:pPr>
              <a:defRPr/>
            </a:pPr>
            <a:r>
              <a:rPr lang="en-US"/>
              <a:t>Transport</a:t>
            </a:r>
            <a:r>
              <a:rPr lang="en-US" sz="1400"/>
              <a:t> </a:t>
            </a:r>
            <a:r>
              <a:rPr lang="en-US"/>
              <a:t>Layer</a:t>
            </a:r>
          </a:p>
        </p:txBody>
      </p:sp>
      <p:sp>
        <p:nvSpPr>
          <p:cNvPr id="6" name="Rectangle 6">
            <a:extLst>
              <a:ext uri="{FF2B5EF4-FFF2-40B4-BE49-F238E27FC236}">
                <a16:creationId xmlns:a16="http://schemas.microsoft.com/office/drawing/2014/main" id="{DC2BF0CE-FA7A-6048-A075-17440D13DE09}"/>
              </a:ext>
            </a:extLst>
          </p:cNvPr>
          <p:cNvSpPr>
            <a:spLocks noGrp="1" noChangeArrowheads="1"/>
          </p:cNvSpPr>
          <p:nvPr>
            <p:ph type="sldNum" sz="quarter" idx="12"/>
          </p:nvPr>
        </p:nvSpPr>
        <p:spPr>
          <a:xfrm>
            <a:off x="8324850" y="6462713"/>
            <a:ext cx="676275" cy="276225"/>
          </a:xfrm>
          <a:prstGeom prst="rect">
            <a:avLst/>
          </a:prstGeom>
        </p:spPr>
        <p:txBody>
          <a:bodyPr/>
          <a:lstStyle>
            <a:lvl1pPr>
              <a:defRPr>
                <a:latin typeface="Arial" panose="020B0604020202020204" pitchFamily="34" charset="0"/>
              </a:defRPr>
            </a:lvl1pPr>
          </a:lstStyle>
          <a:p>
            <a:r>
              <a:rPr lang="en-US" altLang="en-US"/>
              <a:t>3-</a:t>
            </a:r>
            <a:fld id="{C7DF1477-81CB-3342-A74F-0C8AD12A50BF}" type="slidenum">
              <a:rPr lang="en-US" altLang="en-US"/>
              <a:pPr/>
              <a:t>‹#›</a:t>
            </a:fld>
            <a:endParaRPr lang="en-US" altLang="en-US"/>
          </a:p>
        </p:txBody>
      </p:sp>
    </p:spTree>
    <p:extLst>
      <p:ext uri="{BB962C8B-B14F-4D97-AF65-F5344CB8AC3E}">
        <p14:creationId xmlns:p14="http://schemas.microsoft.com/office/powerpoint/2010/main" val="29527102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228600"/>
            <a:ext cx="19431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228600"/>
            <a:ext cx="56769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366890-BEB5-654F-AFAD-DEE715FDC558}"/>
              </a:ext>
            </a:extLst>
          </p:cNvPr>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1016BE-FF03-E649-BEFF-CC3A5947F67B}"/>
              </a:ext>
            </a:extLst>
          </p:cNvPr>
          <p:cNvSpPr>
            <a:spLocks noGrp="1" noChangeArrowheads="1"/>
          </p:cNvSpPr>
          <p:nvPr>
            <p:ph type="ftr" sz="quarter" idx="11"/>
          </p:nvPr>
        </p:nvSpPr>
        <p:spPr>
          <a:xfrm>
            <a:off x="5576888" y="6445250"/>
            <a:ext cx="2895600" cy="287338"/>
          </a:xfrm>
          <a:prstGeom prst="rect">
            <a:avLst/>
          </a:prstGeom>
        </p:spPr>
        <p:txBody>
          <a:bodyPr/>
          <a:lstStyle>
            <a:lvl1pPr>
              <a:defRPr/>
            </a:lvl1pPr>
          </a:lstStyle>
          <a:p>
            <a:pPr>
              <a:defRPr/>
            </a:pPr>
            <a:r>
              <a:rPr lang="en-US"/>
              <a:t>Transport</a:t>
            </a:r>
            <a:r>
              <a:rPr lang="en-US" sz="1400"/>
              <a:t> </a:t>
            </a:r>
            <a:r>
              <a:rPr lang="en-US"/>
              <a:t>Layer</a:t>
            </a:r>
          </a:p>
        </p:txBody>
      </p:sp>
      <p:sp>
        <p:nvSpPr>
          <p:cNvPr id="6" name="Rectangle 6">
            <a:extLst>
              <a:ext uri="{FF2B5EF4-FFF2-40B4-BE49-F238E27FC236}">
                <a16:creationId xmlns:a16="http://schemas.microsoft.com/office/drawing/2014/main" id="{74558804-AA81-3140-8F85-EFABC5BCE810}"/>
              </a:ext>
            </a:extLst>
          </p:cNvPr>
          <p:cNvSpPr>
            <a:spLocks noGrp="1" noChangeArrowheads="1"/>
          </p:cNvSpPr>
          <p:nvPr>
            <p:ph type="sldNum" sz="quarter" idx="12"/>
          </p:nvPr>
        </p:nvSpPr>
        <p:spPr>
          <a:xfrm>
            <a:off x="8324850" y="6462713"/>
            <a:ext cx="676275" cy="276225"/>
          </a:xfrm>
          <a:prstGeom prst="rect">
            <a:avLst/>
          </a:prstGeom>
        </p:spPr>
        <p:txBody>
          <a:bodyPr/>
          <a:lstStyle>
            <a:lvl1pPr>
              <a:defRPr>
                <a:latin typeface="Arial" panose="020B0604020202020204" pitchFamily="34" charset="0"/>
              </a:defRPr>
            </a:lvl1pPr>
          </a:lstStyle>
          <a:p>
            <a:r>
              <a:rPr lang="en-US" altLang="en-US"/>
              <a:t>3-</a:t>
            </a:r>
            <a:fld id="{03BA23D3-7EE5-9343-B712-6ECEF492C71A}" type="slidenum">
              <a:rPr lang="en-US" altLang="en-US"/>
              <a:pPr/>
              <a:t>‹#›</a:t>
            </a:fld>
            <a:endParaRPr lang="en-US" altLang="en-US"/>
          </a:p>
        </p:txBody>
      </p:sp>
    </p:spTree>
    <p:extLst>
      <p:ext uri="{BB962C8B-B14F-4D97-AF65-F5344CB8AC3E}">
        <p14:creationId xmlns:p14="http://schemas.microsoft.com/office/powerpoint/2010/main" val="475719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FDA6FF9-74AF-2D4D-A66A-08451A958A07}"/>
              </a:ext>
            </a:extLst>
          </p:cNvPr>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9BE6C00A-EA74-8741-8745-CAA364AFED83}"/>
              </a:ext>
            </a:extLst>
          </p:cNvPr>
          <p:cNvSpPr>
            <a:spLocks noGrp="1" noChangeArrowheads="1"/>
          </p:cNvSpPr>
          <p:nvPr>
            <p:ph type="ftr" sz="quarter" idx="11"/>
          </p:nvPr>
        </p:nvSpPr>
        <p:spPr>
          <a:xfrm>
            <a:off x="5532438" y="6467475"/>
            <a:ext cx="2895600" cy="28733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cs typeface="ＭＳ Ｐゴシック" charset="0"/>
              </a:defRPr>
            </a:lvl1pPr>
          </a:lstStyle>
          <a:p>
            <a:pPr>
              <a:defRPr/>
            </a:pPr>
            <a:r>
              <a:rPr lang="en-US"/>
              <a:t>Network Layer</a:t>
            </a:r>
          </a:p>
        </p:txBody>
      </p:sp>
      <p:sp>
        <p:nvSpPr>
          <p:cNvPr id="6" name="Rectangle 8">
            <a:extLst>
              <a:ext uri="{FF2B5EF4-FFF2-40B4-BE49-F238E27FC236}">
                <a16:creationId xmlns:a16="http://schemas.microsoft.com/office/drawing/2014/main" id="{D7090D42-1AD6-DF48-9CBE-D9663FD5FDCF}"/>
              </a:ext>
            </a:extLst>
          </p:cNvPr>
          <p:cNvSpPr>
            <a:spLocks noGrp="1" noChangeArrowheads="1"/>
          </p:cNvSpPr>
          <p:nvPr>
            <p:ph type="sldNum" sz="quarter" idx="12"/>
          </p:nvPr>
        </p:nvSpPr>
        <p:spPr>
          <a:xfrm>
            <a:off x="8324850" y="6481763"/>
            <a:ext cx="676275" cy="276225"/>
          </a:xfrm>
          <a:prstGeom prst="rect">
            <a:avLst/>
          </a:prstGeom>
        </p:spPr>
        <p:txBody>
          <a:bodyPr/>
          <a:lstStyle>
            <a:lvl1pPr>
              <a:defRPr/>
            </a:lvl1pPr>
          </a:lstStyle>
          <a:p>
            <a:r>
              <a:rPr lang="en-US" altLang="en-US"/>
              <a:t>4-</a:t>
            </a:r>
            <a:fld id="{557E805D-F370-C041-91F2-2E05B5E16C05}" type="slidenum">
              <a:rPr lang="en-US" altLang="en-US"/>
              <a:pPr/>
              <a:t>‹#›</a:t>
            </a:fld>
            <a:endParaRPr lang="en-US" altLang="en-US"/>
          </a:p>
        </p:txBody>
      </p:sp>
    </p:spTree>
    <p:extLst>
      <p:ext uri="{BB962C8B-B14F-4D97-AF65-F5344CB8AC3E}">
        <p14:creationId xmlns:p14="http://schemas.microsoft.com/office/powerpoint/2010/main" val="17674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6002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6002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26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5565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8023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018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CB7846E-2817-D34E-ACAB-8FBB118158D7}"/>
              </a:ext>
            </a:extLst>
          </p:cNvPr>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205F1956-6948-8541-A839-4655B9821140}"/>
              </a:ext>
            </a:extLst>
          </p:cNvPr>
          <p:cNvSpPr>
            <a:spLocks noGrp="1" noChangeArrowheads="1"/>
          </p:cNvSpPr>
          <p:nvPr>
            <p:ph type="ftr" sz="quarter" idx="11"/>
          </p:nvPr>
        </p:nvSpPr>
        <p:spPr>
          <a:xfrm>
            <a:off x="5532438" y="6467475"/>
            <a:ext cx="2895600" cy="28733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cs typeface="ＭＳ Ｐゴシック" charset="0"/>
              </a:defRPr>
            </a:lvl1pPr>
          </a:lstStyle>
          <a:p>
            <a:pPr>
              <a:defRPr/>
            </a:pPr>
            <a:r>
              <a:rPr lang="en-US"/>
              <a:t>Network Layer</a:t>
            </a:r>
          </a:p>
        </p:txBody>
      </p:sp>
      <p:sp>
        <p:nvSpPr>
          <p:cNvPr id="7" name="Rectangle 8">
            <a:extLst>
              <a:ext uri="{FF2B5EF4-FFF2-40B4-BE49-F238E27FC236}">
                <a16:creationId xmlns:a16="http://schemas.microsoft.com/office/drawing/2014/main" id="{4963A34A-1D41-FF42-A578-4215761F0BD6}"/>
              </a:ext>
            </a:extLst>
          </p:cNvPr>
          <p:cNvSpPr>
            <a:spLocks noGrp="1" noChangeArrowheads="1"/>
          </p:cNvSpPr>
          <p:nvPr>
            <p:ph type="sldNum" sz="quarter" idx="12"/>
          </p:nvPr>
        </p:nvSpPr>
        <p:spPr>
          <a:xfrm>
            <a:off x="8324850" y="6481763"/>
            <a:ext cx="676275" cy="276225"/>
          </a:xfrm>
          <a:prstGeom prst="rect">
            <a:avLst/>
          </a:prstGeom>
        </p:spPr>
        <p:txBody>
          <a:bodyPr/>
          <a:lstStyle>
            <a:lvl1pPr>
              <a:defRPr/>
            </a:lvl1pPr>
          </a:lstStyle>
          <a:p>
            <a:r>
              <a:rPr lang="en-US" altLang="en-US"/>
              <a:t>4-</a:t>
            </a:r>
            <a:fld id="{0A6F5F51-C580-EC46-A133-C59226210328}" type="slidenum">
              <a:rPr lang="en-US" altLang="en-US"/>
              <a:pPr/>
              <a:t>‹#›</a:t>
            </a:fld>
            <a:endParaRPr lang="en-US" altLang="en-US"/>
          </a:p>
        </p:txBody>
      </p:sp>
    </p:spTree>
    <p:extLst>
      <p:ext uri="{BB962C8B-B14F-4D97-AF65-F5344CB8AC3E}">
        <p14:creationId xmlns:p14="http://schemas.microsoft.com/office/powerpoint/2010/main" val="3601010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EF42520-F01A-CA49-8553-B51AE398E322}"/>
              </a:ext>
            </a:extLst>
          </p:cNvPr>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494BEA07-1036-D945-901F-FFF514DB23BF}"/>
              </a:ext>
            </a:extLst>
          </p:cNvPr>
          <p:cNvSpPr>
            <a:spLocks noGrp="1" noChangeArrowheads="1"/>
          </p:cNvSpPr>
          <p:nvPr>
            <p:ph type="ftr" sz="quarter" idx="11"/>
          </p:nvPr>
        </p:nvSpPr>
        <p:spPr>
          <a:xfrm>
            <a:off x="5532438" y="6467475"/>
            <a:ext cx="2895600" cy="28733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cs typeface="ＭＳ Ｐゴシック" charset="0"/>
              </a:defRPr>
            </a:lvl1pPr>
          </a:lstStyle>
          <a:p>
            <a:pPr>
              <a:defRPr/>
            </a:pPr>
            <a:r>
              <a:rPr lang="en-US"/>
              <a:t>Network Layer</a:t>
            </a:r>
          </a:p>
        </p:txBody>
      </p:sp>
      <p:sp>
        <p:nvSpPr>
          <p:cNvPr id="7" name="Rectangle 8">
            <a:extLst>
              <a:ext uri="{FF2B5EF4-FFF2-40B4-BE49-F238E27FC236}">
                <a16:creationId xmlns:a16="http://schemas.microsoft.com/office/drawing/2014/main" id="{E9D08F6D-A5C1-B149-8F6E-9C9DDD0B3AC4}"/>
              </a:ext>
            </a:extLst>
          </p:cNvPr>
          <p:cNvSpPr>
            <a:spLocks noGrp="1" noChangeArrowheads="1"/>
          </p:cNvSpPr>
          <p:nvPr>
            <p:ph type="sldNum" sz="quarter" idx="12"/>
          </p:nvPr>
        </p:nvSpPr>
        <p:spPr>
          <a:xfrm>
            <a:off x="8324850" y="6481763"/>
            <a:ext cx="676275" cy="276225"/>
          </a:xfrm>
          <a:prstGeom prst="rect">
            <a:avLst/>
          </a:prstGeom>
        </p:spPr>
        <p:txBody>
          <a:bodyPr/>
          <a:lstStyle>
            <a:lvl1pPr>
              <a:defRPr/>
            </a:lvl1pPr>
          </a:lstStyle>
          <a:p>
            <a:r>
              <a:rPr lang="en-US" altLang="en-US"/>
              <a:t>4-</a:t>
            </a:r>
            <a:fld id="{6C201147-30BC-6D45-8A9F-AD57FEE0D37B}" type="slidenum">
              <a:rPr lang="en-US" altLang="en-US"/>
              <a:pPr/>
              <a:t>‹#›</a:t>
            </a:fld>
            <a:endParaRPr lang="en-US" altLang="en-US"/>
          </a:p>
        </p:txBody>
      </p:sp>
    </p:spTree>
    <p:extLst>
      <p:ext uri="{BB962C8B-B14F-4D97-AF65-F5344CB8AC3E}">
        <p14:creationId xmlns:p14="http://schemas.microsoft.com/office/powerpoint/2010/main" val="7548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F3221C5-9C96-9749-B28E-3EEDC1750F82}"/>
              </a:ext>
            </a:extLst>
          </p:cNvPr>
          <p:cNvSpPr>
            <a:spLocks noGrp="1" noChangeArrowheads="1"/>
          </p:cNvSpPr>
          <p:nvPr>
            <p:ph type="title"/>
          </p:nvPr>
        </p:nvSpPr>
        <p:spPr bwMode="auto">
          <a:xfrm>
            <a:off x="5334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F771803-05BD-4A48-A308-5E80C90C7B6E}"/>
              </a:ext>
            </a:extLst>
          </p:cNvPr>
          <p:cNvSpPr>
            <a:spLocks noGrp="1" noChangeArrowheads="1"/>
          </p:cNvSpPr>
          <p:nvPr>
            <p:ph type="body" idx="1"/>
          </p:nvPr>
        </p:nvSpPr>
        <p:spPr bwMode="auto">
          <a:xfrm>
            <a:off x="533400" y="16002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Lst>
  <p:hf hdr="0" dt="0"/>
  <p:txStyles>
    <p:titleStyle>
      <a:lvl1pPr algn="l" rtl="0" eaLnBrk="0" fontAlgn="base" hangingPunct="0">
        <a:spcBef>
          <a:spcPct val="0"/>
        </a:spcBef>
        <a:spcAft>
          <a:spcPct val="0"/>
        </a:spcAft>
        <a:defRPr sz="4400">
          <a:solidFill>
            <a:srgbClr val="000099"/>
          </a:solidFill>
          <a:latin typeface="+mj-lt"/>
          <a:ea typeface="ＭＳ Ｐゴシック" charset="0"/>
          <a:cs typeface="ＭＳ Ｐゴシック" charset="0"/>
        </a:defRPr>
      </a:lvl1pPr>
      <a:lvl2pPr algn="l" rtl="0" eaLnBrk="0" fontAlgn="base" hangingPunct="0">
        <a:spcBef>
          <a:spcPct val="0"/>
        </a:spcBef>
        <a:spcAft>
          <a:spcPct val="0"/>
        </a:spcAft>
        <a:defRPr sz="4400">
          <a:solidFill>
            <a:srgbClr val="000099"/>
          </a:solidFill>
          <a:latin typeface="Gill Sans MT" pitchFamily="34" charset="0"/>
          <a:ea typeface="ＭＳ Ｐゴシック" charset="0"/>
          <a:cs typeface="ＭＳ Ｐゴシック" charset="0"/>
        </a:defRPr>
      </a:lvl2pPr>
      <a:lvl3pPr algn="l" rtl="0" eaLnBrk="0" fontAlgn="base" hangingPunct="0">
        <a:spcBef>
          <a:spcPct val="0"/>
        </a:spcBef>
        <a:spcAft>
          <a:spcPct val="0"/>
        </a:spcAft>
        <a:defRPr sz="4400">
          <a:solidFill>
            <a:srgbClr val="000099"/>
          </a:solidFill>
          <a:latin typeface="Gill Sans MT" pitchFamily="34" charset="0"/>
          <a:ea typeface="ＭＳ Ｐゴシック" charset="0"/>
          <a:cs typeface="ＭＳ Ｐゴシック" charset="0"/>
        </a:defRPr>
      </a:lvl3pPr>
      <a:lvl4pPr algn="l" rtl="0" eaLnBrk="0" fontAlgn="base" hangingPunct="0">
        <a:spcBef>
          <a:spcPct val="0"/>
        </a:spcBef>
        <a:spcAft>
          <a:spcPct val="0"/>
        </a:spcAft>
        <a:defRPr sz="4400">
          <a:solidFill>
            <a:srgbClr val="000099"/>
          </a:solidFill>
          <a:latin typeface="Gill Sans MT" pitchFamily="34" charset="0"/>
          <a:ea typeface="ＭＳ Ｐゴシック" charset="0"/>
          <a:cs typeface="ＭＳ Ｐゴシック" charset="0"/>
        </a:defRPr>
      </a:lvl4pPr>
      <a:lvl5pPr algn="l" rtl="0" eaLnBrk="0" fontAlgn="base" hangingPunct="0">
        <a:spcBef>
          <a:spcPct val="0"/>
        </a:spcBef>
        <a:spcAft>
          <a:spcPct val="0"/>
        </a:spcAft>
        <a:defRPr sz="4400">
          <a:solidFill>
            <a:srgbClr val="000099"/>
          </a:solidFill>
          <a:latin typeface="Gill Sans MT" pitchFamily="34" charset="0"/>
          <a:ea typeface="ＭＳ Ｐゴシック" charset="0"/>
          <a:cs typeface="ＭＳ Ｐゴシック" charset="0"/>
        </a:defRPr>
      </a:lvl5pPr>
      <a:lvl6pPr marL="457200" algn="l" rtl="0" eaLnBrk="0" fontAlgn="base" hangingPunct="0">
        <a:spcBef>
          <a:spcPct val="0"/>
        </a:spcBef>
        <a:spcAft>
          <a:spcPct val="0"/>
        </a:spcAft>
        <a:defRPr sz="4400">
          <a:solidFill>
            <a:srgbClr val="000099"/>
          </a:solidFill>
          <a:latin typeface="Gill Sans MT" pitchFamily="34" charset="0"/>
        </a:defRPr>
      </a:lvl6pPr>
      <a:lvl7pPr marL="914400" algn="l" rtl="0" eaLnBrk="0" fontAlgn="base" hangingPunct="0">
        <a:spcBef>
          <a:spcPct val="0"/>
        </a:spcBef>
        <a:spcAft>
          <a:spcPct val="0"/>
        </a:spcAft>
        <a:defRPr sz="4400">
          <a:solidFill>
            <a:srgbClr val="000099"/>
          </a:solidFill>
          <a:latin typeface="Gill Sans MT" pitchFamily="34" charset="0"/>
        </a:defRPr>
      </a:lvl7pPr>
      <a:lvl8pPr marL="1371600" algn="l" rtl="0" eaLnBrk="0" fontAlgn="base" hangingPunct="0">
        <a:spcBef>
          <a:spcPct val="0"/>
        </a:spcBef>
        <a:spcAft>
          <a:spcPct val="0"/>
        </a:spcAft>
        <a:defRPr sz="4400">
          <a:solidFill>
            <a:srgbClr val="000099"/>
          </a:solidFill>
          <a:latin typeface="Gill Sans MT" pitchFamily="34" charset="0"/>
        </a:defRPr>
      </a:lvl8pPr>
      <a:lvl9pPr marL="1828800" algn="l" rtl="0" eaLnBrk="0" fontAlgn="base" hangingPunct="0">
        <a:spcBef>
          <a:spcPct val="0"/>
        </a:spcBef>
        <a:spcAft>
          <a:spcPct val="0"/>
        </a:spcAft>
        <a:defRPr sz="4400">
          <a:solidFill>
            <a:srgbClr val="000099"/>
          </a:solidFill>
          <a:latin typeface="Gill Sans MT" pitchFamily="34" charset="0"/>
        </a:defRPr>
      </a:lvl9pPr>
    </p:titleStyle>
    <p:bodyStyle>
      <a:lvl1pPr marL="342900" indent="-342900" algn="l" rtl="0" eaLnBrk="0" fontAlgn="base" hangingPunct="0">
        <a:lnSpc>
          <a:spcPct val="85000"/>
        </a:lnSpc>
        <a:spcBef>
          <a:spcPct val="20000"/>
        </a:spcBef>
        <a:spcAft>
          <a:spcPct val="0"/>
        </a:spcAft>
        <a:buClr>
          <a:srgbClr val="000099"/>
        </a:buClr>
        <a:buSzPct val="100000"/>
        <a:buFont typeface="Wingdings" pitchFamily="2" charset="2"/>
        <a:buChar char="§"/>
        <a:defRPr sz="2800">
          <a:solidFill>
            <a:schemeClr val="tx1"/>
          </a:solidFill>
          <a:latin typeface="+mn-lt"/>
          <a:ea typeface="ＭＳ Ｐゴシック" charset="0"/>
          <a:cs typeface="ＭＳ Ｐゴシック" charset="0"/>
        </a:defRPr>
      </a:lvl1pPr>
      <a:lvl2pPr marL="688975" indent="-231775" algn="l" rtl="0" eaLnBrk="0" fontAlgn="base" hangingPunct="0">
        <a:lnSpc>
          <a:spcPct val="85000"/>
        </a:lnSpc>
        <a:spcBef>
          <a:spcPct val="20000"/>
        </a:spcBef>
        <a:spcAft>
          <a:spcPct val="0"/>
        </a:spcAft>
        <a:buClr>
          <a:srgbClr val="000099"/>
        </a:buClr>
        <a:buFont typeface="Arial" panose="020B0604020202020204" pitchFamily="34" charset="0"/>
        <a:buChar char="•"/>
        <a:defRPr sz="2400">
          <a:solidFill>
            <a:schemeClr val="tx1"/>
          </a:solidFill>
          <a:latin typeface="Gill Sans MT"/>
          <a:ea typeface="ＭＳ Ｐゴシック" charset="0"/>
          <a:cs typeface="Gill Sans MT"/>
        </a:defRPr>
      </a:lvl2pPr>
      <a:lvl3pPr marL="1143000" indent="-228600" algn="l" rtl="0" eaLnBrk="0" fontAlgn="base" hangingPunct="0">
        <a:spcBef>
          <a:spcPct val="20000"/>
        </a:spcBef>
        <a:spcAft>
          <a:spcPct val="0"/>
        </a:spcAft>
        <a:buChar char="•"/>
        <a:defRPr sz="2000">
          <a:solidFill>
            <a:schemeClr val="tx1"/>
          </a:solidFill>
          <a:latin typeface="Gill Sans MT"/>
          <a:ea typeface="Gill Sans MT" charset="0"/>
          <a:cs typeface="Gill Sans MT"/>
        </a:defRPr>
      </a:lvl3pPr>
      <a:lvl4pPr marL="1600200" indent="-228600" algn="l" rtl="0" eaLnBrk="0" fontAlgn="base" hangingPunct="0">
        <a:spcBef>
          <a:spcPct val="20000"/>
        </a:spcBef>
        <a:spcAft>
          <a:spcPct val="0"/>
        </a:spcAft>
        <a:buChar char="–"/>
        <a:defRPr sz="2000">
          <a:solidFill>
            <a:schemeClr val="tx1"/>
          </a:solidFill>
          <a:latin typeface="Times New Roman" pitchFamily="-109" charset="0"/>
          <a:ea typeface="Gill Sans MT" charset="0"/>
          <a:cs typeface="Gill Sans MT"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09" charset="0"/>
          <a:ea typeface="Gill Sans MT" charset="0"/>
          <a:cs typeface="Gill Sans MT"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09"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09"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09"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09"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336DE5D-39BC-144B-9F1F-57086158E582}"/>
              </a:ext>
            </a:extLst>
          </p:cNvPr>
          <p:cNvSpPr>
            <a:spLocks noGrp="1" noChangeArrowheads="1"/>
          </p:cNvSpPr>
          <p:nvPr>
            <p:ph type="title"/>
          </p:nvPr>
        </p:nvSpPr>
        <p:spPr bwMode="auto">
          <a:xfrm>
            <a:off x="533400" y="228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D30DEC7F-79DC-3747-A00E-802F6302D297}"/>
              </a:ext>
            </a:extLst>
          </p:cNvPr>
          <p:cNvSpPr>
            <a:spLocks noGrp="1" noChangeArrowheads="1"/>
          </p:cNvSpPr>
          <p:nvPr>
            <p:ph type="body" idx="1"/>
          </p:nvPr>
        </p:nvSpPr>
        <p:spPr bwMode="auto">
          <a:xfrm>
            <a:off x="533400" y="1600200"/>
            <a:ext cx="7772400" cy="464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hf hdr="0" dt="0"/>
  <p:txStyles>
    <p:titleStyle>
      <a:lvl1pPr algn="l" rtl="0" eaLnBrk="0" fontAlgn="base" hangingPunct="0">
        <a:spcBef>
          <a:spcPct val="0"/>
        </a:spcBef>
        <a:spcAft>
          <a:spcPct val="0"/>
        </a:spcAft>
        <a:defRPr sz="4400">
          <a:solidFill>
            <a:srgbClr val="000099"/>
          </a:solidFill>
          <a:latin typeface="+mj-lt"/>
          <a:ea typeface="ＭＳ Ｐゴシック" charset="0"/>
          <a:cs typeface="ＭＳ Ｐゴシック" charset="0"/>
        </a:defRPr>
      </a:lvl1pPr>
      <a:lvl2pPr algn="l" rtl="0" eaLnBrk="0" fontAlgn="base" hangingPunct="0">
        <a:spcBef>
          <a:spcPct val="0"/>
        </a:spcBef>
        <a:spcAft>
          <a:spcPct val="0"/>
        </a:spcAft>
        <a:defRPr sz="4400">
          <a:solidFill>
            <a:srgbClr val="000099"/>
          </a:solidFill>
          <a:latin typeface="Gill Sans MT" pitchFamily="34" charset="0"/>
          <a:ea typeface="ＭＳ Ｐゴシック" charset="0"/>
          <a:cs typeface="ＭＳ Ｐゴシック" charset="0"/>
        </a:defRPr>
      </a:lvl2pPr>
      <a:lvl3pPr algn="l" rtl="0" eaLnBrk="0" fontAlgn="base" hangingPunct="0">
        <a:spcBef>
          <a:spcPct val="0"/>
        </a:spcBef>
        <a:spcAft>
          <a:spcPct val="0"/>
        </a:spcAft>
        <a:defRPr sz="4400">
          <a:solidFill>
            <a:srgbClr val="000099"/>
          </a:solidFill>
          <a:latin typeface="Gill Sans MT" pitchFamily="34" charset="0"/>
          <a:ea typeface="ＭＳ Ｐゴシック" charset="0"/>
          <a:cs typeface="ＭＳ Ｐゴシック" charset="0"/>
        </a:defRPr>
      </a:lvl3pPr>
      <a:lvl4pPr algn="l" rtl="0" eaLnBrk="0" fontAlgn="base" hangingPunct="0">
        <a:spcBef>
          <a:spcPct val="0"/>
        </a:spcBef>
        <a:spcAft>
          <a:spcPct val="0"/>
        </a:spcAft>
        <a:defRPr sz="4400">
          <a:solidFill>
            <a:srgbClr val="000099"/>
          </a:solidFill>
          <a:latin typeface="Gill Sans MT" pitchFamily="34" charset="0"/>
          <a:ea typeface="ＭＳ Ｐゴシック" charset="0"/>
          <a:cs typeface="ＭＳ Ｐゴシック" charset="0"/>
        </a:defRPr>
      </a:lvl4pPr>
      <a:lvl5pPr algn="l" rtl="0" eaLnBrk="0" fontAlgn="base" hangingPunct="0">
        <a:spcBef>
          <a:spcPct val="0"/>
        </a:spcBef>
        <a:spcAft>
          <a:spcPct val="0"/>
        </a:spcAft>
        <a:defRPr sz="4400">
          <a:solidFill>
            <a:srgbClr val="000099"/>
          </a:solidFill>
          <a:latin typeface="Gill Sans MT" pitchFamily="34" charset="0"/>
          <a:ea typeface="ＭＳ Ｐゴシック" charset="0"/>
          <a:cs typeface="ＭＳ Ｐゴシック" charset="0"/>
        </a:defRPr>
      </a:lvl5pPr>
      <a:lvl6pPr marL="457200" algn="l" rtl="0" eaLnBrk="0" fontAlgn="base" hangingPunct="0">
        <a:spcBef>
          <a:spcPct val="0"/>
        </a:spcBef>
        <a:spcAft>
          <a:spcPct val="0"/>
        </a:spcAft>
        <a:defRPr sz="4400">
          <a:solidFill>
            <a:srgbClr val="000099"/>
          </a:solidFill>
          <a:latin typeface="Gill Sans MT" pitchFamily="34" charset="0"/>
        </a:defRPr>
      </a:lvl6pPr>
      <a:lvl7pPr marL="914400" algn="l" rtl="0" eaLnBrk="0" fontAlgn="base" hangingPunct="0">
        <a:spcBef>
          <a:spcPct val="0"/>
        </a:spcBef>
        <a:spcAft>
          <a:spcPct val="0"/>
        </a:spcAft>
        <a:defRPr sz="4400">
          <a:solidFill>
            <a:srgbClr val="000099"/>
          </a:solidFill>
          <a:latin typeface="Gill Sans MT" pitchFamily="34" charset="0"/>
        </a:defRPr>
      </a:lvl7pPr>
      <a:lvl8pPr marL="1371600" algn="l" rtl="0" eaLnBrk="0" fontAlgn="base" hangingPunct="0">
        <a:spcBef>
          <a:spcPct val="0"/>
        </a:spcBef>
        <a:spcAft>
          <a:spcPct val="0"/>
        </a:spcAft>
        <a:defRPr sz="4400">
          <a:solidFill>
            <a:srgbClr val="000099"/>
          </a:solidFill>
          <a:latin typeface="Gill Sans MT" pitchFamily="34" charset="0"/>
        </a:defRPr>
      </a:lvl8pPr>
      <a:lvl9pPr marL="1828800" algn="l" rtl="0" eaLnBrk="0" fontAlgn="base" hangingPunct="0">
        <a:spcBef>
          <a:spcPct val="0"/>
        </a:spcBef>
        <a:spcAft>
          <a:spcPct val="0"/>
        </a:spcAft>
        <a:defRPr sz="4400">
          <a:solidFill>
            <a:srgbClr val="000099"/>
          </a:solidFill>
          <a:latin typeface="Gill Sans MT" pitchFamily="34" charset="0"/>
        </a:defRPr>
      </a:lvl9pPr>
    </p:titleStyle>
    <p:bodyStyle>
      <a:lvl1pPr marL="342900" indent="-342900" algn="l" rtl="0" eaLnBrk="0" fontAlgn="base" hangingPunct="0">
        <a:lnSpc>
          <a:spcPct val="85000"/>
        </a:lnSpc>
        <a:spcBef>
          <a:spcPct val="20000"/>
        </a:spcBef>
        <a:spcAft>
          <a:spcPct val="0"/>
        </a:spcAft>
        <a:buClr>
          <a:srgbClr val="000099"/>
        </a:buClr>
        <a:buSzPct val="65000"/>
        <a:buFont typeface="Wingdings" pitchFamily="2" charset="2"/>
        <a:buChar char="v"/>
        <a:defRPr sz="3200">
          <a:solidFill>
            <a:schemeClr val="tx1"/>
          </a:solidFill>
          <a:latin typeface="+mn-lt"/>
          <a:ea typeface="ＭＳ Ｐゴシック" charset="0"/>
          <a:cs typeface="ＭＳ Ｐゴシック" charset="0"/>
        </a:defRPr>
      </a:lvl1pPr>
      <a:lvl2pPr marL="688975" indent="-231775" algn="l" rtl="0" eaLnBrk="0" fontAlgn="base" hangingPunct="0">
        <a:lnSpc>
          <a:spcPct val="85000"/>
        </a:lnSpc>
        <a:spcBef>
          <a:spcPct val="20000"/>
        </a:spcBef>
        <a:spcAft>
          <a:spcPct val="0"/>
        </a:spcAft>
        <a:buClr>
          <a:srgbClr val="000099"/>
        </a:buClr>
        <a:buFont typeface="Wingdings" pitchFamily="2" charset="2"/>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Times New Roman" pitchFamily="-109" charset="0"/>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09" charset="0"/>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09"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09"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09"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09"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image" Target="../media/image12.emf"/><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3.png"/><Relationship Id="rId5" Type="http://schemas.openxmlformats.org/officeDocument/2006/relationships/image" Target="../media/image16.emf"/><Relationship Id="rId4"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4.vml"/><Relationship Id="rId5" Type="http://schemas.openxmlformats.org/officeDocument/2006/relationships/image" Target="../media/image3.png"/><Relationship Id="rId4" Type="http://schemas.openxmlformats.org/officeDocument/2006/relationships/image" Target="../media/image18.emf"/></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3.png"/><Relationship Id="rId4" Type="http://schemas.openxmlformats.org/officeDocument/2006/relationships/image" Target="../media/image39.emf"/></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3.png"/><Relationship Id="rId4" Type="http://schemas.openxmlformats.org/officeDocument/2006/relationships/image" Target="../media/image40.emf"/></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3.png"/><Relationship Id="rId4" Type="http://schemas.openxmlformats.org/officeDocument/2006/relationships/image" Target="../media/image41.emf"/></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3.png"/><Relationship Id="rId4" Type="http://schemas.openxmlformats.org/officeDocument/2006/relationships/image" Target="../media/image43.emf"/></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3.png"/><Relationship Id="rId4" Type="http://schemas.openxmlformats.org/officeDocument/2006/relationships/image" Target="../media/image44.em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3.png"/><Relationship Id="rId4" Type="http://schemas.openxmlformats.org/officeDocument/2006/relationships/image" Target="../media/image46.emf"/></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bford.info/pub/net/p2pnat/"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4.xml"/><Relationship Id="rId7" Type="http://schemas.openxmlformats.org/officeDocument/2006/relationships/image" Target="../media/image9.e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8.emf"/><Relationship Id="rId4" Type="http://schemas.openxmlformats.org/officeDocument/2006/relationships/oleObject" Target="../embeddings/oleObject1.bin"/></Relationships>
</file>

<file path=ppt/slides/_rels/slide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4">
            <a:extLst>
              <a:ext uri="{FF2B5EF4-FFF2-40B4-BE49-F238E27FC236}">
                <a16:creationId xmlns:a16="http://schemas.microsoft.com/office/drawing/2014/main" id="{58D4DD34-0D97-8845-9BB9-E0DDE68F7348}"/>
              </a:ext>
            </a:extLst>
          </p:cNvPr>
          <p:cNvSpPr>
            <a:spLocks noChangeArrowheads="1"/>
          </p:cNvSpPr>
          <p:nvPr/>
        </p:nvSpPr>
        <p:spPr bwMode="auto">
          <a:xfrm>
            <a:off x="5608638" y="3489325"/>
            <a:ext cx="3260725"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ts val="3063"/>
              </a:lnSpc>
            </a:pPr>
            <a:r>
              <a:rPr lang="en-US" altLang="en-US" sz="2800" i="1">
                <a:solidFill>
                  <a:srgbClr val="008000"/>
                </a:solidFill>
                <a:cs typeface="Arial" panose="020B0604020202020204" pitchFamily="34" charset="0"/>
              </a:rPr>
              <a:t>Computer Networking: A Top Down Approach </a:t>
            </a:r>
            <a:br>
              <a:rPr lang="en-US" altLang="en-US" sz="2800">
                <a:solidFill>
                  <a:srgbClr val="008000"/>
                </a:solidFill>
                <a:cs typeface="Arial" panose="020B0604020202020204" pitchFamily="34" charset="0"/>
              </a:rPr>
            </a:br>
            <a:endParaRPr lang="en-US" altLang="en-US" sz="2000">
              <a:solidFill>
                <a:srgbClr val="008000"/>
              </a:solidFill>
              <a:cs typeface="Arial" panose="020B0604020202020204" pitchFamily="34" charset="0"/>
            </a:endParaRPr>
          </a:p>
        </p:txBody>
      </p:sp>
      <p:sp>
        <p:nvSpPr>
          <p:cNvPr id="40962" name="Text Box 6">
            <a:extLst>
              <a:ext uri="{FF2B5EF4-FFF2-40B4-BE49-F238E27FC236}">
                <a16:creationId xmlns:a16="http://schemas.microsoft.com/office/drawing/2014/main" id="{ACD6F254-9CEB-8343-A7C4-E822C2A7106B}"/>
              </a:ext>
            </a:extLst>
          </p:cNvPr>
          <p:cNvSpPr txBox="1">
            <a:spLocks noChangeArrowheads="1"/>
          </p:cNvSpPr>
          <p:nvPr/>
        </p:nvSpPr>
        <p:spPr bwMode="auto">
          <a:xfrm>
            <a:off x="369888" y="3241675"/>
            <a:ext cx="537845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t>A note on the use of these Powerpoint slides:</a:t>
            </a:r>
          </a:p>
          <a:p>
            <a:r>
              <a:rPr lang="en-US" altLang="en-US" sz="1200"/>
              <a:t>We</a:t>
            </a:r>
            <a:r>
              <a:rPr lang="ja-JP" altLang="en-US" sz="1200"/>
              <a:t>’</a:t>
            </a:r>
            <a:r>
              <a:rPr lang="en-US" altLang="ja-JP" sz="1200"/>
              <a:t>re making these slides freely available to all (faculty, students, readers). They’re in PowerPoint form so you see the animations; and can add, modify, and delete slides  (including this one) and slide content to suit your needs. They obviously represent a </a:t>
            </a:r>
            <a:r>
              <a:rPr lang="en-US" altLang="ja-JP" sz="1200" i="1"/>
              <a:t>lot</a:t>
            </a:r>
            <a:r>
              <a:rPr lang="en-US" altLang="ja-JP" sz="1200"/>
              <a:t> of work on our part. In return for use, we only ask the following:</a:t>
            </a:r>
          </a:p>
          <a:p>
            <a:pPr>
              <a:lnSpc>
                <a:spcPct val="85000"/>
              </a:lnSpc>
            </a:pPr>
            <a:endParaRPr lang="en-US" altLang="en-US" sz="1400"/>
          </a:p>
        </p:txBody>
      </p:sp>
      <p:sp>
        <p:nvSpPr>
          <p:cNvPr id="29702" name="Text Box 7">
            <a:extLst>
              <a:ext uri="{FF2B5EF4-FFF2-40B4-BE49-F238E27FC236}">
                <a16:creationId xmlns:a16="http://schemas.microsoft.com/office/drawing/2014/main" id="{01304EB7-5453-3E49-B68F-668730E6B967}"/>
              </a:ext>
            </a:extLst>
          </p:cNvPr>
          <p:cNvSpPr txBox="1">
            <a:spLocks noChangeArrowheads="1"/>
          </p:cNvSpPr>
          <p:nvPr/>
        </p:nvSpPr>
        <p:spPr bwMode="auto">
          <a:xfrm>
            <a:off x="390525" y="4370388"/>
            <a:ext cx="5378450" cy="209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3038" indent="-17303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latin typeface="Gill Sans MT" panose="020B0502020104020203" pitchFamily="34" charset="77"/>
            </a:endParaRPr>
          </a:p>
          <a:p>
            <a:pPr>
              <a:buClr>
                <a:srgbClr val="000099"/>
              </a:buClr>
              <a:buSzPct val="100000"/>
              <a:buFont typeface="Wingdings" pitchFamily="2" charset="2"/>
              <a:buChar char="§"/>
            </a:pPr>
            <a:r>
              <a:rPr lang="en-US" altLang="en-US" sz="1200"/>
              <a:t>If you use these slides (e.g., in a class) that you mention their source (after all, we</a:t>
            </a:r>
            <a:r>
              <a:rPr lang="ja-JP" altLang="en-US" sz="1200"/>
              <a:t>’</a:t>
            </a:r>
            <a:r>
              <a:rPr lang="en-US" altLang="ja-JP" sz="1200"/>
              <a:t>d like people to use our book!)</a:t>
            </a:r>
          </a:p>
          <a:p>
            <a:pPr>
              <a:buClr>
                <a:srgbClr val="000099"/>
              </a:buClr>
              <a:buSzPct val="100000"/>
              <a:buFont typeface="Wingdings" pitchFamily="2" charset="2"/>
              <a:buChar char="§"/>
            </a:pPr>
            <a:r>
              <a:rPr lang="en-US" altLang="en-US" sz="1200"/>
              <a:t>If you post any slides on a www site, that you note that they are adapted from (or perhaps identical to) our slides, and note our copyright of this material.</a:t>
            </a:r>
          </a:p>
          <a:p>
            <a:pPr>
              <a:buClr>
                <a:schemeClr val="accent2"/>
              </a:buClr>
              <a:buFont typeface="Wingdings" pitchFamily="2" charset="2"/>
              <a:buChar char="q"/>
            </a:pPr>
            <a:endParaRPr lang="en-US" altLang="en-US" sz="1200"/>
          </a:p>
          <a:p>
            <a:pPr>
              <a:lnSpc>
                <a:spcPct val="85000"/>
              </a:lnSpc>
              <a:buClr>
                <a:schemeClr val="accent2"/>
              </a:buClr>
              <a:buFont typeface="Wingdings" pitchFamily="2" charset="2"/>
              <a:buNone/>
            </a:pPr>
            <a:r>
              <a:rPr lang="en-US" altLang="en-US" sz="1200"/>
              <a:t>Thanks and enjoy!  JFK/KWR</a:t>
            </a:r>
          </a:p>
          <a:p>
            <a:pPr>
              <a:lnSpc>
                <a:spcPct val="85000"/>
              </a:lnSpc>
            </a:pPr>
            <a:endParaRPr lang="en-US" altLang="en-US" sz="1200"/>
          </a:p>
          <a:p>
            <a:r>
              <a:rPr lang="en-US" altLang="en-US" sz="1200"/>
              <a:t>     All material copyright 1996-2016</a:t>
            </a:r>
          </a:p>
          <a:p>
            <a:r>
              <a:rPr lang="en-US" altLang="en-US" sz="1200"/>
              <a:t>     J.F Kurose and K.W. Ross, All Rights Reserved</a:t>
            </a:r>
          </a:p>
        </p:txBody>
      </p:sp>
      <p:pic>
        <p:nvPicPr>
          <p:cNvPr id="40964" name="Picture 8">
            <a:extLst>
              <a:ext uri="{FF2B5EF4-FFF2-40B4-BE49-F238E27FC236}">
                <a16:creationId xmlns:a16="http://schemas.microsoft.com/office/drawing/2014/main" id="{3A13CF0E-60EC-E84A-8707-79F2D56261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3" y="6146800"/>
            <a:ext cx="18732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1" descr="kurose7e_cover_small.jpg">
            <a:extLst>
              <a:ext uri="{FF2B5EF4-FFF2-40B4-BE49-F238E27FC236}">
                <a16:creationId xmlns:a16="http://schemas.microsoft.com/office/drawing/2014/main" id="{A82E950B-D87C-1B44-9C53-F371FF4A21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0238" y="325438"/>
            <a:ext cx="3087687"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Rectangle 4">
            <a:extLst>
              <a:ext uri="{FF2B5EF4-FFF2-40B4-BE49-F238E27FC236}">
                <a16:creationId xmlns:a16="http://schemas.microsoft.com/office/drawing/2014/main" id="{9F67486C-3D0C-F743-8CC9-5E5EDAB78C3D}"/>
              </a:ext>
            </a:extLst>
          </p:cNvPr>
          <p:cNvSpPr>
            <a:spLocks noChangeArrowheads="1"/>
          </p:cNvSpPr>
          <p:nvPr/>
        </p:nvSpPr>
        <p:spPr bwMode="auto">
          <a:xfrm>
            <a:off x="5634038" y="4510088"/>
            <a:ext cx="3260725"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008000"/>
                </a:solidFill>
                <a:cs typeface="Arial" panose="020B0604020202020204" pitchFamily="34" charset="0"/>
              </a:rPr>
              <a:t>7</a:t>
            </a:r>
            <a:r>
              <a:rPr lang="en-US" altLang="en-US" sz="1800" baseline="30000">
                <a:solidFill>
                  <a:srgbClr val="008000"/>
                </a:solidFill>
                <a:cs typeface="Arial" panose="020B0604020202020204" pitchFamily="34" charset="0"/>
              </a:rPr>
              <a:t>th</a:t>
            </a:r>
            <a:r>
              <a:rPr lang="en-US" altLang="en-US" sz="1800">
                <a:solidFill>
                  <a:srgbClr val="008000"/>
                </a:solidFill>
                <a:cs typeface="Arial" panose="020B0604020202020204" pitchFamily="34" charset="0"/>
              </a:rPr>
              <a:t> edition </a:t>
            </a:r>
            <a:br>
              <a:rPr lang="en-US" altLang="en-US" sz="1800">
                <a:solidFill>
                  <a:srgbClr val="008000"/>
                </a:solidFill>
                <a:cs typeface="Arial" panose="020B0604020202020204" pitchFamily="34" charset="0"/>
              </a:rPr>
            </a:br>
            <a:r>
              <a:rPr lang="en-US" altLang="en-US" sz="1800">
                <a:solidFill>
                  <a:srgbClr val="008000"/>
                </a:solidFill>
                <a:cs typeface="Arial" panose="020B0604020202020204" pitchFamily="34" charset="0"/>
              </a:rPr>
              <a:t>Jim Kurose, Keith Ross</a:t>
            </a:r>
            <a:br>
              <a:rPr lang="en-US" altLang="en-US" sz="1800">
                <a:solidFill>
                  <a:srgbClr val="008000"/>
                </a:solidFill>
                <a:cs typeface="Arial" panose="020B0604020202020204" pitchFamily="34" charset="0"/>
              </a:rPr>
            </a:br>
            <a:r>
              <a:rPr lang="en-US" altLang="en-US" sz="1400">
                <a:solidFill>
                  <a:srgbClr val="008000"/>
                </a:solidFill>
                <a:cs typeface="Arial" panose="020B0604020202020204" pitchFamily="34" charset="0"/>
              </a:rPr>
              <a:t>Pearson/Addison Wesley</a:t>
            </a:r>
            <a:br>
              <a:rPr lang="en-US" altLang="en-US" sz="1400">
                <a:solidFill>
                  <a:srgbClr val="008000"/>
                </a:solidFill>
                <a:cs typeface="Arial" panose="020B0604020202020204" pitchFamily="34" charset="0"/>
              </a:rPr>
            </a:br>
            <a:r>
              <a:rPr lang="en-US" altLang="en-US" sz="1400">
                <a:solidFill>
                  <a:srgbClr val="008000"/>
                </a:solidFill>
                <a:cs typeface="Arial" panose="020B0604020202020204" pitchFamily="34" charset="0"/>
              </a:rPr>
              <a:t>April 2016</a:t>
            </a:r>
          </a:p>
        </p:txBody>
      </p:sp>
      <p:sp>
        <p:nvSpPr>
          <p:cNvPr id="40967" name="Rectangle 3">
            <a:extLst>
              <a:ext uri="{FF2B5EF4-FFF2-40B4-BE49-F238E27FC236}">
                <a16:creationId xmlns:a16="http://schemas.microsoft.com/office/drawing/2014/main" id="{27F7060C-DC87-8E4A-9E36-BFF72A6B6B03}"/>
              </a:ext>
            </a:extLst>
          </p:cNvPr>
          <p:cNvSpPr>
            <a:spLocks noChangeArrowheads="1"/>
          </p:cNvSpPr>
          <p:nvPr/>
        </p:nvSpPr>
        <p:spPr bwMode="auto">
          <a:xfrm>
            <a:off x="371475" y="715963"/>
            <a:ext cx="4487863"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4400" dirty="0">
                <a:solidFill>
                  <a:srgbClr val="000099"/>
                </a:solidFill>
                <a:latin typeface="Gill Sans MT" panose="020B0502020104020203" pitchFamily="34" charset="77"/>
                <a:cs typeface="Arial" panose="020B0604020202020204" pitchFamily="34" charset="0"/>
              </a:rPr>
              <a:t>Chapter 4</a:t>
            </a:r>
            <a:br>
              <a:rPr lang="en-US" altLang="en-US" sz="4800" dirty="0">
                <a:solidFill>
                  <a:srgbClr val="000099"/>
                </a:solidFill>
                <a:latin typeface="Gill Sans MT" panose="020B0502020104020203" pitchFamily="34" charset="77"/>
                <a:cs typeface="Arial" panose="020B0604020202020204" pitchFamily="34" charset="0"/>
              </a:rPr>
            </a:br>
            <a:r>
              <a:rPr lang="en-US" altLang="en-US" sz="4400" dirty="0">
                <a:solidFill>
                  <a:srgbClr val="000099"/>
                </a:solidFill>
                <a:latin typeface="Gill Sans MT" panose="020B0502020104020203" pitchFamily="34" charset="77"/>
                <a:cs typeface="Arial" panose="020B0604020202020204" pitchFamily="34" charset="0"/>
              </a:rPr>
              <a:t>Network Layer:</a:t>
            </a:r>
          </a:p>
          <a:p>
            <a:pPr eaLnBrk="1" hangingPunct="1">
              <a:lnSpc>
                <a:spcPct val="85000"/>
              </a:lnSpc>
            </a:pPr>
            <a:r>
              <a:rPr lang="en-US" altLang="en-US" sz="4400" dirty="0">
                <a:solidFill>
                  <a:srgbClr val="000099"/>
                </a:solidFill>
                <a:latin typeface="Gill Sans MT" panose="020B0502020104020203" pitchFamily="34" charset="77"/>
                <a:cs typeface="Arial" panose="020B0604020202020204" pitchFamily="34" charset="0"/>
              </a:rPr>
              <a:t>The Data Plane</a:t>
            </a:r>
          </a:p>
        </p:txBody>
      </p:sp>
      <p:pic>
        <p:nvPicPr>
          <p:cNvPr id="40968" name="Picture 9" descr="underline_base">
            <a:extLst>
              <a:ext uri="{FF2B5EF4-FFF2-40B4-BE49-F238E27FC236}">
                <a16:creationId xmlns:a16="http://schemas.microsoft.com/office/drawing/2014/main" id="{1541D227-70C9-674D-AAB1-7E1EBF6C0E1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38" y="2389188"/>
            <a:ext cx="3890962"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9" name="Slide Number Placeholder 5">
            <a:extLst>
              <a:ext uri="{FF2B5EF4-FFF2-40B4-BE49-F238E27FC236}">
                <a16:creationId xmlns:a16="http://schemas.microsoft.com/office/drawing/2014/main" id="{B0F4A8D4-CA52-974B-8B91-EA936F3A6BDB}"/>
              </a:ext>
            </a:extLst>
          </p:cNvPr>
          <p:cNvSpPr>
            <a:spLocks noGrp="1"/>
          </p:cNvSpPr>
          <p:nvPr>
            <p:ph type="sldNum" sz="quarter" idx="4294967295"/>
          </p:nvPr>
        </p:nvSpPr>
        <p:spPr>
          <a:xfrm>
            <a:off x="8456613" y="6475413"/>
            <a:ext cx="458787" cy="273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latin typeface="Tahoma" panose="020B0604030504040204" pitchFamily="34" charset="0"/>
              </a:rPr>
              <a:t>4-</a:t>
            </a:r>
            <a:fld id="{662897D4-AD5A-5C41-AA07-F291D5CEFCA5}" type="slidenum">
              <a:rPr lang="en-US" altLang="en-US" sz="1200">
                <a:latin typeface="Tahoma" panose="020B0604030504040204" pitchFamily="34" charset="0"/>
              </a:rPr>
              <a:pPr/>
              <a:t>1</a:t>
            </a:fld>
            <a:endParaRPr lang="en-US" altLang="en-US" sz="1200">
              <a:latin typeface="Tahoma" panose="020B0604030504040204" pitchFamily="34" charset="0"/>
            </a:endParaRPr>
          </a:p>
        </p:txBody>
      </p:sp>
      <p:sp>
        <p:nvSpPr>
          <p:cNvPr id="40970" name="Footer Placeholder 2">
            <a:extLst>
              <a:ext uri="{FF2B5EF4-FFF2-40B4-BE49-F238E27FC236}">
                <a16:creationId xmlns:a16="http://schemas.microsoft.com/office/drawing/2014/main" id="{58BA714C-2E47-F840-920A-1E2CE6ACFF64}"/>
              </a:ext>
            </a:extLst>
          </p:cNvPr>
          <p:cNvSpPr>
            <a:spLocks noGrp="1"/>
          </p:cNvSpPr>
          <p:nvPr>
            <p:ph type="ftr" sz="quarter" idx="4294967295"/>
          </p:nvPr>
        </p:nvSpPr>
        <p:spPr bwMode="auto">
          <a:xfrm>
            <a:off x="6375400" y="6475413"/>
            <a:ext cx="2178050" cy="241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200">
                <a:solidFill>
                  <a:srgbClr val="000000"/>
                </a:solidFill>
                <a:latin typeface="Tahoma" panose="020B0604030504040204" pitchFamily="34" charset="0"/>
                <a:cs typeface="Arial" panose="020B0604020202020204" pitchFamily="34" charset="0"/>
              </a:rPr>
              <a:t>Network Layer: Data Plane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27" descr="underline_base">
            <a:extLst>
              <a:ext uri="{FF2B5EF4-FFF2-40B4-BE49-F238E27FC236}">
                <a16:creationId xmlns:a16="http://schemas.microsoft.com/office/drawing/2014/main" id="{E086FF5F-02C1-D941-8838-749C47A93007}"/>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62" y="557048"/>
            <a:ext cx="6191524" cy="119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9219" name="Rectangle 3">
            <a:extLst>
              <a:ext uri="{FF2B5EF4-FFF2-40B4-BE49-F238E27FC236}">
                <a16:creationId xmlns:a16="http://schemas.microsoft.com/office/drawing/2014/main" id="{46C2D326-3B4D-B841-9AA9-013231B37000}"/>
              </a:ext>
            </a:extLst>
          </p:cNvPr>
          <p:cNvSpPr>
            <a:spLocks noGrp="1" noChangeArrowheads="1"/>
          </p:cNvSpPr>
          <p:nvPr>
            <p:ph type="body" idx="1"/>
          </p:nvPr>
        </p:nvSpPr>
        <p:spPr>
          <a:xfrm>
            <a:off x="2137568" y="4904982"/>
            <a:ext cx="3430587" cy="1865771"/>
          </a:xfrm>
        </p:spPr>
        <p:txBody>
          <a:bodyPr/>
          <a:lstStyle/>
          <a:p>
            <a:pPr marL="233363" indent="-233363"/>
            <a:r>
              <a:rPr lang="en-US" altLang="en-US" sz="2200" dirty="0">
                <a:ea typeface="ＭＳ Ｐゴシック" panose="020B0600070205080204" pitchFamily="34" charset="-128"/>
                <a:cs typeface="ＭＳ Ｐゴシック" panose="020B0600070205080204" pitchFamily="34" charset="-128"/>
              </a:rPr>
              <a:t>DHCP server formulates </a:t>
            </a:r>
            <a:r>
              <a:rPr lang="en-US" altLang="en-US" sz="2200" dirty="0">
                <a:solidFill>
                  <a:srgbClr val="C00000"/>
                </a:solidFill>
                <a:ea typeface="ＭＳ Ｐゴシック" panose="020B0600070205080204" pitchFamily="34" charset="-128"/>
                <a:cs typeface="ＭＳ Ｐゴシック" panose="020B0600070205080204" pitchFamily="34" charset="-128"/>
              </a:rPr>
              <a:t>DHCP OFFER </a:t>
            </a:r>
            <a:r>
              <a:rPr lang="en-US" altLang="en-US" sz="2200" dirty="0">
                <a:ea typeface="ＭＳ Ｐゴシック" panose="020B0600070205080204" pitchFamily="34" charset="-128"/>
                <a:cs typeface="ＭＳ Ｐゴシック" panose="020B0600070205080204" pitchFamily="34" charset="-128"/>
              </a:rPr>
              <a:t>containing </a:t>
            </a:r>
            <a:r>
              <a:rPr lang="en-US" altLang="en-US" sz="2200" dirty="0">
                <a:solidFill>
                  <a:srgbClr val="C00000"/>
                </a:solidFill>
                <a:ea typeface="ＭＳ Ｐゴシック" panose="020B0600070205080204" pitchFamily="34" charset="-128"/>
                <a:cs typeface="ＭＳ Ｐゴシック" panose="020B0600070205080204" pitchFamily="34" charset="-128"/>
              </a:rPr>
              <a:t>client’</a:t>
            </a:r>
            <a:r>
              <a:rPr lang="en-US" altLang="ja-JP" sz="2200" dirty="0">
                <a:solidFill>
                  <a:srgbClr val="C00000"/>
                </a:solidFill>
                <a:ea typeface="ＭＳ Ｐゴシック" panose="020B0600070205080204" pitchFamily="34" charset="-128"/>
                <a:cs typeface="ＭＳ Ｐゴシック" panose="020B0600070205080204" pitchFamily="34" charset="-128"/>
              </a:rPr>
              <a:t>s IP address/prefix, IP address of first-hop router for client, name &amp; IP address of DNS server</a:t>
            </a:r>
          </a:p>
          <a:p>
            <a:pPr marL="233363" indent="-233363"/>
            <a:endParaRPr lang="en-US" altLang="en-US" sz="1800" dirty="0">
              <a:ea typeface="ＭＳ Ｐゴシック" panose="020B0600070205080204" pitchFamily="34" charset="-128"/>
              <a:cs typeface="ＭＳ Ｐゴシック" panose="020B0600070205080204" pitchFamily="34" charset="-128"/>
            </a:endParaRPr>
          </a:p>
        </p:txBody>
      </p:sp>
      <p:sp>
        <p:nvSpPr>
          <p:cNvPr id="96259" name="Freeform 3">
            <a:extLst>
              <a:ext uri="{FF2B5EF4-FFF2-40B4-BE49-F238E27FC236}">
                <a16:creationId xmlns:a16="http://schemas.microsoft.com/office/drawing/2014/main" id="{8A0CFC1C-64FF-9644-84F5-10B4822AE0BC}"/>
              </a:ext>
            </a:extLst>
          </p:cNvPr>
          <p:cNvSpPr>
            <a:spLocks/>
          </p:cNvSpPr>
          <p:nvPr/>
        </p:nvSpPr>
        <p:spPr bwMode="auto">
          <a:xfrm>
            <a:off x="773113" y="1428750"/>
            <a:ext cx="3554412" cy="2754313"/>
          </a:xfrm>
          <a:custGeom>
            <a:avLst/>
            <a:gdLst>
              <a:gd name="T0" fmla="*/ 2147483647 w 2406"/>
              <a:gd name="T1" fmla="*/ 2147483647 h 958"/>
              <a:gd name="T2" fmla="*/ 2147483647 w 2406"/>
              <a:gd name="T3" fmla="*/ 2147483647 h 958"/>
              <a:gd name="T4" fmla="*/ 2147483647 w 2406"/>
              <a:gd name="T5" fmla="*/ 2147483647 h 958"/>
              <a:gd name="T6" fmla="*/ 2147483647 w 2406"/>
              <a:gd name="T7" fmla="*/ 2147483647 h 958"/>
              <a:gd name="T8" fmla="*/ 2147483647 w 2406"/>
              <a:gd name="T9" fmla="*/ 2147483647 h 958"/>
              <a:gd name="T10" fmla="*/ 2147483647 w 2406"/>
              <a:gd name="T11" fmla="*/ 2147483647 h 958"/>
              <a:gd name="T12" fmla="*/ 2147483647 w 2406"/>
              <a:gd name="T13" fmla="*/ 2147483647 h 958"/>
              <a:gd name="T14" fmla="*/ 2147483647 w 2406"/>
              <a:gd name="T15" fmla="*/ 2147483647 h 958"/>
              <a:gd name="T16" fmla="*/ 2147483647 w 2406"/>
              <a:gd name="T17" fmla="*/ 2147483647 h 958"/>
              <a:gd name="T18" fmla="*/ 2147483647 w 2406"/>
              <a:gd name="T19" fmla="*/ 2147483647 h 958"/>
              <a:gd name="T20" fmla="*/ 2147483647 w 2406"/>
              <a:gd name="T21" fmla="*/ 2147483647 h 958"/>
              <a:gd name="T22" fmla="*/ 2147483647 w 2406"/>
              <a:gd name="T23" fmla="*/ 2147483647 h 958"/>
              <a:gd name="T24" fmla="*/ 2147483647 w 2406"/>
              <a:gd name="T25" fmla="*/ 2147483647 h 9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06"/>
              <a:gd name="T40" fmla="*/ 0 h 958"/>
              <a:gd name="T41" fmla="*/ 2406 w 2406"/>
              <a:gd name="T42" fmla="*/ 958 h 9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06" h="958">
                <a:moveTo>
                  <a:pt x="2192" y="274"/>
                </a:moveTo>
                <a:cubicBezTo>
                  <a:pt x="1978" y="94"/>
                  <a:pt x="1990" y="122"/>
                  <a:pt x="1857" y="77"/>
                </a:cubicBezTo>
                <a:cubicBezTo>
                  <a:pt x="1724" y="32"/>
                  <a:pt x="1584" y="0"/>
                  <a:pt x="1393" y="7"/>
                </a:cubicBezTo>
                <a:cubicBezTo>
                  <a:pt x="1202" y="14"/>
                  <a:pt x="898" y="84"/>
                  <a:pt x="713" y="122"/>
                </a:cubicBezTo>
                <a:cubicBezTo>
                  <a:pt x="528" y="160"/>
                  <a:pt x="395" y="168"/>
                  <a:pt x="280" y="234"/>
                </a:cubicBezTo>
                <a:cubicBezTo>
                  <a:pt x="166" y="301"/>
                  <a:pt x="52" y="432"/>
                  <a:pt x="26" y="522"/>
                </a:cubicBezTo>
                <a:cubicBezTo>
                  <a:pt x="0" y="612"/>
                  <a:pt x="81" y="711"/>
                  <a:pt x="122" y="773"/>
                </a:cubicBezTo>
                <a:cubicBezTo>
                  <a:pt x="163" y="835"/>
                  <a:pt x="99" y="877"/>
                  <a:pt x="273" y="894"/>
                </a:cubicBezTo>
                <a:cubicBezTo>
                  <a:pt x="447" y="911"/>
                  <a:pt x="938" y="866"/>
                  <a:pt x="1169" y="876"/>
                </a:cubicBezTo>
                <a:cubicBezTo>
                  <a:pt x="1400" y="886"/>
                  <a:pt x="1499" y="950"/>
                  <a:pt x="1659" y="954"/>
                </a:cubicBezTo>
                <a:cubicBezTo>
                  <a:pt x="1819" y="958"/>
                  <a:pt x="2014" y="958"/>
                  <a:pt x="2129" y="897"/>
                </a:cubicBezTo>
                <a:cubicBezTo>
                  <a:pt x="2244" y="836"/>
                  <a:pt x="2327" y="856"/>
                  <a:pt x="2350" y="591"/>
                </a:cubicBezTo>
                <a:cubicBezTo>
                  <a:pt x="2373" y="326"/>
                  <a:pt x="2406" y="454"/>
                  <a:pt x="2192" y="274"/>
                </a:cubicBez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260" name="Line 36">
            <a:extLst>
              <a:ext uri="{FF2B5EF4-FFF2-40B4-BE49-F238E27FC236}">
                <a16:creationId xmlns:a16="http://schemas.microsoft.com/office/drawing/2014/main" id="{F276BF6D-BA3F-EB4A-A711-8BCAA33D9AC8}"/>
              </a:ext>
            </a:extLst>
          </p:cNvPr>
          <p:cNvSpPr>
            <a:spLocks noChangeShapeType="1"/>
          </p:cNvSpPr>
          <p:nvPr/>
        </p:nvSpPr>
        <p:spPr bwMode="auto">
          <a:xfrm flipV="1">
            <a:off x="3775075" y="2511425"/>
            <a:ext cx="155575" cy="142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261" name="Line 43">
            <a:extLst>
              <a:ext uri="{FF2B5EF4-FFF2-40B4-BE49-F238E27FC236}">
                <a16:creationId xmlns:a16="http://schemas.microsoft.com/office/drawing/2014/main" id="{BF6C4026-227C-E543-A0C2-FA8534AFCF16}"/>
              </a:ext>
            </a:extLst>
          </p:cNvPr>
          <p:cNvSpPr>
            <a:spLocks noChangeShapeType="1"/>
          </p:cNvSpPr>
          <p:nvPr/>
        </p:nvSpPr>
        <p:spPr bwMode="auto">
          <a:xfrm flipV="1">
            <a:off x="2665413" y="2673350"/>
            <a:ext cx="6953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262" name="Line 44">
            <a:extLst>
              <a:ext uri="{FF2B5EF4-FFF2-40B4-BE49-F238E27FC236}">
                <a16:creationId xmlns:a16="http://schemas.microsoft.com/office/drawing/2014/main" id="{C5EDAE64-3BCE-A845-B564-4DEFC076C49D}"/>
              </a:ext>
            </a:extLst>
          </p:cNvPr>
          <p:cNvSpPr>
            <a:spLocks noChangeShapeType="1"/>
          </p:cNvSpPr>
          <p:nvPr/>
        </p:nvSpPr>
        <p:spPr bwMode="auto">
          <a:xfrm flipV="1">
            <a:off x="3924300" y="2368550"/>
            <a:ext cx="138113" cy="142875"/>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96263" name="Line 48">
            <a:extLst>
              <a:ext uri="{FF2B5EF4-FFF2-40B4-BE49-F238E27FC236}">
                <a16:creationId xmlns:a16="http://schemas.microsoft.com/office/drawing/2014/main" id="{767EDA88-17A5-8E4A-88EF-352338709C0F}"/>
              </a:ext>
            </a:extLst>
          </p:cNvPr>
          <p:cNvSpPr>
            <a:spLocks noChangeShapeType="1"/>
          </p:cNvSpPr>
          <p:nvPr/>
        </p:nvSpPr>
        <p:spPr bwMode="auto">
          <a:xfrm flipV="1">
            <a:off x="3279775" y="2903538"/>
            <a:ext cx="512763" cy="6127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9364" name="Rectangle 148">
            <a:extLst>
              <a:ext uri="{FF2B5EF4-FFF2-40B4-BE49-F238E27FC236}">
                <a16:creationId xmlns:a16="http://schemas.microsoft.com/office/drawing/2014/main" id="{689A5941-1F55-5A43-9805-643172A999EF}"/>
              </a:ext>
            </a:extLst>
          </p:cNvPr>
          <p:cNvSpPr>
            <a:spLocks noChangeArrowheads="1"/>
          </p:cNvSpPr>
          <p:nvPr/>
        </p:nvSpPr>
        <p:spPr bwMode="auto">
          <a:xfrm>
            <a:off x="2372295" y="844245"/>
            <a:ext cx="5325964"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3363" indent="-23336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20000"/>
              </a:spcBef>
              <a:buClr>
                <a:srgbClr val="000099"/>
              </a:buClr>
              <a:buSzPct val="100000"/>
              <a:buFont typeface="Wingdings" pitchFamily="2" charset="2"/>
              <a:buChar char="§"/>
            </a:pPr>
            <a:r>
              <a:rPr lang="en-US" altLang="en-US" sz="2200" dirty="0">
                <a:latin typeface="Gill Sans MT" panose="020B0502020104020203" pitchFamily="34" charset="77"/>
              </a:rPr>
              <a:t>encapsulation of DHCP OFFER, frame forwarded to client, </a:t>
            </a:r>
            <a:r>
              <a:rPr lang="en-US" altLang="en-US" sz="2200" dirty="0" err="1">
                <a:latin typeface="Gill Sans MT" panose="020B0502020104020203" pitchFamily="34" charset="77"/>
              </a:rPr>
              <a:t>demuxing</a:t>
            </a:r>
            <a:r>
              <a:rPr lang="en-US" altLang="en-US" sz="2200" dirty="0">
                <a:latin typeface="Gill Sans MT" panose="020B0502020104020203" pitchFamily="34" charset="77"/>
              </a:rPr>
              <a:t> up to DHCP at client</a:t>
            </a:r>
          </a:p>
        </p:txBody>
      </p:sp>
      <p:sp>
        <p:nvSpPr>
          <p:cNvPr id="50188" name="Rectangle 152">
            <a:extLst>
              <a:ext uri="{FF2B5EF4-FFF2-40B4-BE49-F238E27FC236}">
                <a16:creationId xmlns:a16="http://schemas.microsoft.com/office/drawing/2014/main" id="{E8E05923-3AE6-984C-BDAA-724F82622D48}"/>
              </a:ext>
            </a:extLst>
          </p:cNvPr>
          <p:cNvSpPr>
            <a:spLocks noGrp="1" noChangeArrowheads="1"/>
          </p:cNvSpPr>
          <p:nvPr>
            <p:ph type="title"/>
          </p:nvPr>
        </p:nvSpPr>
        <p:spPr>
          <a:xfrm>
            <a:off x="313340" y="0"/>
            <a:ext cx="7716564" cy="590602"/>
          </a:xfrm>
        </p:spPr>
        <p:txBody>
          <a:bodyPr/>
          <a:lstStyle/>
          <a:p>
            <a:pPr>
              <a:defRPr/>
            </a:pPr>
            <a:r>
              <a:rPr lang="en-US" sz="3600" dirty="0">
                <a:cs typeface="+mj-cs"/>
              </a:rPr>
              <a:t>What is in the Offer from Server</a:t>
            </a:r>
          </a:p>
        </p:txBody>
      </p:sp>
      <p:grpSp>
        <p:nvGrpSpPr>
          <p:cNvPr id="96266" name="Group 153">
            <a:extLst>
              <a:ext uri="{FF2B5EF4-FFF2-40B4-BE49-F238E27FC236}">
                <a16:creationId xmlns:a16="http://schemas.microsoft.com/office/drawing/2014/main" id="{FECC42E3-08F3-BD4A-BC3D-002DC02B07C7}"/>
              </a:ext>
            </a:extLst>
          </p:cNvPr>
          <p:cNvGrpSpPr>
            <a:grpSpLocks/>
          </p:cNvGrpSpPr>
          <p:nvPr/>
        </p:nvGrpSpPr>
        <p:grpSpPr bwMode="auto">
          <a:xfrm>
            <a:off x="1978025" y="2295525"/>
            <a:ext cx="850900" cy="615950"/>
            <a:chOff x="4420" y="878"/>
            <a:chExt cx="614" cy="458"/>
          </a:xfrm>
        </p:grpSpPr>
        <p:pic>
          <p:nvPicPr>
            <p:cNvPr id="96424" name="Picture 154" descr="laptop_keyboard">
              <a:extLst>
                <a:ext uri="{FF2B5EF4-FFF2-40B4-BE49-F238E27FC236}">
                  <a16:creationId xmlns:a16="http://schemas.microsoft.com/office/drawing/2014/main" id="{24FD286C-6B2E-5E49-9E40-6ECE337A8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9064" flipH="1">
              <a:off x="4420" y="1108"/>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425" name="Freeform 155">
              <a:extLst>
                <a:ext uri="{FF2B5EF4-FFF2-40B4-BE49-F238E27FC236}">
                  <a16:creationId xmlns:a16="http://schemas.microsoft.com/office/drawing/2014/main" id="{864C78B6-7884-7845-A254-301E5EE1C93C}"/>
                </a:ext>
              </a:extLst>
            </p:cNvPr>
            <p:cNvSpPr>
              <a:spLocks/>
            </p:cNvSpPr>
            <p:nvPr/>
          </p:nvSpPr>
          <p:spPr bwMode="auto">
            <a:xfrm>
              <a:off x="4595" y="888"/>
              <a:ext cx="424" cy="297"/>
            </a:xfrm>
            <a:custGeom>
              <a:avLst/>
              <a:gdLst>
                <a:gd name="T0" fmla="*/ 0 w 2982"/>
                <a:gd name="T1" fmla="*/ 0 h 2442"/>
                <a:gd name="T2" fmla="*/ 0 w 2982"/>
                <a:gd name="T3" fmla="*/ 0 h 2442"/>
                <a:gd name="T4" fmla="*/ 0 w 2982"/>
                <a:gd name="T5" fmla="*/ 0 h 2442"/>
                <a:gd name="T6" fmla="*/ 0 w 2982"/>
                <a:gd name="T7" fmla="*/ 0 h 2442"/>
                <a:gd name="T8" fmla="*/ 0 w 2982"/>
                <a:gd name="T9" fmla="*/ 0 h 2442"/>
                <a:gd name="T10" fmla="*/ 0 60000 65536"/>
                <a:gd name="T11" fmla="*/ 0 60000 65536"/>
                <a:gd name="T12" fmla="*/ 0 60000 65536"/>
                <a:gd name="T13" fmla="*/ 0 60000 65536"/>
                <a:gd name="T14" fmla="*/ 0 60000 65536"/>
                <a:gd name="T15" fmla="*/ 0 w 2982"/>
                <a:gd name="T16" fmla="*/ 0 h 2442"/>
                <a:gd name="T17" fmla="*/ 2982 w 2982"/>
                <a:gd name="T18" fmla="*/ 2442 h 2442"/>
              </a:gdLst>
              <a:ahLst/>
              <a:cxnLst>
                <a:cxn ang="T10">
                  <a:pos x="T0" y="T1"/>
                </a:cxn>
                <a:cxn ang="T11">
                  <a:pos x="T2" y="T3"/>
                </a:cxn>
                <a:cxn ang="T12">
                  <a:pos x="T4" y="T5"/>
                </a:cxn>
                <a:cxn ang="T13">
                  <a:pos x="T6" y="T7"/>
                </a:cxn>
                <a:cxn ang="T14">
                  <a:pos x="T8" y="T9"/>
                </a:cxn>
              </a:cxnLst>
              <a:rect l="T15" t="T16" r="T17" b="T18"/>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p:spPr>
          <p:txBody>
            <a:bodyPr/>
            <a:lstStyle/>
            <a:p>
              <a:endParaRPr lang="en-US"/>
            </a:p>
          </p:txBody>
        </p:sp>
        <p:pic>
          <p:nvPicPr>
            <p:cNvPr id="96426" name="Picture 156" descr="screen">
              <a:extLst>
                <a:ext uri="{FF2B5EF4-FFF2-40B4-BE49-F238E27FC236}">
                  <a16:creationId xmlns:a16="http://schemas.microsoft.com/office/drawing/2014/main" id="{A4E54E1C-5E98-EF45-AE76-156853F34A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6" y="895"/>
              <a:ext cx="385"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427" name="Freeform 157">
              <a:extLst>
                <a:ext uri="{FF2B5EF4-FFF2-40B4-BE49-F238E27FC236}">
                  <a16:creationId xmlns:a16="http://schemas.microsoft.com/office/drawing/2014/main" id="{9C09887B-88DB-CE4A-9879-F63A08DC1301}"/>
                </a:ext>
              </a:extLst>
            </p:cNvPr>
            <p:cNvSpPr>
              <a:spLocks/>
            </p:cNvSpPr>
            <p:nvPr/>
          </p:nvSpPr>
          <p:spPr bwMode="auto">
            <a:xfrm>
              <a:off x="4672" y="879"/>
              <a:ext cx="359" cy="55"/>
            </a:xfrm>
            <a:custGeom>
              <a:avLst/>
              <a:gdLst>
                <a:gd name="T0" fmla="*/ 0 w 2528"/>
                <a:gd name="T1" fmla="*/ 0 h 455"/>
                <a:gd name="T2" fmla="*/ 0 w 2528"/>
                <a:gd name="T3" fmla="*/ 0 h 455"/>
                <a:gd name="T4" fmla="*/ 0 w 2528"/>
                <a:gd name="T5" fmla="*/ 0 h 455"/>
                <a:gd name="T6" fmla="*/ 0 w 2528"/>
                <a:gd name="T7" fmla="*/ 0 h 455"/>
                <a:gd name="T8" fmla="*/ 0 w 2528"/>
                <a:gd name="T9" fmla="*/ 0 h 455"/>
                <a:gd name="T10" fmla="*/ 0 60000 65536"/>
                <a:gd name="T11" fmla="*/ 0 60000 65536"/>
                <a:gd name="T12" fmla="*/ 0 60000 65536"/>
                <a:gd name="T13" fmla="*/ 0 60000 65536"/>
                <a:gd name="T14" fmla="*/ 0 60000 65536"/>
                <a:gd name="T15" fmla="*/ 0 w 2528"/>
                <a:gd name="T16" fmla="*/ 0 h 455"/>
                <a:gd name="T17" fmla="*/ 2528 w 2528"/>
                <a:gd name="T18" fmla="*/ 455 h 455"/>
              </a:gdLst>
              <a:ahLst/>
              <a:cxnLst>
                <a:cxn ang="T10">
                  <a:pos x="T0" y="T1"/>
                </a:cxn>
                <a:cxn ang="T11">
                  <a:pos x="T2" y="T3"/>
                </a:cxn>
                <a:cxn ang="T12">
                  <a:pos x="T4" y="T5"/>
                </a:cxn>
                <a:cxn ang="T13">
                  <a:pos x="T6" y="T7"/>
                </a:cxn>
                <a:cxn ang="T14">
                  <a:pos x="T8" y="T9"/>
                </a:cxn>
              </a:cxnLst>
              <a:rect l="T15" t="T16" r="T17" b="T18"/>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428" name="Freeform 158">
              <a:extLst>
                <a:ext uri="{FF2B5EF4-FFF2-40B4-BE49-F238E27FC236}">
                  <a16:creationId xmlns:a16="http://schemas.microsoft.com/office/drawing/2014/main" id="{6C6A0A6F-A26A-8B44-AF04-952B339EEBF9}"/>
                </a:ext>
              </a:extLst>
            </p:cNvPr>
            <p:cNvSpPr>
              <a:spLocks/>
            </p:cNvSpPr>
            <p:nvPr/>
          </p:nvSpPr>
          <p:spPr bwMode="auto">
            <a:xfrm>
              <a:off x="4591" y="878"/>
              <a:ext cx="100" cy="230"/>
            </a:xfrm>
            <a:custGeom>
              <a:avLst/>
              <a:gdLst>
                <a:gd name="T0" fmla="*/ 0 w 702"/>
                <a:gd name="T1" fmla="*/ 0 h 1893"/>
                <a:gd name="T2" fmla="*/ 0 w 702"/>
                <a:gd name="T3" fmla="*/ 0 h 1893"/>
                <a:gd name="T4" fmla="*/ 0 w 702"/>
                <a:gd name="T5" fmla="*/ 0 h 1893"/>
                <a:gd name="T6" fmla="*/ 0 w 702"/>
                <a:gd name="T7" fmla="*/ 0 h 1893"/>
                <a:gd name="T8" fmla="*/ 0 w 702"/>
                <a:gd name="T9" fmla="*/ 0 h 1893"/>
                <a:gd name="T10" fmla="*/ 0 60000 65536"/>
                <a:gd name="T11" fmla="*/ 0 60000 65536"/>
                <a:gd name="T12" fmla="*/ 0 60000 65536"/>
                <a:gd name="T13" fmla="*/ 0 60000 65536"/>
                <a:gd name="T14" fmla="*/ 0 60000 65536"/>
                <a:gd name="T15" fmla="*/ 0 w 702"/>
                <a:gd name="T16" fmla="*/ 0 h 1893"/>
                <a:gd name="T17" fmla="*/ 702 w 702"/>
                <a:gd name="T18" fmla="*/ 1893 h 1893"/>
              </a:gdLst>
              <a:ahLst/>
              <a:cxnLst>
                <a:cxn ang="T10">
                  <a:pos x="T0" y="T1"/>
                </a:cxn>
                <a:cxn ang="T11">
                  <a:pos x="T2" y="T3"/>
                </a:cxn>
                <a:cxn ang="T12">
                  <a:pos x="T4" y="T5"/>
                </a:cxn>
                <a:cxn ang="T13">
                  <a:pos x="T6" y="T7"/>
                </a:cxn>
                <a:cxn ang="T14">
                  <a:pos x="T8" y="T9"/>
                </a:cxn>
              </a:cxnLst>
              <a:rect l="T15" t="T16" r="T17" b="T18"/>
              <a:pathLst>
                <a:path w="702" h="1893">
                  <a:moveTo>
                    <a:pt x="579" y="0"/>
                  </a:moveTo>
                  <a:lnTo>
                    <a:pt x="0" y="1869"/>
                  </a:lnTo>
                  <a:lnTo>
                    <a:pt x="114" y="1893"/>
                  </a:lnTo>
                  <a:lnTo>
                    <a:pt x="702" y="51"/>
                  </a:lnTo>
                  <a:lnTo>
                    <a:pt x="579"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429" name="Freeform 159">
              <a:extLst>
                <a:ext uri="{FF2B5EF4-FFF2-40B4-BE49-F238E27FC236}">
                  <a16:creationId xmlns:a16="http://schemas.microsoft.com/office/drawing/2014/main" id="{8696F609-9F54-EA45-AEF5-006205122B16}"/>
                </a:ext>
              </a:extLst>
            </p:cNvPr>
            <p:cNvSpPr>
              <a:spLocks/>
            </p:cNvSpPr>
            <p:nvPr/>
          </p:nvSpPr>
          <p:spPr bwMode="auto">
            <a:xfrm>
              <a:off x="4921" y="920"/>
              <a:ext cx="108" cy="265"/>
            </a:xfrm>
            <a:custGeom>
              <a:avLst/>
              <a:gdLst>
                <a:gd name="T0" fmla="*/ 0 w 756"/>
                <a:gd name="T1" fmla="*/ 0 h 2184"/>
                <a:gd name="T2" fmla="*/ 0 w 756"/>
                <a:gd name="T3" fmla="*/ 0 h 2184"/>
                <a:gd name="T4" fmla="*/ 0 w 756"/>
                <a:gd name="T5" fmla="*/ 0 h 2184"/>
                <a:gd name="T6" fmla="*/ 0 w 756"/>
                <a:gd name="T7" fmla="*/ 0 h 2184"/>
                <a:gd name="T8" fmla="*/ 0 w 756"/>
                <a:gd name="T9" fmla="*/ 0 h 2184"/>
                <a:gd name="T10" fmla="*/ 0 60000 65536"/>
                <a:gd name="T11" fmla="*/ 0 60000 65536"/>
                <a:gd name="T12" fmla="*/ 0 60000 65536"/>
                <a:gd name="T13" fmla="*/ 0 60000 65536"/>
                <a:gd name="T14" fmla="*/ 0 60000 65536"/>
                <a:gd name="T15" fmla="*/ 0 w 756"/>
                <a:gd name="T16" fmla="*/ 0 h 2184"/>
                <a:gd name="T17" fmla="*/ 756 w 756"/>
                <a:gd name="T18" fmla="*/ 2184 h 2184"/>
              </a:gdLst>
              <a:ahLst/>
              <a:cxnLst>
                <a:cxn ang="T10">
                  <a:pos x="T0" y="T1"/>
                </a:cxn>
                <a:cxn ang="T11">
                  <a:pos x="T2" y="T3"/>
                </a:cxn>
                <a:cxn ang="T12">
                  <a:pos x="T4" y="T5"/>
                </a:cxn>
                <a:cxn ang="T13">
                  <a:pos x="T6" y="T7"/>
                </a:cxn>
                <a:cxn ang="T14">
                  <a:pos x="T8" y="T9"/>
                </a:cxn>
              </a:cxnLst>
              <a:rect l="T15" t="T16" r="T17" b="T18"/>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430" name="Freeform 160">
              <a:extLst>
                <a:ext uri="{FF2B5EF4-FFF2-40B4-BE49-F238E27FC236}">
                  <a16:creationId xmlns:a16="http://schemas.microsoft.com/office/drawing/2014/main" id="{A790D8D2-E499-484B-9402-889780D5A517}"/>
                </a:ext>
              </a:extLst>
            </p:cNvPr>
            <p:cNvSpPr>
              <a:spLocks/>
            </p:cNvSpPr>
            <p:nvPr/>
          </p:nvSpPr>
          <p:spPr bwMode="auto">
            <a:xfrm>
              <a:off x="4590" y="1097"/>
              <a:ext cx="394" cy="89"/>
            </a:xfrm>
            <a:custGeom>
              <a:avLst/>
              <a:gdLst>
                <a:gd name="T0" fmla="*/ 0 w 2773"/>
                <a:gd name="T1" fmla="*/ 0 h 738"/>
                <a:gd name="T2" fmla="*/ 0 w 2773"/>
                <a:gd name="T3" fmla="*/ 0 h 738"/>
                <a:gd name="T4" fmla="*/ 0 w 2773"/>
                <a:gd name="T5" fmla="*/ 0 h 738"/>
                <a:gd name="T6" fmla="*/ 0 w 2773"/>
                <a:gd name="T7" fmla="*/ 0 h 738"/>
                <a:gd name="T8" fmla="*/ 0 w 2773"/>
                <a:gd name="T9" fmla="*/ 0 h 738"/>
                <a:gd name="T10" fmla="*/ 0 60000 65536"/>
                <a:gd name="T11" fmla="*/ 0 60000 65536"/>
                <a:gd name="T12" fmla="*/ 0 60000 65536"/>
                <a:gd name="T13" fmla="*/ 0 60000 65536"/>
                <a:gd name="T14" fmla="*/ 0 60000 65536"/>
                <a:gd name="T15" fmla="*/ 0 w 2773"/>
                <a:gd name="T16" fmla="*/ 0 h 738"/>
                <a:gd name="T17" fmla="*/ 2773 w 2773"/>
                <a:gd name="T18" fmla="*/ 738 h 738"/>
              </a:gdLst>
              <a:ahLst/>
              <a:cxnLst>
                <a:cxn ang="T10">
                  <a:pos x="T0" y="T1"/>
                </a:cxn>
                <a:cxn ang="T11">
                  <a:pos x="T2" y="T3"/>
                </a:cxn>
                <a:cxn ang="T12">
                  <a:pos x="T4" y="T5"/>
                </a:cxn>
                <a:cxn ang="T13">
                  <a:pos x="T6" y="T7"/>
                </a:cxn>
                <a:cxn ang="T14">
                  <a:pos x="T8" y="T9"/>
                </a:cxn>
              </a:cxnLst>
              <a:rect l="T15" t="T16" r="T17" b="T18"/>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431" name="Freeform 161">
              <a:extLst>
                <a:ext uri="{FF2B5EF4-FFF2-40B4-BE49-F238E27FC236}">
                  <a16:creationId xmlns:a16="http://schemas.microsoft.com/office/drawing/2014/main" id="{FF33510D-D817-EF47-B71D-0253BB4FC98B}"/>
                </a:ext>
              </a:extLst>
            </p:cNvPr>
            <p:cNvSpPr>
              <a:spLocks/>
            </p:cNvSpPr>
            <p:nvPr/>
          </p:nvSpPr>
          <p:spPr bwMode="auto">
            <a:xfrm>
              <a:off x="4933" y="922"/>
              <a:ext cx="101" cy="266"/>
            </a:xfrm>
            <a:custGeom>
              <a:avLst/>
              <a:gdLst>
                <a:gd name="T0" fmla="*/ 0 w 637"/>
                <a:gd name="T1" fmla="*/ 0 h 1659"/>
                <a:gd name="T2" fmla="*/ 0 w 637"/>
                <a:gd name="T3" fmla="*/ 0 h 1659"/>
                <a:gd name="T4" fmla="*/ 0 w 637"/>
                <a:gd name="T5" fmla="*/ 0 h 1659"/>
                <a:gd name="T6" fmla="*/ 0 w 637"/>
                <a:gd name="T7" fmla="*/ 0 h 1659"/>
                <a:gd name="T8" fmla="*/ 0 w 637"/>
                <a:gd name="T9" fmla="*/ 0 h 1659"/>
                <a:gd name="T10" fmla="*/ 0 60000 65536"/>
                <a:gd name="T11" fmla="*/ 0 60000 65536"/>
                <a:gd name="T12" fmla="*/ 0 60000 65536"/>
                <a:gd name="T13" fmla="*/ 0 60000 65536"/>
                <a:gd name="T14" fmla="*/ 0 60000 65536"/>
                <a:gd name="T15" fmla="*/ 0 w 637"/>
                <a:gd name="T16" fmla="*/ 0 h 1659"/>
                <a:gd name="T17" fmla="*/ 637 w 637"/>
                <a:gd name="T18" fmla="*/ 1659 h 1659"/>
              </a:gdLst>
              <a:ahLst/>
              <a:cxnLst>
                <a:cxn ang="T10">
                  <a:pos x="T0" y="T1"/>
                </a:cxn>
                <a:cxn ang="T11">
                  <a:pos x="T2" y="T3"/>
                </a:cxn>
                <a:cxn ang="T12">
                  <a:pos x="T4" y="T5"/>
                </a:cxn>
                <a:cxn ang="T13">
                  <a:pos x="T6" y="T7"/>
                </a:cxn>
                <a:cxn ang="T14">
                  <a:pos x="T8" y="T9"/>
                </a:cxn>
              </a:cxnLst>
              <a:rect l="T15" t="T16" r="T17" b="T18"/>
              <a:pathLst>
                <a:path w="637" h="1659">
                  <a:moveTo>
                    <a:pt x="615" y="0"/>
                  </a:moveTo>
                  <a:lnTo>
                    <a:pt x="637" y="0"/>
                  </a:lnTo>
                  <a:lnTo>
                    <a:pt x="68" y="1659"/>
                  </a:lnTo>
                  <a:lnTo>
                    <a:pt x="0" y="1647"/>
                  </a:lnTo>
                  <a:lnTo>
                    <a:pt x="615"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432" name="Freeform 162">
              <a:extLst>
                <a:ext uri="{FF2B5EF4-FFF2-40B4-BE49-F238E27FC236}">
                  <a16:creationId xmlns:a16="http://schemas.microsoft.com/office/drawing/2014/main" id="{F07922AF-F8BF-534D-8CFA-D6CE1AF7C124}"/>
                </a:ext>
              </a:extLst>
            </p:cNvPr>
            <p:cNvSpPr>
              <a:spLocks/>
            </p:cNvSpPr>
            <p:nvPr/>
          </p:nvSpPr>
          <p:spPr bwMode="auto">
            <a:xfrm>
              <a:off x="4590" y="1109"/>
              <a:ext cx="351" cy="88"/>
            </a:xfrm>
            <a:custGeom>
              <a:avLst/>
              <a:gdLst>
                <a:gd name="T0" fmla="*/ 0 w 2216"/>
                <a:gd name="T1" fmla="*/ 0 h 550"/>
                <a:gd name="T2" fmla="*/ 0 w 2216"/>
                <a:gd name="T3" fmla="*/ 0 h 550"/>
                <a:gd name="T4" fmla="*/ 0 w 2216"/>
                <a:gd name="T5" fmla="*/ 0 h 550"/>
                <a:gd name="T6" fmla="*/ 0 w 2216"/>
                <a:gd name="T7" fmla="*/ 0 h 550"/>
                <a:gd name="T8" fmla="*/ 0 w 2216"/>
                <a:gd name="T9" fmla="*/ 0 h 550"/>
                <a:gd name="T10" fmla="*/ 0 60000 65536"/>
                <a:gd name="T11" fmla="*/ 0 60000 65536"/>
                <a:gd name="T12" fmla="*/ 0 60000 65536"/>
                <a:gd name="T13" fmla="*/ 0 60000 65536"/>
                <a:gd name="T14" fmla="*/ 0 60000 65536"/>
                <a:gd name="T15" fmla="*/ 0 w 2216"/>
                <a:gd name="T16" fmla="*/ 0 h 550"/>
                <a:gd name="T17" fmla="*/ 2216 w 2216"/>
                <a:gd name="T18" fmla="*/ 550 h 550"/>
              </a:gdLst>
              <a:ahLst/>
              <a:cxnLst>
                <a:cxn ang="T10">
                  <a:pos x="T0" y="T1"/>
                </a:cxn>
                <a:cxn ang="T11">
                  <a:pos x="T2" y="T3"/>
                </a:cxn>
                <a:cxn ang="T12">
                  <a:pos x="T4" y="T5"/>
                </a:cxn>
                <a:cxn ang="T13">
                  <a:pos x="T6" y="T7"/>
                </a:cxn>
                <a:cxn ang="T14">
                  <a:pos x="T8" y="T9"/>
                </a:cxn>
              </a:cxnLst>
              <a:rect l="T15" t="T16" r="T17" b="T18"/>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6433" name="Group 163">
              <a:extLst>
                <a:ext uri="{FF2B5EF4-FFF2-40B4-BE49-F238E27FC236}">
                  <a16:creationId xmlns:a16="http://schemas.microsoft.com/office/drawing/2014/main" id="{F521E87E-CDFD-504E-87AC-401FC4F9F6B1}"/>
                </a:ext>
              </a:extLst>
            </p:cNvPr>
            <p:cNvGrpSpPr>
              <a:grpSpLocks/>
            </p:cNvGrpSpPr>
            <p:nvPr/>
          </p:nvGrpSpPr>
          <p:grpSpPr bwMode="auto">
            <a:xfrm>
              <a:off x="4584" y="1203"/>
              <a:ext cx="119" cy="53"/>
              <a:chOff x="1740" y="2642"/>
              <a:chExt cx="752" cy="327"/>
            </a:xfrm>
          </p:grpSpPr>
          <p:sp>
            <p:nvSpPr>
              <p:cNvPr id="96440" name="Freeform 164">
                <a:extLst>
                  <a:ext uri="{FF2B5EF4-FFF2-40B4-BE49-F238E27FC236}">
                    <a16:creationId xmlns:a16="http://schemas.microsoft.com/office/drawing/2014/main" id="{50B64933-0616-5143-B31C-8EAC83591129}"/>
                  </a:ext>
                </a:extLst>
              </p:cNvPr>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 name="T15" fmla="*/ 0 w 752"/>
                  <a:gd name="T16" fmla="*/ 0 h 327"/>
                  <a:gd name="T17" fmla="*/ 752 w 752"/>
                  <a:gd name="T18" fmla="*/ 327 h 327"/>
                </a:gdLst>
                <a:ahLst/>
                <a:cxnLst>
                  <a:cxn ang="T10">
                    <a:pos x="T0" y="T1"/>
                  </a:cxn>
                  <a:cxn ang="T11">
                    <a:pos x="T2" y="T3"/>
                  </a:cxn>
                  <a:cxn ang="T12">
                    <a:pos x="T4" y="T5"/>
                  </a:cxn>
                  <a:cxn ang="T13">
                    <a:pos x="T6" y="T7"/>
                  </a:cxn>
                  <a:cxn ang="T14">
                    <a:pos x="T8" y="T9"/>
                  </a:cxn>
                </a:cxnLst>
                <a:rect l="T15" t="T16" r="T17" b="T18"/>
                <a:pathLst>
                  <a:path w="752" h="327">
                    <a:moveTo>
                      <a:pt x="293" y="0"/>
                    </a:moveTo>
                    <a:lnTo>
                      <a:pt x="752" y="124"/>
                    </a:lnTo>
                    <a:lnTo>
                      <a:pt x="470" y="327"/>
                    </a:lnTo>
                    <a:lnTo>
                      <a:pt x="0" y="183"/>
                    </a:lnTo>
                    <a:lnTo>
                      <a:pt x="293"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441" name="Freeform 165">
                <a:extLst>
                  <a:ext uri="{FF2B5EF4-FFF2-40B4-BE49-F238E27FC236}">
                    <a16:creationId xmlns:a16="http://schemas.microsoft.com/office/drawing/2014/main" id="{86A65AB9-D2D2-E942-A71B-93CDF623E719}"/>
                  </a:ext>
                </a:extLst>
              </p:cNvPr>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 name="T15" fmla="*/ 0 w 726"/>
                  <a:gd name="T16" fmla="*/ 0 h 311"/>
                  <a:gd name="T17" fmla="*/ 726 w 726"/>
                  <a:gd name="T18" fmla="*/ 311 h 311"/>
                </a:gdLst>
                <a:ahLst/>
                <a:cxnLst>
                  <a:cxn ang="T10">
                    <a:pos x="T0" y="T1"/>
                  </a:cxn>
                  <a:cxn ang="T11">
                    <a:pos x="T2" y="T3"/>
                  </a:cxn>
                  <a:cxn ang="T12">
                    <a:pos x="T4" y="T5"/>
                  </a:cxn>
                  <a:cxn ang="T13">
                    <a:pos x="T6" y="T7"/>
                  </a:cxn>
                  <a:cxn ang="T14">
                    <a:pos x="T8" y="T9"/>
                  </a:cxn>
                </a:cxnLst>
                <a:rect l="T15" t="T16" r="T17" b="T18"/>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442" name="Freeform 166">
                <a:extLst>
                  <a:ext uri="{FF2B5EF4-FFF2-40B4-BE49-F238E27FC236}">
                    <a16:creationId xmlns:a16="http://schemas.microsoft.com/office/drawing/2014/main" id="{5F974273-A302-B14C-A5E2-C2E9D674B3EA}"/>
                  </a:ext>
                </a:extLst>
              </p:cNvPr>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 name="T15" fmla="*/ 0 w 258"/>
                  <a:gd name="T16" fmla="*/ 0 h 100"/>
                  <a:gd name="T17" fmla="*/ 258 w 258"/>
                  <a:gd name="T18" fmla="*/ 100 h 100"/>
                </a:gdLst>
                <a:ahLst/>
                <a:cxnLst>
                  <a:cxn ang="T10">
                    <a:pos x="T0" y="T1"/>
                  </a:cxn>
                  <a:cxn ang="T11">
                    <a:pos x="T2" y="T3"/>
                  </a:cxn>
                  <a:cxn ang="T12">
                    <a:pos x="T4" y="T5"/>
                  </a:cxn>
                  <a:cxn ang="T13">
                    <a:pos x="T6" y="T7"/>
                  </a:cxn>
                  <a:cxn ang="T14">
                    <a:pos x="T8" y="T9"/>
                  </a:cxn>
                </a:cxnLst>
                <a:rect l="T15" t="T16" r="T17" b="T18"/>
                <a:pathLst>
                  <a:path w="258" h="100">
                    <a:moveTo>
                      <a:pt x="0" y="44"/>
                    </a:moveTo>
                    <a:lnTo>
                      <a:pt x="75" y="0"/>
                    </a:lnTo>
                    <a:lnTo>
                      <a:pt x="258" y="50"/>
                    </a:lnTo>
                    <a:lnTo>
                      <a:pt x="183" y="100"/>
                    </a:lnTo>
                    <a:lnTo>
                      <a:pt x="0" y="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443" name="Freeform 167">
                <a:extLst>
                  <a:ext uri="{FF2B5EF4-FFF2-40B4-BE49-F238E27FC236}">
                    <a16:creationId xmlns:a16="http://schemas.microsoft.com/office/drawing/2014/main" id="{8563AE42-6FC2-6E4C-84C9-54E147B833E1}"/>
                  </a:ext>
                </a:extLst>
              </p:cNvPr>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444" name="Freeform 168">
                <a:extLst>
                  <a:ext uri="{FF2B5EF4-FFF2-40B4-BE49-F238E27FC236}">
                    <a16:creationId xmlns:a16="http://schemas.microsoft.com/office/drawing/2014/main" id="{DE35478F-FD19-4A40-8794-FEBF8022948E}"/>
                  </a:ext>
                </a:extLst>
              </p:cNvPr>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 name="T15" fmla="*/ 0 w 258"/>
                  <a:gd name="T16" fmla="*/ 0 h 102"/>
                  <a:gd name="T17" fmla="*/ 258 w 258"/>
                  <a:gd name="T18" fmla="*/ 102 h 102"/>
                </a:gdLst>
                <a:ahLst/>
                <a:cxnLst>
                  <a:cxn ang="T10">
                    <a:pos x="T0" y="T1"/>
                  </a:cxn>
                  <a:cxn ang="T11">
                    <a:pos x="T2" y="T3"/>
                  </a:cxn>
                  <a:cxn ang="T12">
                    <a:pos x="T4" y="T5"/>
                  </a:cxn>
                  <a:cxn ang="T13">
                    <a:pos x="T6" y="T7"/>
                  </a:cxn>
                  <a:cxn ang="T14">
                    <a:pos x="T8" y="T9"/>
                  </a:cxn>
                </a:cxnLst>
                <a:rect l="T15" t="T16" r="T17" b="T18"/>
                <a:pathLst>
                  <a:path w="258" h="102">
                    <a:moveTo>
                      <a:pt x="0" y="46"/>
                    </a:moveTo>
                    <a:lnTo>
                      <a:pt x="71" y="0"/>
                    </a:lnTo>
                    <a:lnTo>
                      <a:pt x="258" y="52"/>
                    </a:lnTo>
                    <a:lnTo>
                      <a:pt x="183" y="102"/>
                    </a:lnTo>
                    <a:lnTo>
                      <a:pt x="0" y="4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445" name="Freeform 169">
                <a:extLst>
                  <a:ext uri="{FF2B5EF4-FFF2-40B4-BE49-F238E27FC236}">
                    <a16:creationId xmlns:a16="http://schemas.microsoft.com/office/drawing/2014/main" id="{5E673177-DBAC-F84A-BB1B-D203D31408A8}"/>
                  </a:ext>
                </a:extLst>
              </p:cNvPr>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6434" name="Freeform 170">
              <a:extLst>
                <a:ext uri="{FF2B5EF4-FFF2-40B4-BE49-F238E27FC236}">
                  <a16:creationId xmlns:a16="http://schemas.microsoft.com/office/drawing/2014/main" id="{A715CC7B-7CCC-7F45-8F4A-D394887B1F66}"/>
                </a:ext>
              </a:extLst>
            </p:cNvPr>
            <p:cNvSpPr>
              <a:spLocks/>
            </p:cNvSpPr>
            <p:nvPr/>
          </p:nvSpPr>
          <p:spPr bwMode="auto">
            <a:xfrm>
              <a:off x="4788" y="1211"/>
              <a:ext cx="144" cy="116"/>
            </a:xfrm>
            <a:custGeom>
              <a:avLst/>
              <a:gdLst>
                <a:gd name="T0" fmla="*/ 0 w 990"/>
                <a:gd name="T1" fmla="*/ 0 h 792"/>
                <a:gd name="T2" fmla="*/ 0 w 990"/>
                <a:gd name="T3" fmla="*/ 0 h 792"/>
                <a:gd name="T4" fmla="*/ 0 w 990"/>
                <a:gd name="T5" fmla="*/ 0 h 792"/>
                <a:gd name="T6" fmla="*/ 0 w 990"/>
                <a:gd name="T7" fmla="*/ 0 h 792"/>
                <a:gd name="T8" fmla="*/ 0 w 990"/>
                <a:gd name="T9" fmla="*/ 0 h 792"/>
                <a:gd name="T10" fmla="*/ 0 60000 65536"/>
                <a:gd name="T11" fmla="*/ 0 60000 65536"/>
                <a:gd name="T12" fmla="*/ 0 60000 65536"/>
                <a:gd name="T13" fmla="*/ 0 60000 65536"/>
                <a:gd name="T14" fmla="*/ 0 60000 65536"/>
                <a:gd name="T15" fmla="*/ 0 w 990"/>
                <a:gd name="T16" fmla="*/ 0 h 792"/>
                <a:gd name="T17" fmla="*/ 990 w 990"/>
                <a:gd name="T18" fmla="*/ 792 h 792"/>
              </a:gdLst>
              <a:ahLst/>
              <a:cxnLst>
                <a:cxn ang="T10">
                  <a:pos x="T0" y="T1"/>
                </a:cxn>
                <a:cxn ang="T11">
                  <a:pos x="T2" y="T3"/>
                </a:cxn>
                <a:cxn ang="T12">
                  <a:pos x="T4" y="T5"/>
                </a:cxn>
                <a:cxn ang="T13">
                  <a:pos x="T6" y="T7"/>
                </a:cxn>
                <a:cxn ang="T14">
                  <a:pos x="T8" y="T9"/>
                </a:cxn>
              </a:cxnLst>
              <a:rect l="T15" t="T16" r="T17" b="T18"/>
              <a:pathLst>
                <a:path w="990" h="792">
                  <a:moveTo>
                    <a:pt x="3" y="738"/>
                  </a:moveTo>
                  <a:lnTo>
                    <a:pt x="990" y="0"/>
                  </a:lnTo>
                  <a:lnTo>
                    <a:pt x="987" y="60"/>
                  </a:lnTo>
                  <a:lnTo>
                    <a:pt x="0" y="792"/>
                  </a:lnTo>
                  <a:lnTo>
                    <a:pt x="3" y="738"/>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435" name="Freeform 171">
              <a:extLst>
                <a:ext uri="{FF2B5EF4-FFF2-40B4-BE49-F238E27FC236}">
                  <a16:creationId xmlns:a16="http://schemas.microsoft.com/office/drawing/2014/main" id="{1AD57018-9417-C74A-8EB8-CFE0C0AE0223}"/>
                </a:ext>
              </a:extLst>
            </p:cNvPr>
            <p:cNvSpPr>
              <a:spLocks/>
            </p:cNvSpPr>
            <p:nvPr/>
          </p:nvSpPr>
          <p:spPr bwMode="auto">
            <a:xfrm>
              <a:off x="4420" y="1220"/>
              <a:ext cx="369" cy="106"/>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436" name="Freeform 172">
              <a:extLst>
                <a:ext uri="{FF2B5EF4-FFF2-40B4-BE49-F238E27FC236}">
                  <a16:creationId xmlns:a16="http://schemas.microsoft.com/office/drawing/2014/main" id="{EEBB9018-04A3-314A-8A85-1FE13ADE82F3}"/>
                </a:ext>
              </a:extLst>
            </p:cNvPr>
            <p:cNvSpPr>
              <a:spLocks/>
            </p:cNvSpPr>
            <p:nvPr/>
          </p:nvSpPr>
          <p:spPr bwMode="auto">
            <a:xfrm>
              <a:off x="4420" y="1201"/>
              <a:ext cx="4" cy="21"/>
            </a:xfrm>
            <a:custGeom>
              <a:avLst/>
              <a:gdLst>
                <a:gd name="T0" fmla="*/ 0 w 26"/>
                <a:gd name="T1" fmla="*/ 0 h 147"/>
                <a:gd name="T2" fmla="*/ 0 w 26"/>
                <a:gd name="T3" fmla="*/ 0 h 147"/>
                <a:gd name="T4" fmla="*/ 0 w 26"/>
                <a:gd name="T5" fmla="*/ 0 h 147"/>
                <a:gd name="T6" fmla="*/ 0 w 26"/>
                <a:gd name="T7" fmla="*/ 0 h 147"/>
                <a:gd name="T8" fmla="*/ 0 w 26"/>
                <a:gd name="T9" fmla="*/ 0 h 147"/>
                <a:gd name="T10" fmla="*/ 0 60000 65536"/>
                <a:gd name="T11" fmla="*/ 0 60000 65536"/>
                <a:gd name="T12" fmla="*/ 0 60000 65536"/>
                <a:gd name="T13" fmla="*/ 0 60000 65536"/>
                <a:gd name="T14" fmla="*/ 0 60000 65536"/>
                <a:gd name="T15" fmla="*/ 0 w 26"/>
                <a:gd name="T16" fmla="*/ 0 h 147"/>
                <a:gd name="T17" fmla="*/ 26 w 26"/>
                <a:gd name="T18" fmla="*/ 147 h 147"/>
              </a:gdLst>
              <a:ahLst/>
              <a:cxnLst>
                <a:cxn ang="T10">
                  <a:pos x="T0" y="T1"/>
                </a:cxn>
                <a:cxn ang="T11">
                  <a:pos x="T2" y="T3"/>
                </a:cxn>
                <a:cxn ang="T12">
                  <a:pos x="T4" y="T5"/>
                </a:cxn>
                <a:cxn ang="T13">
                  <a:pos x="T6" y="T7"/>
                </a:cxn>
                <a:cxn ang="T14">
                  <a:pos x="T8" y="T9"/>
                </a:cxn>
              </a:cxnLst>
              <a:rect l="T15" t="T16" r="T17" b="T18"/>
              <a:pathLst>
                <a:path w="26" h="147">
                  <a:moveTo>
                    <a:pt x="26" y="10"/>
                  </a:moveTo>
                  <a:lnTo>
                    <a:pt x="23" y="147"/>
                  </a:lnTo>
                  <a:lnTo>
                    <a:pt x="0" y="144"/>
                  </a:lnTo>
                  <a:lnTo>
                    <a:pt x="3" y="0"/>
                  </a:lnTo>
                  <a:lnTo>
                    <a:pt x="26" y="1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437" name="Freeform 173">
              <a:extLst>
                <a:ext uri="{FF2B5EF4-FFF2-40B4-BE49-F238E27FC236}">
                  <a16:creationId xmlns:a16="http://schemas.microsoft.com/office/drawing/2014/main" id="{8D7E0235-4E29-204C-BD60-7C6AB6B9FC06}"/>
                </a:ext>
              </a:extLst>
            </p:cNvPr>
            <p:cNvSpPr>
              <a:spLocks/>
            </p:cNvSpPr>
            <p:nvPr/>
          </p:nvSpPr>
          <p:spPr bwMode="auto">
            <a:xfrm>
              <a:off x="4421" y="1114"/>
              <a:ext cx="171" cy="88"/>
            </a:xfrm>
            <a:custGeom>
              <a:avLst/>
              <a:gdLst>
                <a:gd name="T0" fmla="*/ 0 w 1176"/>
                <a:gd name="T1" fmla="*/ 0 h 606"/>
                <a:gd name="T2" fmla="*/ 0 w 1176"/>
                <a:gd name="T3" fmla="*/ 0 h 606"/>
                <a:gd name="T4" fmla="*/ 0 w 1176"/>
                <a:gd name="T5" fmla="*/ 0 h 606"/>
                <a:gd name="T6" fmla="*/ 0 w 1176"/>
                <a:gd name="T7" fmla="*/ 0 h 606"/>
                <a:gd name="T8" fmla="*/ 0 w 1176"/>
                <a:gd name="T9" fmla="*/ 0 h 606"/>
                <a:gd name="T10" fmla="*/ 0 60000 65536"/>
                <a:gd name="T11" fmla="*/ 0 60000 65536"/>
                <a:gd name="T12" fmla="*/ 0 60000 65536"/>
                <a:gd name="T13" fmla="*/ 0 60000 65536"/>
                <a:gd name="T14" fmla="*/ 0 60000 65536"/>
                <a:gd name="T15" fmla="*/ 0 w 1176"/>
                <a:gd name="T16" fmla="*/ 0 h 606"/>
                <a:gd name="T17" fmla="*/ 1176 w 1176"/>
                <a:gd name="T18" fmla="*/ 606 h 606"/>
              </a:gdLst>
              <a:ahLst/>
              <a:cxnLst>
                <a:cxn ang="T10">
                  <a:pos x="T0" y="T1"/>
                </a:cxn>
                <a:cxn ang="T11">
                  <a:pos x="T2" y="T3"/>
                </a:cxn>
                <a:cxn ang="T12">
                  <a:pos x="T4" y="T5"/>
                </a:cxn>
                <a:cxn ang="T13">
                  <a:pos x="T6" y="T7"/>
                </a:cxn>
                <a:cxn ang="T14">
                  <a:pos x="T8" y="T9"/>
                </a:cxn>
              </a:cxnLst>
              <a:rect l="T15" t="T16" r="T17" b="T18"/>
              <a:pathLst>
                <a:path w="1176" h="606">
                  <a:moveTo>
                    <a:pt x="1170" y="0"/>
                  </a:moveTo>
                  <a:lnTo>
                    <a:pt x="0" y="597"/>
                  </a:lnTo>
                  <a:lnTo>
                    <a:pt x="30" y="606"/>
                  </a:lnTo>
                  <a:lnTo>
                    <a:pt x="1176" y="18"/>
                  </a:lnTo>
                  <a:lnTo>
                    <a:pt x="1170"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438" name="Freeform 174">
              <a:extLst>
                <a:ext uri="{FF2B5EF4-FFF2-40B4-BE49-F238E27FC236}">
                  <a16:creationId xmlns:a16="http://schemas.microsoft.com/office/drawing/2014/main" id="{43DBC15D-57D1-3F48-B7C1-BB2BEE8B78A7}"/>
                </a:ext>
              </a:extLst>
            </p:cNvPr>
            <p:cNvSpPr>
              <a:spLocks/>
            </p:cNvSpPr>
            <p:nvPr/>
          </p:nvSpPr>
          <p:spPr bwMode="auto">
            <a:xfrm>
              <a:off x="4432" y="1205"/>
              <a:ext cx="350" cy="102"/>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439" name="Freeform 175">
              <a:extLst>
                <a:ext uri="{FF2B5EF4-FFF2-40B4-BE49-F238E27FC236}">
                  <a16:creationId xmlns:a16="http://schemas.microsoft.com/office/drawing/2014/main" id="{418C4F76-F1CA-F040-A7D5-CAF242211F22}"/>
                </a:ext>
              </a:extLst>
            </p:cNvPr>
            <p:cNvSpPr>
              <a:spLocks/>
            </p:cNvSpPr>
            <p:nvPr/>
          </p:nvSpPr>
          <p:spPr bwMode="auto">
            <a:xfrm flipV="1">
              <a:off x="4782" y="1198"/>
              <a:ext cx="142" cy="105"/>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6267" name="Text Box 176">
            <a:extLst>
              <a:ext uri="{FF2B5EF4-FFF2-40B4-BE49-F238E27FC236}">
                <a16:creationId xmlns:a16="http://schemas.microsoft.com/office/drawing/2014/main" id="{E716E7A7-8BFC-FE4A-B9D6-1DE45A233DF9}"/>
              </a:ext>
            </a:extLst>
          </p:cNvPr>
          <p:cNvSpPr txBox="1">
            <a:spLocks noChangeArrowheads="1"/>
          </p:cNvSpPr>
          <p:nvPr/>
        </p:nvSpPr>
        <p:spPr bwMode="auto">
          <a:xfrm>
            <a:off x="3296961" y="3979299"/>
            <a:ext cx="174060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i="1" dirty="0"/>
              <a:t>DHCP server</a:t>
            </a:r>
          </a:p>
          <a:p>
            <a:r>
              <a:rPr lang="en-US" altLang="en-US" sz="1800" i="1" dirty="0"/>
              <a:t>IP 1.1.1.254/24</a:t>
            </a:r>
          </a:p>
          <a:p>
            <a:r>
              <a:rPr lang="en-US" altLang="en-US" sz="1800" i="1" dirty="0"/>
              <a:t>Mac m2</a:t>
            </a:r>
          </a:p>
        </p:txBody>
      </p:sp>
      <p:grpSp>
        <p:nvGrpSpPr>
          <p:cNvPr id="96268" name="Group 177">
            <a:extLst>
              <a:ext uri="{FF2B5EF4-FFF2-40B4-BE49-F238E27FC236}">
                <a16:creationId xmlns:a16="http://schemas.microsoft.com/office/drawing/2014/main" id="{A4ECD83B-E3A0-4E41-A549-C420647A8C9E}"/>
              </a:ext>
            </a:extLst>
          </p:cNvPr>
          <p:cNvGrpSpPr>
            <a:grpSpLocks/>
          </p:cNvGrpSpPr>
          <p:nvPr/>
        </p:nvGrpSpPr>
        <p:grpSpPr bwMode="auto">
          <a:xfrm>
            <a:off x="2674938" y="3525838"/>
            <a:ext cx="1066800" cy="406400"/>
            <a:chOff x="4396" y="1245"/>
            <a:chExt cx="672" cy="248"/>
          </a:xfrm>
        </p:grpSpPr>
        <p:sp>
          <p:nvSpPr>
            <p:cNvPr id="96416" name="Oval 407">
              <a:extLst>
                <a:ext uri="{FF2B5EF4-FFF2-40B4-BE49-F238E27FC236}">
                  <a16:creationId xmlns:a16="http://schemas.microsoft.com/office/drawing/2014/main" id="{64DAB9FC-0764-844A-B818-95FE9F5161B4}"/>
                </a:ext>
              </a:extLst>
            </p:cNvPr>
            <p:cNvSpPr>
              <a:spLocks noChangeArrowheads="1"/>
            </p:cNvSpPr>
            <p:nvPr/>
          </p:nvSpPr>
          <p:spPr bwMode="auto">
            <a:xfrm>
              <a:off x="4399" y="1355"/>
              <a:ext cx="666" cy="138"/>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latin typeface="Times New Roman" panose="02020603050405020304" pitchFamily="18" charset="0"/>
                <a:cs typeface="Arial" panose="020B0604020202020204" pitchFamily="34" charset="0"/>
              </a:endParaRPr>
            </a:p>
          </p:txBody>
        </p:sp>
        <p:sp>
          <p:nvSpPr>
            <p:cNvPr id="96417" name="Rectangle 410">
              <a:extLst>
                <a:ext uri="{FF2B5EF4-FFF2-40B4-BE49-F238E27FC236}">
                  <a16:creationId xmlns:a16="http://schemas.microsoft.com/office/drawing/2014/main" id="{B23E0A23-0609-FE46-9A00-54D20979630C}"/>
                </a:ext>
              </a:extLst>
            </p:cNvPr>
            <p:cNvSpPr>
              <a:spLocks noChangeArrowheads="1"/>
            </p:cNvSpPr>
            <p:nvPr/>
          </p:nvSpPr>
          <p:spPr bwMode="auto">
            <a:xfrm>
              <a:off x="4399" y="1339"/>
              <a:ext cx="669" cy="86"/>
            </a:xfrm>
            <a:prstGeom prst="rect">
              <a:avLst/>
            </a:prstGeom>
            <a:gradFill rotWithShape="1">
              <a:gsLst>
                <a:gs pos="0">
                  <a:srgbClr val="CCCCFF"/>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latin typeface="Times New Roman" panose="02020603050405020304" pitchFamily="18" charset="0"/>
                <a:cs typeface="Arial" panose="020B0604020202020204" pitchFamily="34" charset="0"/>
              </a:endParaRPr>
            </a:p>
          </p:txBody>
        </p:sp>
        <p:sp>
          <p:nvSpPr>
            <p:cNvPr id="96418" name="Oval 411">
              <a:extLst>
                <a:ext uri="{FF2B5EF4-FFF2-40B4-BE49-F238E27FC236}">
                  <a16:creationId xmlns:a16="http://schemas.microsoft.com/office/drawing/2014/main" id="{5244171D-C1AB-BC40-B271-D102E0B850BA}"/>
                </a:ext>
              </a:extLst>
            </p:cNvPr>
            <p:cNvSpPr>
              <a:spLocks noChangeArrowheads="1"/>
            </p:cNvSpPr>
            <p:nvPr/>
          </p:nvSpPr>
          <p:spPr bwMode="auto">
            <a:xfrm>
              <a:off x="4396" y="1245"/>
              <a:ext cx="667" cy="162"/>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latin typeface="Times New Roman" panose="02020603050405020304" pitchFamily="18" charset="0"/>
                <a:cs typeface="Arial" panose="020B0604020202020204" pitchFamily="34" charset="0"/>
              </a:endParaRPr>
            </a:p>
          </p:txBody>
        </p:sp>
        <p:grpSp>
          <p:nvGrpSpPr>
            <p:cNvPr id="96419" name="Group 181">
              <a:extLst>
                <a:ext uri="{FF2B5EF4-FFF2-40B4-BE49-F238E27FC236}">
                  <a16:creationId xmlns:a16="http://schemas.microsoft.com/office/drawing/2014/main" id="{01E6EAE0-FE0E-2B49-B622-80A3D5E767CB}"/>
                </a:ext>
              </a:extLst>
            </p:cNvPr>
            <p:cNvGrpSpPr>
              <a:grpSpLocks/>
            </p:cNvGrpSpPr>
            <p:nvPr/>
          </p:nvGrpSpPr>
          <p:grpSpPr bwMode="auto">
            <a:xfrm>
              <a:off x="4530" y="1287"/>
              <a:ext cx="377" cy="75"/>
              <a:chOff x="2468" y="1332"/>
              <a:chExt cx="310" cy="60"/>
            </a:xfrm>
          </p:grpSpPr>
          <p:sp>
            <p:nvSpPr>
              <p:cNvPr id="96422" name="Freeform 182">
                <a:extLst>
                  <a:ext uri="{FF2B5EF4-FFF2-40B4-BE49-F238E27FC236}">
                    <a16:creationId xmlns:a16="http://schemas.microsoft.com/office/drawing/2014/main" id="{DBE643A7-DC0F-5D44-A09B-804C5CB144A7}"/>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28575"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423" name="Freeform 183">
                <a:extLst>
                  <a:ext uri="{FF2B5EF4-FFF2-40B4-BE49-F238E27FC236}">
                    <a16:creationId xmlns:a16="http://schemas.microsoft.com/office/drawing/2014/main" id="{CA47A4E9-792C-4C43-BA13-DE5E56A3A3E6}"/>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28575"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96420" name="Line 184">
              <a:extLst>
                <a:ext uri="{FF2B5EF4-FFF2-40B4-BE49-F238E27FC236}">
                  <a16:creationId xmlns:a16="http://schemas.microsoft.com/office/drawing/2014/main" id="{A30BFC4B-0ADE-DD4C-88D9-B9166C637BD9}"/>
                </a:ext>
              </a:extLst>
            </p:cNvPr>
            <p:cNvSpPr>
              <a:spLocks noChangeShapeType="1"/>
            </p:cNvSpPr>
            <p:nvPr/>
          </p:nvSpPr>
          <p:spPr bwMode="auto">
            <a:xfrm>
              <a:off x="4399" y="1321"/>
              <a:ext cx="0" cy="10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421" name="Line 185">
              <a:extLst>
                <a:ext uri="{FF2B5EF4-FFF2-40B4-BE49-F238E27FC236}">
                  <a16:creationId xmlns:a16="http://schemas.microsoft.com/office/drawing/2014/main" id="{0E4A2561-E314-2841-9105-8B663577746E}"/>
                </a:ext>
              </a:extLst>
            </p:cNvPr>
            <p:cNvSpPr>
              <a:spLocks noChangeShapeType="1"/>
            </p:cNvSpPr>
            <p:nvPr/>
          </p:nvSpPr>
          <p:spPr bwMode="auto">
            <a:xfrm>
              <a:off x="5063" y="1326"/>
              <a:ext cx="0" cy="10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6269" name="Group 186">
            <a:extLst>
              <a:ext uri="{FF2B5EF4-FFF2-40B4-BE49-F238E27FC236}">
                <a16:creationId xmlns:a16="http://schemas.microsoft.com/office/drawing/2014/main" id="{CC9D80B6-0C77-9548-AC9B-C6D9D0454ECA}"/>
              </a:ext>
            </a:extLst>
          </p:cNvPr>
          <p:cNvGrpSpPr>
            <a:grpSpLocks/>
          </p:cNvGrpSpPr>
          <p:nvPr/>
        </p:nvGrpSpPr>
        <p:grpSpPr bwMode="auto">
          <a:xfrm>
            <a:off x="2828925" y="4011675"/>
            <a:ext cx="423862" cy="647700"/>
            <a:chOff x="4140" y="429"/>
            <a:chExt cx="1425" cy="2396"/>
          </a:xfrm>
        </p:grpSpPr>
        <p:sp>
          <p:nvSpPr>
            <p:cNvPr id="96384" name="Freeform 187">
              <a:extLst>
                <a:ext uri="{FF2B5EF4-FFF2-40B4-BE49-F238E27FC236}">
                  <a16:creationId xmlns:a16="http://schemas.microsoft.com/office/drawing/2014/main" id="{B4C1D07B-6CBF-E046-8234-13EFC59C1196}"/>
                </a:ext>
              </a:extLst>
            </p:cNvPr>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385" name="Rectangle 188">
              <a:extLst>
                <a:ext uri="{FF2B5EF4-FFF2-40B4-BE49-F238E27FC236}">
                  <a16:creationId xmlns:a16="http://schemas.microsoft.com/office/drawing/2014/main" id="{B9A94C4B-DA1E-5C4F-B5B0-0F617269CB66}"/>
                </a:ext>
              </a:extLst>
            </p:cNvPr>
            <p:cNvSpPr>
              <a:spLocks noChangeArrowheads="1"/>
            </p:cNvSpPr>
            <p:nvPr/>
          </p:nvSpPr>
          <p:spPr bwMode="auto">
            <a:xfrm>
              <a:off x="4204" y="429"/>
              <a:ext cx="1051" cy="2284"/>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386" name="Freeform 189">
              <a:extLst>
                <a:ext uri="{FF2B5EF4-FFF2-40B4-BE49-F238E27FC236}">
                  <a16:creationId xmlns:a16="http://schemas.microsoft.com/office/drawing/2014/main" id="{040F1AE7-EC5D-3443-A956-F0337E8AAE93}"/>
                </a:ext>
              </a:extLst>
            </p:cNvPr>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387" name="Freeform 190">
              <a:extLst>
                <a:ext uri="{FF2B5EF4-FFF2-40B4-BE49-F238E27FC236}">
                  <a16:creationId xmlns:a16="http://schemas.microsoft.com/office/drawing/2014/main" id="{A80DFB70-18AC-184D-9659-57A5E80224EC}"/>
                </a:ext>
              </a:extLst>
            </p:cNvPr>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388" name="Rectangle 191">
              <a:extLst>
                <a:ext uri="{FF2B5EF4-FFF2-40B4-BE49-F238E27FC236}">
                  <a16:creationId xmlns:a16="http://schemas.microsoft.com/office/drawing/2014/main" id="{3BFF16AE-3F94-5649-B747-66422F9E514F}"/>
                </a:ext>
              </a:extLst>
            </p:cNvPr>
            <p:cNvSpPr>
              <a:spLocks noChangeArrowheads="1"/>
            </p:cNvSpPr>
            <p:nvPr/>
          </p:nvSpPr>
          <p:spPr bwMode="auto">
            <a:xfrm>
              <a:off x="4209" y="693"/>
              <a:ext cx="598" cy="47"/>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nvGrpSpPr>
            <p:cNvPr id="96389" name="Group 192">
              <a:extLst>
                <a:ext uri="{FF2B5EF4-FFF2-40B4-BE49-F238E27FC236}">
                  <a16:creationId xmlns:a16="http://schemas.microsoft.com/office/drawing/2014/main" id="{89D24577-F027-9E46-A7A2-00B137E8D927}"/>
                </a:ext>
              </a:extLst>
            </p:cNvPr>
            <p:cNvGrpSpPr>
              <a:grpSpLocks/>
            </p:cNvGrpSpPr>
            <p:nvPr/>
          </p:nvGrpSpPr>
          <p:grpSpPr bwMode="auto">
            <a:xfrm>
              <a:off x="4749" y="668"/>
              <a:ext cx="581" cy="145"/>
              <a:chOff x="614" y="2568"/>
              <a:chExt cx="725" cy="139"/>
            </a:xfrm>
          </p:grpSpPr>
          <p:sp>
            <p:nvSpPr>
              <p:cNvPr id="96414" name="AutoShape 193">
                <a:extLst>
                  <a:ext uri="{FF2B5EF4-FFF2-40B4-BE49-F238E27FC236}">
                    <a16:creationId xmlns:a16="http://schemas.microsoft.com/office/drawing/2014/main" id="{EF72BF37-FEBE-D54A-B252-333F58F6445C}"/>
                  </a:ext>
                </a:extLst>
              </p:cNvPr>
              <p:cNvSpPr>
                <a:spLocks noChangeArrowheads="1"/>
              </p:cNvSpPr>
              <p:nvPr/>
            </p:nvSpPr>
            <p:spPr bwMode="auto">
              <a:xfrm>
                <a:off x="613" y="2570"/>
                <a:ext cx="726" cy="135"/>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415" name="AutoShape 194">
                <a:extLst>
                  <a:ext uri="{FF2B5EF4-FFF2-40B4-BE49-F238E27FC236}">
                    <a16:creationId xmlns:a16="http://schemas.microsoft.com/office/drawing/2014/main" id="{E0C13C29-0290-EA4F-B671-437F8720D17C}"/>
                  </a:ext>
                </a:extLst>
              </p:cNvPr>
              <p:cNvSpPr>
                <a:spLocks noChangeArrowheads="1"/>
              </p:cNvSpPr>
              <p:nvPr/>
            </p:nvSpPr>
            <p:spPr bwMode="auto">
              <a:xfrm>
                <a:off x="627" y="2587"/>
                <a:ext cx="693" cy="101"/>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sp>
          <p:nvSpPr>
            <p:cNvPr id="96390" name="Rectangle 195">
              <a:extLst>
                <a:ext uri="{FF2B5EF4-FFF2-40B4-BE49-F238E27FC236}">
                  <a16:creationId xmlns:a16="http://schemas.microsoft.com/office/drawing/2014/main" id="{8CC867C3-5128-DE41-9A28-B9D057E4D28B}"/>
                </a:ext>
              </a:extLst>
            </p:cNvPr>
            <p:cNvSpPr>
              <a:spLocks noChangeArrowheads="1"/>
            </p:cNvSpPr>
            <p:nvPr/>
          </p:nvSpPr>
          <p:spPr bwMode="auto">
            <a:xfrm>
              <a:off x="4225" y="1016"/>
              <a:ext cx="592" cy="47"/>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nvGrpSpPr>
            <p:cNvPr id="96391" name="Group 196">
              <a:extLst>
                <a:ext uri="{FF2B5EF4-FFF2-40B4-BE49-F238E27FC236}">
                  <a16:creationId xmlns:a16="http://schemas.microsoft.com/office/drawing/2014/main" id="{E90FC1CF-78EE-654C-99AC-7AAD151F3FC4}"/>
                </a:ext>
              </a:extLst>
            </p:cNvPr>
            <p:cNvGrpSpPr>
              <a:grpSpLocks/>
            </p:cNvGrpSpPr>
            <p:nvPr/>
          </p:nvGrpSpPr>
          <p:grpSpPr bwMode="auto">
            <a:xfrm>
              <a:off x="4747" y="994"/>
              <a:ext cx="581" cy="134"/>
              <a:chOff x="614" y="2568"/>
              <a:chExt cx="725" cy="139"/>
            </a:xfrm>
          </p:grpSpPr>
          <p:sp>
            <p:nvSpPr>
              <p:cNvPr id="96412" name="AutoShape 197">
                <a:extLst>
                  <a:ext uri="{FF2B5EF4-FFF2-40B4-BE49-F238E27FC236}">
                    <a16:creationId xmlns:a16="http://schemas.microsoft.com/office/drawing/2014/main" id="{C7AB2CF9-3225-604D-B631-6FBD25C7A7A7}"/>
                  </a:ext>
                </a:extLst>
              </p:cNvPr>
              <p:cNvSpPr>
                <a:spLocks noChangeArrowheads="1"/>
              </p:cNvSpPr>
              <p:nvPr/>
            </p:nvSpPr>
            <p:spPr bwMode="auto">
              <a:xfrm>
                <a:off x="616" y="2567"/>
                <a:ext cx="726" cy="140"/>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413" name="AutoShape 198">
                <a:extLst>
                  <a:ext uri="{FF2B5EF4-FFF2-40B4-BE49-F238E27FC236}">
                    <a16:creationId xmlns:a16="http://schemas.microsoft.com/office/drawing/2014/main" id="{DDB5BC8F-1815-7847-B568-E845876AB3C4}"/>
                  </a:ext>
                </a:extLst>
              </p:cNvPr>
              <p:cNvSpPr>
                <a:spLocks noChangeArrowheads="1"/>
              </p:cNvSpPr>
              <p:nvPr/>
            </p:nvSpPr>
            <p:spPr bwMode="auto">
              <a:xfrm>
                <a:off x="629" y="2585"/>
                <a:ext cx="693" cy="10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sp>
          <p:nvSpPr>
            <p:cNvPr id="96392" name="Rectangle 199">
              <a:extLst>
                <a:ext uri="{FF2B5EF4-FFF2-40B4-BE49-F238E27FC236}">
                  <a16:creationId xmlns:a16="http://schemas.microsoft.com/office/drawing/2014/main" id="{A65FC4EA-499B-3E4F-B020-5531AED7BBE1}"/>
                </a:ext>
              </a:extLst>
            </p:cNvPr>
            <p:cNvSpPr>
              <a:spLocks noChangeArrowheads="1"/>
            </p:cNvSpPr>
            <p:nvPr/>
          </p:nvSpPr>
          <p:spPr bwMode="auto">
            <a:xfrm>
              <a:off x="4215" y="1357"/>
              <a:ext cx="598" cy="47"/>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393" name="Rectangle 200">
              <a:extLst>
                <a:ext uri="{FF2B5EF4-FFF2-40B4-BE49-F238E27FC236}">
                  <a16:creationId xmlns:a16="http://schemas.microsoft.com/office/drawing/2014/main" id="{0B13C5E7-CC2B-1C41-92DC-6828085259FE}"/>
                </a:ext>
              </a:extLst>
            </p:cNvPr>
            <p:cNvSpPr>
              <a:spLocks noChangeArrowheads="1"/>
            </p:cNvSpPr>
            <p:nvPr/>
          </p:nvSpPr>
          <p:spPr bwMode="auto">
            <a:xfrm>
              <a:off x="4225" y="1656"/>
              <a:ext cx="598" cy="47"/>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nvGrpSpPr>
            <p:cNvPr id="96394" name="Group 201">
              <a:extLst>
                <a:ext uri="{FF2B5EF4-FFF2-40B4-BE49-F238E27FC236}">
                  <a16:creationId xmlns:a16="http://schemas.microsoft.com/office/drawing/2014/main" id="{56FED17B-A89F-B441-9B23-7F6CB2C22D03}"/>
                </a:ext>
              </a:extLst>
            </p:cNvPr>
            <p:cNvGrpSpPr>
              <a:grpSpLocks/>
            </p:cNvGrpSpPr>
            <p:nvPr/>
          </p:nvGrpSpPr>
          <p:grpSpPr bwMode="auto">
            <a:xfrm>
              <a:off x="4735" y="1627"/>
              <a:ext cx="582" cy="151"/>
              <a:chOff x="614" y="2568"/>
              <a:chExt cx="725" cy="139"/>
            </a:xfrm>
          </p:grpSpPr>
          <p:sp>
            <p:nvSpPr>
              <p:cNvPr id="96410" name="AutoShape 202">
                <a:extLst>
                  <a:ext uri="{FF2B5EF4-FFF2-40B4-BE49-F238E27FC236}">
                    <a16:creationId xmlns:a16="http://schemas.microsoft.com/office/drawing/2014/main" id="{47565452-F0DD-D24B-948A-632E63E90D08}"/>
                  </a:ext>
                </a:extLst>
              </p:cNvPr>
              <p:cNvSpPr>
                <a:spLocks noChangeArrowheads="1"/>
              </p:cNvSpPr>
              <p:nvPr/>
            </p:nvSpPr>
            <p:spPr bwMode="auto">
              <a:xfrm>
                <a:off x="611" y="2568"/>
                <a:ext cx="731" cy="141"/>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411" name="AutoShape 203">
                <a:extLst>
                  <a:ext uri="{FF2B5EF4-FFF2-40B4-BE49-F238E27FC236}">
                    <a16:creationId xmlns:a16="http://schemas.microsoft.com/office/drawing/2014/main" id="{543FC97F-9073-4F43-A807-2EC233B6771A}"/>
                  </a:ext>
                </a:extLst>
              </p:cNvPr>
              <p:cNvSpPr>
                <a:spLocks noChangeArrowheads="1"/>
              </p:cNvSpPr>
              <p:nvPr/>
            </p:nvSpPr>
            <p:spPr bwMode="auto">
              <a:xfrm>
                <a:off x="624" y="2584"/>
                <a:ext cx="698" cy="108"/>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sp>
          <p:nvSpPr>
            <p:cNvPr id="96395" name="Freeform 204">
              <a:extLst>
                <a:ext uri="{FF2B5EF4-FFF2-40B4-BE49-F238E27FC236}">
                  <a16:creationId xmlns:a16="http://schemas.microsoft.com/office/drawing/2014/main" id="{24F838D7-00EA-0D45-9844-89BE6B264D2F}"/>
                </a:ext>
              </a:extLst>
            </p:cNvPr>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6396" name="Group 205">
              <a:extLst>
                <a:ext uri="{FF2B5EF4-FFF2-40B4-BE49-F238E27FC236}">
                  <a16:creationId xmlns:a16="http://schemas.microsoft.com/office/drawing/2014/main" id="{8A363FE9-62DA-AE48-8D7D-A52581C7F141}"/>
                </a:ext>
              </a:extLst>
            </p:cNvPr>
            <p:cNvGrpSpPr>
              <a:grpSpLocks/>
            </p:cNvGrpSpPr>
            <p:nvPr/>
          </p:nvGrpSpPr>
          <p:grpSpPr bwMode="auto">
            <a:xfrm>
              <a:off x="4739" y="1327"/>
              <a:ext cx="582" cy="139"/>
              <a:chOff x="614" y="2568"/>
              <a:chExt cx="725" cy="139"/>
            </a:xfrm>
          </p:grpSpPr>
          <p:sp>
            <p:nvSpPr>
              <p:cNvPr id="96408" name="AutoShape 206">
                <a:extLst>
                  <a:ext uri="{FF2B5EF4-FFF2-40B4-BE49-F238E27FC236}">
                    <a16:creationId xmlns:a16="http://schemas.microsoft.com/office/drawing/2014/main" id="{DF3874F1-86FD-2441-82A2-CF4D1230F576}"/>
                  </a:ext>
                </a:extLst>
              </p:cNvPr>
              <p:cNvSpPr>
                <a:spLocks noChangeArrowheads="1"/>
              </p:cNvSpPr>
              <p:nvPr/>
            </p:nvSpPr>
            <p:spPr bwMode="auto">
              <a:xfrm>
                <a:off x="612" y="2569"/>
                <a:ext cx="725" cy="147"/>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409" name="AutoShape 207">
                <a:extLst>
                  <a:ext uri="{FF2B5EF4-FFF2-40B4-BE49-F238E27FC236}">
                    <a16:creationId xmlns:a16="http://schemas.microsoft.com/office/drawing/2014/main" id="{B4A017E6-9292-DE49-93A2-49ABEF0D977A}"/>
                  </a:ext>
                </a:extLst>
              </p:cNvPr>
              <p:cNvSpPr>
                <a:spLocks noChangeArrowheads="1"/>
              </p:cNvSpPr>
              <p:nvPr/>
            </p:nvSpPr>
            <p:spPr bwMode="auto">
              <a:xfrm>
                <a:off x="626" y="2586"/>
                <a:ext cx="691" cy="106"/>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sp>
          <p:nvSpPr>
            <p:cNvPr id="96397" name="Rectangle 208">
              <a:extLst>
                <a:ext uri="{FF2B5EF4-FFF2-40B4-BE49-F238E27FC236}">
                  <a16:creationId xmlns:a16="http://schemas.microsoft.com/office/drawing/2014/main" id="{9926333D-0360-B64B-B308-2D966B753116}"/>
                </a:ext>
              </a:extLst>
            </p:cNvPr>
            <p:cNvSpPr>
              <a:spLocks noChangeArrowheads="1"/>
            </p:cNvSpPr>
            <p:nvPr/>
          </p:nvSpPr>
          <p:spPr bwMode="auto">
            <a:xfrm>
              <a:off x="5250" y="429"/>
              <a:ext cx="69" cy="2290"/>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398" name="Freeform 209">
              <a:extLst>
                <a:ext uri="{FF2B5EF4-FFF2-40B4-BE49-F238E27FC236}">
                  <a16:creationId xmlns:a16="http://schemas.microsoft.com/office/drawing/2014/main" id="{98C4356C-5829-274B-84C7-1206B7D6BF7E}"/>
                </a:ext>
              </a:extLst>
            </p:cNvPr>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399" name="Freeform 210">
              <a:extLst>
                <a:ext uri="{FF2B5EF4-FFF2-40B4-BE49-F238E27FC236}">
                  <a16:creationId xmlns:a16="http://schemas.microsoft.com/office/drawing/2014/main" id="{99FE4F48-515C-344D-8FCD-69512D423048}"/>
                </a:ext>
              </a:extLst>
            </p:cNvPr>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400" name="Oval 211">
              <a:extLst>
                <a:ext uri="{FF2B5EF4-FFF2-40B4-BE49-F238E27FC236}">
                  <a16:creationId xmlns:a16="http://schemas.microsoft.com/office/drawing/2014/main" id="{35F5BFCD-B7DB-0543-ACF0-1128C7739B81}"/>
                </a:ext>
              </a:extLst>
            </p:cNvPr>
            <p:cNvSpPr>
              <a:spLocks noChangeArrowheads="1"/>
            </p:cNvSpPr>
            <p:nvPr/>
          </p:nvSpPr>
          <p:spPr bwMode="auto">
            <a:xfrm>
              <a:off x="5517" y="2614"/>
              <a:ext cx="48" cy="94"/>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401" name="Freeform 212">
              <a:extLst>
                <a:ext uri="{FF2B5EF4-FFF2-40B4-BE49-F238E27FC236}">
                  <a16:creationId xmlns:a16="http://schemas.microsoft.com/office/drawing/2014/main" id="{E9EEFDEC-7ADC-AB4A-A704-6E8604F5F198}"/>
                </a:ext>
              </a:extLst>
            </p:cNvPr>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402" name="AutoShape 213">
              <a:extLst>
                <a:ext uri="{FF2B5EF4-FFF2-40B4-BE49-F238E27FC236}">
                  <a16:creationId xmlns:a16="http://schemas.microsoft.com/office/drawing/2014/main" id="{1722EF77-1B23-0B4B-AE0F-2A4E1DB58BE4}"/>
                </a:ext>
              </a:extLst>
            </p:cNvPr>
            <p:cNvSpPr>
              <a:spLocks noChangeArrowheads="1"/>
            </p:cNvSpPr>
            <p:nvPr/>
          </p:nvSpPr>
          <p:spPr bwMode="auto">
            <a:xfrm>
              <a:off x="4140" y="2678"/>
              <a:ext cx="1201" cy="147"/>
            </a:xfrm>
            <a:prstGeom prst="roundRect">
              <a:avLst>
                <a:gd name="adj" fmla="val 50000"/>
              </a:avLst>
            </a:prstGeom>
            <a:solidFill>
              <a:srgbClr val="DDDDDD"/>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403" name="AutoShape 214">
              <a:extLst>
                <a:ext uri="{FF2B5EF4-FFF2-40B4-BE49-F238E27FC236}">
                  <a16:creationId xmlns:a16="http://schemas.microsoft.com/office/drawing/2014/main" id="{66354C59-F788-D748-8083-B0D0599DA5A5}"/>
                </a:ext>
              </a:extLst>
            </p:cNvPr>
            <p:cNvSpPr>
              <a:spLocks noChangeArrowheads="1"/>
            </p:cNvSpPr>
            <p:nvPr/>
          </p:nvSpPr>
          <p:spPr bwMode="auto">
            <a:xfrm>
              <a:off x="4204" y="2713"/>
              <a:ext cx="1073" cy="82"/>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404" name="Oval 215">
              <a:extLst>
                <a:ext uri="{FF2B5EF4-FFF2-40B4-BE49-F238E27FC236}">
                  <a16:creationId xmlns:a16="http://schemas.microsoft.com/office/drawing/2014/main" id="{5AA238DB-B64A-2140-89BE-8E4059EFA454}"/>
                </a:ext>
              </a:extLst>
            </p:cNvPr>
            <p:cNvSpPr>
              <a:spLocks noChangeArrowheads="1"/>
            </p:cNvSpPr>
            <p:nvPr/>
          </p:nvSpPr>
          <p:spPr bwMode="auto">
            <a:xfrm>
              <a:off x="4305" y="2385"/>
              <a:ext cx="160" cy="141"/>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405" name="Oval 216">
              <a:extLst>
                <a:ext uri="{FF2B5EF4-FFF2-40B4-BE49-F238E27FC236}">
                  <a16:creationId xmlns:a16="http://schemas.microsoft.com/office/drawing/2014/main" id="{FD763152-5B72-2541-BFAE-218D217AF89B}"/>
                </a:ext>
              </a:extLst>
            </p:cNvPr>
            <p:cNvSpPr>
              <a:spLocks noChangeArrowheads="1"/>
            </p:cNvSpPr>
            <p:nvPr/>
          </p:nvSpPr>
          <p:spPr bwMode="auto">
            <a:xfrm>
              <a:off x="4487" y="2385"/>
              <a:ext cx="160" cy="141"/>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FF0000"/>
                </a:solidFill>
                <a:cs typeface="Arial" panose="020B0604020202020204" pitchFamily="34" charset="0"/>
              </a:endParaRPr>
            </a:p>
          </p:txBody>
        </p:sp>
        <p:sp>
          <p:nvSpPr>
            <p:cNvPr id="96406" name="Oval 217">
              <a:extLst>
                <a:ext uri="{FF2B5EF4-FFF2-40B4-BE49-F238E27FC236}">
                  <a16:creationId xmlns:a16="http://schemas.microsoft.com/office/drawing/2014/main" id="{FE8DCC84-774D-B041-87CF-7DEBFC02AB8A}"/>
                </a:ext>
              </a:extLst>
            </p:cNvPr>
            <p:cNvSpPr>
              <a:spLocks noChangeArrowheads="1"/>
            </p:cNvSpPr>
            <p:nvPr/>
          </p:nvSpPr>
          <p:spPr bwMode="auto">
            <a:xfrm>
              <a:off x="4663" y="2379"/>
              <a:ext cx="155" cy="141"/>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407" name="Rectangle 218">
              <a:extLst>
                <a:ext uri="{FF2B5EF4-FFF2-40B4-BE49-F238E27FC236}">
                  <a16:creationId xmlns:a16="http://schemas.microsoft.com/office/drawing/2014/main" id="{A8DCD59A-6C2C-7C47-B0D4-DB7CDC27D471}"/>
                </a:ext>
              </a:extLst>
            </p:cNvPr>
            <p:cNvSpPr>
              <a:spLocks noChangeArrowheads="1"/>
            </p:cNvSpPr>
            <p:nvPr/>
          </p:nvSpPr>
          <p:spPr bwMode="auto">
            <a:xfrm>
              <a:off x="5063" y="1833"/>
              <a:ext cx="85" cy="763"/>
            </a:xfrm>
            <a:prstGeom prst="rect">
              <a:avLst/>
            </a:prstGeom>
            <a:solidFill>
              <a:srgbClr val="292929"/>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sp>
        <p:nvSpPr>
          <p:cNvPr id="96270" name="Line 36">
            <a:extLst>
              <a:ext uri="{FF2B5EF4-FFF2-40B4-BE49-F238E27FC236}">
                <a16:creationId xmlns:a16="http://schemas.microsoft.com/office/drawing/2014/main" id="{142C0E81-A268-524A-AFC5-BA4E8594B9E8}"/>
              </a:ext>
            </a:extLst>
          </p:cNvPr>
          <p:cNvSpPr>
            <a:spLocks noChangeShapeType="1"/>
          </p:cNvSpPr>
          <p:nvPr/>
        </p:nvSpPr>
        <p:spPr bwMode="auto">
          <a:xfrm flipV="1">
            <a:off x="3775075" y="2500313"/>
            <a:ext cx="155575" cy="142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96271" name="Group 220">
            <a:extLst>
              <a:ext uri="{FF2B5EF4-FFF2-40B4-BE49-F238E27FC236}">
                <a16:creationId xmlns:a16="http://schemas.microsoft.com/office/drawing/2014/main" id="{2DD77A8A-BFF1-884D-A577-F056FC866B9A}"/>
              </a:ext>
            </a:extLst>
          </p:cNvPr>
          <p:cNvGrpSpPr>
            <a:grpSpLocks/>
          </p:cNvGrpSpPr>
          <p:nvPr/>
        </p:nvGrpSpPr>
        <p:grpSpPr bwMode="auto">
          <a:xfrm>
            <a:off x="3140075" y="2598738"/>
            <a:ext cx="963613" cy="300037"/>
            <a:chOff x="4410" y="1365"/>
            <a:chExt cx="663" cy="224"/>
          </a:xfrm>
        </p:grpSpPr>
        <p:sp>
          <p:nvSpPr>
            <p:cNvPr id="96379" name="Rectangle 221">
              <a:extLst>
                <a:ext uri="{FF2B5EF4-FFF2-40B4-BE49-F238E27FC236}">
                  <a16:creationId xmlns:a16="http://schemas.microsoft.com/office/drawing/2014/main" id="{01D3C86A-0696-6B48-944E-B70253E353CF}"/>
                </a:ext>
              </a:extLst>
            </p:cNvPr>
            <p:cNvSpPr>
              <a:spLocks noChangeArrowheads="1"/>
            </p:cNvSpPr>
            <p:nvPr/>
          </p:nvSpPr>
          <p:spPr bwMode="auto">
            <a:xfrm>
              <a:off x="4410" y="1500"/>
              <a:ext cx="495" cy="87"/>
            </a:xfrm>
            <a:prstGeom prst="rect">
              <a:avLst/>
            </a:prstGeom>
            <a:gradFill rotWithShape="1">
              <a:gsLst>
                <a:gs pos="0">
                  <a:srgbClr val="009999"/>
                </a:gs>
                <a:gs pos="100000">
                  <a:srgbClr val="FFFFFF"/>
                </a:gs>
              </a:gsLst>
              <a:lin ang="0" scaled="1"/>
            </a:gra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380" name="AutoShape 222">
              <a:extLst>
                <a:ext uri="{FF2B5EF4-FFF2-40B4-BE49-F238E27FC236}">
                  <a16:creationId xmlns:a16="http://schemas.microsoft.com/office/drawing/2014/main" id="{B8E66B7D-FA01-2D4E-9AD8-A675749DC09D}"/>
                </a:ext>
              </a:extLst>
            </p:cNvPr>
            <p:cNvSpPr>
              <a:spLocks noChangeArrowheads="1"/>
            </p:cNvSpPr>
            <p:nvPr/>
          </p:nvSpPr>
          <p:spPr bwMode="auto">
            <a:xfrm>
              <a:off x="4410" y="1369"/>
              <a:ext cx="663" cy="134"/>
            </a:xfrm>
            <a:prstGeom prst="parallelogram">
              <a:avLst>
                <a:gd name="adj" fmla="val 122778"/>
              </a:avLst>
            </a:prstGeom>
            <a:gradFill rotWithShape="1">
              <a:gsLst>
                <a:gs pos="0">
                  <a:srgbClr val="009999"/>
                </a:gs>
                <a:gs pos="100000">
                  <a:srgbClr val="FFFFFF"/>
                </a:gs>
              </a:gsLst>
              <a:lin ang="0" scaled="1"/>
            </a:gra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381" name="Freeform 223">
              <a:extLst>
                <a:ext uri="{FF2B5EF4-FFF2-40B4-BE49-F238E27FC236}">
                  <a16:creationId xmlns:a16="http://schemas.microsoft.com/office/drawing/2014/main" id="{15CF7580-4F1E-7E49-BA59-5DCBA70E5C6A}"/>
                </a:ext>
              </a:extLst>
            </p:cNvPr>
            <p:cNvSpPr>
              <a:spLocks/>
            </p:cNvSpPr>
            <p:nvPr/>
          </p:nvSpPr>
          <p:spPr bwMode="auto">
            <a:xfrm>
              <a:off x="4904" y="1365"/>
              <a:ext cx="169" cy="224"/>
            </a:xfrm>
            <a:custGeom>
              <a:avLst/>
              <a:gdLst>
                <a:gd name="T0" fmla="*/ 0 w 169"/>
                <a:gd name="T1" fmla="*/ 138 h 224"/>
                <a:gd name="T2" fmla="*/ 0 w 169"/>
                <a:gd name="T3" fmla="*/ 224 h 224"/>
                <a:gd name="T4" fmla="*/ 169 w 169"/>
                <a:gd name="T5" fmla="*/ 77 h 224"/>
                <a:gd name="T6" fmla="*/ 169 w 169"/>
                <a:gd name="T7" fmla="*/ 0 h 224"/>
                <a:gd name="T8" fmla="*/ 0 w 169"/>
                <a:gd name="T9" fmla="*/ 138 h 224"/>
                <a:gd name="T10" fmla="*/ 0 60000 65536"/>
                <a:gd name="T11" fmla="*/ 0 60000 65536"/>
                <a:gd name="T12" fmla="*/ 0 60000 65536"/>
                <a:gd name="T13" fmla="*/ 0 60000 65536"/>
                <a:gd name="T14" fmla="*/ 0 60000 65536"/>
                <a:gd name="T15" fmla="*/ 0 w 169"/>
                <a:gd name="T16" fmla="*/ 0 h 224"/>
                <a:gd name="T17" fmla="*/ 169 w 169"/>
                <a:gd name="T18" fmla="*/ 224 h 224"/>
              </a:gdLst>
              <a:ahLst/>
              <a:cxnLst>
                <a:cxn ang="T10">
                  <a:pos x="T0" y="T1"/>
                </a:cxn>
                <a:cxn ang="T11">
                  <a:pos x="T2" y="T3"/>
                </a:cxn>
                <a:cxn ang="T12">
                  <a:pos x="T4" y="T5"/>
                </a:cxn>
                <a:cxn ang="T13">
                  <a:pos x="T6" y="T7"/>
                </a:cxn>
                <a:cxn ang="T14">
                  <a:pos x="T8" y="T9"/>
                </a:cxn>
              </a:cxnLst>
              <a:rect l="T15" t="T16" r="T17" b="T18"/>
              <a:pathLst>
                <a:path w="169" h="224">
                  <a:moveTo>
                    <a:pt x="0" y="138"/>
                  </a:moveTo>
                  <a:lnTo>
                    <a:pt x="0" y="224"/>
                  </a:lnTo>
                  <a:lnTo>
                    <a:pt x="169" y="77"/>
                  </a:lnTo>
                  <a:lnTo>
                    <a:pt x="169" y="0"/>
                  </a:lnTo>
                  <a:lnTo>
                    <a:pt x="0" y="138"/>
                  </a:lnTo>
                  <a:close/>
                </a:path>
              </a:pathLst>
            </a:custGeom>
            <a:solidFill>
              <a:srgbClr val="BBE0E3"/>
            </a:solidFill>
            <a:ln w="6350" cmpd="sng">
              <a:solidFill>
                <a:srgbClr val="000000"/>
              </a:solidFill>
              <a:round/>
              <a:headEnd/>
              <a:tailEnd/>
            </a:ln>
          </p:spPr>
          <p:txBody>
            <a:bodyPr/>
            <a:lstStyle/>
            <a:p>
              <a:endParaRPr lang="en-US"/>
            </a:p>
          </p:txBody>
        </p:sp>
        <p:sp>
          <p:nvSpPr>
            <p:cNvPr id="96382" name="Freeform 224">
              <a:extLst>
                <a:ext uri="{FF2B5EF4-FFF2-40B4-BE49-F238E27FC236}">
                  <a16:creationId xmlns:a16="http://schemas.microsoft.com/office/drawing/2014/main" id="{6C0431B4-AC6A-2848-8809-F0478772DC5F}"/>
                </a:ext>
              </a:extLst>
            </p:cNvPr>
            <p:cNvSpPr>
              <a:spLocks/>
            </p:cNvSpPr>
            <p:nvPr/>
          </p:nvSpPr>
          <p:spPr bwMode="auto">
            <a:xfrm>
              <a:off x="4475" y="1395"/>
              <a:ext cx="506" cy="80"/>
            </a:xfrm>
            <a:custGeom>
              <a:avLst/>
              <a:gdLst>
                <a:gd name="T0" fmla="*/ 0 w 280"/>
                <a:gd name="T1" fmla="*/ 1801 h 63"/>
                <a:gd name="T2" fmla="*/ 147159 w 280"/>
                <a:gd name="T3" fmla="*/ 1752 h 63"/>
                <a:gd name="T4" fmla="*/ 868488 w 280"/>
                <a:gd name="T5" fmla="*/ 0 h 63"/>
                <a:gd name="T6" fmla="*/ 1108812 w 280"/>
                <a:gd name="T7" fmla="*/ 0 h 63"/>
                <a:gd name="T8" fmla="*/ 0 60000 65536"/>
                <a:gd name="T9" fmla="*/ 0 60000 65536"/>
                <a:gd name="T10" fmla="*/ 0 60000 65536"/>
                <a:gd name="T11" fmla="*/ 0 60000 65536"/>
                <a:gd name="T12" fmla="*/ 0 w 280"/>
                <a:gd name="T13" fmla="*/ 0 h 63"/>
                <a:gd name="T14" fmla="*/ 280 w 280"/>
                <a:gd name="T15" fmla="*/ 63 h 63"/>
              </a:gdLst>
              <a:ahLst/>
              <a:cxnLst>
                <a:cxn ang="T8">
                  <a:pos x="T0" y="T1"/>
                </a:cxn>
                <a:cxn ang="T9">
                  <a:pos x="T2" y="T3"/>
                </a:cxn>
                <a:cxn ang="T10">
                  <a:pos x="T4" y="T5"/>
                </a:cxn>
                <a:cxn ang="T11">
                  <a:pos x="T6" y="T7"/>
                </a:cxn>
              </a:cxnLst>
              <a:rect l="T12" t="T13" r="T14" b="T15"/>
              <a:pathLst>
                <a:path w="280" h="63">
                  <a:moveTo>
                    <a:pt x="0" y="63"/>
                  </a:moveTo>
                  <a:lnTo>
                    <a:pt x="37" y="62"/>
                  </a:lnTo>
                  <a:lnTo>
                    <a:pt x="219" y="0"/>
                  </a:lnTo>
                  <a:lnTo>
                    <a:pt x="280" y="0"/>
                  </a:lnTo>
                </a:path>
              </a:pathLst>
            </a:custGeom>
            <a:noFill/>
            <a:ln w="1905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96383" name="Freeform 225">
              <a:extLst>
                <a:ext uri="{FF2B5EF4-FFF2-40B4-BE49-F238E27FC236}">
                  <a16:creationId xmlns:a16="http://schemas.microsoft.com/office/drawing/2014/main" id="{D8B71C1F-86BE-144D-8BC1-04039B8080FA}"/>
                </a:ext>
              </a:extLst>
            </p:cNvPr>
            <p:cNvSpPr>
              <a:spLocks/>
            </p:cNvSpPr>
            <p:nvPr/>
          </p:nvSpPr>
          <p:spPr bwMode="auto">
            <a:xfrm>
              <a:off x="4593" y="1391"/>
              <a:ext cx="293" cy="93"/>
            </a:xfrm>
            <a:custGeom>
              <a:avLst/>
              <a:gdLst>
                <a:gd name="T0" fmla="*/ 0 w 293"/>
                <a:gd name="T1" fmla="*/ 0 h 93"/>
                <a:gd name="T2" fmla="*/ 67 w 293"/>
                <a:gd name="T3" fmla="*/ 1 h 93"/>
                <a:gd name="T4" fmla="*/ 195 w 293"/>
                <a:gd name="T5" fmla="*/ 93 h 93"/>
                <a:gd name="T6" fmla="*/ 293 w 293"/>
                <a:gd name="T7" fmla="*/ 93 h 93"/>
                <a:gd name="T8" fmla="*/ 0 60000 65536"/>
                <a:gd name="T9" fmla="*/ 0 60000 65536"/>
                <a:gd name="T10" fmla="*/ 0 60000 65536"/>
                <a:gd name="T11" fmla="*/ 0 60000 65536"/>
                <a:gd name="T12" fmla="*/ 0 w 293"/>
                <a:gd name="T13" fmla="*/ 0 h 93"/>
                <a:gd name="T14" fmla="*/ 293 w 293"/>
                <a:gd name="T15" fmla="*/ 93 h 93"/>
              </a:gdLst>
              <a:ahLst/>
              <a:cxnLst>
                <a:cxn ang="T8">
                  <a:pos x="T0" y="T1"/>
                </a:cxn>
                <a:cxn ang="T9">
                  <a:pos x="T2" y="T3"/>
                </a:cxn>
                <a:cxn ang="T10">
                  <a:pos x="T4" y="T5"/>
                </a:cxn>
                <a:cxn ang="T11">
                  <a:pos x="T6" y="T7"/>
                </a:cxn>
              </a:cxnLst>
              <a:rect l="T12" t="T13" r="T14" b="T15"/>
              <a:pathLst>
                <a:path w="293" h="93">
                  <a:moveTo>
                    <a:pt x="0" y="0"/>
                  </a:moveTo>
                  <a:lnTo>
                    <a:pt x="67" y="1"/>
                  </a:lnTo>
                  <a:lnTo>
                    <a:pt x="195" y="93"/>
                  </a:lnTo>
                  <a:lnTo>
                    <a:pt x="293" y="93"/>
                  </a:lnTo>
                </a:path>
              </a:pathLst>
            </a:custGeom>
            <a:noFill/>
            <a:ln w="1905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grpSp>
      <p:grpSp>
        <p:nvGrpSpPr>
          <p:cNvPr id="12" name="Group 53">
            <a:extLst>
              <a:ext uri="{FF2B5EF4-FFF2-40B4-BE49-F238E27FC236}">
                <a16:creationId xmlns:a16="http://schemas.microsoft.com/office/drawing/2014/main" id="{0B27456A-A422-E648-9EE3-9DB5220030DE}"/>
              </a:ext>
            </a:extLst>
          </p:cNvPr>
          <p:cNvGrpSpPr>
            <a:grpSpLocks/>
          </p:cNvGrpSpPr>
          <p:nvPr/>
        </p:nvGrpSpPr>
        <p:grpSpPr bwMode="auto">
          <a:xfrm>
            <a:off x="450212" y="4174208"/>
            <a:ext cx="1081088" cy="1166812"/>
            <a:chOff x="42" y="744"/>
            <a:chExt cx="681" cy="735"/>
          </a:xfrm>
        </p:grpSpPr>
        <p:grpSp>
          <p:nvGrpSpPr>
            <p:cNvPr id="96347" name="Group 54">
              <a:extLst>
                <a:ext uri="{FF2B5EF4-FFF2-40B4-BE49-F238E27FC236}">
                  <a16:creationId xmlns:a16="http://schemas.microsoft.com/office/drawing/2014/main" id="{82421F7C-4A24-3347-BC68-035D92BA87DE}"/>
                </a:ext>
              </a:extLst>
            </p:cNvPr>
            <p:cNvGrpSpPr>
              <a:grpSpLocks/>
            </p:cNvGrpSpPr>
            <p:nvPr/>
          </p:nvGrpSpPr>
          <p:grpSpPr bwMode="auto">
            <a:xfrm>
              <a:off x="42" y="886"/>
              <a:ext cx="681" cy="468"/>
              <a:chOff x="42" y="886"/>
              <a:chExt cx="681" cy="468"/>
            </a:xfrm>
          </p:grpSpPr>
          <p:grpSp>
            <p:nvGrpSpPr>
              <p:cNvPr id="96349" name="Group 55">
                <a:extLst>
                  <a:ext uri="{FF2B5EF4-FFF2-40B4-BE49-F238E27FC236}">
                    <a16:creationId xmlns:a16="http://schemas.microsoft.com/office/drawing/2014/main" id="{0110A8A1-B2A7-D743-A886-48B39076DABD}"/>
                  </a:ext>
                </a:extLst>
              </p:cNvPr>
              <p:cNvGrpSpPr>
                <a:grpSpLocks/>
              </p:cNvGrpSpPr>
              <p:nvPr/>
            </p:nvGrpSpPr>
            <p:grpSpPr bwMode="auto">
              <a:xfrm>
                <a:off x="278" y="886"/>
                <a:ext cx="397" cy="154"/>
                <a:chOff x="740" y="3209"/>
                <a:chExt cx="397" cy="154"/>
              </a:xfrm>
            </p:grpSpPr>
            <p:grpSp>
              <p:nvGrpSpPr>
                <p:cNvPr id="96374" name="Group 56">
                  <a:extLst>
                    <a:ext uri="{FF2B5EF4-FFF2-40B4-BE49-F238E27FC236}">
                      <a16:creationId xmlns:a16="http://schemas.microsoft.com/office/drawing/2014/main" id="{571A0C32-765A-CE4E-ABEB-F55DBDA29A3C}"/>
                    </a:ext>
                  </a:extLst>
                </p:cNvPr>
                <p:cNvGrpSpPr>
                  <a:grpSpLocks/>
                </p:cNvGrpSpPr>
                <p:nvPr/>
              </p:nvGrpSpPr>
              <p:grpSpPr bwMode="auto">
                <a:xfrm>
                  <a:off x="794" y="3209"/>
                  <a:ext cx="343" cy="154"/>
                  <a:chOff x="844" y="3337"/>
                  <a:chExt cx="343" cy="154"/>
                </a:xfrm>
              </p:grpSpPr>
              <p:sp>
                <p:nvSpPr>
                  <p:cNvPr id="96377" name="Rectangle 57">
                    <a:extLst>
                      <a:ext uri="{FF2B5EF4-FFF2-40B4-BE49-F238E27FC236}">
                        <a16:creationId xmlns:a16="http://schemas.microsoft.com/office/drawing/2014/main" id="{72F04E11-5666-254D-ABB8-706005BE92C2}"/>
                      </a:ext>
                    </a:extLst>
                  </p:cNvPr>
                  <p:cNvSpPr>
                    <a:spLocks noChangeArrowheads="1"/>
                  </p:cNvSpPr>
                  <p:nvPr/>
                </p:nvSpPr>
                <p:spPr bwMode="auto">
                  <a:xfrm>
                    <a:off x="889" y="3370"/>
                    <a:ext cx="245" cy="86"/>
                  </a:xfrm>
                  <a:prstGeom prst="rect">
                    <a:avLst/>
                  </a:prstGeom>
                  <a:solidFill>
                    <a:srgbClr val="FF0000"/>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378" name="Text Box 58">
                    <a:extLst>
                      <a:ext uri="{FF2B5EF4-FFF2-40B4-BE49-F238E27FC236}">
                        <a16:creationId xmlns:a16="http://schemas.microsoft.com/office/drawing/2014/main" id="{0594A278-45FE-4441-99D4-73F992B35A20}"/>
                      </a:ext>
                    </a:extLst>
                  </p:cNvPr>
                  <p:cNvSpPr txBox="1">
                    <a:spLocks noChangeArrowheads="1"/>
                  </p:cNvSpPr>
                  <p:nvPr/>
                </p:nvSpPr>
                <p:spPr bwMode="auto">
                  <a:xfrm>
                    <a:off x="844" y="3337"/>
                    <a:ext cx="3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dirty="0">
                        <a:solidFill>
                          <a:schemeClr val="bg1"/>
                        </a:solidFill>
                      </a:rPr>
                      <a:t>DHCP</a:t>
                    </a:r>
                  </a:p>
                </p:txBody>
              </p:sp>
            </p:grpSp>
            <p:sp>
              <p:nvSpPr>
                <p:cNvPr id="96375" name="Rectangle 59">
                  <a:extLst>
                    <a:ext uri="{FF2B5EF4-FFF2-40B4-BE49-F238E27FC236}">
                      <a16:creationId xmlns:a16="http://schemas.microsoft.com/office/drawing/2014/main" id="{1BF21890-DB94-9D49-A70A-6599C726356F}"/>
                    </a:ext>
                  </a:extLst>
                </p:cNvPr>
                <p:cNvSpPr>
                  <a:spLocks noChangeArrowheads="1"/>
                </p:cNvSpPr>
                <p:nvPr/>
              </p:nvSpPr>
              <p:spPr bwMode="auto">
                <a:xfrm>
                  <a:off x="750" y="3244"/>
                  <a:ext cx="88" cy="82"/>
                </a:xfrm>
                <a:prstGeom prst="rect">
                  <a:avLst/>
                </a:prstGeom>
                <a:solidFill>
                  <a:schemeClr val="accent1"/>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376" name="Rectangle 60">
                  <a:extLst>
                    <a:ext uri="{FF2B5EF4-FFF2-40B4-BE49-F238E27FC236}">
                      <a16:creationId xmlns:a16="http://schemas.microsoft.com/office/drawing/2014/main" id="{01CFAFD7-1E77-474F-9EEB-E00170907FD3}"/>
                    </a:ext>
                  </a:extLst>
                </p:cNvPr>
                <p:cNvSpPr>
                  <a:spLocks noChangeArrowheads="1"/>
                </p:cNvSpPr>
                <p:nvPr/>
              </p:nvSpPr>
              <p:spPr bwMode="auto">
                <a:xfrm>
                  <a:off x="740" y="3238"/>
                  <a:ext cx="354" cy="9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grpSp>
            <p:nvGrpSpPr>
              <p:cNvPr id="96350" name="Group 61">
                <a:extLst>
                  <a:ext uri="{FF2B5EF4-FFF2-40B4-BE49-F238E27FC236}">
                    <a16:creationId xmlns:a16="http://schemas.microsoft.com/office/drawing/2014/main" id="{F6950C69-FCF4-F74E-AB55-37E06FCDF09B}"/>
                  </a:ext>
                </a:extLst>
              </p:cNvPr>
              <p:cNvGrpSpPr>
                <a:grpSpLocks/>
              </p:cNvGrpSpPr>
              <p:nvPr/>
            </p:nvGrpSpPr>
            <p:grpSpPr bwMode="auto">
              <a:xfrm>
                <a:off x="278" y="1034"/>
                <a:ext cx="397" cy="154"/>
                <a:chOff x="836" y="3305"/>
                <a:chExt cx="397" cy="154"/>
              </a:xfrm>
            </p:grpSpPr>
            <p:grpSp>
              <p:nvGrpSpPr>
                <p:cNvPr id="96368" name="Group 62">
                  <a:extLst>
                    <a:ext uri="{FF2B5EF4-FFF2-40B4-BE49-F238E27FC236}">
                      <a16:creationId xmlns:a16="http://schemas.microsoft.com/office/drawing/2014/main" id="{C1622A0A-892B-EC49-9F2D-45D978638574}"/>
                    </a:ext>
                  </a:extLst>
                </p:cNvPr>
                <p:cNvGrpSpPr>
                  <a:grpSpLocks/>
                </p:cNvGrpSpPr>
                <p:nvPr/>
              </p:nvGrpSpPr>
              <p:grpSpPr bwMode="auto">
                <a:xfrm>
                  <a:off x="890" y="3305"/>
                  <a:ext cx="343" cy="154"/>
                  <a:chOff x="844" y="3337"/>
                  <a:chExt cx="343" cy="154"/>
                </a:xfrm>
              </p:grpSpPr>
              <p:sp>
                <p:nvSpPr>
                  <p:cNvPr id="96372" name="Rectangle 63">
                    <a:extLst>
                      <a:ext uri="{FF2B5EF4-FFF2-40B4-BE49-F238E27FC236}">
                        <a16:creationId xmlns:a16="http://schemas.microsoft.com/office/drawing/2014/main" id="{7096EBE1-1F3E-DD43-B473-2D9552FB1EDB}"/>
                      </a:ext>
                    </a:extLst>
                  </p:cNvPr>
                  <p:cNvSpPr>
                    <a:spLocks noChangeArrowheads="1"/>
                  </p:cNvSpPr>
                  <p:nvPr/>
                </p:nvSpPr>
                <p:spPr bwMode="auto">
                  <a:xfrm>
                    <a:off x="889" y="3370"/>
                    <a:ext cx="245" cy="86"/>
                  </a:xfrm>
                  <a:prstGeom prst="rect">
                    <a:avLst/>
                  </a:prstGeom>
                  <a:solidFill>
                    <a:srgbClr val="FF0000"/>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373" name="Text Box 64">
                    <a:extLst>
                      <a:ext uri="{FF2B5EF4-FFF2-40B4-BE49-F238E27FC236}">
                        <a16:creationId xmlns:a16="http://schemas.microsoft.com/office/drawing/2014/main" id="{F6C13ABE-1727-254E-9D08-06359853BE19}"/>
                      </a:ext>
                    </a:extLst>
                  </p:cNvPr>
                  <p:cNvSpPr txBox="1">
                    <a:spLocks noChangeArrowheads="1"/>
                  </p:cNvSpPr>
                  <p:nvPr/>
                </p:nvSpPr>
                <p:spPr bwMode="auto">
                  <a:xfrm>
                    <a:off x="844" y="3337"/>
                    <a:ext cx="3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a:solidFill>
                          <a:schemeClr val="bg1"/>
                        </a:solidFill>
                      </a:rPr>
                      <a:t>DHCP</a:t>
                    </a:r>
                  </a:p>
                </p:txBody>
              </p:sp>
            </p:grpSp>
            <p:grpSp>
              <p:nvGrpSpPr>
                <p:cNvPr id="96369" name="Group 65">
                  <a:extLst>
                    <a:ext uri="{FF2B5EF4-FFF2-40B4-BE49-F238E27FC236}">
                      <a16:creationId xmlns:a16="http://schemas.microsoft.com/office/drawing/2014/main" id="{E82AFB55-F72A-2F4F-8094-A6424792126F}"/>
                    </a:ext>
                  </a:extLst>
                </p:cNvPr>
                <p:cNvGrpSpPr>
                  <a:grpSpLocks/>
                </p:cNvGrpSpPr>
                <p:nvPr/>
              </p:nvGrpSpPr>
              <p:grpSpPr bwMode="auto">
                <a:xfrm>
                  <a:off x="836" y="3334"/>
                  <a:ext cx="354" cy="94"/>
                  <a:chOff x="836" y="3334"/>
                  <a:chExt cx="354" cy="94"/>
                </a:xfrm>
              </p:grpSpPr>
              <p:sp>
                <p:nvSpPr>
                  <p:cNvPr id="96370" name="Rectangle 66">
                    <a:extLst>
                      <a:ext uri="{FF2B5EF4-FFF2-40B4-BE49-F238E27FC236}">
                        <a16:creationId xmlns:a16="http://schemas.microsoft.com/office/drawing/2014/main" id="{4C0DDDCC-0A7B-F04B-9A6D-FB4BDA0EA39A}"/>
                      </a:ext>
                    </a:extLst>
                  </p:cNvPr>
                  <p:cNvSpPr>
                    <a:spLocks noChangeArrowheads="1"/>
                  </p:cNvSpPr>
                  <p:nvPr/>
                </p:nvSpPr>
                <p:spPr bwMode="auto">
                  <a:xfrm>
                    <a:off x="846" y="3340"/>
                    <a:ext cx="88" cy="82"/>
                  </a:xfrm>
                  <a:prstGeom prst="rect">
                    <a:avLst/>
                  </a:prstGeom>
                  <a:solidFill>
                    <a:schemeClr val="accent1"/>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371" name="Rectangle 67">
                    <a:extLst>
                      <a:ext uri="{FF2B5EF4-FFF2-40B4-BE49-F238E27FC236}">
                        <a16:creationId xmlns:a16="http://schemas.microsoft.com/office/drawing/2014/main" id="{EDA29100-6225-AF45-A084-D8F9B14E9F57}"/>
                      </a:ext>
                    </a:extLst>
                  </p:cNvPr>
                  <p:cNvSpPr>
                    <a:spLocks noChangeArrowheads="1"/>
                  </p:cNvSpPr>
                  <p:nvPr/>
                </p:nvSpPr>
                <p:spPr bwMode="auto">
                  <a:xfrm>
                    <a:off x="836" y="3334"/>
                    <a:ext cx="354" cy="9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grpSp>
          <p:grpSp>
            <p:nvGrpSpPr>
              <p:cNvPr id="96351" name="Group 68">
                <a:extLst>
                  <a:ext uri="{FF2B5EF4-FFF2-40B4-BE49-F238E27FC236}">
                    <a16:creationId xmlns:a16="http://schemas.microsoft.com/office/drawing/2014/main" id="{A2722181-A0DC-EE4F-9594-9B076929F93C}"/>
                  </a:ext>
                </a:extLst>
              </p:cNvPr>
              <p:cNvGrpSpPr>
                <a:grpSpLocks/>
              </p:cNvGrpSpPr>
              <p:nvPr/>
            </p:nvGrpSpPr>
            <p:grpSpPr bwMode="auto">
              <a:xfrm>
                <a:off x="165" y="1054"/>
                <a:ext cx="480" cy="112"/>
                <a:chOff x="627" y="3377"/>
                <a:chExt cx="480" cy="112"/>
              </a:xfrm>
            </p:grpSpPr>
            <p:sp>
              <p:nvSpPr>
                <p:cNvPr id="96366" name="Rectangle 69">
                  <a:extLst>
                    <a:ext uri="{FF2B5EF4-FFF2-40B4-BE49-F238E27FC236}">
                      <a16:creationId xmlns:a16="http://schemas.microsoft.com/office/drawing/2014/main" id="{05DD1AAE-0881-2D41-988A-DC248C83B624}"/>
                    </a:ext>
                  </a:extLst>
                </p:cNvPr>
                <p:cNvSpPr>
                  <a:spLocks noChangeArrowheads="1"/>
                </p:cNvSpPr>
                <p:nvPr/>
              </p:nvSpPr>
              <p:spPr bwMode="auto">
                <a:xfrm>
                  <a:off x="636" y="3388"/>
                  <a:ext cx="96" cy="9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367" name="Rectangle 70">
                  <a:extLst>
                    <a:ext uri="{FF2B5EF4-FFF2-40B4-BE49-F238E27FC236}">
                      <a16:creationId xmlns:a16="http://schemas.microsoft.com/office/drawing/2014/main" id="{6976D56F-28B4-2349-91BF-4F33BDF08421}"/>
                    </a:ext>
                  </a:extLst>
                </p:cNvPr>
                <p:cNvSpPr>
                  <a:spLocks noChangeArrowheads="1"/>
                </p:cNvSpPr>
                <p:nvPr/>
              </p:nvSpPr>
              <p:spPr bwMode="auto">
                <a:xfrm>
                  <a:off x="627" y="3377"/>
                  <a:ext cx="480" cy="11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grpSp>
            <p:nvGrpSpPr>
              <p:cNvPr id="96352" name="Group 71">
                <a:extLst>
                  <a:ext uri="{FF2B5EF4-FFF2-40B4-BE49-F238E27FC236}">
                    <a16:creationId xmlns:a16="http://schemas.microsoft.com/office/drawing/2014/main" id="{86BC9803-8F1B-C24E-87A3-ACD0463FBD1B}"/>
                  </a:ext>
                </a:extLst>
              </p:cNvPr>
              <p:cNvGrpSpPr>
                <a:grpSpLocks/>
              </p:cNvGrpSpPr>
              <p:nvPr/>
            </p:nvGrpSpPr>
            <p:grpSpPr bwMode="auto">
              <a:xfrm>
                <a:off x="42" y="1200"/>
                <a:ext cx="681" cy="154"/>
                <a:chOff x="504" y="3523"/>
                <a:chExt cx="681" cy="154"/>
              </a:xfrm>
            </p:grpSpPr>
            <p:grpSp>
              <p:nvGrpSpPr>
                <p:cNvPr id="96353" name="Group 72">
                  <a:extLst>
                    <a:ext uri="{FF2B5EF4-FFF2-40B4-BE49-F238E27FC236}">
                      <a16:creationId xmlns:a16="http://schemas.microsoft.com/office/drawing/2014/main" id="{3912A589-977A-2F4C-B994-55CB00D7F92C}"/>
                    </a:ext>
                  </a:extLst>
                </p:cNvPr>
                <p:cNvGrpSpPr>
                  <a:grpSpLocks/>
                </p:cNvGrpSpPr>
                <p:nvPr/>
              </p:nvGrpSpPr>
              <p:grpSpPr bwMode="auto">
                <a:xfrm>
                  <a:off x="623" y="3523"/>
                  <a:ext cx="510" cy="154"/>
                  <a:chOff x="723" y="3453"/>
                  <a:chExt cx="510" cy="154"/>
                </a:xfrm>
              </p:grpSpPr>
              <p:grpSp>
                <p:nvGrpSpPr>
                  <p:cNvPr id="96357" name="Group 73">
                    <a:extLst>
                      <a:ext uri="{FF2B5EF4-FFF2-40B4-BE49-F238E27FC236}">
                        <a16:creationId xmlns:a16="http://schemas.microsoft.com/office/drawing/2014/main" id="{222516C2-B70C-0844-9C0F-474FABB8CCD7}"/>
                      </a:ext>
                    </a:extLst>
                  </p:cNvPr>
                  <p:cNvGrpSpPr>
                    <a:grpSpLocks/>
                  </p:cNvGrpSpPr>
                  <p:nvPr/>
                </p:nvGrpSpPr>
                <p:grpSpPr bwMode="auto">
                  <a:xfrm>
                    <a:off x="836" y="3453"/>
                    <a:ext cx="397" cy="154"/>
                    <a:chOff x="836" y="3305"/>
                    <a:chExt cx="397" cy="154"/>
                  </a:xfrm>
                </p:grpSpPr>
                <p:grpSp>
                  <p:nvGrpSpPr>
                    <p:cNvPr id="96360" name="Group 74">
                      <a:extLst>
                        <a:ext uri="{FF2B5EF4-FFF2-40B4-BE49-F238E27FC236}">
                          <a16:creationId xmlns:a16="http://schemas.microsoft.com/office/drawing/2014/main" id="{0DC7809B-FF65-2141-9DC9-435DEB34A660}"/>
                        </a:ext>
                      </a:extLst>
                    </p:cNvPr>
                    <p:cNvGrpSpPr>
                      <a:grpSpLocks/>
                    </p:cNvGrpSpPr>
                    <p:nvPr/>
                  </p:nvGrpSpPr>
                  <p:grpSpPr bwMode="auto">
                    <a:xfrm>
                      <a:off x="890" y="3305"/>
                      <a:ext cx="343" cy="154"/>
                      <a:chOff x="844" y="3337"/>
                      <a:chExt cx="343" cy="154"/>
                    </a:xfrm>
                  </p:grpSpPr>
                  <p:sp>
                    <p:nvSpPr>
                      <p:cNvPr id="96364" name="Rectangle 75">
                        <a:extLst>
                          <a:ext uri="{FF2B5EF4-FFF2-40B4-BE49-F238E27FC236}">
                            <a16:creationId xmlns:a16="http://schemas.microsoft.com/office/drawing/2014/main" id="{8B10A742-F4B2-2042-8DF0-9BCCAB38C67A}"/>
                          </a:ext>
                        </a:extLst>
                      </p:cNvPr>
                      <p:cNvSpPr>
                        <a:spLocks noChangeArrowheads="1"/>
                      </p:cNvSpPr>
                      <p:nvPr/>
                    </p:nvSpPr>
                    <p:spPr bwMode="auto">
                      <a:xfrm>
                        <a:off x="889" y="3370"/>
                        <a:ext cx="245" cy="86"/>
                      </a:xfrm>
                      <a:prstGeom prst="rect">
                        <a:avLst/>
                      </a:prstGeom>
                      <a:solidFill>
                        <a:srgbClr val="FF0000"/>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365" name="Text Box 76">
                        <a:extLst>
                          <a:ext uri="{FF2B5EF4-FFF2-40B4-BE49-F238E27FC236}">
                            <a16:creationId xmlns:a16="http://schemas.microsoft.com/office/drawing/2014/main" id="{2C871A02-2271-6749-86E8-5DE39CC008A4}"/>
                          </a:ext>
                        </a:extLst>
                      </p:cNvPr>
                      <p:cNvSpPr txBox="1">
                        <a:spLocks noChangeArrowheads="1"/>
                      </p:cNvSpPr>
                      <p:nvPr/>
                    </p:nvSpPr>
                    <p:spPr bwMode="auto">
                      <a:xfrm>
                        <a:off x="844" y="3337"/>
                        <a:ext cx="3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a:solidFill>
                              <a:schemeClr val="bg1"/>
                            </a:solidFill>
                          </a:rPr>
                          <a:t>DHCP</a:t>
                        </a:r>
                      </a:p>
                    </p:txBody>
                  </p:sp>
                </p:grpSp>
                <p:grpSp>
                  <p:nvGrpSpPr>
                    <p:cNvPr id="96361" name="Group 77">
                      <a:extLst>
                        <a:ext uri="{FF2B5EF4-FFF2-40B4-BE49-F238E27FC236}">
                          <a16:creationId xmlns:a16="http://schemas.microsoft.com/office/drawing/2014/main" id="{5EE2B76A-3462-C749-A099-84A623E567C5}"/>
                        </a:ext>
                      </a:extLst>
                    </p:cNvPr>
                    <p:cNvGrpSpPr>
                      <a:grpSpLocks/>
                    </p:cNvGrpSpPr>
                    <p:nvPr/>
                  </p:nvGrpSpPr>
                  <p:grpSpPr bwMode="auto">
                    <a:xfrm>
                      <a:off x="836" y="3334"/>
                      <a:ext cx="354" cy="94"/>
                      <a:chOff x="836" y="3334"/>
                      <a:chExt cx="354" cy="94"/>
                    </a:xfrm>
                  </p:grpSpPr>
                  <p:sp>
                    <p:nvSpPr>
                      <p:cNvPr id="96362" name="Rectangle 78">
                        <a:extLst>
                          <a:ext uri="{FF2B5EF4-FFF2-40B4-BE49-F238E27FC236}">
                            <a16:creationId xmlns:a16="http://schemas.microsoft.com/office/drawing/2014/main" id="{6EC555EA-988F-4045-A2F4-4600EAB29932}"/>
                          </a:ext>
                        </a:extLst>
                      </p:cNvPr>
                      <p:cNvSpPr>
                        <a:spLocks noChangeArrowheads="1"/>
                      </p:cNvSpPr>
                      <p:nvPr/>
                    </p:nvSpPr>
                    <p:spPr bwMode="auto">
                      <a:xfrm>
                        <a:off x="846" y="3340"/>
                        <a:ext cx="88" cy="82"/>
                      </a:xfrm>
                      <a:prstGeom prst="rect">
                        <a:avLst/>
                      </a:prstGeom>
                      <a:solidFill>
                        <a:schemeClr val="accent1"/>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363" name="Rectangle 79">
                        <a:extLst>
                          <a:ext uri="{FF2B5EF4-FFF2-40B4-BE49-F238E27FC236}">
                            <a16:creationId xmlns:a16="http://schemas.microsoft.com/office/drawing/2014/main" id="{5FBCDBBB-FD00-0F4E-9080-E0BC6268FF1A}"/>
                          </a:ext>
                        </a:extLst>
                      </p:cNvPr>
                      <p:cNvSpPr>
                        <a:spLocks noChangeArrowheads="1"/>
                      </p:cNvSpPr>
                      <p:nvPr/>
                    </p:nvSpPr>
                    <p:spPr bwMode="auto">
                      <a:xfrm>
                        <a:off x="836" y="3334"/>
                        <a:ext cx="354" cy="9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grpSp>
              <p:sp>
                <p:nvSpPr>
                  <p:cNvPr id="96358" name="Rectangle 80">
                    <a:extLst>
                      <a:ext uri="{FF2B5EF4-FFF2-40B4-BE49-F238E27FC236}">
                        <a16:creationId xmlns:a16="http://schemas.microsoft.com/office/drawing/2014/main" id="{DFF8EAA8-371B-174A-990F-3CD5269C8ECA}"/>
                      </a:ext>
                    </a:extLst>
                  </p:cNvPr>
                  <p:cNvSpPr>
                    <a:spLocks noChangeArrowheads="1"/>
                  </p:cNvSpPr>
                  <p:nvPr/>
                </p:nvSpPr>
                <p:spPr bwMode="auto">
                  <a:xfrm>
                    <a:off x="732" y="3484"/>
                    <a:ext cx="96" cy="9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359" name="Rectangle 81">
                    <a:extLst>
                      <a:ext uri="{FF2B5EF4-FFF2-40B4-BE49-F238E27FC236}">
                        <a16:creationId xmlns:a16="http://schemas.microsoft.com/office/drawing/2014/main" id="{3F23FF84-3915-5D40-863C-741B2BB20DFB}"/>
                      </a:ext>
                    </a:extLst>
                  </p:cNvPr>
                  <p:cNvSpPr>
                    <a:spLocks noChangeArrowheads="1"/>
                  </p:cNvSpPr>
                  <p:nvPr/>
                </p:nvSpPr>
                <p:spPr bwMode="auto">
                  <a:xfrm>
                    <a:off x="723" y="3473"/>
                    <a:ext cx="480" cy="11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sp>
              <p:nvSpPr>
                <p:cNvPr id="96354" name="Rectangle 82">
                  <a:extLst>
                    <a:ext uri="{FF2B5EF4-FFF2-40B4-BE49-F238E27FC236}">
                      <a16:creationId xmlns:a16="http://schemas.microsoft.com/office/drawing/2014/main" id="{79C6CBA0-45AF-3542-AA85-A2629F28563D}"/>
                    </a:ext>
                  </a:extLst>
                </p:cNvPr>
                <p:cNvSpPr>
                  <a:spLocks noChangeArrowheads="1"/>
                </p:cNvSpPr>
                <p:nvPr/>
              </p:nvSpPr>
              <p:spPr bwMode="auto">
                <a:xfrm>
                  <a:off x="517" y="3545"/>
                  <a:ext cx="94" cy="10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355" name="Rectangle 83">
                  <a:extLst>
                    <a:ext uri="{FF2B5EF4-FFF2-40B4-BE49-F238E27FC236}">
                      <a16:creationId xmlns:a16="http://schemas.microsoft.com/office/drawing/2014/main" id="{3EDBB7A2-D411-6446-A228-8EF96C3503E0}"/>
                    </a:ext>
                  </a:extLst>
                </p:cNvPr>
                <p:cNvSpPr>
                  <a:spLocks noChangeArrowheads="1"/>
                </p:cNvSpPr>
                <p:nvPr/>
              </p:nvSpPr>
              <p:spPr bwMode="auto">
                <a:xfrm>
                  <a:off x="1115" y="3544"/>
                  <a:ext cx="60" cy="10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356" name="Rectangle 84">
                  <a:extLst>
                    <a:ext uri="{FF2B5EF4-FFF2-40B4-BE49-F238E27FC236}">
                      <a16:creationId xmlns:a16="http://schemas.microsoft.com/office/drawing/2014/main" id="{8253B037-CD8A-D84B-8738-1B7E1B506866}"/>
                    </a:ext>
                  </a:extLst>
                </p:cNvPr>
                <p:cNvSpPr>
                  <a:spLocks noChangeArrowheads="1"/>
                </p:cNvSpPr>
                <p:nvPr/>
              </p:nvSpPr>
              <p:spPr bwMode="auto">
                <a:xfrm>
                  <a:off x="504" y="3529"/>
                  <a:ext cx="681" cy="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grpSp>
        <p:sp>
          <p:nvSpPr>
            <p:cNvPr id="96348" name="AutoShape 85">
              <a:extLst>
                <a:ext uri="{FF2B5EF4-FFF2-40B4-BE49-F238E27FC236}">
                  <a16:creationId xmlns:a16="http://schemas.microsoft.com/office/drawing/2014/main" id="{91F479A9-DF11-8042-9A8E-E86F309920A3}"/>
                </a:ext>
              </a:extLst>
            </p:cNvPr>
            <p:cNvSpPr>
              <a:spLocks noChangeArrowheads="1"/>
            </p:cNvSpPr>
            <p:nvPr/>
          </p:nvSpPr>
          <p:spPr bwMode="auto">
            <a:xfrm>
              <a:off x="384" y="744"/>
              <a:ext cx="240" cy="735"/>
            </a:xfrm>
            <a:prstGeom prst="downArrow">
              <a:avLst>
                <a:gd name="adj1" fmla="val 54167"/>
                <a:gd name="adj2" fmla="val 49170"/>
              </a:avLst>
            </a:prstGeom>
            <a:gradFill rotWithShape="1">
              <a:gsLst>
                <a:gs pos="0">
                  <a:srgbClr val="FF0000">
                    <a:alpha val="25000"/>
                  </a:srgbClr>
                </a:gs>
                <a:gs pos="100000">
                  <a:srgbClr val="FF0000">
                    <a:alpha val="25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grpSp>
        <p:nvGrpSpPr>
          <p:cNvPr id="25" name="Group 86">
            <a:extLst>
              <a:ext uri="{FF2B5EF4-FFF2-40B4-BE49-F238E27FC236}">
                <a16:creationId xmlns:a16="http://schemas.microsoft.com/office/drawing/2014/main" id="{D1C1481B-DD0B-704E-97BC-0895801AC4EE}"/>
              </a:ext>
            </a:extLst>
          </p:cNvPr>
          <p:cNvGrpSpPr>
            <a:grpSpLocks/>
          </p:cNvGrpSpPr>
          <p:nvPr/>
        </p:nvGrpSpPr>
        <p:grpSpPr bwMode="auto">
          <a:xfrm>
            <a:off x="438164" y="4909319"/>
            <a:ext cx="1081087" cy="244475"/>
            <a:chOff x="504" y="3523"/>
            <a:chExt cx="681" cy="154"/>
          </a:xfrm>
        </p:grpSpPr>
        <p:grpSp>
          <p:nvGrpSpPr>
            <p:cNvPr id="96334" name="Group 87">
              <a:extLst>
                <a:ext uri="{FF2B5EF4-FFF2-40B4-BE49-F238E27FC236}">
                  <a16:creationId xmlns:a16="http://schemas.microsoft.com/office/drawing/2014/main" id="{3045F867-800B-7E43-83C4-18CC21D89218}"/>
                </a:ext>
              </a:extLst>
            </p:cNvPr>
            <p:cNvGrpSpPr>
              <a:grpSpLocks/>
            </p:cNvGrpSpPr>
            <p:nvPr/>
          </p:nvGrpSpPr>
          <p:grpSpPr bwMode="auto">
            <a:xfrm>
              <a:off x="623" y="3523"/>
              <a:ext cx="510" cy="154"/>
              <a:chOff x="723" y="3453"/>
              <a:chExt cx="510" cy="154"/>
            </a:xfrm>
          </p:grpSpPr>
          <p:grpSp>
            <p:nvGrpSpPr>
              <p:cNvPr id="96338" name="Group 88">
                <a:extLst>
                  <a:ext uri="{FF2B5EF4-FFF2-40B4-BE49-F238E27FC236}">
                    <a16:creationId xmlns:a16="http://schemas.microsoft.com/office/drawing/2014/main" id="{41105374-1C64-524D-B9E8-55A54ED004AE}"/>
                  </a:ext>
                </a:extLst>
              </p:cNvPr>
              <p:cNvGrpSpPr>
                <a:grpSpLocks/>
              </p:cNvGrpSpPr>
              <p:nvPr/>
            </p:nvGrpSpPr>
            <p:grpSpPr bwMode="auto">
              <a:xfrm>
                <a:off x="836" y="3453"/>
                <a:ext cx="397" cy="154"/>
                <a:chOff x="836" y="3305"/>
                <a:chExt cx="397" cy="154"/>
              </a:xfrm>
            </p:grpSpPr>
            <p:grpSp>
              <p:nvGrpSpPr>
                <p:cNvPr id="96341" name="Group 89">
                  <a:extLst>
                    <a:ext uri="{FF2B5EF4-FFF2-40B4-BE49-F238E27FC236}">
                      <a16:creationId xmlns:a16="http://schemas.microsoft.com/office/drawing/2014/main" id="{C84FB59C-E374-6748-88BD-F35680CD2FE7}"/>
                    </a:ext>
                  </a:extLst>
                </p:cNvPr>
                <p:cNvGrpSpPr>
                  <a:grpSpLocks/>
                </p:cNvGrpSpPr>
                <p:nvPr/>
              </p:nvGrpSpPr>
              <p:grpSpPr bwMode="auto">
                <a:xfrm>
                  <a:off x="890" y="3305"/>
                  <a:ext cx="343" cy="154"/>
                  <a:chOff x="844" y="3337"/>
                  <a:chExt cx="343" cy="154"/>
                </a:xfrm>
              </p:grpSpPr>
              <p:sp>
                <p:nvSpPr>
                  <p:cNvPr id="96345" name="Rectangle 90">
                    <a:extLst>
                      <a:ext uri="{FF2B5EF4-FFF2-40B4-BE49-F238E27FC236}">
                        <a16:creationId xmlns:a16="http://schemas.microsoft.com/office/drawing/2014/main" id="{1C0C978C-61D9-4A49-86B1-862FAE05B0CB}"/>
                      </a:ext>
                    </a:extLst>
                  </p:cNvPr>
                  <p:cNvSpPr>
                    <a:spLocks noChangeArrowheads="1"/>
                  </p:cNvSpPr>
                  <p:nvPr/>
                </p:nvSpPr>
                <p:spPr bwMode="auto">
                  <a:xfrm>
                    <a:off x="889" y="3370"/>
                    <a:ext cx="245" cy="86"/>
                  </a:xfrm>
                  <a:prstGeom prst="rect">
                    <a:avLst/>
                  </a:prstGeom>
                  <a:solidFill>
                    <a:srgbClr val="FF0000"/>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346" name="Text Box 91">
                    <a:extLst>
                      <a:ext uri="{FF2B5EF4-FFF2-40B4-BE49-F238E27FC236}">
                        <a16:creationId xmlns:a16="http://schemas.microsoft.com/office/drawing/2014/main" id="{D3042DFB-FB44-F344-BDAF-2EF62BDB192B}"/>
                      </a:ext>
                    </a:extLst>
                  </p:cNvPr>
                  <p:cNvSpPr txBox="1">
                    <a:spLocks noChangeArrowheads="1"/>
                  </p:cNvSpPr>
                  <p:nvPr/>
                </p:nvSpPr>
                <p:spPr bwMode="auto">
                  <a:xfrm>
                    <a:off x="844" y="3337"/>
                    <a:ext cx="3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a:solidFill>
                          <a:schemeClr val="bg1"/>
                        </a:solidFill>
                      </a:rPr>
                      <a:t>DHCP</a:t>
                    </a:r>
                  </a:p>
                </p:txBody>
              </p:sp>
            </p:grpSp>
            <p:grpSp>
              <p:nvGrpSpPr>
                <p:cNvPr id="96342" name="Group 92">
                  <a:extLst>
                    <a:ext uri="{FF2B5EF4-FFF2-40B4-BE49-F238E27FC236}">
                      <a16:creationId xmlns:a16="http://schemas.microsoft.com/office/drawing/2014/main" id="{27A467E2-CBA1-E640-8178-AFCB7EB491FC}"/>
                    </a:ext>
                  </a:extLst>
                </p:cNvPr>
                <p:cNvGrpSpPr>
                  <a:grpSpLocks/>
                </p:cNvGrpSpPr>
                <p:nvPr/>
              </p:nvGrpSpPr>
              <p:grpSpPr bwMode="auto">
                <a:xfrm>
                  <a:off x="836" y="3334"/>
                  <a:ext cx="354" cy="94"/>
                  <a:chOff x="836" y="3334"/>
                  <a:chExt cx="354" cy="94"/>
                </a:xfrm>
              </p:grpSpPr>
              <p:sp>
                <p:nvSpPr>
                  <p:cNvPr id="96343" name="Rectangle 93">
                    <a:extLst>
                      <a:ext uri="{FF2B5EF4-FFF2-40B4-BE49-F238E27FC236}">
                        <a16:creationId xmlns:a16="http://schemas.microsoft.com/office/drawing/2014/main" id="{BA5CF3C1-1D12-3249-8A9E-3132750DE1D1}"/>
                      </a:ext>
                    </a:extLst>
                  </p:cNvPr>
                  <p:cNvSpPr>
                    <a:spLocks noChangeArrowheads="1"/>
                  </p:cNvSpPr>
                  <p:nvPr/>
                </p:nvSpPr>
                <p:spPr bwMode="auto">
                  <a:xfrm>
                    <a:off x="846" y="3340"/>
                    <a:ext cx="88" cy="82"/>
                  </a:xfrm>
                  <a:prstGeom prst="rect">
                    <a:avLst/>
                  </a:prstGeom>
                  <a:solidFill>
                    <a:schemeClr val="accent1"/>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344" name="Rectangle 94">
                    <a:extLst>
                      <a:ext uri="{FF2B5EF4-FFF2-40B4-BE49-F238E27FC236}">
                        <a16:creationId xmlns:a16="http://schemas.microsoft.com/office/drawing/2014/main" id="{CD38A6A4-4A9B-7748-8588-1AEFC4B2986D}"/>
                      </a:ext>
                    </a:extLst>
                  </p:cNvPr>
                  <p:cNvSpPr>
                    <a:spLocks noChangeArrowheads="1"/>
                  </p:cNvSpPr>
                  <p:nvPr/>
                </p:nvSpPr>
                <p:spPr bwMode="auto">
                  <a:xfrm>
                    <a:off x="836" y="3334"/>
                    <a:ext cx="354" cy="9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grpSp>
          <p:sp>
            <p:nvSpPr>
              <p:cNvPr id="96339" name="Rectangle 95">
                <a:extLst>
                  <a:ext uri="{FF2B5EF4-FFF2-40B4-BE49-F238E27FC236}">
                    <a16:creationId xmlns:a16="http://schemas.microsoft.com/office/drawing/2014/main" id="{FCA3DD0A-F171-0747-8F97-6275FE11EFCB}"/>
                  </a:ext>
                </a:extLst>
              </p:cNvPr>
              <p:cNvSpPr>
                <a:spLocks noChangeArrowheads="1"/>
              </p:cNvSpPr>
              <p:nvPr/>
            </p:nvSpPr>
            <p:spPr bwMode="auto">
              <a:xfrm>
                <a:off x="732" y="3484"/>
                <a:ext cx="96" cy="9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340" name="Rectangle 96">
                <a:extLst>
                  <a:ext uri="{FF2B5EF4-FFF2-40B4-BE49-F238E27FC236}">
                    <a16:creationId xmlns:a16="http://schemas.microsoft.com/office/drawing/2014/main" id="{4B652795-031E-964F-822A-1E58BA54506B}"/>
                  </a:ext>
                </a:extLst>
              </p:cNvPr>
              <p:cNvSpPr>
                <a:spLocks noChangeArrowheads="1"/>
              </p:cNvSpPr>
              <p:nvPr/>
            </p:nvSpPr>
            <p:spPr bwMode="auto">
              <a:xfrm>
                <a:off x="723" y="3473"/>
                <a:ext cx="480" cy="11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sp>
          <p:nvSpPr>
            <p:cNvPr id="96335" name="Rectangle 97">
              <a:extLst>
                <a:ext uri="{FF2B5EF4-FFF2-40B4-BE49-F238E27FC236}">
                  <a16:creationId xmlns:a16="http://schemas.microsoft.com/office/drawing/2014/main" id="{981A126A-6C04-4741-A963-73C03BD891F5}"/>
                </a:ext>
              </a:extLst>
            </p:cNvPr>
            <p:cNvSpPr>
              <a:spLocks noChangeArrowheads="1"/>
            </p:cNvSpPr>
            <p:nvPr/>
          </p:nvSpPr>
          <p:spPr bwMode="auto">
            <a:xfrm>
              <a:off x="517" y="3545"/>
              <a:ext cx="94" cy="10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336" name="Rectangle 98">
              <a:extLst>
                <a:ext uri="{FF2B5EF4-FFF2-40B4-BE49-F238E27FC236}">
                  <a16:creationId xmlns:a16="http://schemas.microsoft.com/office/drawing/2014/main" id="{FB3B73E0-A6AC-BB43-A0D7-96084A9E2549}"/>
                </a:ext>
              </a:extLst>
            </p:cNvPr>
            <p:cNvSpPr>
              <a:spLocks noChangeArrowheads="1"/>
            </p:cNvSpPr>
            <p:nvPr/>
          </p:nvSpPr>
          <p:spPr bwMode="auto">
            <a:xfrm>
              <a:off x="1115" y="3544"/>
              <a:ext cx="60" cy="10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337" name="Rectangle 99">
              <a:extLst>
                <a:ext uri="{FF2B5EF4-FFF2-40B4-BE49-F238E27FC236}">
                  <a16:creationId xmlns:a16="http://schemas.microsoft.com/office/drawing/2014/main" id="{8EFCAEC0-BF28-9D42-AF58-62A9AF663F99}"/>
                </a:ext>
              </a:extLst>
            </p:cNvPr>
            <p:cNvSpPr>
              <a:spLocks noChangeArrowheads="1"/>
            </p:cNvSpPr>
            <p:nvPr/>
          </p:nvSpPr>
          <p:spPr bwMode="auto">
            <a:xfrm>
              <a:off x="504" y="3529"/>
              <a:ext cx="681" cy="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grpSp>
        <p:nvGrpSpPr>
          <p:cNvPr id="30" name="Group 100">
            <a:extLst>
              <a:ext uri="{FF2B5EF4-FFF2-40B4-BE49-F238E27FC236}">
                <a16:creationId xmlns:a16="http://schemas.microsoft.com/office/drawing/2014/main" id="{25C105EC-2A3D-4B4A-940F-F3C6431F8B0D}"/>
              </a:ext>
            </a:extLst>
          </p:cNvPr>
          <p:cNvGrpSpPr>
            <a:grpSpLocks/>
          </p:cNvGrpSpPr>
          <p:nvPr/>
        </p:nvGrpSpPr>
        <p:grpSpPr bwMode="auto">
          <a:xfrm>
            <a:off x="1575691" y="3863058"/>
            <a:ext cx="1316037" cy="1314450"/>
            <a:chOff x="931" y="1941"/>
            <a:chExt cx="829" cy="828"/>
          </a:xfrm>
        </p:grpSpPr>
        <p:sp>
          <p:nvSpPr>
            <p:cNvPr id="96326" name="Freeform 101">
              <a:extLst>
                <a:ext uri="{FF2B5EF4-FFF2-40B4-BE49-F238E27FC236}">
                  <a16:creationId xmlns:a16="http://schemas.microsoft.com/office/drawing/2014/main" id="{83ADD109-20B6-C749-A10E-8FC9B1AE7291}"/>
                </a:ext>
              </a:extLst>
            </p:cNvPr>
            <p:cNvSpPr>
              <a:spLocks/>
            </p:cNvSpPr>
            <p:nvPr/>
          </p:nvSpPr>
          <p:spPr bwMode="auto">
            <a:xfrm>
              <a:off x="1424" y="1965"/>
              <a:ext cx="336" cy="801"/>
            </a:xfrm>
            <a:custGeom>
              <a:avLst/>
              <a:gdLst>
                <a:gd name="T0" fmla="*/ 1 w 551"/>
                <a:gd name="T1" fmla="*/ 0 h 801"/>
                <a:gd name="T2" fmla="*/ 1 w 551"/>
                <a:gd name="T3" fmla="*/ 402 h 801"/>
                <a:gd name="T4" fmla="*/ 1 w 551"/>
                <a:gd name="T5" fmla="*/ 801 h 801"/>
                <a:gd name="T6" fmla="*/ 1 w 551"/>
                <a:gd name="T7" fmla="*/ 535 h 801"/>
                <a:gd name="T8" fmla="*/ 0 w 551"/>
                <a:gd name="T9" fmla="*/ 371 h 801"/>
                <a:gd name="T10" fmla="*/ 1 w 551"/>
                <a:gd name="T11" fmla="*/ 0 h 801"/>
                <a:gd name="T12" fmla="*/ 0 60000 65536"/>
                <a:gd name="T13" fmla="*/ 0 60000 65536"/>
                <a:gd name="T14" fmla="*/ 0 60000 65536"/>
                <a:gd name="T15" fmla="*/ 0 60000 65536"/>
                <a:gd name="T16" fmla="*/ 0 60000 65536"/>
                <a:gd name="T17" fmla="*/ 0 60000 65536"/>
                <a:gd name="T18" fmla="*/ 0 w 551"/>
                <a:gd name="T19" fmla="*/ 0 h 801"/>
                <a:gd name="T20" fmla="*/ 551 w 551"/>
                <a:gd name="T21" fmla="*/ 801 h 801"/>
              </a:gdLst>
              <a:ahLst/>
              <a:cxnLst>
                <a:cxn ang="T12">
                  <a:pos x="T0" y="T1"/>
                </a:cxn>
                <a:cxn ang="T13">
                  <a:pos x="T2" y="T3"/>
                </a:cxn>
                <a:cxn ang="T14">
                  <a:pos x="T4" y="T5"/>
                </a:cxn>
                <a:cxn ang="T15">
                  <a:pos x="T6" y="T7"/>
                </a:cxn>
                <a:cxn ang="T16">
                  <a:pos x="T8" y="T9"/>
                </a:cxn>
                <a:cxn ang="T17">
                  <a:pos x="T10" y="T11"/>
                </a:cxn>
              </a:cxnLst>
              <a:rect l="T18" t="T19" r="T20" b="T21"/>
              <a:pathLst>
                <a:path w="551" h="801">
                  <a:moveTo>
                    <a:pt x="14" y="0"/>
                  </a:moveTo>
                  <a:lnTo>
                    <a:pt x="551" y="402"/>
                  </a:lnTo>
                  <a:lnTo>
                    <a:pt x="6" y="801"/>
                  </a:lnTo>
                  <a:lnTo>
                    <a:pt x="13" y="535"/>
                  </a:lnTo>
                  <a:lnTo>
                    <a:pt x="0" y="371"/>
                  </a:lnTo>
                  <a:lnTo>
                    <a:pt x="14" y="0"/>
                  </a:lnTo>
                  <a:close/>
                </a:path>
              </a:pathLst>
            </a:custGeom>
            <a:gradFill rotWithShape="1">
              <a:gsLst>
                <a:gs pos="0">
                  <a:schemeClr val="bg1">
                    <a:alpha val="65999"/>
                  </a:schemeClr>
                </a:gs>
                <a:gs pos="100000">
                  <a:srgbClr val="000099">
                    <a:alpha val="65999"/>
                  </a:srgbClr>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nvGrpSpPr>
            <p:cNvPr id="96327" name="Group 102">
              <a:extLst>
                <a:ext uri="{FF2B5EF4-FFF2-40B4-BE49-F238E27FC236}">
                  <a16:creationId xmlns:a16="http://schemas.microsoft.com/office/drawing/2014/main" id="{820782E8-E140-DB42-AD0B-C36F2AE79C86}"/>
                </a:ext>
              </a:extLst>
            </p:cNvPr>
            <p:cNvGrpSpPr>
              <a:grpSpLocks/>
            </p:cNvGrpSpPr>
            <p:nvPr/>
          </p:nvGrpSpPr>
          <p:grpSpPr bwMode="auto">
            <a:xfrm>
              <a:off x="931" y="1941"/>
              <a:ext cx="501" cy="828"/>
              <a:chOff x="569" y="2954"/>
              <a:chExt cx="501" cy="828"/>
            </a:xfrm>
          </p:grpSpPr>
          <p:sp>
            <p:nvSpPr>
              <p:cNvPr id="96328" name="Rectangle 103">
                <a:extLst>
                  <a:ext uri="{FF2B5EF4-FFF2-40B4-BE49-F238E27FC236}">
                    <a16:creationId xmlns:a16="http://schemas.microsoft.com/office/drawing/2014/main" id="{62D543B0-E534-8D4E-BCF2-C6E74173B52F}"/>
                  </a:ext>
                </a:extLst>
              </p:cNvPr>
              <p:cNvSpPr>
                <a:spLocks noChangeArrowheads="1"/>
              </p:cNvSpPr>
              <p:nvPr/>
            </p:nvSpPr>
            <p:spPr bwMode="auto">
              <a:xfrm>
                <a:off x="576" y="2973"/>
                <a:ext cx="493" cy="790"/>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329" name="Text Box 104">
                <a:extLst>
                  <a:ext uri="{FF2B5EF4-FFF2-40B4-BE49-F238E27FC236}">
                    <a16:creationId xmlns:a16="http://schemas.microsoft.com/office/drawing/2014/main" id="{E7861882-F1EB-464D-B8B3-52BC45D6BFC2}"/>
                  </a:ext>
                </a:extLst>
              </p:cNvPr>
              <p:cNvSpPr txBox="1">
                <a:spLocks noChangeArrowheads="1"/>
              </p:cNvSpPr>
              <p:nvPr/>
            </p:nvSpPr>
            <p:spPr bwMode="auto">
              <a:xfrm>
                <a:off x="593" y="2954"/>
                <a:ext cx="477"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dirty="0"/>
                  <a:t>DHCP</a:t>
                </a:r>
              </a:p>
              <a:p>
                <a:pPr algn="ctr"/>
                <a:r>
                  <a:rPr lang="en-US" altLang="en-US" sz="1600" dirty="0"/>
                  <a:t>UDP</a:t>
                </a:r>
              </a:p>
              <a:p>
                <a:pPr algn="ctr"/>
                <a:r>
                  <a:rPr lang="en-US" altLang="en-US" sz="1600" dirty="0"/>
                  <a:t>IP</a:t>
                </a:r>
              </a:p>
              <a:p>
                <a:pPr algn="ctr"/>
                <a:r>
                  <a:rPr lang="en-US" altLang="en-US" sz="1600" dirty="0"/>
                  <a:t>Eth</a:t>
                </a:r>
              </a:p>
              <a:p>
                <a:pPr algn="ctr"/>
                <a:r>
                  <a:rPr lang="en-US" altLang="en-US" sz="1600" dirty="0" err="1"/>
                  <a:t>Phy</a:t>
                </a:r>
                <a:endParaRPr lang="en-US" altLang="en-US" sz="1600" dirty="0"/>
              </a:p>
            </p:txBody>
          </p:sp>
          <p:sp>
            <p:nvSpPr>
              <p:cNvPr id="96330" name="Line 105">
                <a:extLst>
                  <a:ext uri="{FF2B5EF4-FFF2-40B4-BE49-F238E27FC236}">
                    <a16:creationId xmlns:a16="http://schemas.microsoft.com/office/drawing/2014/main" id="{2765300F-17EA-6249-8BA8-F6F879535A43}"/>
                  </a:ext>
                </a:extLst>
              </p:cNvPr>
              <p:cNvSpPr>
                <a:spLocks noChangeShapeType="1"/>
              </p:cNvSpPr>
              <p:nvPr/>
            </p:nvSpPr>
            <p:spPr bwMode="auto">
              <a:xfrm>
                <a:off x="578" y="3130"/>
                <a:ext cx="4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96331" name="Line 106">
                <a:extLst>
                  <a:ext uri="{FF2B5EF4-FFF2-40B4-BE49-F238E27FC236}">
                    <a16:creationId xmlns:a16="http://schemas.microsoft.com/office/drawing/2014/main" id="{E5398188-AED5-854B-B44A-4EF2EE8F0308}"/>
                  </a:ext>
                </a:extLst>
              </p:cNvPr>
              <p:cNvSpPr>
                <a:spLocks noChangeShapeType="1"/>
              </p:cNvSpPr>
              <p:nvPr/>
            </p:nvSpPr>
            <p:spPr bwMode="auto">
              <a:xfrm>
                <a:off x="575" y="3289"/>
                <a:ext cx="4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96332" name="Line 107">
                <a:extLst>
                  <a:ext uri="{FF2B5EF4-FFF2-40B4-BE49-F238E27FC236}">
                    <a16:creationId xmlns:a16="http://schemas.microsoft.com/office/drawing/2014/main" id="{17000FD2-ACE3-0A4F-94DE-3450472B2546}"/>
                  </a:ext>
                </a:extLst>
              </p:cNvPr>
              <p:cNvSpPr>
                <a:spLocks noChangeShapeType="1"/>
              </p:cNvSpPr>
              <p:nvPr/>
            </p:nvSpPr>
            <p:spPr bwMode="auto">
              <a:xfrm>
                <a:off x="572" y="3448"/>
                <a:ext cx="4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96333" name="Line 108">
                <a:extLst>
                  <a:ext uri="{FF2B5EF4-FFF2-40B4-BE49-F238E27FC236}">
                    <a16:creationId xmlns:a16="http://schemas.microsoft.com/office/drawing/2014/main" id="{1160F1E9-783B-3B49-922B-657D74638628}"/>
                  </a:ext>
                </a:extLst>
              </p:cNvPr>
              <p:cNvSpPr>
                <a:spLocks noChangeShapeType="1"/>
              </p:cNvSpPr>
              <p:nvPr/>
            </p:nvSpPr>
            <p:spPr bwMode="auto">
              <a:xfrm>
                <a:off x="569" y="3607"/>
                <a:ext cx="4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grpSp>
      <p:grpSp>
        <p:nvGrpSpPr>
          <p:cNvPr id="649216" name="Group 145">
            <a:extLst>
              <a:ext uri="{FF2B5EF4-FFF2-40B4-BE49-F238E27FC236}">
                <a16:creationId xmlns:a16="http://schemas.microsoft.com/office/drawing/2014/main" id="{BAEB00AF-6CCC-604C-9A05-53C1ADE73023}"/>
              </a:ext>
            </a:extLst>
          </p:cNvPr>
          <p:cNvGrpSpPr>
            <a:grpSpLocks/>
          </p:cNvGrpSpPr>
          <p:nvPr/>
        </p:nvGrpSpPr>
        <p:grpSpPr bwMode="auto">
          <a:xfrm>
            <a:off x="904265" y="3936894"/>
            <a:ext cx="544513" cy="244475"/>
            <a:chOff x="844" y="3337"/>
            <a:chExt cx="343" cy="154"/>
          </a:xfrm>
        </p:grpSpPr>
        <p:sp>
          <p:nvSpPr>
            <p:cNvPr id="96324" name="Rectangle 146">
              <a:extLst>
                <a:ext uri="{FF2B5EF4-FFF2-40B4-BE49-F238E27FC236}">
                  <a16:creationId xmlns:a16="http://schemas.microsoft.com/office/drawing/2014/main" id="{96AAF7F0-B86F-0A42-A78F-4BFB890C8523}"/>
                </a:ext>
              </a:extLst>
            </p:cNvPr>
            <p:cNvSpPr>
              <a:spLocks noChangeArrowheads="1"/>
            </p:cNvSpPr>
            <p:nvPr/>
          </p:nvSpPr>
          <p:spPr bwMode="auto">
            <a:xfrm>
              <a:off x="889" y="3370"/>
              <a:ext cx="245" cy="86"/>
            </a:xfrm>
            <a:prstGeom prst="rect">
              <a:avLst/>
            </a:prstGeom>
            <a:solidFill>
              <a:srgbClr val="FF0000"/>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325" name="Text Box 147">
              <a:extLst>
                <a:ext uri="{FF2B5EF4-FFF2-40B4-BE49-F238E27FC236}">
                  <a16:creationId xmlns:a16="http://schemas.microsoft.com/office/drawing/2014/main" id="{5F5DEE57-9DFB-8941-B13C-A94469C14154}"/>
                </a:ext>
              </a:extLst>
            </p:cNvPr>
            <p:cNvSpPr txBox="1">
              <a:spLocks noChangeArrowheads="1"/>
            </p:cNvSpPr>
            <p:nvPr/>
          </p:nvSpPr>
          <p:spPr bwMode="auto">
            <a:xfrm>
              <a:off x="844" y="3337"/>
              <a:ext cx="3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dirty="0">
                  <a:solidFill>
                    <a:schemeClr val="bg1"/>
                  </a:solidFill>
                </a:rPr>
                <a:t>DHCP</a:t>
              </a:r>
            </a:p>
          </p:txBody>
        </p:sp>
      </p:grpSp>
      <p:grpSp>
        <p:nvGrpSpPr>
          <p:cNvPr id="649217" name="Group 44">
            <a:extLst>
              <a:ext uri="{FF2B5EF4-FFF2-40B4-BE49-F238E27FC236}">
                <a16:creationId xmlns:a16="http://schemas.microsoft.com/office/drawing/2014/main" id="{3C56CC71-E65B-6D4E-9ED7-1BF6921F502D}"/>
              </a:ext>
            </a:extLst>
          </p:cNvPr>
          <p:cNvGrpSpPr>
            <a:grpSpLocks/>
          </p:cNvGrpSpPr>
          <p:nvPr/>
        </p:nvGrpSpPr>
        <p:grpSpPr bwMode="auto">
          <a:xfrm>
            <a:off x="1195388" y="1247775"/>
            <a:ext cx="976312" cy="1460500"/>
            <a:chOff x="651" y="681"/>
            <a:chExt cx="615" cy="920"/>
          </a:xfrm>
        </p:grpSpPr>
        <p:sp>
          <p:nvSpPr>
            <p:cNvPr id="96316" name="Freeform 45">
              <a:extLst>
                <a:ext uri="{FF2B5EF4-FFF2-40B4-BE49-F238E27FC236}">
                  <a16:creationId xmlns:a16="http://schemas.microsoft.com/office/drawing/2014/main" id="{E395B5A8-43BD-3A47-A522-D503D9DCD874}"/>
                </a:ext>
              </a:extLst>
            </p:cNvPr>
            <p:cNvSpPr>
              <a:spLocks/>
            </p:cNvSpPr>
            <p:nvPr/>
          </p:nvSpPr>
          <p:spPr bwMode="auto">
            <a:xfrm>
              <a:off x="662" y="698"/>
              <a:ext cx="604" cy="903"/>
            </a:xfrm>
            <a:custGeom>
              <a:avLst/>
              <a:gdLst>
                <a:gd name="T0" fmla="*/ 496 w 604"/>
                <a:gd name="T1" fmla="*/ 0 h 903"/>
                <a:gd name="T2" fmla="*/ 604 w 604"/>
                <a:gd name="T3" fmla="*/ 903 h 903"/>
                <a:gd name="T4" fmla="*/ 0 w 604"/>
                <a:gd name="T5" fmla="*/ 788 h 903"/>
                <a:gd name="T6" fmla="*/ 456 w 604"/>
                <a:gd name="T7" fmla="*/ 750 h 903"/>
                <a:gd name="T8" fmla="*/ 496 w 604"/>
                <a:gd name="T9" fmla="*/ 0 h 903"/>
                <a:gd name="T10" fmla="*/ 0 60000 65536"/>
                <a:gd name="T11" fmla="*/ 0 60000 65536"/>
                <a:gd name="T12" fmla="*/ 0 60000 65536"/>
                <a:gd name="T13" fmla="*/ 0 60000 65536"/>
                <a:gd name="T14" fmla="*/ 0 60000 65536"/>
                <a:gd name="T15" fmla="*/ 0 w 604"/>
                <a:gd name="T16" fmla="*/ 0 h 903"/>
                <a:gd name="T17" fmla="*/ 604 w 604"/>
                <a:gd name="T18" fmla="*/ 903 h 903"/>
              </a:gdLst>
              <a:ahLst/>
              <a:cxnLst>
                <a:cxn ang="T10">
                  <a:pos x="T0" y="T1"/>
                </a:cxn>
                <a:cxn ang="T11">
                  <a:pos x="T2" y="T3"/>
                </a:cxn>
                <a:cxn ang="T12">
                  <a:pos x="T4" y="T5"/>
                </a:cxn>
                <a:cxn ang="T13">
                  <a:pos x="T6" y="T7"/>
                </a:cxn>
                <a:cxn ang="T14">
                  <a:pos x="T8" y="T9"/>
                </a:cxn>
              </a:cxnLst>
              <a:rect l="T15" t="T16" r="T17" b="T18"/>
              <a:pathLst>
                <a:path w="604" h="903">
                  <a:moveTo>
                    <a:pt x="496" y="0"/>
                  </a:moveTo>
                  <a:lnTo>
                    <a:pt x="604" y="903"/>
                  </a:lnTo>
                  <a:lnTo>
                    <a:pt x="0" y="788"/>
                  </a:lnTo>
                  <a:lnTo>
                    <a:pt x="456" y="750"/>
                  </a:lnTo>
                  <a:lnTo>
                    <a:pt x="496" y="0"/>
                  </a:lnTo>
                  <a:close/>
                </a:path>
              </a:pathLst>
            </a:custGeom>
            <a:gradFill rotWithShape="1">
              <a:gsLst>
                <a:gs pos="0">
                  <a:schemeClr val="bg1">
                    <a:alpha val="65999"/>
                  </a:schemeClr>
                </a:gs>
                <a:gs pos="100000">
                  <a:srgbClr val="000099">
                    <a:alpha val="65999"/>
                  </a:srgbClr>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nvGrpSpPr>
            <p:cNvPr id="96317" name="Group 46">
              <a:extLst>
                <a:ext uri="{FF2B5EF4-FFF2-40B4-BE49-F238E27FC236}">
                  <a16:creationId xmlns:a16="http://schemas.microsoft.com/office/drawing/2014/main" id="{4C50D9C1-B523-2C44-9206-9C458AEEBF4A}"/>
                </a:ext>
              </a:extLst>
            </p:cNvPr>
            <p:cNvGrpSpPr>
              <a:grpSpLocks/>
            </p:cNvGrpSpPr>
            <p:nvPr/>
          </p:nvGrpSpPr>
          <p:grpSpPr bwMode="auto">
            <a:xfrm>
              <a:off x="651" y="681"/>
              <a:ext cx="501" cy="828"/>
              <a:chOff x="569" y="2954"/>
              <a:chExt cx="501" cy="828"/>
            </a:xfrm>
          </p:grpSpPr>
          <p:sp>
            <p:nvSpPr>
              <p:cNvPr id="96318" name="Rectangle 47">
                <a:extLst>
                  <a:ext uri="{FF2B5EF4-FFF2-40B4-BE49-F238E27FC236}">
                    <a16:creationId xmlns:a16="http://schemas.microsoft.com/office/drawing/2014/main" id="{CEA632FC-1BFF-D54D-919D-4B8EDC9DC60F}"/>
                  </a:ext>
                </a:extLst>
              </p:cNvPr>
              <p:cNvSpPr>
                <a:spLocks noChangeArrowheads="1"/>
              </p:cNvSpPr>
              <p:nvPr/>
            </p:nvSpPr>
            <p:spPr bwMode="auto">
              <a:xfrm>
                <a:off x="576" y="2973"/>
                <a:ext cx="493" cy="790"/>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319" name="Text Box 48">
                <a:extLst>
                  <a:ext uri="{FF2B5EF4-FFF2-40B4-BE49-F238E27FC236}">
                    <a16:creationId xmlns:a16="http://schemas.microsoft.com/office/drawing/2014/main" id="{36504AF9-B772-FA49-8BF1-B9E5E62B5FED}"/>
                  </a:ext>
                </a:extLst>
              </p:cNvPr>
              <p:cNvSpPr txBox="1">
                <a:spLocks noChangeArrowheads="1"/>
              </p:cNvSpPr>
              <p:nvPr/>
            </p:nvSpPr>
            <p:spPr bwMode="auto">
              <a:xfrm>
                <a:off x="593" y="2954"/>
                <a:ext cx="477"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a:t>DHCP</a:t>
                </a:r>
              </a:p>
              <a:p>
                <a:pPr algn="ctr"/>
                <a:r>
                  <a:rPr lang="en-US" altLang="en-US" sz="1600"/>
                  <a:t>UDP</a:t>
                </a:r>
              </a:p>
              <a:p>
                <a:pPr algn="ctr"/>
                <a:r>
                  <a:rPr lang="en-US" altLang="en-US" sz="1600"/>
                  <a:t>IP</a:t>
                </a:r>
              </a:p>
              <a:p>
                <a:pPr algn="ctr"/>
                <a:r>
                  <a:rPr lang="en-US" altLang="en-US" sz="1600"/>
                  <a:t>Eth</a:t>
                </a:r>
              </a:p>
              <a:p>
                <a:pPr algn="ctr"/>
                <a:r>
                  <a:rPr lang="en-US" altLang="en-US" sz="1600"/>
                  <a:t>Phy</a:t>
                </a:r>
              </a:p>
            </p:txBody>
          </p:sp>
          <p:sp>
            <p:nvSpPr>
              <p:cNvPr id="96320" name="Line 49">
                <a:extLst>
                  <a:ext uri="{FF2B5EF4-FFF2-40B4-BE49-F238E27FC236}">
                    <a16:creationId xmlns:a16="http://schemas.microsoft.com/office/drawing/2014/main" id="{F174BB0C-05E4-8F43-B3B6-64D9FB532A16}"/>
                  </a:ext>
                </a:extLst>
              </p:cNvPr>
              <p:cNvSpPr>
                <a:spLocks noChangeShapeType="1"/>
              </p:cNvSpPr>
              <p:nvPr/>
            </p:nvSpPr>
            <p:spPr bwMode="auto">
              <a:xfrm>
                <a:off x="578" y="3130"/>
                <a:ext cx="4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96321" name="Line 50">
                <a:extLst>
                  <a:ext uri="{FF2B5EF4-FFF2-40B4-BE49-F238E27FC236}">
                    <a16:creationId xmlns:a16="http://schemas.microsoft.com/office/drawing/2014/main" id="{B165DEC1-5828-1146-87F2-344BA7619BF0}"/>
                  </a:ext>
                </a:extLst>
              </p:cNvPr>
              <p:cNvSpPr>
                <a:spLocks noChangeShapeType="1"/>
              </p:cNvSpPr>
              <p:nvPr/>
            </p:nvSpPr>
            <p:spPr bwMode="auto">
              <a:xfrm>
                <a:off x="575" y="3289"/>
                <a:ext cx="4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96322" name="Line 51">
                <a:extLst>
                  <a:ext uri="{FF2B5EF4-FFF2-40B4-BE49-F238E27FC236}">
                    <a16:creationId xmlns:a16="http://schemas.microsoft.com/office/drawing/2014/main" id="{508EED0D-3DC1-864A-A3F3-FF80C4BCF9D4}"/>
                  </a:ext>
                </a:extLst>
              </p:cNvPr>
              <p:cNvSpPr>
                <a:spLocks noChangeShapeType="1"/>
              </p:cNvSpPr>
              <p:nvPr/>
            </p:nvSpPr>
            <p:spPr bwMode="auto">
              <a:xfrm>
                <a:off x="572" y="3448"/>
                <a:ext cx="4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96323" name="Line 52">
                <a:extLst>
                  <a:ext uri="{FF2B5EF4-FFF2-40B4-BE49-F238E27FC236}">
                    <a16:creationId xmlns:a16="http://schemas.microsoft.com/office/drawing/2014/main" id="{D7C4FE5F-4C0D-F740-BF6B-0C0DBC327726}"/>
                  </a:ext>
                </a:extLst>
              </p:cNvPr>
              <p:cNvSpPr>
                <a:spLocks noChangeShapeType="1"/>
              </p:cNvSpPr>
              <p:nvPr/>
            </p:nvSpPr>
            <p:spPr bwMode="auto">
              <a:xfrm>
                <a:off x="569" y="3607"/>
                <a:ext cx="4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grpSp>
      <p:grpSp>
        <p:nvGrpSpPr>
          <p:cNvPr id="649220" name="Group 109">
            <a:extLst>
              <a:ext uri="{FF2B5EF4-FFF2-40B4-BE49-F238E27FC236}">
                <a16:creationId xmlns:a16="http://schemas.microsoft.com/office/drawing/2014/main" id="{51EBF781-BFE8-764E-AA93-F9627458514F}"/>
              </a:ext>
            </a:extLst>
          </p:cNvPr>
          <p:cNvGrpSpPr>
            <a:grpSpLocks/>
          </p:cNvGrpSpPr>
          <p:nvPr/>
        </p:nvGrpSpPr>
        <p:grpSpPr bwMode="auto">
          <a:xfrm>
            <a:off x="93923" y="1384372"/>
            <a:ext cx="1081087" cy="1217613"/>
            <a:chOff x="1404" y="3105"/>
            <a:chExt cx="681" cy="767"/>
          </a:xfrm>
        </p:grpSpPr>
        <p:grpSp>
          <p:nvGrpSpPr>
            <p:cNvPr id="96281" name="Group 110">
              <a:extLst>
                <a:ext uri="{FF2B5EF4-FFF2-40B4-BE49-F238E27FC236}">
                  <a16:creationId xmlns:a16="http://schemas.microsoft.com/office/drawing/2014/main" id="{28DCF5C2-3774-A741-BC9E-F6223FA847C2}"/>
                </a:ext>
              </a:extLst>
            </p:cNvPr>
            <p:cNvGrpSpPr>
              <a:grpSpLocks/>
            </p:cNvGrpSpPr>
            <p:nvPr/>
          </p:nvGrpSpPr>
          <p:grpSpPr bwMode="auto">
            <a:xfrm>
              <a:off x="1404" y="3355"/>
              <a:ext cx="681" cy="468"/>
              <a:chOff x="42" y="886"/>
              <a:chExt cx="681" cy="468"/>
            </a:xfrm>
          </p:grpSpPr>
          <p:grpSp>
            <p:nvGrpSpPr>
              <p:cNvPr id="96286" name="Group 111">
                <a:extLst>
                  <a:ext uri="{FF2B5EF4-FFF2-40B4-BE49-F238E27FC236}">
                    <a16:creationId xmlns:a16="http://schemas.microsoft.com/office/drawing/2014/main" id="{91E583E0-3779-424B-A5B3-2FDD2594DB81}"/>
                  </a:ext>
                </a:extLst>
              </p:cNvPr>
              <p:cNvGrpSpPr>
                <a:grpSpLocks/>
              </p:cNvGrpSpPr>
              <p:nvPr/>
            </p:nvGrpSpPr>
            <p:grpSpPr bwMode="auto">
              <a:xfrm>
                <a:off x="278" y="886"/>
                <a:ext cx="397" cy="154"/>
                <a:chOff x="740" y="3209"/>
                <a:chExt cx="397" cy="154"/>
              </a:xfrm>
            </p:grpSpPr>
            <p:grpSp>
              <p:nvGrpSpPr>
                <p:cNvPr id="96311" name="Group 112">
                  <a:extLst>
                    <a:ext uri="{FF2B5EF4-FFF2-40B4-BE49-F238E27FC236}">
                      <a16:creationId xmlns:a16="http://schemas.microsoft.com/office/drawing/2014/main" id="{85509250-3356-2045-8231-F56B944C0596}"/>
                    </a:ext>
                  </a:extLst>
                </p:cNvPr>
                <p:cNvGrpSpPr>
                  <a:grpSpLocks/>
                </p:cNvGrpSpPr>
                <p:nvPr/>
              </p:nvGrpSpPr>
              <p:grpSpPr bwMode="auto">
                <a:xfrm>
                  <a:off x="794" y="3209"/>
                  <a:ext cx="343" cy="154"/>
                  <a:chOff x="844" y="3337"/>
                  <a:chExt cx="343" cy="154"/>
                </a:xfrm>
              </p:grpSpPr>
              <p:sp>
                <p:nvSpPr>
                  <p:cNvPr id="96314" name="Rectangle 113">
                    <a:extLst>
                      <a:ext uri="{FF2B5EF4-FFF2-40B4-BE49-F238E27FC236}">
                        <a16:creationId xmlns:a16="http://schemas.microsoft.com/office/drawing/2014/main" id="{05B23610-527D-A74B-9AFE-9C897C09DABA}"/>
                      </a:ext>
                    </a:extLst>
                  </p:cNvPr>
                  <p:cNvSpPr>
                    <a:spLocks noChangeArrowheads="1"/>
                  </p:cNvSpPr>
                  <p:nvPr/>
                </p:nvSpPr>
                <p:spPr bwMode="auto">
                  <a:xfrm>
                    <a:off x="889" y="3370"/>
                    <a:ext cx="245" cy="86"/>
                  </a:xfrm>
                  <a:prstGeom prst="rect">
                    <a:avLst/>
                  </a:prstGeom>
                  <a:solidFill>
                    <a:srgbClr val="FF0000"/>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315" name="Text Box 114">
                    <a:extLst>
                      <a:ext uri="{FF2B5EF4-FFF2-40B4-BE49-F238E27FC236}">
                        <a16:creationId xmlns:a16="http://schemas.microsoft.com/office/drawing/2014/main" id="{A7E78697-08C5-DD4B-96F2-A5661E57EC96}"/>
                      </a:ext>
                    </a:extLst>
                  </p:cNvPr>
                  <p:cNvSpPr txBox="1">
                    <a:spLocks noChangeArrowheads="1"/>
                  </p:cNvSpPr>
                  <p:nvPr/>
                </p:nvSpPr>
                <p:spPr bwMode="auto">
                  <a:xfrm>
                    <a:off x="844" y="3337"/>
                    <a:ext cx="3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a:solidFill>
                          <a:schemeClr val="bg1"/>
                        </a:solidFill>
                      </a:rPr>
                      <a:t>DHCP</a:t>
                    </a:r>
                  </a:p>
                </p:txBody>
              </p:sp>
            </p:grpSp>
            <p:sp>
              <p:nvSpPr>
                <p:cNvPr id="96312" name="Rectangle 115">
                  <a:extLst>
                    <a:ext uri="{FF2B5EF4-FFF2-40B4-BE49-F238E27FC236}">
                      <a16:creationId xmlns:a16="http://schemas.microsoft.com/office/drawing/2014/main" id="{E9C31B8D-0327-1F48-A1B4-BB95534FD833}"/>
                    </a:ext>
                  </a:extLst>
                </p:cNvPr>
                <p:cNvSpPr>
                  <a:spLocks noChangeArrowheads="1"/>
                </p:cNvSpPr>
                <p:nvPr/>
              </p:nvSpPr>
              <p:spPr bwMode="auto">
                <a:xfrm>
                  <a:off x="750" y="3244"/>
                  <a:ext cx="88" cy="82"/>
                </a:xfrm>
                <a:prstGeom prst="rect">
                  <a:avLst/>
                </a:prstGeom>
                <a:solidFill>
                  <a:schemeClr val="accent1"/>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313" name="Rectangle 116">
                  <a:extLst>
                    <a:ext uri="{FF2B5EF4-FFF2-40B4-BE49-F238E27FC236}">
                      <a16:creationId xmlns:a16="http://schemas.microsoft.com/office/drawing/2014/main" id="{17A007BF-2DB0-854B-B5A7-0CA37C231FA9}"/>
                    </a:ext>
                  </a:extLst>
                </p:cNvPr>
                <p:cNvSpPr>
                  <a:spLocks noChangeArrowheads="1"/>
                </p:cNvSpPr>
                <p:nvPr/>
              </p:nvSpPr>
              <p:spPr bwMode="auto">
                <a:xfrm>
                  <a:off x="740" y="3238"/>
                  <a:ext cx="354" cy="9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grpSp>
            <p:nvGrpSpPr>
              <p:cNvPr id="96287" name="Group 117">
                <a:extLst>
                  <a:ext uri="{FF2B5EF4-FFF2-40B4-BE49-F238E27FC236}">
                    <a16:creationId xmlns:a16="http://schemas.microsoft.com/office/drawing/2014/main" id="{B8BCCBFE-7D9A-AE4F-8192-397C3669460F}"/>
                  </a:ext>
                </a:extLst>
              </p:cNvPr>
              <p:cNvGrpSpPr>
                <a:grpSpLocks/>
              </p:cNvGrpSpPr>
              <p:nvPr/>
            </p:nvGrpSpPr>
            <p:grpSpPr bwMode="auto">
              <a:xfrm>
                <a:off x="278" y="1034"/>
                <a:ext cx="397" cy="154"/>
                <a:chOff x="836" y="3305"/>
                <a:chExt cx="397" cy="154"/>
              </a:xfrm>
            </p:grpSpPr>
            <p:grpSp>
              <p:nvGrpSpPr>
                <p:cNvPr id="96305" name="Group 118">
                  <a:extLst>
                    <a:ext uri="{FF2B5EF4-FFF2-40B4-BE49-F238E27FC236}">
                      <a16:creationId xmlns:a16="http://schemas.microsoft.com/office/drawing/2014/main" id="{5B923490-928B-2143-B7D7-AEBDA3037C7D}"/>
                    </a:ext>
                  </a:extLst>
                </p:cNvPr>
                <p:cNvGrpSpPr>
                  <a:grpSpLocks/>
                </p:cNvGrpSpPr>
                <p:nvPr/>
              </p:nvGrpSpPr>
              <p:grpSpPr bwMode="auto">
                <a:xfrm>
                  <a:off x="890" y="3305"/>
                  <a:ext cx="343" cy="154"/>
                  <a:chOff x="844" y="3337"/>
                  <a:chExt cx="343" cy="154"/>
                </a:xfrm>
              </p:grpSpPr>
              <p:sp>
                <p:nvSpPr>
                  <p:cNvPr id="96309" name="Rectangle 119">
                    <a:extLst>
                      <a:ext uri="{FF2B5EF4-FFF2-40B4-BE49-F238E27FC236}">
                        <a16:creationId xmlns:a16="http://schemas.microsoft.com/office/drawing/2014/main" id="{5BC6661E-8E08-0240-A5F8-6124EAD40E95}"/>
                      </a:ext>
                    </a:extLst>
                  </p:cNvPr>
                  <p:cNvSpPr>
                    <a:spLocks noChangeArrowheads="1"/>
                  </p:cNvSpPr>
                  <p:nvPr/>
                </p:nvSpPr>
                <p:spPr bwMode="auto">
                  <a:xfrm>
                    <a:off x="889" y="3370"/>
                    <a:ext cx="245" cy="86"/>
                  </a:xfrm>
                  <a:prstGeom prst="rect">
                    <a:avLst/>
                  </a:prstGeom>
                  <a:solidFill>
                    <a:srgbClr val="FF0000"/>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310" name="Text Box 120">
                    <a:extLst>
                      <a:ext uri="{FF2B5EF4-FFF2-40B4-BE49-F238E27FC236}">
                        <a16:creationId xmlns:a16="http://schemas.microsoft.com/office/drawing/2014/main" id="{50BD90ED-CC8F-464F-951C-72ED76290A25}"/>
                      </a:ext>
                    </a:extLst>
                  </p:cNvPr>
                  <p:cNvSpPr txBox="1">
                    <a:spLocks noChangeArrowheads="1"/>
                  </p:cNvSpPr>
                  <p:nvPr/>
                </p:nvSpPr>
                <p:spPr bwMode="auto">
                  <a:xfrm>
                    <a:off x="844" y="3337"/>
                    <a:ext cx="3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a:solidFill>
                          <a:schemeClr val="bg1"/>
                        </a:solidFill>
                      </a:rPr>
                      <a:t>DHCP</a:t>
                    </a:r>
                  </a:p>
                </p:txBody>
              </p:sp>
            </p:grpSp>
            <p:grpSp>
              <p:nvGrpSpPr>
                <p:cNvPr id="96306" name="Group 121">
                  <a:extLst>
                    <a:ext uri="{FF2B5EF4-FFF2-40B4-BE49-F238E27FC236}">
                      <a16:creationId xmlns:a16="http://schemas.microsoft.com/office/drawing/2014/main" id="{35D55ADF-45EF-2E41-B4DD-5950C7149802}"/>
                    </a:ext>
                  </a:extLst>
                </p:cNvPr>
                <p:cNvGrpSpPr>
                  <a:grpSpLocks/>
                </p:cNvGrpSpPr>
                <p:nvPr/>
              </p:nvGrpSpPr>
              <p:grpSpPr bwMode="auto">
                <a:xfrm>
                  <a:off x="836" y="3334"/>
                  <a:ext cx="354" cy="94"/>
                  <a:chOff x="836" y="3334"/>
                  <a:chExt cx="354" cy="94"/>
                </a:xfrm>
              </p:grpSpPr>
              <p:sp>
                <p:nvSpPr>
                  <p:cNvPr id="96307" name="Rectangle 122">
                    <a:extLst>
                      <a:ext uri="{FF2B5EF4-FFF2-40B4-BE49-F238E27FC236}">
                        <a16:creationId xmlns:a16="http://schemas.microsoft.com/office/drawing/2014/main" id="{20964CD1-F831-944A-8144-94B4E2D05420}"/>
                      </a:ext>
                    </a:extLst>
                  </p:cNvPr>
                  <p:cNvSpPr>
                    <a:spLocks noChangeArrowheads="1"/>
                  </p:cNvSpPr>
                  <p:nvPr/>
                </p:nvSpPr>
                <p:spPr bwMode="auto">
                  <a:xfrm>
                    <a:off x="846" y="3340"/>
                    <a:ext cx="88" cy="82"/>
                  </a:xfrm>
                  <a:prstGeom prst="rect">
                    <a:avLst/>
                  </a:prstGeom>
                  <a:solidFill>
                    <a:schemeClr val="accent1"/>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308" name="Rectangle 123">
                    <a:extLst>
                      <a:ext uri="{FF2B5EF4-FFF2-40B4-BE49-F238E27FC236}">
                        <a16:creationId xmlns:a16="http://schemas.microsoft.com/office/drawing/2014/main" id="{0F4D4406-34E1-3046-A253-B25C46753379}"/>
                      </a:ext>
                    </a:extLst>
                  </p:cNvPr>
                  <p:cNvSpPr>
                    <a:spLocks noChangeArrowheads="1"/>
                  </p:cNvSpPr>
                  <p:nvPr/>
                </p:nvSpPr>
                <p:spPr bwMode="auto">
                  <a:xfrm>
                    <a:off x="836" y="3334"/>
                    <a:ext cx="354" cy="9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grpSp>
          <p:grpSp>
            <p:nvGrpSpPr>
              <p:cNvPr id="96288" name="Group 124">
                <a:extLst>
                  <a:ext uri="{FF2B5EF4-FFF2-40B4-BE49-F238E27FC236}">
                    <a16:creationId xmlns:a16="http://schemas.microsoft.com/office/drawing/2014/main" id="{1D5BCE22-9F6E-474B-AA4C-574F44765102}"/>
                  </a:ext>
                </a:extLst>
              </p:cNvPr>
              <p:cNvGrpSpPr>
                <a:grpSpLocks/>
              </p:cNvGrpSpPr>
              <p:nvPr/>
            </p:nvGrpSpPr>
            <p:grpSpPr bwMode="auto">
              <a:xfrm>
                <a:off x="165" y="1054"/>
                <a:ext cx="480" cy="112"/>
                <a:chOff x="627" y="3377"/>
                <a:chExt cx="480" cy="112"/>
              </a:xfrm>
            </p:grpSpPr>
            <p:sp>
              <p:nvSpPr>
                <p:cNvPr id="96303" name="Rectangle 125">
                  <a:extLst>
                    <a:ext uri="{FF2B5EF4-FFF2-40B4-BE49-F238E27FC236}">
                      <a16:creationId xmlns:a16="http://schemas.microsoft.com/office/drawing/2014/main" id="{02CD6E79-2A44-A84A-AB25-25CF48E834D7}"/>
                    </a:ext>
                  </a:extLst>
                </p:cNvPr>
                <p:cNvSpPr>
                  <a:spLocks noChangeArrowheads="1"/>
                </p:cNvSpPr>
                <p:nvPr/>
              </p:nvSpPr>
              <p:spPr bwMode="auto">
                <a:xfrm>
                  <a:off x="636" y="3388"/>
                  <a:ext cx="96" cy="9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304" name="Rectangle 126">
                  <a:extLst>
                    <a:ext uri="{FF2B5EF4-FFF2-40B4-BE49-F238E27FC236}">
                      <a16:creationId xmlns:a16="http://schemas.microsoft.com/office/drawing/2014/main" id="{B157AC1C-593F-4740-BE85-98D28A3721B6}"/>
                    </a:ext>
                  </a:extLst>
                </p:cNvPr>
                <p:cNvSpPr>
                  <a:spLocks noChangeArrowheads="1"/>
                </p:cNvSpPr>
                <p:nvPr/>
              </p:nvSpPr>
              <p:spPr bwMode="auto">
                <a:xfrm>
                  <a:off x="627" y="3377"/>
                  <a:ext cx="480" cy="11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grpSp>
            <p:nvGrpSpPr>
              <p:cNvPr id="96289" name="Group 127">
                <a:extLst>
                  <a:ext uri="{FF2B5EF4-FFF2-40B4-BE49-F238E27FC236}">
                    <a16:creationId xmlns:a16="http://schemas.microsoft.com/office/drawing/2014/main" id="{5FE0F34F-7E86-E44F-9696-D210C4FA2D00}"/>
                  </a:ext>
                </a:extLst>
              </p:cNvPr>
              <p:cNvGrpSpPr>
                <a:grpSpLocks/>
              </p:cNvGrpSpPr>
              <p:nvPr/>
            </p:nvGrpSpPr>
            <p:grpSpPr bwMode="auto">
              <a:xfrm>
                <a:off x="42" y="1200"/>
                <a:ext cx="681" cy="154"/>
                <a:chOff x="504" y="3523"/>
                <a:chExt cx="681" cy="154"/>
              </a:xfrm>
            </p:grpSpPr>
            <p:grpSp>
              <p:nvGrpSpPr>
                <p:cNvPr id="96290" name="Group 128">
                  <a:extLst>
                    <a:ext uri="{FF2B5EF4-FFF2-40B4-BE49-F238E27FC236}">
                      <a16:creationId xmlns:a16="http://schemas.microsoft.com/office/drawing/2014/main" id="{D716A9CA-A89E-F74A-BEB8-32A72FC1E612}"/>
                    </a:ext>
                  </a:extLst>
                </p:cNvPr>
                <p:cNvGrpSpPr>
                  <a:grpSpLocks/>
                </p:cNvGrpSpPr>
                <p:nvPr/>
              </p:nvGrpSpPr>
              <p:grpSpPr bwMode="auto">
                <a:xfrm>
                  <a:off x="623" y="3523"/>
                  <a:ext cx="510" cy="154"/>
                  <a:chOff x="723" y="3453"/>
                  <a:chExt cx="510" cy="154"/>
                </a:xfrm>
              </p:grpSpPr>
              <p:grpSp>
                <p:nvGrpSpPr>
                  <p:cNvPr id="96294" name="Group 129">
                    <a:extLst>
                      <a:ext uri="{FF2B5EF4-FFF2-40B4-BE49-F238E27FC236}">
                        <a16:creationId xmlns:a16="http://schemas.microsoft.com/office/drawing/2014/main" id="{D4BDDB54-771B-3B48-BE1D-CF3BAEF63914}"/>
                      </a:ext>
                    </a:extLst>
                  </p:cNvPr>
                  <p:cNvGrpSpPr>
                    <a:grpSpLocks/>
                  </p:cNvGrpSpPr>
                  <p:nvPr/>
                </p:nvGrpSpPr>
                <p:grpSpPr bwMode="auto">
                  <a:xfrm>
                    <a:off x="836" y="3453"/>
                    <a:ext cx="397" cy="154"/>
                    <a:chOff x="836" y="3305"/>
                    <a:chExt cx="397" cy="154"/>
                  </a:xfrm>
                </p:grpSpPr>
                <p:grpSp>
                  <p:nvGrpSpPr>
                    <p:cNvPr id="96297" name="Group 130">
                      <a:extLst>
                        <a:ext uri="{FF2B5EF4-FFF2-40B4-BE49-F238E27FC236}">
                          <a16:creationId xmlns:a16="http://schemas.microsoft.com/office/drawing/2014/main" id="{D044C4CF-7474-0649-ACB2-834A581EAE36}"/>
                        </a:ext>
                      </a:extLst>
                    </p:cNvPr>
                    <p:cNvGrpSpPr>
                      <a:grpSpLocks/>
                    </p:cNvGrpSpPr>
                    <p:nvPr/>
                  </p:nvGrpSpPr>
                  <p:grpSpPr bwMode="auto">
                    <a:xfrm>
                      <a:off x="890" y="3305"/>
                      <a:ext cx="343" cy="154"/>
                      <a:chOff x="844" y="3337"/>
                      <a:chExt cx="343" cy="154"/>
                    </a:xfrm>
                  </p:grpSpPr>
                  <p:sp>
                    <p:nvSpPr>
                      <p:cNvPr id="96301" name="Rectangle 131">
                        <a:extLst>
                          <a:ext uri="{FF2B5EF4-FFF2-40B4-BE49-F238E27FC236}">
                            <a16:creationId xmlns:a16="http://schemas.microsoft.com/office/drawing/2014/main" id="{8C122D7E-8F0C-344A-A114-AC99D8988F9C}"/>
                          </a:ext>
                        </a:extLst>
                      </p:cNvPr>
                      <p:cNvSpPr>
                        <a:spLocks noChangeArrowheads="1"/>
                      </p:cNvSpPr>
                      <p:nvPr/>
                    </p:nvSpPr>
                    <p:spPr bwMode="auto">
                      <a:xfrm>
                        <a:off x="889" y="3370"/>
                        <a:ext cx="245" cy="86"/>
                      </a:xfrm>
                      <a:prstGeom prst="rect">
                        <a:avLst/>
                      </a:prstGeom>
                      <a:solidFill>
                        <a:srgbClr val="FF0000"/>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302" name="Text Box 132">
                        <a:extLst>
                          <a:ext uri="{FF2B5EF4-FFF2-40B4-BE49-F238E27FC236}">
                            <a16:creationId xmlns:a16="http://schemas.microsoft.com/office/drawing/2014/main" id="{A63AA6DA-ED73-F24D-89EC-5DDA41BBF8BC}"/>
                          </a:ext>
                        </a:extLst>
                      </p:cNvPr>
                      <p:cNvSpPr txBox="1">
                        <a:spLocks noChangeArrowheads="1"/>
                      </p:cNvSpPr>
                      <p:nvPr/>
                    </p:nvSpPr>
                    <p:spPr bwMode="auto">
                      <a:xfrm>
                        <a:off x="844" y="3337"/>
                        <a:ext cx="3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a:solidFill>
                              <a:schemeClr val="bg1"/>
                            </a:solidFill>
                          </a:rPr>
                          <a:t>DHCP</a:t>
                        </a:r>
                      </a:p>
                    </p:txBody>
                  </p:sp>
                </p:grpSp>
                <p:grpSp>
                  <p:nvGrpSpPr>
                    <p:cNvPr id="96298" name="Group 133">
                      <a:extLst>
                        <a:ext uri="{FF2B5EF4-FFF2-40B4-BE49-F238E27FC236}">
                          <a16:creationId xmlns:a16="http://schemas.microsoft.com/office/drawing/2014/main" id="{F2A2B906-521E-C644-9CBD-4913762DD920}"/>
                        </a:ext>
                      </a:extLst>
                    </p:cNvPr>
                    <p:cNvGrpSpPr>
                      <a:grpSpLocks/>
                    </p:cNvGrpSpPr>
                    <p:nvPr/>
                  </p:nvGrpSpPr>
                  <p:grpSpPr bwMode="auto">
                    <a:xfrm>
                      <a:off x="836" y="3334"/>
                      <a:ext cx="354" cy="94"/>
                      <a:chOff x="836" y="3334"/>
                      <a:chExt cx="354" cy="94"/>
                    </a:xfrm>
                  </p:grpSpPr>
                  <p:sp>
                    <p:nvSpPr>
                      <p:cNvPr id="96299" name="Rectangle 134">
                        <a:extLst>
                          <a:ext uri="{FF2B5EF4-FFF2-40B4-BE49-F238E27FC236}">
                            <a16:creationId xmlns:a16="http://schemas.microsoft.com/office/drawing/2014/main" id="{0F8316EA-41A6-6645-84B7-DF150D08A721}"/>
                          </a:ext>
                        </a:extLst>
                      </p:cNvPr>
                      <p:cNvSpPr>
                        <a:spLocks noChangeArrowheads="1"/>
                      </p:cNvSpPr>
                      <p:nvPr/>
                    </p:nvSpPr>
                    <p:spPr bwMode="auto">
                      <a:xfrm>
                        <a:off x="846" y="3340"/>
                        <a:ext cx="88" cy="82"/>
                      </a:xfrm>
                      <a:prstGeom prst="rect">
                        <a:avLst/>
                      </a:prstGeom>
                      <a:solidFill>
                        <a:schemeClr val="accent1"/>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300" name="Rectangle 135">
                        <a:extLst>
                          <a:ext uri="{FF2B5EF4-FFF2-40B4-BE49-F238E27FC236}">
                            <a16:creationId xmlns:a16="http://schemas.microsoft.com/office/drawing/2014/main" id="{04D63EC2-86E1-E74B-8CD7-F41CF9023D6E}"/>
                          </a:ext>
                        </a:extLst>
                      </p:cNvPr>
                      <p:cNvSpPr>
                        <a:spLocks noChangeArrowheads="1"/>
                      </p:cNvSpPr>
                      <p:nvPr/>
                    </p:nvSpPr>
                    <p:spPr bwMode="auto">
                      <a:xfrm>
                        <a:off x="836" y="3334"/>
                        <a:ext cx="354" cy="9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grpSp>
              <p:sp>
                <p:nvSpPr>
                  <p:cNvPr id="96295" name="Rectangle 136">
                    <a:extLst>
                      <a:ext uri="{FF2B5EF4-FFF2-40B4-BE49-F238E27FC236}">
                        <a16:creationId xmlns:a16="http://schemas.microsoft.com/office/drawing/2014/main" id="{66091800-66E6-A741-9958-575B597B10D2}"/>
                      </a:ext>
                    </a:extLst>
                  </p:cNvPr>
                  <p:cNvSpPr>
                    <a:spLocks noChangeArrowheads="1"/>
                  </p:cNvSpPr>
                  <p:nvPr/>
                </p:nvSpPr>
                <p:spPr bwMode="auto">
                  <a:xfrm>
                    <a:off x="732" y="3484"/>
                    <a:ext cx="96" cy="9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296" name="Rectangle 137">
                    <a:extLst>
                      <a:ext uri="{FF2B5EF4-FFF2-40B4-BE49-F238E27FC236}">
                        <a16:creationId xmlns:a16="http://schemas.microsoft.com/office/drawing/2014/main" id="{F7EC283C-512C-DC4D-AFBF-F9C3F48A8CAC}"/>
                      </a:ext>
                    </a:extLst>
                  </p:cNvPr>
                  <p:cNvSpPr>
                    <a:spLocks noChangeArrowheads="1"/>
                  </p:cNvSpPr>
                  <p:nvPr/>
                </p:nvSpPr>
                <p:spPr bwMode="auto">
                  <a:xfrm>
                    <a:off x="723" y="3473"/>
                    <a:ext cx="480" cy="11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sp>
              <p:nvSpPr>
                <p:cNvPr id="96291" name="Rectangle 138">
                  <a:extLst>
                    <a:ext uri="{FF2B5EF4-FFF2-40B4-BE49-F238E27FC236}">
                      <a16:creationId xmlns:a16="http://schemas.microsoft.com/office/drawing/2014/main" id="{5CECF83E-F4F9-AF4E-868C-B6D04F958737}"/>
                    </a:ext>
                  </a:extLst>
                </p:cNvPr>
                <p:cNvSpPr>
                  <a:spLocks noChangeArrowheads="1"/>
                </p:cNvSpPr>
                <p:nvPr/>
              </p:nvSpPr>
              <p:spPr bwMode="auto">
                <a:xfrm>
                  <a:off x="517" y="3545"/>
                  <a:ext cx="94" cy="10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292" name="Rectangle 139">
                  <a:extLst>
                    <a:ext uri="{FF2B5EF4-FFF2-40B4-BE49-F238E27FC236}">
                      <a16:creationId xmlns:a16="http://schemas.microsoft.com/office/drawing/2014/main" id="{43BA541C-CF09-4646-AB38-58AF485F8644}"/>
                    </a:ext>
                  </a:extLst>
                </p:cNvPr>
                <p:cNvSpPr>
                  <a:spLocks noChangeArrowheads="1"/>
                </p:cNvSpPr>
                <p:nvPr/>
              </p:nvSpPr>
              <p:spPr bwMode="auto">
                <a:xfrm>
                  <a:off x="1115" y="3544"/>
                  <a:ext cx="60" cy="10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293" name="Rectangle 140">
                  <a:extLst>
                    <a:ext uri="{FF2B5EF4-FFF2-40B4-BE49-F238E27FC236}">
                      <a16:creationId xmlns:a16="http://schemas.microsoft.com/office/drawing/2014/main" id="{10590089-18A5-CB41-939B-C6E6148371A1}"/>
                    </a:ext>
                  </a:extLst>
                </p:cNvPr>
                <p:cNvSpPr>
                  <a:spLocks noChangeArrowheads="1"/>
                </p:cNvSpPr>
                <p:nvPr/>
              </p:nvSpPr>
              <p:spPr bwMode="auto">
                <a:xfrm>
                  <a:off x="504" y="3529"/>
                  <a:ext cx="681" cy="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grpSp>
        <p:sp>
          <p:nvSpPr>
            <p:cNvPr id="96282" name="AutoShape 141">
              <a:extLst>
                <a:ext uri="{FF2B5EF4-FFF2-40B4-BE49-F238E27FC236}">
                  <a16:creationId xmlns:a16="http://schemas.microsoft.com/office/drawing/2014/main" id="{08743E1D-3E89-4F4E-8B8F-1D8F82BD362E}"/>
                </a:ext>
              </a:extLst>
            </p:cNvPr>
            <p:cNvSpPr>
              <a:spLocks noChangeArrowheads="1"/>
            </p:cNvSpPr>
            <p:nvPr/>
          </p:nvSpPr>
          <p:spPr bwMode="auto">
            <a:xfrm rot="10800000">
              <a:off x="1727" y="3105"/>
              <a:ext cx="240" cy="767"/>
            </a:xfrm>
            <a:prstGeom prst="downArrow">
              <a:avLst>
                <a:gd name="adj1" fmla="val 54167"/>
                <a:gd name="adj2" fmla="val 51311"/>
              </a:avLst>
            </a:prstGeom>
            <a:gradFill rotWithShape="1">
              <a:gsLst>
                <a:gs pos="0">
                  <a:srgbClr val="FF0000">
                    <a:alpha val="25000"/>
                  </a:srgbClr>
                </a:gs>
                <a:gs pos="100000">
                  <a:srgbClr val="FF0000">
                    <a:alpha val="25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nvGrpSpPr>
            <p:cNvPr id="96283" name="Group 142">
              <a:extLst>
                <a:ext uri="{FF2B5EF4-FFF2-40B4-BE49-F238E27FC236}">
                  <a16:creationId xmlns:a16="http://schemas.microsoft.com/office/drawing/2014/main" id="{54555991-D213-A844-BF57-B43BB1511BDE}"/>
                </a:ext>
              </a:extLst>
            </p:cNvPr>
            <p:cNvGrpSpPr>
              <a:grpSpLocks/>
            </p:cNvGrpSpPr>
            <p:nvPr/>
          </p:nvGrpSpPr>
          <p:grpSpPr bwMode="auto">
            <a:xfrm>
              <a:off x="1695" y="3227"/>
              <a:ext cx="343" cy="154"/>
              <a:chOff x="844" y="3337"/>
              <a:chExt cx="343" cy="154"/>
            </a:xfrm>
          </p:grpSpPr>
          <p:sp>
            <p:nvSpPr>
              <p:cNvPr id="96284" name="Rectangle 143">
                <a:extLst>
                  <a:ext uri="{FF2B5EF4-FFF2-40B4-BE49-F238E27FC236}">
                    <a16:creationId xmlns:a16="http://schemas.microsoft.com/office/drawing/2014/main" id="{422CDD43-A5C0-6946-BEBB-D4AE56F6EBC7}"/>
                  </a:ext>
                </a:extLst>
              </p:cNvPr>
              <p:cNvSpPr>
                <a:spLocks noChangeArrowheads="1"/>
              </p:cNvSpPr>
              <p:nvPr/>
            </p:nvSpPr>
            <p:spPr bwMode="auto">
              <a:xfrm>
                <a:off x="889" y="3370"/>
                <a:ext cx="245" cy="86"/>
              </a:xfrm>
              <a:prstGeom prst="rect">
                <a:avLst/>
              </a:prstGeom>
              <a:solidFill>
                <a:srgbClr val="FF0000"/>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6285" name="Text Box 144">
                <a:extLst>
                  <a:ext uri="{FF2B5EF4-FFF2-40B4-BE49-F238E27FC236}">
                    <a16:creationId xmlns:a16="http://schemas.microsoft.com/office/drawing/2014/main" id="{3C5F10D1-8A0B-7F4B-A30F-B3BB10A9576B}"/>
                  </a:ext>
                </a:extLst>
              </p:cNvPr>
              <p:cNvSpPr txBox="1">
                <a:spLocks noChangeArrowheads="1"/>
              </p:cNvSpPr>
              <p:nvPr/>
            </p:nvSpPr>
            <p:spPr bwMode="auto">
              <a:xfrm>
                <a:off x="844" y="3337"/>
                <a:ext cx="3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a:solidFill>
                      <a:schemeClr val="bg1"/>
                    </a:solidFill>
                  </a:rPr>
                  <a:t>DHCP</a:t>
                </a:r>
              </a:p>
            </p:txBody>
          </p:sp>
        </p:grpSp>
      </p:grpSp>
      <p:sp>
        <p:nvSpPr>
          <p:cNvPr id="649442" name="Rectangle 226">
            <a:extLst>
              <a:ext uri="{FF2B5EF4-FFF2-40B4-BE49-F238E27FC236}">
                <a16:creationId xmlns:a16="http://schemas.microsoft.com/office/drawing/2014/main" id="{75609642-01FA-064F-97F3-699AFAC2EFB9}"/>
              </a:ext>
            </a:extLst>
          </p:cNvPr>
          <p:cNvSpPr>
            <a:spLocks noChangeArrowheads="1"/>
          </p:cNvSpPr>
          <p:nvPr/>
        </p:nvSpPr>
        <p:spPr bwMode="auto">
          <a:xfrm>
            <a:off x="5403164" y="1779587"/>
            <a:ext cx="3421063" cy="37128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33363" indent="-233363">
              <a:lnSpc>
                <a:spcPct val="85000"/>
              </a:lnSpc>
              <a:spcBef>
                <a:spcPct val="20000"/>
              </a:spcBef>
              <a:buClr>
                <a:srgbClr val="000099"/>
              </a:buClr>
              <a:buSzPct val="100000"/>
              <a:buFont typeface="Wingdings" charset="2"/>
              <a:buChar char="§"/>
              <a:defRPr/>
            </a:pPr>
            <a:r>
              <a:rPr lang="en-US" sz="2000" dirty="0">
                <a:latin typeface="Gill Sans MT" charset="0"/>
                <a:ea typeface="ＭＳ Ｐゴシック" charset="0"/>
                <a:cs typeface="ＭＳ Ｐゴシック" charset="0"/>
              </a:rPr>
              <a:t>offer more that just an IP address - client now knows its: </a:t>
            </a:r>
          </a:p>
          <a:p>
            <a:pPr marL="690563" lvl="1" indent="-233363">
              <a:lnSpc>
                <a:spcPct val="85000"/>
              </a:lnSpc>
              <a:spcBef>
                <a:spcPct val="20000"/>
              </a:spcBef>
              <a:buClr>
                <a:srgbClr val="000099"/>
              </a:buClr>
              <a:buSzPct val="100000"/>
              <a:buFont typeface="Wingdings" charset="2"/>
              <a:buChar char="§"/>
              <a:defRPr/>
            </a:pPr>
            <a:r>
              <a:rPr lang="en-US" sz="2000" dirty="0">
                <a:latin typeface="Gill Sans MT" charset="0"/>
                <a:ea typeface="ＭＳ Ｐゴシック" charset="0"/>
                <a:cs typeface="ＭＳ Ｐゴシック" charset="0"/>
              </a:rPr>
              <a:t>IP address and prefix (e.g. ,1.1.1.10/24)</a:t>
            </a:r>
          </a:p>
          <a:p>
            <a:pPr marL="690563" lvl="1" indent="-233363">
              <a:lnSpc>
                <a:spcPct val="85000"/>
              </a:lnSpc>
              <a:spcBef>
                <a:spcPct val="20000"/>
              </a:spcBef>
              <a:buClr>
                <a:srgbClr val="000099"/>
              </a:buClr>
              <a:buSzPct val="100000"/>
              <a:buFont typeface="Wingdings" charset="2"/>
              <a:buChar char="§"/>
              <a:defRPr/>
            </a:pPr>
            <a:r>
              <a:rPr lang="en-US" sz="2000" dirty="0">
                <a:latin typeface="Gill Sans MT" charset="0"/>
                <a:ea typeface="ＭＳ Ｐゴシック" charset="0"/>
                <a:cs typeface="ＭＳ Ｐゴシック" charset="0"/>
              </a:rPr>
              <a:t>lease time (e.g., 3600secs) </a:t>
            </a:r>
          </a:p>
          <a:p>
            <a:pPr marL="690563" lvl="1" indent="-233363">
              <a:lnSpc>
                <a:spcPct val="85000"/>
              </a:lnSpc>
              <a:spcBef>
                <a:spcPct val="20000"/>
              </a:spcBef>
              <a:buClr>
                <a:srgbClr val="000099"/>
              </a:buClr>
              <a:buSzPct val="100000"/>
              <a:buFont typeface="Wingdings" charset="2"/>
              <a:buChar char="§"/>
              <a:defRPr/>
            </a:pPr>
            <a:r>
              <a:rPr lang="en-US" sz="2000" dirty="0">
                <a:latin typeface="Gill Sans MT" charset="0"/>
                <a:ea typeface="ＭＳ Ｐゴシック" charset="0"/>
                <a:cs typeface="ＭＳ Ｐゴシック" charset="0"/>
              </a:rPr>
              <a:t>name and IP address of DNS server (e.g., 10.1.1.1</a:t>
            </a:r>
          </a:p>
          <a:p>
            <a:pPr marL="690563" lvl="1" indent="-233363">
              <a:lnSpc>
                <a:spcPct val="85000"/>
              </a:lnSpc>
              <a:spcBef>
                <a:spcPct val="20000"/>
              </a:spcBef>
              <a:buClr>
                <a:srgbClr val="000099"/>
              </a:buClr>
              <a:buSzPct val="100000"/>
              <a:buFont typeface="Wingdings" charset="2"/>
              <a:buChar char="§"/>
              <a:defRPr/>
            </a:pPr>
            <a:r>
              <a:rPr lang="en-US" sz="2000" dirty="0">
                <a:latin typeface="Gill Sans MT" charset="0"/>
                <a:ea typeface="ＭＳ Ｐゴシック" charset="0"/>
                <a:cs typeface="ＭＳ Ｐゴシック" charset="0"/>
              </a:rPr>
              <a:t>IP address of its first-hop router (default) (e.g., 1.1.1.1)</a:t>
            </a:r>
          </a:p>
          <a:p>
            <a:pPr marL="342900" indent="-342900">
              <a:lnSpc>
                <a:spcPct val="85000"/>
              </a:lnSpc>
              <a:spcBef>
                <a:spcPct val="20000"/>
              </a:spcBef>
              <a:buClr>
                <a:srgbClr val="000099"/>
              </a:buClr>
              <a:buSzPct val="65000"/>
              <a:buFont typeface="Wingdings" charset="0"/>
              <a:buChar char="v"/>
              <a:defRPr/>
            </a:pPr>
            <a:endParaRPr lang="en-US" sz="2200" dirty="0">
              <a:latin typeface="Gill Sans MT" charset="0"/>
              <a:ea typeface="ＭＳ Ｐゴシック" charset="0"/>
              <a:cs typeface="ＭＳ Ｐゴシック" charset="0"/>
            </a:endParaRPr>
          </a:p>
        </p:txBody>
      </p:sp>
      <p:sp>
        <p:nvSpPr>
          <p:cNvPr id="96279" name="Slide Number Placeholder 5">
            <a:extLst>
              <a:ext uri="{FF2B5EF4-FFF2-40B4-BE49-F238E27FC236}">
                <a16:creationId xmlns:a16="http://schemas.microsoft.com/office/drawing/2014/main" id="{2CBD70E0-1D40-4D4F-9716-F9CCA86CFE7C}"/>
              </a:ext>
            </a:extLst>
          </p:cNvPr>
          <p:cNvSpPr>
            <a:spLocks noGrp="1"/>
          </p:cNvSpPr>
          <p:nvPr>
            <p:ph type="sldNum" sz="quarter" idx="4294967295"/>
          </p:nvPr>
        </p:nvSpPr>
        <p:spPr>
          <a:xfrm>
            <a:off x="8456613" y="6475413"/>
            <a:ext cx="561975" cy="273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latin typeface="Tahoma" panose="020B0604030504040204" pitchFamily="34" charset="0"/>
              </a:rPr>
              <a:t>4-</a:t>
            </a:r>
            <a:fld id="{C9659A68-68DA-E649-B86B-F825E1CBDECE}" type="slidenum">
              <a:rPr lang="en-US" altLang="en-US" sz="1200">
                <a:latin typeface="Tahoma" panose="020B0604030504040204" pitchFamily="34" charset="0"/>
              </a:rPr>
              <a:pPr/>
              <a:t>10</a:t>
            </a:fld>
            <a:endParaRPr lang="en-US" altLang="en-US" sz="1200">
              <a:latin typeface="Tahoma" panose="020B0604030504040204" pitchFamily="34" charset="0"/>
            </a:endParaRPr>
          </a:p>
        </p:txBody>
      </p:sp>
      <p:sp>
        <p:nvSpPr>
          <p:cNvPr id="191" name="Line 48">
            <a:extLst>
              <a:ext uri="{FF2B5EF4-FFF2-40B4-BE49-F238E27FC236}">
                <a16:creationId xmlns:a16="http://schemas.microsoft.com/office/drawing/2014/main" id="{AAB38BD5-F0CB-0340-B44C-8F50AABA8907}"/>
              </a:ext>
            </a:extLst>
          </p:cNvPr>
          <p:cNvSpPr>
            <a:spLocks noChangeShapeType="1"/>
          </p:cNvSpPr>
          <p:nvPr/>
        </p:nvSpPr>
        <p:spPr bwMode="auto">
          <a:xfrm flipH="1" flipV="1">
            <a:off x="2944394" y="3895703"/>
            <a:ext cx="159075" cy="11110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3" name="Text Box 176">
            <a:extLst>
              <a:ext uri="{FF2B5EF4-FFF2-40B4-BE49-F238E27FC236}">
                <a16:creationId xmlns:a16="http://schemas.microsoft.com/office/drawing/2014/main" id="{F63BD585-7F2D-BD44-ADA2-A0D7CC00424F}"/>
              </a:ext>
            </a:extLst>
          </p:cNvPr>
          <p:cNvSpPr txBox="1">
            <a:spLocks noChangeArrowheads="1"/>
          </p:cNvSpPr>
          <p:nvPr/>
        </p:nvSpPr>
        <p:spPr bwMode="auto">
          <a:xfrm>
            <a:off x="842386" y="2538161"/>
            <a:ext cx="11635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i="1" dirty="0"/>
              <a:t>Client</a:t>
            </a:r>
          </a:p>
          <a:p>
            <a:r>
              <a:rPr lang="en-US" altLang="en-US" sz="1800" i="1" dirty="0"/>
              <a:t>IP 0.0.0.0</a:t>
            </a:r>
          </a:p>
          <a:p>
            <a:r>
              <a:rPr lang="en-US" altLang="en-US" sz="1800" i="1" dirty="0"/>
              <a:t>Mac m1</a:t>
            </a:r>
          </a:p>
        </p:txBody>
      </p:sp>
      <p:cxnSp>
        <p:nvCxnSpPr>
          <p:cNvPr id="4" name="Straight Arrow Connector 3">
            <a:extLst>
              <a:ext uri="{FF2B5EF4-FFF2-40B4-BE49-F238E27FC236}">
                <a16:creationId xmlns:a16="http://schemas.microsoft.com/office/drawing/2014/main" id="{C1A3AC71-4EA1-0E4A-A767-3E464ABB3FA9}"/>
              </a:ext>
            </a:extLst>
          </p:cNvPr>
          <p:cNvCxnSpPr>
            <a:cxnSpLocks/>
          </p:cNvCxnSpPr>
          <p:nvPr/>
        </p:nvCxnSpPr>
        <p:spPr bwMode="auto">
          <a:xfrm flipH="1">
            <a:off x="2930515" y="2091559"/>
            <a:ext cx="2682009" cy="31968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492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921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649364">
                                            <p:txEl>
                                              <p:pRg st="0" end="0"/>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par>
                          <p:cTn id="19" fill="hold">
                            <p:stCondLst>
                              <p:cond delay="500"/>
                            </p:stCondLst>
                            <p:childTnLst>
                              <p:par>
                                <p:cTn id="20" presetID="0" presetClass="path" presetSubtype="0" accel="50000" decel="50000" fill="hold" nodeType="afterEffect">
                                  <p:stCondLst>
                                    <p:cond delay="0"/>
                                  </p:stCondLst>
                                  <p:childTnLst>
                                    <p:animMotion origin="layout" path="M 1.04083E-17 1.11111E-6 L 0.17899 0.00185 L 0.37465 -0.38195 L -0.01545 -0.38727 " pathEditMode="relative" rAng="0" ptsTypes="AAAA">
                                      <p:cBhvr>
                                        <p:cTn id="21" dur="2000" fill="hold"/>
                                        <p:tgtEl>
                                          <p:spTgt spid="25"/>
                                        </p:tgtEl>
                                        <p:attrNameLst>
                                          <p:attrName>ppt_x</p:attrName>
                                          <p:attrName>ppt_y</p:attrName>
                                        </p:attrNameLst>
                                      </p:cBhvr>
                                      <p:rCtr x="17951" y="-19282"/>
                                    </p:animMotion>
                                  </p:childTnLst>
                                </p:cTn>
                              </p:par>
                            </p:childTnLst>
                          </p:cTn>
                        </p:par>
                        <p:par>
                          <p:cTn id="22" fill="hold">
                            <p:stCondLst>
                              <p:cond delay="2500"/>
                            </p:stCondLst>
                            <p:childTnLst>
                              <p:par>
                                <p:cTn id="23" presetID="1" presetClass="exit" presetSubtype="0" fill="hold" nodeType="afterEffect">
                                  <p:stCondLst>
                                    <p:cond delay="0"/>
                                  </p:stCondLst>
                                  <p:childTnLst>
                                    <p:set>
                                      <p:cBhvr>
                                        <p:cTn id="24" dur="1" fill="hold">
                                          <p:stCondLst>
                                            <p:cond delay="0"/>
                                          </p:stCondLst>
                                        </p:cTn>
                                        <p:tgtEl>
                                          <p:spTgt spid="30"/>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64921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childTnLst>
                          </p:cTn>
                        </p:par>
                        <p:par>
                          <p:cTn id="29" fill="hold">
                            <p:stCondLst>
                              <p:cond delay="2500"/>
                            </p:stCondLst>
                            <p:childTnLst>
                              <p:par>
                                <p:cTn id="30" presetID="22" presetClass="entr" presetSubtype="4" fill="hold" nodeType="afterEffect">
                                  <p:stCondLst>
                                    <p:cond delay="0"/>
                                  </p:stCondLst>
                                  <p:childTnLst>
                                    <p:set>
                                      <p:cBhvr>
                                        <p:cTn id="31" dur="1" fill="hold">
                                          <p:stCondLst>
                                            <p:cond delay="0"/>
                                          </p:stCondLst>
                                        </p:cTn>
                                        <p:tgtEl>
                                          <p:spTgt spid="649217"/>
                                        </p:tgtEl>
                                        <p:attrNameLst>
                                          <p:attrName>style.visibility</p:attrName>
                                        </p:attrNameLst>
                                      </p:cBhvr>
                                      <p:to>
                                        <p:strVal val="visible"/>
                                      </p:to>
                                    </p:set>
                                    <p:animEffect transition="in" filter="wipe(down)">
                                      <p:cBhvr>
                                        <p:cTn id="32" dur="500"/>
                                        <p:tgtEl>
                                          <p:spTgt spid="649217"/>
                                        </p:tgtEl>
                                      </p:cBhvr>
                                    </p:animEffect>
                                  </p:childTnLst>
                                </p:cTn>
                              </p:par>
                            </p:childTnLst>
                          </p:cTn>
                        </p:par>
                        <p:par>
                          <p:cTn id="33" fill="hold">
                            <p:stCondLst>
                              <p:cond delay="3000"/>
                            </p:stCondLst>
                            <p:childTnLst>
                              <p:par>
                                <p:cTn id="34" presetID="22" presetClass="entr" presetSubtype="4" fill="hold" nodeType="afterEffect">
                                  <p:stCondLst>
                                    <p:cond delay="0"/>
                                  </p:stCondLst>
                                  <p:childTnLst>
                                    <p:set>
                                      <p:cBhvr>
                                        <p:cTn id="35" dur="1" fill="hold">
                                          <p:stCondLst>
                                            <p:cond delay="0"/>
                                          </p:stCondLst>
                                        </p:cTn>
                                        <p:tgtEl>
                                          <p:spTgt spid="649220"/>
                                        </p:tgtEl>
                                        <p:attrNameLst>
                                          <p:attrName>style.visibility</p:attrName>
                                        </p:attrNameLst>
                                      </p:cBhvr>
                                      <p:to>
                                        <p:strVal val="visible"/>
                                      </p:to>
                                    </p:set>
                                    <p:animEffect transition="in" filter="wipe(down)">
                                      <p:cBhvr>
                                        <p:cTn id="36" dur="1000"/>
                                        <p:tgtEl>
                                          <p:spTgt spid="649220"/>
                                        </p:tgtEl>
                                      </p:cBhvr>
                                    </p:animEffect>
                                  </p:childTnLst>
                                </p:cTn>
                              </p:par>
                              <p:par>
                                <p:cTn id="37" presetID="1" presetClass="exit" presetSubtype="0" fill="hold" nodeType="withEffect">
                                  <p:stCondLst>
                                    <p:cond delay="0"/>
                                  </p:stCondLst>
                                  <p:childTnLst>
                                    <p:set>
                                      <p:cBhvr>
                                        <p:cTn id="38" dur="1" fill="hold">
                                          <p:stCondLst>
                                            <p:cond delay="0"/>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944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9442">
                                            <p:txEl>
                                              <p:pRg st="1" end="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49442">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49442">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4944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219" grpId="0" build="p"/>
      <p:bldP spid="649364" grpId="0" build="p"/>
      <p:bldP spid="64944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Slide Number Placeholder 4"/>
          <p:cNvSpPr>
            <a:spLocks noGrp="1"/>
          </p:cNvSpPr>
          <p:nvPr>
            <p:ph type="sldNum" sz="quarter" idx="4294967295"/>
          </p:nvPr>
        </p:nvSpPr>
        <p:spPr>
          <a:xfrm>
            <a:off x="685800" y="6248400"/>
            <a:ext cx="19050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rgbClr val="000000"/>
                </a:solidFill>
                <a:latin typeface="Times" charset="0"/>
                <a:ea typeface="ＭＳ Ｐゴシック" charset="0"/>
                <a:cs typeface="ＭＳ Ｐゴシック" charset="0"/>
              </a:defRPr>
            </a:lvl1pPr>
            <a:lvl2pPr marL="37931725" indent="-37474525">
              <a:defRPr sz="2400">
                <a:solidFill>
                  <a:srgbClr val="000000"/>
                </a:solidFill>
                <a:latin typeface="Times" charset="0"/>
                <a:ea typeface="ＭＳ Ｐゴシック" charset="0"/>
              </a:defRPr>
            </a:lvl2pPr>
            <a:lvl3pPr>
              <a:defRPr sz="2400">
                <a:solidFill>
                  <a:srgbClr val="000000"/>
                </a:solidFill>
                <a:latin typeface="Times" charset="0"/>
                <a:ea typeface="ＭＳ Ｐゴシック" charset="0"/>
              </a:defRPr>
            </a:lvl3pPr>
            <a:lvl4pPr>
              <a:defRPr sz="2400">
                <a:solidFill>
                  <a:srgbClr val="000000"/>
                </a:solidFill>
                <a:latin typeface="Times" charset="0"/>
                <a:ea typeface="ＭＳ Ｐゴシック" charset="0"/>
              </a:defRPr>
            </a:lvl4pPr>
            <a:lvl5pPr>
              <a:defRPr sz="2400">
                <a:solidFill>
                  <a:srgbClr val="000000"/>
                </a:solidFill>
                <a:latin typeface="Times" charset="0"/>
                <a:ea typeface="ＭＳ Ｐゴシック" charset="0"/>
              </a:defRPr>
            </a:lvl5pPr>
            <a:lvl6pPr marL="457200" eaLnBrk="0" fontAlgn="base" hangingPunct="0">
              <a:spcBef>
                <a:spcPts val="1000"/>
              </a:spcBef>
              <a:spcAft>
                <a:spcPts val="1000"/>
              </a:spcAft>
              <a:defRPr sz="2400">
                <a:solidFill>
                  <a:srgbClr val="000000"/>
                </a:solidFill>
                <a:latin typeface="Times" charset="0"/>
                <a:ea typeface="ＭＳ Ｐゴシック" charset="0"/>
              </a:defRPr>
            </a:lvl6pPr>
            <a:lvl7pPr marL="914400" eaLnBrk="0" fontAlgn="base" hangingPunct="0">
              <a:spcBef>
                <a:spcPts val="1000"/>
              </a:spcBef>
              <a:spcAft>
                <a:spcPts val="1000"/>
              </a:spcAft>
              <a:defRPr sz="2400">
                <a:solidFill>
                  <a:srgbClr val="000000"/>
                </a:solidFill>
                <a:latin typeface="Times" charset="0"/>
                <a:ea typeface="ＭＳ Ｐゴシック" charset="0"/>
              </a:defRPr>
            </a:lvl7pPr>
            <a:lvl8pPr marL="1371600" eaLnBrk="0" fontAlgn="base" hangingPunct="0">
              <a:spcBef>
                <a:spcPts val="1000"/>
              </a:spcBef>
              <a:spcAft>
                <a:spcPts val="1000"/>
              </a:spcAft>
              <a:defRPr sz="2400">
                <a:solidFill>
                  <a:srgbClr val="000000"/>
                </a:solidFill>
                <a:latin typeface="Times" charset="0"/>
                <a:ea typeface="ＭＳ Ｐゴシック" charset="0"/>
              </a:defRPr>
            </a:lvl8pPr>
            <a:lvl9pPr marL="1828800" eaLnBrk="0" fontAlgn="base" hangingPunct="0">
              <a:spcBef>
                <a:spcPts val="1000"/>
              </a:spcBef>
              <a:spcAft>
                <a:spcPts val="1000"/>
              </a:spcAft>
              <a:defRPr sz="2400">
                <a:solidFill>
                  <a:srgbClr val="000000"/>
                </a:solidFill>
                <a:latin typeface="Times" charset="0"/>
                <a:ea typeface="ＭＳ Ｐゴシック" charset="0"/>
              </a:defRPr>
            </a:lvl9pPr>
          </a:lstStyle>
          <a:p>
            <a:fld id="{DAF65BB8-2149-6B4D-B31B-C5CC387372A6}" type="slidenum">
              <a:rPr lang="en-US" sz="1400">
                <a:solidFill>
                  <a:schemeClr val="tx1"/>
                </a:solidFill>
                <a:latin typeface="Times New Roman" charset="0"/>
              </a:rPr>
              <a:pPr/>
              <a:t>11</a:t>
            </a:fld>
            <a:endParaRPr lang="en-US" sz="1400">
              <a:solidFill>
                <a:schemeClr val="tx1"/>
              </a:solidFill>
              <a:latin typeface="Times New Roman" charset="0"/>
            </a:endParaRPr>
          </a:p>
        </p:txBody>
      </p:sp>
      <p:sp>
        <p:nvSpPr>
          <p:cNvPr id="32773" name="Rectangle 2"/>
          <p:cNvSpPr>
            <a:spLocks noGrp="1" noChangeArrowheads="1"/>
          </p:cNvSpPr>
          <p:nvPr>
            <p:ph type="title"/>
          </p:nvPr>
        </p:nvSpPr>
        <p:spPr>
          <a:xfrm>
            <a:off x="168165" y="95113"/>
            <a:ext cx="8692055" cy="699959"/>
          </a:xfrm>
        </p:spPr>
        <p:txBody>
          <a:bodyPr/>
          <a:lstStyle/>
          <a:p>
            <a:pPr algn="ctr"/>
            <a:r>
              <a:rPr lang="en-US" sz="3600" dirty="0"/>
              <a:t>Step 2: Accepting offer from a server &amp; ACK</a:t>
            </a:r>
          </a:p>
        </p:txBody>
      </p:sp>
      <p:graphicFrame>
        <p:nvGraphicFramePr>
          <p:cNvPr id="32770" name="Object 2"/>
          <p:cNvGraphicFramePr>
            <a:graphicFrameLocks noChangeAspect="1"/>
          </p:cNvGraphicFramePr>
          <p:nvPr>
            <p:extLst>
              <p:ext uri="{D42A27DB-BD31-4B8C-83A1-F6EECF244321}">
                <p14:modId xmlns:p14="http://schemas.microsoft.com/office/powerpoint/2010/main" val="723102368"/>
              </p:ext>
            </p:extLst>
          </p:nvPr>
        </p:nvGraphicFramePr>
        <p:xfrm>
          <a:off x="3993852" y="2272584"/>
          <a:ext cx="4875212" cy="2220913"/>
        </p:xfrm>
        <a:graphic>
          <a:graphicData uri="http://schemas.openxmlformats.org/presentationml/2006/ole">
            <mc:AlternateContent xmlns:mc="http://schemas.openxmlformats.org/markup-compatibility/2006">
              <mc:Choice xmlns:v="urn:schemas-microsoft-com:vml" Requires="v">
                <p:oleObj spid="_x0000_s237744" name="Visio" r:id="rId4" imgW="6235700" imgH="2667000" progId="Visio.Drawing.6">
                  <p:embed/>
                </p:oleObj>
              </mc:Choice>
              <mc:Fallback>
                <p:oleObj name="Visio" r:id="rId4" imgW="6235700" imgH="2667000" progId="Visio.Drawing.6">
                  <p:embed/>
                  <p:pic>
                    <p:nvPicPr>
                      <p:cNvPr id="3277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3852" y="2272584"/>
                        <a:ext cx="4875212" cy="2220913"/>
                      </a:xfrm>
                      <a:prstGeom prst="rect">
                        <a:avLst/>
                      </a:prstGeom>
                      <a:solidFill>
                        <a:srgbClr val="FFBE7F"/>
                      </a:solidFill>
                      <a:ln>
                        <a:noFill/>
                      </a:ln>
                    </p:spPr>
                  </p:pic>
                </p:oleObj>
              </mc:Fallback>
            </mc:AlternateContent>
          </a:graphicData>
        </a:graphic>
      </p:graphicFrame>
      <p:grpSp>
        <p:nvGrpSpPr>
          <p:cNvPr id="5" name="Group 4">
            <a:extLst>
              <a:ext uri="{FF2B5EF4-FFF2-40B4-BE49-F238E27FC236}">
                <a16:creationId xmlns:a16="http://schemas.microsoft.com/office/drawing/2014/main" id="{72EE3F51-A92A-A944-9E8F-AF594D3DE06D}"/>
              </a:ext>
            </a:extLst>
          </p:cNvPr>
          <p:cNvGrpSpPr/>
          <p:nvPr/>
        </p:nvGrpSpPr>
        <p:grpSpPr>
          <a:xfrm>
            <a:off x="372268" y="2134461"/>
            <a:ext cx="3305175" cy="2858634"/>
            <a:chOff x="266700" y="1237456"/>
            <a:chExt cx="3305175" cy="2858634"/>
          </a:xfrm>
        </p:grpSpPr>
        <p:sp>
          <p:nvSpPr>
            <p:cNvPr id="32774" name="Rectangle 6"/>
            <p:cNvSpPr>
              <a:spLocks noChangeArrowheads="1"/>
            </p:cNvSpPr>
            <p:nvPr/>
          </p:nvSpPr>
          <p:spPr bwMode="auto">
            <a:xfrm>
              <a:off x="266700" y="1237456"/>
              <a:ext cx="3038475" cy="6148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3" tIns="45717" rIns="91433" bIns="45717"/>
            <a:lstStyle/>
            <a:p>
              <a:pPr marL="342900" indent="-342900">
                <a:lnSpc>
                  <a:spcPct val="90000"/>
                </a:lnSpc>
                <a:spcBef>
                  <a:spcPct val="20000"/>
                </a:spcBef>
                <a:spcAft>
                  <a:spcPct val="0"/>
                </a:spcAft>
                <a:buFont typeface="Arial"/>
                <a:buChar char="•"/>
                <a:tabLst>
                  <a:tab pos="5661025" algn="l"/>
                </a:tabLst>
              </a:pPr>
              <a:r>
                <a:rPr lang="en-US" sz="1800" dirty="0">
                  <a:latin typeface="Arial" charset="0"/>
                </a:rPr>
                <a:t>DCHPREQUEST Accepts one offer</a:t>
              </a:r>
            </a:p>
          </p:txBody>
        </p:sp>
        <p:sp>
          <p:nvSpPr>
            <p:cNvPr id="32775" name="Rectangle 7"/>
            <p:cNvSpPr>
              <a:spLocks noChangeArrowheads="1"/>
            </p:cNvSpPr>
            <p:nvPr/>
          </p:nvSpPr>
          <p:spPr bwMode="auto">
            <a:xfrm>
              <a:off x="533400" y="3100198"/>
              <a:ext cx="3038475" cy="9958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3" tIns="45717" rIns="91433" bIns="45717"/>
            <a:lstStyle/>
            <a:p>
              <a:pPr>
                <a:lnSpc>
                  <a:spcPct val="90000"/>
                </a:lnSpc>
                <a:spcBef>
                  <a:spcPct val="20000"/>
                </a:spcBef>
                <a:spcAft>
                  <a:spcPct val="0"/>
                </a:spcAft>
                <a:buFontTx/>
                <a:buNone/>
                <a:tabLst>
                  <a:tab pos="5661025" algn="l"/>
                </a:tabLst>
              </a:pPr>
              <a:r>
                <a:rPr lang="en-US" sz="1800" dirty="0">
                  <a:latin typeface="Arial" charset="0"/>
                </a:rPr>
                <a:t>At this time, the DHCP client can start to use the IP address</a:t>
              </a:r>
            </a:p>
          </p:txBody>
        </p:sp>
        <p:cxnSp>
          <p:nvCxnSpPr>
            <p:cNvPr id="3" name="Straight Arrow Connector 2">
              <a:extLst>
                <a:ext uri="{FF2B5EF4-FFF2-40B4-BE49-F238E27FC236}">
                  <a16:creationId xmlns:a16="http://schemas.microsoft.com/office/drawing/2014/main" id="{64B4F34E-FD06-EF47-828C-A5B8B796072A}"/>
                </a:ext>
              </a:extLst>
            </p:cNvPr>
            <p:cNvCxnSpPr>
              <a:stCxn id="32774" idx="2"/>
            </p:cNvCxnSpPr>
            <p:nvPr/>
          </p:nvCxnSpPr>
          <p:spPr bwMode="auto">
            <a:xfrm flipH="1">
              <a:off x="1785937" y="1852348"/>
              <a:ext cx="1" cy="124785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 name="TextBox 3">
              <a:extLst>
                <a:ext uri="{FF2B5EF4-FFF2-40B4-BE49-F238E27FC236}">
                  <a16:creationId xmlns:a16="http://schemas.microsoft.com/office/drawing/2014/main" id="{46C18636-305A-484B-828E-40BEB0186EA7}"/>
                </a:ext>
              </a:extLst>
            </p:cNvPr>
            <p:cNvSpPr txBox="1"/>
            <p:nvPr/>
          </p:nvSpPr>
          <p:spPr>
            <a:xfrm>
              <a:off x="1788767" y="2162869"/>
              <a:ext cx="1697901" cy="646331"/>
            </a:xfrm>
            <a:prstGeom prst="rect">
              <a:avLst/>
            </a:prstGeom>
            <a:noFill/>
          </p:spPr>
          <p:txBody>
            <a:bodyPr wrap="none" rtlCol="0">
              <a:spAutoFit/>
            </a:bodyPr>
            <a:lstStyle/>
            <a:p>
              <a:r>
                <a:rPr lang="en-US" dirty="0"/>
                <a:t>DHCPACK</a:t>
              </a:r>
            </a:p>
            <a:p>
              <a:r>
                <a:rPr lang="en-US" dirty="0"/>
                <a:t>Firms up lease</a:t>
              </a:r>
            </a:p>
          </p:txBody>
        </p:sp>
      </p:grpSp>
      <p:pic>
        <p:nvPicPr>
          <p:cNvPr id="12" name="Picture 95" descr="underline_base">
            <a:extLst>
              <a:ext uri="{FF2B5EF4-FFF2-40B4-BE49-F238E27FC236}">
                <a16:creationId xmlns:a16="http://schemas.microsoft.com/office/drawing/2014/main" id="{E6757A8F-BA45-2E42-96CD-249E8199515F}"/>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350" y="819807"/>
            <a:ext cx="8282153"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4949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441AA-1560-5441-941C-E31C1F24326F}"/>
              </a:ext>
            </a:extLst>
          </p:cNvPr>
          <p:cNvSpPr>
            <a:spLocks noGrp="1"/>
          </p:cNvSpPr>
          <p:nvPr>
            <p:ph type="title"/>
          </p:nvPr>
        </p:nvSpPr>
        <p:spPr>
          <a:xfrm>
            <a:off x="372267" y="111959"/>
            <a:ext cx="8399466" cy="529777"/>
          </a:xfrm>
        </p:spPr>
        <p:txBody>
          <a:bodyPr/>
          <a:lstStyle/>
          <a:p>
            <a:r>
              <a:rPr lang="en-US" sz="3600" dirty="0"/>
              <a:t>Request - Accept Offer, Lease Confirmation</a:t>
            </a:r>
          </a:p>
        </p:txBody>
      </p:sp>
      <p:sp>
        <p:nvSpPr>
          <p:cNvPr id="6" name="Rectangle 3">
            <a:extLst>
              <a:ext uri="{FF2B5EF4-FFF2-40B4-BE49-F238E27FC236}">
                <a16:creationId xmlns:a16="http://schemas.microsoft.com/office/drawing/2014/main" id="{EBDA3DBF-C8A9-944D-A536-DCB1D23609AC}"/>
              </a:ext>
            </a:extLst>
          </p:cNvPr>
          <p:cNvSpPr>
            <a:spLocks noGrp="1" noChangeArrowheads="1"/>
          </p:cNvSpPr>
          <p:nvPr>
            <p:ph idx="1"/>
          </p:nvPr>
        </p:nvSpPr>
        <p:spPr>
          <a:xfrm>
            <a:off x="96363" y="819182"/>
            <a:ext cx="8675370" cy="5926859"/>
          </a:xfrm>
          <a:solidFill>
            <a:schemeClr val="bg1"/>
          </a:solidFill>
        </p:spPr>
        <p:txBody>
          <a:bodyPr/>
          <a:lstStyle/>
          <a:p>
            <a:pPr>
              <a:lnSpc>
                <a:spcPct val="90000"/>
              </a:lnSpc>
            </a:pPr>
            <a:r>
              <a:rPr lang="en-US" sz="2400" dirty="0"/>
              <a:t>client accepts offer it receives from a server by sending a </a:t>
            </a:r>
            <a:r>
              <a:rPr lang="en-US" sz="2400" dirty="0" err="1">
                <a:solidFill>
                  <a:srgbClr val="C00000"/>
                </a:solidFill>
              </a:rPr>
              <a:t>DHCPRequest</a:t>
            </a:r>
            <a:r>
              <a:rPr lang="en-US" sz="2400" dirty="0"/>
              <a:t> message</a:t>
            </a:r>
          </a:p>
          <a:p>
            <a:pPr>
              <a:lnSpc>
                <a:spcPct val="90000"/>
              </a:lnSpc>
            </a:pPr>
            <a:r>
              <a:rPr lang="en-US" sz="2400" dirty="0"/>
              <a:t>the </a:t>
            </a:r>
            <a:r>
              <a:rPr lang="en-US" sz="2400" dirty="0">
                <a:solidFill>
                  <a:srgbClr val="C00000"/>
                </a:solidFill>
              </a:rPr>
              <a:t>client </a:t>
            </a:r>
            <a:r>
              <a:rPr lang="en-US" sz="2400" dirty="0"/>
              <a:t>may receive several </a:t>
            </a:r>
            <a:r>
              <a:rPr lang="en-US" sz="2400" dirty="0">
                <a:solidFill>
                  <a:srgbClr val="C00000"/>
                </a:solidFill>
              </a:rPr>
              <a:t>DHCPOFFER</a:t>
            </a:r>
            <a:r>
              <a:rPr lang="en-US" sz="2400" dirty="0"/>
              <a:t> messages from active servers. </a:t>
            </a:r>
          </a:p>
          <a:p>
            <a:pPr lvl="1">
              <a:lnSpc>
                <a:spcPct val="90000"/>
              </a:lnSpc>
            </a:pPr>
            <a:r>
              <a:rPr lang="en-US" sz="2000" dirty="0"/>
              <a:t>it will </a:t>
            </a:r>
            <a:r>
              <a:rPr lang="en-US" sz="2000" dirty="0">
                <a:solidFill>
                  <a:srgbClr val="C00000"/>
                </a:solidFill>
              </a:rPr>
              <a:t>choose one</a:t>
            </a:r>
            <a:r>
              <a:rPr lang="en-US" sz="2000" dirty="0"/>
              <a:t> based on the configuration and lease parameters offered.</a:t>
            </a:r>
            <a:endParaRPr lang="en-US" sz="2400" dirty="0"/>
          </a:p>
          <a:p>
            <a:pPr>
              <a:lnSpc>
                <a:spcPct val="90000"/>
              </a:lnSpc>
            </a:pPr>
            <a:r>
              <a:rPr lang="en-US" sz="2400" dirty="0"/>
              <a:t>it</a:t>
            </a:r>
            <a:r>
              <a:rPr lang="en-US" sz="2400" dirty="0">
                <a:latin typeface="+mn-lt"/>
              </a:rPr>
              <a:t> </a:t>
            </a:r>
            <a:r>
              <a:rPr lang="en-US" sz="2400" dirty="0">
                <a:solidFill>
                  <a:srgbClr val="C00000"/>
                </a:solidFill>
                <a:latin typeface="+mn-lt"/>
              </a:rPr>
              <a:t>broadcasts</a:t>
            </a:r>
            <a:r>
              <a:rPr lang="en-US" sz="2400" dirty="0">
                <a:latin typeface="+mn-lt"/>
              </a:rPr>
              <a:t> the </a:t>
            </a:r>
            <a:r>
              <a:rPr lang="en-US" sz="2400" dirty="0">
                <a:solidFill>
                  <a:srgbClr val="C00000"/>
                </a:solidFill>
                <a:latin typeface="+mn-lt"/>
              </a:rPr>
              <a:t>DHCPREQUEST</a:t>
            </a:r>
            <a:r>
              <a:rPr lang="en-US" sz="2400" dirty="0">
                <a:latin typeface="+mn-lt"/>
              </a:rPr>
              <a:t> message that includes the </a:t>
            </a:r>
            <a:r>
              <a:rPr lang="en-US" sz="2400" dirty="0">
                <a:solidFill>
                  <a:srgbClr val="C00000"/>
                </a:solidFill>
                <a:latin typeface="+mn-lt"/>
              </a:rPr>
              <a:t>server identifier </a:t>
            </a:r>
            <a:r>
              <a:rPr lang="en-US" sz="2400" dirty="0">
                <a:latin typeface="+mn-lt"/>
              </a:rPr>
              <a:t>indicating which </a:t>
            </a:r>
            <a:r>
              <a:rPr lang="en-US" sz="2400" dirty="0">
                <a:solidFill>
                  <a:srgbClr val="C00000"/>
                </a:solidFill>
                <a:latin typeface="+mn-lt"/>
              </a:rPr>
              <a:t>offer/server </a:t>
            </a:r>
            <a:r>
              <a:rPr lang="en-US" sz="2400" dirty="0">
                <a:latin typeface="+mn-lt"/>
              </a:rPr>
              <a:t>it accepted</a:t>
            </a:r>
            <a:endParaRPr lang="en-US" sz="2400" dirty="0"/>
          </a:p>
          <a:p>
            <a:pPr>
              <a:tabLst/>
            </a:pPr>
            <a:r>
              <a:rPr lang="en-US" sz="2400" dirty="0"/>
              <a:t>the </a:t>
            </a:r>
            <a:r>
              <a:rPr lang="en-US" sz="2400" dirty="0">
                <a:solidFill>
                  <a:srgbClr val="C00000"/>
                </a:solidFill>
              </a:rPr>
              <a:t>servers receive </a:t>
            </a:r>
            <a:r>
              <a:rPr lang="en-US" sz="2400" dirty="0"/>
              <a:t>the </a:t>
            </a:r>
            <a:r>
              <a:rPr lang="en-US" sz="2400" dirty="0">
                <a:solidFill>
                  <a:srgbClr val="C00000"/>
                </a:solidFill>
              </a:rPr>
              <a:t>DHCPREQUEST </a:t>
            </a:r>
            <a:r>
              <a:rPr lang="en-US" sz="2400" dirty="0"/>
              <a:t>broadcast from the client </a:t>
            </a:r>
          </a:p>
          <a:p>
            <a:pPr lvl="1">
              <a:tabLst/>
            </a:pPr>
            <a:r>
              <a:rPr lang="en-US" sz="2000" dirty="0">
                <a:latin typeface="+mn-lt"/>
              </a:rPr>
              <a:t>all the </a:t>
            </a:r>
            <a:r>
              <a:rPr lang="en-US" sz="2000" dirty="0">
                <a:solidFill>
                  <a:srgbClr val="C00000"/>
                </a:solidFill>
                <a:latin typeface="+mn-lt"/>
              </a:rPr>
              <a:t>servers not selected </a:t>
            </a:r>
            <a:r>
              <a:rPr lang="en-US" sz="2000" dirty="0">
                <a:latin typeface="+mn-lt"/>
              </a:rPr>
              <a:t>by the </a:t>
            </a:r>
            <a:r>
              <a:rPr lang="en-US" sz="2000" dirty="0">
                <a:solidFill>
                  <a:srgbClr val="C00000"/>
                </a:solidFill>
                <a:latin typeface="+mn-lt"/>
              </a:rPr>
              <a:t>DHCPREQUEST </a:t>
            </a:r>
            <a:r>
              <a:rPr lang="en-US" sz="2000" dirty="0">
                <a:latin typeface="+mn-lt"/>
              </a:rPr>
              <a:t>message use the message as notification that the client has </a:t>
            </a:r>
            <a:r>
              <a:rPr lang="en-US" sz="2000" dirty="0">
                <a:solidFill>
                  <a:srgbClr val="C00000"/>
                </a:solidFill>
                <a:latin typeface="+mn-lt"/>
              </a:rPr>
              <a:t>declined </a:t>
            </a:r>
            <a:r>
              <a:rPr lang="en-US" sz="2000" dirty="0">
                <a:latin typeface="+mn-lt"/>
              </a:rPr>
              <a:t>the offer and release the “reserved” IP address back to the pool</a:t>
            </a:r>
            <a:r>
              <a:rPr lang="en-US" sz="1800" dirty="0">
                <a:latin typeface="+mn-lt"/>
              </a:rPr>
              <a:t> </a:t>
            </a:r>
            <a:endParaRPr lang="en-US" sz="2400" dirty="0">
              <a:latin typeface="+mn-lt"/>
            </a:endParaRPr>
          </a:p>
          <a:p>
            <a:pPr>
              <a:lnSpc>
                <a:spcPct val="90000"/>
              </a:lnSpc>
            </a:pPr>
            <a:r>
              <a:rPr lang="en-US" sz="2400" dirty="0"/>
              <a:t>t</a:t>
            </a:r>
            <a:r>
              <a:rPr lang="en-US" sz="2400" dirty="0">
                <a:latin typeface="+mn-lt"/>
                <a:ea typeface="ＭＳ Ｐゴシック" charset="0"/>
              </a:rPr>
              <a:t>he </a:t>
            </a:r>
            <a:r>
              <a:rPr lang="en-US" sz="2400" dirty="0">
                <a:solidFill>
                  <a:srgbClr val="C00000"/>
                </a:solidFill>
                <a:latin typeface="+mn-lt"/>
                <a:ea typeface="ＭＳ Ｐゴシック" charset="0"/>
              </a:rPr>
              <a:t>selected server </a:t>
            </a:r>
            <a:r>
              <a:rPr lang="en-US" sz="2400" dirty="0">
                <a:latin typeface="+mn-lt"/>
                <a:ea typeface="ＭＳ Ｐゴシック" charset="0"/>
              </a:rPr>
              <a:t>ac</a:t>
            </a:r>
            <a:r>
              <a:rPr lang="en-US" sz="2400" dirty="0"/>
              <a:t>knowledges the request with a </a:t>
            </a:r>
            <a:r>
              <a:rPr lang="en-US" sz="2400" dirty="0">
                <a:solidFill>
                  <a:srgbClr val="C00000"/>
                </a:solidFill>
              </a:rPr>
              <a:t>DHCPACK</a:t>
            </a:r>
            <a:r>
              <a:rPr lang="en-US" sz="2400" dirty="0"/>
              <a:t> (confirming the lease) and commits the binding</a:t>
            </a:r>
          </a:p>
          <a:p>
            <a:pPr lvl="1">
              <a:lnSpc>
                <a:spcPct val="90000"/>
              </a:lnSpc>
            </a:pPr>
            <a:r>
              <a:rPr lang="en-US" sz="2000" dirty="0"/>
              <a:t>the combination of </a:t>
            </a:r>
            <a:r>
              <a:rPr lang="en-US" sz="2000" dirty="0">
                <a:solidFill>
                  <a:srgbClr val="C00000"/>
                </a:solidFill>
              </a:rPr>
              <a:t>client hardware </a:t>
            </a:r>
            <a:r>
              <a:rPr lang="en-US" sz="2000" dirty="0"/>
              <a:t>and </a:t>
            </a:r>
            <a:r>
              <a:rPr lang="en-US" sz="2000" dirty="0">
                <a:solidFill>
                  <a:srgbClr val="C00000"/>
                </a:solidFill>
              </a:rPr>
              <a:t>assigned network address </a:t>
            </a:r>
            <a:r>
              <a:rPr lang="en-US" sz="2000" dirty="0"/>
              <a:t>constitute a </a:t>
            </a:r>
            <a:r>
              <a:rPr lang="en-US" sz="2000" dirty="0">
                <a:solidFill>
                  <a:srgbClr val="C00000"/>
                </a:solidFill>
              </a:rPr>
              <a:t>unique identifier </a:t>
            </a:r>
            <a:r>
              <a:rPr lang="en-US" sz="2000" dirty="0"/>
              <a:t>for the client's lease and are used by both the client and server to identify the </a:t>
            </a:r>
            <a:r>
              <a:rPr lang="en-US" sz="2000" dirty="0">
                <a:solidFill>
                  <a:srgbClr val="C00000"/>
                </a:solidFill>
              </a:rPr>
              <a:t>lease </a:t>
            </a:r>
            <a:r>
              <a:rPr lang="en-US" sz="2000" dirty="0"/>
              <a:t>in any further DHCP messages between the server and client. </a:t>
            </a:r>
          </a:p>
        </p:txBody>
      </p:sp>
      <p:pic>
        <p:nvPicPr>
          <p:cNvPr id="7" name="Picture 95" descr="underline_base">
            <a:extLst>
              <a:ext uri="{FF2B5EF4-FFF2-40B4-BE49-F238E27FC236}">
                <a16:creationId xmlns:a16="http://schemas.microsoft.com/office/drawing/2014/main" id="{199494C0-80E9-1145-8AD1-FAFEE074C6C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267" y="597847"/>
            <a:ext cx="8240392" cy="22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926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Freeform 3">
            <a:extLst>
              <a:ext uri="{FF2B5EF4-FFF2-40B4-BE49-F238E27FC236}">
                <a16:creationId xmlns:a16="http://schemas.microsoft.com/office/drawing/2014/main" id="{7E7C8191-6E4B-8241-BA0D-8CD8206C6C7B}"/>
              </a:ext>
            </a:extLst>
          </p:cNvPr>
          <p:cNvSpPr>
            <a:spLocks/>
          </p:cNvSpPr>
          <p:nvPr/>
        </p:nvSpPr>
        <p:spPr bwMode="auto">
          <a:xfrm>
            <a:off x="773113" y="1428750"/>
            <a:ext cx="3554412" cy="2754313"/>
          </a:xfrm>
          <a:custGeom>
            <a:avLst/>
            <a:gdLst>
              <a:gd name="T0" fmla="*/ 2147483647 w 2406"/>
              <a:gd name="T1" fmla="*/ 2147483647 h 958"/>
              <a:gd name="T2" fmla="*/ 2147483647 w 2406"/>
              <a:gd name="T3" fmla="*/ 2147483647 h 958"/>
              <a:gd name="T4" fmla="*/ 2147483647 w 2406"/>
              <a:gd name="T5" fmla="*/ 2147483647 h 958"/>
              <a:gd name="T6" fmla="*/ 2147483647 w 2406"/>
              <a:gd name="T7" fmla="*/ 2147483647 h 958"/>
              <a:gd name="T8" fmla="*/ 2147483647 w 2406"/>
              <a:gd name="T9" fmla="*/ 2147483647 h 958"/>
              <a:gd name="T10" fmla="*/ 2147483647 w 2406"/>
              <a:gd name="T11" fmla="*/ 2147483647 h 958"/>
              <a:gd name="T12" fmla="*/ 2147483647 w 2406"/>
              <a:gd name="T13" fmla="*/ 2147483647 h 958"/>
              <a:gd name="T14" fmla="*/ 2147483647 w 2406"/>
              <a:gd name="T15" fmla="*/ 2147483647 h 958"/>
              <a:gd name="T16" fmla="*/ 2147483647 w 2406"/>
              <a:gd name="T17" fmla="*/ 2147483647 h 958"/>
              <a:gd name="T18" fmla="*/ 2147483647 w 2406"/>
              <a:gd name="T19" fmla="*/ 2147483647 h 958"/>
              <a:gd name="T20" fmla="*/ 2147483647 w 2406"/>
              <a:gd name="T21" fmla="*/ 2147483647 h 958"/>
              <a:gd name="T22" fmla="*/ 2147483647 w 2406"/>
              <a:gd name="T23" fmla="*/ 2147483647 h 958"/>
              <a:gd name="T24" fmla="*/ 2147483647 w 2406"/>
              <a:gd name="T25" fmla="*/ 2147483647 h 9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06"/>
              <a:gd name="T40" fmla="*/ 0 h 958"/>
              <a:gd name="T41" fmla="*/ 2406 w 2406"/>
              <a:gd name="T42" fmla="*/ 958 h 9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06" h="958">
                <a:moveTo>
                  <a:pt x="2192" y="274"/>
                </a:moveTo>
                <a:cubicBezTo>
                  <a:pt x="1978" y="94"/>
                  <a:pt x="1990" y="122"/>
                  <a:pt x="1857" y="77"/>
                </a:cubicBezTo>
                <a:cubicBezTo>
                  <a:pt x="1724" y="32"/>
                  <a:pt x="1584" y="0"/>
                  <a:pt x="1393" y="7"/>
                </a:cubicBezTo>
                <a:cubicBezTo>
                  <a:pt x="1202" y="14"/>
                  <a:pt x="898" y="84"/>
                  <a:pt x="713" y="122"/>
                </a:cubicBezTo>
                <a:cubicBezTo>
                  <a:pt x="528" y="160"/>
                  <a:pt x="395" y="168"/>
                  <a:pt x="280" y="234"/>
                </a:cubicBezTo>
                <a:cubicBezTo>
                  <a:pt x="166" y="301"/>
                  <a:pt x="52" y="432"/>
                  <a:pt x="26" y="522"/>
                </a:cubicBezTo>
                <a:cubicBezTo>
                  <a:pt x="0" y="612"/>
                  <a:pt x="81" y="711"/>
                  <a:pt x="122" y="773"/>
                </a:cubicBezTo>
                <a:cubicBezTo>
                  <a:pt x="163" y="835"/>
                  <a:pt x="99" y="877"/>
                  <a:pt x="273" y="894"/>
                </a:cubicBezTo>
                <a:cubicBezTo>
                  <a:pt x="447" y="911"/>
                  <a:pt x="938" y="866"/>
                  <a:pt x="1169" y="876"/>
                </a:cubicBezTo>
                <a:cubicBezTo>
                  <a:pt x="1400" y="886"/>
                  <a:pt x="1499" y="950"/>
                  <a:pt x="1659" y="954"/>
                </a:cubicBezTo>
                <a:cubicBezTo>
                  <a:pt x="1819" y="958"/>
                  <a:pt x="2014" y="958"/>
                  <a:pt x="2129" y="897"/>
                </a:cubicBezTo>
                <a:cubicBezTo>
                  <a:pt x="2244" y="836"/>
                  <a:pt x="2327" y="856"/>
                  <a:pt x="2350" y="591"/>
                </a:cubicBezTo>
                <a:cubicBezTo>
                  <a:pt x="2373" y="326"/>
                  <a:pt x="2406" y="454"/>
                  <a:pt x="2192" y="274"/>
                </a:cubicBez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35" name="Line 36">
            <a:extLst>
              <a:ext uri="{FF2B5EF4-FFF2-40B4-BE49-F238E27FC236}">
                <a16:creationId xmlns:a16="http://schemas.microsoft.com/office/drawing/2014/main" id="{48CFA38E-3F05-C340-8D55-F88A65DC7396}"/>
              </a:ext>
            </a:extLst>
          </p:cNvPr>
          <p:cNvSpPr>
            <a:spLocks noChangeShapeType="1"/>
          </p:cNvSpPr>
          <p:nvPr/>
        </p:nvSpPr>
        <p:spPr bwMode="auto">
          <a:xfrm flipV="1">
            <a:off x="3775075" y="2500313"/>
            <a:ext cx="155575" cy="142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6" name="Line 43">
            <a:extLst>
              <a:ext uri="{FF2B5EF4-FFF2-40B4-BE49-F238E27FC236}">
                <a16:creationId xmlns:a16="http://schemas.microsoft.com/office/drawing/2014/main" id="{B4E2FF2F-9A60-C841-9C3D-05371B785A88}"/>
              </a:ext>
            </a:extLst>
          </p:cNvPr>
          <p:cNvSpPr>
            <a:spLocks noChangeShapeType="1"/>
          </p:cNvSpPr>
          <p:nvPr/>
        </p:nvSpPr>
        <p:spPr bwMode="auto">
          <a:xfrm flipV="1">
            <a:off x="2665413" y="2673350"/>
            <a:ext cx="6953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7" name="Line 44">
            <a:extLst>
              <a:ext uri="{FF2B5EF4-FFF2-40B4-BE49-F238E27FC236}">
                <a16:creationId xmlns:a16="http://schemas.microsoft.com/office/drawing/2014/main" id="{2F5CCCC0-97F2-074D-B153-263CB95BC952}"/>
              </a:ext>
            </a:extLst>
          </p:cNvPr>
          <p:cNvSpPr>
            <a:spLocks noChangeShapeType="1"/>
          </p:cNvSpPr>
          <p:nvPr/>
        </p:nvSpPr>
        <p:spPr bwMode="auto">
          <a:xfrm flipV="1">
            <a:off x="3924300" y="2357438"/>
            <a:ext cx="138113" cy="142875"/>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95238" name="Line 48">
            <a:extLst>
              <a:ext uri="{FF2B5EF4-FFF2-40B4-BE49-F238E27FC236}">
                <a16:creationId xmlns:a16="http://schemas.microsoft.com/office/drawing/2014/main" id="{E3D62FD2-8CD6-0D45-9E8A-CB4855128110}"/>
              </a:ext>
            </a:extLst>
          </p:cNvPr>
          <p:cNvSpPr>
            <a:spLocks noChangeShapeType="1"/>
          </p:cNvSpPr>
          <p:nvPr/>
        </p:nvSpPr>
        <p:spPr bwMode="auto">
          <a:xfrm flipV="1">
            <a:off x="3279775" y="2892425"/>
            <a:ext cx="512763" cy="6127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9" name="Text Box 44">
            <a:extLst>
              <a:ext uri="{FF2B5EF4-FFF2-40B4-BE49-F238E27FC236}">
                <a16:creationId xmlns:a16="http://schemas.microsoft.com/office/drawing/2014/main" id="{066243FD-BC31-704D-811F-F13CA01A68FF}"/>
              </a:ext>
            </a:extLst>
          </p:cNvPr>
          <p:cNvSpPr txBox="1">
            <a:spLocks noChangeArrowheads="1"/>
          </p:cNvSpPr>
          <p:nvPr/>
        </p:nvSpPr>
        <p:spPr bwMode="auto">
          <a:xfrm>
            <a:off x="4636182" y="4183063"/>
            <a:ext cx="15354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i="1" dirty="0"/>
              <a:t>DHCP server</a:t>
            </a:r>
          </a:p>
        </p:txBody>
      </p:sp>
      <p:sp>
        <p:nvSpPr>
          <p:cNvPr id="648344" name="Rectangle 152">
            <a:extLst>
              <a:ext uri="{FF2B5EF4-FFF2-40B4-BE49-F238E27FC236}">
                <a16:creationId xmlns:a16="http://schemas.microsoft.com/office/drawing/2014/main" id="{28DCAE7A-E36D-BA4F-AC4B-FA5A1704ECB2}"/>
              </a:ext>
            </a:extLst>
          </p:cNvPr>
          <p:cNvSpPr>
            <a:spLocks noChangeArrowheads="1"/>
          </p:cNvSpPr>
          <p:nvPr/>
        </p:nvSpPr>
        <p:spPr bwMode="auto">
          <a:xfrm>
            <a:off x="4356265" y="860478"/>
            <a:ext cx="3892550" cy="157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3363" indent="-23336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20000"/>
              </a:spcBef>
              <a:buClr>
                <a:srgbClr val="000099"/>
              </a:buClr>
              <a:buSzPct val="100000"/>
              <a:buFont typeface="Wingdings" pitchFamily="2" charset="2"/>
              <a:buChar char="§"/>
            </a:pPr>
            <a:r>
              <a:rPr lang="en-US" altLang="en-US" sz="2200" dirty="0">
                <a:latin typeface="Gill Sans MT" panose="020B0502020104020203" pitchFamily="34" charset="77"/>
              </a:rPr>
              <a:t>DHCP request bytes encapsulated in </a:t>
            </a:r>
            <a:r>
              <a:rPr lang="en-US" altLang="en-US" sz="2200" dirty="0">
                <a:solidFill>
                  <a:srgbClr val="C00000"/>
                </a:solidFill>
                <a:latin typeface="Gill Sans MT" panose="020B0502020104020203" pitchFamily="34" charset="77"/>
              </a:rPr>
              <a:t>UDP</a:t>
            </a:r>
            <a:r>
              <a:rPr lang="en-US" altLang="en-US" sz="2200" dirty="0">
                <a:latin typeface="Gill Sans MT" panose="020B0502020104020203" pitchFamily="34" charset="77"/>
              </a:rPr>
              <a:t> packet, encapsulated in IP datagram, encapsulated in 802.1 Ethernet frame</a:t>
            </a:r>
          </a:p>
        </p:txBody>
      </p:sp>
      <p:sp>
        <p:nvSpPr>
          <p:cNvPr id="648345" name="Rectangle 153">
            <a:extLst>
              <a:ext uri="{FF2B5EF4-FFF2-40B4-BE49-F238E27FC236}">
                <a16:creationId xmlns:a16="http://schemas.microsoft.com/office/drawing/2014/main" id="{5531EF6B-8708-064D-886C-31335DC69201}"/>
              </a:ext>
            </a:extLst>
          </p:cNvPr>
          <p:cNvSpPr>
            <a:spLocks noChangeArrowheads="1"/>
          </p:cNvSpPr>
          <p:nvPr/>
        </p:nvSpPr>
        <p:spPr bwMode="auto">
          <a:xfrm>
            <a:off x="4379912" y="2458571"/>
            <a:ext cx="39243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3363" indent="-23336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20000"/>
              </a:spcBef>
              <a:buClr>
                <a:srgbClr val="000099"/>
              </a:buClr>
              <a:buSzPct val="100000"/>
              <a:buFont typeface="Wingdings" pitchFamily="2" charset="2"/>
              <a:buChar char="§"/>
            </a:pPr>
            <a:r>
              <a:rPr lang="en-US" altLang="en-US" sz="2200" dirty="0">
                <a:latin typeface="Gill Sans MT" panose="020B0502020104020203" pitchFamily="34" charset="77"/>
              </a:rPr>
              <a:t>Ethernet frame broadcast on LAN, received at DHCP server</a:t>
            </a:r>
          </a:p>
        </p:txBody>
      </p:sp>
      <p:sp>
        <p:nvSpPr>
          <p:cNvPr id="648346" name="Rectangle 154">
            <a:extLst>
              <a:ext uri="{FF2B5EF4-FFF2-40B4-BE49-F238E27FC236}">
                <a16:creationId xmlns:a16="http://schemas.microsoft.com/office/drawing/2014/main" id="{3B6CD534-34A9-0B45-91B4-B7749980C9DA}"/>
              </a:ext>
            </a:extLst>
          </p:cNvPr>
          <p:cNvSpPr>
            <a:spLocks noChangeArrowheads="1"/>
          </p:cNvSpPr>
          <p:nvPr/>
        </p:nvSpPr>
        <p:spPr bwMode="auto">
          <a:xfrm>
            <a:off x="466552" y="5046917"/>
            <a:ext cx="3802062"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3363" indent="-23336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20000"/>
              </a:spcBef>
              <a:buClr>
                <a:srgbClr val="000099"/>
              </a:buClr>
              <a:buSzPct val="100000"/>
              <a:buFont typeface="Wingdings" pitchFamily="2" charset="2"/>
              <a:buChar char="§"/>
            </a:pPr>
            <a:r>
              <a:rPr lang="en-US" altLang="en-US" sz="2200" dirty="0">
                <a:latin typeface="Gill Sans MT" panose="020B0502020104020203" pitchFamily="34" charset="77"/>
              </a:rPr>
              <a:t>Ethernet frame </a:t>
            </a:r>
            <a:r>
              <a:rPr lang="en-US" altLang="en-US" sz="2200" dirty="0" err="1">
                <a:latin typeface="Gill Sans MT" panose="020B0502020104020203" pitchFamily="34" charset="77"/>
              </a:rPr>
              <a:t>demuxed</a:t>
            </a:r>
            <a:r>
              <a:rPr lang="en-US" altLang="en-US" sz="2200" dirty="0">
                <a:latin typeface="Gill Sans MT" panose="020B0502020104020203" pitchFamily="34" charset="77"/>
              </a:rPr>
              <a:t> to IP </a:t>
            </a:r>
            <a:r>
              <a:rPr lang="en-US" altLang="en-US" sz="2200" dirty="0" err="1">
                <a:latin typeface="Gill Sans MT" panose="020B0502020104020203" pitchFamily="34" charset="77"/>
              </a:rPr>
              <a:t>dartagram</a:t>
            </a:r>
            <a:r>
              <a:rPr lang="en-US" altLang="en-US" sz="2200" dirty="0">
                <a:latin typeface="Gill Sans MT" panose="020B0502020104020203" pitchFamily="34" charset="77"/>
              </a:rPr>
              <a:t>, </a:t>
            </a:r>
            <a:r>
              <a:rPr lang="en-US" altLang="en-US" sz="2200" dirty="0" err="1">
                <a:latin typeface="Gill Sans MT" panose="020B0502020104020203" pitchFamily="34" charset="77"/>
              </a:rPr>
              <a:t>demuxed</a:t>
            </a:r>
            <a:r>
              <a:rPr lang="en-US" altLang="en-US" sz="2200" dirty="0">
                <a:latin typeface="Gill Sans MT" panose="020B0502020104020203" pitchFamily="34" charset="77"/>
              </a:rPr>
              <a:t> UDP packet, </a:t>
            </a:r>
            <a:r>
              <a:rPr lang="en-US" altLang="en-US" sz="2200" dirty="0" err="1">
                <a:latin typeface="Gill Sans MT" panose="020B0502020104020203" pitchFamily="34" charset="77"/>
              </a:rPr>
              <a:t>demuxed</a:t>
            </a:r>
            <a:r>
              <a:rPr lang="en-US" altLang="en-US" sz="2200" dirty="0">
                <a:latin typeface="Gill Sans MT" panose="020B0502020104020203" pitchFamily="34" charset="77"/>
              </a:rPr>
              <a:t> to DHCP application bytes </a:t>
            </a:r>
          </a:p>
        </p:txBody>
      </p:sp>
      <p:sp>
        <p:nvSpPr>
          <p:cNvPr id="95243" name="Text Box 155">
            <a:extLst>
              <a:ext uri="{FF2B5EF4-FFF2-40B4-BE49-F238E27FC236}">
                <a16:creationId xmlns:a16="http://schemas.microsoft.com/office/drawing/2014/main" id="{6B35ADC3-69B3-D341-A7E4-18A031512887}"/>
              </a:ext>
            </a:extLst>
          </p:cNvPr>
          <p:cNvSpPr txBox="1">
            <a:spLocks noChangeArrowheads="1"/>
          </p:cNvSpPr>
          <p:nvPr/>
        </p:nvSpPr>
        <p:spPr bwMode="auto">
          <a:xfrm>
            <a:off x="3945681" y="4674664"/>
            <a:ext cx="10477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dirty="0"/>
              <a:t>1.1.1.254</a:t>
            </a:r>
          </a:p>
        </p:txBody>
      </p:sp>
      <p:grpSp>
        <p:nvGrpSpPr>
          <p:cNvPr id="95244" name="Group 186">
            <a:extLst>
              <a:ext uri="{FF2B5EF4-FFF2-40B4-BE49-F238E27FC236}">
                <a16:creationId xmlns:a16="http://schemas.microsoft.com/office/drawing/2014/main" id="{71E04DF2-546F-8543-9A3E-FFE848ED0461}"/>
              </a:ext>
            </a:extLst>
          </p:cNvPr>
          <p:cNvGrpSpPr>
            <a:grpSpLocks/>
          </p:cNvGrpSpPr>
          <p:nvPr/>
        </p:nvGrpSpPr>
        <p:grpSpPr bwMode="auto">
          <a:xfrm>
            <a:off x="3140075" y="2598738"/>
            <a:ext cx="963613" cy="300037"/>
            <a:chOff x="4410" y="1365"/>
            <a:chExt cx="663" cy="224"/>
          </a:xfrm>
        </p:grpSpPr>
        <p:sp>
          <p:nvSpPr>
            <p:cNvPr id="95422" name="Rectangle 187">
              <a:extLst>
                <a:ext uri="{FF2B5EF4-FFF2-40B4-BE49-F238E27FC236}">
                  <a16:creationId xmlns:a16="http://schemas.microsoft.com/office/drawing/2014/main" id="{DDB0AEC7-3E37-8F46-8263-AAD1BB14BF48}"/>
                </a:ext>
              </a:extLst>
            </p:cNvPr>
            <p:cNvSpPr>
              <a:spLocks noChangeArrowheads="1"/>
            </p:cNvSpPr>
            <p:nvPr/>
          </p:nvSpPr>
          <p:spPr bwMode="auto">
            <a:xfrm>
              <a:off x="4410" y="1500"/>
              <a:ext cx="495" cy="87"/>
            </a:xfrm>
            <a:prstGeom prst="rect">
              <a:avLst/>
            </a:prstGeom>
            <a:gradFill rotWithShape="1">
              <a:gsLst>
                <a:gs pos="0">
                  <a:srgbClr val="009999"/>
                </a:gs>
                <a:gs pos="100000">
                  <a:srgbClr val="FFFFFF"/>
                </a:gs>
              </a:gsLst>
              <a:lin ang="0" scaled="1"/>
            </a:gra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423" name="AutoShape 188">
              <a:extLst>
                <a:ext uri="{FF2B5EF4-FFF2-40B4-BE49-F238E27FC236}">
                  <a16:creationId xmlns:a16="http://schemas.microsoft.com/office/drawing/2014/main" id="{F53EF36F-7477-C141-BDB3-47292B42005A}"/>
                </a:ext>
              </a:extLst>
            </p:cNvPr>
            <p:cNvSpPr>
              <a:spLocks noChangeArrowheads="1"/>
            </p:cNvSpPr>
            <p:nvPr/>
          </p:nvSpPr>
          <p:spPr bwMode="auto">
            <a:xfrm>
              <a:off x="4410" y="1369"/>
              <a:ext cx="663" cy="134"/>
            </a:xfrm>
            <a:prstGeom prst="parallelogram">
              <a:avLst>
                <a:gd name="adj" fmla="val 122778"/>
              </a:avLst>
            </a:prstGeom>
            <a:gradFill rotWithShape="1">
              <a:gsLst>
                <a:gs pos="0">
                  <a:srgbClr val="009999"/>
                </a:gs>
                <a:gs pos="100000">
                  <a:srgbClr val="FFFFFF"/>
                </a:gs>
              </a:gsLst>
              <a:lin ang="0" scaled="1"/>
            </a:gra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424" name="Freeform 189">
              <a:extLst>
                <a:ext uri="{FF2B5EF4-FFF2-40B4-BE49-F238E27FC236}">
                  <a16:creationId xmlns:a16="http://schemas.microsoft.com/office/drawing/2014/main" id="{2FFBB55E-2672-0542-AA86-ACE5B736D60F}"/>
                </a:ext>
              </a:extLst>
            </p:cNvPr>
            <p:cNvSpPr>
              <a:spLocks/>
            </p:cNvSpPr>
            <p:nvPr/>
          </p:nvSpPr>
          <p:spPr bwMode="auto">
            <a:xfrm>
              <a:off x="4904" y="1365"/>
              <a:ext cx="169" cy="224"/>
            </a:xfrm>
            <a:custGeom>
              <a:avLst/>
              <a:gdLst>
                <a:gd name="T0" fmla="*/ 0 w 169"/>
                <a:gd name="T1" fmla="*/ 138 h 224"/>
                <a:gd name="T2" fmla="*/ 0 w 169"/>
                <a:gd name="T3" fmla="*/ 224 h 224"/>
                <a:gd name="T4" fmla="*/ 169 w 169"/>
                <a:gd name="T5" fmla="*/ 77 h 224"/>
                <a:gd name="T6" fmla="*/ 169 w 169"/>
                <a:gd name="T7" fmla="*/ 0 h 224"/>
                <a:gd name="T8" fmla="*/ 0 w 169"/>
                <a:gd name="T9" fmla="*/ 138 h 224"/>
                <a:gd name="T10" fmla="*/ 0 60000 65536"/>
                <a:gd name="T11" fmla="*/ 0 60000 65536"/>
                <a:gd name="T12" fmla="*/ 0 60000 65536"/>
                <a:gd name="T13" fmla="*/ 0 60000 65536"/>
                <a:gd name="T14" fmla="*/ 0 60000 65536"/>
                <a:gd name="T15" fmla="*/ 0 w 169"/>
                <a:gd name="T16" fmla="*/ 0 h 224"/>
                <a:gd name="T17" fmla="*/ 169 w 169"/>
                <a:gd name="T18" fmla="*/ 224 h 224"/>
              </a:gdLst>
              <a:ahLst/>
              <a:cxnLst>
                <a:cxn ang="T10">
                  <a:pos x="T0" y="T1"/>
                </a:cxn>
                <a:cxn ang="T11">
                  <a:pos x="T2" y="T3"/>
                </a:cxn>
                <a:cxn ang="T12">
                  <a:pos x="T4" y="T5"/>
                </a:cxn>
                <a:cxn ang="T13">
                  <a:pos x="T6" y="T7"/>
                </a:cxn>
                <a:cxn ang="T14">
                  <a:pos x="T8" y="T9"/>
                </a:cxn>
              </a:cxnLst>
              <a:rect l="T15" t="T16" r="T17" b="T18"/>
              <a:pathLst>
                <a:path w="169" h="224">
                  <a:moveTo>
                    <a:pt x="0" y="138"/>
                  </a:moveTo>
                  <a:lnTo>
                    <a:pt x="0" y="224"/>
                  </a:lnTo>
                  <a:lnTo>
                    <a:pt x="169" y="77"/>
                  </a:lnTo>
                  <a:lnTo>
                    <a:pt x="169" y="0"/>
                  </a:lnTo>
                  <a:lnTo>
                    <a:pt x="0" y="138"/>
                  </a:lnTo>
                  <a:close/>
                </a:path>
              </a:pathLst>
            </a:custGeom>
            <a:solidFill>
              <a:srgbClr val="BBE0E3"/>
            </a:solidFill>
            <a:ln w="6350" cmpd="sng">
              <a:solidFill>
                <a:srgbClr val="000000"/>
              </a:solidFill>
              <a:round/>
              <a:headEnd/>
              <a:tailEnd/>
            </a:ln>
          </p:spPr>
          <p:txBody>
            <a:bodyPr/>
            <a:lstStyle/>
            <a:p>
              <a:endParaRPr lang="en-US"/>
            </a:p>
          </p:txBody>
        </p:sp>
        <p:sp>
          <p:nvSpPr>
            <p:cNvPr id="95425" name="Freeform 190">
              <a:extLst>
                <a:ext uri="{FF2B5EF4-FFF2-40B4-BE49-F238E27FC236}">
                  <a16:creationId xmlns:a16="http://schemas.microsoft.com/office/drawing/2014/main" id="{8BD72C47-4A55-734E-BD61-D33B1D69BAF1}"/>
                </a:ext>
              </a:extLst>
            </p:cNvPr>
            <p:cNvSpPr>
              <a:spLocks/>
            </p:cNvSpPr>
            <p:nvPr/>
          </p:nvSpPr>
          <p:spPr bwMode="auto">
            <a:xfrm>
              <a:off x="4475" y="1395"/>
              <a:ext cx="506" cy="80"/>
            </a:xfrm>
            <a:custGeom>
              <a:avLst/>
              <a:gdLst>
                <a:gd name="T0" fmla="*/ 0 w 280"/>
                <a:gd name="T1" fmla="*/ 1801 h 63"/>
                <a:gd name="T2" fmla="*/ 147159 w 280"/>
                <a:gd name="T3" fmla="*/ 1752 h 63"/>
                <a:gd name="T4" fmla="*/ 868488 w 280"/>
                <a:gd name="T5" fmla="*/ 0 h 63"/>
                <a:gd name="T6" fmla="*/ 1108812 w 280"/>
                <a:gd name="T7" fmla="*/ 0 h 63"/>
                <a:gd name="T8" fmla="*/ 0 60000 65536"/>
                <a:gd name="T9" fmla="*/ 0 60000 65536"/>
                <a:gd name="T10" fmla="*/ 0 60000 65536"/>
                <a:gd name="T11" fmla="*/ 0 60000 65536"/>
                <a:gd name="T12" fmla="*/ 0 w 280"/>
                <a:gd name="T13" fmla="*/ 0 h 63"/>
                <a:gd name="T14" fmla="*/ 280 w 280"/>
                <a:gd name="T15" fmla="*/ 63 h 63"/>
              </a:gdLst>
              <a:ahLst/>
              <a:cxnLst>
                <a:cxn ang="T8">
                  <a:pos x="T0" y="T1"/>
                </a:cxn>
                <a:cxn ang="T9">
                  <a:pos x="T2" y="T3"/>
                </a:cxn>
                <a:cxn ang="T10">
                  <a:pos x="T4" y="T5"/>
                </a:cxn>
                <a:cxn ang="T11">
                  <a:pos x="T6" y="T7"/>
                </a:cxn>
              </a:cxnLst>
              <a:rect l="T12" t="T13" r="T14" b="T15"/>
              <a:pathLst>
                <a:path w="280" h="63">
                  <a:moveTo>
                    <a:pt x="0" y="63"/>
                  </a:moveTo>
                  <a:lnTo>
                    <a:pt x="37" y="62"/>
                  </a:lnTo>
                  <a:lnTo>
                    <a:pt x="219" y="0"/>
                  </a:lnTo>
                  <a:lnTo>
                    <a:pt x="280" y="0"/>
                  </a:lnTo>
                </a:path>
              </a:pathLst>
            </a:custGeom>
            <a:noFill/>
            <a:ln w="1905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95426" name="Freeform 191">
              <a:extLst>
                <a:ext uri="{FF2B5EF4-FFF2-40B4-BE49-F238E27FC236}">
                  <a16:creationId xmlns:a16="http://schemas.microsoft.com/office/drawing/2014/main" id="{91C0F704-26CD-804A-B99F-96FACCFAD23E}"/>
                </a:ext>
              </a:extLst>
            </p:cNvPr>
            <p:cNvSpPr>
              <a:spLocks/>
            </p:cNvSpPr>
            <p:nvPr/>
          </p:nvSpPr>
          <p:spPr bwMode="auto">
            <a:xfrm>
              <a:off x="4593" y="1391"/>
              <a:ext cx="293" cy="93"/>
            </a:xfrm>
            <a:custGeom>
              <a:avLst/>
              <a:gdLst>
                <a:gd name="T0" fmla="*/ 0 w 293"/>
                <a:gd name="T1" fmla="*/ 0 h 93"/>
                <a:gd name="T2" fmla="*/ 67 w 293"/>
                <a:gd name="T3" fmla="*/ 1 h 93"/>
                <a:gd name="T4" fmla="*/ 195 w 293"/>
                <a:gd name="T5" fmla="*/ 93 h 93"/>
                <a:gd name="T6" fmla="*/ 293 w 293"/>
                <a:gd name="T7" fmla="*/ 93 h 93"/>
                <a:gd name="T8" fmla="*/ 0 60000 65536"/>
                <a:gd name="T9" fmla="*/ 0 60000 65536"/>
                <a:gd name="T10" fmla="*/ 0 60000 65536"/>
                <a:gd name="T11" fmla="*/ 0 60000 65536"/>
                <a:gd name="T12" fmla="*/ 0 w 293"/>
                <a:gd name="T13" fmla="*/ 0 h 93"/>
                <a:gd name="T14" fmla="*/ 293 w 293"/>
                <a:gd name="T15" fmla="*/ 93 h 93"/>
              </a:gdLst>
              <a:ahLst/>
              <a:cxnLst>
                <a:cxn ang="T8">
                  <a:pos x="T0" y="T1"/>
                </a:cxn>
                <a:cxn ang="T9">
                  <a:pos x="T2" y="T3"/>
                </a:cxn>
                <a:cxn ang="T10">
                  <a:pos x="T4" y="T5"/>
                </a:cxn>
                <a:cxn ang="T11">
                  <a:pos x="T6" y="T7"/>
                </a:cxn>
              </a:cxnLst>
              <a:rect l="T12" t="T13" r="T14" b="T15"/>
              <a:pathLst>
                <a:path w="293" h="93">
                  <a:moveTo>
                    <a:pt x="0" y="0"/>
                  </a:moveTo>
                  <a:lnTo>
                    <a:pt x="67" y="1"/>
                  </a:lnTo>
                  <a:lnTo>
                    <a:pt x="195" y="93"/>
                  </a:lnTo>
                  <a:lnTo>
                    <a:pt x="293" y="93"/>
                  </a:lnTo>
                </a:path>
              </a:pathLst>
            </a:custGeom>
            <a:noFill/>
            <a:ln w="1905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grpSp>
      <p:grpSp>
        <p:nvGrpSpPr>
          <p:cNvPr id="95245" name="Group 192">
            <a:extLst>
              <a:ext uri="{FF2B5EF4-FFF2-40B4-BE49-F238E27FC236}">
                <a16:creationId xmlns:a16="http://schemas.microsoft.com/office/drawing/2014/main" id="{B0479BD2-275B-0047-9D31-9C53135278B7}"/>
              </a:ext>
            </a:extLst>
          </p:cNvPr>
          <p:cNvGrpSpPr>
            <a:grpSpLocks/>
          </p:cNvGrpSpPr>
          <p:nvPr/>
        </p:nvGrpSpPr>
        <p:grpSpPr bwMode="auto">
          <a:xfrm>
            <a:off x="2674938" y="3525838"/>
            <a:ext cx="1066800" cy="406400"/>
            <a:chOff x="4396" y="1245"/>
            <a:chExt cx="672" cy="248"/>
          </a:xfrm>
        </p:grpSpPr>
        <p:sp>
          <p:nvSpPr>
            <p:cNvPr id="95414" name="Oval 407">
              <a:extLst>
                <a:ext uri="{FF2B5EF4-FFF2-40B4-BE49-F238E27FC236}">
                  <a16:creationId xmlns:a16="http://schemas.microsoft.com/office/drawing/2014/main" id="{709F2157-4461-3549-832F-9D4A959D5832}"/>
                </a:ext>
              </a:extLst>
            </p:cNvPr>
            <p:cNvSpPr>
              <a:spLocks noChangeArrowheads="1"/>
            </p:cNvSpPr>
            <p:nvPr/>
          </p:nvSpPr>
          <p:spPr bwMode="auto">
            <a:xfrm>
              <a:off x="4399" y="1355"/>
              <a:ext cx="666" cy="138"/>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latin typeface="Times New Roman" panose="02020603050405020304" pitchFamily="18" charset="0"/>
                <a:cs typeface="Arial" panose="020B0604020202020204" pitchFamily="34" charset="0"/>
              </a:endParaRPr>
            </a:p>
          </p:txBody>
        </p:sp>
        <p:sp>
          <p:nvSpPr>
            <p:cNvPr id="95415" name="Rectangle 410">
              <a:extLst>
                <a:ext uri="{FF2B5EF4-FFF2-40B4-BE49-F238E27FC236}">
                  <a16:creationId xmlns:a16="http://schemas.microsoft.com/office/drawing/2014/main" id="{09E1DDC9-E714-4D4C-944A-DF963C3F971B}"/>
                </a:ext>
              </a:extLst>
            </p:cNvPr>
            <p:cNvSpPr>
              <a:spLocks noChangeArrowheads="1"/>
            </p:cNvSpPr>
            <p:nvPr/>
          </p:nvSpPr>
          <p:spPr bwMode="auto">
            <a:xfrm>
              <a:off x="4399" y="1339"/>
              <a:ext cx="669" cy="86"/>
            </a:xfrm>
            <a:prstGeom prst="rect">
              <a:avLst/>
            </a:prstGeom>
            <a:gradFill rotWithShape="1">
              <a:gsLst>
                <a:gs pos="0">
                  <a:srgbClr val="CCCCFF"/>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latin typeface="Times New Roman" panose="02020603050405020304" pitchFamily="18" charset="0"/>
                <a:cs typeface="Arial" panose="020B0604020202020204" pitchFamily="34" charset="0"/>
              </a:endParaRPr>
            </a:p>
          </p:txBody>
        </p:sp>
        <p:sp>
          <p:nvSpPr>
            <p:cNvPr id="95416" name="Oval 411">
              <a:extLst>
                <a:ext uri="{FF2B5EF4-FFF2-40B4-BE49-F238E27FC236}">
                  <a16:creationId xmlns:a16="http://schemas.microsoft.com/office/drawing/2014/main" id="{CD67A15C-4523-0641-AA4D-99E7B33F498A}"/>
                </a:ext>
              </a:extLst>
            </p:cNvPr>
            <p:cNvSpPr>
              <a:spLocks noChangeArrowheads="1"/>
            </p:cNvSpPr>
            <p:nvPr/>
          </p:nvSpPr>
          <p:spPr bwMode="auto">
            <a:xfrm>
              <a:off x="4396" y="1245"/>
              <a:ext cx="667" cy="162"/>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latin typeface="Times New Roman" panose="02020603050405020304" pitchFamily="18" charset="0"/>
                <a:cs typeface="Arial" panose="020B0604020202020204" pitchFamily="34" charset="0"/>
              </a:endParaRPr>
            </a:p>
          </p:txBody>
        </p:sp>
        <p:grpSp>
          <p:nvGrpSpPr>
            <p:cNvPr id="95417" name="Group 196">
              <a:extLst>
                <a:ext uri="{FF2B5EF4-FFF2-40B4-BE49-F238E27FC236}">
                  <a16:creationId xmlns:a16="http://schemas.microsoft.com/office/drawing/2014/main" id="{6E54BF4C-689A-DE4D-8E45-2D8B16B2BDEC}"/>
                </a:ext>
              </a:extLst>
            </p:cNvPr>
            <p:cNvGrpSpPr>
              <a:grpSpLocks/>
            </p:cNvGrpSpPr>
            <p:nvPr/>
          </p:nvGrpSpPr>
          <p:grpSpPr bwMode="auto">
            <a:xfrm>
              <a:off x="4530" y="1287"/>
              <a:ext cx="377" cy="75"/>
              <a:chOff x="2468" y="1332"/>
              <a:chExt cx="310" cy="60"/>
            </a:xfrm>
          </p:grpSpPr>
          <p:sp>
            <p:nvSpPr>
              <p:cNvPr id="95420" name="Freeform 197">
                <a:extLst>
                  <a:ext uri="{FF2B5EF4-FFF2-40B4-BE49-F238E27FC236}">
                    <a16:creationId xmlns:a16="http://schemas.microsoft.com/office/drawing/2014/main" id="{8120B243-6E6B-0549-A938-C62EFC9D1A0C}"/>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28575"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421" name="Freeform 198">
                <a:extLst>
                  <a:ext uri="{FF2B5EF4-FFF2-40B4-BE49-F238E27FC236}">
                    <a16:creationId xmlns:a16="http://schemas.microsoft.com/office/drawing/2014/main" id="{502D65DB-EECA-1940-BA99-18283C7A6E90}"/>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28575"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95418" name="Line 199">
              <a:extLst>
                <a:ext uri="{FF2B5EF4-FFF2-40B4-BE49-F238E27FC236}">
                  <a16:creationId xmlns:a16="http://schemas.microsoft.com/office/drawing/2014/main" id="{89B1B8A1-274A-294F-8DEB-5C39F927EA33}"/>
                </a:ext>
              </a:extLst>
            </p:cNvPr>
            <p:cNvSpPr>
              <a:spLocks noChangeShapeType="1"/>
            </p:cNvSpPr>
            <p:nvPr/>
          </p:nvSpPr>
          <p:spPr bwMode="auto">
            <a:xfrm>
              <a:off x="4399" y="1321"/>
              <a:ext cx="0" cy="10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19" name="Line 200">
              <a:extLst>
                <a:ext uri="{FF2B5EF4-FFF2-40B4-BE49-F238E27FC236}">
                  <a16:creationId xmlns:a16="http://schemas.microsoft.com/office/drawing/2014/main" id="{9DB277BE-1237-8D43-A904-3D1AC006DE4E}"/>
                </a:ext>
              </a:extLst>
            </p:cNvPr>
            <p:cNvSpPr>
              <a:spLocks noChangeShapeType="1"/>
            </p:cNvSpPr>
            <p:nvPr/>
          </p:nvSpPr>
          <p:spPr bwMode="auto">
            <a:xfrm>
              <a:off x="5063" y="1326"/>
              <a:ext cx="0" cy="10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5246" name="Group 201">
            <a:extLst>
              <a:ext uri="{FF2B5EF4-FFF2-40B4-BE49-F238E27FC236}">
                <a16:creationId xmlns:a16="http://schemas.microsoft.com/office/drawing/2014/main" id="{418CE4B3-4966-A04A-9809-2F3FA9FAA73B}"/>
              </a:ext>
            </a:extLst>
          </p:cNvPr>
          <p:cNvGrpSpPr>
            <a:grpSpLocks/>
          </p:cNvGrpSpPr>
          <p:nvPr/>
        </p:nvGrpSpPr>
        <p:grpSpPr bwMode="auto">
          <a:xfrm>
            <a:off x="4115594" y="3973767"/>
            <a:ext cx="423862" cy="647700"/>
            <a:chOff x="4140" y="429"/>
            <a:chExt cx="1425" cy="2396"/>
          </a:xfrm>
        </p:grpSpPr>
        <p:sp>
          <p:nvSpPr>
            <p:cNvPr id="95382" name="Freeform 202">
              <a:extLst>
                <a:ext uri="{FF2B5EF4-FFF2-40B4-BE49-F238E27FC236}">
                  <a16:creationId xmlns:a16="http://schemas.microsoft.com/office/drawing/2014/main" id="{B72A1249-FB6A-1F49-B4AB-6A3D0F571CF2}"/>
                </a:ext>
              </a:extLst>
            </p:cNvPr>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83" name="Rectangle 203">
              <a:extLst>
                <a:ext uri="{FF2B5EF4-FFF2-40B4-BE49-F238E27FC236}">
                  <a16:creationId xmlns:a16="http://schemas.microsoft.com/office/drawing/2014/main" id="{4B50D6CF-5FCF-554E-89F2-69F0573D6116}"/>
                </a:ext>
              </a:extLst>
            </p:cNvPr>
            <p:cNvSpPr>
              <a:spLocks noChangeArrowheads="1"/>
            </p:cNvSpPr>
            <p:nvPr/>
          </p:nvSpPr>
          <p:spPr bwMode="auto">
            <a:xfrm>
              <a:off x="4204" y="429"/>
              <a:ext cx="1051" cy="2284"/>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384" name="Freeform 204">
              <a:extLst>
                <a:ext uri="{FF2B5EF4-FFF2-40B4-BE49-F238E27FC236}">
                  <a16:creationId xmlns:a16="http://schemas.microsoft.com/office/drawing/2014/main" id="{0BD78739-364D-554F-9ADF-4D16A6D259DA}"/>
                </a:ext>
              </a:extLst>
            </p:cNvPr>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85" name="Freeform 205">
              <a:extLst>
                <a:ext uri="{FF2B5EF4-FFF2-40B4-BE49-F238E27FC236}">
                  <a16:creationId xmlns:a16="http://schemas.microsoft.com/office/drawing/2014/main" id="{5C0D85EE-DBFB-D14C-8069-D22521CC2C0C}"/>
                </a:ext>
              </a:extLst>
            </p:cNvPr>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86" name="Rectangle 206">
              <a:extLst>
                <a:ext uri="{FF2B5EF4-FFF2-40B4-BE49-F238E27FC236}">
                  <a16:creationId xmlns:a16="http://schemas.microsoft.com/office/drawing/2014/main" id="{10BB5E55-136B-334C-834C-2C581D80A3B2}"/>
                </a:ext>
              </a:extLst>
            </p:cNvPr>
            <p:cNvSpPr>
              <a:spLocks noChangeArrowheads="1"/>
            </p:cNvSpPr>
            <p:nvPr/>
          </p:nvSpPr>
          <p:spPr bwMode="auto">
            <a:xfrm>
              <a:off x="4209" y="693"/>
              <a:ext cx="598" cy="47"/>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nvGrpSpPr>
            <p:cNvPr id="95387" name="Group 207">
              <a:extLst>
                <a:ext uri="{FF2B5EF4-FFF2-40B4-BE49-F238E27FC236}">
                  <a16:creationId xmlns:a16="http://schemas.microsoft.com/office/drawing/2014/main" id="{7A711471-3B36-F84D-8CC3-D37302D9536F}"/>
                </a:ext>
              </a:extLst>
            </p:cNvPr>
            <p:cNvGrpSpPr>
              <a:grpSpLocks/>
            </p:cNvGrpSpPr>
            <p:nvPr/>
          </p:nvGrpSpPr>
          <p:grpSpPr bwMode="auto">
            <a:xfrm>
              <a:off x="4749" y="668"/>
              <a:ext cx="581" cy="145"/>
              <a:chOff x="614" y="2568"/>
              <a:chExt cx="725" cy="139"/>
            </a:xfrm>
          </p:grpSpPr>
          <p:sp>
            <p:nvSpPr>
              <p:cNvPr id="95412" name="AutoShape 208">
                <a:extLst>
                  <a:ext uri="{FF2B5EF4-FFF2-40B4-BE49-F238E27FC236}">
                    <a16:creationId xmlns:a16="http://schemas.microsoft.com/office/drawing/2014/main" id="{949F58DB-4EDB-214B-9D46-24068AC9B186}"/>
                  </a:ext>
                </a:extLst>
              </p:cNvPr>
              <p:cNvSpPr>
                <a:spLocks noChangeArrowheads="1"/>
              </p:cNvSpPr>
              <p:nvPr/>
            </p:nvSpPr>
            <p:spPr bwMode="auto">
              <a:xfrm>
                <a:off x="613" y="2570"/>
                <a:ext cx="726" cy="135"/>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413" name="AutoShape 209">
                <a:extLst>
                  <a:ext uri="{FF2B5EF4-FFF2-40B4-BE49-F238E27FC236}">
                    <a16:creationId xmlns:a16="http://schemas.microsoft.com/office/drawing/2014/main" id="{6DB24F9C-3FD1-514B-A332-8CD2BB8D8618}"/>
                  </a:ext>
                </a:extLst>
              </p:cNvPr>
              <p:cNvSpPr>
                <a:spLocks noChangeArrowheads="1"/>
              </p:cNvSpPr>
              <p:nvPr/>
            </p:nvSpPr>
            <p:spPr bwMode="auto">
              <a:xfrm>
                <a:off x="627" y="2587"/>
                <a:ext cx="693" cy="101"/>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sp>
          <p:nvSpPr>
            <p:cNvPr id="95388" name="Rectangle 210">
              <a:extLst>
                <a:ext uri="{FF2B5EF4-FFF2-40B4-BE49-F238E27FC236}">
                  <a16:creationId xmlns:a16="http://schemas.microsoft.com/office/drawing/2014/main" id="{81E7445F-0390-124E-92E3-6A8B2F57CD3C}"/>
                </a:ext>
              </a:extLst>
            </p:cNvPr>
            <p:cNvSpPr>
              <a:spLocks noChangeArrowheads="1"/>
            </p:cNvSpPr>
            <p:nvPr/>
          </p:nvSpPr>
          <p:spPr bwMode="auto">
            <a:xfrm>
              <a:off x="4225" y="1016"/>
              <a:ext cx="592" cy="47"/>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nvGrpSpPr>
            <p:cNvPr id="95389" name="Group 211">
              <a:extLst>
                <a:ext uri="{FF2B5EF4-FFF2-40B4-BE49-F238E27FC236}">
                  <a16:creationId xmlns:a16="http://schemas.microsoft.com/office/drawing/2014/main" id="{1210C1AD-E4E8-8D4A-B124-D5974C2A3CB6}"/>
                </a:ext>
              </a:extLst>
            </p:cNvPr>
            <p:cNvGrpSpPr>
              <a:grpSpLocks/>
            </p:cNvGrpSpPr>
            <p:nvPr/>
          </p:nvGrpSpPr>
          <p:grpSpPr bwMode="auto">
            <a:xfrm>
              <a:off x="4747" y="994"/>
              <a:ext cx="581" cy="134"/>
              <a:chOff x="614" y="2568"/>
              <a:chExt cx="725" cy="139"/>
            </a:xfrm>
          </p:grpSpPr>
          <p:sp>
            <p:nvSpPr>
              <p:cNvPr id="95410" name="AutoShape 212">
                <a:extLst>
                  <a:ext uri="{FF2B5EF4-FFF2-40B4-BE49-F238E27FC236}">
                    <a16:creationId xmlns:a16="http://schemas.microsoft.com/office/drawing/2014/main" id="{0E937518-5EF9-4344-8302-52992DCB8B0D}"/>
                  </a:ext>
                </a:extLst>
              </p:cNvPr>
              <p:cNvSpPr>
                <a:spLocks noChangeArrowheads="1"/>
              </p:cNvSpPr>
              <p:nvPr/>
            </p:nvSpPr>
            <p:spPr bwMode="auto">
              <a:xfrm>
                <a:off x="616" y="2567"/>
                <a:ext cx="726" cy="140"/>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411" name="AutoShape 213">
                <a:extLst>
                  <a:ext uri="{FF2B5EF4-FFF2-40B4-BE49-F238E27FC236}">
                    <a16:creationId xmlns:a16="http://schemas.microsoft.com/office/drawing/2014/main" id="{E3BE0A99-A32C-A748-9D6B-93153596126C}"/>
                  </a:ext>
                </a:extLst>
              </p:cNvPr>
              <p:cNvSpPr>
                <a:spLocks noChangeArrowheads="1"/>
              </p:cNvSpPr>
              <p:nvPr/>
            </p:nvSpPr>
            <p:spPr bwMode="auto">
              <a:xfrm>
                <a:off x="629" y="2585"/>
                <a:ext cx="693" cy="10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sp>
          <p:nvSpPr>
            <p:cNvPr id="95390" name="Rectangle 214">
              <a:extLst>
                <a:ext uri="{FF2B5EF4-FFF2-40B4-BE49-F238E27FC236}">
                  <a16:creationId xmlns:a16="http://schemas.microsoft.com/office/drawing/2014/main" id="{3EA5E696-5FEC-CF4B-B98F-C578B03BC343}"/>
                </a:ext>
              </a:extLst>
            </p:cNvPr>
            <p:cNvSpPr>
              <a:spLocks noChangeArrowheads="1"/>
            </p:cNvSpPr>
            <p:nvPr/>
          </p:nvSpPr>
          <p:spPr bwMode="auto">
            <a:xfrm>
              <a:off x="4215" y="1357"/>
              <a:ext cx="598" cy="47"/>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391" name="Rectangle 215">
              <a:extLst>
                <a:ext uri="{FF2B5EF4-FFF2-40B4-BE49-F238E27FC236}">
                  <a16:creationId xmlns:a16="http://schemas.microsoft.com/office/drawing/2014/main" id="{E84CF9A2-C580-3140-9274-7524CE0D4E80}"/>
                </a:ext>
              </a:extLst>
            </p:cNvPr>
            <p:cNvSpPr>
              <a:spLocks noChangeArrowheads="1"/>
            </p:cNvSpPr>
            <p:nvPr/>
          </p:nvSpPr>
          <p:spPr bwMode="auto">
            <a:xfrm>
              <a:off x="4225" y="1656"/>
              <a:ext cx="598" cy="47"/>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nvGrpSpPr>
            <p:cNvPr id="95392" name="Group 216">
              <a:extLst>
                <a:ext uri="{FF2B5EF4-FFF2-40B4-BE49-F238E27FC236}">
                  <a16:creationId xmlns:a16="http://schemas.microsoft.com/office/drawing/2014/main" id="{C9A56C6A-5774-BE4A-B678-CCD4E52BE37B}"/>
                </a:ext>
              </a:extLst>
            </p:cNvPr>
            <p:cNvGrpSpPr>
              <a:grpSpLocks/>
            </p:cNvGrpSpPr>
            <p:nvPr/>
          </p:nvGrpSpPr>
          <p:grpSpPr bwMode="auto">
            <a:xfrm>
              <a:off x="4735" y="1627"/>
              <a:ext cx="582" cy="151"/>
              <a:chOff x="614" y="2568"/>
              <a:chExt cx="725" cy="139"/>
            </a:xfrm>
          </p:grpSpPr>
          <p:sp>
            <p:nvSpPr>
              <p:cNvPr id="95408" name="AutoShape 217">
                <a:extLst>
                  <a:ext uri="{FF2B5EF4-FFF2-40B4-BE49-F238E27FC236}">
                    <a16:creationId xmlns:a16="http://schemas.microsoft.com/office/drawing/2014/main" id="{36A8187A-2E31-E249-A034-90DF6BEA2D8D}"/>
                  </a:ext>
                </a:extLst>
              </p:cNvPr>
              <p:cNvSpPr>
                <a:spLocks noChangeArrowheads="1"/>
              </p:cNvSpPr>
              <p:nvPr/>
            </p:nvSpPr>
            <p:spPr bwMode="auto">
              <a:xfrm>
                <a:off x="611" y="2568"/>
                <a:ext cx="731" cy="141"/>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409" name="AutoShape 218">
                <a:extLst>
                  <a:ext uri="{FF2B5EF4-FFF2-40B4-BE49-F238E27FC236}">
                    <a16:creationId xmlns:a16="http://schemas.microsoft.com/office/drawing/2014/main" id="{383E57A9-40BF-134A-92FA-9AEA2D9C3035}"/>
                  </a:ext>
                </a:extLst>
              </p:cNvPr>
              <p:cNvSpPr>
                <a:spLocks noChangeArrowheads="1"/>
              </p:cNvSpPr>
              <p:nvPr/>
            </p:nvSpPr>
            <p:spPr bwMode="auto">
              <a:xfrm>
                <a:off x="624" y="2584"/>
                <a:ext cx="698" cy="108"/>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sp>
          <p:nvSpPr>
            <p:cNvPr id="95393" name="Freeform 219">
              <a:extLst>
                <a:ext uri="{FF2B5EF4-FFF2-40B4-BE49-F238E27FC236}">
                  <a16:creationId xmlns:a16="http://schemas.microsoft.com/office/drawing/2014/main" id="{D6C356D1-2162-DF4B-A9DC-CB8E28550644}"/>
                </a:ext>
              </a:extLst>
            </p:cNvPr>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5394" name="Group 220">
              <a:extLst>
                <a:ext uri="{FF2B5EF4-FFF2-40B4-BE49-F238E27FC236}">
                  <a16:creationId xmlns:a16="http://schemas.microsoft.com/office/drawing/2014/main" id="{19436C2F-013C-B248-B4CD-69143E2DE07E}"/>
                </a:ext>
              </a:extLst>
            </p:cNvPr>
            <p:cNvGrpSpPr>
              <a:grpSpLocks/>
            </p:cNvGrpSpPr>
            <p:nvPr/>
          </p:nvGrpSpPr>
          <p:grpSpPr bwMode="auto">
            <a:xfrm>
              <a:off x="4739" y="1327"/>
              <a:ext cx="582" cy="139"/>
              <a:chOff x="614" y="2568"/>
              <a:chExt cx="725" cy="139"/>
            </a:xfrm>
          </p:grpSpPr>
          <p:sp>
            <p:nvSpPr>
              <p:cNvPr id="95406" name="AutoShape 221">
                <a:extLst>
                  <a:ext uri="{FF2B5EF4-FFF2-40B4-BE49-F238E27FC236}">
                    <a16:creationId xmlns:a16="http://schemas.microsoft.com/office/drawing/2014/main" id="{280CAB8C-CBD5-C84E-8E79-E329AAA3E204}"/>
                  </a:ext>
                </a:extLst>
              </p:cNvPr>
              <p:cNvSpPr>
                <a:spLocks noChangeArrowheads="1"/>
              </p:cNvSpPr>
              <p:nvPr/>
            </p:nvSpPr>
            <p:spPr bwMode="auto">
              <a:xfrm>
                <a:off x="612" y="2569"/>
                <a:ext cx="725" cy="147"/>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407" name="AutoShape 222">
                <a:extLst>
                  <a:ext uri="{FF2B5EF4-FFF2-40B4-BE49-F238E27FC236}">
                    <a16:creationId xmlns:a16="http://schemas.microsoft.com/office/drawing/2014/main" id="{836BF900-8284-2846-8564-50AD206853FA}"/>
                  </a:ext>
                </a:extLst>
              </p:cNvPr>
              <p:cNvSpPr>
                <a:spLocks noChangeArrowheads="1"/>
              </p:cNvSpPr>
              <p:nvPr/>
            </p:nvSpPr>
            <p:spPr bwMode="auto">
              <a:xfrm>
                <a:off x="626" y="2586"/>
                <a:ext cx="691" cy="106"/>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sp>
          <p:nvSpPr>
            <p:cNvPr id="95395" name="Rectangle 223">
              <a:extLst>
                <a:ext uri="{FF2B5EF4-FFF2-40B4-BE49-F238E27FC236}">
                  <a16:creationId xmlns:a16="http://schemas.microsoft.com/office/drawing/2014/main" id="{74E9A009-65EA-8E4C-8FCC-2031BA1C1331}"/>
                </a:ext>
              </a:extLst>
            </p:cNvPr>
            <p:cNvSpPr>
              <a:spLocks noChangeArrowheads="1"/>
            </p:cNvSpPr>
            <p:nvPr/>
          </p:nvSpPr>
          <p:spPr bwMode="auto">
            <a:xfrm>
              <a:off x="5250" y="429"/>
              <a:ext cx="69" cy="2290"/>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396" name="Freeform 224">
              <a:extLst>
                <a:ext uri="{FF2B5EF4-FFF2-40B4-BE49-F238E27FC236}">
                  <a16:creationId xmlns:a16="http://schemas.microsoft.com/office/drawing/2014/main" id="{E8205A6F-F3F3-934F-8FEB-1DAEBC47AC3E}"/>
                </a:ext>
              </a:extLst>
            </p:cNvPr>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97" name="Freeform 225">
              <a:extLst>
                <a:ext uri="{FF2B5EF4-FFF2-40B4-BE49-F238E27FC236}">
                  <a16:creationId xmlns:a16="http://schemas.microsoft.com/office/drawing/2014/main" id="{A0D45ACC-91D4-4841-B892-CBCEDBDFD411}"/>
                </a:ext>
              </a:extLst>
            </p:cNvPr>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98" name="Oval 226">
              <a:extLst>
                <a:ext uri="{FF2B5EF4-FFF2-40B4-BE49-F238E27FC236}">
                  <a16:creationId xmlns:a16="http://schemas.microsoft.com/office/drawing/2014/main" id="{3F6E5D48-16B4-4944-93D0-DA56900AE336}"/>
                </a:ext>
              </a:extLst>
            </p:cNvPr>
            <p:cNvSpPr>
              <a:spLocks noChangeArrowheads="1"/>
            </p:cNvSpPr>
            <p:nvPr/>
          </p:nvSpPr>
          <p:spPr bwMode="auto">
            <a:xfrm>
              <a:off x="5517" y="2614"/>
              <a:ext cx="48" cy="94"/>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399" name="Freeform 227">
              <a:extLst>
                <a:ext uri="{FF2B5EF4-FFF2-40B4-BE49-F238E27FC236}">
                  <a16:creationId xmlns:a16="http://schemas.microsoft.com/office/drawing/2014/main" id="{7ED61109-CCB8-AA4F-BD19-81E8DBCEEBF0}"/>
                </a:ext>
              </a:extLst>
            </p:cNvPr>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00" name="AutoShape 228">
              <a:extLst>
                <a:ext uri="{FF2B5EF4-FFF2-40B4-BE49-F238E27FC236}">
                  <a16:creationId xmlns:a16="http://schemas.microsoft.com/office/drawing/2014/main" id="{060B8773-DEA8-6B49-95F7-D1E5E3844641}"/>
                </a:ext>
              </a:extLst>
            </p:cNvPr>
            <p:cNvSpPr>
              <a:spLocks noChangeArrowheads="1"/>
            </p:cNvSpPr>
            <p:nvPr/>
          </p:nvSpPr>
          <p:spPr bwMode="auto">
            <a:xfrm>
              <a:off x="4140" y="2678"/>
              <a:ext cx="1201" cy="147"/>
            </a:xfrm>
            <a:prstGeom prst="roundRect">
              <a:avLst>
                <a:gd name="adj" fmla="val 50000"/>
              </a:avLst>
            </a:prstGeom>
            <a:solidFill>
              <a:srgbClr val="DDDDDD"/>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401" name="AutoShape 229">
              <a:extLst>
                <a:ext uri="{FF2B5EF4-FFF2-40B4-BE49-F238E27FC236}">
                  <a16:creationId xmlns:a16="http://schemas.microsoft.com/office/drawing/2014/main" id="{79EA2F43-699B-674C-AB0D-FA2EA9D86FBC}"/>
                </a:ext>
              </a:extLst>
            </p:cNvPr>
            <p:cNvSpPr>
              <a:spLocks noChangeArrowheads="1"/>
            </p:cNvSpPr>
            <p:nvPr/>
          </p:nvSpPr>
          <p:spPr bwMode="auto">
            <a:xfrm>
              <a:off x="4204" y="2713"/>
              <a:ext cx="1073" cy="82"/>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402" name="Oval 230">
              <a:extLst>
                <a:ext uri="{FF2B5EF4-FFF2-40B4-BE49-F238E27FC236}">
                  <a16:creationId xmlns:a16="http://schemas.microsoft.com/office/drawing/2014/main" id="{12F5D280-E837-C14F-915C-DCC6616913EC}"/>
                </a:ext>
              </a:extLst>
            </p:cNvPr>
            <p:cNvSpPr>
              <a:spLocks noChangeArrowheads="1"/>
            </p:cNvSpPr>
            <p:nvPr/>
          </p:nvSpPr>
          <p:spPr bwMode="auto">
            <a:xfrm>
              <a:off x="4305" y="2385"/>
              <a:ext cx="160" cy="141"/>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403" name="Oval 231">
              <a:extLst>
                <a:ext uri="{FF2B5EF4-FFF2-40B4-BE49-F238E27FC236}">
                  <a16:creationId xmlns:a16="http://schemas.microsoft.com/office/drawing/2014/main" id="{CC1BAC76-D338-1F47-932E-E0E78BB763AE}"/>
                </a:ext>
              </a:extLst>
            </p:cNvPr>
            <p:cNvSpPr>
              <a:spLocks noChangeArrowheads="1"/>
            </p:cNvSpPr>
            <p:nvPr/>
          </p:nvSpPr>
          <p:spPr bwMode="auto">
            <a:xfrm>
              <a:off x="4487" y="2385"/>
              <a:ext cx="160" cy="141"/>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FF0000"/>
                </a:solidFill>
                <a:cs typeface="Arial" panose="020B0604020202020204" pitchFamily="34" charset="0"/>
              </a:endParaRPr>
            </a:p>
          </p:txBody>
        </p:sp>
        <p:sp>
          <p:nvSpPr>
            <p:cNvPr id="95404" name="Oval 232">
              <a:extLst>
                <a:ext uri="{FF2B5EF4-FFF2-40B4-BE49-F238E27FC236}">
                  <a16:creationId xmlns:a16="http://schemas.microsoft.com/office/drawing/2014/main" id="{3CE423C8-8CF4-954A-BB96-11F110103684}"/>
                </a:ext>
              </a:extLst>
            </p:cNvPr>
            <p:cNvSpPr>
              <a:spLocks noChangeArrowheads="1"/>
            </p:cNvSpPr>
            <p:nvPr/>
          </p:nvSpPr>
          <p:spPr bwMode="auto">
            <a:xfrm>
              <a:off x="4663" y="2379"/>
              <a:ext cx="155" cy="141"/>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405" name="Rectangle 233">
              <a:extLst>
                <a:ext uri="{FF2B5EF4-FFF2-40B4-BE49-F238E27FC236}">
                  <a16:creationId xmlns:a16="http://schemas.microsoft.com/office/drawing/2014/main" id="{AAC3E53D-656E-E643-8CE6-BFA64D4A124F}"/>
                </a:ext>
              </a:extLst>
            </p:cNvPr>
            <p:cNvSpPr>
              <a:spLocks noChangeArrowheads="1"/>
            </p:cNvSpPr>
            <p:nvPr/>
          </p:nvSpPr>
          <p:spPr bwMode="auto">
            <a:xfrm>
              <a:off x="5063" y="1833"/>
              <a:ext cx="85" cy="763"/>
            </a:xfrm>
            <a:prstGeom prst="rect">
              <a:avLst/>
            </a:prstGeom>
            <a:solidFill>
              <a:srgbClr val="292929"/>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grpSp>
        <p:nvGrpSpPr>
          <p:cNvPr id="95247" name="Group 234">
            <a:extLst>
              <a:ext uri="{FF2B5EF4-FFF2-40B4-BE49-F238E27FC236}">
                <a16:creationId xmlns:a16="http://schemas.microsoft.com/office/drawing/2014/main" id="{1692E9E1-1AA4-3546-AD6B-C1294CC71B16}"/>
              </a:ext>
            </a:extLst>
          </p:cNvPr>
          <p:cNvGrpSpPr>
            <a:grpSpLocks/>
          </p:cNvGrpSpPr>
          <p:nvPr/>
        </p:nvGrpSpPr>
        <p:grpSpPr bwMode="auto">
          <a:xfrm>
            <a:off x="1978025" y="2295525"/>
            <a:ext cx="850900" cy="615950"/>
            <a:chOff x="4420" y="878"/>
            <a:chExt cx="614" cy="458"/>
          </a:xfrm>
        </p:grpSpPr>
        <p:pic>
          <p:nvPicPr>
            <p:cNvPr id="95360" name="Picture 235" descr="laptop_keyboard">
              <a:extLst>
                <a:ext uri="{FF2B5EF4-FFF2-40B4-BE49-F238E27FC236}">
                  <a16:creationId xmlns:a16="http://schemas.microsoft.com/office/drawing/2014/main" id="{0C6BA841-D74F-C14E-B5D6-75C6AD0EB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9064" flipH="1">
              <a:off x="4420" y="1108"/>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361" name="Freeform 236">
              <a:extLst>
                <a:ext uri="{FF2B5EF4-FFF2-40B4-BE49-F238E27FC236}">
                  <a16:creationId xmlns:a16="http://schemas.microsoft.com/office/drawing/2014/main" id="{5018FA9C-0463-6B46-BBEB-345A66487803}"/>
                </a:ext>
              </a:extLst>
            </p:cNvPr>
            <p:cNvSpPr>
              <a:spLocks/>
            </p:cNvSpPr>
            <p:nvPr/>
          </p:nvSpPr>
          <p:spPr bwMode="auto">
            <a:xfrm>
              <a:off x="4595" y="888"/>
              <a:ext cx="424" cy="297"/>
            </a:xfrm>
            <a:custGeom>
              <a:avLst/>
              <a:gdLst>
                <a:gd name="T0" fmla="*/ 0 w 2982"/>
                <a:gd name="T1" fmla="*/ 0 h 2442"/>
                <a:gd name="T2" fmla="*/ 0 w 2982"/>
                <a:gd name="T3" fmla="*/ 0 h 2442"/>
                <a:gd name="T4" fmla="*/ 0 w 2982"/>
                <a:gd name="T5" fmla="*/ 0 h 2442"/>
                <a:gd name="T6" fmla="*/ 0 w 2982"/>
                <a:gd name="T7" fmla="*/ 0 h 2442"/>
                <a:gd name="T8" fmla="*/ 0 w 2982"/>
                <a:gd name="T9" fmla="*/ 0 h 2442"/>
                <a:gd name="T10" fmla="*/ 0 60000 65536"/>
                <a:gd name="T11" fmla="*/ 0 60000 65536"/>
                <a:gd name="T12" fmla="*/ 0 60000 65536"/>
                <a:gd name="T13" fmla="*/ 0 60000 65536"/>
                <a:gd name="T14" fmla="*/ 0 60000 65536"/>
                <a:gd name="T15" fmla="*/ 0 w 2982"/>
                <a:gd name="T16" fmla="*/ 0 h 2442"/>
                <a:gd name="T17" fmla="*/ 2982 w 2982"/>
                <a:gd name="T18" fmla="*/ 2442 h 2442"/>
              </a:gdLst>
              <a:ahLst/>
              <a:cxnLst>
                <a:cxn ang="T10">
                  <a:pos x="T0" y="T1"/>
                </a:cxn>
                <a:cxn ang="T11">
                  <a:pos x="T2" y="T3"/>
                </a:cxn>
                <a:cxn ang="T12">
                  <a:pos x="T4" y="T5"/>
                </a:cxn>
                <a:cxn ang="T13">
                  <a:pos x="T6" y="T7"/>
                </a:cxn>
                <a:cxn ang="T14">
                  <a:pos x="T8" y="T9"/>
                </a:cxn>
              </a:cxnLst>
              <a:rect l="T15" t="T16" r="T17" b="T18"/>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p:spPr>
          <p:txBody>
            <a:bodyPr/>
            <a:lstStyle/>
            <a:p>
              <a:endParaRPr lang="en-US"/>
            </a:p>
          </p:txBody>
        </p:sp>
        <p:pic>
          <p:nvPicPr>
            <p:cNvPr id="95362" name="Picture 237" descr="screen">
              <a:extLst>
                <a:ext uri="{FF2B5EF4-FFF2-40B4-BE49-F238E27FC236}">
                  <a16:creationId xmlns:a16="http://schemas.microsoft.com/office/drawing/2014/main" id="{F94A6BA6-7C6F-224B-9210-899345565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6" y="895"/>
              <a:ext cx="385"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363" name="Freeform 238">
              <a:extLst>
                <a:ext uri="{FF2B5EF4-FFF2-40B4-BE49-F238E27FC236}">
                  <a16:creationId xmlns:a16="http://schemas.microsoft.com/office/drawing/2014/main" id="{C32085AD-888D-8C43-81CE-C26908FB7EE9}"/>
                </a:ext>
              </a:extLst>
            </p:cNvPr>
            <p:cNvSpPr>
              <a:spLocks/>
            </p:cNvSpPr>
            <p:nvPr/>
          </p:nvSpPr>
          <p:spPr bwMode="auto">
            <a:xfrm>
              <a:off x="4672" y="879"/>
              <a:ext cx="359" cy="55"/>
            </a:xfrm>
            <a:custGeom>
              <a:avLst/>
              <a:gdLst>
                <a:gd name="T0" fmla="*/ 0 w 2528"/>
                <a:gd name="T1" fmla="*/ 0 h 455"/>
                <a:gd name="T2" fmla="*/ 0 w 2528"/>
                <a:gd name="T3" fmla="*/ 0 h 455"/>
                <a:gd name="T4" fmla="*/ 0 w 2528"/>
                <a:gd name="T5" fmla="*/ 0 h 455"/>
                <a:gd name="T6" fmla="*/ 0 w 2528"/>
                <a:gd name="T7" fmla="*/ 0 h 455"/>
                <a:gd name="T8" fmla="*/ 0 w 2528"/>
                <a:gd name="T9" fmla="*/ 0 h 455"/>
                <a:gd name="T10" fmla="*/ 0 60000 65536"/>
                <a:gd name="T11" fmla="*/ 0 60000 65536"/>
                <a:gd name="T12" fmla="*/ 0 60000 65536"/>
                <a:gd name="T13" fmla="*/ 0 60000 65536"/>
                <a:gd name="T14" fmla="*/ 0 60000 65536"/>
                <a:gd name="T15" fmla="*/ 0 w 2528"/>
                <a:gd name="T16" fmla="*/ 0 h 455"/>
                <a:gd name="T17" fmla="*/ 2528 w 2528"/>
                <a:gd name="T18" fmla="*/ 455 h 455"/>
              </a:gdLst>
              <a:ahLst/>
              <a:cxnLst>
                <a:cxn ang="T10">
                  <a:pos x="T0" y="T1"/>
                </a:cxn>
                <a:cxn ang="T11">
                  <a:pos x="T2" y="T3"/>
                </a:cxn>
                <a:cxn ang="T12">
                  <a:pos x="T4" y="T5"/>
                </a:cxn>
                <a:cxn ang="T13">
                  <a:pos x="T6" y="T7"/>
                </a:cxn>
                <a:cxn ang="T14">
                  <a:pos x="T8" y="T9"/>
                </a:cxn>
              </a:cxnLst>
              <a:rect l="T15" t="T16" r="T17" b="T18"/>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64" name="Freeform 239">
              <a:extLst>
                <a:ext uri="{FF2B5EF4-FFF2-40B4-BE49-F238E27FC236}">
                  <a16:creationId xmlns:a16="http://schemas.microsoft.com/office/drawing/2014/main" id="{4FE09D3C-349C-814D-87BD-97A6A5854D4A}"/>
                </a:ext>
              </a:extLst>
            </p:cNvPr>
            <p:cNvSpPr>
              <a:spLocks/>
            </p:cNvSpPr>
            <p:nvPr/>
          </p:nvSpPr>
          <p:spPr bwMode="auto">
            <a:xfrm>
              <a:off x="4591" y="878"/>
              <a:ext cx="100" cy="230"/>
            </a:xfrm>
            <a:custGeom>
              <a:avLst/>
              <a:gdLst>
                <a:gd name="T0" fmla="*/ 0 w 702"/>
                <a:gd name="T1" fmla="*/ 0 h 1893"/>
                <a:gd name="T2" fmla="*/ 0 w 702"/>
                <a:gd name="T3" fmla="*/ 0 h 1893"/>
                <a:gd name="T4" fmla="*/ 0 w 702"/>
                <a:gd name="T5" fmla="*/ 0 h 1893"/>
                <a:gd name="T6" fmla="*/ 0 w 702"/>
                <a:gd name="T7" fmla="*/ 0 h 1893"/>
                <a:gd name="T8" fmla="*/ 0 w 702"/>
                <a:gd name="T9" fmla="*/ 0 h 1893"/>
                <a:gd name="T10" fmla="*/ 0 60000 65536"/>
                <a:gd name="T11" fmla="*/ 0 60000 65536"/>
                <a:gd name="T12" fmla="*/ 0 60000 65536"/>
                <a:gd name="T13" fmla="*/ 0 60000 65536"/>
                <a:gd name="T14" fmla="*/ 0 60000 65536"/>
                <a:gd name="T15" fmla="*/ 0 w 702"/>
                <a:gd name="T16" fmla="*/ 0 h 1893"/>
                <a:gd name="T17" fmla="*/ 702 w 702"/>
                <a:gd name="T18" fmla="*/ 1893 h 1893"/>
              </a:gdLst>
              <a:ahLst/>
              <a:cxnLst>
                <a:cxn ang="T10">
                  <a:pos x="T0" y="T1"/>
                </a:cxn>
                <a:cxn ang="T11">
                  <a:pos x="T2" y="T3"/>
                </a:cxn>
                <a:cxn ang="T12">
                  <a:pos x="T4" y="T5"/>
                </a:cxn>
                <a:cxn ang="T13">
                  <a:pos x="T6" y="T7"/>
                </a:cxn>
                <a:cxn ang="T14">
                  <a:pos x="T8" y="T9"/>
                </a:cxn>
              </a:cxnLst>
              <a:rect l="T15" t="T16" r="T17" b="T18"/>
              <a:pathLst>
                <a:path w="702" h="1893">
                  <a:moveTo>
                    <a:pt x="579" y="0"/>
                  </a:moveTo>
                  <a:lnTo>
                    <a:pt x="0" y="1869"/>
                  </a:lnTo>
                  <a:lnTo>
                    <a:pt x="114" y="1893"/>
                  </a:lnTo>
                  <a:lnTo>
                    <a:pt x="702" y="51"/>
                  </a:lnTo>
                  <a:lnTo>
                    <a:pt x="579"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65" name="Freeform 240">
              <a:extLst>
                <a:ext uri="{FF2B5EF4-FFF2-40B4-BE49-F238E27FC236}">
                  <a16:creationId xmlns:a16="http://schemas.microsoft.com/office/drawing/2014/main" id="{B6174E64-1E77-EA42-86AC-0FD0525170B8}"/>
                </a:ext>
              </a:extLst>
            </p:cNvPr>
            <p:cNvSpPr>
              <a:spLocks/>
            </p:cNvSpPr>
            <p:nvPr/>
          </p:nvSpPr>
          <p:spPr bwMode="auto">
            <a:xfrm>
              <a:off x="4921" y="920"/>
              <a:ext cx="108" cy="265"/>
            </a:xfrm>
            <a:custGeom>
              <a:avLst/>
              <a:gdLst>
                <a:gd name="T0" fmla="*/ 0 w 756"/>
                <a:gd name="T1" fmla="*/ 0 h 2184"/>
                <a:gd name="T2" fmla="*/ 0 w 756"/>
                <a:gd name="T3" fmla="*/ 0 h 2184"/>
                <a:gd name="T4" fmla="*/ 0 w 756"/>
                <a:gd name="T5" fmla="*/ 0 h 2184"/>
                <a:gd name="T6" fmla="*/ 0 w 756"/>
                <a:gd name="T7" fmla="*/ 0 h 2184"/>
                <a:gd name="T8" fmla="*/ 0 w 756"/>
                <a:gd name="T9" fmla="*/ 0 h 2184"/>
                <a:gd name="T10" fmla="*/ 0 60000 65536"/>
                <a:gd name="T11" fmla="*/ 0 60000 65536"/>
                <a:gd name="T12" fmla="*/ 0 60000 65536"/>
                <a:gd name="T13" fmla="*/ 0 60000 65536"/>
                <a:gd name="T14" fmla="*/ 0 60000 65536"/>
                <a:gd name="T15" fmla="*/ 0 w 756"/>
                <a:gd name="T16" fmla="*/ 0 h 2184"/>
                <a:gd name="T17" fmla="*/ 756 w 756"/>
                <a:gd name="T18" fmla="*/ 2184 h 2184"/>
              </a:gdLst>
              <a:ahLst/>
              <a:cxnLst>
                <a:cxn ang="T10">
                  <a:pos x="T0" y="T1"/>
                </a:cxn>
                <a:cxn ang="T11">
                  <a:pos x="T2" y="T3"/>
                </a:cxn>
                <a:cxn ang="T12">
                  <a:pos x="T4" y="T5"/>
                </a:cxn>
                <a:cxn ang="T13">
                  <a:pos x="T6" y="T7"/>
                </a:cxn>
                <a:cxn ang="T14">
                  <a:pos x="T8" y="T9"/>
                </a:cxn>
              </a:cxnLst>
              <a:rect l="T15" t="T16" r="T17" b="T18"/>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66" name="Freeform 241">
              <a:extLst>
                <a:ext uri="{FF2B5EF4-FFF2-40B4-BE49-F238E27FC236}">
                  <a16:creationId xmlns:a16="http://schemas.microsoft.com/office/drawing/2014/main" id="{069CB165-4A96-2548-A3EB-75BF8154B3E3}"/>
                </a:ext>
              </a:extLst>
            </p:cNvPr>
            <p:cNvSpPr>
              <a:spLocks/>
            </p:cNvSpPr>
            <p:nvPr/>
          </p:nvSpPr>
          <p:spPr bwMode="auto">
            <a:xfrm>
              <a:off x="4590" y="1097"/>
              <a:ext cx="394" cy="89"/>
            </a:xfrm>
            <a:custGeom>
              <a:avLst/>
              <a:gdLst>
                <a:gd name="T0" fmla="*/ 0 w 2773"/>
                <a:gd name="T1" fmla="*/ 0 h 738"/>
                <a:gd name="T2" fmla="*/ 0 w 2773"/>
                <a:gd name="T3" fmla="*/ 0 h 738"/>
                <a:gd name="T4" fmla="*/ 0 w 2773"/>
                <a:gd name="T5" fmla="*/ 0 h 738"/>
                <a:gd name="T6" fmla="*/ 0 w 2773"/>
                <a:gd name="T7" fmla="*/ 0 h 738"/>
                <a:gd name="T8" fmla="*/ 0 w 2773"/>
                <a:gd name="T9" fmla="*/ 0 h 738"/>
                <a:gd name="T10" fmla="*/ 0 60000 65536"/>
                <a:gd name="T11" fmla="*/ 0 60000 65536"/>
                <a:gd name="T12" fmla="*/ 0 60000 65536"/>
                <a:gd name="T13" fmla="*/ 0 60000 65536"/>
                <a:gd name="T14" fmla="*/ 0 60000 65536"/>
                <a:gd name="T15" fmla="*/ 0 w 2773"/>
                <a:gd name="T16" fmla="*/ 0 h 738"/>
                <a:gd name="T17" fmla="*/ 2773 w 2773"/>
                <a:gd name="T18" fmla="*/ 738 h 738"/>
              </a:gdLst>
              <a:ahLst/>
              <a:cxnLst>
                <a:cxn ang="T10">
                  <a:pos x="T0" y="T1"/>
                </a:cxn>
                <a:cxn ang="T11">
                  <a:pos x="T2" y="T3"/>
                </a:cxn>
                <a:cxn ang="T12">
                  <a:pos x="T4" y="T5"/>
                </a:cxn>
                <a:cxn ang="T13">
                  <a:pos x="T6" y="T7"/>
                </a:cxn>
                <a:cxn ang="T14">
                  <a:pos x="T8" y="T9"/>
                </a:cxn>
              </a:cxnLst>
              <a:rect l="T15" t="T16" r="T17" b="T18"/>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67" name="Freeform 242">
              <a:extLst>
                <a:ext uri="{FF2B5EF4-FFF2-40B4-BE49-F238E27FC236}">
                  <a16:creationId xmlns:a16="http://schemas.microsoft.com/office/drawing/2014/main" id="{3FC62765-663C-314C-9B70-C3097B6E2C45}"/>
                </a:ext>
              </a:extLst>
            </p:cNvPr>
            <p:cNvSpPr>
              <a:spLocks/>
            </p:cNvSpPr>
            <p:nvPr/>
          </p:nvSpPr>
          <p:spPr bwMode="auto">
            <a:xfrm>
              <a:off x="4933" y="922"/>
              <a:ext cx="101" cy="266"/>
            </a:xfrm>
            <a:custGeom>
              <a:avLst/>
              <a:gdLst>
                <a:gd name="T0" fmla="*/ 0 w 637"/>
                <a:gd name="T1" fmla="*/ 0 h 1659"/>
                <a:gd name="T2" fmla="*/ 0 w 637"/>
                <a:gd name="T3" fmla="*/ 0 h 1659"/>
                <a:gd name="T4" fmla="*/ 0 w 637"/>
                <a:gd name="T5" fmla="*/ 0 h 1659"/>
                <a:gd name="T6" fmla="*/ 0 w 637"/>
                <a:gd name="T7" fmla="*/ 0 h 1659"/>
                <a:gd name="T8" fmla="*/ 0 w 637"/>
                <a:gd name="T9" fmla="*/ 0 h 1659"/>
                <a:gd name="T10" fmla="*/ 0 60000 65536"/>
                <a:gd name="T11" fmla="*/ 0 60000 65536"/>
                <a:gd name="T12" fmla="*/ 0 60000 65536"/>
                <a:gd name="T13" fmla="*/ 0 60000 65536"/>
                <a:gd name="T14" fmla="*/ 0 60000 65536"/>
                <a:gd name="T15" fmla="*/ 0 w 637"/>
                <a:gd name="T16" fmla="*/ 0 h 1659"/>
                <a:gd name="T17" fmla="*/ 637 w 637"/>
                <a:gd name="T18" fmla="*/ 1659 h 1659"/>
              </a:gdLst>
              <a:ahLst/>
              <a:cxnLst>
                <a:cxn ang="T10">
                  <a:pos x="T0" y="T1"/>
                </a:cxn>
                <a:cxn ang="T11">
                  <a:pos x="T2" y="T3"/>
                </a:cxn>
                <a:cxn ang="T12">
                  <a:pos x="T4" y="T5"/>
                </a:cxn>
                <a:cxn ang="T13">
                  <a:pos x="T6" y="T7"/>
                </a:cxn>
                <a:cxn ang="T14">
                  <a:pos x="T8" y="T9"/>
                </a:cxn>
              </a:cxnLst>
              <a:rect l="T15" t="T16" r="T17" b="T18"/>
              <a:pathLst>
                <a:path w="637" h="1659">
                  <a:moveTo>
                    <a:pt x="615" y="0"/>
                  </a:moveTo>
                  <a:lnTo>
                    <a:pt x="637" y="0"/>
                  </a:lnTo>
                  <a:lnTo>
                    <a:pt x="68" y="1659"/>
                  </a:lnTo>
                  <a:lnTo>
                    <a:pt x="0" y="1647"/>
                  </a:lnTo>
                  <a:lnTo>
                    <a:pt x="615"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68" name="Freeform 243">
              <a:extLst>
                <a:ext uri="{FF2B5EF4-FFF2-40B4-BE49-F238E27FC236}">
                  <a16:creationId xmlns:a16="http://schemas.microsoft.com/office/drawing/2014/main" id="{CAC78385-20BE-EC4A-993D-2F24D432AD0F}"/>
                </a:ext>
              </a:extLst>
            </p:cNvPr>
            <p:cNvSpPr>
              <a:spLocks/>
            </p:cNvSpPr>
            <p:nvPr/>
          </p:nvSpPr>
          <p:spPr bwMode="auto">
            <a:xfrm>
              <a:off x="4590" y="1109"/>
              <a:ext cx="351" cy="88"/>
            </a:xfrm>
            <a:custGeom>
              <a:avLst/>
              <a:gdLst>
                <a:gd name="T0" fmla="*/ 0 w 2216"/>
                <a:gd name="T1" fmla="*/ 0 h 550"/>
                <a:gd name="T2" fmla="*/ 0 w 2216"/>
                <a:gd name="T3" fmla="*/ 0 h 550"/>
                <a:gd name="T4" fmla="*/ 0 w 2216"/>
                <a:gd name="T5" fmla="*/ 0 h 550"/>
                <a:gd name="T6" fmla="*/ 0 w 2216"/>
                <a:gd name="T7" fmla="*/ 0 h 550"/>
                <a:gd name="T8" fmla="*/ 0 w 2216"/>
                <a:gd name="T9" fmla="*/ 0 h 550"/>
                <a:gd name="T10" fmla="*/ 0 60000 65536"/>
                <a:gd name="T11" fmla="*/ 0 60000 65536"/>
                <a:gd name="T12" fmla="*/ 0 60000 65536"/>
                <a:gd name="T13" fmla="*/ 0 60000 65536"/>
                <a:gd name="T14" fmla="*/ 0 60000 65536"/>
                <a:gd name="T15" fmla="*/ 0 w 2216"/>
                <a:gd name="T16" fmla="*/ 0 h 550"/>
                <a:gd name="T17" fmla="*/ 2216 w 2216"/>
                <a:gd name="T18" fmla="*/ 550 h 550"/>
              </a:gdLst>
              <a:ahLst/>
              <a:cxnLst>
                <a:cxn ang="T10">
                  <a:pos x="T0" y="T1"/>
                </a:cxn>
                <a:cxn ang="T11">
                  <a:pos x="T2" y="T3"/>
                </a:cxn>
                <a:cxn ang="T12">
                  <a:pos x="T4" y="T5"/>
                </a:cxn>
                <a:cxn ang="T13">
                  <a:pos x="T6" y="T7"/>
                </a:cxn>
                <a:cxn ang="T14">
                  <a:pos x="T8" y="T9"/>
                </a:cxn>
              </a:cxnLst>
              <a:rect l="T15" t="T16" r="T17" b="T18"/>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5369" name="Group 244">
              <a:extLst>
                <a:ext uri="{FF2B5EF4-FFF2-40B4-BE49-F238E27FC236}">
                  <a16:creationId xmlns:a16="http://schemas.microsoft.com/office/drawing/2014/main" id="{245C76BE-58C2-B345-B080-76ADF19D144F}"/>
                </a:ext>
              </a:extLst>
            </p:cNvPr>
            <p:cNvGrpSpPr>
              <a:grpSpLocks/>
            </p:cNvGrpSpPr>
            <p:nvPr/>
          </p:nvGrpSpPr>
          <p:grpSpPr bwMode="auto">
            <a:xfrm>
              <a:off x="4584" y="1203"/>
              <a:ext cx="119" cy="53"/>
              <a:chOff x="1740" y="2642"/>
              <a:chExt cx="752" cy="327"/>
            </a:xfrm>
          </p:grpSpPr>
          <p:sp>
            <p:nvSpPr>
              <p:cNvPr id="95376" name="Freeform 245">
                <a:extLst>
                  <a:ext uri="{FF2B5EF4-FFF2-40B4-BE49-F238E27FC236}">
                    <a16:creationId xmlns:a16="http://schemas.microsoft.com/office/drawing/2014/main" id="{01892C14-A210-F248-AE1F-0DAB77EB04DF}"/>
                  </a:ext>
                </a:extLst>
              </p:cNvPr>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 name="T15" fmla="*/ 0 w 752"/>
                  <a:gd name="T16" fmla="*/ 0 h 327"/>
                  <a:gd name="T17" fmla="*/ 752 w 752"/>
                  <a:gd name="T18" fmla="*/ 327 h 327"/>
                </a:gdLst>
                <a:ahLst/>
                <a:cxnLst>
                  <a:cxn ang="T10">
                    <a:pos x="T0" y="T1"/>
                  </a:cxn>
                  <a:cxn ang="T11">
                    <a:pos x="T2" y="T3"/>
                  </a:cxn>
                  <a:cxn ang="T12">
                    <a:pos x="T4" y="T5"/>
                  </a:cxn>
                  <a:cxn ang="T13">
                    <a:pos x="T6" y="T7"/>
                  </a:cxn>
                  <a:cxn ang="T14">
                    <a:pos x="T8" y="T9"/>
                  </a:cxn>
                </a:cxnLst>
                <a:rect l="T15" t="T16" r="T17" b="T18"/>
                <a:pathLst>
                  <a:path w="752" h="327">
                    <a:moveTo>
                      <a:pt x="293" y="0"/>
                    </a:moveTo>
                    <a:lnTo>
                      <a:pt x="752" y="124"/>
                    </a:lnTo>
                    <a:lnTo>
                      <a:pt x="470" y="327"/>
                    </a:lnTo>
                    <a:lnTo>
                      <a:pt x="0" y="183"/>
                    </a:lnTo>
                    <a:lnTo>
                      <a:pt x="293"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77" name="Freeform 246">
                <a:extLst>
                  <a:ext uri="{FF2B5EF4-FFF2-40B4-BE49-F238E27FC236}">
                    <a16:creationId xmlns:a16="http://schemas.microsoft.com/office/drawing/2014/main" id="{0B0953F8-724F-DB4B-A100-486F682585C9}"/>
                  </a:ext>
                </a:extLst>
              </p:cNvPr>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 name="T15" fmla="*/ 0 w 726"/>
                  <a:gd name="T16" fmla="*/ 0 h 311"/>
                  <a:gd name="T17" fmla="*/ 726 w 726"/>
                  <a:gd name="T18" fmla="*/ 311 h 311"/>
                </a:gdLst>
                <a:ahLst/>
                <a:cxnLst>
                  <a:cxn ang="T10">
                    <a:pos x="T0" y="T1"/>
                  </a:cxn>
                  <a:cxn ang="T11">
                    <a:pos x="T2" y="T3"/>
                  </a:cxn>
                  <a:cxn ang="T12">
                    <a:pos x="T4" y="T5"/>
                  </a:cxn>
                  <a:cxn ang="T13">
                    <a:pos x="T6" y="T7"/>
                  </a:cxn>
                  <a:cxn ang="T14">
                    <a:pos x="T8" y="T9"/>
                  </a:cxn>
                </a:cxnLst>
                <a:rect l="T15" t="T16" r="T17" b="T18"/>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78" name="Freeform 247">
                <a:extLst>
                  <a:ext uri="{FF2B5EF4-FFF2-40B4-BE49-F238E27FC236}">
                    <a16:creationId xmlns:a16="http://schemas.microsoft.com/office/drawing/2014/main" id="{F67CE578-3F48-4248-86BC-119E91635019}"/>
                  </a:ext>
                </a:extLst>
              </p:cNvPr>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 name="T15" fmla="*/ 0 w 258"/>
                  <a:gd name="T16" fmla="*/ 0 h 100"/>
                  <a:gd name="T17" fmla="*/ 258 w 258"/>
                  <a:gd name="T18" fmla="*/ 100 h 100"/>
                </a:gdLst>
                <a:ahLst/>
                <a:cxnLst>
                  <a:cxn ang="T10">
                    <a:pos x="T0" y="T1"/>
                  </a:cxn>
                  <a:cxn ang="T11">
                    <a:pos x="T2" y="T3"/>
                  </a:cxn>
                  <a:cxn ang="T12">
                    <a:pos x="T4" y="T5"/>
                  </a:cxn>
                  <a:cxn ang="T13">
                    <a:pos x="T6" y="T7"/>
                  </a:cxn>
                  <a:cxn ang="T14">
                    <a:pos x="T8" y="T9"/>
                  </a:cxn>
                </a:cxnLst>
                <a:rect l="T15" t="T16" r="T17" b="T18"/>
                <a:pathLst>
                  <a:path w="258" h="100">
                    <a:moveTo>
                      <a:pt x="0" y="44"/>
                    </a:moveTo>
                    <a:lnTo>
                      <a:pt x="75" y="0"/>
                    </a:lnTo>
                    <a:lnTo>
                      <a:pt x="258" y="50"/>
                    </a:lnTo>
                    <a:lnTo>
                      <a:pt x="183" y="100"/>
                    </a:lnTo>
                    <a:lnTo>
                      <a:pt x="0" y="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79" name="Freeform 248">
                <a:extLst>
                  <a:ext uri="{FF2B5EF4-FFF2-40B4-BE49-F238E27FC236}">
                    <a16:creationId xmlns:a16="http://schemas.microsoft.com/office/drawing/2014/main" id="{8CBAC12A-334D-F44D-8364-C5A6F03141F7}"/>
                  </a:ext>
                </a:extLst>
              </p:cNvPr>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80" name="Freeform 249">
                <a:extLst>
                  <a:ext uri="{FF2B5EF4-FFF2-40B4-BE49-F238E27FC236}">
                    <a16:creationId xmlns:a16="http://schemas.microsoft.com/office/drawing/2014/main" id="{A0A4E38A-0C0F-EE46-94F7-BD71F69082E9}"/>
                  </a:ext>
                </a:extLst>
              </p:cNvPr>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 name="T15" fmla="*/ 0 w 258"/>
                  <a:gd name="T16" fmla="*/ 0 h 102"/>
                  <a:gd name="T17" fmla="*/ 258 w 258"/>
                  <a:gd name="T18" fmla="*/ 102 h 102"/>
                </a:gdLst>
                <a:ahLst/>
                <a:cxnLst>
                  <a:cxn ang="T10">
                    <a:pos x="T0" y="T1"/>
                  </a:cxn>
                  <a:cxn ang="T11">
                    <a:pos x="T2" y="T3"/>
                  </a:cxn>
                  <a:cxn ang="T12">
                    <a:pos x="T4" y="T5"/>
                  </a:cxn>
                  <a:cxn ang="T13">
                    <a:pos x="T6" y="T7"/>
                  </a:cxn>
                  <a:cxn ang="T14">
                    <a:pos x="T8" y="T9"/>
                  </a:cxn>
                </a:cxnLst>
                <a:rect l="T15" t="T16" r="T17" b="T18"/>
                <a:pathLst>
                  <a:path w="258" h="102">
                    <a:moveTo>
                      <a:pt x="0" y="46"/>
                    </a:moveTo>
                    <a:lnTo>
                      <a:pt x="71" y="0"/>
                    </a:lnTo>
                    <a:lnTo>
                      <a:pt x="258" y="52"/>
                    </a:lnTo>
                    <a:lnTo>
                      <a:pt x="183" y="102"/>
                    </a:lnTo>
                    <a:lnTo>
                      <a:pt x="0" y="4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81" name="Freeform 250">
                <a:extLst>
                  <a:ext uri="{FF2B5EF4-FFF2-40B4-BE49-F238E27FC236}">
                    <a16:creationId xmlns:a16="http://schemas.microsoft.com/office/drawing/2014/main" id="{16191494-2161-CE4F-83E7-C557D6B61ADA}"/>
                  </a:ext>
                </a:extLst>
              </p:cNvPr>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5370" name="Freeform 251">
              <a:extLst>
                <a:ext uri="{FF2B5EF4-FFF2-40B4-BE49-F238E27FC236}">
                  <a16:creationId xmlns:a16="http://schemas.microsoft.com/office/drawing/2014/main" id="{270D3924-F7D5-A948-9101-932D209DC8C8}"/>
                </a:ext>
              </a:extLst>
            </p:cNvPr>
            <p:cNvSpPr>
              <a:spLocks/>
            </p:cNvSpPr>
            <p:nvPr/>
          </p:nvSpPr>
          <p:spPr bwMode="auto">
            <a:xfrm>
              <a:off x="4788" y="1211"/>
              <a:ext cx="144" cy="116"/>
            </a:xfrm>
            <a:custGeom>
              <a:avLst/>
              <a:gdLst>
                <a:gd name="T0" fmla="*/ 0 w 990"/>
                <a:gd name="T1" fmla="*/ 0 h 792"/>
                <a:gd name="T2" fmla="*/ 0 w 990"/>
                <a:gd name="T3" fmla="*/ 0 h 792"/>
                <a:gd name="T4" fmla="*/ 0 w 990"/>
                <a:gd name="T5" fmla="*/ 0 h 792"/>
                <a:gd name="T6" fmla="*/ 0 w 990"/>
                <a:gd name="T7" fmla="*/ 0 h 792"/>
                <a:gd name="T8" fmla="*/ 0 w 990"/>
                <a:gd name="T9" fmla="*/ 0 h 792"/>
                <a:gd name="T10" fmla="*/ 0 60000 65536"/>
                <a:gd name="T11" fmla="*/ 0 60000 65536"/>
                <a:gd name="T12" fmla="*/ 0 60000 65536"/>
                <a:gd name="T13" fmla="*/ 0 60000 65536"/>
                <a:gd name="T14" fmla="*/ 0 60000 65536"/>
                <a:gd name="T15" fmla="*/ 0 w 990"/>
                <a:gd name="T16" fmla="*/ 0 h 792"/>
                <a:gd name="T17" fmla="*/ 990 w 990"/>
                <a:gd name="T18" fmla="*/ 792 h 792"/>
              </a:gdLst>
              <a:ahLst/>
              <a:cxnLst>
                <a:cxn ang="T10">
                  <a:pos x="T0" y="T1"/>
                </a:cxn>
                <a:cxn ang="T11">
                  <a:pos x="T2" y="T3"/>
                </a:cxn>
                <a:cxn ang="T12">
                  <a:pos x="T4" y="T5"/>
                </a:cxn>
                <a:cxn ang="T13">
                  <a:pos x="T6" y="T7"/>
                </a:cxn>
                <a:cxn ang="T14">
                  <a:pos x="T8" y="T9"/>
                </a:cxn>
              </a:cxnLst>
              <a:rect l="T15" t="T16" r="T17" b="T18"/>
              <a:pathLst>
                <a:path w="990" h="792">
                  <a:moveTo>
                    <a:pt x="3" y="738"/>
                  </a:moveTo>
                  <a:lnTo>
                    <a:pt x="990" y="0"/>
                  </a:lnTo>
                  <a:lnTo>
                    <a:pt x="987" y="60"/>
                  </a:lnTo>
                  <a:lnTo>
                    <a:pt x="0" y="792"/>
                  </a:lnTo>
                  <a:lnTo>
                    <a:pt x="3" y="738"/>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71" name="Freeform 252">
              <a:extLst>
                <a:ext uri="{FF2B5EF4-FFF2-40B4-BE49-F238E27FC236}">
                  <a16:creationId xmlns:a16="http://schemas.microsoft.com/office/drawing/2014/main" id="{7B7A0B73-43C0-6A45-A5C9-3E2745690A76}"/>
                </a:ext>
              </a:extLst>
            </p:cNvPr>
            <p:cNvSpPr>
              <a:spLocks/>
            </p:cNvSpPr>
            <p:nvPr/>
          </p:nvSpPr>
          <p:spPr bwMode="auto">
            <a:xfrm>
              <a:off x="4420" y="1220"/>
              <a:ext cx="369" cy="106"/>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72" name="Freeform 253">
              <a:extLst>
                <a:ext uri="{FF2B5EF4-FFF2-40B4-BE49-F238E27FC236}">
                  <a16:creationId xmlns:a16="http://schemas.microsoft.com/office/drawing/2014/main" id="{516D50E2-DC91-8243-AB9D-FCD58AE0520B}"/>
                </a:ext>
              </a:extLst>
            </p:cNvPr>
            <p:cNvSpPr>
              <a:spLocks/>
            </p:cNvSpPr>
            <p:nvPr/>
          </p:nvSpPr>
          <p:spPr bwMode="auto">
            <a:xfrm>
              <a:off x="4420" y="1201"/>
              <a:ext cx="4" cy="21"/>
            </a:xfrm>
            <a:custGeom>
              <a:avLst/>
              <a:gdLst>
                <a:gd name="T0" fmla="*/ 0 w 26"/>
                <a:gd name="T1" fmla="*/ 0 h 147"/>
                <a:gd name="T2" fmla="*/ 0 w 26"/>
                <a:gd name="T3" fmla="*/ 0 h 147"/>
                <a:gd name="T4" fmla="*/ 0 w 26"/>
                <a:gd name="T5" fmla="*/ 0 h 147"/>
                <a:gd name="T6" fmla="*/ 0 w 26"/>
                <a:gd name="T7" fmla="*/ 0 h 147"/>
                <a:gd name="T8" fmla="*/ 0 w 26"/>
                <a:gd name="T9" fmla="*/ 0 h 147"/>
                <a:gd name="T10" fmla="*/ 0 60000 65536"/>
                <a:gd name="T11" fmla="*/ 0 60000 65536"/>
                <a:gd name="T12" fmla="*/ 0 60000 65536"/>
                <a:gd name="T13" fmla="*/ 0 60000 65536"/>
                <a:gd name="T14" fmla="*/ 0 60000 65536"/>
                <a:gd name="T15" fmla="*/ 0 w 26"/>
                <a:gd name="T16" fmla="*/ 0 h 147"/>
                <a:gd name="T17" fmla="*/ 26 w 26"/>
                <a:gd name="T18" fmla="*/ 147 h 147"/>
              </a:gdLst>
              <a:ahLst/>
              <a:cxnLst>
                <a:cxn ang="T10">
                  <a:pos x="T0" y="T1"/>
                </a:cxn>
                <a:cxn ang="T11">
                  <a:pos x="T2" y="T3"/>
                </a:cxn>
                <a:cxn ang="T12">
                  <a:pos x="T4" y="T5"/>
                </a:cxn>
                <a:cxn ang="T13">
                  <a:pos x="T6" y="T7"/>
                </a:cxn>
                <a:cxn ang="T14">
                  <a:pos x="T8" y="T9"/>
                </a:cxn>
              </a:cxnLst>
              <a:rect l="T15" t="T16" r="T17" b="T18"/>
              <a:pathLst>
                <a:path w="26" h="147">
                  <a:moveTo>
                    <a:pt x="26" y="10"/>
                  </a:moveTo>
                  <a:lnTo>
                    <a:pt x="23" y="147"/>
                  </a:lnTo>
                  <a:lnTo>
                    <a:pt x="0" y="144"/>
                  </a:lnTo>
                  <a:lnTo>
                    <a:pt x="3" y="0"/>
                  </a:lnTo>
                  <a:lnTo>
                    <a:pt x="26" y="1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73" name="Freeform 254">
              <a:extLst>
                <a:ext uri="{FF2B5EF4-FFF2-40B4-BE49-F238E27FC236}">
                  <a16:creationId xmlns:a16="http://schemas.microsoft.com/office/drawing/2014/main" id="{411A9BE9-5C51-674E-AF8B-15C9B14E6CC7}"/>
                </a:ext>
              </a:extLst>
            </p:cNvPr>
            <p:cNvSpPr>
              <a:spLocks/>
            </p:cNvSpPr>
            <p:nvPr/>
          </p:nvSpPr>
          <p:spPr bwMode="auto">
            <a:xfrm>
              <a:off x="4421" y="1114"/>
              <a:ext cx="171" cy="88"/>
            </a:xfrm>
            <a:custGeom>
              <a:avLst/>
              <a:gdLst>
                <a:gd name="T0" fmla="*/ 0 w 1176"/>
                <a:gd name="T1" fmla="*/ 0 h 606"/>
                <a:gd name="T2" fmla="*/ 0 w 1176"/>
                <a:gd name="T3" fmla="*/ 0 h 606"/>
                <a:gd name="T4" fmla="*/ 0 w 1176"/>
                <a:gd name="T5" fmla="*/ 0 h 606"/>
                <a:gd name="T6" fmla="*/ 0 w 1176"/>
                <a:gd name="T7" fmla="*/ 0 h 606"/>
                <a:gd name="T8" fmla="*/ 0 w 1176"/>
                <a:gd name="T9" fmla="*/ 0 h 606"/>
                <a:gd name="T10" fmla="*/ 0 60000 65536"/>
                <a:gd name="T11" fmla="*/ 0 60000 65536"/>
                <a:gd name="T12" fmla="*/ 0 60000 65536"/>
                <a:gd name="T13" fmla="*/ 0 60000 65536"/>
                <a:gd name="T14" fmla="*/ 0 60000 65536"/>
                <a:gd name="T15" fmla="*/ 0 w 1176"/>
                <a:gd name="T16" fmla="*/ 0 h 606"/>
                <a:gd name="T17" fmla="*/ 1176 w 1176"/>
                <a:gd name="T18" fmla="*/ 606 h 606"/>
              </a:gdLst>
              <a:ahLst/>
              <a:cxnLst>
                <a:cxn ang="T10">
                  <a:pos x="T0" y="T1"/>
                </a:cxn>
                <a:cxn ang="T11">
                  <a:pos x="T2" y="T3"/>
                </a:cxn>
                <a:cxn ang="T12">
                  <a:pos x="T4" y="T5"/>
                </a:cxn>
                <a:cxn ang="T13">
                  <a:pos x="T6" y="T7"/>
                </a:cxn>
                <a:cxn ang="T14">
                  <a:pos x="T8" y="T9"/>
                </a:cxn>
              </a:cxnLst>
              <a:rect l="T15" t="T16" r="T17" b="T18"/>
              <a:pathLst>
                <a:path w="1176" h="606">
                  <a:moveTo>
                    <a:pt x="1170" y="0"/>
                  </a:moveTo>
                  <a:lnTo>
                    <a:pt x="0" y="597"/>
                  </a:lnTo>
                  <a:lnTo>
                    <a:pt x="30" y="606"/>
                  </a:lnTo>
                  <a:lnTo>
                    <a:pt x="1176" y="18"/>
                  </a:lnTo>
                  <a:lnTo>
                    <a:pt x="1170"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74" name="Freeform 255">
              <a:extLst>
                <a:ext uri="{FF2B5EF4-FFF2-40B4-BE49-F238E27FC236}">
                  <a16:creationId xmlns:a16="http://schemas.microsoft.com/office/drawing/2014/main" id="{BF913A1C-5141-F343-B8DB-E61235DC997C}"/>
                </a:ext>
              </a:extLst>
            </p:cNvPr>
            <p:cNvSpPr>
              <a:spLocks/>
            </p:cNvSpPr>
            <p:nvPr/>
          </p:nvSpPr>
          <p:spPr bwMode="auto">
            <a:xfrm>
              <a:off x="4432" y="1205"/>
              <a:ext cx="350" cy="102"/>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375" name="Freeform 256">
              <a:extLst>
                <a:ext uri="{FF2B5EF4-FFF2-40B4-BE49-F238E27FC236}">
                  <a16:creationId xmlns:a16="http://schemas.microsoft.com/office/drawing/2014/main" id="{37158778-52F3-C54F-94C7-3A54FCB3CE29}"/>
                </a:ext>
              </a:extLst>
            </p:cNvPr>
            <p:cNvSpPr>
              <a:spLocks/>
            </p:cNvSpPr>
            <p:nvPr/>
          </p:nvSpPr>
          <p:spPr bwMode="auto">
            <a:xfrm flipV="1">
              <a:off x="4782" y="1198"/>
              <a:ext cx="142" cy="105"/>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2" name="Group 45">
            <a:extLst>
              <a:ext uri="{FF2B5EF4-FFF2-40B4-BE49-F238E27FC236}">
                <a16:creationId xmlns:a16="http://schemas.microsoft.com/office/drawing/2014/main" id="{AFA71CC2-6E0A-6944-820F-A08343B7EE14}"/>
              </a:ext>
            </a:extLst>
          </p:cNvPr>
          <p:cNvGrpSpPr>
            <a:grpSpLocks/>
          </p:cNvGrpSpPr>
          <p:nvPr/>
        </p:nvGrpSpPr>
        <p:grpSpPr bwMode="auto">
          <a:xfrm>
            <a:off x="1195388" y="1258888"/>
            <a:ext cx="976312" cy="1460500"/>
            <a:chOff x="651" y="681"/>
            <a:chExt cx="615" cy="920"/>
          </a:xfrm>
        </p:grpSpPr>
        <p:sp>
          <p:nvSpPr>
            <p:cNvPr id="95352" name="Freeform 46">
              <a:extLst>
                <a:ext uri="{FF2B5EF4-FFF2-40B4-BE49-F238E27FC236}">
                  <a16:creationId xmlns:a16="http://schemas.microsoft.com/office/drawing/2014/main" id="{086E3A18-8BF2-7140-B248-7C01BBD11F0F}"/>
                </a:ext>
              </a:extLst>
            </p:cNvPr>
            <p:cNvSpPr>
              <a:spLocks/>
            </p:cNvSpPr>
            <p:nvPr/>
          </p:nvSpPr>
          <p:spPr bwMode="auto">
            <a:xfrm>
              <a:off x="662" y="698"/>
              <a:ext cx="604" cy="903"/>
            </a:xfrm>
            <a:custGeom>
              <a:avLst/>
              <a:gdLst>
                <a:gd name="T0" fmla="*/ 496 w 604"/>
                <a:gd name="T1" fmla="*/ 0 h 903"/>
                <a:gd name="T2" fmla="*/ 604 w 604"/>
                <a:gd name="T3" fmla="*/ 903 h 903"/>
                <a:gd name="T4" fmla="*/ 0 w 604"/>
                <a:gd name="T5" fmla="*/ 788 h 903"/>
                <a:gd name="T6" fmla="*/ 456 w 604"/>
                <a:gd name="T7" fmla="*/ 750 h 903"/>
                <a:gd name="T8" fmla="*/ 496 w 604"/>
                <a:gd name="T9" fmla="*/ 0 h 903"/>
                <a:gd name="T10" fmla="*/ 0 60000 65536"/>
                <a:gd name="T11" fmla="*/ 0 60000 65536"/>
                <a:gd name="T12" fmla="*/ 0 60000 65536"/>
                <a:gd name="T13" fmla="*/ 0 60000 65536"/>
                <a:gd name="T14" fmla="*/ 0 60000 65536"/>
                <a:gd name="T15" fmla="*/ 0 w 604"/>
                <a:gd name="T16" fmla="*/ 0 h 903"/>
                <a:gd name="T17" fmla="*/ 604 w 604"/>
                <a:gd name="T18" fmla="*/ 903 h 903"/>
              </a:gdLst>
              <a:ahLst/>
              <a:cxnLst>
                <a:cxn ang="T10">
                  <a:pos x="T0" y="T1"/>
                </a:cxn>
                <a:cxn ang="T11">
                  <a:pos x="T2" y="T3"/>
                </a:cxn>
                <a:cxn ang="T12">
                  <a:pos x="T4" y="T5"/>
                </a:cxn>
                <a:cxn ang="T13">
                  <a:pos x="T6" y="T7"/>
                </a:cxn>
                <a:cxn ang="T14">
                  <a:pos x="T8" y="T9"/>
                </a:cxn>
              </a:cxnLst>
              <a:rect l="T15" t="T16" r="T17" b="T18"/>
              <a:pathLst>
                <a:path w="604" h="903">
                  <a:moveTo>
                    <a:pt x="496" y="0"/>
                  </a:moveTo>
                  <a:lnTo>
                    <a:pt x="604" y="903"/>
                  </a:lnTo>
                  <a:lnTo>
                    <a:pt x="0" y="788"/>
                  </a:lnTo>
                  <a:lnTo>
                    <a:pt x="456" y="750"/>
                  </a:lnTo>
                  <a:lnTo>
                    <a:pt x="496" y="0"/>
                  </a:lnTo>
                  <a:close/>
                </a:path>
              </a:pathLst>
            </a:custGeom>
            <a:gradFill rotWithShape="1">
              <a:gsLst>
                <a:gs pos="0">
                  <a:schemeClr val="bg1">
                    <a:alpha val="65999"/>
                  </a:schemeClr>
                </a:gs>
                <a:gs pos="100000">
                  <a:srgbClr val="000099">
                    <a:alpha val="67000"/>
                  </a:srgbClr>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nvGrpSpPr>
            <p:cNvPr id="95353" name="Group 47">
              <a:extLst>
                <a:ext uri="{FF2B5EF4-FFF2-40B4-BE49-F238E27FC236}">
                  <a16:creationId xmlns:a16="http://schemas.microsoft.com/office/drawing/2014/main" id="{E33547A1-1F25-8244-853F-10D6F7CD8C2F}"/>
                </a:ext>
              </a:extLst>
            </p:cNvPr>
            <p:cNvGrpSpPr>
              <a:grpSpLocks/>
            </p:cNvGrpSpPr>
            <p:nvPr/>
          </p:nvGrpSpPr>
          <p:grpSpPr bwMode="auto">
            <a:xfrm>
              <a:off x="651" y="681"/>
              <a:ext cx="501" cy="828"/>
              <a:chOff x="569" y="2954"/>
              <a:chExt cx="501" cy="828"/>
            </a:xfrm>
          </p:grpSpPr>
          <p:sp>
            <p:nvSpPr>
              <p:cNvPr id="95354" name="Rectangle 48">
                <a:extLst>
                  <a:ext uri="{FF2B5EF4-FFF2-40B4-BE49-F238E27FC236}">
                    <a16:creationId xmlns:a16="http://schemas.microsoft.com/office/drawing/2014/main" id="{8C7F06E4-D19D-4943-8BBA-D3259654E2BD}"/>
                  </a:ext>
                </a:extLst>
              </p:cNvPr>
              <p:cNvSpPr>
                <a:spLocks noChangeArrowheads="1"/>
              </p:cNvSpPr>
              <p:nvPr/>
            </p:nvSpPr>
            <p:spPr bwMode="auto">
              <a:xfrm>
                <a:off x="576" y="2973"/>
                <a:ext cx="493" cy="790"/>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355" name="Text Box 49">
                <a:extLst>
                  <a:ext uri="{FF2B5EF4-FFF2-40B4-BE49-F238E27FC236}">
                    <a16:creationId xmlns:a16="http://schemas.microsoft.com/office/drawing/2014/main" id="{ED0C823A-CBAD-5449-A5EE-595E3F21FEDF}"/>
                  </a:ext>
                </a:extLst>
              </p:cNvPr>
              <p:cNvSpPr txBox="1">
                <a:spLocks noChangeArrowheads="1"/>
              </p:cNvSpPr>
              <p:nvPr/>
            </p:nvSpPr>
            <p:spPr bwMode="auto">
              <a:xfrm>
                <a:off x="593" y="2954"/>
                <a:ext cx="477"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a:t>DHCP</a:t>
                </a:r>
              </a:p>
              <a:p>
                <a:pPr algn="ctr"/>
                <a:r>
                  <a:rPr lang="en-US" altLang="en-US" sz="1600"/>
                  <a:t>UDP</a:t>
                </a:r>
              </a:p>
              <a:p>
                <a:pPr algn="ctr"/>
                <a:r>
                  <a:rPr lang="en-US" altLang="en-US" sz="1600"/>
                  <a:t>IP</a:t>
                </a:r>
              </a:p>
              <a:p>
                <a:pPr algn="ctr"/>
                <a:r>
                  <a:rPr lang="en-US" altLang="en-US" sz="1600"/>
                  <a:t>Eth</a:t>
                </a:r>
              </a:p>
              <a:p>
                <a:pPr algn="ctr"/>
                <a:r>
                  <a:rPr lang="en-US" altLang="en-US" sz="1600"/>
                  <a:t>Phy</a:t>
                </a:r>
              </a:p>
            </p:txBody>
          </p:sp>
          <p:sp>
            <p:nvSpPr>
              <p:cNvPr id="95356" name="Line 50">
                <a:extLst>
                  <a:ext uri="{FF2B5EF4-FFF2-40B4-BE49-F238E27FC236}">
                    <a16:creationId xmlns:a16="http://schemas.microsoft.com/office/drawing/2014/main" id="{5A23D498-50C4-5D40-BFDA-0EE2E0586ECC}"/>
                  </a:ext>
                </a:extLst>
              </p:cNvPr>
              <p:cNvSpPr>
                <a:spLocks noChangeShapeType="1"/>
              </p:cNvSpPr>
              <p:nvPr/>
            </p:nvSpPr>
            <p:spPr bwMode="auto">
              <a:xfrm>
                <a:off x="578" y="3130"/>
                <a:ext cx="4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95357" name="Line 51">
                <a:extLst>
                  <a:ext uri="{FF2B5EF4-FFF2-40B4-BE49-F238E27FC236}">
                    <a16:creationId xmlns:a16="http://schemas.microsoft.com/office/drawing/2014/main" id="{31EB58DA-28EA-434C-8E1F-E10E283E1D81}"/>
                  </a:ext>
                </a:extLst>
              </p:cNvPr>
              <p:cNvSpPr>
                <a:spLocks noChangeShapeType="1"/>
              </p:cNvSpPr>
              <p:nvPr/>
            </p:nvSpPr>
            <p:spPr bwMode="auto">
              <a:xfrm>
                <a:off x="575" y="3289"/>
                <a:ext cx="4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95358" name="Line 52">
                <a:extLst>
                  <a:ext uri="{FF2B5EF4-FFF2-40B4-BE49-F238E27FC236}">
                    <a16:creationId xmlns:a16="http://schemas.microsoft.com/office/drawing/2014/main" id="{0C1563A7-7896-CC4A-8369-1656FC5313A7}"/>
                  </a:ext>
                </a:extLst>
              </p:cNvPr>
              <p:cNvSpPr>
                <a:spLocks noChangeShapeType="1"/>
              </p:cNvSpPr>
              <p:nvPr/>
            </p:nvSpPr>
            <p:spPr bwMode="auto">
              <a:xfrm>
                <a:off x="572" y="3448"/>
                <a:ext cx="4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95359" name="Line 53">
                <a:extLst>
                  <a:ext uri="{FF2B5EF4-FFF2-40B4-BE49-F238E27FC236}">
                    <a16:creationId xmlns:a16="http://schemas.microsoft.com/office/drawing/2014/main" id="{1B076B9C-BB06-EB48-A754-0B88289AC5D5}"/>
                  </a:ext>
                </a:extLst>
              </p:cNvPr>
              <p:cNvSpPr>
                <a:spLocks noChangeShapeType="1"/>
              </p:cNvSpPr>
              <p:nvPr/>
            </p:nvSpPr>
            <p:spPr bwMode="auto">
              <a:xfrm>
                <a:off x="569" y="3607"/>
                <a:ext cx="4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grpSp>
      <p:grpSp>
        <p:nvGrpSpPr>
          <p:cNvPr id="14" name="Group 54">
            <a:extLst>
              <a:ext uri="{FF2B5EF4-FFF2-40B4-BE49-F238E27FC236}">
                <a16:creationId xmlns:a16="http://schemas.microsoft.com/office/drawing/2014/main" id="{A38FC063-46A4-1F48-B01C-652849DDB100}"/>
              </a:ext>
            </a:extLst>
          </p:cNvPr>
          <p:cNvGrpSpPr>
            <a:grpSpLocks/>
          </p:cNvGrpSpPr>
          <p:nvPr/>
        </p:nvGrpSpPr>
        <p:grpSpPr bwMode="auto">
          <a:xfrm>
            <a:off x="520700" y="1317625"/>
            <a:ext cx="544513" cy="244475"/>
            <a:chOff x="844" y="3337"/>
            <a:chExt cx="343" cy="154"/>
          </a:xfrm>
        </p:grpSpPr>
        <p:sp>
          <p:nvSpPr>
            <p:cNvPr id="95350" name="Rectangle 55">
              <a:extLst>
                <a:ext uri="{FF2B5EF4-FFF2-40B4-BE49-F238E27FC236}">
                  <a16:creationId xmlns:a16="http://schemas.microsoft.com/office/drawing/2014/main" id="{984CC268-86C3-904F-8119-477C815C9294}"/>
                </a:ext>
              </a:extLst>
            </p:cNvPr>
            <p:cNvSpPr>
              <a:spLocks noChangeArrowheads="1"/>
            </p:cNvSpPr>
            <p:nvPr/>
          </p:nvSpPr>
          <p:spPr bwMode="auto">
            <a:xfrm>
              <a:off x="889" y="3370"/>
              <a:ext cx="245" cy="86"/>
            </a:xfrm>
            <a:prstGeom prst="rect">
              <a:avLst/>
            </a:prstGeom>
            <a:solidFill>
              <a:srgbClr val="FF0000"/>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351" name="Text Box 56">
              <a:extLst>
                <a:ext uri="{FF2B5EF4-FFF2-40B4-BE49-F238E27FC236}">
                  <a16:creationId xmlns:a16="http://schemas.microsoft.com/office/drawing/2014/main" id="{31194ABC-97D7-134A-98D5-97A25341C84E}"/>
                </a:ext>
              </a:extLst>
            </p:cNvPr>
            <p:cNvSpPr txBox="1">
              <a:spLocks noChangeArrowheads="1"/>
            </p:cNvSpPr>
            <p:nvPr/>
          </p:nvSpPr>
          <p:spPr bwMode="auto">
            <a:xfrm>
              <a:off x="844" y="3337"/>
              <a:ext cx="3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a:solidFill>
                    <a:schemeClr val="bg1"/>
                  </a:solidFill>
                </a:rPr>
                <a:t>DHCP</a:t>
              </a:r>
            </a:p>
          </p:txBody>
        </p:sp>
      </p:grpSp>
      <p:grpSp>
        <p:nvGrpSpPr>
          <p:cNvPr id="15" name="Group 57">
            <a:extLst>
              <a:ext uri="{FF2B5EF4-FFF2-40B4-BE49-F238E27FC236}">
                <a16:creationId xmlns:a16="http://schemas.microsoft.com/office/drawing/2014/main" id="{86CDAF9B-EC20-1541-BA1F-DBA491C78B77}"/>
              </a:ext>
            </a:extLst>
          </p:cNvPr>
          <p:cNvGrpSpPr>
            <a:grpSpLocks/>
          </p:cNvGrpSpPr>
          <p:nvPr/>
        </p:nvGrpSpPr>
        <p:grpSpPr bwMode="auto">
          <a:xfrm>
            <a:off x="66675" y="1336675"/>
            <a:ext cx="1081088" cy="1166813"/>
            <a:chOff x="42" y="744"/>
            <a:chExt cx="681" cy="735"/>
          </a:xfrm>
        </p:grpSpPr>
        <p:grpSp>
          <p:nvGrpSpPr>
            <p:cNvPr id="95318" name="Group 58">
              <a:extLst>
                <a:ext uri="{FF2B5EF4-FFF2-40B4-BE49-F238E27FC236}">
                  <a16:creationId xmlns:a16="http://schemas.microsoft.com/office/drawing/2014/main" id="{39270351-C907-8940-A9D0-CBBA95B2758E}"/>
                </a:ext>
              </a:extLst>
            </p:cNvPr>
            <p:cNvGrpSpPr>
              <a:grpSpLocks/>
            </p:cNvGrpSpPr>
            <p:nvPr/>
          </p:nvGrpSpPr>
          <p:grpSpPr bwMode="auto">
            <a:xfrm>
              <a:off x="42" y="886"/>
              <a:ext cx="681" cy="468"/>
              <a:chOff x="42" y="886"/>
              <a:chExt cx="681" cy="468"/>
            </a:xfrm>
          </p:grpSpPr>
          <p:grpSp>
            <p:nvGrpSpPr>
              <p:cNvPr id="95320" name="Group 59">
                <a:extLst>
                  <a:ext uri="{FF2B5EF4-FFF2-40B4-BE49-F238E27FC236}">
                    <a16:creationId xmlns:a16="http://schemas.microsoft.com/office/drawing/2014/main" id="{440896FE-55D2-B642-A588-DCE550155F3A}"/>
                  </a:ext>
                </a:extLst>
              </p:cNvPr>
              <p:cNvGrpSpPr>
                <a:grpSpLocks/>
              </p:cNvGrpSpPr>
              <p:nvPr/>
            </p:nvGrpSpPr>
            <p:grpSpPr bwMode="auto">
              <a:xfrm>
                <a:off x="278" y="886"/>
                <a:ext cx="397" cy="154"/>
                <a:chOff x="740" y="3209"/>
                <a:chExt cx="397" cy="154"/>
              </a:xfrm>
            </p:grpSpPr>
            <p:grpSp>
              <p:nvGrpSpPr>
                <p:cNvPr id="95345" name="Group 60">
                  <a:extLst>
                    <a:ext uri="{FF2B5EF4-FFF2-40B4-BE49-F238E27FC236}">
                      <a16:creationId xmlns:a16="http://schemas.microsoft.com/office/drawing/2014/main" id="{D055CAE2-EDE3-514C-A49C-3377E3840555}"/>
                    </a:ext>
                  </a:extLst>
                </p:cNvPr>
                <p:cNvGrpSpPr>
                  <a:grpSpLocks/>
                </p:cNvGrpSpPr>
                <p:nvPr/>
              </p:nvGrpSpPr>
              <p:grpSpPr bwMode="auto">
                <a:xfrm>
                  <a:off x="794" y="3209"/>
                  <a:ext cx="343" cy="154"/>
                  <a:chOff x="844" y="3337"/>
                  <a:chExt cx="343" cy="154"/>
                </a:xfrm>
              </p:grpSpPr>
              <p:sp>
                <p:nvSpPr>
                  <p:cNvPr id="95348" name="Rectangle 61">
                    <a:extLst>
                      <a:ext uri="{FF2B5EF4-FFF2-40B4-BE49-F238E27FC236}">
                        <a16:creationId xmlns:a16="http://schemas.microsoft.com/office/drawing/2014/main" id="{7CE655BB-96E0-2646-BD55-EB75D78AE0AC}"/>
                      </a:ext>
                    </a:extLst>
                  </p:cNvPr>
                  <p:cNvSpPr>
                    <a:spLocks noChangeArrowheads="1"/>
                  </p:cNvSpPr>
                  <p:nvPr/>
                </p:nvSpPr>
                <p:spPr bwMode="auto">
                  <a:xfrm>
                    <a:off x="889" y="3370"/>
                    <a:ext cx="245" cy="86"/>
                  </a:xfrm>
                  <a:prstGeom prst="rect">
                    <a:avLst/>
                  </a:prstGeom>
                  <a:solidFill>
                    <a:srgbClr val="FF0000"/>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349" name="Text Box 62">
                    <a:extLst>
                      <a:ext uri="{FF2B5EF4-FFF2-40B4-BE49-F238E27FC236}">
                        <a16:creationId xmlns:a16="http://schemas.microsoft.com/office/drawing/2014/main" id="{55F3F52F-8A5E-6D4F-8204-51942F07CC7E}"/>
                      </a:ext>
                    </a:extLst>
                  </p:cNvPr>
                  <p:cNvSpPr txBox="1">
                    <a:spLocks noChangeArrowheads="1"/>
                  </p:cNvSpPr>
                  <p:nvPr/>
                </p:nvSpPr>
                <p:spPr bwMode="auto">
                  <a:xfrm>
                    <a:off x="844" y="3337"/>
                    <a:ext cx="3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a:solidFill>
                          <a:schemeClr val="bg1"/>
                        </a:solidFill>
                      </a:rPr>
                      <a:t>DHCP</a:t>
                    </a:r>
                  </a:p>
                </p:txBody>
              </p:sp>
            </p:grpSp>
            <p:sp>
              <p:nvSpPr>
                <p:cNvPr id="95346" name="Rectangle 63">
                  <a:extLst>
                    <a:ext uri="{FF2B5EF4-FFF2-40B4-BE49-F238E27FC236}">
                      <a16:creationId xmlns:a16="http://schemas.microsoft.com/office/drawing/2014/main" id="{196BC0A5-77C2-6147-85F9-4731D0A3E777}"/>
                    </a:ext>
                  </a:extLst>
                </p:cNvPr>
                <p:cNvSpPr>
                  <a:spLocks noChangeArrowheads="1"/>
                </p:cNvSpPr>
                <p:nvPr/>
              </p:nvSpPr>
              <p:spPr bwMode="auto">
                <a:xfrm>
                  <a:off x="750" y="3244"/>
                  <a:ext cx="88" cy="82"/>
                </a:xfrm>
                <a:prstGeom prst="rect">
                  <a:avLst/>
                </a:prstGeom>
                <a:solidFill>
                  <a:schemeClr val="accent1"/>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347" name="Rectangle 64">
                  <a:extLst>
                    <a:ext uri="{FF2B5EF4-FFF2-40B4-BE49-F238E27FC236}">
                      <a16:creationId xmlns:a16="http://schemas.microsoft.com/office/drawing/2014/main" id="{6CA8B8BA-A24F-CB43-82B7-516010C63C58}"/>
                    </a:ext>
                  </a:extLst>
                </p:cNvPr>
                <p:cNvSpPr>
                  <a:spLocks noChangeArrowheads="1"/>
                </p:cNvSpPr>
                <p:nvPr/>
              </p:nvSpPr>
              <p:spPr bwMode="auto">
                <a:xfrm>
                  <a:off x="740" y="3238"/>
                  <a:ext cx="354" cy="9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grpSp>
            <p:nvGrpSpPr>
              <p:cNvPr id="95321" name="Group 65">
                <a:extLst>
                  <a:ext uri="{FF2B5EF4-FFF2-40B4-BE49-F238E27FC236}">
                    <a16:creationId xmlns:a16="http://schemas.microsoft.com/office/drawing/2014/main" id="{3857905E-8CC2-7644-B766-E92B6528212B}"/>
                  </a:ext>
                </a:extLst>
              </p:cNvPr>
              <p:cNvGrpSpPr>
                <a:grpSpLocks/>
              </p:cNvGrpSpPr>
              <p:nvPr/>
            </p:nvGrpSpPr>
            <p:grpSpPr bwMode="auto">
              <a:xfrm>
                <a:off x="278" y="1034"/>
                <a:ext cx="397" cy="154"/>
                <a:chOff x="836" y="3305"/>
                <a:chExt cx="397" cy="154"/>
              </a:xfrm>
            </p:grpSpPr>
            <p:grpSp>
              <p:nvGrpSpPr>
                <p:cNvPr id="95339" name="Group 66">
                  <a:extLst>
                    <a:ext uri="{FF2B5EF4-FFF2-40B4-BE49-F238E27FC236}">
                      <a16:creationId xmlns:a16="http://schemas.microsoft.com/office/drawing/2014/main" id="{C73FC99A-6E65-C845-AABB-EF30E2E0BF36}"/>
                    </a:ext>
                  </a:extLst>
                </p:cNvPr>
                <p:cNvGrpSpPr>
                  <a:grpSpLocks/>
                </p:cNvGrpSpPr>
                <p:nvPr/>
              </p:nvGrpSpPr>
              <p:grpSpPr bwMode="auto">
                <a:xfrm>
                  <a:off x="890" y="3305"/>
                  <a:ext cx="343" cy="154"/>
                  <a:chOff x="844" y="3337"/>
                  <a:chExt cx="343" cy="154"/>
                </a:xfrm>
              </p:grpSpPr>
              <p:sp>
                <p:nvSpPr>
                  <p:cNvPr id="95343" name="Rectangle 67">
                    <a:extLst>
                      <a:ext uri="{FF2B5EF4-FFF2-40B4-BE49-F238E27FC236}">
                        <a16:creationId xmlns:a16="http://schemas.microsoft.com/office/drawing/2014/main" id="{01E84F21-8EB7-8048-AA62-46F734E094DA}"/>
                      </a:ext>
                    </a:extLst>
                  </p:cNvPr>
                  <p:cNvSpPr>
                    <a:spLocks noChangeArrowheads="1"/>
                  </p:cNvSpPr>
                  <p:nvPr/>
                </p:nvSpPr>
                <p:spPr bwMode="auto">
                  <a:xfrm>
                    <a:off x="889" y="3370"/>
                    <a:ext cx="245" cy="86"/>
                  </a:xfrm>
                  <a:prstGeom prst="rect">
                    <a:avLst/>
                  </a:prstGeom>
                  <a:solidFill>
                    <a:srgbClr val="FF0000"/>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344" name="Text Box 68">
                    <a:extLst>
                      <a:ext uri="{FF2B5EF4-FFF2-40B4-BE49-F238E27FC236}">
                        <a16:creationId xmlns:a16="http://schemas.microsoft.com/office/drawing/2014/main" id="{87CC2A16-F838-224D-B300-969923FE9748}"/>
                      </a:ext>
                    </a:extLst>
                  </p:cNvPr>
                  <p:cNvSpPr txBox="1">
                    <a:spLocks noChangeArrowheads="1"/>
                  </p:cNvSpPr>
                  <p:nvPr/>
                </p:nvSpPr>
                <p:spPr bwMode="auto">
                  <a:xfrm>
                    <a:off x="844" y="3337"/>
                    <a:ext cx="3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a:solidFill>
                          <a:schemeClr val="bg1"/>
                        </a:solidFill>
                      </a:rPr>
                      <a:t>DHCP</a:t>
                    </a:r>
                  </a:p>
                </p:txBody>
              </p:sp>
            </p:grpSp>
            <p:grpSp>
              <p:nvGrpSpPr>
                <p:cNvPr id="95340" name="Group 69">
                  <a:extLst>
                    <a:ext uri="{FF2B5EF4-FFF2-40B4-BE49-F238E27FC236}">
                      <a16:creationId xmlns:a16="http://schemas.microsoft.com/office/drawing/2014/main" id="{E3E4A9FE-1F99-7144-95D9-98524ECE45CA}"/>
                    </a:ext>
                  </a:extLst>
                </p:cNvPr>
                <p:cNvGrpSpPr>
                  <a:grpSpLocks/>
                </p:cNvGrpSpPr>
                <p:nvPr/>
              </p:nvGrpSpPr>
              <p:grpSpPr bwMode="auto">
                <a:xfrm>
                  <a:off x="836" y="3334"/>
                  <a:ext cx="354" cy="94"/>
                  <a:chOff x="836" y="3334"/>
                  <a:chExt cx="354" cy="94"/>
                </a:xfrm>
              </p:grpSpPr>
              <p:sp>
                <p:nvSpPr>
                  <p:cNvPr id="95341" name="Rectangle 70">
                    <a:extLst>
                      <a:ext uri="{FF2B5EF4-FFF2-40B4-BE49-F238E27FC236}">
                        <a16:creationId xmlns:a16="http://schemas.microsoft.com/office/drawing/2014/main" id="{3F0524B9-69DF-614E-B9B3-7626EEC3B87A}"/>
                      </a:ext>
                    </a:extLst>
                  </p:cNvPr>
                  <p:cNvSpPr>
                    <a:spLocks noChangeArrowheads="1"/>
                  </p:cNvSpPr>
                  <p:nvPr/>
                </p:nvSpPr>
                <p:spPr bwMode="auto">
                  <a:xfrm>
                    <a:off x="846" y="3340"/>
                    <a:ext cx="88" cy="82"/>
                  </a:xfrm>
                  <a:prstGeom prst="rect">
                    <a:avLst/>
                  </a:prstGeom>
                  <a:solidFill>
                    <a:schemeClr val="accent1"/>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342" name="Rectangle 71">
                    <a:extLst>
                      <a:ext uri="{FF2B5EF4-FFF2-40B4-BE49-F238E27FC236}">
                        <a16:creationId xmlns:a16="http://schemas.microsoft.com/office/drawing/2014/main" id="{ACD2350C-2EED-5B4B-BAD5-4D2AA5693BE5}"/>
                      </a:ext>
                    </a:extLst>
                  </p:cNvPr>
                  <p:cNvSpPr>
                    <a:spLocks noChangeArrowheads="1"/>
                  </p:cNvSpPr>
                  <p:nvPr/>
                </p:nvSpPr>
                <p:spPr bwMode="auto">
                  <a:xfrm>
                    <a:off x="836" y="3334"/>
                    <a:ext cx="354" cy="9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grpSp>
          <p:grpSp>
            <p:nvGrpSpPr>
              <p:cNvPr id="95322" name="Group 72">
                <a:extLst>
                  <a:ext uri="{FF2B5EF4-FFF2-40B4-BE49-F238E27FC236}">
                    <a16:creationId xmlns:a16="http://schemas.microsoft.com/office/drawing/2014/main" id="{09F64769-3AFB-8D4C-BEE8-E2EA1D129C5F}"/>
                  </a:ext>
                </a:extLst>
              </p:cNvPr>
              <p:cNvGrpSpPr>
                <a:grpSpLocks/>
              </p:cNvGrpSpPr>
              <p:nvPr/>
            </p:nvGrpSpPr>
            <p:grpSpPr bwMode="auto">
              <a:xfrm>
                <a:off x="165" y="1054"/>
                <a:ext cx="480" cy="112"/>
                <a:chOff x="627" y="3377"/>
                <a:chExt cx="480" cy="112"/>
              </a:xfrm>
            </p:grpSpPr>
            <p:sp>
              <p:nvSpPr>
                <p:cNvPr id="95337" name="Rectangle 73">
                  <a:extLst>
                    <a:ext uri="{FF2B5EF4-FFF2-40B4-BE49-F238E27FC236}">
                      <a16:creationId xmlns:a16="http://schemas.microsoft.com/office/drawing/2014/main" id="{EAAD4609-6ACE-C148-927A-94D9E1096AD3}"/>
                    </a:ext>
                  </a:extLst>
                </p:cNvPr>
                <p:cNvSpPr>
                  <a:spLocks noChangeArrowheads="1"/>
                </p:cNvSpPr>
                <p:nvPr/>
              </p:nvSpPr>
              <p:spPr bwMode="auto">
                <a:xfrm>
                  <a:off x="636" y="3388"/>
                  <a:ext cx="96" cy="9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338" name="Rectangle 74">
                  <a:extLst>
                    <a:ext uri="{FF2B5EF4-FFF2-40B4-BE49-F238E27FC236}">
                      <a16:creationId xmlns:a16="http://schemas.microsoft.com/office/drawing/2014/main" id="{A520576E-70B9-3D41-9582-79168DBC0B49}"/>
                    </a:ext>
                  </a:extLst>
                </p:cNvPr>
                <p:cNvSpPr>
                  <a:spLocks noChangeArrowheads="1"/>
                </p:cNvSpPr>
                <p:nvPr/>
              </p:nvSpPr>
              <p:spPr bwMode="auto">
                <a:xfrm>
                  <a:off x="627" y="3377"/>
                  <a:ext cx="480" cy="11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grpSp>
            <p:nvGrpSpPr>
              <p:cNvPr id="95323" name="Group 75">
                <a:extLst>
                  <a:ext uri="{FF2B5EF4-FFF2-40B4-BE49-F238E27FC236}">
                    <a16:creationId xmlns:a16="http://schemas.microsoft.com/office/drawing/2014/main" id="{4E5D4585-81CF-E544-86B1-F2D0F7F88AEB}"/>
                  </a:ext>
                </a:extLst>
              </p:cNvPr>
              <p:cNvGrpSpPr>
                <a:grpSpLocks/>
              </p:cNvGrpSpPr>
              <p:nvPr/>
            </p:nvGrpSpPr>
            <p:grpSpPr bwMode="auto">
              <a:xfrm>
                <a:off x="42" y="1200"/>
                <a:ext cx="681" cy="154"/>
                <a:chOff x="504" y="3523"/>
                <a:chExt cx="681" cy="154"/>
              </a:xfrm>
            </p:grpSpPr>
            <p:grpSp>
              <p:nvGrpSpPr>
                <p:cNvPr id="95324" name="Group 76">
                  <a:extLst>
                    <a:ext uri="{FF2B5EF4-FFF2-40B4-BE49-F238E27FC236}">
                      <a16:creationId xmlns:a16="http://schemas.microsoft.com/office/drawing/2014/main" id="{38328BB3-FA97-454B-B3BA-BC658B9F9E40}"/>
                    </a:ext>
                  </a:extLst>
                </p:cNvPr>
                <p:cNvGrpSpPr>
                  <a:grpSpLocks/>
                </p:cNvGrpSpPr>
                <p:nvPr/>
              </p:nvGrpSpPr>
              <p:grpSpPr bwMode="auto">
                <a:xfrm>
                  <a:off x="623" y="3523"/>
                  <a:ext cx="510" cy="154"/>
                  <a:chOff x="723" y="3453"/>
                  <a:chExt cx="510" cy="154"/>
                </a:xfrm>
              </p:grpSpPr>
              <p:grpSp>
                <p:nvGrpSpPr>
                  <p:cNvPr id="95328" name="Group 77">
                    <a:extLst>
                      <a:ext uri="{FF2B5EF4-FFF2-40B4-BE49-F238E27FC236}">
                        <a16:creationId xmlns:a16="http://schemas.microsoft.com/office/drawing/2014/main" id="{581488DD-20BF-564C-9279-F09D38ED76FA}"/>
                      </a:ext>
                    </a:extLst>
                  </p:cNvPr>
                  <p:cNvGrpSpPr>
                    <a:grpSpLocks/>
                  </p:cNvGrpSpPr>
                  <p:nvPr/>
                </p:nvGrpSpPr>
                <p:grpSpPr bwMode="auto">
                  <a:xfrm>
                    <a:off x="836" y="3453"/>
                    <a:ext cx="397" cy="154"/>
                    <a:chOff x="836" y="3305"/>
                    <a:chExt cx="397" cy="154"/>
                  </a:xfrm>
                </p:grpSpPr>
                <p:grpSp>
                  <p:nvGrpSpPr>
                    <p:cNvPr id="95331" name="Group 78">
                      <a:extLst>
                        <a:ext uri="{FF2B5EF4-FFF2-40B4-BE49-F238E27FC236}">
                          <a16:creationId xmlns:a16="http://schemas.microsoft.com/office/drawing/2014/main" id="{3DDCE651-5CA2-744E-A6BF-51FB9C9B1E08}"/>
                        </a:ext>
                      </a:extLst>
                    </p:cNvPr>
                    <p:cNvGrpSpPr>
                      <a:grpSpLocks/>
                    </p:cNvGrpSpPr>
                    <p:nvPr/>
                  </p:nvGrpSpPr>
                  <p:grpSpPr bwMode="auto">
                    <a:xfrm>
                      <a:off x="890" y="3305"/>
                      <a:ext cx="343" cy="154"/>
                      <a:chOff x="844" y="3337"/>
                      <a:chExt cx="343" cy="154"/>
                    </a:xfrm>
                  </p:grpSpPr>
                  <p:sp>
                    <p:nvSpPr>
                      <p:cNvPr id="95335" name="Rectangle 79">
                        <a:extLst>
                          <a:ext uri="{FF2B5EF4-FFF2-40B4-BE49-F238E27FC236}">
                            <a16:creationId xmlns:a16="http://schemas.microsoft.com/office/drawing/2014/main" id="{73D0E86D-ABC0-2749-9034-47CF0CCFD111}"/>
                          </a:ext>
                        </a:extLst>
                      </p:cNvPr>
                      <p:cNvSpPr>
                        <a:spLocks noChangeArrowheads="1"/>
                      </p:cNvSpPr>
                      <p:nvPr/>
                    </p:nvSpPr>
                    <p:spPr bwMode="auto">
                      <a:xfrm>
                        <a:off x="889" y="3370"/>
                        <a:ext cx="245" cy="86"/>
                      </a:xfrm>
                      <a:prstGeom prst="rect">
                        <a:avLst/>
                      </a:prstGeom>
                      <a:solidFill>
                        <a:srgbClr val="FF0000"/>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336" name="Text Box 80">
                        <a:extLst>
                          <a:ext uri="{FF2B5EF4-FFF2-40B4-BE49-F238E27FC236}">
                            <a16:creationId xmlns:a16="http://schemas.microsoft.com/office/drawing/2014/main" id="{363FF411-3741-4447-ABEF-6B26C24DECCB}"/>
                          </a:ext>
                        </a:extLst>
                      </p:cNvPr>
                      <p:cNvSpPr txBox="1">
                        <a:spLocks noChangeArrowheads="1"/>
                      </p:cNvSpPr>
                      <p:nvPr/>
                    </p:nvSpPr>
                    <p:spPr bwMode="auto">
                      <a:xfrm>
                        <a:off x="844" y="3337"/>
                        <a:ext cx="3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a:solidFill>
                              <a:schemeClr val="bg1"/>
                            </a:solidFill>
                          </a:rPr>
                          <a:t>DHCP</a:t>
                        </a:r>
                      </a:p>
                    </p:txBody>
                  </p:sp>
                </p:grpSp>
                <p:grpSp>
                  <p:nvGrpSpPr>
                    <p:cNvPr id="95332" name="Group 81">
                      <a:extLst>
                        <a:ext uri="{FF2B5EF4-FFF2-40B4-BE49-F238E27FC236}">
                          <a16:creationId xmlns:a16="http://schemas.microsoft.com/office/drawing/2014/main" id="{55B9E113-2267-D44F-B558-634FCE61E538}"/>
                        </a:ext>
                      </a:extLst>
                    </p:cNvPr>
                    <p:cNvGrpSpPr>
                      <a:grpSpLocks/>
                    </p:cNvGrpSpPr>
                    <p:nvPr/>
                  </p:nvGrpSpPr>
                  <p:grpSpPr bwMode="auto">
                    <a:xfrm>
                      <a:off x="836" y="3334"/>
                      <a:ext cx="354" cy="94"/>
                      <a:chOff x="836" y="3334"/>
                      <a:chExt cx="354" cy="94"/>
                    </a:xfrm>
                  </p:grpSpPr>
                  <p:sp>
                    <p:nvSpPr>
                      <p:cNvPr id="95333" name="Rectangle 82">
                        <a:extLst>
                          <a:ext uri="{FF2B5EF4-FFF2-40B4-BE49-F238E27FC236}">
                            <a16:creationId xmlns:a16="http://schemas.microsoft.com/office/drawing/2014/main" id="{19B2D9AC-DB07-E74C-9B9A-59FFAF511893}"/>
                          </a:ext>
                        </a:extLst>
                      </p:cNvPr>
                      <p:cNvSpPr>
                        <a:spLocks noChangeArrowheads="1"/>
                      </p:cNvSpPr>
                      <p:nvPr/>
                    </p:nvSpPr>
                    <p:spPr bwMode="auto">
                      <a:xfrm>
                        <a:off x="846" y="3340"/>
                        <a:ext cx="88" cy="82"/>
                      </a:xfrm>
                      <a:prstGeom prst="rect">
                        <a:avLst/>
                      </a:prstGeom>
                      <a:solidFill>
                        <a:schemeClr val="accent1"/>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334" name="Rectangle 83">
                        <a:extLst>
                          <a:ext uri="{FF2B5EF4-FFF2-40B4-BE49-F238E27FC236}">
                            <a16:creationId xmlns:a16="http://schemas.microsoft.com/office/drawing/2014/main" id="{F5A1D942-1CAA-014A-B9FE-607A12DBFC3C}"/>
                          </a:ext>
                        </a:extLst>
                      </p:cNvPr>
                      <p:cNvSpPr>
                        <a:spLocks noChangeArrowheads="1"/>
                      </p:cNvSpPr>
                      <p:nvPr/>
                    </p:nvSpPr>
                    <p:spPr bwMode="auto">
                      <a:xfrm>
                        <a:off x="836" y="3334"/>
                        <a:ext cx="354" cy="9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grpSp>
              <p:sp>
                <p:nvSpPr>
                  <p:cNvPr id="95329" name="Rectangle 84">
                    <a:extLst>
                      <a:ext uri="{FF2B5EF4-FFF2-40B4-BE49-F238E27FC236}">
                        <a16:creationId xmlns:a16="http://schemas.microsoft.com/office/drawing/2014/main" id="{1CE502D8-0336-CC4F-B9C8-DA42BFBE7A0A}"/>
                      </a:ext>
                    </a:extLst>
                  </p:cNvPr>
                  <p:cNvSpPr>
                    <a:spLocks noChangeArrowheads="1"/>
                  </p:cNvSpPr>
                  <p:nvPr/>
                </p:nvSpPr>
                <p:spPr bwMode="auto">
                  <a:xfrm>
                    <a:off x="732" y="3484"/>
                    <a:ext cx="96" cy="9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330" name="Rectangle 85">
                    <a:extLst>
                      <a:ext uri="{FF2B5EF4-FFF2-40B4-BE49-F238E27FC236}">
                        <a16:creationId xmlns:a16="http://schemas.microsoft.com/office/drawing/2014/main" id="{C89B635E-47D2-F74E-855E-A33065A234CF}"/>
                      </a:ext>
                    </a:extLst>
                  </p:cNvPr>
                  <p:cNvSpPr>
                    <a:spLocks noChangeArrowheads="1"/>
                  </p:cNvSpPr>
                  <p:nvPr/>
                </p:nvSpPr>
                <p:spPr bwMode="auto">
                  <a:xfrm>
                    <a:off x="723" y="3473"/>
                    <a:ext cx="480" cy="11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sp>
              <p:nvSpPr>
                <p:cNvPr id="95325" name="Rectangle 86">
                  <a:extLst>
                    <a:ext uri="{FF2B5EF4-FFF2-40B4-BE49-F238E27FC236}">
                      <a16:creationId xmlns:a16="http://schemas.microsoft.com/office/drawing/2014/main" id="{B95DC310-1578-ED4B-BD50-3309EAD3DF36}"/>
                    </a:ext>
                  </a:extLst>
                </p:cNvPr>
                <p:cNvSpPr>
                  <a:spLocks noChangeArrowheads="1"/>
                </p:cNvSpPr>
                <p:nvPr/>
              </p:nvSpPr>
              <p:spPr bwMode="auto">
                <a:xfrm>
                  <a:off x="517" y="3545"/>
                  <a:ext cx="94" cy="10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326" name="Rectangle 87">
                  <a:extLst>
                    <a:ext uri="{FF2B5EF4-FFF2-40B4-BE49-F238E27FC236}">
                      <a16:creationId xmlns:a16="http://schemas.microsoft.com/office/drawing/2014/main" id="{8A1FB294-7A83-B64D-9E77-44DCA824779A}"/>
                    </a:ext>
                  </a:extLst>
                </p:cNvPr>
                <p:cNvSpPr>
                  <a:spLocks noChangeArrowheads="1"/>
                </p:cNvSpPr>
                <p:nvPr/>
              </p:nvSpPr>
              <p:spPr bwMode="auto">
                <a:xfrm>
                  <a:off x="1115" y="3544"/>
                  <a:ext cx="60" cy="10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327" name="Rectangle 88">
                  <a:extLst>
                    <a:ext uri="{FF2B5EF4-FFF2-40B4-BE49-F238E27FC236}">
                      <a16:creationId xmlns:a16="http://schemas.microsoft.com/office/drawing/2014/main" id="{936B876B-200A-134A-8116-F4BEDFE91BEB}"/>
                    </a:ext>
                  </a:extLst>
                </p:cNvPr>
                <p:cNvSpPr>
                  <a:spLocks noChangeArrowheads="1"/>
                </p:cNvSpPr>
                <p:nvPr/>
              </p:nvSpPr>
              <p:spPr bwMode="auto">
                <a:xfrm>
                  <a:off x="504" y="3529"/>
                  <a:ext cx="681" cy="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grpSp>
        <p:sp>
          <p:nvSpPr>
            <p:cNvPr id="95319" name="AutoShape 89">
              <a:extLst>
                <a:ext uri="{FF2B5EF4-FFF2-40B4-BE49-F238E27FC236}">
                  <a16:creationId xmlns:a16="http://schemas.microsoft.com/office/drawing/2014/main" id="{5F5172D1-25A2-8347-9C0E-E42878A0B55C}"/>
                </a:ext>
              </a:extLst>
            </p:cNvPr>
            <p:cNvSpPr>
              <a:spLocks noChangeArrowheads="1"/>
            </p:cNvSpPr>
            <p:nvPr/>
          </p:nvSpPr>
          <p:spPr bwMode="auto">
            <a:xfrm>
              <a:off x="384" y="744"/>
              <a:ext cx="240" cy="735"/>
            </a:xfrm>
            <a:prstGeom prst="downArrow">
              <a:avLst>
                <a:gd name="adj1" fmla="val 54167"/>
                <a:gd name="adj2" fmla="val 49170"/>
              </a:avLst>
            </a:prstGeom>
            <a:gradFill rotWithShape="1">
              <a:gsLst>
                <a:gs pos="0">
                  <a:srgbClr val="FF0000">
                    <a:alpha val="25000"/>
                  </a:srgbClr>
                </a:gs>
                <a:gs pos="100000">
                  <a:srgbClr val="FF0000">
                    <a:alpha val="25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grpSp>
        <p:nvGrpSpPr>
          <p:cNvPr id="28" name="Group 90">
            <a:extLst>
              <a:ext uri="{FF2B5EF4-FFF2-40B4-BE49-F238E27FC236}">
                <a16:creationId xmlns:a16="http://schemas.microsoft.com/office/drawing/2014/main" id="{07161174-A750-E341-AED8-1CC932862A09}"/>
              </a:ext>
            </a:extLst>
          </p:cNvPr>
          <p:cNvGrpSpPr>
            <a:grpSpLocks/>
          </p:cNvGrpSpPr>
          <p:nvPr/>
        </p:nvGrpSpPr>
        <p:grpSpPr bwMode="auto">
          <a:xfrm>
            <a:off x="650875" y="2544763"/>
            <a:ext cx="1081088" cy="244475"/>
            <a:chOff x="504" y="3523"/>
            <a:chExt cx="681" cy="154"/>
          </a:xfrm>
        </p:grpSpPr>
        <p:grpSp>
          <p:nvGrpSpPr>
            <p:cNvPr id="95305" name="Group 91">
              <a:extLst>
                <a:ext uri="{FF2B5EF4-FFF2-40B4-BE49-F238E27FC236}">
                  <a16:creationId xmlns:a16="http://schemas.microsoft.com/office/drawing/2014/main" id="{D24063ED-6310-7449-93DA-79ACA4046959}"/>
                </a:ext>
              </a:extLst>
            </p:cNvPr>
            <p:cNvGrpSpPr>
              <a:grpSpLocks/>
            </p:cNvGrpSpPr>
            <p:nvPr/>
          </p:nvGrpSpPr>
          <p:grpSpPr bwMode="auto">
            <a:xfrm>
              <a:off x="623" y="3523"/>
              <a:ext cx="510" cy="154"/>
              <a:chOff x="723" y="3453"/>
              <a:chExt cx="510" cy="154"/>
            </a:xfrm>
          </p:grpSpPr>
          <p:grpSp>
            <p:nvGrpSpPr>
              <p:cNvPr id="95309" name="Group 92">
                <a:extLst>
                  <a:ext uri="{FF2B5EF4-FFF2-40B4-BE49-F238E27FC236}">
                    <a16:creationId xmlns:a16="http://schemas.microsoft.com/office/drawing/2014/main" id="{0B8D30D8-FE44-6D42-B723-4C0467C457B9}"/>
                  </a:ext>
                </a:extLst>
              </p:cNvPr>
              <p:cNvGrpSpPr>
                <a:grpSpLocks/>
              </p:cNvGrpSpPr>
              <p:nvPr/>
            </p:nvGrpSpPr>
            <p:grpSpPr bwMode="auto">
              <a:xfrm>
                <a:off x="836" y="3453"/>
                <a:ext cx="397" cy="154"/>
                <a:chOff x="836" y="3305"/>
                <a:chExt cx="397" cy="154"/>
              </a:xfrm>
            </p:grpSpPr>
            <p:grpSp>
              <p:nvGrpSpPr>
                <p:cNvPr id="95312" name="Group 93">
                  <a:extLst>
                    <a:ext uri="{FF2B5EF4-FFF2-40B4-BE49-F238E27FC236}">
                      <a16:creationId xmlns:a16="http://schemas.microsoft.com/office/drawing/2014/main" id="{03BBF266-E724-5742-B466-A90DBD6C0CCC}"/>
                    </a:ext>
                  </a:extLst>
                </p:cNvPr>
                <p:cNvGrpSpPr>
                  <a:grpSpLocks/>
                </p:cNvGrpSpPr>
                <p:nvPr/>
              </p:nvGrpSpPr>
              <p:grpSpPr bwMode="auto">
                <a:xfrm>
                  <a:off x="890" y="3305"/>
                  <a:ext cx="343" cy="154"/>
                  <a:chOff x="844" y="3337"/>
                  <a:chExt cx="343" cy="154"/>
                </a:xfrm>
              </p:grpSpPr>
              <p:sp>
                <p:nvSpPr>
                  <p:cNvPr id="95316" name="Rectangle 94">
                    <a:extLst>
                      <a:ext uri="{FF2B5EF4-FFF2-40B4-BE49-F238E27FC236}">
                        <a16:creationId xmlns:a16="http://schemas.microsoft.com/office/drawing/2014/main" id="{AC696504-7131-D541-ACAC-A4DD6D41F1A3}"/>
                      </a:ext>
                    </a:extLst>
                  </p:cNvPr>
                  <p:cNvSpPr>
                    <a:spLocks noChangeArrowheads="1"/>
                  </p:cNvSpPr>
                  <p:nvPr/>
                </p:nvSpPr>
                <p:spPr bwMode="auto">
                  <a:xfrm>
                    <a:off x="889" y="3370"/>
                    <a:ext cx="245" cy="86"/>
                  </a:xfrm>
                  <a:prstGeom prst="rect">
                    <a:avLst/>
                  </a:prstGeom>
                  <a:solidFill>
                    <a:srgbClr val="FF0000"/>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317" name="Text Box 95">
                    <a:extLst>
                      <a:ext uri="{FF2B5EF4-FFF2-40B4-BE49-F238E27FC236}">
                        <a16:creationId xmlns:a16="http://schemas.microsoft.com/office/drawing/2014/main" id="{362B3E19-CAB3-154E-BA8C-67488D475603}"/>
                      </a:ext>
                    </a:extLst>
                  </p:cNvPr>
                  <p:cNvSpPr txBox="1">
                    <a:spLocks noChangeArrowheads="1"/>
                  </p:cNvSpPr>
                  <p:nvPr/>
                </p:nvSpPr>
                <p:spPr bwMode="auto">
                  <a:xfrm>
                    <a:off x="844" y="3337"/>
                    <a:ext cx="3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a:solidFill>
                          <a:schemeClr val="bg1"/>
                        </a:solidFill>
                      </a:rPr>
                      <a:t>DHCP</a:t>
                    </a:r>
                  </a:p>
                </p:txBody>
              </p:sp>
            </p:grpSp>
            <p:grpSp>
              <p:nvGrpSpPr>
                <p:cNvPr id="95313" name="Group 96">
                  <a:extLst>
                    <a:ext uri="{FF2B5EF4-FFF2-40B4-BE49-F238E27FC236}">
                      <a16:creationId xmlns:a16="http://schemas.microsoft.com/office/drawing/2014/main" id="{CD9A0608-2513-2B4E-933C-8CCAE5F301CE}"/>
                    </a:ext>
                  </a:extLst>
                </p:cNvPr>
                <p:cNvGrpSpPr>
                  <a:grpSpLocks/>
                </p:cNvGrpSpPr>
                <p:nvPr/>
              </p:nvGrpSpPr>
              <p:grpSpPr bwMode="auto">
                <a:xfrm>
                  <a:off x="836" y="3334"/>
                  <a:ext cx="354" cy="94"/>
                  <a:chOff x="836" y="3334"/>
                  <a:chExt cx="354" cy="94"/>
                </a:xfrm>
              </p:grpSpPr>
              <p:sp>
                <p:nvSpPr>
                  <p:cNvPr id="95314" name="Rectangle 97">
                    <a:extLst>
                      <a:ext uri="{FF2B5EF4-FFF2-40B4-BE49-F238E27FC236}">
                        <a16:creationId xmlns:a16="http://schemas.microsoft.com/office/drawing/2014/main" id="{9D373770-BD78-564F-9EF5-FE9697567F62}"/>
                      </a:ext>
                    </a:extLst>
                  </p:cNvPr>
                  <p:cNvSpPr>
                    <a:spLocks noChangeArrowheads="1"/>
                  </p:cNvSpPr>
                  <p:nvPr/>
                </p:nvSpPr>
                <p:spPr bwMode="auto">
                  <a:xfrm>
                    <a:off x="846" y="3340"/>
                    <a:ext cx="88" cy="82"/>
                  </a:xfrm>
                  <a:prstGeom prst="rect">
                    <a:avLst/>
                  </a:prstGeom>
                  <a:solidFill>
                    <a:schemeClr val="accent1"/>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315" name="Rectangle 98">
                    <a:extLst>
                      <a:ext uri="{FF2B5EF4-FFF2-40B4-BE49-F238E27FC236}">
                        <a16:creationId xmlns:a16="http://schemas.microsoft.com/office/drawing/2014/main" id="{A554AC7E-A976-8D42-B0C4-F16DE50CA936}"/>
                      </a:ext>
                    </a:extLst>
                  </p:cNvPr>
                  <p:cNvSpPr>
                    <a:spLocks noChangeArrowheads="1"/>
                  </p:cNvSpPr>
                  <p:nvPr/>
                </p:nvSpPr>
                <p:spPr bwMode="auto">
                  <a:xfrm>
                    <a:off x="836" y="3334"/>
                    <a:ext cx="354" cy="9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grpSp>
          <p:sp>
            <p:nvSpPr>
              <p:cNvPr id="95310" name="Rectangle 99">
                <a:extLst>
                  <a:ext uri="{FF2B5EF4-FFF2-40B4-BE49-F238E27FC236}">
                    <a16:creationId xmlns:a16="http://schemas.microsoft.com/office/drawing/2014/main" id="{F0CFCF8E-27D0-534E-A006-4157E78F1508}"/>
                  </a:ext>
                </a:extLst>
              </p:cNvPr>
              <p:cNvSpPr>
                <a:spLocks noChangeArrowheads="1"/>
              </p:cNvSpPr>
              <p:nvPr/>
            </p:nvSpPr>
            <p:spPr bwMode="auto">
              <a:xfrm>
                <a:off x="732" y="3484"/>
                <a:ext cx="96" cy="9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311" name="Rectangle 100">
                <a:extLst>
                  <a:ext uri="{FF2B5EF4-FFF2-40B4-BE49-F238E27FC236}">
                    <a16:creationId xmlns:a16="http://schemas.microsoft.com/office/drawing/2014/main" id="{BF92F731-721B-CC46-B085-87C213A700B4}"/>
                  </a:ext>
                </a:extLst>
              </p:cNvPr>
              <p:cNvSpPr>
                <a:spLocks noChangeArrowheads="1"/>
              </p:cNvSpPr>
              <p:nvPr/>
            </p:nvSpPr>
            <p:spPr bwMode="auto">
              <a:xfrm>
                <a:off x="723" y="3473"/>
                <a:ext cx="480" cy="11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sp>
          <p:nvSpPr>
            <p:cNvPr id="95306" name="Rectangle 101">
              <a:extLst>
                <a:ext uri="{FF2B5EF4-FFF2-40B4-BE49-F238E27FC236}">
                  <a16:creationId xmlns:a16="http://schemas.microsoft.com/office/drawing/2014/main" id="{8A486FBA-3539-3E4C-AE1F-AFBA90370DDF}"/>
                </a:ext>
              </a:extLst>
            </p:cNvPr>
            <p:cNvSpPr>
              <a:spLocks noChangeArrowheads="1"/>
            </p:cNvSpPr>
            <p:nvPr/>
          </p:nvSpPr>
          <p:spPr bwMode="auto">
            <a:xfrm>
              <a:off x="517" y="3545"/>
              <a:ext cx="94" cy="10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307" name="Rectangle 102">
              <a:extLst>
                <a:ext uri="{FF2B5EF4-FFF2-40B4-BE49-F238E27FC236}">
                  <a16:creationId xmlns:a16="http://schemas.microsoft.com/office/drawing/2014/main" id="{4EA3429D-15E2-644B-9848-7B08EBE87998}"/>
                </a:ext>
              </a:extLst>
            </p:cNvPr>
            <p:cNvSpPr>
              <a:spLocks noChangeArrowheads="1"/>
            </p:cNvSpPr>
            <p:nvPr/>
          </p:nvSpPr>
          <p:spPr bwMode="auto">
            <a:xfrm>
              <a:off x="1115" y="3544"/>
              <a:ext cx="60" cy="10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308" name="Rectangle 103">
              <a:extLst>
                <a:ext uri="{FF2B5EF4-FFF2-40B4-BE49-F238E27FC236}">
                  <a16:creationId xmlns:a16="http://schemas.microsoft.com/office/drawing/2014/main" id="{52627A6B-325F-B341-B372-D607F75A31F5}"/>
                </a:ext>
              </a:extLst>
            </p:cNvPr>
            <p:cNvSpPr>
              <a:spLocks noChangeArrowheads="1"/>
            </p:cNvSpPr>
            <p:nvPr/>
          </p:nvSpPr>
          <p:spPr bwMode="auto">
            <a:xfrm>
              <a:off x="504" y="3529"/>
              <a:ext cx="681" cy="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grpSp>
        <p:nvGrpSpPr>
          <p:cNvPr id="49314" name="Group 104">
            <a:extLst>
              <a:ext uri="{FF2B5EF4-FFF2-40B4-BE49-F238E27FC236}">
                <a16:creationId xmlns:a16="http://schemas.microsoft.com/office/drawing/2014/main" id="{B61FABDB-6AE4-AA47-820E-D46940AE62B2}"/>
              </a:ext>
            </a:extLst>
          </p:cNvPr>
          <p:cNvGrpSpPr>
            <a:grpSpLocks/>
          </p:cNvGrpSpPr>
          <p:nvPr/>
        </p:nvGrpSpPr>
        <p:grpSpPr bwMode="auto">
          <a:xfrm>
            <a:off x="2729530" y="3456493"/>
            <a:ext cx="1316037" cy="1314450"/>
            <a:chOff x="931" y="1941"/>
            <a:chExt cx="829" cy="828"/>
          </a:xfrm>
        </p:grpSpPr>
        <p:sp>
          <p:nvSpPr>
            <p:cNvPr id="95297" name="Freeform 105">
              <a:extLst>
                <a:ext uri="{FF2B5EF4-FFF2-40B4-BE49-F238E27FC236}">
                  <a16:creationId xmlns:a16="http://schemas.microsoft.com/office/drawing/2014/main" id="{6CB64400-0AB9-4146-BD53-C84E620EC2F2}"/>
                </a:ext>
              </a:extLst>
            </p:cNvPr>
            <p:cNvSpPr>
              <a:spLocks/>
            </p:cNvSpPr>
            <p:nvPr/>
          </p:nvSpPr>
          <p:spPr bwMode="auto">
            <a:xfrm>
              <a:off x="1424" y="1965"/>
              <a:ext cx="336" cy="801"/>
            </a:xfrm>
            <a:custGeom>
              <a:avLst/>
              <a:gdLst>
                <a:gd name="T0" fmla="*/ 1 w 551"/>
                <a:gd name="T1" fmla="*/ 0 h 801"/>
                <a:gd name="T2" fmla="*/ 1 w 551"/>
                <a:gd name="T3" fmla="*/ 402 h 801"/>
                <a:gd name="T4" fmla="*/ 1 w 551"/>
                <a:gd name="T5" fmla="*/ 801 h 801"/>
                <a:gd name="T6" fmla="*/ 1 w 551"/>
                <a:gd name="T7" fmla="*/ 535 h 801"/>
                <a:gd name="T8" fmla="*/ 0 w 551"/>
                <a:gd name="T9" fmla="*/ 371 h 801"/>
                <a:gd name="T10" fmla="*/ 1 w 551"/>
                <a:gd name="T11" fmla="*/ 0 h 801"/>
                <a:gd name="T12" fmla="*/ 0 60000 65536"/>
                <a:gd name="T13" fmla="*/ 0 60000 65536"/>
                <a:gd name="T14" fmla="*/ 0 60000 65536"/>
                <a:gd name="T15" fmla="*/ 0 60000 65536"/>
                <a:gd name="T16" fmla="*/ 0 60000 65536"/>
                <a:gd name="T17" fmla="*/ 0 60000 65536"/>
                <a:gd name="T18" fmla="*/ 0 w 551"/>
                <a:gd name="T19" fmla="*/ 0 h 801"/>
                <a:gd name="T20" fmla="*/ 551 w 551"/>
                <a:gd name="T21" fmla="*/ 801 h 801"/>
              </a:gdLst>
              <a:ahLst/>
              <a:cxnLst>
                <a:cxn ang="T12">
                  <a:pos x="T0" y="T1"/>
                </a:cxn>
                <a:cxn ang="T13">
                  <a:pos x="T2" y="T3"/>
                </a:cxn>
                <a:cxn ang="T14">
                  <a:pos x="T4" y="T5"/>
                </a:cxn>
                <a:cxn ang="T15">
                  <a:pos x="T6" y="T7"/>
                </a:cxn>
                <a:cxn ang="T16">
                  <a:pos x="T8" y="T9"/>
                </a:cxn>
                <a:cxn ang="T17">
                  <a:pos x="T10" y="T11"/>
                </a:cxn>
              </a:cxnLst>
              <a:rect l="T18" t="T19" r="T20" b="T21"/>
              <a:pathLst>
                <a:path w="551" h="801">
                  <a:moveTo>
                    <a:pt x="14" y="0"/>
                  </a:moveTo>
                  <a:lnTo>
                    <a:pt x="551" y="402"/>
                  </a:lnTo>
                  <a:lnTo>
                    <a:pt x="6" y="801"/>
                  </a:lnTo>
                  <a:lnTo>
                    <a:pt x="13" y="535"/>
                  </a:lnTo>
                  <a:lnTo>
                    <a:pt x="0" y="371"/>
                  </a:lnTo>
                  <a:lnTo>
                    <a:pt x="14" y="0"/>
                  </a:lnTo>
                  <a:close/>
                </a:path>
              </a:pathLst>
            </a:custGeom>
            <a:gradFill rotWithShape="1">
              <a:gsLst>
                <a:gs pos="0">
                  <a:schemeClr val="bg1">
                    <a:alpha val="64998"/>
                  </a:schemeClr>
                </a:gs>
                <a:gs pos="100000">
                  <a:srgbClr val="000099">
                    <a:alpha val="64998"/>
                  </a:srgbClr>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nvGrpSpPr>
            <p:cNvPr id="95298" name="Group 106">
              <a:extLst>
                <a:ext uri="{FF2B5EF4-FFF2-40B4-BE49-F238E27FC236}">
                  <a16:creationId xmlns:a16="http://schemas.microsoft.com/office/drawing/2014/main" id="{C2A6FF3E-E8E4-354C-B574-ACACFCC957FC}"/>
                </a:ext>
              </a:extLst>
            </p:cNvPr>
            <p:cNvGrpSpPr>
              <a:grpSpLocks/>
            </p:cNvGrpSpPr>
            <p:nvPr/>
          </p:nvGrpSpPr>
          <p:grpSpPr bwMode="auto">
            <a:xfrm>
              <a:off x="931" y="1941"/>
              <a:ext cx="501" cy="828"/>
              <a:chOff x="569" y="2954"/>
              <a:chExt cx="501" cy="828"/>
            </a:xfrm>
          </p:grpSpPr>
          <p:sp>
            <p:nvSpPr>
              <p:cNvPr id="95299" name="Rectangle 107">
                <a:extLst>
                  <a:ext uri="{FF2B5EF4-FFF2-40B4-BE49-F238E27FC236}">
                    <a16:creationId xmlns:a16="http://schemas.microsoft.com/office/drawing/2014/main" id="{B8054C36-9582-9448-AE65-4DA214109E15}"/>
                  </a:ext>
                </a:extLst>
              </p:cNvPr>
              <p:cNvSpPr>
                <a:spLocks noChangeArrowheads="1"/>
              </p:cNvSpPr>
              <p:nvPr/>
            </p:nvSpPr>
            <p:spPr bwMode="auto">
              <a:xfrm>
                <a:off x="576" y="2973"/>
                <a:ext cx="493" cy="790"/>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300" name="Text Box 108">
                <a:extLst>
                  <a:ext uri="{FF2B5EF4-FFF2-40B4-BE49-F238E27FC236}">
                    <a16:creationId xmlns:a16="http://schemas.microsoft.com/office/drawing/2014/main" id="{3F8705D2-DB4F-8042-B1A0-D9AC9A5C61F1}"/>
                  </a:ext>
                </a:extLst>
              </p:cNvPr>
              <p:cNvSpPr txBox="1">
                <a:spLocks noChangeArrowheads="1"/>
              </p:cNvSpPr>
              <p:nvPr/>
            </p:nvSpPr>
            <p:spPr bwMode="auto">
              <a:xfrm>
                <a:off x="593" y="2954"/>
                <a:ext cx="477"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a:t>DHCP</a:t>
                </a:r>
              </a:p>
              <a:p>
                <a:pPr algn="ctr"/>
                <a:r>
                  <a:rPr lang="en-US" altLang="en-US" sz="1600"/>
                  <a:t>UDP</a:t>
                </a:r>
              </a:p>
              <a:p>
                <a:pPr algn="ctr"/>
                <a:r>
                  <a:rPr lang="en-US" altLang="en-US" sz="1600"/>
                  <a:t>IP</a:t>
                </a:r>
              </a:p>
              <a:p>
                <a:pPr algn="ctr"/>
                <a:r>
                  <a:rPr lang="en-US" altLang="en-US" sz="1600"/>
                  <a:t>Eth</a:t>
                </a:r>
              </a:p>
              <a:p>
                <a:pPr algn="ctr"/>
                <a:r>
                  <a:rPr lang="en-US" altLang="en-US" sz="1600"/>
                  <a:t>Phy</a:t>
                </a:r>
              </a:p>
            </p:txBody>
          </p:sp>
          <p:sp>
            <p:nvSpPr>
              <p:cNvPr id="95301" name="Line 109">
                <a:extLst>
                  <a:ext uri="{FF2B5EF4-FFF2-40B4-BE49-F238E27FC236}">
                    <a16:creationId xmlns:a16="http://schemas.microsoft.com/office/drawing/2014/main" id="{BE6DA064-9BCE-CC41-ABF4-8483AB47775F}"/>
                  </a:ext>
                </a:extLst>
              </p:cNvPr>
              <p:cNvSpPr>
                <a:spLocks noChangeShapeType="1"/>
              </p:cNvSpPr>
              <p:nvPr/>
            </p:nvSpPr>
            <p:spPr bwMode="auto">
              <a:xfrm>
                <a:off x="578" y="3130"/>
                <a:ext cx="4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95302" name="Line 110">
                <a:extLst>
                  <a:ext uri="{FF2B5EF4-FFF2-40B4-BE49-F238E27FC236}">
                    <a16:creationId xmlns:a16="http://schemas.microsoft.com/office/drawing/2014/main" id="{072AB12D-9866-4B47-BF76-DCEFC8294C64}"/>
                  </a:ext>
                </a:extLst>
              </p:cNvPr>
              <p:cNvSpPr>
                <a:spLocks noChangeShapeType="1"/>
              </p:cNvSpPr>
              <p:nvPr/>
            </p:nvSpPr>
            <p:spPr bwMode="auto">
              <a:xfrm>
                <a:off x="575" y="3289"/>
                <a:ext cx="4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95303" name="Line 111">
                <a:extLst>
                  <a:ext uri="{FF2B5EF4-FFF2-40B4-BE49-F238E27FC236}">
                    <a16:creationId xmlns:a16="http://schemas.microsoft.com/office/drawing/2014/main" id="{799CB4BA-82F2-ED4E-885F-B559C89CC600}"/>
                  </a:ext>
                </a:extLst>
              </p:cNvPr>
              <p:cNvSpPr>
                <a:spLocks noChangeShapeType="1"/>
              </p:cNvSpPr>
              <p:nvPr/>
            </p:nvSpPr>
            <p:spPr bwMode="auto">
              <a:xfrm>
                <a:off x="572" y="3448"/>
                <a:ext cx="4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95304" name="Line 112">
                <a:extLst>
                  <a:ext uri="{FF2B5EF4-FFF2-40B4-BE49-F238E27FC236}">
                    <a16:creationId xmlns:a16="http://schemas.microsoft.com/office/drawing/2014/main" id="{75759F3D-FD91-B842-872B-BD2006CFDCE7}"/>
                  </a:ext>
                </a:extLst>
              </p:cNvPr>
              <p:cNvSpPr>
                <a:spLocks noChangeShapeType="1"/>
              </p:cNvSpPr>
              <p:nvPr/>
            </p:nvSpPr>
            <p:spPr bwMode="auto">
              <a:xfrm>
                <a:off x="569" y="3607"/>
                <a:ext cx="4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grpSp>
      <p:grpSp>
        <p:nvGrpSpPr>
          <p:cNvPr id="49317" name="Group 113">
            <a:extLst>
              <a:ext uri="{FF2B5EF4-FFF2-40B4-BE49-F238E27FC236}">
                <a16:creationId xmlns:a16="http://schemas.microsoft.com/office/drawing/2014/main" id="{22E22531-D276-C14B-B97D-4433A3ADB58D}"/>
              </a:ext>
            </a:extLst>
          </p:cNvPr>
          <p:cNvGrpSpPr>
            <a:grpSpLocks/>
          </p:cNvGrpSpPr>
          <p:nvPr/>
        </p:nvGrpSpPr>
        <p:grpSpPr bwMode="auto">
          <a:xfrm>
            <a:off x="1559506" y="3610083"/>
            <a:ext cx="1081088" cy="1217613"/>
            <a:chOff x="1404" y="3105"/>
            <a:chExt cx="681" cy="767"/>
          </a:xfrm>
        </p:grpSpPr>
        <p:grpSp>
          <p:nvGrpSpPr>
            <p:cNvPr id="95262" name="Group 114">
              <a:extLst>
                <a:ext uri="{FF2B5EF4-FFF2-40B4-BE49-F238E27FC236}">
                  <a16:creationId xmlns:a16="http://schemas.microsoft.com/office/drawing/2014/main" id="{10F3C2C4-E3DD-4E46-B67A-BF21DC11EB87}"/>
                </a:ext>
              </a:extLst>
            </p:cNvPr>
            <p:cNvGrpSpPr>
              <a:grpSpLocks/>
            </p:cNvGrpSpPr>
            <p:nvPr/>
          </p:nvGrpSpPr>
          <p:grpSpPr bwMode="auto">
            <a:xfrm>
              <a:off x="1404" y="3355"/>
              <a:ext cx="681" cy="468"/>
              <a:chOff x="42" y="886"/>
              <a:chExt cx="681" cy="468"/>
            </a:xfrm>
          </p:grpSpPr>
          <p:grpSp>
            <p:nvGrpSpPr>
              <p:cNvPr id="95267" name="Group 115">
                <a:extLst>
                  <a:ext uri="{FF2B5EF4-FFF2-40B4-BE49-F238E27FC236}">
                    <a16:creationId xmlns:a16="http://schemas.microsoft.com/office/drawing/2014/main" id="{BFDA25D5-7F20-3D4A-BEF2-2C383370B28E}"/>
                  </a:ext>
                </a:extLst>
              </p:cNvPr>
              <p:cNvGrpSpPr>
                <a:grpSpLocks/>
              </p:cNvGrpSpPr>
              <p:nvPr/>
            </p:nvGrpSpPr>
            <p:grpSpPr bwMode="auto">
              <a:xfrm>
                <a:off x="278" y="886"/>
                <a:ext cx="397" cy="154"/>
                <a:chOff x="740" y="3209"/>
                <a:chExt cx="397" cy="154"/>
              </a:xfrm>
            </p:grpSpPr>
            <p:grpSp>
              <p:nvGrpSpPr>
                <p:cNvPr id="95292" name="Group 116">
                  <a:extLst>
                    <a:ext uri="{FF2B5EF4-FFF2-40B4-BE49-F238E27FC236}">
                      <a16:creationId xmlns:a16="http://schemas.microsoft.com/office/drawing/2014/main" id="{456A9D35-BB6C-0641-88FF-44346B9C4974}"/>
                    </a:ext>
                  </a:extLst>
                </p:cNvPr>
                <p:cNvGrpSpPr>
                  <a:grpSpLocks/>
                </p:cNvGrpSpPr>
                <p:nvPr/>
              </p:nvGrpSpPr>
              <p:grpSpPr bwMode="auto">
                <a:xfrm>
                  <a:off x="794" y="3209"/>
                  <a:ext cx="343" cy="154"/>
                  <a:chOff x="844" y="3337"/>
                  <a:chExt cx="343" cy="154"/>
                </a:xfrm>
              </p:grpSpPr>
              <p:sp>
                <p:nvSpPr>
                  <p:cNvPr id="95295" name="Rectangle 117">
                    <a:extLst>
                      <a:ext uri="{FF2B5EF4-FFF2-40B4-BE49-F238E27FC236}">
                        <a16:creationId xmlns:a16="http://schemas.microsoft.com/office/drawing/2014/main" id="{41E41B2F-D3C2-A348-8A31-EFC1263CA113}"/>
                      </a:ext>
                    </a:extLst>
                  </p:cNvPr>
                  <p:cNvSpPr>
                    <a:spLocks noChangeArrowheads="1"/>
                  </p:cNvSpPr>
                  <p:nvPr/>
                </p:nvSpPr>
                <p:spPr bwMode="auto">
                  <a:xfrm>
                    <a:off x="889" y="3370"/>
                    <a:ext cx="245" cy="86"/>
                  </a:xfrm>
                  <a:prstGeom prst="rect">
                    <a:avLst/>
                  </a:prstGeom>
                  <a:solidFill>
                    <a:srgbClr val="FF0000"/>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296" name="Text Box 118">
                    <a:extLst>
                      <a:ext uri="{FF2B5EF4-FFF2-40B4-BE49-F238E27FC236}">
                        <a16:creationId xmlns:a16="http://schemas.microsoft.com/office/drawing/2014/main" id="{F4B879F7-A67A-E440-8A19-AE398E97701F}"/>
                      </a:ext>
                    </a:extLst>
                  </p:cNvPr>
                  <p:cNvSpPr txBox="1">
                    <a:spLocks noChangeArrowheads="1"/>
                  </p:cNvSpPr>
                  <p:nvPr/>
                </p:nvSpPr>
                <p:spPr bwMode="auto">
                  <a:xfrm>
                    <a:off x="844" y="3337"/>
                    <a:ext cx="3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dirty="0">
                        <a:solidFill>
                          <a:schemeClr val="bg1"/>
                        </a:solidFill>
                      </a:rPr>
                      <a:t>DHCP</a:t>
                    </a:r>
                  </a:p>
                </p:txBody>
              </p:sp>
            </p:grpSp>
            <p:sp>
              <p:nvSpPr>
                <p:cNvPr id="95293" name="Rectangle 119">
                  <a:extLst>
                    <a:ext uri="{FF2B5EF4-FFF2-40B4-BE49-F238E27FC236}">
                      <a16:creationId xmlns:a16="http://schemas.microsoft.com/office/drawing/2014/main" id="{22F94FF9-309C-9441-8BB9-8E1D29343675}"/>
                    </a:ext>
                  </a:extLst>
                </p:cNvPr>
                <p:cNvSpPr>
                  <a:spLocks noChangeArrowheads="1"/>
                </p:cNvSpPr>
                <p:nvPr/>
              </p:nvSpPr>
              <p:spPr bwMode="auto">
                <a:xfrm>
                  <a:off x="750" y="3244"/>
                  <a:ext cx="88" cy="82"/>
                </a:xfrm>
                <a:prstGeom prst="rect">
                  <a:avLst/>
                </a:prstGeom>
                <a:solidFill>
                  <a:schemeClr val="accent1"/>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294" name="Rectangle 120">
                  <a:extLst>
                    <a:ext uri="{FF2B5EF4-FFF2-40B4-BE49-F238E27FC236}">
                      <a16:creationId xmlns:a16="http://schemas.microsoft.com/office/drawing/2014/main" id="{BF9E1EDF-1958-4647-A6A3-99C669C4F807}"/>
                    </a:ext>
                  </a:extLst>
                </p:cNvPr>
                <p:cNvSpPr>
                  <a:spLocks noChangeArrowheads="1"/>
                </p:cNvSpPr>
                <p:nvPr/>
              </p:nvSpPr>
              <p:spPr bwMode="auto">
                <a:xfrm>
                  <a:off x="740" y="3238"/>
                  <a:ext cx="354" cy="9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grpSp>
            <p:nvGrpSpPr>
              <p:cNvPr id="95268" name="Group 121">
                <a:extLst>
                  <a:ext uri="{FF2B5EF4-FFF2-40B4-BE49-F238E27FC236}">
                    <a16:creationId xmlns:a16="http://schemas.microsoft.com/office/drawing/2014/main" id="{39795C89-EE2C-AC47-82AC-8301B63244DB}"/>
                  </a:ext>
                </a:extLst>
              </p:cNvPr>
              <p:cNvGrpSpPr>
                <a:grpSpLocks/>
              </p:cNvGrpSpPr>
              <p:nvPr/>
            </p:nvGrpSpPr>
            <p:grpSpPr bwMode="auto">
              <a:xfrm>
                <a:off x="278" y="1034"/>
                <a:ext cx="397" cy="154"/>
                <a:chOff x="836" y="3305"/>
                <a:chExt cx="397" cy="154"/>
              </a:xfrm>
            </p:grpSpPr>
            <p:grpSp>
              <p:nvGrpSpPr>
                <p:cNvPr id="95286" name="Group 122">
                  <a:extLst>
                    <a:ext uri="{FF2B5EF4-FFF2-40B4-BE49-F238E27FC236}">
                      <a16:creationId xmlns:a16="http://schemas.microsoft.com/office/drawing/2014/main" id="{AC9A52EE-E793-E345-8E35-E11F5F63C752}"/>
                    </a:ext>
                  </a:extLst>
                </p:cNvPr>
                <p:cNvGrpSpPr>
                  <a:grpSpLocks/>
                </p:cNvGrpSpPr>
                <p:nvPr/>
              </p:nvGrpSpPr>
              <p:grpSpPr bwMode="auto">
                <a:xfrm>
                  <a:off x="890" y="3305"/>
                  <a:ext cx="343" cy="154"/>
                  <a:chOff x="844" y="3337"/>
                  <a:chExt cx="343" cy="154"/>
                </a:xfrm>
              </p:grpSpPr>
              <p:sp>
                <p:nvSpPr>
                  <p:cNvPr id="95290" name="Rectangle 123">
                    <a:extLst>
                      <a:ext uri="{FF2B5EF4-FFF2-40B4-BE49-F238E27FC236}">
                        <a16:creationId xmlns:a16="http://schemas.microsoft.com/office/drawing/2014/main" id="{CA329246-289A-1A41-BE3A-9254A648B4EA}"/>
                      </a:ext>
                    </a:extLst>
                  </p:cNvPr>
                  <p:cNvSpPr>
                    <a:spLocks noChangeArrowheads="1"/>
                  </p:cNvSpPr>
                  <p:nvPr/>
                </p:nvSpPr>
                <p:spPr bwMode="auto">
                  <a:xfrm>
                    <a:off x="889" y="3370"/>
                    <a:ext cx="245" cy="86"/>
                  </a:xfrm>
                  <a:prstGeom prst="rect">
                    <a:avLst/>
                  </a:prstGeom>
                  <a:solidFill>
                    <a:srgbClr val="FF0000"/>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291" name="Text Box 124">
                    <a:extLst>
                      <a:ext uri="{FF2B5EF4-FFF2-40B4-BE49-F238E27FC236}">
                        <a16:creationId xmlns:a16="http://schemas.microsoft.com/office/drawing/2014/main" id="{FA50EF06-6778-854D-857C-4121ED0FEDC9}"/>
                      </a:ext>
                    </a:extLst>
                  </p:cNvPr>
                  <p:cNvSpPr txBox="1">
                    <a:spLocks noChangeArrowheads="1"/>
                  </p:cNvSpPr>
                  <p:nvPr/>
                </p:nvSpPr>
                <p:spPr bwMode="auto">
                  <a:xfrm>
                    <a:off x="844" y="3337"/>
                    <a:ext cx="3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a:solidFill>
                          <a:schemeClr val="bg1"/>
                        </a:solidFill>
                      </a:rPr>
                      <a:t>DHCP</a:t>
                    </a:r>
                  </a:p>
                </p:txBody>
              </p:sp>
            </p:grpSp>
            <p:grpSp>
              <p:nvGrpSpPr>
                <p:cNvPr id="95287" name="Group 125">
                  <a:extLst>
                    <a:ext uri="{FF2B5EF4-FFF2-40B4-BE49-F238E27FC236}">
                      <a16:creationId xmlns:a16="http://schemas.microsoft.com/office/drawing/2014/main" id="{2E6D5F72-CFB2-6740-ABB1-B4B5B673D74C}"/>
                    </a:ext>
                  </a:extLst>
                </p:cNvPr>
                <p:cNvGrpSpPr>
                  <a:grpSpLocks/>
                </p:cNvGrpSpPr>
                <p:nvPr/>
              </p:nvGrpSpPr>
              <p:grpSpPr bwMode="auto">
                <a:xfrm>
                  <a:off x="836" y="3334"/>
                  <a:ext cx="354" cy="94"/>
                  <a:chOff x="836" y="3334"/>
                  <a:chExt cx="354" cy="94"/>
                </a:xfrm>
              </p:grpSpPr>
              <p:sp>
                <p:nvSpPr>
                  <p:cNvPr id="95288" name="Rectangle 126">
                    <a:extLst>
                      <a:ext uri="{FF2B5EF4-FFF2-40B4-BE49-F238E27FC236}">
                        <a16:creationId xmlns:a16="http://schemas.microsoft.com/office/drawing/2014/main" id="{C371227E-C46C-224B-8C4C-3563E1BA987A}"/>
                      </a:ext>
                    </a:extLst>
                  </p:cNvPr>
                  <p:cNvSpPr>
                    <a:spLocks noChangeArrowheads="1"/>
                  </p:cNvSpPr>
                  <p:nvPr/>
                </p:nvSpPr>
                <p:spPr bwMode="auto">
                  <a:xfrm>
                    <a:off x="846" y="3340"/>
                    <a:ext cx="88" cy="82"/>
                  </a:xfrm>
                  <a:prstGeom prst="rect">
                    <a:avLst/>
                  </a:prstGeom>
                  <a:solidFill>
                    <a:schemeClr val="accent1"/>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289" name="Rectangle 127">
                    <a:extLst>
                      <a:ext uri="{FF2B5EF4-FFF2-40B4-BE49-F238E27FC236}">
                        <a16:creationId xmlns:a16="http://schemas.microsoft.com/office/drawing/2014/main" id="{2D5EA227-FD0E-8C4D-A62E-8E2FCCAB1A5D}"/>
                      </a:ext>
                    </a:extLst>
                  </p:cNvPr>
                  <p:cNvSpPr>
                    <a:spLocks noChangeArrowheads="1"/>
                  </p:cNvSpPr>
                  <p:nvPr/>
                </p:nvSpPr>
                <p:spPr bwMode="auto">
                  <a:xfrm>
                    <a:off x="836" y="3334"/>
                    <a:ext cx="354" cy="9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grpSp>
          <p:grpSp>
            <p:nvGrpSpPr>
              <p:cNvPr id="95269" name="Group 128">
                <a:extLst>
                  <a:ext uri="{FF2B5EF4-FFF2-40B4-BE49-F238E27FC236}">
                    <a16:creationId xmlns:a16="http://schemas.microsoft.com/office/drawing/2014/main" id="{9EA9DB40-24D5-F044-9E6F-C96D343C87AB}"/>
                  </a:ext>
                </a:extLst>
              </p:cNvPr>
              <p:cNvGrpSpPr>
                <a:grpSpLocks/>
              </p:cNvGrpSpPr>
              <p:nvPr/>
            </p:nvGrpSpPr>
            <p:grpSpPr bwMode="auto">
              <a:xfrm>
                <a:off x="165" y="1054"/>
                <a:ext cx="480" cy="112"/>
                <a:chOff x="627" y="3377"/>
                <a:chExt cx="480" cy="112"/>
              </a:xfrm>
            </p:grpSpPr>
            <p:sp>
              <p:nvSpPr>
                <p:cNvPr id="95284" name="Rectangle 129">
                  <a:extLst>
                    <a:ext uri="{FF2B5EF4-FFF2-40B4-BE49-F238E27FC236}">
                      <a16:creationId xmlns:a16="http://schemas.microsoft.com/office/drawing/2014/main" id="{A90858ED-2363-1647-94E0-1DC370019395}"/>
                    </a:ext>
                  </a:extLst>
                </p:cNvPr>
                <p:cNvSpPr>
                  <a:spLocks noChangeArrowheads="1"/>
                </p:cNvSpPr>
                <p:nvPr/>
              </p:nvSpPr>
              <p:spPr bwMode="auto">
                <a:xfrm>
                  <a:off x="636" y="3388"/>
                  <a:ext cx="96" cy="9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285" name="Rectangle 130">
                  <a:extLst>
                    <a:ext uri="{FF2B5EF4-FFF2-40B4-BE49-F238E27FC236}">
                      <a16:creationId xmlns:a16="http://schemas.microsoft.com/office/drawing/2014/main" id="{F8BAE27E-5EC1-5C4E-814E-DD43FC65EA93}"/>
                    </a:ext>
                  </a:extLst>
                </p:cNvPr>
                <p:cNvSpPr>
                  <a:spLocks noChangeArrowheads="1"/>
                </p:cNvSpPr>
                <p:nvPr/>
              </p:nvSpPr>
              <p:spPr bwMode="auto">
                <a:xfrm>
                  <a:off x="627" y="3377"/>
                  <a:ext cx="480" cy="11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grpSp>
            <p:nvGrpSpPr>
              <p:cNvPr id="95270" name="Group 131">
                <a:extLst>
                  <a:ext uri="{FF2B5EF4-FFF2-40B4-BE49-F238E27FC236}">
                    <a16:creationId xmlns:a16="http://schemas.microsoft.com/office/drawing/2014/main" id="{FB324EE0-CA5E-5E4C-B1EC-DA5107735228}"/>
                  </a:ext>
                </a:extLst>
              </p:cNvPr>
              <p:cNvGrpSpPr>
                <a:grpSpLocks/>
              </p:cNvGrpSpPr>
              <p:nvPr/>
            </p:nvGrpSpPr>
            <p:grpSpPr bwMode="auto">
              <a:xfrm>
                <a:off x="42" y="1200"/>
                <a:ext cx="681" cy="154"/>
                <a:chOff x="504" y="3523"/>
                <a:chExt cx="681" cy="154"/>
              </a:xfrm>
            </p:grpSpPr>
            <p:grpSp>
              <p:nvGrpSpPr>
                <p:cNvPr id="95271" name="Group 132">
                  <a:extLst>
                    <a:ext uri="{FF2B5EF4-FFF2-40B4-BE49-F238E27FC236}">
                      <a16:creationId xmlns:a16="http://schemas.microsoft.com/office/drawing/2014/main" id="{E040BA4A-A496-8C4C-905E-151562FEF9AB}"/>
                    </a:ext>
                  </a:extLst>
                </p:cNvPr>
                <p:cNvGrpSpPr>
                  <a:grpSpLocks/>
                </p:cNvGrpSpPr>
                <p:nvPr/>
              </p:nvGrpSpPr>
              <p:grpSpPr bwMode="auto">
                <a:xfrm>
                  <a:off x="623" y="3523"/>
                  <a:ext cx="510" cy="154"/>
                  <a:chOff x="723" y="3453"/>
                  <a:chExt cx="510" cy="154"/>
                </a:xfrm>
              </p:grpSpPr>
              <p:grpSp>
                <p:nvGrpSpPr>
                  <p:cNvPr id="95275" name="Group 133">
                    <a:extLst>
                      <a:ext uri="{FF2B5EF4-FFF2-40B4-BE49-F238E27FC236}">
                        <a16:creationId xmlns:a16="http://schemas.microsoft.com/office/drawing/2014/main" id="{35AB7274-4A9E-2142-9919-E2B0EB4C9108}"/>
                      </a:ext>
                    </a:extLst>
                  </p:cNvPr>
                  <p:cNvGrpSpPr>
                    <a:grpSpLocks/>
                  </p:cNvGrpSpPr>
                  <p:nvPr/>
                </p:nvGrpSpPr>
                <p:grpSpPr bwMode="auto">
                  <a:xfrm>
                    <a:off x="836" y="3453"/>
                    <a:ext cx="397" cy="154"/>
                    <a:chOff x="836" y="3305"/>
                    <a:chExt cx="397" cy="154"/>
                  </a:xfrm>
                </p:grpSpPr>
                <p:grpSp>
                  <p:nvGrpSpPr>
                    <p:cNvPr id="95278" name="Group 134">
                      <a:extLst>
                        <a:ext uri="{FF2B5EF4-FFF2-40B4-BE49-F238E27FC236}">
                          <a16:creationId xmlns:a16="http://schemas.microsoft.com/office/drawing/2014/main" id="{69F88D24-05E3-AB41-AF90-3E26D6135412}"/>
                        </a:ext>
                      </a:extLst>
                    </p:cNvPr>
                    <p:cNvGrpSpPr>
                      <a:grpSpLocks/>
                    </p:cNvGrpSpPr>
                    <p:nvPr/>
                  </p:nvGrpSpPr>
                  <p:grpSpPr bwMode="auto">
                    <a:xfrm>
                      <a:off x="890" y="3305"/>
                      <a:ext cx="343" cy="154"/>
                      <a:chOff x="844" y="3337"/>
                      <a:chExt cx="343" cy="154"/>
                    </a:xfrm>
                  </p:grpSpPr>
                  <p:sp>
                    <p:nvSpPr>
                      <p:cNvPr id="95282" name="Rectangle 135">
                        <a:extLst>
                          <a:ext uri="{FF2B5EF4-FFF2-40B4-BE49-F238E27FC236}">
                            <a16:creationId xmlns:a16="http://schemas.microsoft.com/office/drawing/2014/main" id="{61879252-450D-3640-A7E2-000B5ECF80B3}"/>
                          </a:ext>
                        </a:extLst>
                      </p:cNvPr>
                      <p:cNvSpPr>
                        <a:spLocks noChangeArrowheads="1"/>
                      </p:cNvSpPr>
                      <p:nvPr/>
                    </p:nvSpPr>
                    <p:spPr bwMode="auto">
                      <a:xfrm>
                        <a:off x="889" y="3370"/>
                        <a:ext cx="245" cy="86"/>
                      </a:xfrm>
                      <a:prstGeom prst="rect">
                        <a:avLst/>
                      </a:prstGeom>
                      <a:solidFill>
                        <a:srgbClr val="FF0000"/>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283" name="Text Box 136">
                        <a:extLst>
                          <a:ext uri="{FF2B5EF4-FFF2-40B4-BE49-F238E27FC236}">
                            <a16:creationId xmlns:a16="http://schemas.microsoft.com/office/drawing/2014/main" id="{8888B2A5-1081-F947-8020-965D34F5E65A}"/>
                          </a:ext>
                        </a:extLst>
                      </p:cNvPr>
                      <p:cNvSpPr txBox="1">
                        <a:spLocks noChangeArrowheads="1"/>
                      </p:cNvSpPr>
                      <p:nvPr/>
                    </p:nvSpPr>
                    <p:spPr bwMode="auto">
                      <a:xfrm>
                        <a:off x="844" y="3337"/>
                        <a:ext cx="3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a:solidFill>
                              <a:schemeClr val="bg1"/>
                            </a:solidFill>
                          </a:rPr>
                          <a:t>DHCP</a:t>
                        </a:r>
                      </a:p>
                    </p:txBody>
                  </p:sp>
                </p:grpSp>
                <p:grpSp>
                  <p:nvGrpSpPr>
                    <p:cNvPr id="95279" name="Group 137">
                      <a:extLst>
                        <a:ext uri="{FF2B5EF4-FFF2-40B4-BE49-F238E27FC236}">
                          <a16:creationId xmlns:a16="http://schemas.microsoft.com/office/drawing/2014/main" id="{E1DFBAFA-A277-AF45-BF7E-B3FD0CC50EE4}"/>
                        </a:ext>
                      </a:extLst>
                    </p:cNvPr>
                    <p:cNvGrpSpPr>
                      <a:grpSpLocks/>
                    </p:cNvGrpSpPr>
                    <p:nvPr/>
                  </p:nvGrpSpPr>
                  <p:grpSpPr bwMode="auto">
                    <a:xfrm>
                      <a:off x="836" y="3334"/>
                      <a:ext cx="354" cy="94"/>
                      <a:chOff x="836" y="3334"/>
                      <a:chExt cx="354" cy="94"/>
                    </a:xfrm>
                  </p:grpSpPr>
                  <p:sp>
                    <p:nvSpPr>
                      <p:cNvPr id="95280" name="Rectangle 138">
                        <a:extLst>
                          <a:ext uri="{FF2B5EF4-FFF2-40B4-BE49-F238E27FC236}">
                            <a16:creationId xmlns:a16="http://schemas.microsoft.com/office/drawing/2014/main" id="{4779F374-C9F7-564D-B545-02C471499717}"/>
                          </a:ext>
                        </a:extLst>
                      </p:cNvPr>
                      <p:cNvSpPr>
                        <a:spLocks noChangeArrowheads="1"/>
                      </p:cNvSpPr>
                      <p:nvPr/>
                    </p:nvSpPr>
                    <p:spPr bwMode="auto">
                      <a:xfrm>
                        <a:off x="846" y="3340"/>
                        <a:ext cx="88" cy="82"/>
                      </a:xfrm>
                      <a:prstGeom prst="rect">
                        <a:avLst/>
                      </a:prstGeom>
                      <a:solidFill>
                        <a:schemeClr val="accent1"/>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281" name="Rectangle 139">
                        <a:extLst>
                          <a:ext uri="{FF2B5EF4-FFF2-40B4-BE49-F238E27FC236}">
                            <a16:creationId xmlns:a16="http://schemas.microsoft.com/office/drawing/2014/main" id="{98C7584B-F406-9F41-B5BE-CAA376F7F56B}"/>
                          </a:ext>
                        </a:extLst>
                      </p:cNvPr>
                      <p:cNvSpPr>
                        <a:spLocks noChangeArrowheads="1"/>
                      </p:cNvSpPr>
                      <p:nvPr/>
                    </p:nvSpPr>
                    <p:spPr bwMode="auto">
                      <a:xfrm>
                        <a:off x="836" y="3334"/>
                        <a:ext cx="354" cy="9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grpSp>
              <p:sp>
                <p:nvSpPr>
                  <p:cNvPr id="95276" name="Rectangle 140">
                    <a:extLst>
                      <a:ext uri="{FF2B5EF4-FFF2-40B4-BE49-F238E27FC236}">
                        <a16:creationId xmlns:a16="http://schemas.microsoft.com/office/drawing/2014/main" id="{C04D70B8-2412-424D-8FBB-52D5D80E6771}"/>
                      </a:ext>
                    </a:extLst>
                  </p:cNvPr>
                  <p:cNvSpPr>
                    <a:spLocks noChangeArrowheads="1"/>
                  </p:cNvSpPr>
                  <p:nvPr/>
                </p:nvSpPr>
                <p:spPr bwMode="auto">
                  <a:xfrm>
                    <a:off x="732" y="3484"/>
                    <a:ext cx="96" cy="9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277" name="Rectangle 141">
                    <a:extLst>
                      <a:ext uri="{FF2B5EF4-FFF2-40B4-BE49-F238E27FC236}">
                        <a16:creationId xmlns:a16="http://schemas.microsoft.com/office/drawing/2014/main" id="{CF1D87DA-38F6-3844-8AC0-EC556DF34E5A}"/>
                      </a:ext>
                    </a:extLst>
                  </p:cNvPr>
                  <p:cNvSpPr>
                    <a:spLocks noChangeArrowheads="1"/>
                  </p:cNvSpPr>
                  <p:nvPr/>
                </p:nvSpPr>
                <p:spPr bwMode="auto">
                  <a:xfrm>
                    <a:off x="723" y="3473"/>
                    <a:ext cx="480" cy="11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sp>
              <p:nvSpPr>
                <p:cNvPr id="95272" name="Rectangle 142">
                  <a:extLst>
                    <a:ext uri="{FF2B5EF4-FFF2-40B4-BE49-F238E27FC236}">
                      <a16:creationId xmlns:a16="http://schemas.microsoft.com/office/drawing/2014/main" id="{74A6C6DD-3E18-054D-86D9-62C7FB8D4F8D}"/>
                    </a:ext>
                  </a:extLst>
                </p:cNvPr>
                <p:cNvSpPr>
                  <a:spLocks noChangeArrowheads="1"/>
                </p:cNvSpPr>
                <p:nvPr/>
              </p:nvSpPr>
              <p:spPr bwMode="auto">
                <a:xfrm>
                  <a:off x="517" y="3545"/>
                  <a:ext cx="94" cy="10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273" name="Rectangle 143">
                  <a:extLst>
                    <a:ext uri="{FF2B5EF4-FFF2-40B4-BE49-F238E27FC236}">
                      <a16:creationId xmlns:a16="http://schemas.microsoft.com/office/drawing/2014/main" id="{8E99B657-C4FB-4442-83EB-69D68497615E}"/>
                    </a:ext>
                  </a:extLst>
                </p:cNvPr>
                <p:cNvSpPr>
                  <a:spLocks noChangeArrowheads="1"/>
                </p:cNvSpPr>
                <p:nvPr/>
              </p:nvSpPr>
              <p:spPr bwMode="auto">
                <a:xfrm>
                  <a:off x="1115" y="3544"/>
                  <a:ext cx="60" cy="10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274" name="Rectangle 144">
                  <a:extLst>
                    <a:ext uri="{FF2B5EF4-FFF2-40B4-BE49-F238E27FC236}">
                      <a16:creationId xmlns:a16="http://schemas.microsoft.com/office/drawing/2014/main" id="{56740F98-0CFA-094A-AE45-BAD5F8A86F18}"/>
                    </a:ext>
                  </a:extLst>
                </p:cNvPr>
                <p:cNvSpPr>
                  <a:spLocks noChangeArrowheads="1"/>
                </p:cNvSpPr>
                <p:nvPr/>
              </p:nvSpPr>
              <p:spPr bwMode="auto">
                <a:xfrm>
                  <a:off x="504" y="3529"/>
                  <a:ext cx="681" cy="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grpSp>
        <p:sp>
          <p:nvSpPr>
            <p:cNvPr id="95263" name="AutoShape 145">
              <a:extLst>
                <a:ext uri="{FF2B5EF4-FFF2-40B4-BE49-F238E27FC236}">
                  <a16:creationId xmlns:a16="http://schemas.microsoft.com/office/drawing/2014/main" id="{BDE54F10-6270-7F4F-B775-87E2965875B0}"/>
                </a:ext>
              </a:extLst>
            </p:cNvPr>
            <p:cNvSpPr>
              <a:spLocks noChangeArrowheads="1"/>
            </p:cNvSpPr>
            <p:nvPr/>
          </p:nvSpPr>
          <p:spPr bwMode="auto">
            <a:xfrm rot="10800000">
              <a:off x="1727" y="3105"/>
              <a:ext cx="240" cy="767"/>
            </a:xfrm>
            <a:prstGeom prst="downArrow">
              <a:avLst>
                <a:gd name="adj1" fmla="val 54167"/>
                <a:gd name="adj2" fmla="val 51311"/>
              </a:avLst>
            </a:prstGeom>
            <a:gradFill rotWithShape="1">
              <a:gsLst>
                <a:gs pos="0">
                  <a:srgbClr val="FF0000">
                    <a:alpha val="25000"/>
                  </a:srgbClr>
                </a:gs>
                <a:gs pos="100000">
                  <a:srgbClr val="FF0000">
                    <a:alpha val="25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grpSp>
          <p:nvGrpSpPr>
            <p:cNvPr id="95264" name="Group 146">
              <a:extLst>
                <a:ext uri="{FF2B5EF4-FFF2-40B4-BE49-F238E27FC236}">
                  <a16:creationId xmlns:a16="http://schemas.microsoft.com/office/drawing/2014/main" id="{6201EB66-28C1-3942-8BCE-3FFF853EDFD1}"/>
                </a:ext>
              </a:extLst>
            </p:cNvPr>
            <p:cNvGrpSpPr>
              <a:grpSpLocks/>
            </p:cNvGrpSpPr>
            <p:nvPr/>
          </p:nvGrpSpPr>
          <p:grpSpPr bwMode="auto">
            <a:xfrm>
              <a:off x="1695" y="3227"/>
              <a:ext cx="343" cy="154"/>
              <a:chOff x="844" y="3337"/>
              <a:chExt cx="343" cy="154"/>
            </a:xfrm>
          </p:grpSpPr>
          <p:sp>
            <p:nvSpPr>
              <p:cNvPr id="95265" name="Rectangle 147">
                <a:extLst>
                  <a:ext uri="{FF2B5EF4-FFF2-40B4-BE49-F238E27FC236}">
                    <a16:creationId xmlns:a16="http://schemas.microsoft.com/office/drawing/2014/main" id="{77FAAC2D-C9B2-FE46-BDBC-5EE06FCC9A09}"/>
                  </a:ext>
                </a:extLst>
              </p:cNvPr>
              <p:cNvSpPr>
                <a:spLocks noChangeArrowheads="1"/>
              </p:cNvSpPr>
              <p:nvPr/>
            </p:nvSpPr>
            <p:spPr bwMode="auto">
              <a:xfrm>
                <a:off x="889" y="3370"/>
                <a:ext cx="245" cy="86"/>
              </a:xfrm>
              <a:prstGeom prst="rect">
                <a:avLst/>
              </a:prstGeom>
              <a:solidFill>
                <a:srgbClr val="FF0000"/>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266" name="Text Box 148">
                <a:extLst>
                  <a:ext uri="{FF2B5EF4-FFF2-40B4-BE49-F238E27FC236}">
                    <a16:creationId xmlns:a16="http://schemas.microsoft.com/office/drawing/2014/main" id="{21515EAD-511B-294B-8257-BEA3E7281A33}"/>
                  </a:ext>
                </a:extLst>
              </p:cNvPr>
              <p:cNvSpPr txBox="1">
                <a:spLocks noChangeArrowheads="1"/>
              </p:cNvSpPr>
              <p:nvPr/>
            </p:nvSpPr>
            <p:spPr bwMode="auto">
              <a:xfrm>
                <a:off x="844" y="3337"/>
                <a:ext cx="3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a:solidFill>
                      <a:schemeClr val="bg1"/>
                    </a:solidFill>
                  </a:rPr>
                  <a:t>DHCP</a:t>
                </a:r>
              </a:p>
            </p:txBody>
          </p:sp>
        </p:grpSp>
      </p:grpSp>
      <p:grpSp>
        <p:nvGrpSpPr>
          <p:cNvPr id="49350" name="Group 149">
            <a:extLst>
              <a:ext uri="{FF2B5EF4-FFF2-40B4-BE49-F238E27FC236}">
                <a16:creationId xmlns:a16="http://schemas.microsoft.com/office/drawing/2014/main" id="{3B1E66BD-E461-0341-86B7-C84F2117DB46}"/>
              </a:ext>
            </a:extLst>
          </p:cNvPr>
          <p:cNvGrpSpPr>
            <a:grpSpLocks/>
          </p:cNvGrpSpPr>
          <p:nvPr/>
        </p:nvGrpSpPr>
        <p:grpSpPr bwMode="auto">
          <a:xfrm>
            <a:off x="1996768" y="3536335"/>
            <a:ext cx="544513" cy="244475"/>
            <a:chOff x="844" y="3337"/>
            <a:chExt cx="343" cy="154"/>
          </a:xfrm>
        </p:grpSpPr>
        <p:sp>
          <p:nvSpPr>
            <p:cNvPr id="95260" name="Rectangle 150">
              <a:extLst>
                <a:ext uri="{FF2B5EF4-FFF2-40B4-BE49-F238E27FC236}">
                  <a16:creationId xmlns:a16="http://schemas.microsoft.com/office/drawing/2014/main" id="{E77922DC-FA3F-4647-811B-6C16BB2543A4}"/>
                </a:ext>
              </a:extLst>
            </p:cNvPr>
            <p:cNvSpPr>
              <a:spLocks noChangeArrowheads="1"/>
            </p:cNvSpPr>
            <p:nvPr/>
          </p:nvSpPr>
          <p:spPr bwMode="auto">
            <a:xfrm>
              <a:off x="889" y="3370"/>
              <a:ext cx="245" cy="86"/>
            </a:xfrm>
            <a:prstGeom prst="rect">
              <a:avLst/>
            </a:prstGeom>
            <a:solidFill>
              <a:srgbClr val="FF0000"/>
            </a:solidFill>
            <a:ln w="9525">
              <a:solidFill>
                <a:schemeClr val="bg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5261" name="Text Box 151">
              <a:extLst>
                <a:ext uri="{FF2B5EF4-FFF2-40B4-BE49-F238E27FC236}">
                  <a16:creationId xmlns:a16="http://schemas.microsoft.com/office/drawing/2014/main" id="{7E6C7EBB-8E7D-2A4F-9560-46CA96D2AEF0}"/>
                </a:ext>
              </a:extLst>
            </p:cNvPr>
            <p:cNvSpPr txBox="1">
              <a:spLocks noChangeArrowheads="1"/>
            </p:cNvSpPr>
            <p:nvPr/>
          </p:nvSpPr>
          <p:spPr bwMode="auto">
            <a:xfrm>
              <a:off x="844" y="3337"/>
              <a:ext cx="3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000" dirty="0">
                  <a:solidFill>
                    <a:schemeClr val="bg1"/>
                  </a:solidFill>
                </a:rPr>
                <a:t>DHCP</a:t>
              </a:r>
            </a:p>
          </p:txBody>
        </p:sp>
      </p:grpSp>
      <p:pic>
        <p:nvPicPr>
          <p:cNvPr id="95256" name="Picture 258" descr="underline_base">
            <a:extLst>
              <a:ext uri="{FF2B5EF4-FFF2-40B4-BE49-F238E27FC236}">
                <a16:creationId xmlns:a16="http://schemas.microsoft.com/office/drawing/2014/main" id="{58CACCE6-66C9-7B43-9C5B-B00DE44D458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275" y="658140"/>
            <a:ext cx="5718559" cy="56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80" name="Rectangle 259">
            <a:extLst>
              <a:ext uri="{FF2B5EF4-FFF2-40B4-BE49-F238E27FC236}">
                <a16:creationId xmlns:a16="http://schemas.microsoft.com/office/drawing/2014/main" id="{96F2EA29-F1C1-9C43-92AF-11159C408BF1}"/>
              </a:ext>
            </a:extLst>
          </p:cNvPr>
          <p:cNvSpPr>
            <a:spLocks noGrp="1" noChangeArrowheads="1"/>
          </p:cNvSpPr>
          <p:nvPr>
            <p:ph type="title"/>
          </p:nvPr>
        </p:nvSpPr>
        <p:spPr>
          <a:xfrm>
            <a:off x="89901" y="77760"/>
            <a:ext cx="8158913" cy="579323"/>
          </a:xfrm>
        </p:spPr>
        <p:txBody>
          <a:bodyPr/>
          <a:lstStyle/>
          <a:p>
            <a:pPr>
              <a:defRPr/>
            </a:pPr>
            <a:r>
              <a:rPr lang="en-US" sz="3600" dirty="0">
                <a:cs typeface="+mj-cs"/>
              </a:rPr>
              <a:t>What is in Request from Client</a:t>
            </a:r>
          </a:p>
        </p:txBody>
      </p:sp>
      <p:sp>
        <p:nvSpPr>
          <p:cNvPr id="95258" name="Slide Number Placeholder 5">
            <a:extLst>
              <a:ext uri="{FF2B5EF4-FFF2-40B4-BE49-F238E27FC236}">
                <a16:creationId xmlns:a16="http://schemas.microsoft.com/office/drawing/2014/main" id="{69DE22B2-F30D-1B40-9E94-298039184A66}"/>
              </a:ext>
            </a:extLst>
          </p:cNvPr>
          <p:cNvSpPr>
            <a:spLocks noGrp="1"/>
          </p:cNvSpPr>
          <p:nvPr>
            <p:ph type="sldNum" sz="quarter" idx="4294967295"/>
          </p:nvPr>
        </p:nvSpPr>
        <p:spPr>
          <a:xfrm>
            <a:off x="8456613" y="6475413"/>
            <a:ext cx="561975" cy="273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latin typeface="Tahoma" panose="020B0604030504040204" pitchFamily="34" charset="0"/>
              </a:rPr>
              <a:t>4-</a:t>
            </a:r>
            <a:fld id="{FE11098B-C450-544C-898D-B8D68D3963D7}" type="slidenum">
              <a:rPr lang="en-US" altLang="en-US" sz="1200">
                <a:latin typeface="Tahoma" panose="020B0604030504040204" pitchFamily="34" charset="0"/>
              </a:rPr>
              <a:pPr/>
              <a:t>13</a:t>
            </a:fld>
            <a:endParaRPr lang="en-US" altLang="en-US" sz="1200">
              <a:latin typeface="Tahoma" panose="020B0604030504040204" pitchFamily="34" charset="0"/>
            </a:endParaRPr>
          </a:p>
        </p:txBody>
      </p:sp>
      <p:sp>
        <p:nvSpPr>
          <p:cNvPr id="95259" name="Footer Placeholder 2">
            <a:extLst>
              <a:ext uri="{FF2B5EF4-FFF2-40B4-BE49-F238E27FC236}">
                <a16:creationId xmlns:a16="http://schemas.microsoft.com/office/drawing/2014/main" id="{D20370AA-3D05-8241-89C8-13A67A21C24F}"/>
              </a:ext>
            </a:extLst>
          </p:cNvPr>
          <p:cNvSpPr>
            <a:spLocks noGrp="1"/>
          </p:cNvSpPr>
          <p:nvPr>
            <p:ph type="ftr" sz="quarter" idx="4294967295"/>
          </p:nvPr>
        </p:nvSpPr>
        <p:spPr bwMode="auto">
          <a:xfrm>
            <a:off x="6375400" y="6475413"/>
            <a:ext cx="2178050" cy="241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200">
                <a:solidFill>
                  <a:srgbClr val="000000"/>
                </a:solidFill>
                <a:latin typeface="Tahoma" panose="020B0604030504040204" pitchFamily="34" charset="0"/>
                <a:cs typeface="Arial" panose="020B0604020202020204" pitchFamily="34" charset="0"/>
              </a:rPr>
              <a:t>Network Layer: Data Plane</a:t>
            </a:r>
          </a:p>
        </p:txBody>
      </p:sp>
      <p:sp>
        <p:nvSpPr>
          <p:cNvPr id="197" name="Line 48">
            <a:extLst>
              <a:ext uri="{FF2B5EF4-FFF2-40B4-BE49-F238E27FC236}">
                <a16:creationId xmlns:a16="http://schemas.microsoft.com/office/drawing/2014/main" id="{16B226C0-A775-5A4C-A31D-CDC1563F3EB7}"/>
              </a:ext>
            </a:extLst>
          </p:cNvPr>
          <p:cNvSpPr>
            <a:spLocks noChangeShapeType="1"/>
          </p:cNvSpPr>
          <p:nvPr/>
        </p:nvSpPr>
        <p:spPr bwMode="auto">
          <a:xfrm>
            <a:off x="3715975" y="3731835"/>
            <a:ext cx="413599" cy="60219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6483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5"/>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48345"/>
                                        </p:tgtEl>
                                        <p:attrNameLst>
                                          <p:attrName>style.visibility</p:attrName>
                                        </p:attrNameLst>
                                      </p:cBhvr>
                                      <p:to>
                                        <p:strVal val="visible"/>
                                      </p:to>
                                    </p:set>
                                  </p:childTnLst>
                                </p:cTn>
                              </p:par>
                            </p:childTnLst>
                          </p:cTn>
                        </p:par>
                        <p:par>
                          <p:cTn id="30" fill="hold">
                            <p:stCondLst>
                              <p:cond delay="0"/>
                            </p:stCondLst>
                            <p:childTnLst>
                              <p:par>
                                <p:cTn id="31" presetID="0" presetClass="path" presetSubtype="0" accel="50000" decel="50000" fill="hold" nodeType="afterEffect">
                                  <p:stCondLst>
                                    <p:cond delay="0"/>
                                  </p:stCondLst>
                                  <p:childTnLst>
                                    <p:animMotion origin="layout" path="M 0.12378 0.00694 L 0.39201 0.00555 L 0.23212 0.27986 L 0.10573 0.27824 " pathEditMode="relative" rAng="0" ptsTypes="AAAA">
                                      <p:cBhvr>
                                        <p:cTn id="32" dur="2000" fill="hold"/>
                                        <p:tgtEl>
                                          <p:spTgt spid="28"/>
                                        </p:tgtEl>
                                        <p:attrNameLst>
                                          <p:attrName>ppt_x</p:attrName>
                                          <p:attrName>ppt_y</p:attrName>
                                        </p:attrNameLst>
                                      </p:cBhvr>
                                      <p:rCtr x="12500" y="13565"/>
                                    </p:animMotion>
                                  </p:childTnLst>
                                </p:cTn>
                              </p:par>
                            </p:childTnLst>
                          </p:cTn>
                        </p:par>
                        <p:par>
                          <p:cTn id="33" fill="hold">
                            <p:stCondLst>
                              <p:cond delay="2000"/>
                            </p:stCondLst>
                            <p:childTnLst>
                              <p:par>
                                <p:cTn id="34" presetID="22" presetClass="entr" presetSubtype="2" fill="hold" nodeType="afterEffect">
                                  <p:stCondLst>
                                    <p:cond delay="0"/>
                                  </p:stCondLst>
                                  <p:childTnLst>
                                    <p:set>
                                      <p:cBhvr>
                                        <p:cTn id="35" dur="1" fill="hold">
                                          <p:stCondLst>
                                            <p:cond delay="0"/>
                                          </p:stCondLst>
                                        </p:cTn>
                                        <p:tgtEl>
                                          <p:spTgt spid="49314"/>
                                        </p:tgtEl>
                                        <p:attrNameLst>
                                          <p:attrName>style.visibility</p:attrName>
                                        </p:attrNameLst>
                                      </p:cBhvr>
                                      <p:to>
                                        <p:strVal val="visible"/>
                                      </p:to>
                                    </p:set>
                                    <p:animEffect transition="in" filter="wipe(right)">
                                      <p:cBhvr>
                                        <p:cTn id="36" dur="500"/>
                                        <p:tgtEl>
                                          <p:spTgt spid="493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9317"/>
                                        </p:tgtEl>
                                        <p:attrNameLst>
                                          <p:attrName>style.visibility</p:attrName>
                                        </p:attrNameLst>
                                      </p:cBhvr>
                                      <p:to>
                                        <p:strVal val="visible"/>
                                      </p:to>
                                    </p:set>
                                    <p:animEffect transition="in" filter="wipe(down)">
                                      <p:cBhvr>
                                        <p:cTn id="41" dur="1000"/>
                                        <p:tgtEl>
                                          <p:spTgt spid="49317"/>
                                        </p:tgtEl>
                                      </p:cBhvr>
                                    </p:animEffect>
                                  </p:childTnLst>
                                </p:cTn>
                              </p:par>
                              <p:par>
                                <p:cTn id="42" presetID="1" presetClass="exit" presetSubtype="0" fill="hold" nodeType="withEffect">
                                  <p:stCondLst>
                                    <p:cond delay="0"/>
                                  </p:stCondLst>
                                  <p:childTnLst>
                                    <p:set>
                                      <p:cBhvr>
                                        <p:cTn id="43" dur="1" fill="hold">
                                          <p:stCondLst>
                                            <p:cond delay="0"/>
                                          </p:stCondLst>
                                        </p:cTn>
                                        <p:tgtEl>
                                          <p:spTgt spid="28"/>
                                        </p:tgtEl>
                                        <p:attrNameLst>
                                          <p:attrName>style.visibility</p:attrName>
                                        </p:attrNameLst>
                                      </p:cBhvr>
                                      <p:to>
                                        <p:strVal val="hidden"/>
                                      </p:to>
                                    </p:set>
                                  </p:childTnLst>
                                </p:cTn>
                              </p:par>
                            </p:childTnLst>
                          </p:cTn>
                        </p:par>
                        <p:par>
                          <p:cTn id="44" fill="hold">
                            <p:stCondLst>
                              <p:cond delay="1000"/>
                            </p:stCondLst>
                            <p:childTnLst>
                              <p:par>
                                <p:cTn id="45" presetID="1" presetClass="exit" presetSubtype="0" fill="hold" nodeType="afterEffect">
                                  <p:stCondLst>
                                    <p:cond delay="1000"/>
                                  </p:stCondLst>
                                  <p:childTnLst>
                                    <p:set>
                                      <p:cBhvr>
                                        <p:cTn id="46" dur="1" fill="hold">
                                          <p:stCondLst>
                                            <p:cond delay="0"/>
                                          </p:stCondLst>
                                        </p:cTn>
                                        <p:tgtEl>
                                          <p:spTgt spid="49317"/>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648346"/>
                                        </p:tgtEl>
                                        <p:attrNameLst>
                                          <p:attrName>style.visibility</p:attrName>
                                        </p:attrNameLst>
                                      </p:cBhvr>
                                      <p:to>
                                        <p:strVal val="visible"/>
                                      </p:to>
                                    </p:set>
                                  </p:childTnLst>
                                </p:cTn>
                              </p:par>
                              <p:par>
                                <p:cTn id="49" presetID="1" presetClass="entr" presetSubtype="0" fill="hold" nodeType="withEffect">
                                  <p:stCondLst>
                                    <p:cond delay="1000"/>
                                  </p:stCondLst>
                                  <p:childTnLst>
                                    <p:set>
                                      <p:cBhvr>
                                        <p:cTn id="50" dur="1" fill="hold">
                                          <p:stCondLst>
                                            <p:cond delay="0"/>
                                          </p:stCondLst>
                                        </p:cTn>
                                        <p:tgtEl>
                                          <p:spTgt spid="49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344" grpId="0"/>
      <p:bldP spid="648345" grpId="0"/>
      <p:bldP spid="6483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B4D8-C43A-2645-8F0C-8C9B96D434BD}"/>
              </a:ext>
            </a:extLst>
          </p:cNvPr>
          <p:cNvSpPr>
            <a:spLocks noGrp="1"/>
          </p:cNvSpPr>
          <p:nvPr>
            <p:ph type="title"/>
          </p:nvPr>
        </p:nvSpPr>
        <p:spPr>
          <a:xfrm>
            <a:off x="147145" y="228600"/>
            <a:ext cx="8534399" cy="605790"/>
          </a:xfrm>
        </p:spPr>
        <p:txBody>
          <a:bodyPr/>
          <a:lstStyle/>
          <a:p>
            <a:r>
              <a:rPr lang="en-US" sz="3600" dirty="0"/>
              <a:t>Step 3: Before full commitment from Client</a:t>
            </a:r>
          </a:p>
        </p:txBody>
      </p:sp>
      <p:sp>
        <p:nvSpPr>
          <p:cNvPr id="3" name="Content Placeholder 2">
            <a:extLst>
              <a:ext uri="{FF2B5EF4-FFF2-40B4-BE49-F238E27FC236}">
                <a16:creationId xmlns:a16="http://schemas.microsoft.com/office/drawing/2014/main" id="{C67D811A-B7B7-0C47-8B74-2685CC39AC80}"/>
              </a:ext>
            </a:extLst>
          </p:cNvPr>
          <p:cNvSpPr>
            <a:spLocks noGrp="1"/>
          </p:cNvSpPr>
          <p:nvPr>
            <p:ph idx="1"/>
          </p:nvPr>
        </p:nvSpPr>
        <p:spPr>
          <a:xfrm>
            <a:off x="268605" y="1554479"/>
            <a:ext cx="8606790" cy="4957531"/>
          </a:xfrm>
        </p:spPr>
        <p:txBody>
          <a:bodyPr/>
          <a:lstStyle/>
          <a:p>
            <a:pPr marL="0" indent="0">
              <a:buNone/>
            </a:pPr>
            <a:r>
              <a:rPr lang="en-US" sz="2400" dirty="0"/>
              <a:t>When the </a:t>
            </a:r>
            <a:r>
              <a:rPr lang="en-US" sz="2400" dirty="0">
                <a:solidFill>
                  <a:srgbClr val="C00000"/>
                </a:solidFill>
              </a:rPr>
              <a:t>client receives </a:t>
            </a:r>
            <a:r>
              <a:rPr lang="en-US" sz="2400" dirty="0"/>
              <a:t>the </a:t>
            </a:r>
            <a:r>
              <a:rPr lang="en-US" sz="2400" dirty="0">
                <a:solidFill>
                  <a:srgbClr val="C00000"/>
                </a:solidFill>
              </a:rPr>
              <a:t>DHCPACK </a:t>
            </a:r>
            <a:r>
              <a:rPr lang="en-US" sz="2400" dirty="0"/>
              <a:t>message confirming the configuration/leasing parameters: </a:t>
            </a:r>
          </a:p>
          <a:p>
            <a:pPr>
              <a:buFont typeface="Wingdings" pitchFamily="2" charset="2"/>
              <a:buChar char="§"/>
            </a:pPr>
            <a:r>
              <a:rPr lang="en-US" sz="2400" dirty="0"/>
              <a:t>the client performs a </a:t>
            </a:r>
            <a:r>
              <a:rPr lang="en-US" sz="2400" dirty="0">
                <a:solidFill>
                  <a:srgbClr val="C00000"/>
                </a:solidFill>
              </a:rPr>
              <a:t>final check </a:t>
            </a:r>
            <a:r>
              <a:rPr lang="en-US" sz="2400" dirty="0"/>
              <a:t>on the parameters with an </a:t>
            </a:r>
            <a:r>
              <a:rPr lang="en-US" sz="2400" dirty="0">
                <a:solidFill>
                  <a:srgbClr val="C00000"/>
                </a:solidFill>
              </a:rPr>
              <a:t>ARP</a:t>
            </a:r>
            <a:r>
              <a:rPr lang="en-US" sz="2400" dirty="0">
                <a:solidFill>
                  <a:srgbClr val="FF0000"/>
                </a:solidFill>
              </a:rPr>
              <a:t> </a:t>
            </a:r>
            <a:r>
              <a:rPr lang="en-US" sz="2400" dirty="0"/>
              <a:t>to the </a:t>
            </a:r>
            <a:r>
              <a:rPr lang="en-US" sz="2400" dirty="0">
                <a:solidFill>
                  <a:srgbClr val="C00000"/>
                </a:solidFill>
              </a:rPr>
              <a:t>“your IP” </a:t>
            </a:r>
            <a:r>
              <a:rPr lang="en-US" sz="2400" dirty="0"/>
              <a:t>address</a:t>
            </a:r>
            <a:r>
              <a:rPr lang="en-US" sz="2400" dirty="0">
                <a:solidFill>
                  <a:srgbClr val="FF0000"/>
                </a:solidFill>
              </a:rPr>
              <a:t> </a:t>
            </a:r>
            <a:r>
              <a:rPr lang="en-US" sz="2400" dirty="0"/>
              <a:t>to make sure no one responds (i.e., has that address on the network</a:t>
            </a:r>
          </a:p>
          <a:p>
            <a:pPr lvl="1"/>
            <a:r>
              <a:rPr lang="en-US" sz="2000" dirty="0"/>
              <a:t>all is fine when </a:t>
            </a:r>
            <a:r>
              <a:rPr lang="en-US" sz="2000" dirty="0">
                <a:solidFill>
                  <a:srgbClr val="C00000"/>
                </a:solidFill>
              </a:rPr>
              <a:t>no response comes back</a:t>
            </a:r>
            <a:r>
              <a:rPr lang="en-US" sz="2000" dirty="0"/>
              <a:t>, </a:t>
            </a:r>
          </a:p>
          <a:p>
            <a:pPr lvl="1"/>
            <a:r>
              <a:rPr lang="en-US" sz="2000" dirty="0"/>
              <a:t>the client is now configured</a:t>
            </a:r>
          </a:p>
          <a:p>
            <a:pPr lvl="2"/>
            <a:r>
              <a:rPr lang="en-US" sz="1600" dirty="0"/>
              <a:t>the client sets a timer for the duration of the lease and notes the lease identification cookie specified in the </a:t>
            </a:r>
            <a:r>
              <a:rPr lang="en-US" sz="1600" dirty="0">
                <a:solidFill>
                  <a:srgbClr val="C00000"/>
                </a:solidFill>
              </a:rPr>
              <a:t>DHCPACK </a:t>
            </a:r>
            <a:r>
              <a:rPr lang="en-US" sz="1600" dirty="0"/>
              <a:t>message </a:t>
            </a:r>
          </a:p>
          <a:p>
            <a:pPr>
              <a:buFont typeface="Wingdings" pitchFamily="2" charset="2"/>
              <a:buChar char="§"/>
            </a:pPr>
            <a:r>
              <a:rPr lang="en-US" sz="2400" dirty="0"/>
              <a:t>if the client </a:t>
            </a:r>
            <a:r>
              <a:rPr lang="en-US" sz="2400" dirty="0">
                <a:solidFill>
                  <a:srgbClr val="C00000"/>
                </a:solidFill>
              </a:rPr>
              <a:t>detects a problem </a:t>
            </a:r>
            <a:r>
              <a:rPr lang="en-US" sz="2400" dirty="0"/>
              <a:t>with the parameters in the </a:t>
            </a:r>
            <a:r>
              <a:rPr lang="en-US" sz="2400" dirty="0">
                <a:solidFill>
                  <a:srgbClr val="C00000"/>
                </a:solidFill>
              </a:rPr>
              <a:t>DHCPACK</a:t>
            </a:r>
            <a:r>
              <a:rPr lang="en-US" sz="2400" dirty="0"/>
              <a:t> message (e.g., the address is already in use on the network), the </a:t>
            </a:r>
            <a:r>
              <a:rPr lang="en-US" sz="2400" dirty="0">
                <a:solidFill>
                  <a:srgbClr val="C00000"/>
                </a:solidFill>
              </a:rPr>
              <a:t>client sends</a:t>
            </a:r>
            <a:r>
              <a:rPr lang="en-US" sz="2400" dirty="0"/>
              <a:t> a </a:t>
            </a:r>
            <a:r>
              <a:rPr lang="en-US" sz="2400" dirty="0">
                <a:solidFill>
                  <a:srgbClr val="C00000"/>
                </a:solidFill>
              </a:rPr>
              <a:t>DHCPDECLINE</a:t>
            </a:r>
            <a:r>
              <a:rPr lang="en-US" sz="2400" dirty="0"/>
              <a:t> message to the server and </a:t>
            </a:r>
            <a:r>
              <a:rPr lang="en-US" sz="2400" dirty="0">
                <a:solidFill>
                  <a:srgbClr val="C00000"/>
                </a:solidFill>
              </a:rPr>
              <a:t>restarts</a:t>
            </a:r>
            <a:r>
              <a:rPr lang="en-US" sz="2400" dirty="0"/>
              <a:t> the configuration process. </a:t>
            </a:r>
          </a:p>
          <a:p>
            <a:pPr marL="0" indent="0">
              <a:buNone/>
            </a:pPr>
            <a:endParaRPr lang="en-US" sz="2400" dirty="0"/>
          </a:p>
          <a:p>
            <a:pPr>
              <a:buFont typeface="Wingdings" pitchFamily="2" charset="2"/>
              <a:buChar char="§"/>
            </a:pPr>
            <a:endParaRPr lang="en-US" sz="2400" dirty="0"/>
          </a:p>
        </p:txBody>
      </p:sp>
      <p:pic>
        <p:nvPicPr>
          <p:cNvPr id="6" name="Picture 95" descr="underline_base">
            <a:extLst>
              <a:ext uri="{FF2B5EF4-FFF2-40B4-BE49-F238E27FC236}">
                <a16:creationId xmlns:a16="http://schemas.microsoft.com/office/drawing/2014/main" id="{240131BD-D19E-C643-87BB-EB816C94A7E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38" y="781838"/>
            <a:ext cx="8232228" cy="17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5774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3A420-1251-0744-89FD-C7036795C222}"/>
              </a:ext>
            </a:extLst>
          </p:cNvPr>
          <p:cNvSpPr>
            <a:spLocks noGrp="1"/>
          </p:cNvSpPr>
          <p:nvPr>
            <p:ph type="title"/>
          </p:nvPr>
        </p:nvSpPr>
        <p:spPr>
          <a:xfrm>
            <a:off x="533400" y="228600"/>
            <a:ext cx="7772400" cy="685800"/>
          </a:xfrm>
        </p:spPr>
        <p:txBody>
          <a:bodyPr/>
          <a:lstStyle/>
          <a:p>
            <a:r>
              <a:rPr lang="en-US" dirty="0"/>
              <a:t>Summary of DHCP Interactions</a:t>
            </a:r>
          </a:p>
        </p:txBody>
      </p:sp>
      <p:pic>
        <p:nvPicPr>
          <p:cNvPr id="4" name="Picture 3" descr="A screenshot of a social media post&#10;&#10;Description automatically generated">
            <a:extLst>
              <a:ext uri="{FF2B5EF4-FFF2-40B4-BE49-F238E27FC236}">
                <a16:creationId xmlns:a16="http://schemas.microsoft.com/office/drawing/2014/main" id="{BBD0D11F-B943-E64F-A43F-C2313FA6A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9" y="914400"/>
            <a:ext cx="7772401" cy="5812972"/>
          </a:xfrm>
          <a:prstGeom prst="rect">
            <a:avLst/>
          </a:prstGeom>
        </p:spPr>
      </p:pic>
    </p:spTree>
    <p:extLst>
      <p:ext uri="{BB962C8B-B14F-4D97-AF65-F5344CB8AC3E}">
        <p14:creationId xmlns:p14="http://schemas.microsoft.com/office/powerpoint/2010/main" val="3870657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2">
            <a:extLst>
              <a:ext uri="{FF2B5EF4-FFF2-40B4-BE49-F238E27FC236}">
                <a16:creationId xmlns:a16="http://schemas.microsoft.com/office/drawing/2014/main" id="{7378A41A-C9C8-CF46-8918-E6ABE9B51B81}"/>
              </a:ext>
            </a:extLst>
          </p:cNvPr>
          <p:cNvSpPr>
            <a:spLocks noGrp="1" noChangeArrowheads="1"/>
          </p:cNvSpPr>
          <p:nvPr>
            <p:ph type="title"/>
          </p:nvPr>
        </p:nvSpPr>
        <p:spPr/>
        <p:txBody>
          <a:bodyPr/>
          <a:lstStyle/>
          <a:p>
            <a:pPr>
              <a:defRPr/>
            </a:pPr>
            <a:r>
              <a:rPr lang="en-US" dirty="0">
                <a:cs typeface="+mj-cs"/>
              </a:rPr>
              <a:t>DHCP: more than IP address</a:t>
            </a:r>
          </a:p>
        </p:txBody>
      </p:sp>
      <p:sp>
        <p:nvSpPr>
          <p:cNvPr id="48133" name="Rectangle 3">
            <a:extLst>
              <a:ext uri="{FF2B5EF4-FFF2-40B4-BE49-F238E27FC236}">
                <a16:creationId xmlns:a16="http://schemas.microsoft.com/office/drawing/2014/main" id="{1E62A0F6-9EC0-CE4B-A000-C341C5035180}"/>
              </a:ext>
            </a:extLst>
          </p:cNvPr>
          <p:cNvSpPr>
            <a:spLocks noGrp="1" noChangeArrowheads="1"/>
          </p:cNvSpPr>
          <p:nvPr>
            <p:ph type="body" idx="1"/>
          </p:nvPr>
        </p:nvSpPr>
        <p:spPr/>
        <p:txBody>
          <a:bodyPr/>
          <a:lstStyle/>
          <a:p>
            <a:pPr>
              <a:buFont typeface="Wingdings" charset="0"/>
              <a:buNone/>
              <a:defRPr/>
            </a:pPr>
            <a:r>
              <a:rPr lang="en-US" dirty="0">
                <a:cs typeface="+mn-cs"/>
              </a:rPr>
              <a:t>DHCP returns more than just an IP address on subnet:</a:t>
            </a:r>
          </a:p>
          <a:p>
            <a:pPr lvl="1">
              <a:buFont typeface="Arial"/>
              <a:buChar char="•"/>
              <a:defRPr/>
            </a:pPr>
            <a:r>
              <a:rPr lang="en-US" dirty="0"/>
              <a:t>network mask (indicating network versus host portion of address)</a:t>
            </a:r>
          </a:p>
          <a:p>
            <a:pPr lvl="1">
              <a:buFont typeface="Arial"/>
              <a:buChar char="•"/>
              <a:defRPr/>
            </a:pPr>
            <a:r>
              <a:rPr lang="en-US" dirty="0"/>
              <a:t>its address (i.e., DHCP server)</a:t>
            </a:r>
          </a:p>
          <a:p>
            <a:pPr lvl="1">
              <a:buFont typeface="Arial"/>
              <a:buChar char="•"/>
              <a:defRPr/>
            </a:pPr>
            <a:r>
              <a:rPr lang="en-US" dirty="0"/>
              <a:t>address of first-hop (default) router for client</a:t>
            </a:r>
          </a:p>
          <a:p>
            <a:pPr lvl="1">
              <a:buFont typeface="Arial"/>
              <a:buChar char="•"/>
              <a:defRPr/>
            </a:pPr>
            <a:r>
              <a:rPr lang="en-US" dirty="0"/>
              <a:t>name and IP address of DNS server</a:t>
            </a:r>
          </a:p>
        </p:txBody>
      </p:sp>
      <p:pic>
        <p:nvPicPr>
          <p:cNvPr id="94211" name="Picture 4" descr="underline_base">
            <a:extLst>
              <a:ext uri="{FF2B5EF4-FFF2-40B4-BE49-F238E27FC236}">
                <a16:creationId xmlns:a16="http://schemas.microsoft.com/office/drawing/2014/main" id="{D4B2B05B-523F-B448-8461-C4A541261287}"/>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3" y="1047750"/>
            <a:ext cx="6687411" cy="15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17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26DC4-865A-C346-8FFB-8C3D32D4F1A8}"/>
              </a:ext>
            </a:extLst>
          </p:cNvPr>
          <p:cNvSpPr>
            <a:spLocks noGrp="1"/>
          </p:cNvSpPr>
          <p:nvPr>
            <p:ph type="title"/>
          </p:nvPr>
        </p:nvSpPr>
        <p:spPr/>
        <p:txBody>
          <a:bodyPr/>
          <a:lstStyle/>
          <a:p>
            <a:r>
              <a:rPr lang="en-US" dirty="0"/>
              <a:t>Client Configuration</a:t>
            </a:r>
          </a:p>
        </p:txBody>
      </p:sp>
      <p:pic>
        <p:nvPicPr>
          <p:cNvPr id="4" name="Picture 3" descr="A screenshot of a social media post&#10;&#10;Description automatically generated">
            <a:extLst>
              <a:ext uri="{FF2B5EF4-FFF2-40B4-BE49-F238E27FC236}">
                <a16:creationId xmlns:a16="http://schemas.microsoft.com/office/drawing/2014/main" id="{B167BB86-BF5B-3246-AB10-29CA54608620}"/>
              </a:ext>
            </a:extLst>
          </p:cNvPr>
          <p:cNvPicPr>
            <a:picLocks noChangeAspect="1"/>
          </p:cNvPicPr>
          <p:nvPr/>
        </p:nvPicPr>
        <p:blipFill rotWithShape="1">
          <a:blip r:embed="rId2">
            <a:extLst>
              <a:ext uri="{28A0092B-C50C-407E-A947-70E740481C1C}">
                <a14:useLocalDpi xmlns:a14="http://schemas.microsoft.com/office/drawing/2010/main" val="0"/>
              </a:ext>
            </a:extLst>
          </a:blip>
          <a:srcRect t="24039" b="8655"/>
          <a:stretch/>
        </p:blipFill>
        <p:spPr>
          <a:xfrm>
            <a:off x="387350" y="1600200"/>
            <a:ext cx="8369300" cy="3200400"/>
          </a:xfrm>
          <a:prstGeom prst="rect">
            <a:avLst/>
          </a:prstGeom>
        </p:spPr>
      </p:pic>
      <p:pic>
        <p:nvPicPr>
          <p:cNvPr id="5" name="Picture 95" descr="underline_base">
            <a:extLst>
              <a:ext uri="{FF2B5EF4-FFF2-40B4-BE49-F238E27FC236}">
                <a16:creationId xmlns:a16="http://schemas.microsoft.com/office/drawing/2014/main" id="{CA9D4685-4815-324F-A510-43D51AA9DC3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72115"/>
            <a:ext cx="4841789" cy="18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856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 Box 7">
            <a:extLst>
              <a:ext uri="{FF2B5EF4-FFF2-40B4-BE49-F238E27FC236}">
                <a16:creationId xmlns:a16="http://schemas.microsoft.com/office/drawing/2014/main" id="{4D2FA08A-607C-864D-A6B4-EFF86252C689}"/>
              </a:ext>
            </a:extLst>
          </p:cNvPr>
          <p:cNvSpPr txBox="1">
            <a:spLocks noChangeArrowheads="1"/>
          </p:cNvSpPr>
          <p:nvPr/>
        </p:nvSpPr>
        <p:spPr bwMode="auto">
          <a:xfrm>
            <a:off x="881063" y="1270000"/>
            <a:ext cx="23415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a:solidFill>
                  <a:srgbClr val="CC0000"/>
                </a:solidFill>
              </a:rPr>
              <a:t>DHCP server: 223.1.2.5</a:t>
            </a:r>
          </a:p>
        </p:txBody>
      </p:sp>
      <p:sp>
        <p:nvSpPr>
          <p:cNvPr id="92162" name="Text Box 8">
            <a:extLst>
              <a:ext uri="{FF2B5EF4-FFF2-40B4-BE49-F238E27FC236}">
                <a16:creationId xmlns:a16="http://schemas.microsoft.com/office/drawing/2014/main" id="{A82260B8-B901-2D44-BCEC-D399D1225516}"/>
              </a:ext>
            </a:extLst>
          </p:cNvPr>
          <p:cNvSpPr txBox="1">
            <a:spLocks noChangeArrowheads="1"/>
          </p:cNvSpPr>
          <p:nvPr/>
        </p:nvSpPr>
        <p:spPr bwMode="auto">
          <a:xfrm>
            <a:off x="6037263" y="1311275"/>
            <a:ext cx="8493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85000"/>
              </a:lnSpc>
            </a:pPr>
            <a:r>
              <a:rPr lang="en-US" altLang="en-US" sz="1600">
                <a:solidFill>
                  <a:srgbClr val="CC0000"/>
                </a:solidFill>
              </a:rPr>
              <a:t>arriving</a:t>
            </a:r>
          </a:p>
          <a:p>
            <a:pPr algn="ctr">
              <a:lnSpc>
                <a:spcPct val="85000"/>
              </a:lnSpc>
            </a:pPr>
            <a:r>
              <a:rPr lang="en-US" altLang="en-US" sz="1600">
                <a:solidFill>
                  <a:srgbClr val="CC0000"/>
                </a:solidFill>
              </a:rPr>
              <a:t> client</a:t>
            </a:r>
          </a:p>
        </p:txBody>
      </p:sp>
      <p:sp>
        <p:nvSpPr>
          <p:cNvPr id="92163" name="Line 10">
            <a:extLst>
              <a:ext uri="{FF2B5EF4-FFF2-40B4-BE49-F238E27FC236}">
                <a16:creationId xmlns:a16="http://schemas.microsoft.com/office/drawing/2014/main" id="{65EDB085-E863-1B43-B90F-0E45D9D4EFD1}"/>
              </a:ext>
            </a:extLst>
          </p:cNvPr>
          <p:cNvSpPr>
            <a:spLocks noChangeShapeType="1"/>
          </p:cNvSpPr>
          <p:nvPr/>
        </p:nvSpPr>
        <p:spPr bwMode="auto">
          <a:xfrm flipH="1">
            <a:off x="1816100" y="2163763"/>
            <a:ext cx="11113" cy="4027487"/>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164" name="Line 11">
            <a:extLst>
              <a:ext uri="{FF2B5EF4-FFF2-40B4-BE49-F238E27FC236}">
                <a16:creationId xmlns:a16="http://schemas.microsoft.com/office/drawing/2014/main" id="{EF8970E7-7DCE-0145-B368-B55DDE3B45DF}"/>
              </a:ext>
            </a:extLst>
          </p:cNvPr>
          <p:cNvSpPr>
            <a:spLocks noChangeShapeType="1"/>
          </p:cNvSpPr>
          <p:nvPr/>
        </p:nvSpPr>
        <p:spPr bwMode="auto">
          <a:xfrm flipH="1">
            <a:off x="6342063" y="2239963"/>
            <a:ext cx="11112" cy="414020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6" name="Group 5">
            <a:extLst>
              <a:ext uri="{FF2B5EF4-FFF2-40B4-BE49-F238E27FC236}">
                <a16:creationId xmlns:a16="http://schemas.microsoft.com/office/drawing/2014/main" id="{3EE44AFD-5523-CB48-BC22-4495CA35F756}"/>
              </a:ext>
            </a:extLst>
          </p:cNvPr>
          <p:cNvGrpSpPr>
            <a:grpSpLocks/>
          </p:cNvGrpSpPr>
          <p:nvPr/>
        </p:nvGrpSpPr>
        <p:grpSpPr bwMode="auto">
          <a:xfrm>
            <a:off x="1860550" y="1343025"/>
            <a:ext cx="4395788" cy="1401763"/>
            <a:chOff x="1860550" y="1343025"/>
            <a:chExt cx="4395788" cy="1401763"/>
          </a:xfrm>
        </p:grpSpPr>
        <p:sp>
          <p:nvSpPr>
            <p:cNvPr id="92250" name="Line 9">
              <a:extLst>
                <a:ext uri="{FF2B5EF4-FFF2-40B4-BE49-F238E27FC236}">
                  <a16:creationId xmlns:a16="http://schemas.microsoft.com/office/drawing/2014/main" id="{7C6EA98B-553F-E243-B084-73B7A3756B16}"/>
                </a:ext>
              </a:extLst>
            </p:cNvPr>
            <p:cNvSpPr>
              <a:spLocks noChangeShapeType="1"/>
            </p:cNvSpPr>
            <p:nvPr/>
          </p:nvSpPr>
          <p:spPr bwMode="auto">
            <a:xfrm flipH="1">
              <a:off x="1860550" y="2208213"/>
              <a:ext cx="4395788" cy="536575"/>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92251" name="Group 23">
              <a:extLst>
                <a:ext uri="{FF2B5EF4-FFF2-40B4-BE49-F238E27FC236}">
                  <a16:creationId xmlns:a16="http://schemas.microsoft.com/office/drawing/2014/main" id="{002F6E22-AA51-D849-8434-DF117C7F92D5}"/>
                </a:ext>
              </a:extLst>
            </p:cNvPr>
            <p:cNvGrpSpPr>
              <a:grpSpLocks/>
            </p:cNvGrpSpPr>
            <p:nvPr/>
          </p:nvGrpSpPr>
          <p:grpSpPr bwMode="auto">
            <a:xfrm>
              <a:off x="3389313" y="1343025"/>
              <a:ext cx="2673350" cy="1116013"/>
              <a:chOff x="11865" y="3885"/>
              <a:chExt cx="3720" cy="1260"/>
            </a:xfrm>
          </p:grpSpPr>
          <p:sp>
            <p:nvSpPr>
              <p:cNvPr id="92252" name="Text Box 24">
                <a:extLst>
                  <a:ext uri="{FF2B5EF4-FFF2-40B4-BE49-F238E27FC236}">
                    <a16:creationId xmlns:a16="http://schemas.microsoft.com/office/drawing/2014/main" id="{CC18300C-722C-234C-B0EB-A252D202EE71}"/>
                  </a:ext>
                </a:extLst>
              </p:cNvPr>
              <p:cNvSpPr txBox="1">
                <a:spLocks noChangeArrowheads="1"/>
              </p:cNvSpPr>
              <p:nvPr/>
            </p:nvSpPr>
            <p:spPr bwMode="auto">
              <a:xfrm>
                <a:off x="11865" y="3885"/>
                <a:ext cx="2062" cy="4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a:solidFill>
                      <a:srgbClr val="000000"/>
                    </a:solidFill>
                  </a:rPr>
                  <a:t>DHCP discover</a:t>
                </a:r>
                <a:endParaRPr lang="en-US" altLang="en-US" sz="1200" b="1">
                  <a:solidFill>
                    <a:srgbClr val="000000"/>
                  </a:solidFill>
                  <a:latin typeface="Comic Sans MS" panose="030F0902030302020204" pitchFamily="66" charset="0"/>
                </a:endParaRPr>
              </a:p>
            </p:txBody>
          </p:sp>
          <p:sp>
            <p:nvSpPr>
              <p:cNvPr id="92253" name="Text Box 25">
                <a:extLst>
                  <a:ext uri="{FF2B5EF4-FFF2-40B4-BE49-F238E27FC236}">
                    <a16:creationId xmlns:a16="http://schemas.microsoft.com/office/drawing/2014/main" id="{F94BB7C9-8C41-744F-B418-831AD71AC46B}"/>
                  </a:ext>
                </a:extLst>
              </p:cNvPr>
              <p:cNvSpPr txBox="1">
                <a:spLocks noChangeArrowheads="1"/>
              </p:cNvSpPr>
              <p:nvPr/>
            </p:nvSpPr>
            <p:spPr bwMode="auto">
              <a:xfrm>
                <a:off x="12015" y="4231"/>
                <a:ext cx="3570" cy="914"/>
              </a:xfrm>
              <a:prstGeom prst="rect">
                <a:avLst/>
              </a:prstGeom>
              <a:solidFill>
                <a:srgbClr val="FFFFFF"/>
              </a:solidFill>
              <a:ln w="9525">
                <a:solidFill>
                  <a:srgbClr val="000000"/>
                </a:solid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200">
                    <a:solidFill>
                      <a:srgbClr val="000000"/>
                    </a:solidFill>
                  </a:rPr>
                  <a:t>src : 0.0.0.0, 68     </a:t>
                </a:r>
              </a:p>
              <a:p>
                <a:pPr algn="ctr"/>
                <a:r>
                  <a:rPr lang="en-US" altLang="en-US" sz="1200">
                    <a:solidFill>
                      <a:srgbClr val="000000"/>
                    </a:solidFill>
                  </a:rPr>
                  <a:t>dest.: 255.255.255.255,67</a:t>
                </a:r>
              </a:p>
              <a:p>
                <a:pPr algn="ctr"/>
                <a:r>
                  <a:rPr lang="en-US" altLang="en-US" sz="1200">
                    <a:solidFill>
                      <a:srgbClr val="000000"/>
                    </a:solidFill>
                  </a:rPr>
                  <a:t>yiaddr:    0.0.0.0</a:t>
                </a:r>
              </a:p>
              <a:p>
                <a:pPr algn="ctr"/>
                <a:r>
                  <a:rPr lang="en-US" altLang="en-US" sz="1200">
                    <a:solidFill>
                      <a:srgbClr val="000000"/>
                    </a:solidFill>
                  </a:rPr>
                  <a:t>transaction ID: 654</a:t>
                </a:r>
                <a:endParaRPr lang="en-US" altLang="en-US" sz="1600">
                  <a:solidFill>
                    <a:srgbClr val="000000"/>
                  </a:solidFill>
                  <a:latin typeface="Comic Sans MS" panose="030F0902030302020204" pitchFamily="66" charset="0"/>
                </a:endParaRPr>
              </a:p>
            </p:txBody>
          </p:sp>
        </p:grpSp>
      </p:grpSp>
      <p:sp>
        <p:nvSpPr>
          <p:cNvPr id="34825" name="Line 26">
            <a:extLst>
              <a:ext uri="{FF2B5EF4-FFF2-40B4-BE49-F238E27FC236}">
                <a16:creationId xmlns:a16="http://schemas.microsoft.com/office/drawing/2014/main" id="{896036B9-B071-D341-9A9E-FA23C1BBD8FF}"/>
              </a:ext>
            </a:extLst>
          </p:cNvPr>
          <p:cNvSpPr>
            <a:spLocks noChangeShapeType="1"/>
          </p:cNvSpPr>
          <p:nvPr/>
        </p:nvSpPr>
        <p:spPr bwMode="auto">
          <a:xfrm>
            <a:off x="1903413" y="3194050"/>
            <a:ext cx="4395787" cy="538163"/>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7" name="Group 6">
            <a:extLst>
              <a:ext uri="{FF2B5EF4-FFF2-40B4-BE49-F238E27FC236}">
                <a16:creationId xmlns:a16="http://schemas.microsoft.com/office/drawing/2014/main" id="{11EFF149-A949-1048-8F51-B8ADA5DF295A}"/>
              </a:ext>
            </a:extLst>
          </p:cNvPr>
          <p:cNvGrpSpPr>
            <a:grpSpLocks/>
          </p:cNvGrpSpPr>
          <p:nvPr/>
        </p:nvGrpSpPr>
        <p:grpSpPr bwMode="auto">
          <a:xfrm>
            <a:off x="3562350" y="2579688"/>
            <a:ext cx="2520950" cy="1217612"/>
            <a:chOff x="3562350" y="2579688"/>
            <a:chExt cx="2520950" cy="1217612"/>
          </a:xfrm>
        </p:grpSpPr>
        <p:sp>
          <p:nvSpPr>
            <p:cNvPr id="92248" name="Text Box 27">
              <a:extLst>
                <a:ext uri="{FF2B5EF4-FFF2-40B4-BE49-F238E27FC236}">
                  <a16:creationId xmlns:a16="http://schemas.microsoft.com/office/drawing/2014/main" id="{C6592266-A753-F545-837E-D6232011F9EF}"/>
                </a:ext>
              </a:extLst>
            </p:cNvPr>
            <p:cNvSpPr txBox="1">
              <a:spLocks noChangeArrowheads="1"/>
            </p:cNvSpPr>
            <p:nvPr/>
          </p:nvSpPr>
          <p:spPr bwMode="auto">
            <a:xfrm>
              <a:off x="3562350" y="2579688"/>
              <a:ext cx="1379538" cy="330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a:solidFill>
                    <a:srgbClr val="000000"/>
                  </a:solidFill>
                </a:rPr>
                <a:t>DHCP offer</a:t>
              </a:r>
              <a:endParaRPr lang="en-US" altLang="en-US" sz="1600">
                <a:solidFill>
                  <a:srgbClr val="000000"/>
                </a:solidFill>
                <a:latin typeface="Comic Sans MS" panose="030F0902030302020204" pitchFamily="66" charset="0"/>
              </a:endParaRPr>
            </a:p>
          </p:txBody>
        </p:sp>
        <p:sp>
          <p:nvSpPr>
            <p:cNvPr id="92249" name="Text Box 28">
              <a:extLst>
                <a:ext uri="{FF2B5EF4-FFF2-40B4-BE49-F238E27FC236}">
                  <a16:creationId xmlns:a16="http://schemas.microsoft.com/office/drawing/2014/main" id="{4189166B-3573-F949-BA9B-B364B56EA183}"/>
                </a:ext>
              </a:extLst>
            </p:cNvPr>
            <p:cNvSpPr txBox="1">
              <a:spLocks noChangeArrowheads="1"/>
            </p:cNvSpPr>
            <p:nvPr/>
          </p:nvSpPr>
          <p:spPr bwMode="auto">
            <a:xfrm>
              <a:off x="3659188" y="2832100"/>
              <a:ext cx="2424112" cy="965200"/>
            </a:xfrm>
            <a:prstGeom prst="rect">
              <a:avLst/>
            </a:prstGeom>
            <a:solidFill>
              <a:srgbClr val="FFFFFF"/>
            </a:solidFill>
            <a:ln w="9525">
              <a:solidFill>
                <a:srgbClr val="000000"/>
              </a:solid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200">
                  <a:solidFill>
                    <a:srgbClr val="000000"/>
                  </a:solidFill>
                </a:rPr>
                <a:t>src: 223.1.2.5, 67      </a:t>
              </a:r>
            </a:p>
            <a:p>
              <a:pPr algn="ctr"/>
              <a:r>
                <a:rPr lang="en-US" altLang="en-US" sz="1200">
                  <a:solidFill>
                    <a:srgbClr val="000000"/>
                  </a:solidFill>
                </a:rPr>
                <a:t>dest:  255.255.255.255, 68</a:t>
              </a:r>
            </a:p>
            <a:p>
              <a:pPr algn="ctr"/>
              <a:r>
                <a:rPr lang="en-US" altLang="en-US" sz="1200">
                  <a:solidFill>
                    <a:srgbClr val="000000"/>
                  </a:solidFill>
                </a:rPr>
                <a:t>yiaddrr: 223.1.2.4</a:t>
              </a:r>
            </a:p>
            <a:p>
              <a:pPr algn="ctr"/>
              <a:r>
                <a:rPr lang="en-US" altLang="en-US" sz="1200">
                  <a:solidFill>
                    <a:srgbClr val="000000"/>
                  </a:solidFill>
                </a:rPr>
                <a:t>transaction ID: 654</a:t>
              </a:r>
            </a:p>
            <a:p>
              <a:pPr algn="ctr"/>
              <a:r>
                <a:rPr lang="en-US" altLang="en-US" sz="1200">
                  <a:solidFill>
                    <a:srgbClr val="000000"/>
                  </a:solidFill>
                </a:rPr>
                <a:t>lifetime: 3600 secs</a:t>
              </a:r>
              <a:endParaRPr lang="en-US" altLang="en-US" sz="800">
                <a:solidFill>
                  <a:srgbClr val="000000"/>
                </a:solidFill>
                <a:latin typeface="Comic Sans MS" panose="030F0902030302020204" pitchFamily="66" charset="0"/>
              </a:endParaRPr>
            </a:p>
          </p:txBody>
        </p:sp>
      </p:grpSp>
      <p:sp>
        <p:nvSpPr>
          <p:cNvPr id="34828" name="Line 29">
            <a:extLst>
              <a:ext uri="{FF2B5EF4-FFF2-40B4-BE49-F238E27FC236}">
                <a16:creationId xmlns:a16="http://schemas.microsoft.com/office/drawing/2014/main" id="{DB0CD258-B98F-ED4D-8462-86156E92E8CC}"/>
              </a:ext>
            </a:extLst>
          </p:cNvPr>
          <p:cNvSpPr>
            <a:spLocks noChangeShapeType="1"/>
          </p:cNvSpPr>
          <p:nvPr/>
        </p:nvSpPr>
        <p:spPr bwMode="auto">
          <a:xfrm flipH="1">
            <a:off x="1795463" y="4422775"/>
            <a:ext cx="4395787" cy="536575"/>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8" name="Group 7">
            <a:extLst>
              <a:ext uri="{FF2B5EF4-FFF2-40B4-BE49-F238E27FC236}">
                <a16:creationId xmlns:a16="http://schemas.microsoft.com/office/drawing/2014/main" id="{DFFE3E10-FCA4-F649-AAA3-C8FE85FD11E7}"/>
              </a:ext>
            </a:extLst>
          </p:cNvPr>
          <p:cNvGrpSpPr>
            <a:grpSpLocks/>
          </p:cNvGrpSpPr>
          <p:nvPr/>
        </p:nvGrpSpPr>
        <p:grpSpPr bwMode="auto">
          <a:xfrm>
            <a:off x="1966913" y="3765550"/>
            <a:ext cx="2887662" cy="1260475"/>
            <a:chOff x="1966913" y="3765550"/>
            <a:chExt cx="2887662" cy="1260475"/>
          </a:xfrm>
        </p:grpSpPr>
        <p:sp>
          <p:nvSpPr>
            <p:cNvPr id="92246" name="Text Box 30">
              <a:extLst>
                <a:ext uri="{FF2B5EF4-FFF2-40B4-BE49-F238E27FC236}">
                  <a16:creationId xmlns:a16="http://schemas.microsoft.com/office/drawing/2014/main" id="{9B6067B6-08E1-CE46-855A-A4BDAC862997}"/>
                </a:ext>
              </a:extLst>
            </p:cNvPr>
            <p:cNvSpPr txBox="1">
              <a:spLocks noChangeArrowheads="1"/>
            </p:cNvSpPr>
            <p:nvPr/>
          </p:nvSpPr>
          <p:spPr bwMode="auto">
            <a:xfrm>
              <a:off x="1966913" y="3765550"/>
              <a:ext cx="1379537" cy="3286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a:solidFill>
                    <a:srgbClr val="000000"/>
                  </a:solidFill>
                </a:rPr>
                <a:t>DHCP request</a:t>
              </a:r>
              <a:endParaRPr lang="en-US" altLang="en-US" sz="1600">
                <a:solidFill>
                  <a:srgbClr val="000000"/>
                </a:solidFill>
                <a:latin typeface="Comic Sans MS" panose="030F0902030302020204" pitchFamily="66" charset="0"/>
              </a:endParaRPr>
            </a:p>
          </p:txBody>
        </p:sp>
        <p:sp>
          <p:nvSpPr>
            <p:cNvPr id="92247" name="Text Box 31">
              <a:extLst>
                <a:ext uri="{FF2B5EF4-FFF2-40B4-BE49-F238E27FC236}">
                  <a16:creationId xmlns:a16="http://schemas.microsoft.com/office/drawing/2014/main" id="{242B7CE3-0A29-7449-B18A-D522E60A121B}"/>
                </a:ext>
              </a:extLst>
            </p:cNvPr>
            <p:cNvSpPr txBox="1">
              <a:spLocks noChangeArrowheads="1"/>
            </p:cNvSpPr>
            <p:nvPr/>
          </p:nvSpPr>
          <p:spPr bwMode="auto">
            <a:xfrm>
              <a:off x="2097088" y="4027488"/>
              <a:ext cx="2757487" cy="998537"/>
            </a:xfrm>
            <a:prstGeom prst="rect">
              <a:avLst/>
            </a:prstGeom>
            <a:solidFill>
              <a:srgbClr val="FFFFFF"/>
            </a:solidFill>
            <a:ln w="9525">
              <a:solidFill>
                <a:srgbClr val="000000"/>
              </a:solid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200">
                  <a:solidFill>
                    <a:srgbClr val="000000"/>
                  </a:solidFill>
                </a:rPr>
                <a:t>src:  0.0.0.0, 68     </a:t>
              </a:r>
            </a:p>
            <a:p>
              <a:pPr algn="ctr"/>
              <a:r>
                <a:rPr lang="en-US" altLang="en-US" sz="1200">
                  <a:solidFill>
                    <a:srgbClr val="000000"/>
                  </a:solidFill>
                </a:rPr>
                <a:t>dest::  255.255.255.255, 67</a:t>
              </a:r>
            </a:p>
            <a:p>
              <a:pPr algn="ctr"/>
              <a:r>
                <a:rPr lang="en-US" altLang="en-US" sz="1200">
                  <a:solidFill>
                    <a:srgbClr val="000000"/>
                  </a:solidFill>
                </a:rPr>
                <a:t>yiaddrr: 223.1.2.4</a:t>
              </a:r>
            </a:p>
            <a:p>
              <a:pPr algn="ctr"/>
              <a:r>
                <a:rPr lang="en-US" altLang="en-US" sz="1200">
                  <a:solidFill>
                    <a:srgbClr val="000000"/>
                  </a:solidFill>
                </a:rPr>
                <a:t>transaction ID: 655</a:t>
              </a:r>
            </a:p>
            <a:p>
              <a:pPr algn="ctr"/>
              <a:r>
                <a:rPr lang="en-US" altLang="en-US" sz="1200">
                  <a:solidFill>
                    <a:srgbClr val="000000"/>
                  </a:solidFill>
                </a:rPr>
                <a:t>lifetime: 3600 secs</a:t>
              </a:r>
              <a:endParaRPr lang="en-US" altLang="en-US" sz="1600">
                <a:solidFill>
                  <a:srgbClr val="000000"/>
                </a:solidFill>
                <a:latin typeface="Comic Sans MS" panose="030F0902030302020204" pitchFamily="66" charset="0"/>
              </a:endParaRPr>
            </a:p>
          </p:txBody>
        </p:sp>
      </p:grpSp>
      <p:sp>
        <p:nvSpPr>
          <p:cNvPr id="34831" name="Line 32">
            <a:extLst>
              <a:ext uri="{FF2B5EF4-FFF2-40B4-BE49-F238E27FC236}">
                <a16:creationId xmlns:a16="http://schemas.microsoft.com/office/drawing/2014/main" id="{314DB279-0040-DA4C-AF97-C121D4FBB34B}"/>
              </a:ext>
            </a:extLst>
          </p:cNvPr>
          <p:cNvSpPr>
            <a:spLocks noChangeShapeType="1"/>
          </p:cNvSpPr>
          <p:nvPr/>
        </p:nvSpPr>
        <p:spPr bwMode="auto">
          <a:xfrm>
            <a:off x="1881188" y="5453063"/>
            <a:ext cx="4395787" cy="538162"/>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9" name="Group 8">
            <a:extLst>
              <a:ext uri="{FF2B5EF4-FFF2-40B4-BE49-F238E27FC236}">
                <a16:creationId xmlns:a16="http://schemas.microsoft.com/office/drawing/2014/main" id="{1A711349-C24D-AC49-B788-AFECE3860F94}"/>
              </a:ext>
            </a:extLst>
          </p:cNvPr>
          <p:cNvGrpSpPr>
            <a:grpSpLocks/>
          </p:cNvGrpSpPr>
          <p:nvPr/>
        </p:nvGrpSpPr>
        <p:grpSpPr bwMode="auto">
          <a:xfrm>
            <a:off x="3519488" y="5168900"/>
            <a:ext cx="2509837" cy="1271588"/>
            <a:chOff x="3519488" y="5168900"/>
            <a:chExt cx="2509837" cy="1271588"/>
          </a:xfrm>
        </p:grpSpPr>
        <p:sp>
          <p:nvSpPr>
            <p:cNvPr id="92244" name="Text Box 33">
              <a:extLst>
                <a:ext uri="{FF2B5EF4-FFF2-40B4-BE49-F238E27FC236}">
                  <a16:creationId xmlns:a16="http://schemas.microsoft.com/office/drawing/2014/main" id="{F570D1BF-7888-2940-8D6E-4569D8E26841}"/>
                </a:ext>
              </a:extLst>
            </p:cNvPr>
            <p:cNvSpPr txBox="1">
              <a:spLocks noChangeArrowheads="1"/>
            </p:cNvSpPr>
            <p:nvPr/>
          </p:nvSpPr>
          <p:spPr bwMode="auto">
            <a:xfrm>
              <a:off x="3519488" y="5168900"/>
              <a:ext cx="1379537" cy="3286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a:solidFill>
                    <a:srgbClr val="000000"/>
                  </a:solidFill>
                </a:rPr>
                <a:t>DHCP ACK</a:t>
              </a:r>
              <a:endParaRPr lang="en-US" altLang="en-US" sz="1600">
                <a:solidFill>
                  <a:srgbClr val="000000"/>
                </a:solidFill>
                <a:latin typeface="Comic Sans MS" panose="030F0902030302020204" pitchFamily="66" charset="0"/>
              </a:endParaRPr>
            </a:p>
          </p:txBody>
        </p:sp>
        <p:sp>
          <p:nvSpPr>
            <p:cNvPr id="92245" name="Text Box 34">
              <a:extLst>
                <a:ext uri="{FF2B5EF4-FFF2-40B4-BE49-F238E27FC236}">
                  <a16:creationId xmlns:a16="http://schemas.microsoft.com/office/drawing/2014/main" id="{D7C2FE46-0B57-074A-A8D0-AD949686CE19}"/>
                </a:ext>
              </a:extLst>
            </p:cNvPr>
            <p:cNvSpPr txBox="1">
              <a:spLocks noChangeArrowheads="1"/>
            </p:cNvSpPr>
            <p:nvPr/>
          </p:nvSpPr>
          <p:spPr bwMode="auto">
            <a:xfrm>
              <a:off x="3616325" y="5421313"/>
              <a:ext cx="2413000" cy="1019175"/>
            </a:xfrm>
            <a:prstGeom prst="rect">
              <a:avLst/>
            </a:prstGeom>
            <a:solidFill>
              <a:srgbClr val="FFFFFF"/>
            </a:solidFill>
            <a:ln w="9525">
              <a:solidFill>
                <a:srgbClr val="000000"/>
              </a:solid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200">
                  <a:solidFill>
                    <a:srgbClr val="000000"/>
                  </a:solidFill>
                </a:rPr>
                <a:t>src: 223.1.2.5, 67      </a:t>
              </a:r>
            </a:p>
            <a:p>
              <a:pPr algn="ctr"/>
              <a:r>
                <a:rPr lang="en-US" altLang="en-US" sz="1200">
                  <a:solidFill>
                    <a:srgbClr val="000000"/>
                  </a:solidFill>
                </a:rPr>
                <a:t>dest:  255.255.255.255, 68</a:t>
              </a:r>
            </a:p>
            <a:p>
              <a:pPr algn="ctr"/>
              <a:r>
                <a:rPr lang="en-US" altLang="en-US" sz="1200">
                  <a:solidFill>
                    <a:srgbClr val="000000"/>
                  </a:solidFill>
                </a:rPr>
                <a:t>yiaddrr: 223.1.2.4</a:t>
              </a:r>
            </a:p>
            <a:p>
              <a:pPr algn="ctr"/>
              <a:r>
                <a:rPr lang="en-US" altLang="en-US" sz="1200">
                  <a:solidFill>
                    <a:srgbClr val="000000"/>
                  </a:solidFill>
                </a:rPr>
                <a:t>transaction ID: 655</a:t>
              </a:r>
            </a:p>
            <a:p>
              <a:pPr algn="ctr"/>
              <a:r>
                <a:rPr lang="en-US" altLang="en-US" sz="1200">
                  <a:solidFill>
                    <a:srgbClr val="000000"/>
                  </a:solidFill>
                </a:rPr>
                <a:t>lifetime: 3600 secs</a:t>
              </a:r>
              <a:endParaRPr lang="en-US" altLang="en-US" sz="1000">
                <a:solidFill>
                  <a:srgbClr val="000000"/>
                </a:solidFill>
                <a:latin typeface="Comic Sans MS" panose="030F0902030302020204" pitchFamily="66" charset="0"/>
              </a:endParaRPr>
            </a:p>
          </p:txBody>
        </p:sp>
      </p:grpSp>
      <p:grpSp>
        <p:nvGrpSpPr>
          <p:cNvPr id="92172" name="Group 36">
            <a:extLst>
              <a:ext uri="{FF2B5EF4-FFF2-40B4-BE49-F238E27FC236}">
                <a16:creationId xmlns:a16="http://schemas.microsoft.com/office/drawing/2014/main" id="{DA7C4E36-BD2E-C243-ACAC-BAA86E1015C3}"/>
              </a:ext>
            </a:extLst>
          </p:cNvPr>
          <p:cNvGrpSpPr>
            <a:grpSpLocks/>
          </p:cNvGrpSpPr>
          <p:nvPr/>
        </p:nvGrpSpPr>
        <p:grpSpPr bwMode="auto">
          <a:xfrm>
            <a:off x="6294438" y="1781175"/>
            <a:ext cx="784225" cy="549275"/>
            <a:chOff x="4420" y="878"/>
            <a:chExt cx="614" cy="458"/>
          </a:xfrm>
        </p:grpSpPr>
        <p:pic>
          <p:nvPicPr>
            <p:cNvPr id="92222" name="Picture 37" descr="laptop_keyboard">
              <a:extLst>
                <a:ext uri="{FF2B5EF4-FFF2-40B4-BE49-F238E27FC236}">
                  <a16:creationId xmlns:a16="http://schemas.microsoft.com/office/drawing/2014/main" id="{8D6349F4-7690-A549-A172-C280973248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9064" flipH="1">
              <a:off x="4420" y="1108"/>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3" name="Freeform 38">
              <a:extLst>
                <a:ext uri="{FF2B5EF4-FFF2-40B4-BE49-F238E27FC236}">
                  <a16:creationId xmlns:a16="http://schemas.microsoft.com/office/drawing/2014/main" id="{1913F0ED-34EF-1245-8253-972472F88C13}"/>
                </a:ext>
              </a:extLst>
            </p:cNvPr>
            <p:cNvSpPr>
              <a:spLocks/>
            </p:cNvSpPr>
            <p:nvPr/>
          </p:nvSpPr>
          <p:spPr bwMode="auto">
            <a:xfrm>
              <a:off x="4595" y="888"/>
              <a:ext cx="424" cy="297"/>
            </a:xfrm>
            <a:custGeom>
              <a:avLst/>
              <a:gdLst>
                <a:gd name="T0" fmla="*/ 0 w 2982"/>
                <a:gd name="T1" fmla="*/ 0 h 2442"/>
                <a:gd name="T2" fmla="*/ 0 w 2982"/>
                <a:gd name="T3" fmla="*/ 0 h 2442"/>
                <a:gd name="T4" fmla="*/ 0 w 2982"/>
                <a:gd name="T5" fmla="*/ 0 h 2442"/>
                <a:gd name="T6" fmla="*/ 0 w 2982"/>
                <a:gd name="T7" fmla="*/ 0 h 2442"/>
                <a:gd name="T8" fmla="*/ 0 w 2982"/>
                <a:gd name="T9" fmla="*/ 0 h 2442"/>
                <a:gd name="T10" fmla="*/ 0 60000 65536"/>
                <a:gd name="T11" fmla="*/ 0 60000 65536"/>
                <a:gd name="T12" fmla="*/ 0 60000 65536"/>
                <a:gd name="T13" fmla="*/ 0 60000 65536"/>
                <a:gd name="T14" fmla="*/ 0 60000 65536"/>
                <a:gd name="T15" fmla="*/ 0 w 2982"/>
                <a:gd name="T16" fmla="*/ 0 h 2442"/>
                <a:gd name="T17" fmla="*/ 2982 w 2982"/>
                <a:gd name="T18" fmla="*/ 2442 h 2442"/>
              </a:gdLst>
              <a:ahLst/>
              <a:cxnLst>
                <a:cxn ang="T10">
                  <a:pos x="T0" y="T1"/>
                </a:cxn>
                <a:cxn ang="T11">
                  <a:pos x="T2" y="T3"/>
                </a:cxn>
                <a:cxn ang="T12">
                  <a:pos x="T4" y="T5"/>
                </a:cxn>
                <a:cxn ang="T13">
                  <a:pos x="T6" y="T7"/>
                </a:cxn>
                <a:cxn ang="T14">
                  <a:pos x="T8" y="T9"/>
                </a:cxn>
              </a:cxnLst>
              <a:rect l="T15" t="T16" r="T17" b="T18"/>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p:spPr>
          <p:txBody>
            <a:bodyPr/>
            <a:lstStyle/>
            <a:p>
              <a:endParaRPr lang="en-US"/>
            </a:p>
          </p:txBody>
        </p:sp>
        <p:pic>
          <p:nvPicPr>
            <p:cNvPr id="92224" name="Picture 39" descr="screen">
              <a:extLst>
                <a:ext uri="{FF2B5EF4-FFF2-40B4-BE49-F238E27FC236}">
                  <a16:creationId xmlns:a16="http://schemas.microsoft.com/office/drawing/2014/main" id="{9F17C415-4686-FA43-85D6-98C0A29D1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6" y="895"/>
              <a:ext cx="385"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5" name="Freeform 40">
              <a:extLst>
                <a:ext uri="{FF2B5EF4-FFF2-40B4-BE49-F238E27FC236}">
                  <a16:creationId xmlns:a16="http://schemas.microsoft.com/office/drawing/2014/main" id="{5B8AB27B-5546-834A-BA06-1CFE18BB3DA3}"/>
                </a:ext>
              </a:extLst>
            </p:cNvPr>
            <p:cNvSpPr>
              <a:spLocks/>
            </p:cNvSpPr>
            <p:nvPr/>
          </p:nvSpPr>
          <p:spPr bwMode="auto">
            <a:xfrm>
              <a:off x="4672" y="879"/>
              <a:ext cx="359" cy="55"/>
            </a:xfrm>
            <a:custGeom>
              <a:avLst/>
              <a:gdLst>
                <a:gd name="T0" fmla="*/ 0 w 2528"/>
                <a:gd name="T1" fmla="*/ 0 h 455"/>
                <a:gd name="T2" fmla="*/ 0 w 2528"/>
                <a:gd name="T3" fmla="*/ 0 h 455"/>
                <a:gd name="T4" fmla="*/ 0 w 2528"/>
                <a:gd name="T5" fmla="*/ 0 h 455"/>
                <a:gd name="T6" fmla="*/ 0 w 2528"/>
                <a:gd name="T7" fmla="*/ 0 h 455"/>
                <a:gd name="T8" fmla="*/ 0 w 2528"/>
                <a:gd name="T9" fmla="*/ 0 h 455"/>
                <a:gd name="T10" fmla="*/ 0 60000 65536"/>
                <a:gd name="T11" fmla="*/ 0 60000 65536"/>
                <a:gd name="T12" fmla="*/ 0 60000 65536"/>
                <a:gd name="T13" fmla="*/ 0 60000 65536"/>
                <a:gd name="T14" fmla="*/ 0 60000 65536"/>
                <a:gd name="T15" fmla="*/ 0 w 2528"/>
                <a:gd name="T16" fmla="*/ 0 h 455"/>
                <a:gd name="T17" fmla="*/ 2528 w 2528"/>
                <a:gd name="T18" fmla="*/ 455 h 455"/>
              </a:gdLst>
              <a:ahLst/>
              <a:cxnLst>
                <a:cxn ang="T10">
                  <a:pos x="T0" y="T1"/>
                </a:cxn>
                <a:cxn ang="T11">
                  <a:pos x="T2" y="T3"/>
                </a:cxn>
                <a:cxn ang="T12">
                  <a:pos x="T4" y="T5"/>
                </a:cxn>
                <a:cxn ang="T13">
                  <a:pos x="T6" y="T7"/>
                </a:cxn>
                <a:cxn ang="T14">
                  <a:pos x="T8" y="T9"/>
                </a:cxn>
              </a:cxnLst>
              <a:rect l="T15" t="T16" r="T17" b="T18"/>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26" name="Freeform 41">
              <a:extLst>
                <a:ext uri="{FF2B5EF4-FFF2-40B4-BE49-F238E27FC236}">
                  <a16:creationId xmlns:a16="http://schemas.microsoft.com/office/drawing/2014/main" id="{F7C8F176-4AB3-AF44-8CF7-D2A8F5EF5C1D}"/>
                </a:ext>
              </a:extLst>
            </p:cNvPr>
            <p:cNvSpPr>
              <a:spLocks/>
            </p:cNvSpPr>
            <p:nvPr/>
          </p:nvSpPr>
          <p:spPr bwMode="auto">
            <a:xfrm>
              <a:off x="4591" y="878"/>
              <a:ext cx="100" cy="230"/>
            </a:xfrm>
            <a:custGeom>
              <a:avLst/>
              <a:gdLst>
                <a:gd name="T0" fmla="*/ 0 w 702"/>
                <a:gd name="T1" fmla="*/ 0 h 1893"/>
                <a:gd name="T2" fmla="*/ 0 w 702"/>
                <a:gd name="T3" fmla="*/ 0 h 1893"/>
                <a:gd name="T4" fmla="*/ 0 w 702"/>
                <a:gd name="T5" fmla="*/ 0 h 1893"/>
                <a:gd name="T6" fmla="*/ 0 w 702"/>
                <a:gd name="T7" fmla="*/ 0 h 1893"/>
                <a:gd name="T8" fmla="*/ 0 w 702"/>
                <a:gd name="T9" fmla="*/ 0 h 1893"/>
                <a:gd name="T10" fmla="*/ 0 60000 65536"/>
                <a:gd name="T11" fmla="*/ 0 60000 65536"/>
                <a:gd name="T12" fmla="*/ 0 60000 65536"/>
                <a:gd name="T13" fmla="*/ 0 60000 65536"/>
                <a:gd name="T14" fmla="*/ 0 60000 65536"/>
                <a:gd name="T15" fmla="*/ 0 w 702"/>
                <a:gd name="T16" fmla="*/ 0 h 1893"/>
                <a:gd name="T17" fmla="*/ 702 w 702"/>
                <a:gd name="T18" fmla="*/ 1893 h 1893"/>
              </a:gdLst>
              <a:ahLst/>
              <a:cxnLst>
                <a:cxn ang="T10">
                  <a:pos x="T0" y="T1"/>
                </a:cxn>
                <a:cxn ang="T11">
                  <a:pos x="T2" y="T3"/>
                </a:cxn>
                <a:cxn ang="T12">
                  <a:pos x="T4" y="T5"/>
                </a:cxn>
                <a:cxn ang="T13">
                  <a:pos x="T6" y="T7"/>
                </a:cxn>
                <a:cxn ang="T14">
                  <a:pos x="T8" y="T9"/>
                </a:cxn>
              </a:cxnLst>
              <a:rect l="T15" t="T16" r="T17" b="T18"/>
              <a:pathLst>
                <a:path w="702" h="1893">
                  <a:moveTo>
                    <a:pt x="579" y="0"/>
                  </a:moveTo>
                  <a:lnTo>
                    <a:pt x="0" y="1869"/>
                  </a:lnTo>
                  <a:lnTo>
                    <a:pt x="114" y="1893"/>
                  </a:lnTo>
                  <a:lnTo>
                    <a:pt x="702" y="51"/>
                  </a:lnTo>
                  <a:lnTo>
                    <a:pt x="579"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27" name="Freeform 42">
              <a:extLst>
                <a:ext uri="{FF2B5EF4-FFF2-40B4-BE49-F238E27FC236}">
                  <a16:creationId xmlns:a16="http://schemas.microsoft.com/office/drawing/2014/main" id="{E41739FB-0CBF-A74E-8925-A67A72234EFB}"/>
                </a:ext>
              </a:extLst>
            </p:cNvPr>
            <p:cNvSpPr>
              <a:spLocks/>
            </p:cNvSpPr>
            <p:nvPr/>
          </p:nvSpPr>
          <p:spPr bwMode="auto">
            <a:xfrm>
              <a:off x="4921" y="920"/>
              <a:ext cx="108" cy="265"/>
            </a:xfrm>
            <a:custGeom>
              <a:avLst/>
              <a:gdLst>
                <a:gd name="T0" fmla="*/ 0 w 756"/>
                <a:gd name="T1" fmla="*/ 0 h 2184"/>
                <a:gd name="T2" fmla="*/ 0 w 756"/>
                <a:gd name="T3" fmla="*/ 0 h 2184"/>
                <a:gd name="T4" fmla="*/ 0 w 756"/>
                <a:gd name="T5" fmla="*/ 0 h 2184"/>
                <a:gd name="T6" fmla="*/ 0 w 756"/>
                <a:gd name="T7" fmla="*/ 0 h 2184"/>
                <a:gd name="T8" fmla="*/ 0 w 756"/>
                <a:gd name="T9" fmla="*/ 0 h 2184"/>
                <a:gd name="T10" fmla="*/ 0 60000 65536"/>
                <a:gd name="T11" fmla="*/ 0 60000 65536"/>
                <a:gd name="T12" fmla="*/ 0 60000 65536"/>
                <a:gd name="T13" fmla="*/ 0 60000 65536"/>
                <a:gd name="T14" fmla="*/ 0 60000 65536"/>
                <a:gd name="T15" fmla="*/ 0 w 756"/>
                <a:gd name="T16" fmla="*/ 0 h 2184"/>
                <a:gd name="T17" fmla="*/ 756 w 756"/>
                <a:gd name="T18" fmla="*/ 2184 h 2184"/>
              </a:gdLst>
              <a:ahLst/>
              <a:cxnLst>
                <a:cxn ang="T10">
                  <a:pos x="T0" y="T1"/>
                </a:cxn>
                <a:cxn ang="T11">
                  <a:pos x="T2" y="T3"/>
                </a:cxn>
                <a:cxn ang="T12">
                  <a:pos x="T4" y="T5"/>
                </a:cxn>
                <a:cxn ang="T13">
                  <a:pos x="T6" y="T7"/>
                </a:cxn>
                <a:cxn ang="T14">
                  <a:pos x="T8" y="T9"/>
                </a:cxn>
              </a:cxnLst>
              <a:rect l="T15" t="T16" r="T17" b="T18"/>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28" name="Freeform 43">
              <a:extLst>
                <a:ext uri="{FF2B5EF4-FFF2-40B4-BE49-F238E27FC236}">
                  <a16:creationId xmlns:a16="http://schemas.microsoft.com/office/drawing/2014/main" id="{94B610FA-731D-2244-9918-D663FD38E3B7}"/>
                </a:ext>
              </a:extLst>
            </p:cNvPr>
            <p:cNvSpPr>
              <a:spLocks/>
            </p:cNvSpPr>
            <p:nvPr/>
          </p:nvSpPr>
          <p:spPr bwMode="auto">
            <a:xfrm>
              <a:off x="4590" y="1097"/>
              <a:ext cx="394" cy="89"/>
            </a:xfrm>
            <a:custGeom>
              <a:avLst/>
              <a:gdLst>
                <a:gd name="T0" fmla="*/ 0 w 2773"/>
                <a:gd name="T1" fmla="*/ 0 h 738"/>
                <a:gd name="T2" fmla="*/ 0 w 2773"/>
                <a:gd name="T3" fmla="*/ 0 h 738"/>
                <a:gd name="T4" fmla="*/ 0 w 2773"/>
                <a:gd name="T5" fmla="*/ 0 h 738"/>
                <a:gd name="T6" fmla="*/ 0 w 2773"/>
                <a:gd name="T7" fmla="*/ 0 h 738"/>
                <a:gd name="T8" fmla="*/ 0 w 2773"/>
                <a:gd name="T9" fmla="*/ 0 h 738"/>
                <a:gd name="T10" fmla="*/ 0 60000 65536"/>
                <a:gd name="T11" fmla="*/ 0 60000 65536"/>
                <a:gd name="T12" fmla="*/ 0 60000 65536"/>
                <a:gd name="T13" fmla="*/ 0 60000 65536"/>
                <a:gd name="T14" fmla="*/ 0 60000 65536"/>
                <a:gd name="T15" fmla="*/ 0 w 2773"/>
                <a:gd name="T16" fmla="*/ 0 h 738"/>
                <a:gd name="T17" fmla="*/ 2773 w 2773"/>
                <a:gd name="T18" fmla="*/ 738 h 738"/>
              </a:gdLst>
              <a:ahLst/>
              <a:cxnLst>
                <a:cxn ang="T10">
                  <a:pos x="T0" y="T1"/>
                </a:cxn>
                <a:cxn ang="T11">
                  <a:pos x="T2" y="T3"/>
                </a:cxn>
                <a:cxn ang="T12">
                  <a:pos x="T4" y="T5"/>
                </a:cxn>
                <a:cxn ang="T13">
                  <a:pos x="T6" y="T7"/>
                </a:cxn>
                <a:cxn ang="T14">
                  <a:pos x="T8" y="T9"/>
                </a:cxn>
              </a:cxnLst>
              <a:rect l="T15" t="T16" r="T17" b="T18"/>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29" name="Freeform 44">
              <a:extLst>
                <a:ext uri="{FF2B5EF4-FFF2-40B4-BE49-F238E27FC236}">
                  <a16:creationId xmlns:a16="http://schemas.microsoft.com/office/drawing/2014/main" id="{C5585A00-B141-C847-95CD-7AD302AADFE1}"/>
                </a:ext>
              </a:extLst>
            </p:cNvPr>
            <p:cNvSpPr>
              <a:spLocks/>
            </p:cNvSpPr>
            <p:nvPr/>
          </p:nvSpPr>
          <p:spPr bwMode="auto">
            <a:xfrm>
              <a:off x="4933" y="922"/>
              <a:ext cx="101" cy="266"/>
            </a:xfrm>
            <a:custGeom>
              <a:avLst/>
              <a:gdLst>
                <a:gd name="T0" fmla="*/ 0 w 637"/>
                <a:gd name="T1" fmla="*/ 0 h 1659"/>
                <a:gd name="T2" fmla="*/ 0 w 637"/>
                <a:gd name="T3" fmla="*/ 0 h 1659"/>
                <a:gd name="T4" fmla="*/ 0 w 637"/>
                <a:gd name="T5" fmla="*/ 0 h 1659"/>
                <a:gd name="T6" fmla="*/ 0 w 637"/>
                <a:gd name="T7" fmla="*/ 0 h 1659"/>
                <a:gd name="T8" fmla="*/ 0 w 637"/>
                <a:gd name="T9" fmla="*/ 0 h 1659"/>
                <a:gd name="T10" fmla="*/ 0 60000 65536"/>
                <a:gd name="T11" fmla="*/ 0 60000 65536"/>
                <a:gd name="T12" fmla="*/ 0 60000 65536"/>
                <a:gd name="T13" fmla="*/ 0 60000 65536"/>
                <a:gd name="T14" fmla="*/ 0 60000 65536"/>
                <a:gd name="T15" fmla="*/ 0 w 637"/>
                <a:gd name="T16" fmla="*/ 0 h 1659"/>
                <a:gd name="T17" fmla="*/ 637 w 637"/>
                <a:gd name="T18" fmla="*/ 1659 h 1659"/>
              </a:gdLst>
              <a:ahLst/>
              <a:cxnLst>
                <a:cxn ang="T10">
                  <a:pos x="T0" y="T1"/>
                </a:cxn>
                <a:cxn ang="T11">
                  <a:pos x="T2" y="T3"/>
                </a:cxn>
                <a:cxn ang="T12">
                  <a:pos x="T4" y="T5"/>
                </a:cxn>
                <a:cxn ang="T13">
                  <a:pos x="T6" y="T7"/>
                </a:cxn>
                <a:cxn ang="T14">
                  <a:pos x="T8" y="T9"/>
                </a:cxn>
              </a:cxnLst>
              <a:rect l="T15" t="T16" r="T17" b="T18"/>
              <a:pathLst>
                <a:path w="637" h="1659">
                  <a:moveTo>
                    <a:pt x="615" y="0"/>
                  </a:moveTo>
                  <a:lnTo>
                    <a:pt x="637" y="0"/>
                  </a:lnTo>
                  <a:lnTo>
                    <a:pt x="68" y="1659"/>
                  </a:lnTo>
                  <a:lnTo>
                    <a:pt x="0" y="1647"/>
                  </a:lnTo>
                  <a:lnTo>
                    <a:pt x="615"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30" name="Freeform 45">
              <a:extLst>
                <a:ext uri="{FF2B5EF4-FFF2-40B4-BE49-F238E27FC236}">
                  <a16:creationId xmlns:a16="http://schemas.microsoft.com/office/drawing/2014/main" id="{C53CC48A-6E42-B740-B934-0CF7CB03FCDF}"/>
                </a:ext>
              </a:extLst>
            </p:cNvPr>
            <p:cNvSpPr>
              <a:spLocks/>
            </p:cNvSpPr>
            <p:nvPr/>
          </p:nvSpPr>
          <p:spPr bwMode="auto">
            <a:xfrm>
              <a:off x="4590" y="1109"/>
              <a:ext cx="351" cy="88"/>
            </a:xfrm>
            <a:custGeom>
              <a:avLst/>
              <a:gdLst>
                <a:gd name="T0" fmla="*/ 0 w 2216"/>
                <a:gd name="T1" fmla="*/ 0 h 550"/>
                <a:gd name="T2" fmla="*/ 0 w 2216"/>
                <a:gd name="T3" fmla="*/ 0 h 550"/>
                <a:gd name="T4" fmla="*/ 0 w 2216"/>
                <a:gd name="T5" fmla="*/ 0 h 550"/>
                <a:gd name="T6" fmla="*/ 0 w 2216"/>
                <a:gd name="T7" fmla="*/ 0 h 550"/>
                <a:gd name="T8" fmla="*/ 0 w 2216"/>
                <a:gd name="T9" fmla="*/ 0 h 550"/>
                <a:gd name="T10" fmla="*/ 0 60000 65536"/>
                <a:gd name="T11" fmla="*/ 0 60000 65536"/>
                <a:gd name="T12" fmla="*/ 0 60000 65536"/>
                <a:gd name="T13" fmla="*/ 0 60000 65536"/>
                <a:gd name="T14" fmla="*/ 0 60000 65536"/>
                <a:gd name="T15" fmla="*/ 0 w 2216"/>
                <a:gd name="T16" fmla="*/ 0 h 550"/>
                <a:gd name="T17" fmla="*/ 2216 w 2216"/>
                <a:gd name="T18" fmla="*/ 550 h 550"/>
              </a:gdLst>
              <a:ahLst/>
              <a:cxnLst>
                <a:cxn ang="T10">
                  <a:pos x="T0" y="T1"/>
                </a:cxn>
                <a:cxn ang="T11">
                  <a:pos x="T2" y="T3"/>
                </a:cxn>
                <a:cxn ang="T12">
                  <a:pos x="T4" y="T5"/>
                </a:cxn>
                <a:cxn ang="T13">
                  <a:pos x="T6" y="T7"/>
                </a:cxn>
                <a:cxn ang="T14">
                  <a:pos x="T8" y="T9"/>
                </a:cxn>
              </a:cxnLst>
              <a:rect l="T15" t="T16" r="T17" b="T18"/>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2231" name="Group 46">
              <a:extLst>
                <a:ext uri="{FF2B5EF4-FFF2-40B4-BE49-F238E27FC236}">
                  <a16:creationId xmlns:a16="http://schemas.microsoft.com/office/drawing/2014/main" id="{6F039688-364E-4B41-AFB1-755243506FDF}"/>
                </a:ext>
              </a:extLst>
            </p:cNvPr>
            <p:cNvGrpSpPr>
              <a:grpSpLocks/>
            </p:cNvGrpSpPr>
            <p:nvPr/>
          </p:nvGrpSpPr>
          <p:grpSpPr bwMode="auto">
            <a:xfrm>
              <a:off x="4584" y="1203"/>
              <a:ext cx="119" cy="53"/>
              <a:chOff x="1740" y="2642"/>
              <a:chExt cx="752" cy="327"/>
            </a:xfrm>
          </p:grpSpPr>
          <p:sp>
            <p:nvSpPr>
              <p:cNvPr id="92238" name="Freeform 47">
                <a:extLst>
                  <a:ext uri="{FF2B5EF4-FFF2-40B4-BE49-F238E27FC236}">
                    <a16:creationId xmlns:a16="http://schemas.microsoft.com/office/drawing/2014/main" id="{2CA60AA0-81CB-504D-BF3D-13B198628743}"/>
                  </a:ext>
                </a:extLst>
              </p:cNvPr>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 name="T15" fmla="*/ 0 w 752"/>
                  <a:gd name="T16" fmla="*/ 0 h 327"/>
                  <a:gd name="T17" fmla="*/ 752 w 752"/>
                  <a:gd name="T18" fmla="*/ 327 h 327"/>
                </a:gdLst>
                <a:ahLst/>
                <a:cxnLst>
                  <a:cxn ang="T10">
                    <a:pos x="T0" y="T1"/>
                  </a:cxn>
                  <a:cxn ang="T11">
                    <a:pos x="T2" y="T3"/>
                  </a:cxn>
                  <a:cxn ang="T12">
                    <a:pos x="T4" y="T5"/>
                  </a:cxn>
                  <a:cxn ang="T13">
                    <a:pos x="T6" y="T7"/>
                  </a:cxn>
                  <a:cxn ang="T14">
                    <a:pos x="T8" y="T9"/>
                  </a:cxn>
                </a:cxnLst>
                <a:rect l="T15" t="T16" r="T17" b="T18"/>
                <a:pathLst>
                  <a:path w="752" h="327">
                    <a:moveTo>
                      <a:pt x="293" y="0"/>
                    </a:moveTo>
                    <a:lnTo>
                      <a:pt x="752" y="124"/>
                    </a:lnTo>
                    <a:lnTo>
                      <a:pt x="470" y="327"/>
                    </a:lnTo>
                    <a:lnTo>
                      <a:pt x="0" y="183"/>
                    </a:lnTo>
                    <a:lnTo>
                      <a:pt x="293"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39" name="Freeform 48">
                <a:extLst>
                  <a:ext uri="{FF2B5EF4-FFF2-40B4-BE49-F238E27FC236}">
                    <a16:creationId xmlns:a16="http://schemas.microsoft.com/office/drawing/2014/main" id="{C1ECA861-10ED-5B44-86E9-896A183927BF}"/>
                  </a:ext>
                </a:extLst>
              </p:cNvPr>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 name="T15" fmla="*/ 0 w 726"/>
                  <a:gd name="T16" fmla="*/ 0 h 311"/>
                  <a:gd name="T17" fmla="*/ 726 w 726"/>
                  <a:gd name="T18" fmla="*/ 311 h 311"/>
                </a:gdLst>
                <a:ahLst/>
                <a:cxnLst>
                  <a:cxn ang="T10">
                    <a:pos x="T0" y="T1"/>
                  </a:cxn>
                  <a:cxn ang="T11">
                    <a:pos x="T2" y="T3"/>
                  </a:cxn>
                  <a:cxn ang="T12">
                    <a:pos x="T4" y="T5"/>
                  </a:cxn>
                  <a:cxn ang="T13">
                    <a:pos x="T6" y="T7"/>
                  </a:cxn>
                  <a:cxn ang="T14">
                    <a:pos x="T8" y="T9"/>
                  </a:cxn>
                </a:cxnLst>
                <a:rect l="T15" t="T16" r="T17" b="T18"/>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40" name="Freeform 49">
                <a:extLst>
                  <a:ext uri="{FF2B5EF4-FFF2-40B4-BE49-F238E27FC236}">
                    <a16:creationId xmlns:a16="http://schemas.microsoft.com/office/drawing/2014/main" id="{083DD1EB-8D8B-EB49-B7C5-3DFD1445D207}"/>
                  </a:ext>
                </a:extLst>
              </p:cNvPr>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 name="T15" fmla="*/ 0 w 258"/>
                  <a:gd name="T16" fmla="*/ 0 h 100"/>
                  <a:gd name="T17" fmla="*/ 258 w 258"/>
                  <a:gd name="T18" fmla="*/ 100 h 100"/>
                </a:gdLst>
                <a:ahLst/>
                <a:cxnLst>
                  <a:cxn ang="T10">
                    <a:pos x="T0" y="T1"/>
                  </a:cxn>
                  <a:cxn ang="T11">
                    <a:pos x="T2" y="T3"/>
                  </a:cxn>
                  <a:cxn ang="T12">
                    <a:pos x="T4" y="T5"/>
                  </a:cxn>
                  <a:cxn ang="T13">
                    <a:pos x="T6" y="T7"/>
                  </a:cxn>
                  <a:cxn ang="T14">
                    <a:pos x="T8" y="T9"/>
                  </a:cxn>
                </a:cxnLst>
                <a:rect l="T15" t="T16" r="T17" b="T18"/>
                <a:pathLst>
                  <a:path w="258" h="100">
                    <a:moveTo>
                      <a:pt x="0" y="44"/>
                    </a:moveTo>
                    <a:lnTo>
                      <a:pt x="75" y="0"/>
                    </a:lnTo>
                    <a:lnTo>
                      <a:pt x="258" y="50"/>
                    </a:lnTo>
                    <a:lnTo>
                      <a:pt x="183" y="100"/>
                    </a:lnTo>
                    <a:lnTo>
                      <a:pt x="0" y="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41" name="Freeform 50">
                <a:extLst>
                  <a:ext uri="{FF2B5EF4-FFF2-40B4-BE49-F238E27FC236}">
                    <a16:creationId xmlns:a16="http://schemas.microsoft.com/office/drawing/2014/main" id="{D6C2EAF6-6FA4-8C40-BAFB-CD626D8FE022}"/>
                  </a:ext>
                </a:extLst>
              </p:cNvPr>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42" name="Freeform 51">
                <a:extLst>
                  <a:ext uri="{FF2B5EF4-FFF2-40B4-BE49-F238E27FC236}">
                    <a16:creationId xmlns:a16="http://schemas.microsoft.com/office/drawing/2014/main" id="{F96677EF-977B-044A-A1D8-4BCE63FBDC9C}"/>
                  </a:ext>
                </a:extLst>
              </p:cNvPr>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 name="T15" fmla="*/ 0 w 258"/>
                  <a:gd name="T16" fmla="*/ 0 h 102"/>
                  <a:gd name="T17" fmla="*/ 258 w 258"/>
                  <a:gd name="T18" fmla="*/ 102 h 102"/>
                </a:gdLst>
                <a:ahLst/>
                <a:cxnLst>
                  <a:cxn ang="T10">
                    <a:pos x="T0" y="T1"/>
                  </a:cxn>
                  <a:cxn ang="T11">
                    <a:pos x="T2" y="T3"/>
                  </a:cxn>
                  <a:cxn ang="T12">
                    <a:pos x="T4" y="T5"/>
                  </a:cxn>
                  <a:cxn ang="T13">
                    <a:pos x="T6" y="T7"/>
                  </a:cxn>
                  <a:cxn ang="T14">
                    <a:pos x="T8" y="T9"/>
                  </a:cxn>
                </a:cxnLst>
                <a:rect l="T15" t="T16" r="T17" b="T18"/>
                <a:pathLst>
                  <a:path w="258" h="102">
                    <a:moveTo>
                      <a:pt x="0" y="46"/>
                    </a:moveTo>
                    <a:lnTo>
                      <a:pt x="71" y="0"/>
                    </a:lnTo>
                    <a:lnTo>
                      <a:pt x="258" y="52"/>
                    </a:lnTo>
                    <a:lnTo>
                      <a:pt x="183" y="102"/>
                    </a:lnTo>
                    <a:lnTo>
                      <a:pt x="0" y="4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43" name="Freeform 52">
                <a:extLst>
                  <a:ext uri="{FF2B5EF4-FFF2-40B4-BE49-F238E27FC236}">
                    <a16:creationId xmlns:a16="http://schemas.microsoft.com/office/drawing/2014/main" id="{6C23BA34-75ED-2A48-BCFB-7FA012E4697E}"/>
                  </a:ext>
                </a:extLst>
              </p:cNvPr>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2232" name="Freeform 53">
              <a:extLst>
                <a:ext uri="{FF2B5EF4-FFF2-40B4-BE49-F238E27FC236}">
                  <a16:creationId xmlns:a16="http://schemas.microsoft.com/office/drawing/2014/main" id="{1434ACFA-235A-3E4D-86D1-C35C67AD81DC}"/>
                </a:ext>
              </a:extLst>
            </p:cNvPr>
            <p:cNvSpPr>
              <a:spLocks/>
            </p:cNvSpPr>
            <p:nvPr/>
          </p:nvSpPr>
          <p:spPr bwMode="auto">
            <a:xfrm>
              <a:off x="4788" y="1211"/>
              <a:ext cx="144" cy="116"/>
            </a:xfrm>
            <a:custGeom>
              <a:avLst/>
              <a:gdLst>
                <a:gd name="T0" fmla="*/ 0 w 990"/>
                <a:gd name="T1" fmla="*/ 0 h 792"/>
                <a:gd name="T2" fmla="*/ 0 w 990"/>
                <a:gd name="T3" fmla="*/ 0 h 792"/>
                <a:gd name="T4" fmla="*/ 0 w 990"/>
                <a:gd name="T5" fmla="*/ 0 h 792"/>
                <a:gd name="T6" fmla="*/ 0 w 990"/>
                <a:gd name="T7" fmla="*/ 0 h 792"/>
                <a:gd name="T8" fmla="*/ 0 w 990"/>
                <a:gd name="T9" fmla="*/ 0 h 792"/>
                <a:gd name="T10" fmla="*/ 0 60000 65536"/>
                <a:gd name="T11" fmla="*/ 0 60000 65536"/>
                <a:gd name="T12" fmla="*/ 0 60000 65536"/>
                <a:gd name="T13" fmla="*/ 0 60000 65536"/>
                <a:gd name="T14" fmla="*/ 0 60000 65536"/>
                <a:gd name="T15" fmla="*/ 0 w 990"/>
                <a:gd name="T16" fmla="*/ 0 h 792"/>
                <a:gd name="T17" fmla="*/ 990 w 990"/>
                <a:gd name="T18" fmla="*/ 792 h 792"/>
              </a:gdLst>
              <a:ahLst/>
              <a:cxnLst>
                <a:cxn ang="T10">
                  <a:pos x="T0" y="T1"/>
                </a:cxn>
                <a:cxn ang="T11">
                  <a:pos x="T2" y="T3"/>
                </a:cxn>
                <a:cxn ang="T12">
                  <a:pos x="T4" y="T5"/>
                </a:cxn>
                <a:cxn ang="T13">
                  <a:pos x="T6" y="T7"/>
                </a:cxn>
                <a:cxn ang="T14">
                  <a:pos x="T8" y="T9"/>
                </a:cxn>
              </a:cxnLst>
              <a:rect l="T15" t="T16" r="T17" b="T18"/>
              <a:pathLst>
                <a:path w="990" h="792">
                  <a:moveTo>
                    <a:pt x="3" y="738"/>
                  </a:moveTo>
                  <a:lnTo>
                    <a:pt x="990" y="0"/>
                  </a:lnTo>
                  <a:lnTo>
                    <a:pt x="987" y="60"/>
                  </a:lnTo>
                  <a:lnTo>
                    <a:pt x="0" y="792"/>
                  </a:lnTo>
                  <a:lnTo>
                    <a:pt x="3" y="738"/>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33" name="Freeform 54">
              <a:extLst>
                <a:ext uri="{FF2B5EF4-FFF2-40B4-BE49-F238E27FC236}">
                  <a16:creationId xmlns:a16="http://schemas.microsoft.com/office/drawing/2014/main" id="{C5C80C63-369D-504A-B45B-C8F8246C8EE7}"/>
                </a:ext>
              </a:extLst>
            </p:cNvPr>
            <p:cNvSpPr>
              <a:spLocks/>
            </p:cNvSpPr>
            <p:nvPr/>
          </p:nvSpPr>
          <p:spPr bwMode="auto">
            <a:xfrm>
              <a:off x="4420" y="1220"/>
              <a:ext cx="369" cy="106"/>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34" name="Freeform 55">
              <a:extLst>
                <a:ext uri="{FF2B5EF4-FFF2-40B4-BE49-F238E27FC236}">
                  <a16:creationId xmlns:a16="http://schemas.microsoft.com/office/drawing/2014/main" id="{C96B7945-9A3C-514D-970D-686DBC86C99D}"/>
                </a:ext>
              </a:extLst>
            </p:cNvPr>
            <p:cNvSpPr>
              <a:spLocks/>
            </p:cNvSpPr>
            <p:nvPr/>
          </p:nvSpPr>
          <p:spPr bwMode="auto">
            <a:xfrm>
              <a:off x="4420" y="1201"/>
              <a:ext cx="4" cy="21"/>
            </a:xfrm>
            <a:custGeom>
              <a:avLst/>
              <a:gdLst>
                <a:gd name="T0" fmla="*/ 0 w 26"/>
                <a:gd name="T1" fmla="*/ 0 h 147"/>
                <a:gd name="T2" fmla="*/ 0 w 26"/>
                <a:gd name="T3" fmla="*/ 0 h 147"/>
                <a:gd name="T4" fmla="*/ 0 w 26"/>
                <a:gd name="T5" fmla="*/ 0 h 147"/>
                <a:gd name="T6" fmla="*/ 0 w 26"/>
                <a:gd name="T7" fmla="*/ 0 h 147"/>
                <a:gd name="T8" fmla="*/ 0 w 26"/>
                <a:gd name="T9" fmla="*/ 0 h 147"/>
                <a:gd name="T10" fmla="*/ 0 60000 65536"/>
                <a:gd name="T11" fmla="*/ 0 60000 65536"/>
                <a:gd name="T12" fmla="*/ 0 60000 65536"/>
                <a:gd name="T13" fmla="*/ 0 60000 65536"/>
                <a:gd name="T14" fmla="*/ 0 60000 65536"/>
                <a:gd name="T15" fmla="*/ 0 w 26"/>
                <a:gd name="T16" fmla="*/ 0 h 147"/>
                <a:gd name="T17" fmla="*/ 26 w 26"/>
                <a:gd name="T18" fmla="*/ 147 h 147"/>
              </a:gdLst>
              <a:ahLst/>
              <a:cxnLst>
                <a:cxn ang="T10">
                  <a:pos x="T0" y="T1"/>
                </a:cxn>
                <a:cxn ang="T11">
                  <a:pos x="T2" y="T3"/>
                </a:cxn>
                <a:cxn ang="T12">
                  <a:pos x="T4" y="T5"/>
                </a:cxn>
                <a:cxn ang="T13">
                  <a:pos x="T6" y="T7"/>
                </a:cxn>
                <a:cxn ang="T14">
                  <a:pos x="T8" y="T9"/>
                </a:cxn>
              </a:cxnLst>
              <a:rect l="T15" t="T16" r="T17" b="T18"/>
              <a:pathLst>
                <a:path w="26" h="147">
                  <a:moveTo>
                    <a:pt x="26" y="10"/>
                  </a:moveTo>
                  <a:lnTo>
                    <a:pt x="23" y="147"/>
                  </a:lnTo>
                  <a:lnTo>
                    <a:pt x="0" y="144"/>
                  </a:lnTo>
                  <a:lnTo>
                    <a:pt x="3" y="0"/>
                  </a:lnTo>
                  <a:lnTo>
                    <a:pt x="26" y="1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35" name="Freeform 56">
              <a:extLst>
                <a:ext uri="{FF2B5EF4-FFF2-40B4-BE49-F238E27FC236}">
                  <a16:creationId xmlns:a16="http://schemas.microsoft.com/office/drawing/2014/main" id="{D4E9630D-8CB6-A944-A1AC-DC13A1712A95}"/>
                </a:ext>
              </a:extLst>
            </p:cNvPr>
            <p:cNvSpPr>
              <a:spLocks/>
            </p:cNvSpPr>
            <p:nvPr/>
          </p:nvSpPr>
          <p:spPr bwMode="auto">
            <a:xfrm>
              <a:off x="4421" y="1114"/>
              <a:ext cx="171" cy="88"/>
            </a:xfrm>
            <a:custGeom>
              <a:avLst/>
              <a:gdLst>
                <a:gd name="T0" fmla="*/ 0 w 1176"/>
                <a:gd name="T1" fmla="*/ 0 h 606"/>
                <a:gd name="T2" fmla="*/ 0 w 1176"/>
                <a:gd name="T3" fmla="*/ 0 h 606"/>
                <a:gd name="T4" fmla="*/ 0 w 1176"/>
                <a:gd name="T5" fmla="*/ 0 h 606"/>
                <a:gd name="T6" fmla="*/ 0 w 1176"/>
                <a:gd name="T7" fmla="*/ 0 h 606"/>
                <a:gd name="T8" fmla="*/ 0 w 1176"/>
                <a:gd name="T9" fmla="*/ 0 h 606"/>
                <a:gd name="T10" fmla="*/ 0 60000 65536"/>
                <a:gd name="T11" fmla="*/ 0 60000 65536"/>
                <a:gd name="T12" fmla="*/ 0 60000 65536"/>
                <a:gd name="T13" fmla="*/ 0 60000 65536"/>
                <a:gd name="T14" fmla="*/ 0 60000 65536"/>
                <a:gd name="T15" fmla="*/ 0 w 1176"/>
                <a:gd name="T16" fmla="*/ 0 h 606"/>
                <a:gd name="T17" fmla="*/ 1176 w 1176"/>
                <a:gd name="T18" fmla="*/ 606 h 606"/>
              </a:gdLst>
              <a:ahLst/>
              <a:cxnLst>
                <a:cxn ang="T10">
                  <a:pos x="T0" y="T1"/>
                </a:cxn>
                <a:cxn ang="T11">
                  <a:pos x="T2" y="T3"/>
                </a:cxn>
                <a:cxn ang="T12">
                  <a:pos x="T4" y="T5"/>
                </a:cxn>
                <a:cxn ang="T13">
                  <a:pos x="T6" y="T7"/>
                </a:cxn>
                <a:cxn ang="T14">
                  <a:pos x="T8" y="T9"/>
                </a:cxn>
              </a:cxnLst>
              <a:rect l="T15" t="T16" r="T17" b="T18"/>
              <a:pathLst>
                <a:path w="1176" h="606">
                  <a:moveTo>
                    <a:pt x="1170" y="0"/>
                  </a:moveTo>
                  <a:lnTo>
                    <a:pt x="0" y="597"/>
                  </a:lnTo>
                  <a:lnTo>
                    <a:pt x="30" y="606"/>
                  </a:lnTo>
                  <a:lnTo>
                    <a:pt x="1176" y="18"/>
                  </a:lnTo>
                  <a:lnTo>
                    <a:pt x="1170"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36" name="Freeform 57">
              <a:extLst>
                <a:ext uri="{FF2B5EF4-FFF2-40B4-BE49-F238E27FC236}">
                  <a16:creationId xmlns:a16="http://schemas.microsoft.com/office/drawing/2014/main" id="{D80DEAD3-8E26-844C-BA8D-213E39F2E780}"/>
                </a:ext>
              </a:extLst>
            </p:cNvPr>
            <p:cNvSpPr>
              <a:spLocks/>
            </p:cNvSpPr>
            <p:nvPr/>
          </p:nvSpPr>
          <p:spPr bwMode="auto">
            <a:xfrm>
              <a:off x="4432" y="1205"/>
              <a:ext cx="350" cy="102"/>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37" name="Freeform 58">
              <a:extLst>
                <a:ext uri="{FF2B5EF4-FFF2-40B4-BE49-F238E27FC236}">
                  <a16:creationId xmlns:a16="http://schemas.microsoft.com/office/drawing/2014/main" id="{023AE367-8F82-3541-9DAD-7CDBEF37FDCE}"/>
                </a:ext>
              </a:extLst>
            </p:cNvPr>
            <p:cNvSpPr>
              <a:spLocks/>
            </p:cNvSpPr>
            <p:nvPr/>
          </p:nvSpPr>
          <p:spPr bwMode="auto">
            <a:xfrm flipV="1">
              <a:off x="4782" y="1198"/>
              <a:ext cx="142" cy="105"/>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2173" name="Group 60">
            <a:extLst>
              <a:ext uri="{FF2B5EF4-FFF2-40B4-BE49-F238E27FC236}">
                <a16:creationId xmlns:a16="http://schemas.microsoft.com/office/drawing/2014/main" id="{8EFCDF43-BFF7-6146-86C3-55B08E57C228}"/>
              </a:ext>
            </a:extLst>
          </p:cNvPr>
          <p:cNvGrpSpPr>
            <a:grpSpLocks/>
          </p:cNvGrpSpPr>
          <p:nvPr/>
        </p:nvGrpSpPr>
        <p:grpSpPr bwMode="auto">
          <a:xfrm>
            <a:off x="1717675" y="1590675"/>
            <a:ext cx="334963" cy="536575"/>
            <a:chOff x="4140" y="429"/>
            <a:chExt cx="1425" cy="2396"/>
          </a:xfrm>
        </p:grpSpPr>
        <p:sp>
          <p:nvSpPr>
            <p:cNvPr id="92190" name="Freeform 61">
              <a:extLst>
                <a:ext uri="{FF2B5EF4-FFF2-40B4-BE49-F238E27FC236}">
                  <a16:creationId xmlns:a16="http://schemas.microsoft.com/office/drawing/2014/main" id="{C2702BC3-4274-9C45-8C52-79DD747FA92F}"/>
                </a:ext>
              </a:extLst>
            </p:cNvPr>
            <p:cNvSpPr>
              <a:spLocks/>
            </p:cNvSpPr>
            <p:nvPr/>
          </p:nvSpPr>
          <p:spPr bwMode="auto">
            <a:xfrm>
              <a:off x="5268" y="433"/>
              <a:ext cx="283" cy="2286"/>
            </a:xfrm>
            <a:custGeom>
              <a:avLst/>
              <a:gdLst>
                <a:gd name="T0" fmla="*/ 2 w 354"/>
                <a:gd name="T1" fmla="*/ 0 h 2742"/>
                <a:gd name="T2" fmla="*/ 12 w 354"/>
                <a:gd name="T3" fmla="*/ 23 h 2742"/>
                <a:gd name="T4" fmla="*/ 12 w 354"/>
                <a:gd name="T5" fmla="*/ 171 h 2742"/>
                <a:gd name="T6" fmla="*/ 0 w 354"/>
                <a:gd name="T7" fmla="*/ 179 h 2742"/>
                <a:gd name="T8" fmla="*/ 2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91" name="Rectangle 62">
              <a:extLst>
                <a:ext uri="{FF2B5EF4-FFF2-40B4-BE49-F238E27FC236}">
                  <a16:creationId xmlns:a16="http://schemas.microsoft.com/office/drawing/2014/main" id="{3858D1E8-4974-0543-B904-C8E29402BC04}"/>
                </a:ext>
              </a:extLst>
            </p:cNvPr>
            <p:cNvSpPr>
              <a:spLocks noChangeArrowheads="1"/>
            </p:cNvSpPr>
            <p:nvPr/>
          </p:nvSpPr>
          <p:spPr bwMode="auto">
            <a:xfrm>
              <a:off x="4208" y="429"/>
              <a:ext cx="1047" cy="2283"/>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sp>
          <p:nvSpPr>
            <p:cNvPr id="92192" name="Freeform 63">
              <a:extLst>
                <a:ext uri="{FF2B5EF4-FFF2-40B4-BE49-F238E27FC236}">
                  <a16:creationId xmlns:a16="http://schemas.microsoft.com/office/drawing/2014/main" id="{6A95B72E-94D4-0F42-90F5-5BDC7BA24C8E}"/>
                </a:ext>
              </a:extLst>
            </p:cNvPr>
            <p:cNvSpPr>
              <a:spLocks/>
            </p:cNvSpPr>
            <p:nvPr/>
          </p:nvSpPr>
          <p:spPr bwMode="auto">
            <a:xfrm>
              <a:off x="5321" y="570"/>
              <a:ext cx="169" cy="2115"/>
            </a:xfrm>
            <a:custGeom>
              <a:avLst/>
              <a:gdLst>
                <a:gd name="T0" fmla="*/ 2 w 211"/>
                <a:gd name="T1" fmla="*/ 0 h 2537"/>
                <a:gd name="T2" fmla="*/ 7 w 211"/>
                <a:gd name="T3" fmla="*/ 15 h 2537"/>
                <a:gd name="T4" fmla="*/ 2 w 211"/>
                <a:gd name="T5" fmla="*/ 163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93" name="Freeform 64">
              <a:extLst>
                <a:ext uri="{FF2B5EF4-FFF2-40B4-BE49-F238E27FC236}">
                  <a16:creationId xmlns:a16="http://schemas.microsoft.com/office/drawing/2014/main" id="{DFB34C56-1EEF-D744-A1D9-BE360CFDF8CF}"/>
                </a:ext>
              </a:extLst>
            </p:cNvPr>
            <p:cNvSpPr>
              <a:spLocks/>
            </p:cNvSpPr>
            <p:nvPr/>
          </p:nvSpPr>
          <p:spPr bwMode="auto">
            <a:xfrm>
              <a:off x="5284" y="1640"/>
              <a:ext cx="263" cy="189"/>
            </a:xfrm>
            <a:custGeom>
              <a:avLst/>
              <a:gdLst>
                <a:gd name="T0" fmla="*/ 2 w 328"/>
                <a:gd name="T1" fmla="*/ 0 h 226"/>
                <a:gd name="T2" fmla="*/ 11 w 328"/>
                <a:gd name="T3" fmla="*/ 9 h 226"/>
                <a:gd name="T4" fmla="*/ 11 w 328"/>
                <a:gd name="T5" fmla="*/ 16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94" name="Rectangle 65">
              <a:extLst>
                <a:ext uri="{FF2B5EF4-FFF2-40B4-BE49-F238E27FC236}">
                  <a16:creationId xmlns:a16="http://schemas.microsoft.com/office/drawing/2014/main" id="{E87BD2AC-715F-014E-A52B-357BFCFC2B6B}"/>
                </a:ext>
              </a:extLst>
            </p:cNvPr>
            <p:cNvSpPr>
              <a:spLocks noChangeArrowheads="1"/>
            </p:cNvSpPr>
            <p:nvPr/>
          </p:nvSpPr>
          <p:spPr bwMode="auto">
            <a:xfrm>
              <a:off x="4214" y="691"/>
              <a:ext cx="594" cy="5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grpSp>
          <p:nvGrpSpPr>
            <p:cNvPr id="92195" name="Group 66">
              <a:extLst>
                <a:ext uri="{FF2B5EF4-FFF2-40B4-BE49-F238E27FC236}">
                  <a16:creationId xmlns:a16="http://schemas.microsoft.com/office/drawing/2014/main" id="{7D56C1D1-FC8E-144D-84F5-F6C756AD884F}"/>
                </a:ext>
              </a:extLst>
            </p:cNvPr>
            <p:cNvGrpSpPr>
              <a:grpSpLocks/>
            </p:cNvGrpSpPr>
            <p:nvPr/>
          </p:nvGrpSpPr>
          <p:grpSpPr bwMode="auto">
            <a:xfrm>
              <a:off x="4749" y="668"/>
              <a:ext cx="581" cy="145"/>
              <a:chOff x="614" y="2568"/>
              <a:chExt cx="725" cy="139"/>
            </a:xfrm>
          </p:grpSpPr>
          <p:sp>
            <p:nvSpPr>
              <p:cNvPr id="92220" name="AutoShape 67">
                <a:extLst>
                  <a:ext uri="{FF2B5EF4-FFF2-40B4-BE49-F238E27FC236}">
                    <a16:creationId xmlns:a16="http://schemas.microsoft.com/office/drawing/2014/main" id="{13B2DA1B-A3E4-9D4C-8E9E-93F2BA335D17}"/>
                  </a:ext>
                </a:extLst>
              </p:cNvPr>
              <p:cNvSpPr>
                <a:spLocks noChangeArrowheads="1"/>
              </p:cNvSpPr>
              <p:nvPr/>
            </p:nvSpPr>
            <p:spPr bwMode="auto">
              <a:xfrm>
                <a:off x="613" y="2570"/>
                <a:ext cx="725" cy="136"/>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sp>
            <p:nvSpPr>
              <p:cNvPr id="92221" name="AutoShape 68">
                <a:extLst>
                  <a:ext uri="{FF2B5EF4-FFF2-40B4-BE49-F238E27FC236}">
                    <a16:creationId xmlns:a16="http://schemas.microsoft.com/office/drawing/2014/main" id="{E5E38FC1-BF24-BF4A-AB0F-233B70469E56}"/>
                  </a:ext>
                </a:extLst>
              </p:cNvPr>
              <p:cNvSpPr>
                <a:spLocks noChangeArrowheads="1"/>
              </p:cNvSpPr>
              <p:nvPr/>
            </p:nvSpPr>
            <p:spPr bwMode="auto">
              <a:xfrm>
                <a:off x="629" y="2584"/>
                <a:ext cx="691" cy="10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grpSp>
        <p:sp>
          <p:nvSpPr>
            <p:cNvPr id="92196" name="Rectangle 69">
              <a:extLst>
                <a:ext uri="{FF2B5EF4-FFF2-40B4-BE49-F238E27FC236}">
                  <a16:creationId xmlns:a16="http://schemas.microsoft.com/office/drawing/2014/main" id="{CCAC3290-B56D-404D-8778-6CE0A39771FC}"/>
                </a:ext>
              </a:extLst>
            </p:cNvPr>
            <p:cNvSpPr>
              <a:spLocks noChangeArrowheads="1"/>
            </p:cNvSpPr>
            <p:nvPr/>
          </p:nvSpPr>
          <p:spPr bwMode="auto">
            <a:xfrm>
              <a:off x="4221" y="1017"/>
              <a:ext cx="601" cy="5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grpSp>
          <p:nvGrpSpPr>
            <p:cNvPr id="92197" name="Group 70">
              <a:extLst>
                <a:ext uri="{FF2B5EF4-FFF2-40B4-BE49-F238E27FC236}">
                  <a16:creationId xmlns:a16="http://schemas.microsoft.com/office/drawing/2014/main" id="{62C0C03A-E1B1-DD4A-804C-856CF30B10F0}"/>
                </a:ext>
              </a:extLst>
            </p:cNvPr>
            <p:cNvGrpSpPr>
              <a:grpSpLocks/>
            </p:cNvGrpSpPr>
            <p:nvPr/>
          </p:nvGrpSpPr>
          <p:grpSpPr bwMode="auto">
            <a:xfrm>
              <a:off x="4747" y="994"/>
              <a:ext cx="581" cy="134"/>
              <a:chOff x="614" y="2568"/>
              <a:chExt cx="725" cy="139"/>
            </a:xfrm>
          </p:grpSpPr>
          <p:sp>
            <p:nvSpPr>
              <p:cNvPr id="92218" name="AutoShape 71">
                <a:extLst>
                  <a:ext uri="{FF2B5EF4-FFF2-40B4-BE49-F238E27FC236}">
                    <a16:creationId xmlns:a16="http://schemas.microsoft.com/office/drawing/2014/main" id="{6FB96E8E-3160-844B-9FF3-B90D06AD1C47}"/>
                  </a:ext>
                </a:extLst>
              </p:cNvPr>
              <p:cNvSpPr>
                <a:spLocks noChangeArrowheads="1"/>
              </p:cNvSpPr>
              <p:nvPr/>
            </p:nvSpPr>
            <p:spPr bwMode="auto">
              <a:xfrm>
                <a:off x="615" y="2570"/>
                <a:ext cx="725" cy="140"/>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sp>
            <p:nvSpPr>
              <p:cNvPr id="92219" name="AutoShape 72">
                <a:extLst>
                  <a:ext uri="{FF2B5EF4-FFF2-40B4-BE49-F238E27FC236}">
                    <a16:creationId xmlns:a16="http://schemas.microsoft.com/office/drawing/2014/main" id="{EE8ACBA8-E029-DF4A-BDAA-5CB34744BD54}"/>
                  </a:ext>
                </a:extLst>
              </p:cNvPr>
              <p:cNvSpPr>
                <a:spLocks noChangeArrowheads="1"/>
              </p:cNvSpPr>
              <p:nvPr/>
            </p:nvSpPr>
            <p:spPr bwMode="auto">
              <a:xfrm>
                <a:off x="632" y="2585"/>
                <a:ext cx="691" cy="110"/>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grpSp>
        <p:sp>
          <p:nvSpPr>
            <p:cNvPr id="92198" name="Rectangle 73">
              <a:extLst>
                <a:ext uri="{FF2B5EF4-FFF2-40B4-BE49-F238E27FC236}">
                  <a16:creationId xmlns:a16="http://schemas.microsoft.com/office/drawing/2014/main" id="{27A46FD5-62BC-B14F-AFD6-527325D328F0}"/>
                </a:ext>
              </a:extLst>
            </p:cNvPr>
            <p:cNvSpPr>
              <a:spLocks noChangeArrowheads="1"/>
            </p:cNvSpPr>
            <p:nvPr/>
          </p:nvSpPr>
          <p:spPr bwMode="auto">
            <a:xfrm>
              <a:off x="4214" y="1358"/>
              <a:ext cx="601" cy="5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sp>
          <p:nvSpPr>
            <p:cNvPr id="92199" name="Rectangle 74">
              <a:extLst>
                <a:ext uri="{FF2B5EF4-FFF2-40B4-BE49-F238E27FC236}">
                  <a16:creationId xmlns:a16="http://schemas.microsoft.com/office/drawing/2014/main" id="{FBE82211-3412-984F-ADBC-F0D4540CFD84}"/>
                </a:ext>
              </a:extLst>
            </p:cNvPr>
            <p:cNvSpPr>
              <a:spLocks noChangeArrowheads="1"/>
            </p:cNvSpPr>
            <p:nvPr/>
          </p:nvSpPr>
          <p:spPr bwMode="auto">
            <a:xfrm>
              <a:off x="4228" y="1655"/>
              <a:ext cx="594" cy="5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grpSp>
          <p:nvGrpSpPr>
            <p:cNvPr id="92200" name="Group 75">
              <a:extLst>
                <a:ext uri="{FF2B5EF4-FFF2-40B4-BE49-F238E27FC236}">
                  <a16:creationId xmlns:a16="http://schemas.microsoft.com/office/drawing/2014/main" id="{CB8AFF85-8E3D-4E45-94F3-71FE3F4538CC}"/>
                </a:ext>
              </a:extLst>
            </p:cNvPr>
            <p:cNvGrpSpPr>
              <a:grpSpLocks/>
            </p:cNvGrpSpPr>
            <p:nvPr/>
          </p:nvGrpSpPr>
          <p:grpSpPr bwMode="auto">
            <a:xfrm>
              <a:off x="4735" y="1627"/>
              <a:ext cx="582" cy="151"/>
              <a:chOff x="614" y="2568"/>
              <a:chExt cx="725" cy="139"/>
            </a:xfrm>
          </p:grpSpPr>
          <p:sp>
            <p:nvSpPr>
              <p:cNvPr id="92216" name="AutoShape 76">
                <a:extLst>
                  <a:ext uri="{FF2B5EF4-FFF2-40B4-BE49-F238E27FC236}">
                    <a16:creationId xmlns:a16="http://schemas.microsoft.com/office/drawing/2014/main" id="{8A971F33-7A3C-FE44-AC43-936A0F4C860A}"/>
                  </a:ext>
                </a:extLst>
              </p:cNvPr>
              <p:cNvSpPr>
                <a:spLocks noChangeArrowheads="1"/>
              </p:cNvSpPr>
              <p:nvPr/>
            </p:nvSpPr>
            <p:spPr bwMode="auto">
              <a:xfrm>
                <a:off x="613" y="2568"/>
                <a:ext cx="724" cy="137"/>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sp>
            <p:nvSpPr>
              <p:cNvPr id="92217" name="AutoShape 77">
                <a:extLst>
                  <a:ext uri="{FF2B5EF4-FFF2-40B4-BE49-F238E27FC236}">
                    <a16:creationId xmlns:a16="http://schemas.microsoft.com/office/drawing/2014/main" id="{22F72184-044F-D448-B9DA-71AA76067528}"/>
                  </a:ext>
                </a:extLst>
              </p:cNvPr>
              <p:cNvSpPr>
                <a:spLocks noChangeArrowheads="1"/>
              </p:cNvSpPr>
              <p:nvPr/>
            </p:nvSpPr>
            <p:spPr bwMode="auto">
              <a:xfrm>
                <a:off x="630" y="2581"/>
                <a:ext cx="690" cy="10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grpSp>
        <p:sp>
          <p:nvSpPr>
            <p:cNvPr id="92201" name="Freeform 78">
              <a:extLst>
                <a:ext uri="{FF2B5EF4-FFF2-40B4-BE49-F238E27FC236}">
                  <a16:creationId xmlns:a16="http://schemas.microsoft.com/office/drawing/2014/main" id="{BC9939E1-B9E7-7C48-9C25-7B51C531D26E}"/>
                </a:ext>
              </a:extLst>
            </p:cNvPr>
            <p:cNvSpPr>
              <a:spLocks/>
            </p:cNvSpPr>
            <p:nvPr/>
          </p:nvSpPr>
          <p:spPr bwMode="auto">
            <a:xfrm>
              <a:off x="5288" y="1354"/>
              <a:ext cx="263" cy="188"/>
            </a:xfrm>
            <a:custGeom>
              <a:avLst/>
              <a:gdLst>
                <a:gd name="T0" fmla="*/ 2 w 328"/>
                <a:gd name="T1" fmla="*/ 0 h 226"/>
                <a:gd name="T2" fmla="*/ 11 w 328"/>
                <a:gd name="T3" fmla="*/ 8 h 226"/>
                <a:gd name="T4" fmla="*/ 11 w 328"/>
                <a:gd name="T5" fmla="*/ 14 h 226"/>
                <a:gd name="T6" fmla="*/ 0 w 328"/>
                <a:gd name="T7" fmla="*/ 6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2202" name="Group 79">
              <a:extLst>
                <a:ext uri="{FF2B5EF4-FFF2-40B4-BE49-F238E27FC236}">
                  <a16:creationId xmlns:a16="http://schemas.microsoft.com/office/drawing/2014/main" id="{0128B520-0435-7848-831F-77567A7F59C5}"/>
                </a:ext>
              </a:extLst>
            </p:cNvPr>
            <p:cNvGrpSpPr>
              <a:grpSpLocks/>
            </p:cNvGrpSpPr>
            <p:nvPr/>
          </p:nvGrpSpPr>
          <p:grpSpPr bwMode="auto">
            <a:xfrm>
              <a:off x="4739" y="1327"/>
              <a:ext cx="582" cy="139"/>
              <a:chOff x="614" y="2568"/>
              <a:chExt cx="725" cy="139"/>
            </a:xfrm>
          </p:grpSpPr>
          <p:sp>
            <p:nvSpPr>
              <p:cNvPr id="92214" name="AutoShape 80">
                <a:extLst>
                  <a:ext uri="{FF2B5EF4-FFF2-40B4-BE49-F238E27FC236}">
                    <a16:creationId xmlns:a16="http://schemas.microsoft.com/office/drawing/2014/main" id="{C588327A-0D8F-FE47-9288-E818EEE71C0D}"/>
                  </a:ext>
                </a:extLst>
              </p:cNvPr>
              <p:cNvSpPr>
                <a:spLocks noChangeArrowheads="1"/>
              </p:cNvSpPr>
              <p:nvPr/>
            </p:nvSpPr>
            <p:spPr bwMode="auto">
              <a:xfrm>
                <a:off x="617" y="2570"/>
                <a:ext cx="724" cy="135"/>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sp>
            <p:nvSpPr>
              <p:cNvPr id="92215" name="AutoShape 81">
                <a:extLst>
                  <a:ext uri="{FF2B5EF4-FFF2-40B4-BE49-F238E27FC236}">
                    <a16:creationId xmlns:a16="http://schemas.microsoft.com/office/drawing/2014/main" id="{B55A7E39-4C85-074B-98C7-2D5978F0B27D}"/>
                  </a:ext>
                </a:extLst>
              </p:cNvPr>
              <p:cNvSpPr>
                <a:spLocks noChangeArrowheads="1"/>
              </p:cNvSpPr>
              <p:nvPr/>
            </p:nvSpPr>
            <p:spPr bwMode="auto">
              <a:xfrm>
                <a:off x="633" y="2584"/>
                <a:ext cx="690" cy="106"/>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grpSp>
        <p:sp>
          <p:nvSpPr>
            <p:cNvPr id="92203" name="Rectangle 82">
              <a:extLst>
                <a:ext uri="{FF2B5EF4-FFF2-40B4-BE49-F238E27FC236}">
                  <a16:creationId xmlns:a16="http://schemas.microsoft.com/office/drawing/2014/main" id="{75C0C12A-C8C2-3949-B653-6E81E3D03160}"/>
                </a:ext>
              </a:extLst>
            </p:cNvPr>
            <p:cNvSpPr>
              <a:spLocks noChangeArrowheads="1"/>
            </p:cNvSpPr>
            <p:nvPr/>
          </p:nvSpPr>
          <p:spPr bwMode="auto">
            <a:xfrm>
              <a:off x="5248" y="429"/>
              <a:ext cx="68" cy="2290"/>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sp>
          <p:nvSpPr>
            <p:cNvPr id="92204" name="Freeform 83">
              <a:extLst>
                <a:ext uri="{FF2B5EF4-FFF2-40B4-BE49-F238E27FC236}">
                  <a16:creationId xmlns:a16="http://schemas.microsoft.com/office/drawing/2014/main" id="{3A22CDCC-C6B6-EC40-9DB6-61C527464D87}"/>
                </a:ext>
              </a:extLst>
            </p:cNvPr>
            <p:cNvSpPr>
              <a:spLocks/>
            </p:cNvSpPr>
            <p:nvPr/>
          </p:nvSpPr>
          <p:spPr bwMode="auto">
            <a:xfrm>
              <a:off x="5312" y="1007"/>
              <a:ext cx="237" cy="213"/>
            </a:xfrm>
            <a:custGeom>
              <a:avLst/>
              <a:gdLst>
                <a:gd name="T0" fmla="*/ 2 w 296"/>
                <a:gd name="T1" fmla="*/ 0 h 256"/>
                <a:gd name="T2" fmla="*/ 11 w 296"/>
                <a:gd name="T3" fmla="*/ 8 h 256"/>
                <a:gd name="T4" fmla="*/ 11 w 296"/>
                <a:gd name="T5" fmla="*/ 16 h 256"/>
                <a:gd name="T6" fmla="*/ 0 w 296"/>
                <a:gd name="T7" fmla="*/ 6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05" name="Freeform 84">
              <a:extLst>
                <a:ext uri="{FF2B5EF4-FFF2-40B4-BE49-F238E27FC236}">
                  <a16:creationId xmlns:a16="http://schemas.microsoft.com/office/drawing/2014/main" id="{2E41E219-E41F-124A-A520-8C40B639868F}"/>
                </a:ext>
              </a:extLst>
            </p:cNvPr>
            <p:cNvSpPr>
              <a:spLocks/>
            </p:cNvSpPr>
            <p:nvPr/>
          </p:nvSpPr>
          <p:spPr bwMode="auto">
            <a:xfrm>
              <a:off x="5315" y="680"/>
              <a:ext cx="244" cy="240"/>
            </a:xfrm>
            <a:custGeom>
              <a:avLst/>
              <a:gdLst>
                <a:gd name="T0" fmla="*/ 0 w 304"/>
                <a:gd name="T1" fmla="*/ 0 h 288"/>
                <a:gd name="T2" fmla="*/ 11 w 304"/>
                <a:gd name="T3" fmla="*/ 11 h 288"/>
                <a:gd name="T4" fmla="*/ 10 w 304"/>
                <a:gd name="T5" fmla="*/ 19 h 288"/>
                <a:gd name="T6" fmla="*/ 2 w 304"/>
                <a:gd name="T7" fmla="*/ 8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06" name="Oval 85">
              <a:extLst>
                <a:ext uri="{FF2B5EF4-FFF2-40B4-BE49-F238E27FC236}">
                  <a16:creationId xmlns:a16="http://schemas.microsoft.com/office/drawing/2014/main" id="{C214B481-109D-C34D-8944-2BFDEE8C8583}"/>
                </a:ext>
              </a:extLst>
            </p:cNvPr>
            <p:cNvSpPr>
              <a:spLocks noChangeArrowheads="1"/>
            </p:cNvSpPr>
            <p:nvPr/>
          </p:nvSpPr>
          <p:spPr bwMode="auto">
            <a:xfrm>
              <a:off x="5518" y="2612"/>
              <a:ext cx="47" cy="92"/>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sp>
          <p:nvSpPr>
            <p:cNvPr id="92207" name="Freeform 86">
              <a:extLst>
                <a:ext uri="{FF2B5EF4-FFF2-40B4-BE49-F238E27FC236}">
                  <a16:creationId xmlns:a16="http://schemas.microsoft.com/office/drawing/2014/main" id="{6EDC05AC-1243-A14C-AF2C-622AECD282FA}"/>
                </a:ext>
              </a:extLst>
            </p:cNvPr>
            <p:cNvSpPr>
              <a:spLocks/>
            </p:cNvSpPr>
            <p:nvPr/>
          </p:nvSpPr>
          <p:spPr bwMode="auto">
            <a:xfrm>
              <a:off x="5302" y="2614"/>
              <a:ext cx="245" cy="200"/>
            </a:xfrm>
            <a:custGeom>
              <a:avLst/>
              <a:gdLst>
                <a:gd name="T0" fmla="*/ 0 w 306"/>
                <a:gd name="T1" fmla="*/ 8 h 240"/>
                <a:gd name="T2" fmla="*/ 2 w 306"/>
                <a:gd name="T3" fmla="*/ 16 h 240"/>
                <a:gd name="T4" fmla="*/ 11 w 306"/>
                <a:gd name="T5" fmla="*/ 8 h 240"/>
                <a:gd name="T6" fmla="*/ 11 w 306"/>
                <a:gd name="T7" fmla="*/ 0 h 240"/>
                <a:gd name="T8" fmla="*/ 0 w 306"/>
                <a:gd name="T9" fmla="*/ 8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08" name="AutoShape 87">
              <a:extLst>
                <a:ext uri="{FF2B5EF4-FFF2-40B4-BE49-F238E27FC236}">
                  <a16:creationId xmlns:a16="http://schemas.microsoft.com/office/drawing/2014/main" id="{3219D076-3B46-754A-8330-29C8662461B0}"/>
                </a:ext>
              </a:extLst>
            </p:cNvPr>
            <p:cNvSpPr>
              <a:spLocks noChangeArrowheads="1"/>
            </p:cNvSpPr>
            <p:nvPr/>
          </p:nvSpPr>
          <p:spPr bwMode="auto">
            <a:xfrm>
              <a:off x="4140" y="2676"/>
              <a:ext cx="1202" cy="149"/>
            </a:xfrm>
            <a:prstGeom prst="roundRect">
              <a:avLst>
                <a:gd name="adj" fmla="val 50000"/>
              </a:avLst>
            </a:prstGeom>
            <a:solidFill>
              <a:srgbClr val="DDDDDD"/>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sp>
          <p:nvSpPr>
            <p:cNvPr id="92209" name="AutoShape 88">
              <a:extLst>
                <a:ext uri="{FF2B5EF4-FFF2-40B4-BE49-F238E27FC236}">
                  <a16:creationId xmlns:a16="http://schemas.microsoft.com/office/drawing/2014/main" id="{8995D53E-8A86-8C45-92ED-DC8BE55C44AC}"/>
                </a:ext>
              </a:extLst>
            </p:cNvPr>
            <p:cNvSpPr>
              <a:spLocks noChangeArrowheads="1"/>
            </p:cNvSpPr>
            <p:nvPr/>
          </p:nvSpPr>
          <p:spPr bwMode="auto">
            <a:xfrm>
              <a:off x="4208" y="2712"/>
              <a:ext cx="1067" cy="78"/>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sp>
          <p:nvSpPr>
            <p:cNvPr id="92210" name="Oval 89">
              <a:extLst>
                <a:ext uri="{FF2B5EF4-FFF2-40B4-BE49-F238E27FC236}">
                  <a16:creationId xmlns:a16="http://schemas.microsoft.com/office/drawing/2014/main" id="{46E3292A-58C5-1D4B-A4D7-BE91D794BF5B}"/>
                </a:ext>
              </a:extLst>
            </p:cNvPr>
            <p:cNvSpPr>
              <a:spLocks noChangeArrowheads="1"/>
            </p:cNvSpPr>
            <p:nvPr/>
          </p:nvSpPr>
          <p:spPr bwMode="auto">
            <a:xfrm>
              <a:off x="4309" y="2385"/>
              <a:ext cx="155"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sp>
          <p:nvSpPr>
            <p:cNvPr id="92211" name="Oval 90">
              <a:extLst>
                <a:ext uri="{FF2B5EF4-FFF2-40B4-BE49-F238E27FC236}">
                  <a16:creationId xmlns:a16="http://schemas.microsoft.com/office/drawing/2014/main" id="{8B471055-7D33-2547-A7EA-BBD864D2AD8F}"/>
                </a:ext>
              </a:extLst>
            </p:cNvPr>
            <p:cNvSpPr>
              <a:spLocks noChangeArrowheads="1"/>
            </p:cNvSpPr>
            <p:nvPr/>
          </p:nvSpPr>
          <p:spPr bwMode="auto">
            <a:xfrm>
              <a:off x="4484" y="2385"/>
              <a:ext cx="162" cy="14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600">
                <a:solidFill>
                  <a:srgbClr val="FF0000"/>
                </a:solidFill>
                <a:latin typeface="Tahoma" panose="020B0604030504040204" pitchFamily="34" charset="0"/>
                <a:cs typeface="Arial" panose="020B0604020202020204" pitchFamily="34" charset="0"/>
              </a:endParaRPr>
            </a:p>
          </p:txBody>
        </p:sp>
        <p:sp>
          <p:nvSpPr>
            <p:cNvPr id="92212" name="Oval 91">
              <a:extLst>
                <a:ext uri="{FF2B5EF4-FFF2-40B4-BE49-F238E27FC236}">
                  <a16:creationId xmlns:a16="http://schemas.microsoft.com/office/drawing/2014/main" id="{7F52F0D0-6D0D-9B49-A2DE-E4EB1E1C6D21}"/>
                </a:ext>
              </a:extLst>
            </p:cNvPr>
            <p:cNvSpPr>
              <a:spLocks noChangeArrowheads="1"/>
            </p:cNvSpPr>
            <p:nvPr/>
          </p:nvSpPr>
          <p:spPr bwMode="auto">
            <a:xfrm>
              <a:off x="4660" y="2378"/>
              <a:ext cx="162"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sp>
          <p:nvSpPr>
            <p:cNvPr id="92213" name="Rectangle 92">
              <a:extLst>
                <a:ext uri="{FF2B5EF4-FFF2-40B4-BE49-F238E27FC236}">
                  <a16:creationId xmlns:a16="http://schemas.microsoft.com/office/drawing/2014/main" id="{426BE3C1-23B8-1741-BB6E-67307F8683EC}"/>
                </a:ext>
              </a:extLst>
            </p:cNvPr>
            <p:cNvSpPr>
              <a:spLocks noChangeArrowheads="1"/>
            </p:cNvSpPr>
            <p:nvPr/>
          </p:nvSpPr>
          <p:spPr bwMode="auto">
            <a:xfrm>
              <a:off x="5065" y="1833"/>
              <a:ext cx="81" cy="766"/>
            </a:xfrm>
            <a:prstGeom prst="rect">
              <a:avLst/>
            </a:prstGeom>
            <a:solidFill>
              <a:srgbClr val="292929"/>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grpSp>
      <p:sp>
        <p:nvSpPr>
          <p:cNvPr id="47125" name="Rectangle 94">
            <a:extLst>
              <a:ext uri="{FF2B5EF4-FFF2-40B4-BE49-F238E27FC236}">
                <a16:creationId xmlns:a16="http://schemas.microsoft.com/office/drawing/2014/main" id="{86928630-CB0D-FC4F-91AF-78D09B0CE835}"/>
              </a:ext>
            </a:extLst>
          </p:cNvPr>
          <p:cNvSpPr>
            <a:spLocks noGrp="1" noChangeArrowheads="1"/>
          </p:cNvSpPr>
          <p:nvPr>
            <p:ph type="title"/>
          </p:nvPr>
        </p:nvSpPr>
        <p:spPr>
          <a:xfrm>
            <a:off x="438150" y="255588"/>
            <a:ext cx="6824663" cy="8985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en-US">
                <a:cs typeface="+mj-cs"/>
              </a:rPr>
              <a:t>DHCP client-server scenario</a:t>
            </a:r>
          </a:p>
        </p:txBody>
      </p:sp>
      <p:pic>
        <p:nvPicPr>
          <p:cNvPr id="92175" name="Picture 95" descr="underline_base">
            <a:extLst>
              <a:ext uri="{FF2B5EF4-FFF2-40B4-BE49-F238E27FC236}">
                <a16:creationId xmlns:a16="http://schemas.microsoft.com/office/drawing/2014/main" id="{C869282A-D910-224D-ADDE-D9DD9BD860CD}"/>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50" y="931863"/>
            <a:ext cx="6399213"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86173545-A4FA-1E4A-B7EF-495DCF478591}"/>
              </a:ext>
            </a:extLst>
          </p:cNvPr>
          <p:cNvGrpSpPr>
            <a:grpSpLocks/>
          </p:cNvGrpSpPr>
          <p:nvPr/>
        </p:nvGrpSpPr>
        <p:grpSpPr bwMode="auto">
          <a:xfrm>
            <a:off x="3505200" y="1663700"/>
            <a:ext cx="2540000" cy="733425"/>
            <a:chOff x="7333085" y="2736938"/>
            <a:chExt cx="2539755" cy="733428"/>
          </a:xfrm>
        </p:grpSpPr>
        <p:sp>
          <p:nvSpPr>
            <p:cNvPr id="92188" name="Rectangle 2">
              <a:extLst>
                <a:ext uri="{FF2B5EF4-FFF2-40B4-BE49-F238E27FC236}">
                  <a16:creationId xmlns:a16="http://schemas.microsoft.com/office/drawing/2014/main" id="{5476FED2-E47A-2A4C-A9ED-E72AC3C680AD}"/>
                </a:ext>
              </a:extLst>
            </p:cNvPr>
            <p:cNvSpPr>
              <a:spLocks noChangeArrowheads="1"/>
            </p:cNvSpPr>
            <p:nvPr/>
          </p:nvSpPr>
          <p:spPr bwMode="auto">
            <a:xfrm>
              <a:off x="7333085" y="2736938"/>
              <a:ext cx="2521866" cy="73342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sp>
          <p:nvSpPr>
            <p:cNvPr id="92189" name="TextBox 1">
              <a:extLst>
                <a:ext uri="{FF2B5EF4-FFF2-40B4-BE49-F238E27FC236}">
                  <a16:creationId xmlns:a16="http://schemas.microsoft.com/office/drawing/2014/main" id="{9381567D-7747-0943-9568-DED00E184127}"/>
                </a:ext>
              </a:extLst>
            </p:cNvPr>
            <p:cNvSpPr txBox="1">
              <a:spLocks noChangeArrowheads="1"/>
            </p:cNvSpPr>
            <p:nvPr/>
          </p:nvSpPr>
          <p:spPr bwMode="auto">
            <a:xfrm>
              <a:off x="7344917" y="2797391"/>
              <a:ext cx="252792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a:solidFill>
                    <a:srgbClr val="FF0000"/>
                  </a:solidFill>
                  <a:latin typeface="Tahoma" panose="020B0604030504040204" pitchFamily="34" charset="0"/>
                </a:rPr>
                <a:t>Broadcast: is there a DHCP server out there?</a:t>
              </a:r>
            </a:p>
          </p:txBody>
        </p:sp>
      </p:grpSp>
      <p:grpSp>
        <p:nvGrpSpPr>
          <p:cNvPr id="10" name="Group 9">
            <a:extLst>
              <a:ext uri="{FF2B5EF4-FFF2-40B4-BE49-F238E27FC236}">
                <a16:creationId xmlns:a16="http://schemas.microsoft.com/office/drawing/2014/main" id="{563CFC94-9705-8B40-BB17-FD286BDB88C4}"/>
              </a:ext>
            </a:extLst>
          </p:cNvPr>
          <p:cNvGrpSpPr>
            <a:grpSpLocks/>
          </p:cNvGrpSpPr>
          <p:nvPr/>
        </p:nvGrpSpPr>
        <p:grpSpPr bwMode="auto">
          <a:xfrm>
            <a:off x="3670300" y="2871788"/>
            <a:ext cx="2528888" cy="884237"/>
            <a:chOff x="9144000" y="3229217"/>
            <a:chExt cx="2527923" cy="885135"/>
          </a:xfrm>
        </p:grpSpPr>
        <p:sp>
          <p:nvSpPr>
            <p:cNvPr id="92186" name="Rectangle 87">
              <a:extLst>
                <a:ext uri="{FF2B5EF4-FFF2-40B4-BE49-F238E27FC236}">
                  <a16:creationId xmlns:a16="http://schemas.microsoft.com/office/drawing/2014/main" id="{1003D39C-63A1-1B44-94E6-5E03183E933A}"/>
                </a:ext>
              </a:extLst>
            </p:cNvPr>
            <p:cNvSpPr>
              <a:spLocks noChangeArrowheads="1"/>
            </p:cNvSpPr>
            <p:nvPr/>
          </p:nvSpPr>
          <p:spPr bwMode="auto">
            <a:xfrm>
              <a:off x="9144000" y="3229217"/>
              <a:ext cx="2351575" cy="88513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sp>
          <p:nvSpPr>
            <p:cNvPr id="92187" name="TextBox 88">
              <a:extLst>
                <a:ext uri="{FF2B5EF4-FFF2-40B4-BE49-F238E27FC236}">
                  <a16:creationId xmlns:a16="http://schemas.microsoft.com/office/drawing/2014/main" id="{141B8B5F-5487-BF44-98C4-CDBAAB9BC668}"/>
                </a:ext>
              </a:extLst>
            </p:cNvPr>
            <p:cNvSpPr txBox="1">
              <a:spLocks noChangeArrowheads="1"/>
            </p:cNvSpPr>
            <p:nvPr/>
          </p:nvSpPr>
          <p:spPr bwMode="auto">
            <a:xfrm>
              <a:off x="9144000" y="3271783"/>
              <a:ext cx="25279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a:solidFill>
                    <a:srgbClr val="FF0000"/>
                  </a:solidFill>
                  <a:latin typeface="Tahoma" panose="020B0604030504040204" pitchFamily="34" charset="0"/>
                </a:rPr>
                <a:t>Broadcast: I’m a DHCP server! Here’s an IP address you can use </a:t>
              </a:r>
            </a:p>
          </p:txBody>
        </p:sp>
      </p:grpSp>
      <p:grpSp>
        <p:nvGrpSpPr>
          <p:cNvPr id="11" name="Group 10">
            <a:extLst>
              <a:ext uri="{FF2B5EF4-FFF2-40B4-BE49-F238E27FC236}">
                <a16:creationId xmlns:a16="http://schemas.microsoft.com/office/drawing/2014/main" id="{AAA266C1-5184-7448-A0AB-89E63CF51A55}"/>
              </a:ext>
            </a:extLst>
          </p:cNvPr>
          <p:cNvGrpSpPr>
            <a:grpSpLocks/>
          </p:cNvGrpSpPr>
          <p:nvPr/>
        </p:nvGrpSpPr>
        <p:grpSpPr bwMode="auto">
          <a:xfrm>
            <a:off x="2286000" y="4097338"/>
            <a:ext cx="2527300" cy="884237"/>
            <a:chOff x="8956574" y="4615923"/>
            <a:chExt cx="2527923" cy="885135"/>
          </a:xfrm>
        </p:grpSpPr>
        <p:sp>
          <p:nvSpPr>
            <p:cNvPr id="92184" name="Rectangle 89">
              <a:extLst>
                <a:ext uri="{FF2B5EF4-FFF2-40B4-BE49-F238E27FC236}">
                  <a16:creationId xmlns:a16="http://schemas.microsoft.com/office/drawing/2014/main" id="{C05ACA33-E3C1-7448-89B8-77B904ACB218}"/>
                </a:ext>
              </a:extLst>
            </p:cNvPr>
            <p:cNvSpPr>
              <a:spLocks noChangeArrowheads="1"/>
            </p:cNvSpPr>
            <p:nvPr/>
          </p:nvSpPr>
          <p:spPr bwMode="auto">
            <a:xfrm>
              <a:off x="8956574" y="4615923"/>
              <a:ext cx="2351575" cy="88513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sp>
          <p:nvSpPr>
            <p:cNvPr id="92185" name="TextBox 90">
              <a:extLst>
                <a:ext uri="{FF2B5EF4-FFF2-40B4-BE49-F238E27FC236}">
                  <a16:creationId xmlns:a16="http://schemas.microsoft.com/office/drawing/2014/main" id="{A43190EB-A864-7B48-8ACD-A39DB4444B81}"/>
                </a:ext>
              </a:extLst>
            </p:cNvPr>
            <p:cNvSpPr txBox="1">
              <a:spLocks noChangeArrowheads="1"/>
            </p:cNvSpPr>
            <p:nvPr/>
          </p:nvSpPr>
          <p:spPr bwMode="auto">
            <a:xfrm>
              <a:off x="8956574" y="4765817"/>
              <a:ext cx="252792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a:solidFill>
                    <a:srgbClr val="FF0000"/>
                  </a:solidFill>
                  <a:latin typeface="Tahoma" panose="020B0604030504040204" pitchFamily="34" charset="0"/>
                </a:rPr>
                <a:t>Broadcast: OK.  I’ll take that IP address!</a:t>
              </a:r>
            </a:p>
          </p:txBody>
        </p:sp>
      </p:grpSp>
      <p:grpSp>
        <p:nvGrpSpPr>
          <p:cNvPr id="12" name="Group 11">
            <a:extLst>
              <a:ext uri="{FF2B5EF4-FFF2-40B4-BE49-F238E27FC236}">
                <a16:creationId xmlns:a16="http://schemas.microsoft.com/office/drawing/2014/main" id="{D4A7669A-FFA9-3B47-A6F9-EBDC916D36AC}"/>
              </a:ext>
            </a:extLst>
          </p:cNvPr>
          <p:cNvGrpSpPr>
            <a:grpSpLocks/>
          </p:cNvGrpSpPr>
          <p:nvPr/>
        </p:nvGrpSpPr>
        <p:grpSpPr bwMode="auto">
          <a:xfrm>
            <a:off x="3652838" y="5465763"/>
            <a:ext cx="2528887" cy="885825"/>
            <a:chOff x="9144000" y="5555417"/>
            <a:chExt cx="2527923" cy="885135"/>
          </a:xfrm>
        </p:grpSpPr>
        <p:sp>
          <p:nvSpPr>
            <p:cNvPr id="92182" name="Rectangle 91">
              <a:extLst>
                <a:ext uri="{FF2B5EF4-FFF2-40B4-BE49-F238E27FC236}">
                  <a16:creationId xmlns:a16="http://schemas.microsoft.com/office/drawing/2014/main" id="{C6721F55-5E50-6641-8A77-182030CBDCA8}"/>
                </a:ext>
              </a:extLst>
            </p:cNvPr>
            <p:cNvSpPr>
              <a:spLocks noChangeArrowheads="1"/>
            </p:cNvSpPr>
            <p:nvPr/>
          </p:nvSpPr>
          <p:spPr bwMode="auto">
            <a:xfrm>
              <a:off x="9144000" y="5555417"/>
              <a:ext cx="2351575" cy="88513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sp>
          <p:nvSpPr>
            <p:cNvPr id="92183" name="TextBox 92">
              <a:extLst>
                <a:ext uri="{FF2B5EF4-FFF2-40B4-BE49-F238E27FC236}">
                  <a16:creationId xmlns:a16="http://schemas.microsoft.com/office/drawing/2014/main" id="{C9307FD3-7FDE-634B-894C-E372EA86DBCF}"/>
                </a:ext>
              </a:extLst>
            </p:cNvPr>
            <p:cNvSpPr txBox="1">
              <a:spLocks noChangeArrowheads="1"/>
            </p:cNvSpPr>
            <p:nvPr/>
          </p:nvSpPr>
          <p:spPr bwMode="auto">
            <a:xfrm>
              <a:off x="9144000" y="5705311"/>
              <a:ext cx="252792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a:solidFill>
                    <a:srgbClr val="FF0000"/>
                  </a:solidFill>
                  <a:latin typeface="Tahoma" panose="020B0604030504040204" pitchFamily="34" charset="0"/>
                </a:rPr>
                <a:t>Broadcast: OK.  You’ve got that IP address!</a:t>
              </a:r>
            </a:p>
          </p:txBody>
        </p:sp>
      </p:grpSp>
      <p:sp>
        <p:nvSpPr>
          <p:cNvPr id="92180" name="Slide Number Placeholder 5">
            <a:extLst>
              <a:ext uri="{FF2B5EF4-FFF2-40B4-BE49-F238E27FC236}">
                <a16:creationId xmlns:a16="http://schemas.microsoft.com/office/drawing/2014/main" id="{E2F496A0-1E28-1B45-93CA-0831D4155A7E}"/>
              </a:ext>
            </a:extLst>
          </p:cNvPr>
          <p:cNvSpPr>
            <a:spLocks noGrp="1"/>
          </p:cNvSpPr>
          <p:nvPr>
            <p:ph type="sldNum" sz="quarter" idx="4294967295"/>
          </p:nvPr>
        </p:nvSpPr>
        <p:spPr>
          <a:xfrm>
            <a:off x="8456613" y="6475413"/>
            <a:ext cx="561975" cy="273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latin typeface="Tahoma" panose="020B0604030504040204" pitchFamily="34" charset="0"/>
              </a:rPr>
              <a:t>4-</a:t>
            </a:r>
            <a:fld id="{34CD78C4-DA6E-604E-B227-FE5D60FD6AB3}" type="slidenum">
              <a:rPr lang="en-US" altLang="en-US" sz="1200">
                <a:latin typeface="Tahoma" panose="020B0604030504040204" pitchFamily="34" charset="0"/>
              </a:rPr>
              <a:pPr/>
              <a:t>18</a:t>
            </a:fld>
            <a:endParaRPr lang="en-US" altLang="en-US" sz="1200">
              <a:latin typeface="Tahoma" panose="020B0604030504040204" pitchFamily="34" charset="0"/>
            </a:endParaRPr>
          </a:p>
        </p:txBody>
      </p:sp>
      <p:sp>
        <p:nvSpPr>
          <p:cNvPr id="92181" name="Footer Placeholder 2">
            <a:extLst>
              <a:ext uri="{FF2B5EF4-FFF2-40B4-BE49-F238E27FC236}">
                <a16:creationId xmlns:a16="http://schemas.microsoft.com/office/drawing/2014/main" id="{9DA9E249-0D2E-3541-BD8B-ED578B127D6E}"/>
              </a:ext>
            </a:extLst>
          </p:cNvPr>
          <p:cNvSpPr>
            <a:spLocks noGrp="1"/>
          </p:cNvSpPr>
          <p:nvPr>
            <p:ph type="ftr" sz="quarter" idx="4294967295"/>
          </p:nvPr>
        </p:nvSpPr>
        <p:spPr>
          <a:xfrm>
            <a:off x="6375400" y="6475413"/>
            <a:ext cx="2178050" cy="241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solidFill>
                  <a:srgbClr val="000000"/>
                </a:solidFill>
                <a:latin typeface="Tahoma" panose="020B0604030504040204" pitchFamily="34" charset="0"/>
                <a:cs typeface="Arial" panose="020B0604020202020204" pitchFamily="34" charset="0"/>
              </a:rPr>
              <a:t>Network Layer: Data Plane</a:t>
            </a:r>
          </a:p>
        </p:txBody>
      </p:sp>
      <p:sp>
        <p:nvSpPr>
          <p:cNvPr id="2" name="Rectangle 1">
            <a:extLst>
              <a:ext uri="{FF2B5EF4-FFF2-40B4-BE49-F238E27FC236}">
                <a16:creationId xmlns:a16="http://schemas.microsoft.com/office/drawing/2014/main" id="{B988BC12-C9D5-1D47-9710-10F83F59B195}"/>
              </a:ext>
            </a:extLst>
          </p:cNvPr>
          <p:cNvSpPr/>
          <p:nvPr/>
        </p:nvSpPr>
        <p:spPr>
          <a:xfrm>
            <a:off x="6365342" y="2356480"/>
            <a:ext cx="2446638" cy="1323439"/>
          </a:xfrm>
          <a:prstGeom prst="rect">
            <a:avLst/>
          </a:prstGeom>
        </p:spPr>
        <p:txBody>
          <a:bodyPr wrap="square">
            <a:spAutoFit/>
          </a:bodyPr>
          <a:lstStyle/>
          <a:p>
            <a:r>
              <a:rPr lang="en-US" sz="1600" dirty="0">
                <a:latin typeface="+mn-lt"/>
              </a:rPr>
              <a:t>Client sends broadcast message over UDP to port 67 (reserved for DHCP) on the server, from port 68, asking for IP address</a:t>
            </a:r>
          </a:p>
        </p:txBody>
      </p:sp>
      <p:sp>
        <p:nvSpPr>
          <p:cNvPr id="97" name="TextBox 96">
            <a:extLst>
              <a:ext uri="{FF2B5EF4-FFF2-40B4-BE49-F238E27FC236}">
                <a16:creationId xmlns:a16="http://schemas.microsoft.com/office/drawing/2014/main" id="{BDEB622D-04D5-CC49-AA5F-8797F997E821}"/>
              </a:ext>
            </a:extLst>
          </p:cNvPr>
          <p:cNvSpPr txBox="1"/>
          <p:nvPr/>
        </p:nvSpPr>
        <p:spPr>
          <a:xfrm>
            <a:off x="106017" y="2677454"/>
            <a:ext cx="1729946" cy="1815882"/>
          </a:xfrm>
          <a:prstGeom prst="rect">
            <a:avLst/>
          </a:prstGeom>
          <a:noFill/>
        </p:spPr>
        <p:txBody>
          <a:bodyPr wrap="square" rtlCol="0">
            <a:spAutoFit/>
          </a:bodyPr>
          <a:lstStyle/>
          <a:p>
            <a:r>
              <a:rPr lang="en-US" sz="1600" dirty="0">
                <a:latin typeface="+mn-lt"/>
              </a:rPr>
              <a:t>DHCP server responds offering an IP address that the client can use from pool of addresses it has available. </a:t>
            </a:r>
          </a:p>
        </p:txBody>
      </p:sp>
      <p:sp>
        <p:nvSpPr>
          <p:cNvPr id="98" name="TextBox 97">
            <a:extLst>
              <a:ext uri="{FF2B5EF4-FFF2-40B4-BE49-F238E27FC236}">
                <a16:creationId xmlns:a16="http://schemas.microsoft.com/office/drawing/2014/main" id="{03A4F225-46AA-5045-97D3-A49AB8A198C6}"/>
              </a:ext>
            </a:extLst>
          </p:cNvPr>
          <p:cNvSpPr txBox="1"/>
          <p:nvPr/>
        </p:nvSpPr>
        <p:spPr>
          <a:xfrm>
            <a:off x="6366594" y="3845078"/>
            <a:ext cx="2199503" cy="2062103"/>
          </a:xfrm>
          <a:prstGeom prst="rect">
            <a:avLst/>
          </a:prstGeom>
          <a:noFill/>
        </p:spPr>
        <p:txBody>
          <a:bodyPr wrap="square" rtlCol="0">
            <a:spAutoFit/>
          </a:bodyPr>
          <a:lstStyle/>
          <a:p>
            <a:r>
              <a:rPr lang="en-US" sz="1600" dirty="0">
                <a:latin typeface="+mn-lt"/>
              </a:rPr>
              <a:t>Note: there could be several DHCP servers that might respond to client. </a:t>
            </a:r>
          </a:p>
          <a:p>
            <a:r>
              <a:rPr lang="en-US" sz="1600" dirty="0">
                <a:latin typeface="+mn-lt"/>
              </a:rPr>
              <a:t>Client chooses one to bind with and responds to that server accepting its IP address</a:t>
            </a:r>
          </a:p>
        </p:txBody>
      </p:sp>
      <p:sp>
        <p:nvSpPr>
          <p:cNvPr id="99" name="TextBox 98">
            <a:extLst>
              <a:ext uri="{FF2B5EF4-FFF2-40B4-BE49-F238E27FC236}">
                <a16:creationId xmlns:a16="http://schemas.microsoft.com/office/drawing/2014/main" id="{4512E59B-9CB2-CE4A-948F-4479F6069146}"/>
              </a:ext>
            </a:extLst>
          </p:cNvPr>
          <p:cNvSpPr txBox="1"/>
          <p:nvPr/>
        </p:nvSpPr>
        <p:spPr>
          <a:xfrm>
            <a:off x="119270" y="5220438"/>
            <a:ext cx="1754658" cy="1077218"/>
          </a:xfrm>
          <a:prstGeom prst="rect">
            <a:avLst/>
          </a:prstGeom>
          <a:noFill/>
        </p:spPr>
        <p:txBody>
          <a:bodyPr wrap="square" rtlCol="0">
            <a:spAutoFit/>
          </a:bodyPr>
          <a:lstStyle/>
          <a:p>
            <a:r>
              <a:rPr lang="en-US" sz="1600" dirty="0">
                <a:latin typeface="+mn-lt"/>
              </a:rPr>
              <a:t>Server sends final ACK binding that IP address and blocking for x secs</a:t>
            </a:r>
          </a:p>
        </p:txBody>
      </p:sp>
    </p:spTree>
    <p:extLst>
      <p:ext uri="{BB962C8B-B14F-4D97-AF65-F5344CB8AC3E}">
        <p14:creationId xmlns:p14="http://schemas.microsoft.com/office/powerpoint/2010/main" val="18826589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22" presetClass="entr" presetSubtype="8" fill="hold" nodeType="withEffect">
                                  <p:stCondLst>
                                    <p:cond delay="0"/>
                                  </p:stCondLst>
                                  <p:childTnLst>
                                    <p:set>
                                      <p:cBhvr>
                                        <p:cTn id="26" dur="1" fill="hold">
                                          <p:stCondLst>
                                            <p:cond delay="0"/>
                                          </p:stCondLst>
                                        </p:cTn>
                                        <p:tgtEl>
                                          <p:spTgt spid="34825"/>
                                        </p:tgtEl>
                                        <p:attrNameLst>
                                          <p:attrName>style.visibility</p:attrName>
                                        </p:attrNameLst>
                                      </p:cBhvr>
                                      <p:to>
                                        <p:strVal val="visible"/>
                                      </p:to>
                                    </p:set>
                                    <p:animEffect transition="in" filter="wipe(left)">
                                      <p:cBhvr>
                                        <p:cTn id="27" dur="500"/>
                                        <p:tgtEl>
                                          <p:spTgt spid="34825"/>
                                        </p:tgtEl>
                                      </p:cBhvr>
                                    </p:animEffect>
                                  </p:childTnLst>
                                </p:cTn>
                              </p:par>
                              <p:par>
                                <p:cTn id="28" presetID="9"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nodeType="clickEffect">
                                  <p:stCondLst>
                                    <p:cond delay="0"/>
                                  </p:stCondLst>
                                  <p:childTnLst>
                                    <p:animEffect transition="out" filter="dissolv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right)">
                                      <p:cBhvr>
                                        <p:cTn id="44" dur="500"/>
                                        <p:tgtEl>
                                          <p:spTgt spid="8"/>
                                        </p:tgtEl>
                                      </p:cBhvr>
                                    </p:animEffect>
                                  </p:childTnLst>
                                </p:cTn>
                              </p:par>
                              <p:par>
                                <p:cTn id="45" presetID="22" presetClass="entr" presetSubtype="2" fill="hold" nodeType="withEffect">
                                  <p:stCondLst>
                                    <p:cond delay="0"/>
                                  </p:stCondLst>
                                  <p:childTnLst>
                                    <p:set>
                                      <p:cBhvr>
                                        <p:cTn id="46" dur="1" fill="hold">
                                          <p:stCondLst>
                                            <p:cond delay="0"/>
                                          </p:stCondLst>
                                        </p:cTn>
                                        <p:tgtEl>
                                          <p:spTgt spid="34828"/>
                                        </p:tgtEl>
                                        <p:attrNameLst>
                                          <p:attrName>style.visibility</p:attrName>
                                        </p:attrNameLst>
                                      </p:cBhvr>
                                      <p:to>
                                        <p:strVal val="visible"/>
                                      </p:to>
                                    </p:set>
                                    <p:animEffect transition="in" filter="wipe(right)">
                                      <p:cBhvr>
                                        <p:cTn id="47" dur="500"/>
                                        <p:tgtEl>
                                          <p:spTgt spid="34828"/>
                                        </p:tgtEl>
                                      </p:cBhvr>
                                    </p:animEffect>
                                  </p:childTnLst>
                                </p:cTn>
                              </p:par>
                              <p:par>
                                <p:cTn id="48" presetID="9"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dissolv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9" presetClass="exit" presetSubtype="0" fill="hold" nodeType="clickEffect">
                                  <p:stCondLst>
                                    <p:cond delay="0"/>
                                  </p:stCondLst>
                                  <p:childTnLst>
                                    <p:animEffect transition="out" filter="dissolv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left)">
                                      <p:cBhvr>
                                        <p:cTn id="64" dur="500"/>
                                        <p:tgtEl>
                                          <p:spTgt spid="9"/>
                                        </p:tgtEl>
                                      </p:cBhvr>
                                    </p:animEffect>
                                  </p:childTnLst>
                                </p:cTn>
                              </p:par>
                              <p:par>
                                <p:cTn id="65" presetID="22" presetClass="entr" presetSubtype="8" fill="hold" nodeType="withEffect">
                                  <p:stCondLst>
                                    <p:cond delay="0"/>
                                  </p:stCondLst>
                                  <p:childTnLst>
                                    <p:set>
                                      <p:cBhvr>
                                        <p:cTn id="66" dur="1" fill="hold">
                                          <p:stCondLst>
                                            <p:cond delay="0"/>
                                          </p:stCondLst>
                                        </p:cTn>
                                        <p:tgtEl>
                                          <p:spTgt spid="34831"/>
                                        </p:tgtEl>
                                        <p:attrNameLst>
                                          <p:attrName>style.visibility</p:attrName>
                                        </p:attrNameLst>
                                      </p:cBhvr>
                                      <p:to>
                                        <p:strVal val="visible"/>
                                      </p:to>
                                    </p:set>
                                    <p:animEffect transition="in" filter="wipe(left)">
                                      <p:cBhvr>
                                        <p:cTn id="67" dur="500"/>
                                        <p:tgtEl>
                                          <p:spTgt spid="34831"/>
                                        </p:tgtEl>
                                      </p:cBhvr>
                                    </p:animEffect>
                                  </p:childTnLst>
                                </p:cTn>
                              </p:par>
                              <p:par>
                                <p:cTn id="68" presetID="9" presetClass="entr" presetSubtype="0" fill="hold"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dissolve">
                                      <p:cBhvr>
                                        <p:cTn id="70" dur="500"/>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9" presetClass="exit" presetSubtype="0" fill="hold" nodeType="clickEffect">
                                  <p:stCondLst>
                                    <p:cond delay="0"/>
                                  </p:stCondLst>
                                  <p:childTnLst>
                                    <p:animEffect transition="out" filter="dissolv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7" grpId="0"/>
      <p:bldP spid="98" grpId="0"/>
      <p:bldP spid="9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25" name="Rectangle 94">
            <a:extLst>
              <a:ext uri="{FF2B5EF4-FFF2-40B4-BE49-F238E27FC236}">
                <a16:creationId xmlns:a16="http://schemas.microsoft.com/office/drawing/2014/main" id="{86928630-CB0D-FC4F-91AF-78D09B0CE835}"/>
              </a:ext>
            </a:extLst>
          </p:cNvPr>
          <p:cNvSpPr>
            <a:spLocks noGrp="1" noChangeArrowheads="1"/>
          </p:cNvSpPr>
          <p:nvPr>
            <p:ph type="title"/>
          </p:nvPr>
        </p:nvSpPr>
        <p:spPr>
          <a:xfrm>
            <a:off x="605481" y="255170"/>
            <a:ext cx="7869353" cy="498174"/>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r>
              <a:rPr lang="en-US" sz="4000" dirty="0">
                <a:cs typeface="+mj-cs"/>
              </a:rPr>
              <a:t>DHCP client-server data exchange</a:t>
            </a:r>
          </a:p>
        </p:txBody>
      </p:sp>
      <p:pic>
        <p:nvPicPr>
          <p:cNvPr id="92175" name="Picture 95" descr="underline_base">
            <a:extLst>
              <a:ext uri="{FF2B5EF4-FFF2-40B4-BE49-F238E27FC236}">
                <a16:creationId xmlns:a16="http://schemas.microsoft.com/office/drawing/2014/main" id="{C869282A-D910-224D-ADDE-D9DD9BD860C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767" y="738482"/>
            <a:ext cx="6813207" cy="1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EBDD8C75-B1F2-6D4B-94B7-6F76F17DA4F0}"/>
              </a:ext>
            </a:extLst>
          </p:cNvPr>
          <p:cNvGrpSpPr/>
          <p:nvPr/>
        </p:nvGrpSpPr>
        <p:grpSpPr>
          <a:xfrm>
            <a:off x="1082194" y="1018872"/>
            <a:ext cx="8210087" cy="5740275"/>
            <a:chOff x="872129" y="1270000"/>
            <a:chExt cx="8210087" cy="5295891"/>
          </a:xfrm>
        </p:grpSpPr>
        <p:sp>
          <p:nvSpPr>
            <p:cNvPr id="92161" name="Text Box 7">
              <a:extLst>
                <a:ext uri="{FF2B5EF4-FFF2-40B4-BE49-F238E27FC236}">
                  <a16:creationId xmlns:a16="http://schemas.microsoft.com/office/drawing/2014/main" id="{4D2FA08A-607C-864D-A6B4-EFF86252C689}"/>
                </a:ext>
              </a:extLst>
            </p:cNvPr>
            <p:cNvSpPr txBox="1">
              <a:spLocks noChangeArrowheads="1"/>
            </p:cNvSpPr>
            <p:nvPr/>
          </p:nvSpPr>
          <p:spPr bwMode="auto">
            <a:xfrm>
              <a:off x="872129" y="1270000"/>
              <a:ext cx="2359428" cy="31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dirty="0">
                  <a:solidFill>
                    <a:srgbClr val="CC0000"/>
                  </a:solidFill>
                </a:rPr>
                <a:t>DHCP server: 1.1.1.254</a:t>
              </a:r>
            </a:p>
          </p:txBody>
        </p:sp>
        <p:sp>
          <p:nvSpPr>
            <p:cNvPr id="92162" name="Text Box 8">
              <a:extLst>
                <a:ext uri="{FF2B5EF4-FFF2-40B4-BE49-F238E27FC236}">
                  <a16:creationId xmlns:a16="http://schemas.microsoft.com/office/drawing/2014/main" id="{A82260B8-B901-2D44-BCEC-D399D1225516}"/>
                </a:ext>
              </a:extLst>
            </p:cNvPr>
            <p:cNvSpPr txBox="1">
              <a:spLocks noChangeArrowheads="1"/>
            </p:cNvSpPr>
            <p:nvPr/>
          </p:nvSpPr>
          <p:spPr bwMode="auto">
            <a:xfrm>
              <a:off x="6037263" y="1311275"/>
              <a:ext cx="8493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85000"/>
                </a:lnSpc>
              </a:pPr>
              <a:r>
                <a:rPr lang="en-US" altLang="en-US" sz="1600">
                  <a:solidFill>
                    <a:srgbClr val="CC0000"/>
                  </a:solidFill>
                </a:rPr>
                <a:t>arriving</a:t>
              </a:r>
            </a:p>
            <a:p>
              <a:pPr algn="ctr">
                <a:lnSpc>
                  <a:spcPct val="85000"/>
                </a:lnSpc>
              </a:pPr>
              <a:r>
                <a:rPr lang="en-US" altLang="en-US" sz="1600">
                  <a:solidFill>
                    <a:srgbClr val="CC0000"/>
                  </a:solidFill>
                </a:rPr>
                <a:t> client</a:t>
              </a:r>
            </a:p>
          </p:txBody>
        </p:sp>
        <p:sp>
          <p:nvSpPr>
            <p:cNvPr id="92163" name="Line 10">
              <a:extLst>
                <a:ext uri="{FF2B5EF4-FFF2-40B4-BE49-F238E27FC236}">
                  <a16:creationId xmlns:a16="http://schemas.microsoft.com/office/drawing/2014/main" id="{65EDB085-E863-1B43-B90F-0E45D9D4EFD1}"/>
                </a:ext>
              </a:extLst>
            </p:cNvPr>
            <p:cNvSpPr>
              <a:spLocks noChangeShapeType="1"/>
            </p:cNvSpPr>
            <p:nvPr/>
          </p:nvSpPr>
          <p:spPr bwMode="auto">
            <a:xfrm flipH="1">
              <a:off x="1816100" y="2163763"/>
              <a:ext cx="11113" cy="4027487"/>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164" name="Line 11">
              <a:extLst>
                <a:ext uri="{FF2B5EF4-FFF2-40B4-BE49-F238E27FC236}">
                  <a16:creationId xmlns:a16="http://schemas.microsoft.com/office/drawing/2014/main" id="{EF8970E7-7DCE-0145-B368-B55DDE3B45DF}"/>
                </a:ext>
              </a:extLst>
            </p:cNvPr>
            <p:cNvSpPr>
              <a:spLocks noChangeShapeType="1"/>
            </p:cNvSpPr>
            <p:nvPr/>
          </p:nvSpPr>
          <p:spPr bwMode="auto">
            <a:xfrm flipH="1">
              <a:off x="6342063" y="2239963"/>
              <a:ext cx="11112" cy="414020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6" name="Group 5">
              <a:extLst>
                <a:ext uri="{FF2B5EF4-FFF2-40B4-BE49-F238E27FC236}">
                  <a16:creationId xmlns:a16="http://schemas.microsoft.com/office/drawing/2014/main" id="{3EE44AFD-5523-CB48-BC22-4495CA35F756}"/>
                </a:ext>
              </a:extLst>
            </p:cNvPr>
            <p:cNvGrpSpPr>
              <a:grpSpLocks/>
            </p:cNvGrpSpPr>
            <p:nvPr/>
          </p:nvGrpSpPr>
          <p:grpSpPr bwMode="auto">
            <a:xfrm>
              <a:off x="1860550" y="1329740"/>
              <a:ext cx="4395788" cy="1415048"/>
              <a:chOff x="1860550" y="1329740"/>
              <a:chExt cx="4395788" cy="1415048"/>
            </a:xfrm>
          </p:grpSpPr>
          <p:sp>
            <p:nvSpPr>
              <p:cNvPr id="92250" name="Line 9">
                <a:extLst>
                  <a:ext uri="{FF2B5EF4-FFF2-40B4-BE49-F238E27FC236}">
                    <a16:creationId xmlns:a16="http://schemas.microsoft.com/office/drawing/2014/main" id="{7C6EA98B-553F-E243-B084-73B7A3756B16}"/>
                  </a:ext>
                </a:extLst>
              </p:cNvPr>
              <p:cNvSpPr>
                <a:spLocks noChangeShapeType="1"/>
              </p:cNvSpPr>
              <p:nvPr/>
            </p:nvSpPr>
            <p:spPr bwMode="auto">
              <a:xfrm flipH="1">
                <a:off x="1860550" y="2208213"/>
                <a:ext cx="4395788" cy="536575"/>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92251" name="Group 23">
                <a:extLst>
                  <a:ext uri="{FF2B5EF4-FFF2-40B4-BE49-F238E27FC236}">
                    <a16:creationId xmlns:a16="http://schemas.microsoft.com/office/drawing/2014/main" id="{002F6E22-AA51-D849-8434-DF117C7F92D5}"/>
                  </a:ext>
                </a:extLst>
              </p:cNvPr>
              <p:cNvGrpSpPr>
                <a:grpSpLocks/>
              </p:cNvGrpSpPr>
              <p:nvPr/>
            </p:nvGrpSpPr>
            <p:grpSpPr bwMode="auto">
              <a:xfrm>
                <a:off x="3178751" y="1329740"/>
                <a:ext cx="2777553" cy="1165614"/>
                <a:chOff x="11572" y="3870"/>
                <a:chExt cx="3865" cy="1316"/>
              </a:xfrm>
            </p:grpSpPr>
            <p:sp>
              <p:nvSpPr>
                <p:cNvPr id="92252" name="Text Box 24">
                  <a:extLst>
                    <a:ext uri="{FF2B5EF4-FFF2-40B4-BE49-F238E27FC236}">
                      <a16:creationId xmlns:a16="http://schemas.microsoft.com/office/drawing/2014/main" id="{CC18300C-722C-234C-B0EB-A252D202EE71}"/>
                    </a:ext>
                  </a:extLst>
                </p:cNvPr>
                <p:cNvSpPr txBox="1">
                  <a:spLocks noChangeArrowheads="1"/>
                </p:cNvSpPr>
                <p:nvPr/>
              </p:nvSpPr>
              <p:spPr bwMode="auto">
                <a:xfrm>
                  <a:off x="11572" y="3870"/>
                  <a:ext cx="2062" cy="2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b="1" dirty="0">
                      <a:solidFill>
                        <a:srgbClr val="000000"/>
                      </a:solidFill>
                    </a:rPr>
                    <a:t>DHCP discover</a:t>
                  </a:r>
                  <a:endParaRPr lang="en-US" altLang="en-US" sz="1200" b="1" dirty="0">
                    <a:solidFill>
                      <a:srgbClr val="000000"/>
                    </a:solidFill>
                    <a:latin typeface="Comic Sans MS" panose="030F0902030302020204" pitchFamily="66" charset="0"/>
                  </a:endParaRPr>
                </a:p>
              </p:txBody>
            </p:sp>
            <p:sp>
              <p:nvSpPr>
                <p:cNvPr id="92253" name="Text Box 25">
                  <a:extLst>
                    <a:ext uri="{FF2B5EF4-FFF2-40B4-BE49-F238E27FC236}">
                      <a16:creationId xmlns:a16="http://schemas.microsoft.com/office/drawing/2014/main" id="{F94BB7C9-8C41-744F-B418-831AD71AC46B}"/>
                    </a:ext>
                  </a:extLst>
                </p:cNvPr>
                <p:cNvSpPr txBox="1">
                  <a:spLocks noChangeArrowheads="1"/>
                </p:cNvSpPr>
                <p:nvPr/>
              </p:nvSpPr>
              <p:spPr bwMode="auto">
                <a:xfrm>
                  <a:off x="11637" y="4141"/>
                  <a:ext cx="3800" cy="1045"/>
                </a:xfrm>
                <a:prstGeom prst="rect">
                  <a:avLst/>
                </a:prstGeom>
                <a:solidFill>
                  <a:srgbClr val="FFFFFF"/>
                </a:solidFill>
                <a:ln w="9525">
                  <a:solidFill>
                    <a:srgbClr val="000000"/>
                  </a:solid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dirty="0">
                    <a:solidFill>
                      <a:srgbClr val="000000"/>
                    </a:solidFill>
                    <a:latin typeface="Comic Sans MS" panose="030F0902030302020204" pitchFamily="66" charset="0"/>
                  </a:endParaRPr>
                </a:p>
              </p:txBody>
            </p:sp>
          </p:grpSp>
        </p:grpSp>
        <p:sp>
          <p:nvSpPr>
            <p:cNvPr id="34825" name="Line 26">
              <a:extLst>
                <a:ext uri="{FF2B5EF4-FFF2-40B4-BE49-F238E27FC236}">
                  <a16:creationId xmlns:a16="http://schemas.microsoft.com/office/drawing/2014/main" id="{896036B9-B071-D341-9A9E-FA23C1BBD8FF}"/>
                </a:ext>
              </a:extLst>
            </p:cNvPr>
            <p:cNvSpPr>
              <a:spLocks noChangeShapeType="1"/>
            </p:cNvSpPr>
            <p:nvPr/>
          </p:nvSpPr>
          <p:spPr bwMode="auto">
            <a:xfrm>
              <a:off x="1903413" y="3194050"/>
              <a:ext cx="4395787" cy="538163"/>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7" name="Group 6">
              <a:extLst>
                <a:ext uri="{FF2B5EF4-FFF2-40B4-BE49-F238E27FC236}">
                  <a16:creationId xmlns:a16="http://schemas.microsoft.com/office/drawing/2014/main" id="{11EFF149-A949-1048-8F51-B8ADA5DF295A}"/>
                </a:ext>
              </a:extLst>
            </p:cNvPr>
            <p:cNvGrpSpPr>
              <a:grpSpLocks/>
            </p:cNvGrpSpPr>
            <p:nvPr/>
          </p:nvGrpSpPr>
          <p:grpSpPr bwMode="auto">
            <a:xfrm>
              <a:off x="3500567" y="2596748"/>
              <a:ext cx="2591313" cy="1324307"/>
              <a:chOff x="3500567" y="2596748"/>
              <a:chExt cx="2591313" cy="1324307"/>
            </a:xfrm>
          </p:grpSpPr>
          <p:sp>
            <p:nvSpPr>
              <p:cNvPr id="92248" name="Text Box 27">
                <a:extLst>
                  <a:ext uri="{FF2B5EF4-FFF2-40B4-BE49-F238E27FC236}">
                    <a16:creationId xmlns:a16="http://schemas.microsoft.com/office/drawing/2014/main" id="{C6592266-A753-F545-837E-D6232011F9EF}"/>
                  </a:ext>
                </a:extLst>
              </p:cNvPr>
              <p:cNvSpPr txBox="1">
                <a:spLocks noChangeArrowheads="1"/>
              </p:cNvSpPr>
              <p:nvPr/>
            </p:nvSpPr>
            <p:spPr bwMode="auto">
              <a:xfrm>
                <a:off x="3500567" y="2596748"/>
                <a:ext cx="1379538" cy="330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b="1" dirty="0">
                    <a:solidFill>
                      <a:srgbClr val="000000"/>
                    </a:solidFill>
                  </a:rPr>
                  <a:t>DHCP offer</a:t>
                </a:r>
                <a:endParaRPr lang="en-US" altLang="en-US" sz="1600" dirty="0">
                  <a:solidFill>
                    <a:srgbClr val="000000"/>
                  </a:solidFill>
                  <a:latin typeface="Comic Sans MS" panose="030F0902030302020204" pitchFamily="66" charset="0"/>
                </a:endParaRPr>
              </a:p>
            </p:txBody>
          </p:sp>
          <p:sp>
            <p:nvSpPr>
              <p:cNvPr id="92249" name="Text Box 28">
                <a:extLst>
                  <a:ext uri="{FF2B5EF4-FFF2-40B4-BE49-F238E27FC236}">
                    <a16:creationId xmlns:a16="http://schemas.microsoft.com/office/drawing/2014/main" id="{4189166B-3573-F949-BA9B-B364B56EA183}"/>
                  </a:ext>
                </a:extLst>
              </p:cNvPr>
              <p:cNvSpPr txBox="1">
                <a:spLocks noChangeArrowheads="1"/>
              </p:cNvSpPr>
              <p:nvPr/>
            </p:nvSpPr>
            <p:spPr bwMode="auto">
              <a:xfrm>
                <a:off x="3547975" y="2818788"/>
                <a:ext cx="2543905" cy="1102267"/>
              </a:xfrm>
              <a:prstGeom prst="rect">
                <a:avLst/>
              </a:prstGeom>
              <a:solidFill>
                <a:srgbClr val="FFFFFF"/>
              </a:solidFill>
              <a:ln w="9525">
                <a:solidFill>
                  <a:srgbClr val="000000"/>
                </a:solid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800" dirty="0">
                  <a:solidFill>
                    <a:srgbClr val="000000"/>
                  </a:solidFill>
                  <a:latin typeface="Comic Sans MS" panose="030F0902030302020204" pitchFamily="66" charset="0"/>
                </a:endParaRPr>
              </a:p>
            </p:txBody>
          </p:sp>
        </p:grpSp>
        <p:sp>
          <p:nvSpPr>
            <p:cNvPr id="34828" name="Line 29">
              <a:extLst>
                <a:ext uri="{FF2B5EF4-FFF2-40B4-BE49-F238E27FC236}">
                  <a16:creationId xmlns:a16="http://schemas.microsoft.com/office/drawing/2014/main" id="{DB0CD258-B98F-ED4D-8462-86156E92E8CC}"/>
                </a:ext>
              </a:extLst>
            </p:cNvPr>
            <p:cNvSpPr>
              <a:spLocks noChangeShapeType="1"/>
            </p:cNvSpPr>
            <p:nvPr/>
          </p:nvSpPr>
          <p:spPr bwMode="auto">
            <a:xfrm flipH="1">
              <a:off x="1795463" y="4422775"/>
              <a:ext cx="4395787" cy="536575"/>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8" name="Group 7">
              <a:extLst>
                <a:ext uri="{FF2B5EF4-FFF2-40B4-BE49-F238E27FC236}">
                  <a16:creationId xmlns:a16="http://schemas.microsoft.com/office/drawing/2014/main" id="{DFFE3E10-FCA4-F649-AAA3-C8FE85FD11E7}"/>
                </a:ext>
              </a:extLst>
            </p:cNvPr>
            <p:cNvGrpSpPr>
              <a:grpSpLocks/>
            </p:cNvGrpSpPr>
            <p:nvPr/>
          </p:nvGrpSpPr>
          <p:grpSpPr bwMode="auto">
            <a:xfrm>
              <a:off x="1966913" y="3765550"/>
              <a:ext cx="2937089" cy="1363920"/>
              <a:chOff x="1966913" y="3765550"/>
              <a:chExt cx="2937089" cy="1363920"/>
            </a:xfrm>
          </p:grpSpPr>
          <p:sp>
            <p:nvSpPr>
              <p:cNvPr id="92246" name="Text Box 30">
                <a:extLst>
                  <a:ext uri="{FF2B5EF4-FFF2-40B4-BE49-F238E27FC236}">
                    <a16:creationId xmlns:a16="http://schemas.microsoft.com/office/drawing/2014/main" id="{9B6067B6-08E1-CE46-855A-A4BDAC862997}"/>
                  </a:ext>
                </a:extLst>
              </p:cNvPr>
              <p:cNvSpPr txBox="1">
                <a:spLocks noChangeArrowheads="1"/>
              </p:cNvSpPr>
              <p:nvPr/>
            </p:nvSpPr>
            <p:spPr bwMode="auto">
              <a:xfrm>
                <a:off x="1966913" y="3765550"/>
                <a:ext cx="1379537" cy="3286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a:solidFill>
                      <a:srgbClr val="000000"/>
                    </a:solidFill>
                  </a:rPr>
                  <a:t>DHCP request</a:t>
                </a:r>
                <a:endParaRPr lang="en-US" altLang="en-US" sz="1600">
                  <a:solidFill>
                    <a:srgbClr val="000000"/>
                  </a:solidFill>
                  <a:latin typeface="Comic Sans MS" panose="030F0902030302020204" pitchFamily="66" charset="0"/>
                </a:endParaRPr>
              </a:p>
            </p:txBody>
          </p:sp>
          <p:sp>
            <p:nvSpPr>
              <p:cNvPr id="92247" name="Text Box 31">
                <a:extLst>
                  <a:ext uri="{FF2B5EF4-FFF2-40B4-BE49-F238E27FC236}">
                    <a16:creationId xmlns:a16="http://schemas.microsoft.com/office/drawing/2014/main" id="{242B7CE3-0A29-7449-B18A-D522E60A121B}"/>
                  </a:ext>
                </a:extLst>
              </p:cNvPr>
              <p:cNvSpPr txBox="1">
                <a:spLocks noChangeArrowheads="1"/>
              </p:cNvSpPr>
              <p:nvPr/>
            </p:nvSpPr>
            <p:spPr bwMode="auto">
              <a:xfrm>
                <a:off x="2146515" y="3993288"/>
                <a:ext cx="2757487" cy="1136182"/>
              </a:xfrm>
              <a:prstGeom prst="rect">
                <a:avLst/>
              </a:prstGeom>
              <a:solidFill>
                <a:srgbClr val="FFFFFF"/>
              </a:solidFill>
              <a:ln w="9525">
                <a:solidFill>
                  <a:srgbClr val="000000"/>
                </a:solid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100" dirty="0" err="1">
                    <a:solidFill>
                      <a:srgbClr val="000000"/>
                    </a:solidFill>
                    <a:latin typeface="+mn-lt"/>
                  </a:rPr>
                  <a:t>src</a:t>
                </a:r>
                <a:r>
                  <a:rPr lang="en-US" altLang="en-US" sz="1100" dirty="0">
                    <a:solidFill>
                      <a:srgbClr val="000000"/>
                    </a:solidFill>
                    <a:latin typeface="+mn-lt"/>
                  </a:rPr>
                  <a:t>:  0.0.0.0, 68     </a:t>
                </a:r>
              </a:p>
              <a:p>
                <a:r>
                  <a:rPr lang="en-US" altLang="en-US" sz="1100" dirty="0" err="1">
                    <a:solidFill>
                      <a:srgbClr val="000000"/>
                    </a:solidFill>
                    <a:latin typeface="+mn-lt"/>
                  </a:rPr>
                  <a:t>dest</a:t>
                </a:r>
                <a:r>
                  <a:rPr lang="en-US" altLang="en-US" sz="1100" dirty="0">
                    <a:solidFill>
                      <a:srgbClr val="000000"/>
                    </a:solidFill>
                    <a:latin typeface="+mn-lt"/>
                  </a:rPr>
                  <a:t>::  </a:t>
                </a:r>
                <a:r>
                  <a:rPr lang="en-US" altLang="en-US" sz="1100" dirty="0">
                    <a:solidFill>
                      <a:srgbClr val="C00000"/>
                    </a:solidFill>
                    <a:latin typeface="+mn-lt"/>
                  </a:rPr>
                  <a:t>255.255.255.255</a:t>
                </a:r>
                <a:r>
                  <a:rPr lang="en-US" altLang="en-US" sz="1100" dirty="0">
                    <a:solidFill>
                      <a:srgbClr val="000000"/>
                    </a:solidFill>
                    <a:latin typeface="+mn-lt"/>
                  </a:rPr>
                  <a:t>, 67</a:t>
                </a:r>
              </a:p>
              <a:p>
                <a:r>
                  <a:rPr lang="en-US" altLang="en-US" sz="1100" dirty="0" err="1">
                    <a:latin typeface="+mn-lt"/>
                  </a:rPr>
                  <a:t>DHCPRequest</a:t>
                </a:r>
                <a:endParaRPr lang="en-US" altLang="en-US" sz="1100" dirty="0">
                  <a:solidFill>
                    <a:srgbClr val="000000"/>
                  </a:solidFill>
                  <a:latin typeface="+mn-lt"/>
                </a:endParaRPr>
              </a:p>
              <a:p>
                <a:r>
                  <a:rPr lang="en-US" altLang="en-US" sz="1100" dirty="0" err="1">
                    <a:solidFill>
                      <a:srgbClr val="000000"/>
                    </a:solidFill>
                    <a:latin typeface="+mn-lt"/>
                  </a:rPr>
                  <a:t>yiaddrr</a:t>
                </a:r>
                <a:r>
                  <a:rPr lang="en-US" altLang="en-US" sz="1100" dirty="0">
                    <a:solidFill>
                      <a:srgbClr val="000000"/>
                    </a:solidFill>
                    <a:latin typeface="+mn-lt"/>
                  </a:rPr>
                  <a:t>: </a:t>
                </a:r>
                <a:r>
                  <a:rPr lang="en-US" altLang="en-US" sz="1100" u="sng" dirty="0">
                    <a:solidFill>
                      <a:srgbClr val="000000"/>
                    </a:solidFill>
                    <a:latin typeface="+mn-lt"/>
                  </a:rPr>
                  <a:t>1.1.1.10/24</a:t>
                </a:r>
              </a:p>
              <a:p>
                <a:r>
                  <a:rPr lang="en-US" altLang="en-US" sz="1100" dirty="0">
                    <a:solidFill>
                      <a:srgbClr val="000000"/>
                    </a:solidFill>
                    <a:latin typeface="+mn-lt"/>
                  </a:rPr>
                  <a:t>transaction ID: 655</a:t>
                </a:r>
              </a:p>
              <a:p>
                <a:r>
                  <a:rPr lang="en-US" altLang="en-US" sz="1100" dirty="0">
                    <a:solidFill>
                      <a:srgbClr val="000000"/>
                    </a:solidFill>
                    <a:latin typeface="+mn-lt"/>
                  </a:rPr>
                  <a:t>DHCP </a:t>
                </a:r>
                <a:r>
                  <a:rPr lang="en-US" altLang="en-US" sz="1100" dirty="0" err="1">
                    <a:solidFill>
                      <a:srgbClr val="000000"/>
                    </a:solidFill>
                    <a:latin typeface="+mn-lt"/>
                  </a:rPr>
                  <a:t>serverID</a:t>
                </a:r>
                <a:r>
                  <a:rPr lang="en-US" altLang="en-US" sz="1100" dirty="0">
                    <a:solidFill>
                      <a:srgbClr val="000000"/>
                    </a:solidFill>
                    <a:latin typeface="+mn-lt"/>
                  </a:rPr>
                  <a:t>: 1.1.1.</a:t>
                </a:r>
                <a:r>
                  <a:rPr lang="en-US" altLang="en-US" sz="1100" dirty="0">
                    <a:latin typeface="+mn-lt"/>
                  </a:rPr>
                  <a:t>254</a:t>
                </a:r>
                <a:endParaRPr lang="en-US" altLang="en-US" sz="1100" dirty="0">
                  <a:solidFill>
                    <a:srgbClr val="000000"/>
                  </a:solidFill>
                  <a:latin typeface="+mn-lt"/>
                </a:endParaRPr>
              </a:p>
              <a:p>
                <a:r>
                  <a:rPr lang="en-US" altLang="en-US" sz="1100" dirty="0">
                    <a:solidFill>
                      <a:srgbClr val="000000"/>
                    </a:solidFill>
                    <a:latin typeface="+mn-lt"/>
                  </a:rPr>
                  <a:t>lifetime: 3600 secs</a:t>
                </a:r>
                <a:endParaRPr lang="en-US" altLang="en-US" sz="1400" dirty="0">
                  <a:solidFill>
                    <a:srgbClr val="000000"/>
                  </a:solidFill>
                  <a:latin typeface="+mn-lt"/>
                </a:endParaRPr>
              </a:p>
            </p:txBody>
          </p:sp>
        </p:grpSp>
        <p:sp>
          <p:nvSpPr>
            <p:cNvPr id="34831" name="Line 32">
              <a:extLst>
                <a:ext uri="{FF2B5EF4-FFF2-40B4-BE49-F238E27FC236}">
                  <a16:creationId xmlns:a16="http://schemas.microsoft.com/office/drawing/2014/main" id="{314DB279-0040-DA4C-AF97-C121D4FBB34B}"/>
                </a:ext>
              </a:extLst>
            </p:cNvPr>
            <p:cNvSpPr>
              <a:spLocks noChangeShapeType="1"/>
            </p:cNvSpPr>
            <p:nvPr/>
          </p:nvSpPr>
          <p:spPr bwMode="auto">
            <a:xfrm>
              <a:off x="1881188" y="5453063"/>
              <a:ext cx="4395787" cy="538162"/>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9" name="Group 8">
              <a:extLst>
                <a:ext uri="{FF2B5EF4-FFF2-40B4-BE49-F238E27FC236}">
                  <a16:creationId xmlns:a16="http://schemas.microsoft.com/office/drawing/2014/main" id="{1A711349-C24D-AC49-B788-AFECE3860F94}"/>
                </a:ext>
              </a:extLst>
            </p:cNvPr>
            <p:cNvGrpSpPr>
              <a:grpSpLocks/>
            </p:cNvGrpSpPr>
            <p:nvPr/>
          </p:nvGrpSpPr>
          <p:grpSpPr bwMode="auto">
            <a:xfrm>
              <a:off x="3519488" y="5168900"/>
              <a:ext cx="2509837" cy="1396991"/>
              <a:chOff x="3519488" y="5168900"/>
              <a:chExt cx="2509837" cy="1396991"/>
            </a:xfrm>
          </p:grpSpPr>
          <p:sp>
            <p:nvSpPr>
              <p:cNvPr id="92244" name="Text Box 33">
                <a:extLst>
                  <a:ext uri="{FF2B5EF4-FFF2-40B4-BE49-F238E27FC236}">
                    <a16:creationId xmlns:a16="http://schemas.microsoft.com/office/drawing/2014/main" id="{F570D1BF-7888-2940-8D6E-4569D8E26841}"/>
                  </a:ext>
                </a:extLst>
              </p:cNvPr>
              <p:cNvSpPr txBox="1">
                <a:spLocks noChangeArrowheads="1"/>
              </p:cNvSpPr>
              <p:nvPr/>
            </p:nvSpPr>
            <p:spPr bwMode="auto">
              <a:xfrm>
                <a:off x="3519488" y="5168900"/>
                <a:ext cx="1379537" cy="3286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200" b="1">
                    <a:solidFill>
                      <a:srgbClr val="000000"/>
                    </a:solidFill>
                  </a:rPr>
                  <a:t>DHCP ACK</a:t>
                </a:r>
                <a:endParaRPr lang="en-US" altLang="en-US" sz="1600">
                  <a:solidFill>
                    <a:srgbClr val="000000"/>
                  </a:solidFill>
                  <a:latin typeface="Comic Sans MS" panose="030F0902030302020204" pitchFamily="66" charset="0"/>
                </a:endParaRPr>
              </a:p>
            </p:txBody>
          </p:sp>
          <p:sp>
            <p:nvSpPr>
              <p:cNvPr id="92245" name="Text Box 34">
                <a:extLst>
                  <a:ext uri="{FF2B5EF4-FFF2-40B4-BE49-F238E27FC236}">
                    <a16:creationId xmlns:a16="http://schemas.microsoft.com/office/drawing/2014/main" id="{D7C2FE46-0B57-074A-A8D0-AD949686CE19}"/>
                  </a:ext>
                </a:extLst>
              </p:cNvPr>
              <p:cNvSpPr txBox="1">
                <a:spLocks noChangeArrowheads="1"/>
              </p:cNvSpPr>
              <p:nvPr/>
            </p:nvSpPr>
            <p:spPr bwMode="auto">
              <a:xfrm>
                <a:off x="3558746" y="5421313"/>
                <a:ext cx="2470579" cy="1144578"/>
              </a:xfrm>
              <a:prstGeom prst="rect">
                <a:avLst/>
              </a:prstGeom>
              <a:solidFill>
                <a:srgbClr val="FFFFFF"/>
              </a:solidFill>
              <a:ln w="9525">
                <a:solidFill>
                  <a:srgbClr val="000000"/>
                </a:solid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100" dirty="0" err="1">
                    <a:solidFill>
                      <a:srgbClr val="000000"/>
                    </a:solidFill>
                    <a:latin typeface="+mn-lt"/>
                  </a:rPr>
                  <a:t>src</a:t>
                </a:r>
                <a:r>
                  <a:rPr lang="en-US" altLang="en-US" sz="1100" dirty="0">
                    <a:solidFill>
                      <a:srgbClr val="000000"/>
                    </a:solidFill>
                    <a:latin typeface="+mn-lt"/>
                  </a:rPr>
                  <a:t>: 223.1.2.5, 67      </a:t>
                </a:r>
              </a:p>
              <a:p>
                <a:r>
                  <a:rPr lang="en-US" altLang="en-US" sz="1100" dirty="0" err="1">
                    <a:solidFill>
                      <a:srgbClr val="000000"/>
                    </a:solidFill>
                    <a:latin typeface="+mn-lt"/>
                  </a:rPr>
                  <a:t>dest</a:t>
                </a:r>
                <a:r>
                  <a:rPr lang="en-US" altLang="en-US" sz="1100" dirty="0">
                    <a:solidFill>
                      <a:srgbClr val="000000"/>
                    </a:solidFill>
                    <a:latin typeface="+mn-lt"/>
                  </a:rPr>
                  <a:t>:  </a:t>
                </a:r>
                <a:r>
                  <a:rPr lang="en-US" altLang="en-US" sz="1100" dirty="0">
                    <a:solidFill>
                      <a:srgbClr val="C00000"/>
                    </a:solidFill>
                    <a:latin typeface="+mn-lt"/>
                  </a:rPr>
                  <a:t>255.255.255.255</a:t>
                </a:r>
                <a:r>
                  <a:rPr lang="en-US" altLang="en-US" sz="1100" dirty="0">
                    <a:solidFill>
                      <a:srgbClr val="000000"/>
                    </a:solidFill>
                    <a:latin typeface="+mn-lt"/>
                  </a:rPr>
                  <a:t>, 68</a:t>
                </a:r>
              </a:p>
              <a:p>
                <a:r>
                  <a:rPr lang="en-US" altLang="en-US" sz="1100" dirty="0" err="1"/>
                  <a:t>DHCPAck</a:t>
                </a:r>
                <a:endParaRPr lang="en-US" altLang="en-US" sz="1100" dirty="0">
                  <a:solidFill>
                    <a:srgbClr val="000000"/>
                  </a:solidFill>
                  <a:latin typeface="+mn-lt"/>
                </a:endParaRPr>
              </a:p>
              <a:p>
                <a:r>
                  <a:rPr lang="en-US" altLang="en-US" sz="1100" dirty="0" err="1">
                    <a:solidFill>
                      <a:srgbClr val="000000"/>
                    </a:solidFill>
                    <a:latin typeface="+mn-lt"/>
                  </a:rPr>
                  <a:t>yiaddrr</a:t>
                </a:r>
                <a:r>
                  <a:rPr lang="en-US" altLang="en-US" sz="1100" dirty="0">
                    <a:solidFill>
                      <a:srgbClr val="000000"/>
                    </a:solidFill>
                    <a:latin typeface="+mn-lt"/>
                  </a:rPr>
                  <a:t>: </a:t>
                </a:r>
                <a:r>
                  <a:rPr lang="en-US" altLang="en-US" sz="1100" u="sng" dirty="0">
                    <a:solidFill>
                      <a:srgbClr val="000000"/>
                    </a:solidFill>
                    <a:latin typeface="+mn-lt"/>
                  </a:rPr>
                  <a:t>1.1.1.10/24</a:t>
                </a:r>
              </a:p>
              <a:p>
                <a:r>
                  <a:rPr lang="en-US" altLang="en-US" sz="1100" dirty="0">
                    <a:solidFill>
                      <a:srgbClr val="000000"/>
                    </a:solidFill>
                    <a:latin typeface="+mn-lt"/>
                  </a:rPr>
                  <a:t>transaction ID: 655</a:t>
                </a:r>
              </a:p>
              <a:p>
                <a:r>
                  <a:rPr lang="en-US" altLang="en-US" sz="1100" dirty="0">
                    <a:solidFill>
                      <a:srgbClr val="000000"/>
                    </a:solidFill>
                  </a:rPr>
                  <a:t>DHCP </a:t>
                </a:r>
                <a:r>
                  <a:rPr lang="en-US" altLang="en-US" sz="1100" dirty="0" err="1">
                    <a:solidFill>
                      <a:srgbClr val="000000"/>
                    </a:solidFill>
                  </a:rPr>
                  <a:t>serverID</a:t>
                </a:r>
                <a:r>
                  <a:rPr lang="en-US" altLang="en-US" sz="1100" dirty="0">
                    <a:solidFill>
                      <a:srgbClr val="000000"/>
                    </a:solidFill>
                  </a:rPr>
                  <a:t>: 1.1</a:t>
                </a:r>
                <a:r>
                  <a:rPr lang="en-US" altLang="en-US" sz="1100" dirty="0"/>
                  <a:t>.1.254</a:t>
                </a:r>
                <a:endParaRPr lang="en-US" altLang="en-US" sz="1100" dirty="0">
                  <a:solidFill>
                    <a:srgbClr val="000000"/>
                  </a:solidFill>
                  <a:latin typeface="+mn-lt"/>
                </a:endParaRPr>
              </a:p>
              <a:p>
                <a:r>
                  <a:rPr lang="en-US" altLang="en-US" sz="1100" dirty="0">
                    <a:solidFill>
                      <a:srgbClr val="000000"/>
                    </a:solidFill>
                    <a:latin typeface="+mn-lt"/>
                  </a:rPr>
                  <a:t>lifetime: 3600 secs</a:t>
                </a:r>
              </a:p>
            </p:txBody>
          </p:sp>
        </p:grpSp>
        <p:grpSp>
          <p:nvGrpSpPr>
            <p:cNvPr id="92172" name="Group 36">
              <a:extLst>
                <a:ext uri="{FF2B5EF4-FFF2-40B4-BE49-F238E27FC236}">
                  <a16:creationId xmlns:a16="http://schemas.microsoft.com/office/drawing/2014/main" id="{DA7C4E36-BD2E-C243-ACAC-BAA86E1015C3}"/>
                </a:ext>
              </a:extLst>
            </p:cNvPr>
            <p:cNvGrpSpPr>
              <a:grpSpLocks/>
            </p:cNvGrpSpPr>
            <p:nvPr/>
          </p:nvGrpSpPr>
          <p:grpSpPr bwMode="auto">
            <a:xfrm>
              <a:off x="6294438" y="1781175"/>
              <a:ext cx="784225" cy="549275"/>
              <a:chOff x="4420" y="878"/>
              <a:chExt cx="614" cy="458"/>
            </a:xfrm>
          </p:grpSpPr>
          <p:pic>
            <p:nvPicPr>
              <p:cNvPr id="92222" name="Picture 37" descr="laptop_keyboard">
                <a:extLst>
                  <a:ext uri="{FF2B5EF4-FFF2-40B4-BE49-F238E27FC236}">
                    <a16:creationId xmlns:a16="http://schemas.microsoft.com/office/drawing/2014/main" id="{8D6349F4-7690-A549-A172-C280973248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9064" flipH="1">
                <a:off x="4420" y="1108"/>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3" name="Freeform 38">
                <a:extLst>
                  <a:ext uri="{FF2B5EF4-FFF2-40B4-BE49-F238E27FC236}">
                    <a16:creationId xmlns:a16="http://schemas.microsoft.com/office/drawing/2014/main" id="{1913F0ED-34EF-1245-8253-972472F88C13}"/>
                  </a:ext>
                </a:extLst>
              </p:cNvPr>
              <p:cNvSpPr>
                <a:spLocks/>
              </p:cNvSpPr>
              <p:nvPr/>
            </p:nvSpPr>
            <p:spPr bwMode="auto">
              <a:xfrm>
                <a:off x="4595" y="888"/>
                <a:ext cx="424" cy="297"/>
              </a:xfrm>
              <a:custGeom>
                <a:avLst/>
                <a:gdLst>
                  <a:gd name="T0" fmla="*/ 0 w 2982"/>
                  <a:gd name="T1" fmla="*/ 0 h 2442"/>
                  <a:gd name="T2" fmla="*/ 0 w 2982"/>
                  <a:gd name="T3" fmla="*/ 0 h 2442"/>
                  <a:gd name="T4" fmla="*/ 0 w 2982"/>
                  <a:gd name="T5" fmla="*/ 0 h 2442"/>
                  <a:gd name="T6" fmla="*/ 0 w 2982"/>
                  <a:gd name="T7" fmla="*/ 0 h 2442"/>
                  <a:gd name="T8" fmla="*/ 0 w 2982"/>
                  <a:gd name="T9" fmla="*/ 0 h 2442"/>
                  <a:gd name="T10" fmla="*/ 0 60000 65536"/>
                  <a:gd name="T11" fmla="*/ 0 60000 65536"/>
                  <a:gd name="T12" fmla="*/ 0 60000 65536"/>
                  <a:gd name="T13" fmla="*/ 0 60000 65536"/>
                  <a:gd name="T14" fmla="*/ 0 60000 65536"/>
                  <a:gd name="T15" fmla="*/ 0 w 2982"/>
                  <a:gd name="T16" fmla="*/ 0 h 2442"/>
                  <a:gd name="T17" fmla="*/ 2982 w 2982"/>
                  <a:gd name="T18" fmla="*/ 2442 h 2442"/>
                </a:gdLst>
                <a:ahLst/>
                <a:cxnLst>
                  <a:cxn ang="T10">
                    <a:pos x="T0" y="T1"/>
                  </a:cxn>
                  <a:cxn ang="T11">
                    <a:pos x="T2" y="T3"/>
                  </a:cxn>
                  <a:cxn ang="T12">
                    <a:pos x="T4" y="T5"/>
                  </a:cxn>
                  <a:cxn ang="T13">
                    <a:pos x="T6" y="T7"/>
                  </a:cxn>
                  <a:cxn ang="T14">
                    <a:pos x="T8" y="T9"/>
                  </a:cxn>
                </a:cxnLst>
                <a:rect l="T15" t="T16" r="T17" b="T18"/>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p:spPr>
            <p:txBody>
              <a:bodyPr/>
              <a:lstStyle/>
              <a:p>
                <a:endParaRPr lang="en-US"/>
              </a:p>
            </p:txBody>
          </p:sp>
          <p:pic>
            <p:nvPicPr>
              <p:cNvPr id="92224" name="Picture 39" descr="screen">
                <a:extLst>
                  <a:ext uri="{FF2B5EF4-FFF2-40B4-BE49-F238E27FC236}">
                    <a16:creationId xmlns:a16="http://schemas.microsoft.com/office/drawing/2014/main" id="{9F17C415-4686-FA43-85D6-98C0A29D1B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6" y="895"/>
                <a:ext cx="385"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5" name="Freeform 40">
                <a:extLst>
                  <a:ext uri="{FF2B5EF4-FFF2-40B4-BE49-F238E27FC236}">
                    <a16:creationId xmlns:a16="http://schemas.microsoft.com/office/drawing/2014/main" id="{5B8AB27B-5546-834A-BA06-1CFE18BB3DA3}"/>
                  </a:ext>
                </a:extLst>
              </p:cNvPr>
              <p:cNvSpPr>
                <a:spLocks/>
              </p:cNvSpPr>
              <p:nvPr/>
            </p:nvSpPr>
            <p:spPr bwMode="auto">
              <a:xfrm>
                <a:off x="4672" y="879"/>
                <a:ext cx="359" cy="55"/>
              </a:xfrm>
              <a:custGeom>
                <a:avLst/>
                <a:gdLst>
                  <a:gd name="T0" fmla="*/ 0 w 2528"/>
                  <a:gd name="T1" fmla="*/ 0 h 455"/>
                  <a:gd name="T2" fmla="*/ 0 w 2528"/>
                  <a:gd name="T3" fmla="*/ 0 h 455"/>
                  <a:gd name="T4" fmla="*/ 0 w 2528"/>
                  <a:gd name="T5" fmla="*/ 0 h 455"/>
                  <a:gd name="T6" fmla="*/ 0 w 2528"/>
                  <a:gd name="T7" fmla="*/ 0 h 455"/>
                  <a:gd name="T8" fmla="*/ 0 w 2528"/>
                  <a:gd name="T9" fmla="*/ 0 h 455"/>
                  <a:gd name="T10" fmla="*/ 0 60000 65536"/>
                  <a:gd name="T11" fmla="*/ 0 60000 65536"/>
                  <a:gd name="T12" fmla="*/ 0 60000 65536"/>
                  <a:gd name="T13" fmla="*/ 0 60000 65536"/>
                  <a:gd name="T14" fmla="*/ 0 60000 65536"/>
                  <a:gd name="T15" fmla="*/ 0 w 2528"/>
                  <a:gd name="T16" fmla="*/ 0 h 455"/>
                  <a:gd name="T17" fmla="*/ 2528 w 2528"/>
                  <a:gd name="T18" fmla="*/ 455 h 455"/>
                </a:gdLst>
                <a:ahLst/>
                <a:cxnLst>
                  <a:cxn ang="T10">
                    <a:pos x="T0" y="T1"/>
                  </a:cxn>
                  <a:cxn ang="T11">
                    <a:pos x="T2" y="T3"/>
                  </a:cxn>
                  <a:cxn ang="T12">
                    <a:pos x="T4" y="T5"/>
                  </a:cxn>
                  <a:cxn ang="T13">
                    <a:pos x="T6" y="T7"/>
                  </a:cxn>
                  <a:cxn ang="T14">
                    <a:pos x="T8" y="T9"/>
                  </a:cxn>
                </a:cxnLst>
                <a:rect l="T15" t="T16" r="T17" b="T18"/>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26" name="Freeform 41">
                <a:extLst>
                  <a:ext uri="{FF2B5EF4-FFF2-40B4-BE49-F238E27FC236}">
                    <a16:creationId xmlns:a16="http://schemas.microsoft.com/office/drawing/2014/main" id="{F7C8F176-4AB3-AF44-8CF7-D2A8F5EF5C1D}"/>
                  </a:ext>
                </a:extLst>
              </p:cNvPr>
              <p:cNvSpPr>
                <a:spLocks/>
              </p:cNvSpPr>
              <p:nvPr/>
            </p:nvSpPr>
            <p:spPr bwMode="auto">
              <a:xfrm>
                <a:off x="4591" y="878"/>
                <a:ext cx="100" cy="230"/>
              </a:xfrm>
              <a:custGeom>
                <a:avLst/>
                <a:gdLst>
                  <a:gd name="T0" fmla="*/ 0 w 702"/>
                  <a:gd name="T1" fmla="*/ 0 h 1893"/>
                  <a:gd name="T2" fmla="*/ 0 w 702"/>
                  <a:gd name="T3" fmla="*/ 0 h 1893"/>
                  <a:gd name="T4" fmla="*/ 0 w 702"/>
                  <a:gd name="T5" fmla="*/ 0 h 1893"/>
                  <a:gd name="T6" fmla="*/ 0 w 702"/>
                  <a:gd name="T7" fmla="*/ 0 h 1893"/>
                  <a:gd name="T8" fmla="*/ 0 w 702"/>
                  <a:gd name="T9" fmla="*/ 0 h 1893"/>
                  <a:gd name="T10" fmla="*/ 0 60000 65536"/>
                  <a:gd name="T11" fmla="*/ 0 60000 65536"/>
                  <a:gd name="T12" fmla="*/ 0 60000 65536"/>
                  <a:gd name="T13" fmla="*/ 0 60000 65536"/>
                  <a:gd name="T14" fmla="*/ 0 60000 65536"/>
                  <a:gd name="T15" fmla="*/ 0 w 702"/>
                  <a:gd name="T16" fmla="*/ 0 h 1893"/>
                  <a:gd name="T17" fmla="*/ 702 w 702"/>
                  <a:gd name="T18" fmla="*/ 1893 h 1893"/>
                </a:gdLst>
                <a:ahLst/>
                <a:cxnLst>
                  <a:cxn ang="T10">
                    <a:pos x="T0" y="T1"/>
                  </a:cxn>
                  <a:cxn ang="T11">
                    <a:pos x="T2" y="T3"/>
                  </a:cxn>
                  <a:cxn ang="T12">
                    <a:pos x="T4" y="T5"/>
                  </a:cxn>
                  <a:cxn ang="T13">
                    <a:pos x="T6" y="T7"/>
                  </a:cxn>
                  <a:cxn ang="T14">
                    <a:pos x="T8" y="T9"/>
                  </a:cxn>
                </a:cxnLst>
                <a:rect l="T15" t="T16" r="T17" b="T18"/>
                <a:pathLst>
                  <a:path w="702" h="1893">
                    <a:moveTo>
                      <a:pt x="579" y="0"/>
                    </a:moveTo>
                    <a:lnTo>
                      <a:pt x="0" y="1869"/>
                    </a:lnTo>
                    <a:lnTo>
                      <a:pt x="114" y="1893"/>
                    </a:lnTo>
                    <a:lnTo>
                      <a:pt x="702" y="51"/>
                    </a:lnTo>
                    <a:lnTo>
                      <a:pt x="579"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27" name="Freeform 42">
                <a:extLst>
                  <a:ext uri="{FF2B5EF4-FFF2-40B4-BE49-F238E27FC236}">
                    <a16:creationId xmlns:a16="http://schemas.microsoft.com/office/drawing/2014/main" id="{E41739FB-0CBF-A74E-8925-A67A72234EFB}"/>
                  </a:ext>
                </a:extLst>
              </p:cNvPr>
              <p:cNvSpPr>
                <a:spLocks/>
              </p:cNvSpPr>
              <p:nvPr/>
            </p:nvSpPr>
            <p:spPr bwMode="auto">
              <a:xfrm>
                <a:off x="4921" y="920"/>
                <a:ext cx="108" cy="265"/>
              </a:xfrm>
              <a:custGeom>
                <a:avLst/>
                <a:gdLst>
                  <a:gd name="T0" fmla="*/ 0 w 756"/>
                  <a:gd name="T1" fmla="*/ 0 h 2184"/>
                  <a:gd name="T2" fmla="*/ 0 w 756"/>
                  <a:gd name="T3" fmla="*/ 0 h 2184"/>
                  <a:gd name="T4" fmla="*/ 0 w 756"/>
                  <a:gd name="T5" fmla="*/ 0 h 2184"/>
                  <a:gd name="T6" fmla="*/ 0 w 756"/>
                  <a:gd name="T7" fmla="*/ 0 h 2184"/>
                  <a:gd name="T8" fmla="*/ 0 w 756"/>
                  <a:gd name="T9" fmla="*/ 0 h 2184"/>
                  <a:gd name="T10" fmla="*/ 0 60000 65536"/>
                  <a:gd name="T11" fmla="*/ 0 60000 65536"/>
                  <a:gd name="T12" fmla="*/ 0 60000 65536"/>
                  <a:gd name="T13" fmla="*/ 0 60000 65536"/>
                  <a:gd name="T14" fmla="*/ 0 60000 65536"/>
                  <a:gd name="T15" fmla="*/ 0 w 756"/>
                  <a:gd name="T16" fmla="*/ 0 h 2184"/>
                  <a:gd name="T17" fmla="*/ 756 w 756"/>
                  <a:gd name="T18" fmla="*/ 2184 h 2184"/>
                </a:gdLst>
                <a:ahLst/>
                <a:cxnLst>
                  <a:cxn ang="T10">
                    <a:pos x="T0" y="T1"/>
                  </a:cxn>
                  <a:cxn ang="T11">
                    <a:pos x="T2" y="T3"/>
                  </a:cxn>
                  <a:cxn ang="T12">
                    <a:pos x="T4" y="T5"/>
                  </a:cxn>
                  <a:cxn ang="T13">
                    <a:pos x="T6" y="T7"/>
                  </a:cxn>
                  <a:cxn ang="T14">
                    <a:pos x="T8" y="T9"/>
                  </a:cxn>
                </a:cxnLst>
                <a:rect l="T15" t="T16" r="T17" b="T18"/>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28" name="Freeform 43">
                <a:extLst>
                  <a:ext uri="{FF2B5EF4-FFF2-40B4-BE49-F238E27FC236}">
                    <a16:creationId xmlns:a16="http://schemas.microsoft.com/office/drawing/2014/main" id="{94B610FA-731D-2244-9918-D663FD38E3B7}"/>
                  </a:ext>
                </a:extLst>
              </p:cNvPr>
              <p:cNvSpPr>
                <a:spLocks/>
              </p:cNvSpPr>
              <p:nvPr/>
            </p:nvSpPr>
            <p:spPr bwMode="auto">
              <a:xfrm>
                <a:off x="4590" y="1097"/>
                <a:ext cx="394" cy="89"/>
              </a:xfrm>
              <a:custGeom>
                <a:avLst/>
                <a:gdLst>
                  <a:gd name="T0" fmla="*/ 0 w 2773"/>
                  <a:gd name="T1" fmla="*/ 0 h 738"/>
                  <a:gd name="T2" fmla="*/ 0 w 2773"/>
                  <a:gd name="T3" fmla="*/ 0 h 738"/>
                  <a:gd name="T4" fmla="*/ 0 w 2773"/>
                  <a:gd name="T5" fmla="*/ 0 h 738"/>
                  <a:gd name="T6" fmla="*/ 0 w 2773"/>
                  <a:gd name="T7" fmla="*/ 0 h 738"/>
                  <a:gd name="T8" fmla="*/ 0 w 2773"/>
                  <a:gd name="T9" fmla="*/ 0 h 738"/>
                  <a:gd name="T10" fmla="*/ 0 60000 65536"/>
                  <a:gd name="T11" fmla="*/ 0 60000 65536"/>
                  <a:gd name="T12" fmla="*/ 0 60000 65536"/>
                  <a:gd name="T13" fmla="*/ 0 60000 65536"/>
                  <a:gd name="T14" fmla="*/ 0 60000 65536"/>
                  <a:gd name="T15" fmla="*/ 0 w 2773"/>
                  <a:gd name="T16" fmla="*/ 0 h 738"/>
                  <a:gd name="T17" fmla="*/ 2773 w 2773"/>
                  <a:gd name="T18" fmla="*/ 738 h 738"/>
                </a:gdLst>
                <a:ahLst/>
                <a:cxnLst>
                  <a:cxn ang="T10">
                    <a:pos x="T0" y="T1"/>
                  </a:cxn>
                  <a:cxn ang="T11">
                    <a:pos x="T2" y="T3"/>
                  </a:cxn>
                  <a:cxn ang="T12">
                    <a:pos x="T4" y="T5"/>
                  </a:cxn>
                  <a:cxn ang="T13">
                    <a:pos x="T6" y="T7"/>
                  </a:cxn>
                  <a:cxn ang="T14">
                    <a:pos x="T8" y="T9"/>
                  </a:cxn>
                </a:cxnLst>
                <a:rect l="T15" t="T16" r="T17" b="T18"/>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29" name="Freeform 44">
                <a:extLst>
                  <a:ext uri="{FF2B5EF4-FFF2-40B4-BE49-F238E27FC236}">
                    <a16:creationId xmlns:a16="http://schemas.microsoft.com/office/drawing/2014/main" id="{C5585A00-B141-C847-95CD-7AD302AADFE1}"/>
                  </a:ext>
                </a:extLst>
              </p:cNvPr>
              <p:cNvSpPr>
                <a:spLocks/>
              </p:cNvSpPr>
              <p:nvPr/>
            </p:nvSpPr>
            <p:spPr bwMode="auto">
              <a:xfrm>
                <a:off x="4933" y="922"/>
                <a:ext cx="101" cy="266"/>
              </a:xfrm>
              <a:custGeom>
                <a:avLst/>
                <a:gdLst>
                  <a:gd name="T0" fmla="*/ 0 w 637"/>
                  <a:gd name="T1" fmla="*/ 0 h 1659"/>
                  <a:gd name="T2" fmla="*/ 0 w 637"/>
                  <a:gd name="T3" fmla="*/ 0 h 1659"/>
                  <a:gd name="T4" fmla="*/ 0 w 637"/>
                  <a:gd name="T5" fmla="*/ 0 h 1659"/>
                  <a:gd name="T6" fmla="*/ 0 w 637"/>
                  <a:gd name="T7" fmla="*/ 0 h 1659"/>
                  <a:gd name="T8" fmla="*/ 0 w 637"/>
                  <a:gd name="T9" fmla="*/ 0 h 1659"/>
                  <a:gd name="T10" fmla="*/ 0 60000 65536"/>
                  <a:gd name="T11" fmla="*/ 0 60000 65536"/>
                  <a:gd name="T12" fmla="*/ 0 60000 65536"/>
                  <a:gd name="T13" fmla="*/ 0 60000 65536"/>
                  <a:gd name="T14" fmla="*/ 0 60000 65536"/>
                  <a:gd name="T15" fmla="*/ 0 w 637"/>
                  <a:gd name="T16" fmla="*/ 0 h 1659"/>
                  <a:gd name="T17" fmla="*/ 637 w 637"/>
                  <a:gd name="T18" fmla="*/ 1659 h 1659"/>
                </a:gdLst>
                <a:ahLst/>
                <a:cxnLst>
                  <a:cxn ang="T10">
                    <a:pos x="T0" y="T1"/>
                  </a:cxn>
                  <a:cxn ang="T11">
                    <a:pos x="T2" y="T3"/>
                  </a:cxn>
                  <a:cxn ang="T12">
                    <a:pos x="T4" y="T5"/>
                  </a:cxn>
                  <a:cxn ang="T13">
                    <a:pos x="T6" y="T7"/>
                  </a:cxn>
                  <a:cxn ang="T14">
                    <a:pos x="T8" y="T9"/>
                  </a:cxn>
                </a:cxnLst>
                <a:rect l="T15" t="T16" r="T17" b="T18"/>
                <a:pathLst>
                  <a:path w="637" h="1659">
                    <a:moveTo>
                      <a:pt x="615" y="0"/>
                    </a:moveTo>
                    <a:lnTo>
                      <a:pt x="637" y="0"/>
                    </a:lnTo>
                    <a:lnTo>
                      <a:pt x="68" y="1659"/>
                    </a:lnTo>
                    <a:lnTo>
                      <a:pt x="0" y="1647"/>
                    </a:lnTo>
                    <a:lnTo>
                      <a:pt x="615"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30" name="Freeform 45">
                <a:extLst>
                  <a:ext uri="{FF2B5EF4-FFF2-40B4-BE49-F238E27FC236}">
                    <a16:creationId xmlns:a16="http://schemas.microsoft.com/office/drawing/2014/main" id="{C53CC48A-6E42-B740-B934-0CF7CB03FCDF}"/>
                  </a:ext>
                </a:extLst>
              </p:cNvPr>
              <p:cNvSpPr>
                <a:spLocks/>
              </p:cNvSpPr>
              <p:nvPr/>
            </p:nvSpPr>
            <p:spPr bwMode="auto">
              <a:xfrm>
                <a:off x="4590" y="1109"/>
                <a:ext cx="351" cy="88"/>
              </a:xfrm>
              <a:custGeom>
                <a:avLst/>
                <a:gdLst>
                  <a:gd name="T0" fmla="*/ 0 w 2216"/>
                  <a:gd name="T1" fmla="*/ 0 h 550"/>
                  <a:gd name="T2" fmla="*/ 0 w 2216"/>
                  <a:gd name="T3" fmla="*/ 0 h 550"/>
                  <a:gd name="T4" fmla="*/ 0 w 2216"/>
                  <a:gd name="T5" fmla="*/ 0 h 550"/>
                  <a:gd name="T6" fmla="*/ 0 w 2216"/>
                  <a:gd name="T7" fmla="*/ 0 h 550"/>
                  <a:gd name="T8" fmla="*/ 0 w 2216"/>
                  <a:gd name="T9" fmla="*/ 0 h 550"/>
                  <a:gd name="T10" fmla="*/ 0 60000 65536"/>
                  <a:gd name="T11" fmla="*/ 0 60000 65536"/>
                  <a:gd name="T12" fmla="*/ 0 60000 65536"/>
                  <a:gd name="T13" fmla="*/ 0 60000 65536"/>
                  <a:gd name="T14" fmla="*/ 0 60000 65536"/>
                  <a:gd name="T15" fmla="*/ 0 w 2216"/>
                  <a:gd name="T16" fmla="*/ 0 h 550"/>
                  <a:gd name="T17" fmla="*/ 2216 w 2216"/>
                  <a:gd name="T18" fmla="*/ 550 h 550"/>
                </a:gdLst>
                <a:ahLst/>
                <a:cxnLst>
                  <a:cxn ang="T10">
                    <a:pos x="T0" y="T1"/>
                  </a:cxn>
                  <a:cxn ang="T11">
                    <a:pos x="T2" y="T3"/>
                  </a:cxn>
                  <a:cxn ang="T12">
                    <a:pos x="T4" y="T5"/>
                  </a:cxn>
                  <a:cxn ang="T13">
                    <a:pos x="T6" y="T7"/>
                  </a:cxn>
                  <a:cxn ang="T14">
                    <a:pos x="T8" y="T9"/>
                  </a:cxn>
                </a:cxnLst>
                <a:rect l="T15" t="T16" r="T17" b="T18"/>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2231" name="Group 46">
                <a:extLst>
                  <a:ext uri="{FF2B5EF4-FFF2-40B4-BE49-F238E27FC236}">
                    <a16:creationId xmlns:a16="http://schemas.microsoft.com/office/drawing/2014/main" id="{6F039688-364E-4B41-AFB1-755243506FDF}"/>
                  </a:ext>
                </a:extLst>
              </p:cNvPr>
              <p:cNvGrpSpPr>
                <a:grpSpLocks/>
              </p:cNvGrpSpPr>
              <p:nvPr/>
            </p:nvGrpSpPr>
            <p:grpSpPr bwMode="auto">
              <a:xfrm>
                <a:off x="4584" y="1203"/>
                <a:ext cx="119" cy="53"/>
                <a:chOff x="1740" y="2642"/>
                <a:chExt cx="752" cy="327"/>
              </a:xfrm>
            </p:grpSpPr>
            <p:sp>
              <p:nvSpPr>
                <p:cNvPr id="92238" name="Freeform 47">
                  <a:extLst>
                    <a:ext uri="{FF2B5EF4-FFF2-40B4-BE49-F238E27FC236}">
                      <a16:creationId xmlns:a16="http://schemas.microsoft.com/office/drawing/2014/main" id="{2CA60AA0-81CB-504D-BF3D-13B198628743}"/>
                    </a:ext>
                  </a:extLst>
                </p:cNvPr>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 name="T15" fmla="*/ 0 w 752"/>
                    <a:gd name="T16" fmla="*/ 0 h 327"/>
                    <a:gd name="T17" fmla="*/ 752 w 752"/>
                    <a:gd name="T18" fmla="*/ 327 h 327"/>
                  </a:gdLst>
                  <a:ahLst/>
                  <a:cxnLst>
                    <a:cxn ang="T10">
                      <a:pos x="T0" y="T1"/>
                    </a:cxn>
                    <a:cxn ang="T11">
                      <a:pos x="T2" y="T3"/>
                    </a:cxn>
                    <a:cxn ang="T12">
                      <a:pos x="T4" y="T5"/>
                    </a:cxn>
                    <a:cxn ang="T13">
                      <a:pos x="T6" y="T7"/>
                    </a:cxn>
                    <a:cxn ang="T14">
                      <a:pos x="T8" y="T9"/>
                    </a:cxn>
                  </a:cxnLst>
                  <a:rect l="T15" t="T16" r="T17" b="T18"/>
                  <a:pathLst>
                    <a:path w="752" h="327">
                      <a:moveTo>
                        <a:pt x="293" y="0"/>
                      </a:moveTo>
                      <a:lnTo>
                        <a:pt x="752" y="124"/>
                      </a:lnTo>
                      <a:lnTo>
                        <a:pt x="470" y="327"/>
                      </a:lnTo>
                      <a:lnTo>
                        <a:pt x="0" y="183"/>
                      </a:lnTo>
                      <a:lnTo>
                        <a:pt x="293"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39" name="Freeform 48">
                  <a:extLst>
                    <a:ext uri="{FF2B5EF4-FFF2-40B4-BE49-F238E27FC236}">
                      <a16:creationId xmlns:a16="http://schemas.microsoft.com/office/drawing/2014/main" id="{C1ECA861-10ED-5B44-86E9-896A183927BF}"/>
                    </a:ext>
                  </a:extLst>
                </p:cNvPr>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 name="T15" fmla="*/ 0 w 726"/>
                    <a:gd name="T16" fmla="*/ 0 h 311"/>
                    <a:gd name="T17" fmla="*/ 726 w 726"/>
                    <a:gd name="T18" fmla="*/ 311 h 311"/>
                  </a:gdLst>
                  <a:ahLst/>
                  <a:cxnLst>
                    <a:cxn ang="T10">
                      <a:pos x="T0" y="T1"/>
                    </a:cxn>
                    <a:cxn ang="T11">
                      <a:pos x="T2" y="T3"/>
                    </a:cxn>
                    <a:cxn ang="T12">
                      <a:pos x="T4" y="T5"/>
                    </a:cxn>
                    <a:cxn ang="T13">
                      <a:pos x="T6" y="T7"/>
                    </a:cxn>
                    <a:cxn ang="T14">
                      <a:pos x="T8" y="T9"/>
                    </a:cxn>
                  </a:cxnLst>
                  <a:rect l="T15" t="T16" r="T17" b="T18"/>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40" name="Freeform 49">
                  <a:extLst>
                    <a:ext uri="{FF2B5EF4-FFF2-40B4-BE49-F238E27FC236}">
                      <a16:creationId xmlns:a16="http://schemas.microsoft.com/office/drawing/2014/main" id="{083DD1EB-8D8B-EB49-B7C5-3DFD1445D207}"/>
                    </a:ext>
                  </a:extLst>
                </p:cNvPr>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 name="T15" fmla="*/ 0 w 258"/>
                    <a:gd name="T16" fmla="*/ 0 h 100"/>
                    <a:gd name="T17" fmla="*/ 258 w 258"/>
                    <a:gd name="T18" fmla="*/ 100 h 100"/>
                  </a:gdLst>
                  <a:ahLst/>
                  <a:cxnLst>
                    <a:cxn ang="T10">
                      <a:pos x="T0" y="T1"/>
                    </a:cxn>
                    <a:cxn ang="T11">
                      <a:pos x="T2" y="T3"/>
                    </a:cxn>
                    <a:cxn ang="T12">
                      <a:pos x="T4" y="T5"/>
                    </a:cxn>
                    <a:cxn ang="T13">
                      <a:pos x="T6" y="T7"/>
                    </a:cxn>
                    <a:cxn ang="T14">
                      <a:pos x="T8" y="T9"/>
                    </a:cxn>
                  </a:cxnLst>
                  <a:rect l="T15" t="T16" r="T17" b="T18"/>
                  <a:pathLst>
                    <a:path w="258" h="100">
                      <a:moveTo>
                        <a:pt x="0" y="44"/>
                      </a:moveTo>
                      <a:lnTo>
                        <a:pt x="75" y="0"/>
                      </a:lnTo>
                      <a:lnTo>
                        <a:pt x="258" y="50"/>
                      </a:lnTo>
                      <a:lnTo>
                        <a:pt x="183" y="100"/>
                      </a:lnTo>
                      <a:lnTo>
                        <a:pt x="0" y="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41" name="Freeform 50">
                  <a:extLst>
                    <a:ext uri="{FF2B5EF4-FFF2-40B4-BE49-F238E27FC236}">
                      <a16:creationId xmlns:a16="http://schemas.microsoft.com/office/drawing/2014/main" id="{D6C2EAF6-6FA4-8C40-BAFB-CD626D8FE022}"/>
                    </a:ext>
                  </a:extLst>
                </p:cNvPr>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42" name="Freeform 51">
                  <a:extLst>
                    <a:ext uri="{FF2B5EF4-FFF2-40B4-BE49-F238E27FC236}">
                      <a16:creationId xmlns:a16="http://schemas.microsoft.com/office/drawing/2014/main" id="{F96677EF-977B-044A-A1D8-4BCE63FBDC9C}"/>
                    </a:ext>
                  </a:extLst>
                </p:cNvPr>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 name="T15" fmla="*/ 0 w 258"/>
                    <a:gd name="T16" fmla="*/ 0 h 102"/>
                    <a:gd name="T17" fmla="*/ 258 w 258"/>
                    <a:gd name="T18" fmla="*/ 102 h 102"/>
                  </a:gdLst>
                  <a:ahLst/>
                  <a:cxnLst>
                    <a:cxn ang="T10">
                      <a:pos x="T0" y="T1"/>
                    </a:cxn>
                    <a:cxn ang="T11">
                      <a:pos x="T2" y="T3"/>
                    </a:cxn>
                    <a:cxn ang="T12">
                      <a:pos x="T4" y="T5"/>
                    </a:cxn>
                    <a:cxn ang="T13">
                      <a:pos x="T6" y="T7"/>
                    </a:cxn>
                    <a:cxn ang="T14">
                      <a:pos x="T8" y="T9"/>
                    </a:cxn>
                  </a:cxnLst>
                  <a:rect l="T15" t="T16" r="T17" b="T18"/>
                  <a:pathLst>
                    <a:path w="258" h="102">
                      <a:moveTo>
                        <a:pt x="0" y="46"/>
                      </a:moveTo>
                      <a:lnTo>
                        <a:pt x="71" y="0"/>
                      </a:lnTo>
                      <a:lnTo>
                        <a:pt x="258" y="52"/>
                      </a:lnTo>
                      <a:lnTo>
                        <a:pt x="183" y="102"/>
                      </a:lnTo>
                      <a:lnTo>
                        <a:pt x="0" y="4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43" name="Freeform 52">
                  <a:extLst>
                    <a:ext uri="{FF2B5EF4-FFF2-40B4-BE49-F238E27FC236}">
                      <a16:creationId xmlns:a16="http://schemas.microsoft.com/office/drawing/2014/main" id="{6C23BA34-75ED-2A48-BCFB-7FA012E4697E}"/>
                    </a:ext>
                  </a:extLst>
                </p:cNvPr>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2232" name="Freeform 53">
                <a:extLst>
                  <a:ext uri="{FF2B5EF4-FFF2-40B4-BE49-F238E27FC236}">
                    <a16:creationId xmlns:a16="http://schemas.microsoft.com/office/drawing/2014/main" id="{1434ACFA-235A-3E4D-86D1-C35C67AD81DC}"/>
                  </a:ext>
                </a:extLst>
              </p:cNvPr>
              <p:cNvSpPr>
                <a:spLocks/>
              </p:cNvSpPr>
              <p:nvPr/>
            </p:nvSpPr>
            <p:spPr bwMode="auto">
              <a:xfrm>
                <a:off x="4788" y="1211"/>
                <a:ext cx="144" cy="116"/>
              </a:xfrm>
              <a:custGeom>
                <a:avLst/>
                <a:gdLst>
                  <a:gd name="T0" fmla="*/ 0 w 990"/>
                  <a:gd name="T1" fmla="*/ 0 h 792"/>
                  <a:gd name="T2" fmla="*/ 0 w 990"/>
                  <a:gd name="T3" fmla="*/ 0 h 792"/>
                  <a:gd name="T4" fmla="*/ 0 w 990"/>
                  <a:gd name="T5" fmla="*/ 0 h 792"/>
                  <a:gd name="T6" fmla="*/ 0 w 990"/>
                  <a:gd name="T7" fmla="*/ 0 h 792"/>
                  <a:gd name="T8" fmla="*/ 0 w 990"/>
                  <a:gd name="T9" fmla="*/ 0 h 792"/>
                  <a:gd name="T10" fmla="*/ 0 60000 65536"/>
                  <a:gd name="T11" fmla="*/ 0 60000 65536"/>
                  <a:gd name="T12" fmla="*/ 0 60000 65536"/>
                  <a:gd name="T13" fmla="*/ 0 60000 65536"/>
                  <a:gd name="T14" fmla="*/ 0 60000 65536"/>
                  <a:gd name="T15" fmla="*/ 0 w 990"/>
                  <a:gd name="T16" fmla="*/ 0 h 792"/>
                  <a:gd name="T17" fmla="*/ 990 w 990"/>
                  <a:gd name="T18" fmla="*/ 792 h 792"/>
                </a:gdLst>
                <a:ahLst/>
                <a:cxnLst>
                  <a:cxn ang="T10">
                    <a:pos x="T0" y="T1"/>
                  </a:cxn>
                  <a:cxn ang="T11">
                    <a:pos x="T2" y="T3"/>
                  </a:cxn>
                  <a:cxn ang="T12">
                    <a:pos x="T4" y="T5"/>
                  </a:cxn>
                  <a:cxn ang="T13">
                    <a:pos x="T6" y="T7"/>
                  </a:cxn>
                  <a:cxn ang="T14">
                    <a:pos x="T8" y="T9"/>
                  </a:cxn>
                </a:cxnLst>
                <a:rect l="T15" t="T16" r="T17" b="T18"/>
                <a:pathLst>
                  <a:path w="990" h="792">
                    <a:moveTo>
                      <a:pt x="3" y="738"/>
                    </a:moveTo>
                    <a:lnTo>
                      <a:pt x="990" y="0"/>
                    </a:lnTo>
                    <a:lnTo>
                      <a:pt x="987" y="60"/>
                    </a:lnTo>
                    <a:lnTo>
                      <a:pt x="0" y="792"/>
                    </a:lnTo>
                    <a:lnTo>
                      <a:pt x="3" y="738"/>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33" name="Freeform 54">
                <a:extLst>
                  <a:ext uri="{FF2B5EF4-FFF2-40B4-BE49-F238E27FC236}">
                    <a16:creationId xmlns:a16="http://schemas.microsoft.com/office/drawing/2014/main" id="{C5C80C63-369D-504A-B45B-C8F8246C8EE7}"/>
                  </a:ext>
                </a:extLst>
              </p:cNvPr>
              <p:cNvSpPr>
                <a:spLocks/>
              </p:cNvSpPr>
              <p:nvPr/>
            </p:nvSpPr>
            <p:spPr bwMode="auto">
              <a:xfrm>
                <a:off x="4420" y="1220"/>
                <a:ext cx="369" cy="106"/>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34" name="Freeform 55">
                <a:extLst>
                  <a:ext uri="{FF2B5EF4-FFF2-40B4-BE49-F238E27FC236}">
                    <a16:creationId xmlns:a16="http://schemas.microsoft.com/office/drawing/2014/main" id="{C96B7945-9A3C-514D-970D-686DBC86C99D}"/>
                  </a:ext>
                </a:extLst>
              </p:cNvPr>
              <p:cNvSpPr>
                <a:spLocks/>
              </p:cNvSpPr>
              <p:nvPr/>
            </p:nvSpPr>
            <p:spPr bwMode="auto">
              <a:xfrm>
                <a:off x="4420" y="1201"/>
                <a:ext cx="4" cy="21"/>
              </a:xfrm>
              <a:custGeom>
                <a:avLst/>
                <a:gdLst>
                  <a:gd name="T0" fmla="*/ 0 w 26"/>
                  <a:gd name="T1" fmla="*/ 0 h 147"/>
                  <a:gd name="T2" fmla="*/ 0 w 26"/>
                  <a:gd name="T3" fmla="*/ 0 h 147"/>
                  <a:gd name="T4" fmla="*/ 0 w 26"/>
                  <a:gd name="T5" fmla="*/ 0 h 147"/>
                  <a:gd name="T6" fmla="*/ 0 w 26"/>
                  <a:gd name="T7" fmla="*/ 0 h 147"/>
                  <a:gd name="T8" fmla="*/ 0 w 26"/>
                  <a:gd name="T9" fmla="*/ 0 h 147"/>
                  <a:gd name="T10" fmla="*/ 0 60000 65536"/>
                  <a:gd name="T11" fmla="*/ 0 60000 65536"/>
                  <a:gd name="T12" fmla="*/ 0 60000 65536"/>
                  <a:gd name="T13" fmla="*/ 0 60000 65536"/>
                  <a:gd name="T14" fmla="*/ 0 60000 65536"/>
                  <a:gd name="T15" fmla="*/ 0 w 26"/>
                  <a:gd name="T16" fmla="*/ 0 h 147"/>
                  <a:gd name="T17" fmla="*/ 26 w 26"/>
                  <a:gd name="T18" fmla="*/ 147 h 147"/>
                </a:gdLst>
                <a:ahLst/>
                <a:cxnLst>
                  <a:cxn ang="T10">
                    <a:pos x="T0" y="T1"/>
                  </a:cxn>
                  <a:cxn ang="T11">
                    <a:pos x="T2" y="T3"/>
                  </a:cxn>
                  <a:cxn ang="T12">
                    <a:pos x="T4" y="T5"/>
                  </a:cxn>
                  <a:cxn ang="T13">
                    <a:pos x="T6" y="T7"/>
                  </a:cxn>
                  <a:cxn ang="T14">
                    <a:pos x="T8" y="T9"/>
                  </a:cxn>
                </a:cxnLst>
                <a:rect l="T15" t="T16" r="T17" b="T18"/>
                <a:pathLst>
                  <a:path w="26" h="147">
                    <a:moveTo>
                      <a:pt x="26" y="10"/>
                    </a:moveTo>
                    <a:lnTo>
                      <a:pt x="23" y="147"/>
                    </a:lnTo>
                    <a:lnTo>
                      <a:pt x="0" y="144"/>
                    </a:lnTo>
                    <a:lnTo>
                      <a:pt x="3" y="0"/>
                    </a:lnTo>
                    <a:lnTo>
                      <a:pt x="26" y="1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35" name="Freeform 56">
                <a:extLst>
                  <a:ext uri="{FF2B5EF4-FFF2-40B4-BE49-F238E27FC236}">
                    <a16:creationId xmlns:a16="http://schemas.microsoft.com/office/drawing/2014/main" id="{D4E9630D-8CB6-A944-A1AC-DC13A1712A95}"/>
                  </a:ext>
                </a:extLst>
              </p:cNvPr>
              <p:cNvSpPr>
                <a:spLocks/>
              </p:cNvSpPr>
              <p:nvPr/>
            </p:nvSpPr>
            <p:spPr bwMode="auto">
              <a:xfrm>
                <a:off x="4421" y="1114"/>
                <a:ext cx="171" cy="88"/>
              </a:xfrm>
              <a:custGeom>
                <a:avLst/>
                <a:gdLst>
                  <a:gd name="T0" fmla="*/ 0 w 1176"/>
                  <a:gd name="T1" fmla="*/ 0 h 606"/>
                  <a:gd name="T2" fmla="*/ 0 w 1176"/>
                  <a:gd name="T3" fmla="*/ 0 h 606"/>
                  <a:gd name="T4" fmla="*/ 0 w 1176"/>
                  <a:gd name="T5" fmla="*/ 0 h 606"/>
                  <a:gd name="T6" fmla="*/ 0 w 1176"/>
                  <a:gd name="T7" fmla="*/ 0 h 606"/>
                  <a:gd name="T8" fmla="*/ 0 w 1176"/>
                  <a:gd name="T9" fmla="*/ 0 h 606"/>
                  <a:gd name="T10" fmla="*/ 0 60000 65536"/>
                  <a:gd name="T11" fmla="*/ 0 60000 65536"/>
                  <a:gd name="T12" fmla="*/ 0 60000 65536"/>
                  <a:gd name="T13" fmla="*/ 0 60000 65536"/>
                  <a:gd name="T14" fmla="*/ 0 60000 65536"/>
                  <a:gd name="T15" fmla="*/ 0 w 1176"/>
                  <a:gd name="T16" fmla="*/ 0 h 606"/>
                  <a:gd name="T17" fmla="*/ 1176 w 1176"/>
                  <a:gd name="T18" fmla="*/ 606 h 606"/>
                </a:gdLst>
                <a:ahLst/>
                <a:cxnLst>
                  <a:cxn ang="T10">
                    <a:pos x="T0" y="T1"/>
                  </a:cxn>
                  <a:cxn ang="T11">
                    <a:pos x="T2" y="T3"/>
                  </a:cxn>
                  <a:cxn ang="T12">
                    <a:pos x="T4" y="T5"/>
                  </a:cxn>
                  <a:cxn ang="T13">
                    <a:pos x="T6" y="T7"/>
                  </a:cxn>
                  <a:cxn ang="T14">
                    <a:pos x="T8" y="T9"/>
                  </a:cxn>
                </a:cxnLst>
                <a:rect l="T15" t="T16" r="T17" b="T18"/>
                <a:pathLst>
                  <a:path w="1176" h="606">
                    <a:moveTo>
                      <a:pt x="1170" y="0"/>
                    </a:moveTo>
                    <a:lnTo>
                      <a:pt x="0" y="597"/>
                    </a:lnTo>
                    <a:lnTo>
                      <a:pt x="30" y="606"/>
                    </a:lnTo>
                    <a:lnTo>
                      <a:pt x="1176" y="18"/>
                    </a:lnTo>
                    <a:lnTo>
                      <a:pt x="1170"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36" name="Freeform 57">
                <a:extLst>
                  <a:ext uri="{FF2B5EF4-FFF2-40B4-BE49-F238E27FC236}">
                    <a16:creationId xmlns:a16="http://schemas.microsoft.com/office/drawing/2014/main" id="{D80DEAD3-8E26-844C-BA8D-213E39F2E780}"/>
                  </a:ext>
                </a:extLst>
              </p:cNvPr>
              <p:cNvSpPr>
                <a:spLocks/>
              </p:cNvSpPr>
              <p:nvPr/>
            </p:nvSpPr>
            <p:spPr bwMode="auto">
              <a:xfrm>
                <a:off x="4432" y="1205"/>
                <a:ext cx="350" cy="102"/>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37" name="Freeform 58">
                <a:extLst>
                  <a:ext uri="{FF2B5EF4-FFF2-40B4-BE49-F238E27FC236}">
                    <a16:creationId xmlns:a16="http://schemas.microsoft.com/office/drawing/2014/main" id="{023AE367-8F82-3541-9DAD-7CDBEF37FDCE}"/>
                  </a:ext>
                </a:extLst>
              </p:cNvPr>
              <p:cNvSpPr>
                <a:spLocks/>
              </p:cNvSpPr>
              <p:nvPr/>
            </p:nvSpPr>
            <p:spPr bwMode="auto">
              <a:xfrm flipV="1">
                <a:off x="4782" y="1198"/>
                <a:ext cx="142" cy="105"/>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2173" name="Group 60">
              <a:extLst>
                <a:ext uri="{FF2B5EF4-FFF2-40B4-BE49-F238E27FC236}">
                  <a16:creationId xmlns:a16="http://schemas.microsoft.com/office/drawing/2014/main" id="{8EFCDF43-BFF7-6146-86C3-55B08E57C228}"/>
                </a:ext>
              </a:extLst>
            </p:cNvPr>
            <p:cNvGrpSpPr>
              <a:grpSpLocks/>
            </p:cNvGrpSpPr>
            <p:nvPr/>
          </p:nvGrpSpPr>
          <p:grpSpPr bwMode="auto">
            <a:xfrm>
              <a:off x="1717675" y="1590675"/>
              <a:ext cx="334963" cy="536575"/>
              <a:chOff x="4140" y="429"/>
              <a:chExt cx="1425" cy="2396"/>
            </a:xfrm>
          </p:grpSpPr>
          <p:sp>
            <p:nvSpPr>
              <p:cNvPr id="92190" name="Freeform 61">
                <a:extLst>
                  <a:ext uri="{FF2B5EF4-FFF2-40B4-BE49-F238E27FC236}">
                    <a16:creationId xmlns:a16="http://schemas.microsoft.com/office/drawing/2014/main" id="{C2702BC3-4274-9C45-8C52-79DD747FA92F}"/>
                  </a:ext>
                </a:extLst>
              </p:cNvPr>
              <p:cNvSpPr>
                <a:spLocks/>
              </p:cNvSpPr>
              <p:nvPr/>
            </p:nvSpPr>
            <p:spPr bwMode="auto">
              <a:xfrm>
                <a:off x="5268" y="433"/>
                <a:ext cx="283" cy="2286"/>
              </a:xfrm>
              <a:custGeom>
                <a:avLst/>
                <a:gdLst>
                  <a:gd name="T0" fmla="*/ 2 w 354"/>
                  <a:gd name="T1" fmla="*/ 0 h 2742"/>
                  <a:gd name="T2" fmla="*/ 12 w 354"/>
                  <a:gd name="T3" fmla="*/ 23 h 2742"/>
                  <a:gd name="T4" fmla="*/ 12 w 354"/>
                  <a:gd name="T5" fmla="*/ 171 h 2742"/>
                  <a:gd name="T6" fmla="*/ 0 w 354"/>
                  <a:gd name="T7" fmla="*/ 179 h 2742"/>
                  <a:gd name="T8" fmla="*/ 2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91" name="Rectangle 62">
                <a:extLst>
                  <a:ext uri="{FF2B5EF4-FFF2-40B4-BE49-F238E27FC236}">
                    <a16:creationId xmlns:a16="http://schemas.microsoft.com/office/drawing/2014/main" id="{3858D1E8-4974-0543-B904-C8E29402BC04}"/>
                  </a:ext>
                </a:extLst>
              </p:cNvPr>
              <p:cNvSpPr>
                <a:spLocks noChangeArrowheads="1"/>
              </p:cNvSpPr>
              <p:nvPr/>
            </p:nvSpPr>
            <p:spPr bwMode="auto">
              <a:xfrm>
                <a:off x="4208" y="429"/>
                <a:ext cx="1047" cy="2283"/>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sp>
            <p:nvSpPr>
              <p:cNvPr id="92192" name="Freeform 63">
                <a:extLst>
                  <a:ext uri="{FF2B5EF4-FFF2-40B4-BE49-F238E27FC236}">
                    <a16:creationId xmlns:a16="http://schemas.microsoft.com/office/drawing/2014/main" id="{6A95B72E-94D4-0F42-90F5-5BDC7BA24C8E}"/>
                  </a:ext>
                </a:extLst>
              </p:cNvPr>
              <p:cNvSpPr>
                <a:spLocks/>
              </p:cNvSpPr>
              <p:nvPr/>
            </p:nvSpPr>
            <p:spPr bwMode="auto">
              <a:xfrm>
                <a:off x="5321" y="570"/>
                <a:ext cx="169" cy="2115"/>
              </a:xfrm>
              <a:custGeom>
                <a:avLst/>
                <a:gdLst>
                  <a:gd name="T0" fmla="*/ 2 w 211"/>
                  <a:gd name="T1" fmla="*/ 0 h 2537"/>
                  <a:gd name="T2" fmla="*/ 7 w 211"/>
                  <a:gd name="T3" fmla="*/ 15 h 2537"/>
                  <a:gd name="T4" fmla="*/ 2 w 211"/>
                  <a:gd name="T5" fmla="*/ 163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93" name="Freeform 64">
                <a:extLst>
                  <a:ext uri="{FF2B5EF4-FFF2-40B4-BE49-F238E27FC236}">
                    <a16:creationId xmlns:a16="http://schemas.microsoft.com/office/drawing/2014/main" id="{DFB34C56-1EEF-D744-A1D9-BE360CFDF8CF}"/>
                  </a:ext>
                </a:extLst>
              </p:cNvPr>
              <p:cNvSpPr>
                <a:spLocks/>
              </p:cNvSpPr>
              <p:nvPr/>
            </p:nvSpPr>
            <p:spPr bwMode="auto">
              <a:xfrm>
                <a:off x="5284" y="1640"/>
                <a:ext cx="263" cy="189"/>
              </a:xfrm>
              <a:custGeom>
                <a:avLst/>
                <a:gdLst>
                  <a:gd name="T0" fmla="*/ 2 w 328"/>
                  <a:gd name="T1" fmla="*/ 0 h 226"/>
                  <a:gd name="T2" fmla="*/ 11 w 328"/>
                  <a:gd name="T3" fmla="*/ 9 h 226"/>
                  <a:gd name="T4" fmla="*/ 11 w 328"/>
                  <a:gd name="T5" fmla="*/ 16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94" name="Rectangle 65">
                <a:extLst>
                  <a:ext uri="{FF2B5EF4-FFF2-40B4-BE49-F238E27FC236}">
                    <a16:creationId xmlns:a16="http://schemas.microsoft.com/office/drawing/2014/main" id="{E87BD2AC-715F-014E-A52B-357BFCFC2B6B}"/>
                  </a:ext>
                </a:extLst>
              </p:cNvPr>
              <p:cNvSpPr>
                <a:spLocks noChangeArrowheads="1"/>
              </p:cNvSpPr>
              <p:nvPr/>
            </p:nvSpPr>
            <p:spPr bwMode="auto">
              <a:xfrm>
                <a:off x="4214" y="691"/>
                <a:ext cx="594" cy="5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grpSp>
            <p:nvGrpSpPr>
              <p:cNvPr id="92195" name="Group 66">
                <a:extLst>
                  <a:ext uri="{FF2B5EF4-FFF2-40B4-BE49-F238E27FC236}">
                    <a16:creationId xmlns:a16="http://schemas.microsoft.com/office/drawing/2014/main" id="{7D56C1D1-FC8E-144D-84F5-F6C756AD884F}"/>
                  </a:ext>
                </a:extLst>
              </p:cNvPr>
              <p:cNvGrpSpPr>
                <a:grpSpLocks/>
              </p:cNvGrpSpPr>
              <p:nvPr/>
            </p:nvGrpSpPr>
            <p:grpSpPr bwMode="auto">
              <a:xfrm>
                <a:off x="4749" y="668"/>
                <a:ext cx="581" cy="145"/>
                <a:chOff x="614" y="2568"/>
                <a:chExt cx="725" cy="139"/>
              </a:xfrm>
            </p:grpSpPr>
            <p:sp>
              <p:nvSpPr>
                <p:cNvPr id="92220" name="AutoShape 67">
                  <a:extLst>
                    <a:ext uri="{FF2B5EF4-FFF2-40B4-BE49-F238E27FC236}">
                      <a16:creationId xmlns:a16="http://schemas.microsoft.com/office/drawing/2014/main" id="{13B2DA1B-A3E4-9D4C-8E9E-93F2BA335D17}"/>
                    </a:ext>
                  </a:extLst>
                </p:cNvPr>
                <p:cNvSpPr>
                  <a:spLocks noChangeArrowheads="1"/>
                </p:cNvSpPr>
                <p:nvPr/>
              </p:nvSpPr>
              <p:spPr bwMode="auto">
                <a:xfrm>
                  <a:off x="613" y="2570"/>
                  <a:ext cx="725" cy="136"/>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sp>
              <p:nvSpPr>
                <p:cNvPr id="92221" name="AutoShape 68">
                  <a:extLst>
                    <a:ext uri="{FF2B5EF4-FFF2-40B4-BE49-F238E27FC236}">
                      <a16:creationId xmlns:a16="http://schemas.microsoft.com/office/drawing/2014/main" id="{E5E38FC1-BF24-BF4A-AB0F-233B70469E56}"/>
                    </a:ext>
                  </a:extLst>
                </p:cNvPr>
                <p:cNvSpPr>
                  <a:spLocks noChangeArrowheads="1"/>
                </p:cNvSpPr>
                <p:nvPr/>
              </p:nvSpPr>
              <p:spPr bwMode="auto">
                <a:xfrm>
                  <a:off x="629" y="2584"/>
                  <a:ext cx="691" cy="10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grpSp>
          <p:sp>
            <p:nvSpPr>
              <p:cNvPr id="92196" name="Rectangle 69">
                <a:extLst>
                  <a:ext uri="{FF2B5EF4-FFF2-40B4-BE49-F238E27FC236}">
                    <a16:creationId xmlns:a16="http://schemas.microsoft.com/office/drawing/2014/main" id="{CCAC3290-B56D-404D-8778-6CE0A39771FC}"/>
                  </a:ext>
                </a:extLst>
              </p:cNvPr>
              <p:cNvSpPr>
                <a:spLocks noChangeArrowheads="1"/>
              </p:cNvSpPr>
              <p:nvPr/>
            </p:nvSpPr>
            <p:spPr bwMode="auto">
              <a:xfrm>
                <a:off x="4221" y="1017"/>
                <a:ext cx="601" cy="5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grpSp>
            <p:nvGrpSpPr>
              <p:cNvPr id="92197" name="Group 70">
                <a:extLst>
                  <a:ext uri="{FF2B5EF4-FFF2-40B4-BE49-F238E27FC236}">
                    <a16:creationId xmlns:a16="http://schemas.microsoft.com/office/drawing/2014/main" id="{62C0C03A-E1B1-DD4A-804C-856CF30B10F0}"/>
                  </a:ext>
                </a:extLst>
              </p:cNvPr>
              <p:cNvGrpSpPr>
                <a:grpSpLocks/>
              </p:cNvGrpSpPr>
              <p:nvPr/>
            </p:nvGrpSpPr>
            <p:grpSpPr bwMode="auto">
              <a:xfrm>
                <a:off x="4747" y="994"/>
                <a:ext cx="581" cy="134"/>
                <a:chOff x="614" y="2568"/>
                <a:chExt cx="725" cy="139"/>
              </a:xfrm>
            </p:grpSpPr>
            <p:sp>
              <p:nvSpPr>
                <p:cNvPr id="92218" name="AutoShape 71">
                  <a:extLst>
                    <a:ext uri="{FF2B5EF4-FFF2-40B4-BE49-F238E27FC236}">
                      <a16:creationId xmlns:a16="http://schemas.microsoft.com/office/drawing/2014/main" id="{6FB96E8E-3160-844B-9FF3-B90D06AD1C47}"/>
                    </a:ext>
                  </a:extLst>
                </p:cNvPr>
                <p:cNvSpPr>
                  <a:spLocks noChangeArrowheads="1"/>
                </p:cNvSpPr>
                <p:nvPr/>
              </p:nvSpPr>
              <p:spPr bwMode="auto">
                <a:xfrm>
                  <a:off x="615" y="2570"/>
                  <a:ext cx="725" cy="140"/>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sp>
              <p:nvSpPr>
                <p:cNvPr id="92219" name="AutoShape 72">
                  <a:extLst>
                    <a:ext uri="{FF2B5EF4-FFF2-40B4-BE49-F238E27FC236}">
                      <a16:creationId xmlns:a16="http://schemas.microsoft.com/office/drawing/2014/main" id="{EE8ACBA8-E029-DF4A-BDAA-5CB34744BD54}"/>
                    </a:ext>
                  </a:extLst>
                </p:cNvPr>
                <p:cNvSpPr>
                  <a:spLocks noChangeArrowheads="1"/>
                </p:cNvSpPr>
                <p:nvPr/>
              </p:nvSpPr>
              <p:spPr bwMode="auto">
                <a:xfrm>
                  <a:off x="632" y="2585"/>
                  <a:ext cx="691" cy="110"/>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grpSp>
          <p:sp>
            <p:nvSpPr>
              <p:cNvPr id="92198" name="Rectangle 73">
                <a:extLst>
                  <a:ext uri="{FF2B5EF4-FFF2-40B4-BE49-F238E27FC236}">
                    <a16:creationId xmlns:a16="http://schemas.microsoft.com/office/drawing/2014/main" id="{27A46FD5-62BC-B14F-AFD6-527325D328F0}"/>
                  </a:ext>
                </a:extLst>
              </p:cNvPr>
              <p:cNvSpPr>
                <a:spLocks noChangeArrowheads="1"/>
              </p:cNvSpPr>
              <p:nvPr/>
            </p:nvSpPr>
            <p:spPr bwMode="auto">
              <a:xfrm>
                <a:off x="4214" y="1358"/>
                <a:ext cx="601" cy="5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sp>
            <p:nvSpPr>
              <p:cNvPr id="92199" name="Rectangle 74">
                <a:extLst>
                  <a:ext uri="{FF2B5EF4-FFF2-40B4-BE49-F238E27FC236}">
                    <a16:creationId xmlns:a16="http://schemas.microsoft.com/office/drawing/2014/main" id="{FBE82211-3412-984F-ADBC-F0D4540CFD84}"/>
                  </a:ext>
                </a:extLst>
              </p:cNvPr>
              <p:cNvSpPr>
                <a:spLocks noChangeArrowheads="1"/>
              </p:cNvSpPr>
              <p:nvPr/>
            </p:nvSpPr>
            <p:spPr bwMode="auto">
              <a:xfrm>
                <a:off x="4228" y="1655"/>
                <a:ext cx="594" cy="5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grpSp>
            <p:nvGrpSpPr>
              <p:cNvPr id="92200" name="Group 75">
                <a:extLst>
                  <a:ext uri="{FF2B5EF4-FFF2-40B4-BE49-F238E27FC236}">
                    <a16:creationId xmlns:a16="http://schemas.microsoft.com/office/drawing/2014/main" id="{CB8AFF85-8E3D-4E45-94F3-71FE3F4538CC}"/>
                  </a:ext>
                </a:extLst>
              </p:cNvPr>
              <p:cNvGrpSpPr>
                <a:grpSpLocks/>
              </p:cNvGrpSpPr>
              <p:nvPr/>
            </p:nvGrpSpPr>
            <p:grpSpPr bwMode="auto">
              <a:xfrm>
                <a:off x="4735" y="1627"/>
                <a:ext cx="582" cy="151"/>
                <a:chOff x="614" y="2568"/>
                <a:chExt cx="725" cy="139"/>
              </a:xfrm>
            </p:grpSpPr>
            <p:sp>
              <p:nvSpPr>
                <p:cNvPr id="92216" name="AutoShape 76">
                  <a:extLst>
                    <a:ext uri="{FF2B5EF4-FFF2-40B4-BE49-F238E27FC236}">
                      <a16:creationId xmlns:a16="http://schemas.microsoft.com/office/drawing/2014/main" id="{8A971F33-7A3C-FE44-AC43-936A0F4C860A}"/>
                    </a:ext>
                  </a:extLst>
                </p:cNvPr>
                <p:cNvSpPr>
                  <a:spLocks noChangeArrowheads="1"/>
                </p:cNvSpPr>
                <p:nvPr/>
              </p:nvSpPr>
              <p:spPr bwMode="auto">
                <a:xfrm>
                  <a:off x="613" y="2568"/>
                  <a:ext cx="724" cy="137"/>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sp>
              <p:nvSpPr>
                <p:cNvPr id="92217" name="AutoShape 77">
                  <a:extLst>
                    <a:ext uri="{FF2B5EF4-FFF2-40B4-BE49-F238E27FC236}">
                      <a16:creationId xmlns:a16="http://schemas.microsoft.com/office/drawing/2014/main" id="{22F72184-044F-D448-B9DA-71AA76067528}"/>
                    </a:ext>
                  </a:extLst>
                </p:cNvPr>
                <p:cNvSpPr>
                  <a:spLocks noChangeArrowheads="1"/>
                </p:cNvSpPr>
                <p:nvPr/>
              </p:nvSpPr>
              <p:spPr bwMode="auto">
                <a:xfrm>
                  <a:off x="630" y="2581"/>
                  <a:ext cx="690" cy="10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grpSp>
          <p:sp>
            <p:nvSpPr>
              <p:cNvPr id="92201" name="Freeform 78">
                <a:extLst>
                  <a:ext uri="{FF2B5EF4-FFF2-40B4-BE49-F238E27FC236}">
                    <a16:creationId xmlns:a16="http://schemas.microsoft.com/office/drawing/2014/main" id="{BC9939E1-B9E7-7C48-9C25-7B51C531D26E}"/>
                  </a:ext>
                </a:extLst>
              </p:cNvPr>
              <p:cNvSpPr>
                <a:spLocks/>
              </p:cNvSpPr>
              <p:nvPr/>
            </p:nvSpPr>
            <p:spPr bwMode="auto">
              <a:xfrm>
                <a:off x="5288" y="1354"/>
                <a:ext cx="263" cy="188"/>
              </a:xfrm>
              <a:custGeom>
                <a:avLst/>
                <a:gdLst>
                  <a:gd name="T0" fmla="*/ 2 w 328"/>
                  <a:gd name="T1" fmla="*/ 0 h 226"/>
                  <a:gd name="T2" fmla="*/ 11 w 328"/>
                  <a:gd name="T3" fmla="*/ 8 h 226"/>
                  <a:gd name="T4" fmla="*/ 11 w 328"/>
                  <a:gd name="T5" fmla="*/ 14 h 226"/>
                  <a:gd name="T6" fmla="*/ 0 w 328"/>
                  <a:gd name="T7" fmla="*/ 6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2202" name="Group 79">
                <a:extLst>
                  <a:ext uri="{FF2B5EF4-FFF2-40B4-BE49-F238E27FC236}">
                    <a16:creationId xmlns:a16="http://schemas.microsoft.com/office/drawing/2014/main" id="{0128B520-0435-7848-831F-77567A7F59C5}"/>
                  </a:ext>
                </a:extLst>
              </p:cNvPr>
              <p:cNvGrpSpPr>
                <a:grpSpLocks/>
              </p:cNvGrpSpPr>
              <p:nvPr/>
            </p:nvGrpSpPr>
            <p:grpSpPr bwMode="auto">
              <a:xfrm>
                <a:off x="4739" y="1327"/>
                <a:ext cx="582" cy="139"/>
                <a:chOff x="614" y="2568"/>
                <a:chExt cx="725" cy="139"/>
              </a:xfrm>
            </p:grpSpPr>
            <p:sp>
              <p:nvSpPr>
                <p:cNvPr id="92214" name="AutoShape 80">
                  <a:extLst>
                    <a:ext uri="{FF2B5EF4-FFF2-40B4-BE49-F238E27FC236}">
                      <a16:creationId xmlns:a16="http://schemas.microsoft.com/office/drawing/2014/main" id="{C588327A-0D8F-FE47-9288-E818EEE71C0D}"/>
                    </a:ext>
                  </a:extLst>
                </p:cNvPr>
                <p:cNvSpPr>
                  <a:spLocks noChangeArrowheads="1"/>
                </p:cNvSpPr>
                <p:nvPr/>
              </p:nvSpPr>
              <p:spPr bwMode="auto">
                <a:xfrm>
                  <a:off x="617" y="2570"/>
                  <a:ext cx="724" cy="135"/>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sp>
              <p:nvSpPr>
                <p:cNvPr id="92215" name="AutoShape 81">
                  <a:extLst>
                    <a:ext uri="{FF2B5EF4-FFF2-40B4-BE49-F238E27FC236}">
                      <a16:creationId xmlns:a16="http://schemas.microsoft.com/office/drawing/2014/main" id="{B55A7E39-4C85-074B-98C7-2D5978F0B27D}"/>
                    </a:ext>
                  </a:extLst>
                </p:cNvPr>
                <p:cNvSpPr>
                  <a:spLocks noChangeArrowheads="1"/>
                </p:cNvSpPr>
                <p:nvPr/>
              </p:nvSpPr>
              <p:spPr bwMode="auto">
                <a:xfrm>
                  <a:off x="633" y="2584"/>
                  <a:ext cx="690" cy="106"/>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grpSp>
          <p:sp>
            <p:nvSpPr>
              <p:cNvPr id="92203" name="Rectangle 82">
                <a:extLst>
                  <a:ext uri="{FF2B5EF4-FFF2-40B4-BE49-F238E27FC236}">
                    <a16:creationId xmlns:a16="http://schemas.microsoft.com/office/drawing/2014/main" id="{75C0C12A-C8C2-3949-B653-6E81E3D03160}"/>
                  </a:ext>
                </a:extLst>
              </p:cNvPr>
              <p:cNvSpPr>
                <a:spLocks noChangeArrowheads="1"/>
              </p:cNvSpPr>
              <p:nvPr/>
            </p:nvSpPr>
            <p:spPr bwMode="auto">
              <a:xfrm>
                <a:off x="5248" y="429"/>
                <a:ext cx="68" cy="2290"/>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sp>
            <p:nvSpPr>
              <p:cNvPr id="92204" name="Freeform 83">
                <a:extLst>
                  <a:ext uri="{FF2B5EF4-FFF2-40B4-BE49-F238E27FC236}">
                    <a16:creationId xmlns:a16="http://schemas.microsoft.com/office/drawing/2014/main" id="{3A22CDCC-C6B6-EC40-9DB6-61C527464D87}"/>
                  </a:ext>
                </a:extLst>
              </p:cNvPr>
              <p:cNvSpPr>
                <a:spLocks/>
              </p:cNvSpPr>
              <p:nvPr/>
            </p:nvSpPr>
            <p:spPr bwMode="auto">
              <a:xfrm>
                <a:off x="5312" y="1007"/>
                <a:ext cx="237" cy="213"/>
              </a:xfrm>
              <a:custGeom>
                <a:avLst/>
                <a:gdLst>
                  <a:gd name="T0" fmla="*/ 2 w 296"/>
                  <a:gd name="T1" fmla="*/ 0 h 256"/>
                  <a:gd name="T2" fmla="*/ 11 w 296"/>
                  <a:gd name="T3" fmla="*/ 8 h 256"/>
                  <a:gd name="T4" fmla="*/ 11 w 296"/>
                  <a:gd name="T5" fmla="*/ 16 h 256"/>
                  <a:gd name="T6" fmla="*/ 0 w 296"/>
                  <a:gd name="T7" fmla="*/ 6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05" name="Freeform 84">
                <a:extLst>
                  <a:ext uri="{FF2B5EF4-FFF2-40B4-BE49-F238E27FC236}">
                    <a16:creationId xmlns:a16="http://schemas.microsoft.com/office/drawing/2014/main" id="{2E41E219-E41F-124A-A520-8C40B639868F}"/>
                  </a:ext>
                </a:extLst>
              </p:cNvPr>
              <p:cNvSpPr>
                <a:spLocks/>
              </p:cNvSpPr>
              <p:nvPr/>
            </p:nvSpPr>
            <p:spPr bwMode="auto">
              <a:xfrm>
                <a:off x="5315" y="680"/>
                <a:ext cx="244" cy="240"/>
              </a:xfrm>
              <a:custGeom>
                <a:avLst/>
                <a:gdLst>
                  <a:gd name="T0" fmla="*/ 0 w 304"/>
                  <a:gd name="T1" fmla="*/ 0 h 288"/>
                  <a:gd name="T2" fmla="*/ 11 w 304"/>
                  <a:gd name="T3" fmla="*/ 11 h 288"/>
                  <a:gd name="T4" fmla="*/ 10 w 304"/>
                  <a:gd name="T5" fmla="*/ 19 h 288"/>
                  <a:gd name="T6" fmla="*/ 2 w 304"/>
                  <a:gd name="T7" fmla="*/ 8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06" name="Oval 85">
                <a:extLst>
                  <a:ext uri="{FF2B5EF4-FFF2-40B4-BE49-F238E27FC236}">
                    <a16:creationId xmlns:a16="http://schemas.microsoft.com/office/drawing/2014/main" id="{C214B481-109D-C34D-8944-2BFDEE8C8583}"/>
                  </a:ext>
                </a:extLst>
              </p:cNvPr>
              <p:cNvSpPr>
                <a:spLocks noChangeArrowheads="1"/>
              </p:cNvSpPr>
              <p:nvPr/>
            </p:nvSpPr>
            <p:spPr bwMode="auto">
              <a:xfrm>
                <a:off x="5518" y="2612"/>
                <a:ext cx="47" cy="92"/>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sp>
            <p:nvSpPr>
              <p:cNvPr id="92207" name="Freeform 86">
                <a:extLst>
                  <a:ext uri="{FF2B5EF4-FFF2-40B4-BE49-F238E27FC236}">
                    <a16:creationId xmlns:a16="http://schemas.microsoft.com/office/drawing/2014/main" id="{6EDC05AC-1243-A14C-AF2C-622AECD282FA}"/>
                  </a:ext>
                </a:extLst>
              </p:cNvPr>
              <p:cNvSpPr>
                <a:spLocks/>
              </p:cNvSpPr>
              <p:nvPr/>
            </p:nvSpPr>
            <p:spPr bwMode="auto">
              <a:xfrm>
                <a:off x="5302" y="2614"/>
                <a:ext cx="245" cy="200"/>
              </a:xfrm>
              <a:custGeom>
                <a:avLst/>
                <a:gdLst>
                  <a:gd name="T0" fmla="*/ 0 w 306"/>
                  <a:gd name="T1" fmla="*/ 8 h 240"/>
                  <a:gd name="T2" fmla="*/ 2 w 306"/>
                  <a:gd name="T3" fmla="*/ 16 h 240"/>
                  <a:gd name="T4" fmla="*/ 11 w 306"/>
                  <a:gd name="T5" fmla="*/ 8 h 240"/>
                  <a:gd name="T6" fmla="*/ 11 w 306"/>
                  <a:gd name="T7" fmla="*/ 0 h 240"/>
                  <a:gd name="T8" fmla="*/ 0 w 306"/>
                  <a:gd name="T9" fmla="*/ 8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08" name="AutoShape 87">
                <a:extLst>
                  <a:ext uri="{FF2B5EF4-FFF2-40B4-BE49-F238E27FC236}">
                    <a16:creationId xmlns:a16="http://schemas.microsoft.com/office/drawing/2014/main" id="{3219D076-3B46-754A-8330-29C8662461B0}"/>
                  </a:ext>
                </a:extLst>
              </p:cNvPr>
              <p:cNvSpPr>
                <a:spLocks noChangeArrowheads="1"/>
              </p:cNvSpPr>
              <p:nvPr/>
            </p:nvSpPr>
            <p:spPr bwMode="auto">
              <a:xfrm>
                <a:off x="4140" y="2676"/>
                <a:ext cx="1202" cy="149"/>
              </a:xfrm>
              <a:prstGeom prst="roundRect">
                <a:avLst>
                  <a:gd name="adj" fmla="val 50000"/>
                </a:avLst>
              </a:prstGeom>
              <a:solidFill>
                <a:srgbClr val="DDDDDD"/>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sp>
            <p:nvSpPr>
              <p:cNvPr id="92209" name="AutoShape 88">
                <a:extLst>
                  <a:ext uri="{FF2B5EF4-FFF2-40B4-BE49-F238E27FC236}">
                    <a16:creationId xmlns:a16="http://schemas.microsoft.com/office/drawing/2014/main" id="{8995D53E-8A86-8C45-92ED-DC8BE55C44AC}"/>
                  </a:ext>
                </a:extLst>
              </p:cNvPr>
              <p:cNvSpPr>
                <a:spLocks noChangeArrowheads="1"/>
              </p:cNvSpPr>
              <p:nvPr/>
            </p:nvSpPr>
            <p:spPr bwMode="auto">
              <a:xfrm>
                <a:off x="4208" y="2712"/>
                <a:ext cx="1067" cy="78"/>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sp>
            <p:nvSpPr>
              <p:cNvPr id="92210" name="Oval 89">
                <a:extLst>
                  <a:ext uri="{FF2B5EF4-FFF2-40B4-BE49-F238E27FC236}">
                    <a16:creationId xmlns:a16="http://schemas.microsoft.com/office/drawing/2014/main" id="{46E3292A-58C5-1D4B-A4D7-BE91D794BF5B}"/>
                  </a:ext>
                </a:extLst>
              </p:cNvPr>
              <p:cNvSpPr>
                <a:spLocks noChangeArrowheads="1"/>
              </p:cNvSpPr>
              <p:nvPr/>
            </p:nvSpPr>
            <p:spPr bwMode="auto">
              <a:xfrm>
                <a:off x="4309" y="2385"/>
                <a:ext cx="155"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sp>
            <p:nvSpPr>
              <p:cNvPr id="92211" name="Oval 90">
                <a:extLst>
                  <a:ext uri="{FF2B5EF4-FFF2-40B4-BE49-F238E27FC236}">
                    <a16:creationId xmlns:a16="http://schemas.microsoft.com/office/drawing/2014/main" id="{8B471055-7D33-2547-A7EA-BBD864D2AD8F}"/>
                  </a:ext>
                </a:extLst>
              </p:cNvPr>
              <p:cNvSpPr>
                <a:spLocks noChangeArrowheads="1"/>
              </p:cNvSpPr>
              <p:nvPr/>
            </p:nvSpPr>
            <p:spPr bwMode="auto">
              <a:xfrm>
                <a:off x="4484" y="2385"/>
                <a:ext cx="162" cy="14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600">
                  <a:solidFill>
                    <a:srgbClr val="FF0000"/>
                  </a:solidFill>
                  <a:latin typeface="Tahoma" panose="020B0604030504040204" pitchFamily="34" charset="0"/>
                  <a:cs typeface="Arial" panose="020B0604020202020204" pitchFamily="34" charset="0"/>
                </a:endParaRPr>
              </a:p>
            </p:txBody>
          </p:sp>
          <p:sp>
            <p:nvSpPr>
              <p:cNvPr id="92212" name="Oval 91">
                <a:extLst>
                  <a:ext uri="{FF2B5EF4-FFF2-40B4-BE49-F238E27FC236}">
                    <a16:creationId xmlns:a16="http://schemas.microsoft.com/office/drawing/2014/main" id="{7F52F0D0-6D0D-9B49-A2DE-E4EB1E1C6D21}"/>
                  </a:ext>
                </a:extLst>
              </p:cNvPr>
              <p:cNvSpPr>
                <a:spLocks noChangeArrowheads="1"/>
              </p:cNvSpPr>
              <p:nvPr/>
            </p:nvSpPr>
            <p:spPr bwMode="auto">
              <a:xfrm>
                <a:off x="4660" y="2378"/>
                <a:ext cx="162"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sp>
            <p:nvSpPr>
              <p:cNvPr id="92213" name="Rectangle 92">
                <a:extLst>
                  <a:ext uri="{FF2B5EF4-FFF2-40B4-BE49-F238E27FC236}">
                    <a16:creationId xmlns:a16="http://schemas.microsoft.com/office/drawing/2014/main" id="{426BE3C1-23B8-1741-BB6E-67307F8683EC}"/>
                  </a:ext>
                </a:extLst>
              </p:cNvPr>
              <p:cNvSpPr>
                <a:spLocks noChangeArrowheads="1"/>
              </p:cNvSpPr>
              <p:nvPr/>
            </p:nvSpPr>
            <p:spPr bwMode="auto">
              <a:xfrm>
                <a:off x="5065" y="1833"/>
                <a:ext cx="81" cy="766"/>
              </a:xfrm>
              <a:prstGeom prst="rect">
                <a:avLst/>
              </a:prstGeom>
              <a:solidFill>
                <a:srgbClr val="292929"/>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grpSp>
        <p:sp>
          <p:nvSpPr>
            <p:cNvPr id="92189" name="TextBox 1">
              <a:extLst>
                <a:ext uri="{FF2B5EF4-FFF2-40B4-BE49-F238E27FC236}">
                  <a16:creationId xmlns:a16="http://schemas.microsoft.com/office/drawing/2014/main" id="{9381567D-7747-0943-9568-DED00E184127}"/>
                </a:ext>
              </a:extLst>
            </p:cNvPr>
            <p:cNvSpPr txBox="1">
              <a:spLocks noChangeArrowheads="1"/>
            </p:cNvSpPr>
            <p:nvPr/>
          </p:nvSpPr>
          <p:spPr bwMode="auto">
            <a:xfrm>
              <a:off x="3249830" y="1576745"/>
              <a:ext cx="2669057" cy="93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dirty="0" err="1">
                  <a:latin typeface="+mn-lt"/>
                </a:rPr>
                <a:t>src</a:t>
              </a:r>
              <a:r>
                <a:rPr lang="en-US" altLang="en-US" sz="1200" dirty="0">
                  <a:latin typeface="+mn-lt"/>
                </a:rPr>
                <a:t>, port: 0.0.0.0, 68</a:t>
              </a:r>
            </a:p>
            <a:p>
              <a:r>
                <a:rPr lang="en-US" altLang="en-US" sz="1200" dirty="0" err="1">
                  <a:latin typeface="+mn-lt"/>
                </a:rPr>
                <a:t>dest</a:t>
              </a:r>
              <a:r>
                <a:rPr lang="en-US" altLang="en-US" sz="1200" dirty="0">
                  <a:latin typeface="+mn-lt"/>
                </a:rPr>
                <a:t>, port: </a:t>
              </a:r>
              <a:r>
                <a:rPr lang="en-US" altLang="en-US" sz="1200" dirty="0">
                  <a:solidFill>
                    <a:srgbClr val="C00000"/>
                  </a:solidFill>
                  <a:latin typeface="+mn-lt"/>
                </a:rPr>
                <a:t>255.255.255.255</a:t>
              </a:r>
              <a:r>
                <a:rPr lang="en-US" altLang="en-US" sz="1200" dirty="0">
                  <a:latin typeface="+mn-lt"/>
                </a:rPr>
                <a:t>, 67</a:t>
              </a:r>
            </a:p>
            <a:p>
              <a:r>
                <a:rPr lang="en-US" altLang="en-US" sz="1200" dirty="0" err="1">
                  <a:latin typeface="+mn-lt"/>
                </a:rPr>
                <a:t>DHCPDiscover</a:t>
              </a:r>
              <a:endParaRPr lang="en-US" altLang="en-US" sz="1200" dirty="0">
                <a:latin typeface="+mn-lt"/>
              </a:endParaRPr>
            </a:p>
            <a:p>
              <a:r>
                <a:rPr lang="en-US" altLang="en-US" sz="1200" dirty="0" err="1">
                  <a:latin typeface="+mn-lt"/>
                </a:rPr>
                <a:t>yiaddr</a:t>
              </a:r>
              <a:r>
                <a:rPr lang="en-US" altLang="en-US" sz="1200" dirty="0">
                  <a:latin typeface="+mn-lt"/>
                </a:rPr>
                <a:t>: 0.0.0.0</a:t>
              </a:r>
            </a:p>
            <a:p>
              <a:r>
                <a:rPr lang="en-US" altLang="en-US" sz="1200" dirty="0">
                  <a:solidFill>
                    <a:srgbClr val="000000"/>
                  </a:solidFill>
                  <a:latin typeface="+mn-lt"/>
                </a:rPr>
                <a:t>transaction ID: 654</a:t>
              </a:r>
              <a:endParaRPr lang="en-US" altLang="en-US" sz="1600" dirty="0">
                <a:solidFill>
                  <a:srgbClr val="000000"/>
                </a:solidFill>
                <a:latin typeface="+mn-lt"/>
              </a:endParaRPr>
            </a:p>
          </p:txBody>
        </p:sp>
        <p:sp>
          <p:nvSpPr>
            <p:cNvPr id="92184" name="Rectangle 89">
              <a:extLst>
                <a:ext uri="{FF2B5EF4-FFF2-40B4-BE49-F238E27FC236}">
                  <a16:creationId xmlns:a16="http://schemas.microsoft.com/office/drawing/2014/main" id="{C05ACA33-E3C1-7448-89B8-77B904ACB218}"/>
                </a:ext>
              </a:extLst>
            </p:cNvPr>
            <p:cNvSpPr>
              <a:spLocks noChangeArrowheads="1"/>
            </p:cNvSpPr>
            <p:nvPr/>
          </p:nvSpPr>
          <p:spPr bwMode="auto">
            <a:xfrm>
              <a:off x="6731221" y="4154339"/>
              <a:ext cx="2350995" cy="88423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600">
                <a:solidFill>
                  <a:srgbClr val="000000"/>
                </a:solidFill>
                <a:latin typeface="Tahoma" panose="020B0604030504040204" pitchFamily="34" charset="0"/>
              </a:endParaRPr>
            </a:p>
          </p:txBody>
        </p:sp>
      </p:grpSp>
      <p:sp>
        <p:nvSpPr>
          <p:cNvPr id="98" name="TextBox 1">
            <a:extLst>
              <a:ext uri="{FF2B5EF4-FFF2-40B4-BE49-F238E27FC236}">
                <a16:creationId xmlns:a16="http://schemas.microsoft.com/office/drawing/2014/main" id="{6349AC38-743C-AF46-8BBB-E0ACBDD857DA}"/>
              </a:ext>
            </a:extLst>
          </p:cNvPr>
          <p:cNvSpPr txBox="1">
            <a:spLocks noChangeArrowheads="1"/>
          </p:cNvSpPr>
          <p:nvPr/>
        </p:nvSpPr>
        <p:spPr bwMode="auto">
          <a:xfrm>
            <a:off x="3735862" y="2655022"/>
            <a:ext cx="2504301"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100" dirty="0" err="1">
                <a:latin typeface="+mn-lt"/>
              </a:rPr>
              <a:t>src</a:t>
            </a:r>
            <a:r>
              <a:rPr lang="en-US" altLang="en-US" sz="1100" dirty="0">
                <a:latin typeface="+mn-lt"/>
              </a:rPr>
              <a:t>: 1.1.1.254, 67</a:t>
            </a:r>
          </a:p>
          <a:p>
            <a:r>
              <a:rPr lang="en-US" altLang="en-US" sz="1100" dirty="0" err="1">
                <a:latin typeface="+mn-lt"/>
              </a:rPr>
              <a:t>dest</a:t>
            </a:r>
            <a:r>
              <a:rPr lang="en-US" altLang="en-US" sz="1100" dirty="0">
                <a:latin typeface="+mn-lt"/>
              </a:rPr>
              <a:t>: </a:t>
            </a:r>
            <a:r>
              <a:rPr lang="en-US" altLang="en-US" sz="1100" dirty="0">
                <a:solidFill>
                  <a:srgbClr val="C00000"/>
                </a:solidFill>
                <a:latin typeface="+mn-lt"/>
              </a:rPr>
              <a:t>255.255.255.255</a:t>
            </a:r>
            <a:r>
              <a:rPr lang="en-US" altLang="en-US" sz="1100" dirty="0">
                <a:latin typeface="+mn-lt"/>
              </a:rPr>
              <a:t>, 68</a:t>
            </a:r>
          </a:p>
          <a:p>
            <a:r>
              <a:rPr lang="en-US" altLang="en-US" sz="1100" dirty="0" err="1">
                <a:latin typeface="+mn-lt"/>
              </a:rPr>
              <a:t>DHCPOffer</a:t>
            </a:r>
            <a:endParaRPr lang="en-US" altLang="en-US" sz="1100" dirty="0">
              <a:latin typeface="+mn-lt"/>
            </a:endParaRPr>
          </a:p>
          <a:p>
            <a:r>
              <a:rPr lang="en-US" altLang="en-US" sz="1100" dirty="0" err="1">
                <a:latin typeface="+mn-lt"/>
              </a:rPr>
              <a:t>yiaddr</a:t>
            </a:r>
            <a:r>
              <a:rPr lang="en-US" altLang="en-US" sz="1100" dirty="0">
                <a:latin typeface="+mn-lt"/>
              </a:rPr>
              <a:t>: </a:t>
            </a:r>
            <a:r>
              <a:rPr lang="en-US" altLang="en-US" sz="1100" u="sng" dirty="0">
                <a:latin typeface="+mn-lt"/>
              </a:rPr>
              <a:t>1.1.1.10/24</a:t>
            </a:r>
          </a:p>
          <a:p>
            <a:r>
              <a:rPr lang="en-US" altLang="en-US" sz="1100" dirty="0">
                <a:solidFill>
                  <a:srgbClr val="000000"/>
                </a:solidFill>
                <a:latin typeface="+mn-lt"/>
              </a:rPr>
              <a:t>transaction ID: 654</a:t>
            </a:r>
          </a:p>
          <a:p>
            <a:r>
              <a:rPr lang="en-US" altLang="en-US" sz="1100" dirty="0">
                <a:solidFill>
                  <a:srgbClr val="000000"/>
                </a:solidFill>
                <a:latin typeface="+mn-lt"/>
              </a:rPr>
              <a:t>DHCP </a:t>
            </a:r>
            <a:r>
              <a:rPr lang="en-US" altLang="en-US" sz="1100" dirty="0" err="1">
                <a:solidFill>
                  <a:srgbClr val="000000"/>
                </a:solidFill>
                <a:latin typeface="+mn-lt"/>
              </a:rPr>
              <a:t>serverID</a:t>
            </a:r>
            <a:r>
              <a:rPr lang="en-US" altLang="en-US" sz="1100" dirty="0">
                <a:solidFill>
                  <a:srgbClr val="000000"/>
                </a:solidFill>
                <a:latin typeface="+mn-lt"/>
              </a:rPr>
              <a:t>: 1.1.1.254</a:t>
            </a:r>
            <a:endParaRPr lang="en-US" altLang="en-US" sz="1100" dirty="0">
              <a:latin typeface="+mn-lt"/>
            </a:endParaRPr>
          </a:p>
          <a:p>
            <a:r>
              <a:rPr lang="en-US" altLang="en-US" sz="1100" dirty="0">
                <a:solidFill>
                  <a:srgbClr val="000000"/>
                </a:solidFill>
                <a:latin typeface="+mn-lt"/>
              </a:rPr>
              <a:t>lifetime: 3600 secs </a:t>
            </a:r>
            <a:endParaRPr lang="en-US" altLang="en-US" sz="1600" dirty="0">
              <a:solidFill>
                <a:srgbClr val="000000"/>
              </a:solidFill>
              <a:latin typeface="+mn-lt"/>
            </a:endParaRPr>
          </a:p>
        </p:txBody>
      </p:sp>
      <p:cxnSp>
        <p:nvCxnSpPr>
          <p:cNvPr id="4" name="Straight Arrow Connector 3">
            <a:extLst>
              <a:ext uri="{FF2B5EF4-FFF2-40B4-BE49-F238E27FC236}">
                <a16:creationId xmlns:a16="http://schemas.microsoft.com/office/drawing/2014/main" id="{0341FF0D-13DC-8543-8367-0874269608F3}"/>
              </a:ext>
            </a:extLst>
          </p:cNvPr>
          <p:cNvCxnSpPr>
            <a:cxnSpLocks/>
          </p:cNvCxnSpPr>
          <p:nvPr/>
        </p:nvCxnSpPr>
        <p:spPr bwMode="auto">
          <a:xfrm>
            <a:off x="6680037" y="2080934"/>
            <a:ext cx="0" cy="4178834"/>
          </a:xfrm>
          <a:prstGeom prst="straightConnector1">
            <a:avLst/>
          </a:prstGeom>
          <a:solidFill>
            <a:schemeClr val="accent1"/>
          </a:solidFill>
          <a:ln w="9525"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0" name="TextBox 9">
            <a:extLst>
              <a:ext uri="{FF2B5EF4-FFF2-40B4-BE49-F238E27FC236}">
                <a16:creationId xmlns:a16="http://schemas.microsoft.com/office/drawing/2014/main" id="{86B05E72-B825-894E-A9C5-60B91FEC7012}"/>
              </a:ext>
            </a:extLst>
          </p:cNvPr>
          <p:cNvSpPr txBox="1"/>
          <p:nvPr/>
        </p:nvSpPr>
        <p:spPr>
          <a:xfrm>
            <a:off x="6720617" y="3697536"/>
            <a:ext cx="2391937" cy="1384995"/>
          </a:xfrm>
          <a:prstGeom prst="rect">
            <a:avLst/>
          </a:prstGeom>
          <a:noFill/>
        </p:spPr>
        <p:txBody>
          <a:bodyPr wrap="none" rtlCol="0">
            <a:spAutoFit/>
          </a:bodyPr>
          <a:lstStyle/>
          <a:p>
            <a:r>
              <a:rPr lang="en-US" sz="1400" dirty="0"/>
              <a:t>Messages all broadcast</a:t>
            </a:r>
          </a:p>
          <a:p>
            <a:r>
              <a:rPr lang="en-US" sz="1400" dirty="0"/>
              <a:t>IP allocation phase:</a:t>
            </a:r>
          </a:p>
          <a:p>
            <a:r>
              <a:rPr lang="en-US" sz="1400" dirty="0"/>
              <a:t>IP </a:t>
            </a:r>
            <a:r>
              <a:rPr lang="en-US" sz="1400" dirty="0" err="1"/>
              <a:t>src</a:t>
            </a:r>
            <a:r>
              <a:rPr lang="en-US" sz="1400" dirty="0"/>
              <a:t>: 0.0.0.0</a:t>
            </a:r>
          </a:p>
          <a:p>
            <a:r>
              <a:rPr lang="en-US" sz="1400" dirty="0"/>
              <a:t>IP destination: 255.255.255</a:t>
            </a:r>
          </a:p>
          <a:p>
            <a:r>
              <a:rPr lang="en-US" sz="1400" dirty="0"/>
              <a:t>Mac Source: client</a:t>
            </a:r>
          </a:p>
          <a:p>
            <a:r>
              <a:rPr lang="en-US" sz="1400" dirty="0"/>
              <a:t>Mac </a:t>
            </a:r>
            <a:r>
              <a:rPr lang="en-US" sz="1400" dirty="0" err="1"/>
              <a:t>Dest</a:t>
            </a:r>
            <a:r>
              <a:rPr lang="en-US" sz="1400" dirty="0"/>
              <a:t>: </a:t>
            </a:r>
            <a:r>
              <a:rPr lang="en-US" sz="1400" dirty="0" err="1"/>
              <a:t>ff:ff:ff:ff:ff:ff</a:t>
            </a:r>
            <a:endParaRPr lang="en-US" sz="1400" dirty="0"/>
          </a:p>
        </p:txBody>
      </p:sp>
      <p:cxnSp>
        <p:nvCxnSpPr>
          <p:cNvPr id="12" name="Straight Arrow Connector 11">
            <a:extLst>
              <a:ext uri="{FF2B5EF4-FFF2-40B4-BE49-F238E27FC236}">
                <a16:creationId xmlns:a16="http://schemas.microsoft.com/office/drawing/2014/main" id="{96FA2BB5-2D40-0442-9641-0A8C987A9AB1}"/>
              </a:ext>
            </a:extLst>
          </p:cNvPr>
          <p:cNvCxnSpPr>
            <a:cxnSpLocks/>
          </p:cNvCxnSpPr>
          <p:nvPr/>
        </p:nvCxnSpPr>
        <p:spPr bwMode="auto">
          <a:xfrm>
            <a:off x="6779860" y="6168429"/>
            <a:ext cx="0" cy="590718"/>
          </a:xfrm>
          <a:prstGeom prst="straightConnector1">
            <a:avLst/>
          </a:prstGeom>
          <a:solidFill>
            <a:schemeClr val="accent1"/>
          </a:solidFill>
          <a:ln w="9525"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4" name="TextBox 93">
            <a:extLst>
              <a:ext uri="{FF2B5EF4-FFF2-40B4-BE49-F238E27FC236}">
                <a16:creationId xmlns:a16="http://schemas.microsoft.com/office/drawing/2014/main" id="{7F7372E5-1533-DC48-B510-6705F29D0469}"/>
              </a:ext>
            </a:extLst>
          </p:cNvPr>
          <p:cNvSpPr txBox="1"/>
          <p:nvPr/>
        </p:nvSpPr>
        <p:spPr>
          <a:xfrm>
            <a:off x="6753787" y="6119336"/>
            <a:ext cx="1996059" cy="738664"/>
          </a:xfrm>
          <a:prstGeom prst="rect">
            <a:avLst/>
          </a:prstGeom>
          <a:noFill/>
        </p:spPr>
        <p:txBody>
          <a:bodyPr wrap="none" rtlCol="0">
            <a:spAutoFit/>
          </a:bodyPr>
          <a:lstStyle/>
          <a:p>
            <a:r>
              <a:rPr lang="en-US" sz="1400" dirty="0"/>
              <a:t>Messages now unicast</a:t>
            </a:r>
          </a:p>
          <a:p>
            <a:r>
              <a:rPr lang="en-US" sz="1400" dirty="0"/>
              <a:t>IP Usage phase:</a:t>
            </a:r>
          </a:p>
          <a:p>
            <a:r>
              <a:rPr lang="en-US" sz="1400" dirty="0" err="1"/>
              <a:t>src</a:t>
            </a:r>
            <a:r>
              <a:rPr lang="en-US" sz="1400" dirty="0"/>
              <a:t> </a:t>
            </a:r>
            <a:r>
              <a:rPr lang="en-US" sz="1400" dirty="0" err="1"/>
              <a:t>addr</a:t>
            </a:r>
            <a:r>
              <a:rPr lang="en-US" sz="1400" dirty="0"/>
              <a:t>: 1.1.1.10/24</a:t>
            </a:r>
          </a:p>
        </p:txBody>
      </p:sp>
    </p:spTree>
    <p:extLst>
      <p:ext uri="{BB962C8B-B14F-4D97-AF65-F5344CB8AC3E}">
        <p14:creationId xmlns:p14="http://schemas.microsoft.com/office/powerpoint/2010/main" val="318074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underline_base">
            <a:extLst>
              <a:ext uri="{FF2B5EF4-FFF2-40B4-BE49-F238E27FC236}">
                <a16:creationId xmlns:a16="http://schemas.microsoft.com/office/drawing/2014/main" id="{564F2109-6BC0-EF4C-902B-B6AA5D538910}"/>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3" y="1025525"/>
            <a:ext cx="41132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Rectangle 3">
            <a:extLst>
              <a:ext uri="{FF2B5EF4-FFF2-40B4-BE49-F238E27FC236}">
                <a16:creationId xmlns:a16="http://schemas.microsoft.com/office/drawing/2014/main" id="{5A37C124-13C9-D544-BC13-EE1ECBE45FDD}"/>
              </a:ext>
            </a:extLst>
          </p:cNvPr>
          <p:cNvSpPr>
            <a:spLocks noGrp="1" noChangeArrowheads="1"/>
          </p:cNvSpPr>
          <p:nvPr>
            <p:ph type="body" sz="half" idx="1"/>
          </p:nvPr>
        </p:nvSpPr>
        <p:spPr>
          <a:xfrm>
            <a:off x="533400" y="1600199"/>
            <a:ext cx="3879850" cy="5047343"/>
          </a:xfrm>
        </p:spPr>
        <p:txBody>
          <a:bodyPr/>
          <a:lstStyle/>
          <a:p>
            <a:pPr>
              <a:buFont typeface="Wingdings" pitchFamily="2" charset="2"/>
              <a:buNone/>
            </a:pPr>
            <a:r>
              <a:rPr lang="en-US" altLang="en-US" sz="2400" dirty="0">
                <a:solidFill>
                  <a:srgbClr val="CC0000"/>
                </a:solidFill>
                <a:ea typeface="ＭＳ Ｐゴシック" panose="020B0600070205080204" pitchFamily="34" charset="-128"/>
                <a:cs typeface="ＭＳ Ｐゴシック" panose="020B0600070205080204" pitchFamily="34" charset="-128"/>
              </a:rPr>
              <a:t>4.3 IP: Internet Protocol</a:t>
            </a:r>
          </a:p>
          <a:p>
            <a:pPr lvl="1"/>
            <a:endParaRPr lang="en-US" altLang="en-US" dirty="0">
              <a:latin typeface="Gill Sans MT" panose="020B0502020104020203" pitchFamily="34" charset="77"/>
              <a:ea typeface="ＭＳ Ｐゴシック" panose="020B0600070205080204" pitchFamily="34" charset="-128"/>
            </a:endParaRPr>
          </a:p>
          <a:p>
            <a:pPr lvl="1"/>
            <a:r>
              <a:rPr lang="en-US" altLang="en-US" dirty="0">
                <a:solidFill>
                  <a:srgbClr val="C00000"/>
                </a:solidFill>
                <a:latin typeface="Gill Sans MT" panose="020B0502020104020203" pitchFamily="34" charset="77"/>
                <a:ea typeface="ＭＳ Ｐゴシック" panose="020B0600070205080204" pitchFamily="34" charset="-128"/>
              </a:rPr>
              <a:t>DHCP</a:t>
            </a:r>
          </a:p>
          <a:p>
            <a:pPr lvl="1"/>
            <a:r>
              <a:rPr lang="en-US" altLang="en-US" dirty="0">
                <a:latin typeface="Gill Sans MT" panose="020B0502020104020203" pitchFamily="34" charset="77"/>
                <a:ea typeface="ＭＳ Ｐゴシック" panose="020B0600070205080204" pitchFamily="34" charset="-128"/>
              </a:rPr>
              <a:t>NAT</a:t>
            </a:r>
          </a:p>
        </p:txBody>
      </p:sp>
      <p:sp>
        <p:nvSpPr>
          <p:cNvPr id="107524" name="Rectangle 2">
            <a:extLst>
              <a:ext uri="{FF2B5EF4-FFF2-40B4-BE49-F238E27FC236}">
                <a16:creationId xmlns:a16="http://schemas.microsoft.com/office/drawing/2014/main" id="{12630233-5C70-A746-91E2-DAE8A4A1EC29}"/>
              </a:ext>
            </a:extLst>
          </p:cNvPr>
          <p:cNvSpPr>
            <a:spLocks noChangeArrowheads="1"/>
          </p:cNvSpPr>
          <p:nvPr/>
        </p:nvSpPr>
        <p:spPr bwMode="auto">
          <a:xfrm>
            <a:off x="5334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400" dirty="0">
                <a:solidFill>
                  <a:srgbClr val="000099"/>
                </a:solidFill>
                <a:latin typeface="Gill Sans MT" panose="020B0502020104020203" pitchFamily="34" charset="77"/>
              </a:rPr>
              <a:t>Chapter 4: outline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CF390-2CB8-D04D-864B-2DEADE657634}"/>
              </a:ext>
            </a:extLst>
          </p:cNvPr>
          <p:cNvSpPr>
            <a:spLocks noGrp="1"/>
          </p:cNvSpPr>
          <p:nvPr>
            <p:ph type="title"/>
          </p:nvPr>
        </p:nvSpPr>
        <p:spPr>
          <a:xfrm>
            <a:off x="261550" y="154460"/>
            <a:ext cx="8437605" cy="586946"/>
          </a:xfrm>
        </p:spPr>
        <p:txBody>
          <a:bodyPr/>
          <a:lstStyle/>
          <a:p>
            <a:r>
              <a:rPr lang="en-US" sz="4000" dirty="0"/>
              <a:t>DHCP Set Up Messages are Broadcast</a:t>
            </a:r>
          </a:p>
        </p:txBody>
      </p:sp>
      <p:pic>
        <p:nvPicPr>
          <p:cNvPr id="4" name="Picture 3" descr="A screenshot of a cell phone&#10;&#10;Description automatically generated">
            <a:extLst>
              <a:ext uri="{FF2B5EF4-FFF2-40B4-BE49-F238E27FC236}">
                <a16:creationId xmlns:a16="http://schemas.microsoft.com/office/drawing/2014/main" id="{526A34B9-7115-6F4D-8175-F955E42E31A4}"/>
              </a:ext>
            </a:extLst>
          </p:cNvPr>
          <p:cNvPicPr>
            <a:picLocks noChangeAspect="1"/>
          </p:cNvPicPr>
          <p:nvPr/>
        </p:nvPicPr>
        <p:blipFill rotWithShape="1">
          <a:blip r:embed="rId2">
            <a:extLst>
              <a:ext uri="{28A0092B-C50C-407E-A947-70E740481C1C}">
                <a14:useLocalDpi xmlns:a14="http://schemas.microsoft.com/office/drawing/2010/main" val="0"/>
              </a:ext>
            </a:extLst>
          </a:blip>
          <a:srcRect t="17566" b="7777"/>
          <a:stretch/>
        </p:blipFill>
        <p:spPr>
          <a:xfrm>
            <a:off x="261550" y="2432375"/>
            <a:ext cx="8882450" cy="1510017"/>
          </a:xfrm>
          <a:prstGeom prst="rect">
            <a:avLst/>
          </a:prstGeom>
        </p:spPr>
      </p:pic>
      <p:pic>
        <p:nvPicPr>
          <p:cNvPr id="5" name="Picture 95" descr="underline_base">
            <a:extLst>
              <a:ext uri="{FF2B5EF4-FFF2-40B4-BE49-F238E27FC236}">
                <a16:creationId xmlns:a16="http://schemas.microsoft.com/office/drawing/2014/main" id="{19FE747F-29DC-A348-8B6A-9437441656A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50" y="833732"/>
            <a:ext cx="8202828" cy="14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584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2"/>
          <p:cNvSpPr>
            <a:spLocks noGrp="1" noChangeArrowheads="1"/>
          </p:cNvSpPr>
          <p:nvPr>
            <p:ph type="title"/>
          </p:nvPr>
        </p:nvSpPr>
        <p:spPr>
          <a:xfrm>
            <a:off x="372267" y="289272"/>
            <a:ext cx="6806299" cy="595778"/>
          </a:xfrm>
        </p:spPr>
        <p:txBody>
          <a:bodyPr/>
          <a:lstStyle/>
          <a:p>
            <a:r>
              <a:rPr lang="en-US" sz="4000" dirty="0"/>
              <a:t>Step 4: Lease Renewal</a:t>
            </a:r>
          </a:p>
        </p:txBody>
      </p:sp>
      <p:graphicFrame>
        <p:nvGraphicFramePr>
          <p:cNvPr id="32771" name="Object 3"/>
          <p:cNvGraphicFramePr>
            <a:graphicFrameLocks noChangeAspect="1"/>
          </p:cNvGraphicFramePr>
          <p:nvPr>
            <p:extLst>
              <p:ext uri="{D42A27DB-BD31-4B8C-83A1-F6EECF244321}">
                <p14:modId xmlns:p14="http://schemas.microsoft.com/office/powerpoint/2010/main" val="947099943"/>
              </p:ext>
            </p:extLst>
          </p:nvPr>
        </p:nvGraphicFramePr>
        <p:xfrm>
          <a:off x="2134394" y="3445512"/>
          <a:ext cx="4875212" cy="2220913"/>
        </p:xfrm>
        <a:graphic>
          <a:graphicData uri="http://schemas.openxmlformats.org/presentationml/2006/ole">
            <mc:AlternateContent xmlns:mc="http://schemas.openxmlformats.org/markup-compatibility/2006">
              <mc:Choice xmlns:v="urn:schemas-microsoft-com:vml" Requires="v">
                <p:oleObj spid="_x0000_s239780" name="Visio" r:id="rId4" imgW="6235700" imgH="2667000" progId="Visio.Drawing.6">
                  <p:embed/>
                </p:oleObj>
              </mc:Choice>
              <mc:Fallback>
                <p:oleObj name="Visio" r:id="rId4" imgW="6235700" imgH="2667000" progId="Visio.Drawing.6">
                  <p:embed/>
                  <p:pic>
                    <p:nvPicPr>
                      <p:cNvPr id="3277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4394" y="3445512"/>
                        <a:ext cx="4875212" cy="2220913"/>
                      </a:xfrm>
                      <a:prstGeom prst="rect">
                        <a:avLst/>
                      </a:prstGeom>
                      <a:solidFill>
                        <a:srgbClr val="FFBE7F"/>
                      </a:solidFill>
                      <a:ln>
                        <a:noFill/>
                      </a:ln>
                    </p:spPr>
                  </p:pic>
                </p:oleObj>
              </mc:Fallback>
            </mc:AlternateContent>
          </a:graphicData>
        </a:graphic>
      </p:graphicFrame>
      <p:sp>
        <p:nvSpPr>
          <p:cNvPr id="32776" name="Rectangle 10"/>
          <p:cNvSpPr>
            <a:spLocks noChangeArrowheads="1"/>
          </p:cNvSpPr>
          <p:nvPr/>
        </p:nvSpPr>
        <p:spPr bwMode="auto">
          <a:xfrm>
            <a:off x="481068" y="1191576"/>
            <a:ext cx="7942841" cy="22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3" tIns="45717" rIns="91433" bIns="45717"/>
          <a:lstStyle/>
          <a:p>
            <a:pPr>
              <a:lnSpc>
                <a:spcPct val="90000"/>
              </a:lnSpc>
              <a:spcBef>
                <a:spcPct val="20000"/>
              </a:spcBef>
              <a:spcAft>
                <a:spcPct val="0"/>
              </a:spcAft>
              <a:tabLst>
                <a:tab pos="5661025" algn="l"/>
              </a:tabLst>
            </a:pPr>
            <a:r>
              <a:rPr lang="en-US" sz="2400" dirty="0">
                <a:latin typeface="+mn-lt"/>
              </a:rPr>
              <a:t>Renewing a Lease (sent when 50% of lease has expired)</a:t>
            </a:r>
          </a:p>
          <a:p>
            <a:pPr marL="342900" indent="-342900">
              <a:lnSpc>
                <a:spcPct val="90000"/>
              </a:lnSpc>
              <a:spcBef>
                <a:spcPct val="20000"/>
              </a:spcBef>
              <a:spcAft>
                <a:spcPct val="0"/>
              </a:spcAft>
              <a:buFont typeface="Arial" panose="020B0604020202020204" pitchFamily="34" charset="0"/>
              <a:buChar char="•"/>
              <a:tabLst>
                <a:tab pos="5661025" algn="l"/>
              </a:tabLst>
            </a:pPr>
            <a:r>
              <a:rPr lang="en-US" sz="2000" dirty="0">
                <a:latin typeface="+mn-lt"/>
              </a:rPr>
              <a:t>client sends a </a:t>
            </a:r>
            <a:r>
              <a:rPr lang="en-US" sz="2000" dirty="0">
                <a:solidFill>
                  <a:srgbClr val="C00000"/>
                </a:solidFill>
                <a:latin typeface="+mn-lt"/>
              </a:rPr>
              <a:t>DHCPREQUEST</a:t>
            </a:r>
            <a:r>
              <a:rPr lang="en-US" sz="2000" dirty="0">
                <a:latin typeface="+mn-lt"/>
              </a:rPr>
              <a:t> to DHCP server requesting an extension</a:t>
            </a:r>
          </a:p>
          <a:p>
            <a:pPr marL="342900" indent="-342900">
              <a:lnSpc>
                <a:spcPct val="90000"/>
              </a:lnSpc>
              <a:spcBef>
                <a:spcPct val="20000"/>
              </a:spcBef>
              <a:spcAft>
                <a:spcPct val="0"/>
              </a:spcAft>
              <a:buFont typeface="Arial"/>
              <a:buChar char="•"/>
              <a:tabLst>
                <a:tab pos="5661025" algn="l"/>
              </a:tabLst>
            </a:pPr>
            <a:r>
              <a:rPr lang="en-US" sz="2000" dirty="0">
                <a:latin typeface="+mn-lt"/>
              </a:rPr>
              <a:t>if DHCP server responds with:</a:t>
            </a:r>
          </a:p>
          <a:p>
            <a:pPr marL="800100" lvl="1" indent="-342900">
              <a:lnSpc>
                <a:spcPct val="90000"/>
              </a:lnSpc>
              <a:spcBef>
                <a:spcPct val="20000"/>
              </a:spcBef>
              <a:buFont typeface="Arial"/>
              <a:buChar char="•"/>
              <a:tabLst>
                <a:tab pos="5661025" algn="l"/>
              </a:tabLst>
            </a:pPr>
            <a:r>
              <a:rPr lang="en-US" dirty="0">
                <a:solidFill>
                  <a:srgbClr val="C00000"/>
                </a:solidFill>
                <a:latin typeface="+mn-lt"/>
              </a:rPr>
              <a:t>DHCPACK</a:t>
            </a:r>
            <a:r>
              <a:rPr lang="en-US" dirty="0">
                <a:latin typeface="+mn-lt"/>
              </a:rPr>
              <a:t> - client gets to extend the lease for another full period</a:t>
            </a:r>
          </a:p>
          <a:p>
            <a:pPr marL="800100" lvl="1" indent="-342900">
              <a:lnSpc>
                <a:spcPct val="90000"/>
              </a:lnSpc>
              <a:spcBef>
                <a:spcPct val="20000"/>
              </a:spcBef>
              <a:buFont typeface="Arial"/>
              <a:buChar char="•"/>
              <a:tabLst>
                <a:tab pos="5661025" algn="l"/>
              </a:tabLst>
            </a:pPr>
            <a:r>
              <a:rPr lang="en-US" dirty="0">
                <a:solidFill>
                  <a:srgbClr val="C00000"/>
                </a:solidFill>
                <a:latin typeface="+mn-lt"/>
              </a:rPr>
              <a:t>DHCPNACK</a:t>
            </a:r>
            <a:r>
              <a:rPr lang="en-US" dirty="0">
                <a:solidFill>
                  <a:srgbClr val="FF0000"/>
                </a:solidFill>
                <a:latin typeface="+mn-lt"/>
              </a:rPr>
              <a:t> </a:t>
            </a:r>
            <a:r>
              <a:rPr lang="en-US" dirty="0">
                <a:latin typeface="+mn-lt"/>
              </a:rPr>
              <a:t>–</a:t>
            </a:r>
            <a:r>
              <a:rPr lang="en-US" dirty="0">
                <a:solidFill>
                  <a:srgbClr val="FF0000"/>
                </a:solidFill>
                <a:latin typeface="+mn-lt"/>
              </a:rPr>
              <a:t> </a:t>
            </a:r>
            <a:r>
              <a:rPr lang="en-US" dirty="0">
                <a:latin typeface="+mn-lt"/>
              </a:rPr>
              <a:t>client has to release address when timer expires</a:t>
            </a:r>
          </a:p>
        </p:txBody>
      </p:sp>
      <p:pic>
        <p:nvPicPr>
          <p:cNvPr id="12" name="Picture 95" descr="underline_base">
            <a:extLst>
              <a:ext uri="{FF2B5EF4-FFF2-40B4-BE49-F238E27FC236}">
                <a16:creationId xmlns:a16="http://schemas.microsoft.com/office/drawing/2014/main" id="{E6757A8F-BA45-2E42-96CD-249E8199515F}"/>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268" y="918073"/>
            <a:ext cx="5124642" cy="12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4424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3E5C-8482-EF42-A773-23AEF8F5A867}"/>
              </a:ext>
            </a:extLst>
          </p:cNvPr>
          <p:cNvSpPr>
            <a:spLocks noGrp="1"/>
          </p:cNvSpPr>
          <p:nvPr>
            <p:ph type="title"/>
          </p:nvPr>
        </p:nvSpPr>
        <p:spPr>
          <a:xfrm>
            <a:off x="533400" y="228600"/>
            <a:ext cx="7772400" cy="722870"/>
          </a:xfrm>
        </p:spPr>
        <p:txBody>
          <a:bodyPr/>
          <a:lstStyle/>
          <a:p>
            <a:r>
              <a:rPr lang="en-US" dirty="0"/>
              <a:t>Summary of Lease Renewal</a:t>
            </a:r>
          </a:p>
        </p:txBody>
      </p:sp>
      <p:pic>
        <p:nvPicPr>
          <p:cNvPr id="3" name="Picture 95" descr="underline_base">
            <a:extLst>
              <a:ext uri="{FF2B5EF4-FFF2-40B4-BE49-F238E27FC236}">
                <a16:creationId xmlns:a16="http://schemas.microsoft.com/office/drawing/2014/main" id="{B8C6EFB2-5701-D348-8809-A73E28AA59FA}"/>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951469"/>
            <a:ext cx="6329855" cy="16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screenshot of a social media post&#10;&#10;Description automatically generated">
            <a:extLst>
              <a:ext uri="{FF2B5EF4-FFF2-40B4-BE49-F238E27FC236}">
                <a16:creationId xmlns:a16="http://schemas.microsoft.com/office/drawing/2014/main" id="{69F17F0D-761B-F74A-8177-DC282D69F345}"/>
              </a:ext>
            </a:extLst>
          </p:cNvPr>
          <p:cNvPicPr>
            <a:picLocks noChangeAspect="1"/>
          </p:cNvPicPr>
          <p:nvPr/>
        </p:nvPicPr>
        <p:blipFill rotWithShape="1">
          <a:blip r:embed="rId3">
            <a:extLst>
              <a:ext uri="{28A0092B-C50C-407E-A947-70E740481C1C}">
                <a14:useLocalDpi xmlns:a14="http://schemas.microsoft.com/office/drawing/2010/main" val="0"/>
              </a:ext>
            </a:extLst>
          </a:blip>
          <a:srcRect b="7217"/>
          <a:stretch/>
        </p:blipFill>
        <p:spPr>
          <a:xfrm>
            <a:off x="0" y="1383957"/>
            <a:ext cx="9144000" cy="5120640"/>
          </a:xfrm>
          <a:prstGeom prst="rect">
            <a:avLst/>
          </a:prstGeom>
        </p:spPr>
      </p:pic>
    </p:spTree>
    <p:extLst>
      <p:ext uri="{BB962C8B-B14F-4D97-AF65-F5344CB8AC3E}">
        <p14:creationId xmlns:p14="http://schemas.microsoft.com/office/powerpoint/2010/main" val="2593891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Slide Number Placeholder 4"/>
          <p:cNvSpPr>
            <a:spLocks noGrp="1"/>
          </p:cNvSpPr>
          <p:nvPr>
            <p:ph type="sldNum" sz="quarter" idx="10"/>
          </p:nvPr>
        </p:nvSpPr>
        <p:spPr>
          <a:xfrm>
            <a:off x="381000" y="6288741"/>
            <a:ext cx="1887537" cy="3651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3DC9FD-13F0-134B-AAC6-A724DA726FC5}" type="datetimeFigureOut">
              <a:rPr lang="en-US" smtClean="0"/>
              <a:pPr/>
              <a:t>3/8/21</a:t>
            </a:fld>
            <a:endParaRPr lang="en-US" sz="1400">
              <a:solidFill>
                <a:schemeClr val="tx1"/>
              </a:solidFill>
              <a:latin typeface="Times New Roman" charset="0"/>
            </a:endParaRPr>
          </a:p>
        </p:txBody>
      </p:sp>
      <p:sp>
        <p:nvSpPr>
          <p:cNvPr id="33796" name="Rectangle 2"/>
          <p:cNvSpPr>
            <a:spLocks noGrp="1" noChangeArrowheads="1"/>
          </p:cNvSpPr>
          <p:nvPr>
            <p:ph type="title"/>
          </p:nvPr>
        </p:nvSpPr>
        <p:spPr>
          <a:xfrm>
            <a:off x="576263" y="381000"/>
            <a:ext cx="7583487" cy="567690"/>
          </a:xfrm>
        </p:spPr>
        <p:txBody>
          <a:bodyPr/>
          <a:lstStyle/>
          <a:p>
            <a:r>
              <a:rPr lang="en-US" dirty="0"/>
              <a:t>Step 5: DHCP Release</a:t>
            </a:r>
          </a:p>
        </p:txBody>
      </p:sp>
      <p:graphicFrame>
        <p:nvGraphicFramePr>
          <p:cNvPr id="33794" name="Object 2"/>
          <p:cNvGraphicFramePr>
            <a:graphicFrameLocks noChangeAspect="1"/>
          </p:cNvGraphicFramePr>
          <p:nvPr>
            <p:extLst>
              <p:ext uri="{D42A27DB-BD31-4B8C-83A1-F6EECF244321}">
                <p14:modId xmlns:p14="http://schemas.microsoft.com/office/powerpoint/2010/main" val="2269314481"/>
              </p:ext>
            </p:extLst>
          </p:nvPr>
        </p:nvGraphicFramePr>
        <p:xfrm>
          <a:off x="2403090" y="4250390"/>
          <a:ext cx="4875212" cy="2220913"/>
        </p:xfrm>
        <a:graphic>
          <a:graphicData uri="http://schemas.openxmlformats.org/presentationml/2006/ole">
            <mc:AlternateContent xmlns:mc="http://schemas.openxmlformats.org/markup-compatibility/2006">
              <mc:Choice xmlns:v="urn:schemas-microsoft-com:vml" Requires="v">
                <p:oleObj spid="_x0000_s241820" name="Visio" r:id="rId3" imgW="6235700" imgH="2667000" progId="Visio.Drawing.6">
                  <p:embed/>
                </p:oleObj>
              </mc:Choice>
              <mc:Fallback>
                <p:oleObj name="Visio" r:id="rId3" imgW="6235700" imgH="2667000" progId="Visio.Drawing.6">
                  <p:embed/>
                  <p:pic>
                    <p:nvPicPr>
                      <p:cNvPr id="3379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3090" y="4250390"/>
                        <a:ext cx="4875212" cy="2220913"/>
                      </a:xfrm>
                      <a:prstGeom prst="rect">
                        <a:avLst/>
                      </a:prstGeom>
                      <a:solidFill>
                        <a:srgbClr val="FFC000"/>
                      </a:solidFill>
                      <a:ln>
                        <a:noFill/>
                      </a:ln>
                    </p:spPr>
                  </p:pic>
                </p:oleObj>
              </mc:Fallback>
            </mc:AlternateContent>
          </a:graphicData>
        </a:graphic>
      </p:graphicFrame>
      <p:sp>
        <p:nvSpPr>
          <p:cNvPr id="33797" name="Rectangle 4"/>
          <p:cNvSpPr>
            <a:spLocks noChangeArrowheads="1"/>
          </p:cNvSpPr>
          <p:nvPr/>
        </p:nvSpPr>
        <p:spPr bwMode="auto">
          <a:xfrm>
            <a:off x="200025" y="2238375"/>
            <a:ext cx="3038475" cy="35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3" tIns="45717" rIns="91433" bIns="45717"/>
          <a:lstStyle/>
          <a:p>
            <a:pPr marL="342900" indent="-342900">
              <a:lnSpc>
                <a:spcPct val="90000"/>
              </a:lnSpc>
              <a:spcBef>
                <a:spcPct val="20000"/>
              </a:spcBef>
              <a:spcAft>
                <a:spcPct val="0"/>
              </a:spcAft>
              <a:buFont typeface="Arial"/>
              <a:buChar char="•"/>
              <a:tabLst>
                <a:tab pos="5661025" algn="l"/>
              </a:tabLst>
            </a:pPr>
            <a:r>
              <a:rPr lang="en-US" sz="1800" dirty="0">
                <a:solidFill>
                  <a:srgbClr val="FFFFFF"/>
                </a:solidFill>
                <a:latin typeface="Arial" charset="0"/>
              </a:rPr>
              <a:t>DCHP RELEASE</a:t>
            </a:r>
          </a:p>
        </p:txBody>
      </p:sp>
      <p:sp>
        <p:nvSpPr>
          <p:cNvPr id="33798" name="Rectangle 5"/>
          <p:cNvSpPr>
            <a:spLocks noChangeArrowheads="1"/>
          </p:cNvSpPr>
          <p:nvPr/>
        </p:nvSpPr>
        <p:spPr bwMode="auto">
          <a:xfrm>
            <a:off x="381000" y="1367104"/>
            <a:ext cx="8172691" cy="25894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3" tIns="45717" rIns="91433" bIns="45717"/>
          <a:lstStyle/>
          <a:p>
            <a:pPr marL="342900" indent="-342900">
              <a:lnSpc>
                <a:spcPct val="90000"/>
              </a:lnSpc>
              <a:spcBef>
                <a:spcPct val="20000"/>
              </a:spcBef>
              <a:spcAft>
                <a:spcPct val="0"/>
              </a:spcAft>
              <a:buFont typeface="Arial" panose="020B0604020202020204" pitchFamily="34" charset="0"/>
              <a:buChar char="•"/>
              <a:tabLst>
                <a:tab pos="5661025" algn="l"/>
              </a:tabLst>
            </a:pPr>
            <a:r>
              <a:rPr lang="en-US" sz="2400" dirty="0">
                <a:latin typeface="+mn-lt"/>
              </a:rPr>
              <a:t>the client can choose to terminate the lease at any point during the lease period by sending a  </a:t>
            </a:r>
            <a:r>
              <a:rPr lang="en-US" sz="2400" dirty="0">
                <a:solidFill>
                  <a:srgbClr val="C00000"/>
                </a:solidFill>
                <a:latin typeface="+mn-lt"/>
              </a:rPr>
              <a:t>DHCPRELEASE</a:t>
            </a:r>
            <a:r>
              <a:rPr lang="en-US" sz="2400" dirty="0">
                <a:latin typeface="+mn-lt"/>
              </a:rPr>
              <a:t> message to the DHCP server it has “lease” with.</a:t>
            </a:r>
          </a:p>
          <a:p>
            <a:pPr marL="342900" indent="-342900">
              <a:lnSpc>
                <a:spcPct val="90000"/>
              </a:lnSpc>
              <a:spcBef>
                <a:spcPct val="20000"/>
              </a:spcBef>
              <a:spcAft>
                <a:spcPct val="0"/>
              </a:spcAft>
              <a:buFont typeface="Arial" panose="020B0604020202020204" pitchFamily="34" charset="0"/>
              <a:buChar char="•"/>
              <a:tabLst>
                <a:tab pos="5661025" algn="l"/>
              </a:tabLst>
            </a:pPr>
            <a:r>
              <a:rPr lang="en-US" sz="2400" dirty="0">
                <a:latin typeface="+mn-lt"/>
              </a:rPr>
              <a:t>by terminating the lease, it releases the IP address allocated to it by that server</a:t>
            </a:r>
          </a:p>
          <a:p>
            <a:pPr marL="342900" indent="-342900">
              <a:lnSpc>
                <a:spcPct val="90000"/>
              </a:lnSpc>
              <a:spcBef>
                <a:spcPct val="20000"/>
              </a:spcBef>
              <a:spcAft>
                <a:spcPct val="0"/>
              </a:spcAft>
              <a:buFont typeface="Arial" panose="020B0604020202020204" pitchFamily="34" charset="0"/>
              <a:buChar char="•"/>
              <a:tabLst>
                <a:tab pos="5661025" algn="l"/>
              </a:tabLst>
            </a:pPr>
            <a:r>
              <a:rPr lang="en-US" sz="2400" dirty="0">
                <a:latin typeface="+mn-lt"/>
              </a:rPr>
              <a:t>note that not all clients will go thru the release phase, they let the lease run out</a:t>
            </a:r>
          </a:p>
          <a:p>
            <a:pPr marL="342900" indent="-342900">
              <a:lnSpc>
                <a:spcPct val="90000"/>
              </a:lnSpc>
              <a:spcBef>
                <a:spcPct val="20000"/>
              </a:spcBef>
              <a:spcAft>
                <a:spcPct val="0"/>
              </a:spcAft>
              <a:buFont typeface="Arial" panose="020B0604020202020204" pitchFamily="34" charset="0"/>
              <a:buChar char="•"/>
              <a:tabLst>
                <a:tab pos="5661025" algn="l"/>
              </a:tabLst>
            </a:pPr>
            <a:endParaRPr lang="en-US" sz="2400" dirty="0">
              <a:latin typeface="+mn-lt"/>
            </a:endParaRPr>
          </a:p>
        </p:txBody>
      </p:sp>
      <p:pic>
        <p:nvPicPr>
          <p:cNvPr id="7" name="Picture 95" descr="underline_base">
            <a:extLst>
              <a:ext uri="{FF2B5EF4-FFF2-40B4-BE49-F238E27FC236}">
                <a16:creationId xmlns:a16="http://schemas.microsoft.com/office/drawing/2014/main" id="{5E39F478-4341-AD4E-AB62-F2BFF8325846}"/>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427" y="1046197"/>
            <a:ext cx="5144689" cy="10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5730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0DF5D-5AA8-B741-99C1-E10DAD188A01}"/>
              </a:ext>
            </a:extLst>
          </p:cNvPr>
          <p:cNvSpPr>
            <a:spLocks noGrp="1"/>
          </p:cNvSpPr>
          <p:nvPr>
            <p:ph type="title"/>
          </p:nvPr>
        </p:nvSpPr>
        <p:spPr>
          <a:xfrm>
            <a:off x="533400" y="228600"/>
            <a:ext cx="7772400" cy="559676"/>
          </a:xfrm>
        </p:spPr>
        <p:txBody>
          <a:bodyPr/>
          <a:lstStyle/>
          <a:p>
            <a:r>
              <a:rPr lang="en-US" sz="4000" dirty="0"/>
              <a:t>Summary of Address Release</a:t>
            </a:r>
          </a:p>
        </p:txBody>
      </p:sp>
      <p:pic>
        <p:nvPicPr>
          <p:cNvPr id="3" name="Picture 95" descr="underline_base">
            <a:extLst>
              <a:ext uri="{FF2B5EF4-FFF2-40B4-BE49-F238E27FC236}">
                <a16:creationId xmlns:a16="http://schemas.microsoft.com/office/drawing/2014/main" id="{D643EA34-A87A-0D48-A341-D00FC130E33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543910" y="809297"/>
            <a:ext cx="6004033" cy="1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screenshot of a social media post&#10;&#10;Description automatically generated">
            <a:extLst>
              <a:ext uri="{FF2B5EF4-FFF2-40B4-BE49-F238E27FC236}">
                <a16:creationId xmlns:a16="http://schemas.microsoft.com/office/drawing/2014/main" id="{C2A31EA1-39AE-0F42-B4A2-27EF143E56CE}"/>
              </a:ext>
            </a:extLst>
          </p:cNvPr>
          <p:cNvPicPr>
            <a:picLocks noChangeAspect="1"/>
          </p:cNvPicPr>
          <p:nvPr/>
        </p:nvPicPr>
        <p:blipFill rotWithShape="1">
          <a:blip r:embed="rId3">
            <a:extLst>
              <a:ext uri="{28A0092B-C50C-407E-A947-70E740481C1C}">
                <a14:useLocalDpi xmlns:a14="http://schemas.microsoft.com/office/drawing/2010/main" val="0"/>
              </a:ext>
            </a:extLst>
          </a:blip>
          <a:srcRect b="10260"/>
          <a:stretch/>
        </p:blipFill>
        <p:spPr>
          <a:xfrm>
            <a:off x="63500" y="1732520"/>
            <a:ext cx="9080500" cy="3931920"/>
          </a:xfrm>
          <a:prstGeom prst="rect">
            <a:avLst/>
          </a:prstGeom>
        </p:spPr>
      </p:pic>
    </p:spTree>
    <p:extLst>
      <p:ext uri="{BB962C8B-B14F-4D97-AF65-F5344CB8AC3E}">
        <p14:creationId xmlns:p14="http://schemas.microsoft.com/office/powerpoint/2010/main" val="1501357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A1071-621C-D647-A2E2-80231A60CE41}"/>
              </a:ext>
            </a:extLst>
          </p:cNvPr>
          <p:cNvSpPr>
            <a:spLocks noGrp="1"/>
          </p:cNvSpPr>
          <p:nvPr>
            <p:ph type="title"/>
          </p:nvPr>
        </p:nvSpPr>
        <p:spPr>
          <a:xfrm>
            <a:off x="533400" y="228600"/>
            <a:ext cx="7772400" cy="574589"/>
          </a:xfrm>
        </p:spPr>
        <p:txBody>
          <a:bodyPr/>
          <a:lstStyle/>
          <a:p>
            <a:r>
              <a:rPr lang="en-US" dirty="0"/>
              <a:t>Summary of DHCP Operation</a:t>
            </a:r>
          </a:p>
        </p:txBody>
      </p:sp>
      <p:pic>
        <p:nvPicPr>
          <p:cNvPr id="3" name="Picture 95" descr="underline_base">
            <a:extLst>
              <a:ext uri="{FF2B5EF4-FFF2-40B4-BE49-F238E27FC236}">
                <a16:creationId xmlns:a16="http://schemas.microsoft.com/office/drawing/2014/main" id="{173536AD-CA3A-A04F-A408-448D0AA55D6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345" y="803189"/>
            <a:ext cx="6813207" cy="1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close up of a map&#10;&#10;Description automatically generated">
            <a:extLst>
              <a:ext uri="{FF2B5EF4-FFF2-40B4-BE49-F238E27FC236}">
                <a16:creationId xmlns:a16="http://schemas.microsoft.com/office/drawing/2014/main" id="{3239860A-5036-4C4D-901E-198505A22FF1}"/>
              </a:ext>
            </a:extLst>
          </p:cNvPr>
          <p:cNvPicPr>
            <a:picLocks noChangeAspect="1"/>
          </p:cNvPicPr>
          <p:nvPr/>
        </p:nvPicPr>
        <p:blipFill rotWithShape="1">
          <a:blip r:embed="rId3">
            <a:extLst>
              <a:ext uri="{28A0092B-C50C-407E-A947-70E740481C1C}">
                <a14:useLocalDpi xmlns:a14="http://schemas.microsoft.com/office/drawing/2010/main" val="0"/>
              </a:ext>
            </a:extLst>
          </a:blip>
          <a:srcRect t="-1" b="9431"/>
          <a:stretch/>
        </p:blipFill>
        <p:spPr>
          <a:xfrm>
            <a:off x="0" y="803988"/>
            <a:ext cx="9144000" cy="4754880"/>
          </a:xfrm>
          <a:prstGeom prst="rect">
            <a:avLst/>
          </a:prstGeom>
        </p:spPr>
      </p:pic>
    </p:spTree>
    <p:extLst>
      <p:ext uri="{BB962C8B-B14F-4D97-AF65-F5344CB8AC3E}">
        <p14:creationId xmlns:p14="http://schemas.microsoft.com/office/powerpoint/2010/main" val="3903197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62E12-4E44-A448-8D75-01811A94236A}"/>
              </a:ext>
            </a:extLst>
          </p:cNvPr>
          <p:cNvSpPr>
            <a:spLocks noGrp="1"/>
          </p:cNvSpPr>
          <p:nvPr>
            <p:ph type="title"/>
          </p:nvPr>
        </p:nvSpPr>
        <p:spPr>
          <a:xfrm>
            <a:off x="199767" y="0"/>
            <a:ext cx="7772400" cy="667265"/>
          </a:xfrm>
        </p:spPr>
        <p:txBody>
          <a:bodyPr/>
          <a:lstStyle/>
          <a:p>
            <a:r>
              <a:rPr lang="en-US" dirty="0"/>
              <a:t>DHCP Discover Message Format</a:t>
            </a:r>
          </a:p>
        </p:txBody>
      </p:sp>
      <p:pic>
        <p:nvPicPr>
          <p:cNvPr id="3" name="Picture 95" descr="underline_base">
            <a:extLst>
              <a:ext uri="{FF2B5EF4-FFF2-40B4-BE49-F238E27FC236}">
                <a16:creationId xmlns:a16="http://schemas.microsoft.com/office/drawing/2014/main" id="{941ABA64-B1E3-B342-9099-F28259955BF6}"/>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767" y="598954"/>
            <a:ext cx="7652951" cy="154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screenshot of a cell phone&#10;&#10;Description automatically generated">
            <a:extLst>
              <a:ext uri="{FF2B5EF4-FFF2-40B4-BE49-F238E27FC236}">
                <a16:creationId xmlns:a16="http://schemas.microsoft.com/office/drawing/2014/main" id="{DC01A736-0D2D-EE42-B71B-6D04FCC78A07}"/>
              </a:ext>
            </a:extLst>
          </p:cNvPr>
          <p:cNvPicPr>
            <a:picLocks noChangeAspect="1"/>
          </p:cNvPicPr>
          <p:nvPr/>
        </p:nvPicPr>
        <p:blipFill rotWithShape="1">
          <a:blip r:embed="rId3">
            <a:extLst>
              <a:ext uri="{28A0092B-C50C-407E-A947-70E740481C1C}">
                <a14:useLocalDpi xmlns:a14="http://schemas.microsoft.com/office/drawing/2010/main" val="0"/>
              </a:ext>
            </a:extLst>
          </a:blip>
          <a:srcRect t="2039" b="6536"/>
          <a:stretch/>
        </p:blipFill>
        <p:spPr>
          <a:xfrm>
            <a:off x="199767" y="753762"/>
            <a:ext cx="8653179" cy="5795319"/>
          </a:xfrm>
          <a:prstGeom prst="rect">
            <a:avLst/>
          </a:prstGeom>
        </p:spPr>
      </p:pic>
    </p:spTree>
    <p:extLst>
      <p:ext uri="{BB962C8B-B14F-4D97-AF65-F5344CB8AC3E}">
        <p14:creationId xmlns:p14="http://schemas.microsoft.com/office/powerpoint/2010/main" val="3404760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2D017-F2F5-9F4D-A954-043BC5B26BD9}"/>
              </a:ext>
            </a:extLst>
          </p:cNvPr>
          <p:cNvSpPr>
            <a:spLocks noGrp="1"/>
          </p:cNvSpPr>
          <p:nvPr>
            <p:ph type="title"/>
          </p:nvPr>
        </p:nvSpPr>
        <p:spPr>
          <a:xfrm>
            <a:off x="343929" y="0"/>
            <a:ext cx="7772400" cy="735227"/>
          </a:xfrm>
        </p:spPr>
        <p:txBody>
          <a:bodyPr/>
          <a:lstStyle/>
          <a:p>
            <a:r>
              <a:rPr lang="en-US" dirty="0"/>
              <a:t>DHCP Offer Message Format</a:t>
            </a:r>
          </a:p>
        </p:txBody>
      </p:sp>
      <p:pic>
        <p:nvPicPr>
          <p:cNvPr id="3" name="Picture 95" descr="underline_base">
            <a:extLst>
              <a:ext uri="{FF2B5EF4-FFF2-40B4-BE49-F238E27FC236}">
                <a16:creationId xmlns:a16="http://schemas.microsoft.com/office/drawing/2014/main" id="{AA3CC2CF-42F7-A549-8FE9-D3D64EF3F4CA}"/>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929" y="669682"/>
            <a:ext cx="7652951" cy="154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screenshot of a cell phone&#10;&#10;Description automatically generated">
            <a:extLst>
              <a:ext uri="{FF2B5EF4-FFF2-40B4-BE49-F238E27FC236}">
                <a16:creationId xmlns:a16="http://schemas.microsoft.com/office/drawing/2014/main" id="{62D3FFFF-8CD1-874D-A81D-3B0253A40409}"/>
              </a:ext>
            </a:extLst>
          </p:cNvPr>
          <p:cNvPicPr>
            <a:picLocks noChangeAspect="1"/>
          </p:cNvPicPr>
          <p:nvPr/>
        </p:nvPicPr>
        <p:blipFill rotWithShape="1">
          <a:blip r:embed="rId3">
            <a:extLst>
              <a:ext uri="{28A0092B-C50C-407E-A947-70E740481C1C}">
                <a14:useLocalDpi xmlns:a14="http://schemas.microsoft.com/office/drawing/2010/main" val="0"/>
              </a:ext>
            </a:extLst>
          </a:blip>
          <a:srcRect t="1383" b="5240"/>
          <a:stretch/>
        </p:blipFill>
        <p:spPr>
          <a:xfrm>
            <a:off x="545755" y="824490"/>
            <a:ext cx="7570573" cy="5945976"/>
          </a:xfrm>
          <a:prstGeom prst="rect">
            <a:avLst/>
          </a:prstGeom>
        </p:spPr>
      </p:pic>
    </p:spTree>
    <p:extLst>
      <p:ext uri="{BB962C8B-B14F-4D97-AF65-F5344CB8AC3E}">
        <p14:creationId xmlns:p14="http://schemas.microsoft.com/office/powerpoint/2010/main" val="1989065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60B1E-DF2D-EE41-9914-CE057FF84512}"/>
              </a:ext>
            </a:extLst>
          </p:cNvPr>
          <p:cNvSpPr>
            <a:spLocks noGrp="1"/>
          </p:cNvSpPr>
          <p:nvPr>
            <p:ph type="title"/>
          </p:nvPr>
        </p:nvSpPr>
        <p:spPr>
          <a:xfrm>
            <a:off x="397475" y="129746"/>
            <a:ext cx="7772400" cy="512109"/>
          </a:xfrm>
        </p:spPr>
        <p:txBody>
          <a:bodyPr/>
          <a:lstStyle/>
          <a:p>
            <a:r>
              <a:rPr lang="en-US" dirty="0"/>
              <a:t>DHCP Request Message Format</a:t>
            </a:r>
          </a:p>
        </p:txBody>
      </p:sp>
      <p:pic>
        <p:nvPicPr>
          <p:cNvPr id="3" name="Picture 95" descr="underline_base">
            <a:extLst>
              <a:ext uri="{FF2B5EF4-FFF2-40B4-BE49-F238E27FC236}">
                <a16:creationId xmlns:a16="http://schemas.microsoft.com/office/drawing/2014/main" id="{B4205E81-9A96-C841-A518-75C8562BB406}"/>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475" y="663304"/>
            <a:ext cx="7652951" cy="154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screenshot of a cell phone&#10;&#10;Description automatically generated">
            <a:extLst>
              <a:ext uri="{FF2B5EF4-FFF2-40B4-BE49-F238E27FC236}">
                <a16:creationId xmlns:a16="http://schemas.microsoft.com/office/drawing/2014/main" id="{91E26A4E-6975-2943-968A-429FD01DE79B}"/>
              </a:ext>
            </a:extLst>
          </p:cNvPr>
          <p:cNvPicPr>
            <a:picLocks noChangeAspect="1"/>
          </p:cNvPicPr>
          <p:nvPr/>
        </p:nvPicPr>
        <p:blipFill rotWithShape="1">
          <a:blip r:embed="rId3">
            <a:extLst>
              <a:ext uri="{28A0092B-C50C-407E-A947-70E740481C1C}">
                <a14:useLocalDpi xmlns:a14="http://schemas.microsoft.com/office/drawing/2010/main" val="0"/>
              </a:ext>
            </a:extLst>
          </a:blip>
          <a:srcRect t="1716" b="6320"/>
          <a:stretch/>
        </p:blipFill>
        <p:spPr>
          <a:xfrm>
            <a:off x="610661" y="839561"/>
            <a:ext cx="7874544" cy="5872629"/>
          </a:xfrm>
          <a:prstGeom prst="rect">
            <a:avLst/>
          </a:prstGeom>
        </p:spPr>
      </p:pic>
    </p:spTree>
    <p:extLst>
      <p:ext uri="{BB962C8B-B14F-4D97-AF65-F5344CB8AC3E}">
        <p14:creationId xmlns:p14="http://schemas.microsoft.com/office/powerpoint/2010/main" val="2444586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6608-75A5-6B49-835C-F1084C6E04DA}"/>
              </a:ext>
            </a:extLst>
          </p:cNvPr>
          <p:cNvSpPr>
            <a:spLocks noGrp="1"/>
          </p:cNvSpPr>
          <p:nvPr>
            <p:ph type="title"/>
          </p:nvPr>
        </p:nvSpPr>
        <p:spPr>
          <a:xfrm>
            <a:off x="234777" y="82523"/>
            <a:ext cx="7772400" cy="572386"/>
          </a:xfrm>
        </p:spPr>
        <p:txBody>
          <a:bodyPr/>
          <a:lstStyle/>
          <a:p>
            <a:r>
              <a:rPr lang="en-US" dirty="0"/>
              <a:t>DHCPACK Message Format</a:t>
            </a:r>
          </a:p>
        </p:txBody>
      </p:sp>
      <p:pic>
        <p:nvPicPr>
          <p:cNvPr id="3" name="Picture 95" descr="underline_base">
            <a:extLst>
              <a:ext uri="{FF2B5EF4-FFF2-40B4-BE49-F238E27FC236}">
                <a16:creationId xmlns:a16="http://schemas.microsoft.com/office/drawing/2014/main" id="{FDD0E900-D1EE-1447-968B-AAD7CCDBBC0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77" y="672007"/>
            <a:ext cx="6637639" cy="1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screenshot of a cell phone&#10;&#10;Description automatically generated">
            <a:extLst>
              <a:ext uri="{FF2B5EF4-FFF2-40B4-BE49-F238E27FC236}">
                <a16:creationId xmlns:a16="http://schemas.microsoft.com/office/drawing/2014/main" id="{E91CABB3-62FB-574C-A51B-4701F7EC77D8}"/>
              </a:ext>
            </a:extLst>
          </p:cNvPr>
          <p:cNvPicPr>
            <a:picLocks noChangeAspect="1"/>
          </p:cNvPicPr>
          <p:nvPr/>
        </p:nvPicPr>
        <p:blipFill rotWithShape="1">
          <a:blip r:embed="rId3">
            <a:extLst>
              <a:ext uri="{28A0092B-C50C-407E-A947-70E740481C1C}">
                <a14:useLocalDpi xmlns:a14="http://schemas.microsoft.com/office/drawing/2010/main" val="0"/>
              </a:ext>
            </a:extLst>
          </a:blip>
          <a:srcRect t="2665" b="4898"/>
          <a:stretch/>
        </p:blipFill>
        <p:spPr>
          <a:xfrm>
            <a:off x="539466" y="849743"/>
            <a:ext cx="7615993" cy="5925734"/>
          </a:xfrm>
          <a:prstGeom prst="rect">
            <a:avLst/>
          </a:prstGeom>
        </p:spPr>
      </p:pic>
    </p:spTree>
    <p:extLst>
      <p:ext uri="{BB962C8B-B14F-4D97-AF65-F5344CB8AC3E}">
        <p14:creationId xmlns:p14="http://schemas.microsoft.com/office/powerpoint/2010/main" val="2892712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4" descr="underline_base">
            <a:extLst>
              <a:ext uri="{FF2B5EF4-FFF2-40B4-BE49-F238E27FC236}">
                <a16:creationId xmlns:a16="http://schemas.microsoft.com/office/drawing/2014/main" id="{065322F1-1D2E-C548-B01C-0B89A17A1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400" y="675233"/>
            <a:ext cx="82280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2">
            <a:extLst>
              <a:ext uri="{FF2B5EF4-FFF2-40B4-BE49-F238E27FC236}">
                <a16:creationId xmlns:a16="http://schemas.microsoft.com/office/drawing/2014/main" id="{9E623C6C-7B04-FD4C-A67A-2DB278AE901F}"/>
              </a:ext>
            </a:extLst>
          </p:cNvPr>
          <p:cNvSpPr>
            <a:spLocks noGrp="1" noChangeArrowheads="1"/>
          </p:cNvSpPr>
          <p:nvPr>
            <p:ph type="title"/>
          </p:nvPr>
        </p:nvSpPr>
        <p:spPr>
          <a:xfrm>
            <a:off x="238400" y="0"/>
            <a:ext cx="8826500" cy="848271"/>
          </a:xfrm>
        </p:spPr>
        <p:txBody>
          <a:bodyPr/>
          <a:lstStyle/>
          <a:p>
            <a:pPr>
              <a:defRPr/>
            </a:pPr>
            <a:r>
              <a:rPr lang="en-US" sz="3600" dirty="0">
                <a:cs typeface="+mj-cs"/>
              </a:rPr>
              <a:t>DHCP: </a:t>
            </a:r>
            <a:r>
              <a:rPr lang="en-US" sz="3400" dirty="0">
                <a:cs typeface="+mj-cs"/>
              </a:rPr>
              <a:t>Dynamic Host Configuration Protocol</a:t>
            </a:r>
          </a:p>
        </p:txBody>
      </p:sp>
      <p:sp>
        <p:nvSpPr>
          <p:cNvPr id="88067" name="Rectangle 3">
            <a:extLst>
              <a:ext uri="{FF2B5EF4-FFF2-40B4-BE49-F238E27FC236}">
                <a16:creationId xmlns:a16="http://schemas.microsoft.com/office/drawing/2014/main" id="{DD78A3BD-3424-5047-9167-C17DA09227DC}"/>
              </a:ext>
            </a:extLst>
          </p:cNvPr>
          <p:cNvSpPr>
            <a:spLocks noGrp="1" noChangeArrowheads="1"/>
          </p:cNvSpPr>
          <p:nvPr>
            <p:ph type="body" idx="1"/>
          </p:nvPr>
        </p:nvSpPr>
        <p:spPr>
          <a:xfrm>
            <a:off x="432075" y="1215637"/>
            <a:ext cx="8632825" cy="3986984"/>
          </a:xfrm>
        </p:spPr>
        <p:txBody>
          <a:bodyPr/>
          <a:lstStyle/>
          <a:p>
            <a:pPr>
              <a:buFont typeface="Wingdings" pitchFamily="2" charset="2"/>
              <a:buNone/>
            </a:pPr>
            <a:r>
              <a:rPr lang="en-US" altLang="en-US" dirty="0">
                <a:solidFill>
                  <a:srgbClr val="CC0000"/>
                </a:solidFill>
                <a:ea typeface="ＭＳ Ｐゴシック" panose="020B0600070205080204" pitchFamily="34" charset="-128"/>
                <a:cs typeface="ＭＳ Ｐゴシック" panose="020B0600070205080204" pitchFamily="34" charset="-128"/>
              </a:rPr>
              <a:t>Goal:</a:t>
            </a:r>
            <a:r>
              <a:rPr lang="en-US" altLang="en-US" sz="2400" dirty="0">
                <a:ea typeface="ＭＳ Ｐゴシック" panose="020B0600070205080204" pitchFamily="34" charset="-128"/>
                <a:cs typeface="ＭＳ Ｐゴシック" panose="020B0600070205080204" pitchFamily="34" charset="-128"/>
              </a:rPr>
              <a:t> mechanism to enable a </a:t>
            </a:r>
            <a:r>
              <a:rPr lang="en-US" altLang="en-US" sz="2400" dirty="0">
                <a:solidFill>
                  <a:srgbClr val="C00000"/>
                </a:solidFill>
                <a:ea typeface="ＭＳ Ｐゴシック" panose="020B0600070205080204" pitchFamily="34" charset="-128"/>
                <a:cs typeface="ＭＳ Ｐゴシック" panose="020B0600070205080204" pitchFamily="34" charset="-128"/>
              </a:rPr>
              <a:t>host</a:t>
            </a:r>
            <a:r>
              <a:rPr lang="en-US" altLang="en-US" sz="2400" dirty="0">
                <a:ea typeface="ＭＳ Ｐゴシック" panose="020B0600070205080204" pitchFamily="34" charset="-128"/>
                <a:cs typeface="ＭＳ Ｐゴシック" panose="020B0600070205080204" pitchFamily="34" charset="-128"/>
              </a:rPr>
              <a:t> to </a:t>
            </a:r>
            <a:r>
              <a:rPr lang="en-US" altLang="en-US" sz="2400" i="1" dirty="0">
                <a:solidFill>
                  <a:srgbClr val="C00000"/>
                </a:solidFill>
                <a:ea typeface="ＭＳ Ｐゴシック" panose="020B0600070205080204" pitchFamily="34" charset="-128"/>
                <a:cs typeface="ＭＳ Ｐゴシック" panose="020B0600070205080204" pitchFamily="34" charset="-128"/>
              </a:rPr>
              <a:t>dynamically</a:t>
            </a:r>
            <a:r>
              <a:rPr lang="en-US" altLang="en-US" sz="2400" i="1" dirty="0">
                <a:ea typeface="ＭＳ Ｐゴシック" panose="020B0600070205080204" pitchFamily="34" charset="-128"/>
                <a:cs typeface="ＭＳ Ｐゴシック" panose="020B0600070205080204" pitchFamily="34" charset="-128"/>
              </a:rPr>
              <a:t> </a:t>
            </a:r>
            <a:r>
              <a:rPr lang="en-US" altLang="en-US" sz="2400" dirty="0">
                <a:ea typeface="ＭＳ Ｐゴシック" panose="020B0600070205080204" pitchFamily="34" charset="-128"/>
                <a:cs typeface="ＭＳ Ｐゴシック" panose="020B0600070205080204" pitchFamily="34" charset="-128"/>
              </a:rPr>
              <a:t>obtain its </a:t>
            </a:r>
            <a:r>
              <a:rPr lang="en-US" altLang="en-US" sz="2400" dirty="0">
                <a:solidFill>
                  <a:srgbClr val="C00000"/>
                </a:solidFill>
                <a:ea typeface="ＭＳ Ｐゴシック" panose="020B0600070205080204" pitchFamily="34" charset="-128"/>
                <a:cs typeface="ＭＳ Ｐゴシック" panose="020B0600070205080204" pitchFamily="34" charset="-128"/>
              </a:rPr>
              <a:t>IP</a:t>
            </a:r>
          </a:p>
          <a:p>
            <a:pPr>
              <a:buFont typeface="Wingdings" pitchFamily="2" charset="2"/>
              <a:buNone/>
            </a:pPr>
            <a:r>
              <a:rPr lang="en-US" altLang="en-US" sz="2400" dirty="0">
                <a:solidFill>
                  <a:srgbClr val="C00000"/>
                </a:solidFill>
                <a:ea typeface="ＭＳ Ｐゴシック" panose="020B0600070205080204" pitchFamily="34" charset="-128"/>
                <a:cs typeface="ＭＳ Ｐゴシック" panose="020B0600070205080204" pitchFamily="34" charset="-128"/>
              </a:rPr>
              <a:t>address</a:t>
            </a:r>
            <a:r>
              <a:rPr lang="en-US" altLang="en-US" sz="2400" dirty="0">
                <a:ea typeface="ＭＳ Ｐゴシック" panose="020B0600070205080204" pitchFamily="34" charset="-128"/>
                <a:cs typeface="ＭＳ Ｐゴシック" panose="020B0600070205080204" pitchFamily="34" charset="-128"/>
              </a:rPr>
              <a:t> from a network </a:t>
            </a:r>
            <a:r>
              <a:rPr lang="en-US" altLang="en-US" sz="2400" dirty="0">
                <a:solidFill>
                  <a:srgbClr val="C00000"/>
                </a:solidFill>
                <a:ea typeface="ＭＳ Ｐゴシック" panose="020B0600070205080204" pitchFamily="34" charset="-128"/>
                <a:cs typeface="ＭＳ Ｐゴシック" panose="020B0600070205080204" pitchFamily="34" charset="-128"/>
              </a:rPr>
              <a:t>server</a:t>
            </a:r>
            <a:r>
              <a:rPr lang="en-US" altLang="en-US" sz="2400" dirty="0">
                <a:ea typeface="ＭＳ Ｐゴシック" panose="020B0600070205080204" pitchFamily="34" charset="-128"/>
                <a:cs typeface="ＭＳ Ｐゴシック" panose="020B0600070205080204" pitchFamily="34" charset="-128"/>
              </a:rPr>
              <a:t> when it joins a network</a:t>
            </a:r>
          </a:p>
          <a:p>
            <a:pPr lvl="1"/>
            <a:r>
              <a:rPr lang="en-US" altLang="en-US" dirty="0">
                <a:latin typeface="Gill Sans MT" panose="020B0502020104020203" pitchFamily="34" charset="77"/>
                <a:ea typeface="ＭＳ Ｐゴシック" panose="020B0600070205080204" pitchFamily="34" charset="-128"/>
              </a:rPr>
              <a:t>server “leases” address to a host for a specified amount of time, host can renew the lease</a:t>
            </a:r>
          </a:p>
          <a:p>
            <a:pPr lvl="1"/>
            <a:r>
              <a:rPr lang="en-US" altLang="ja-JP" dirty="0">
                <a:latin typeface="Gill Sans MT" panose="020B0502020104020203" pitchFamily="34" charset="77"/>
                <a:ea typeface="ＭＳ Ｐゴシック" panose="020B0600070205080204" pitchFamily="34" charset="-128"/>
              </a:rPr>
              <a:t>address released by host when done – non permanent address</a:t>
            </a:r>
          </a:p>
          <a:p>
            <a:pPr lvl="1"/>
            <a:r>
              <a:rPr lang="en-US" altLang="en-US" dirty="0">
                <a:latin typeface="Gill Sans MT" panose="020B0502020104020203" pitchFamily="34" charset="77"/>
                <a:ea typeface="ＭＳ Ｐゴシック" panose="020B0600070205080204" pitchFamily="34" charset="-128"/>
              </a:rPr>
              <a:t>allows reuse of addresses in an address pool, reducing the number of required addresses</a:t>
            </a:r>
            <a:endParaRPr lang="en-US" altLang="ja-JP" dirty="0">
              <a:latin typeface="Gill Sans MT" panose="020B0502020104020203" pitchFamily="34" charset="77"/>
              <a:ea typeface="ＭＳ Ｐゴシック" panose="020B0600070205080204" pitchFamily="34" charset="-128"/>
            </a:endParaRPr>
          </a:p>
          <a:p>
            <a:pPr lvl="1"/>
            <a:r>
              <a:rPr lang="en-US" altLang="en-US" dirty="0">
                <a:latin typeface="Gill Sans MT" panose="020B0502020104020203" pitchFamily="34" charset="77"/>
                <a:ea typeface="ＭＳ Ｐゴシック" panose="020B0600070205080204" pitchFamily="34" charset="-128"/>
              </a:rPr>
              <a:t>method by which mobile users can obtain an IP address – obtain an address upon arrival, release when moving away</a:t>
            </a:r>
          </a:p>
          <a:p>
            <a:pPr marL="457200" lvl="1" indent="0">
              <a:buNone/>
            </a:pPr>
            <a:endParaRPr lang="en-US" altLang="ja-JP" dirty="0">
              <a:latin typeface="Gill Sans MT" panose="020B0502020104020203" pitchFamily="34" charset="77"/>
              <a:ea typeface="ＭＳ Ｐゴシック" panose="020B0600070205080204" pitchFamily="34" charset="-128"/>
            </a:endParaRPr>
          </a:p>
          <a:p>
            <a:endParaRPr lang="en-US" altLang="en-US" dirty="0">
              <a:ea typeface="ＭＳ Ｐゴシック" panose="020B0600070205080204" pitchFamily="34" charset="-128"/>
              <a:cs typeface="ＭＳ Ｐゴシック" panose="020B0600070205080204" pitchFamily="34"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E1EB6-7BE7-434A-81DB-E3F8BAD077A5}"/>
              </a:ext>
            </a:extLst>
          </p:cNvPr>
          <p:cNvSpPr>
            <a:spLocks noGrp="1"/>
          </p:cNvSpPr>
          <p:nvPr>
            <p:ph type="title"/>
          </p:nvPr>
        </p:nvSpPr>
        <p:spPr>
          <a:xfrm>
            <a:off x="422189" y="154460"/>
            <a:ext cx="7772400" cy="648730"/>
          </a:xfrm>
        </p:spPr>
        <p:txBody>
          <a:bodyPr/>
          <a:lstStyle/>
          <a:p>
            <a:r>
              <a:rPr lang="en-US" dirty="0"/>
              <a:t>DHCP Renewal Message Format</a:t>
            </a:r>
          </a:p>
        </p:txBody>
      </p:sp>
      <p:pic>
        <p:nvPicPr>
          <p:cNvPr id="3" name="Picture 95" descr="underline_base">
            <a:extLst>
              <a:ext uri="{FF2B5EF4-FFF2-40B4-BE49-F238E27FC236}">
                <a16:creationId xmlns:a16="http://schemas.microsoft.com/office/drawing/2014/main" id="{F8007E61-2F30-B743-A993-047457A5226C}"/>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216" y="796662"/>
            <a:ext cx="7652951" cy="154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screenshot of a cell phone&#10;&#10;Description automatically generated">
            <a:extLst>
              <a:ext uri="{FF2B5EF4-FFF2-40B4-BE49-F238E27FC236}">
                <a16:creationId xmlns:a16="http://schemas.microsoft.com/office/drawing/2014/main" id="{9A063378-9330-A043-A632-BB89EFF8A07A}"/>
              </a:ext>
            </a:extLst>
          </p:cNvPr>
          <p:cNvPicPr>
            <a:picLocks noChangeAspect="1"/>
          </p:cNvPicPr>
          <p:nvPr/>
        </p:nvPicPr>
        <p:blipFill rotWithShape="1">
          <a:blip r:embed="rId3">
            <a:extLst>
              <a:ext uri="{28A0092B-C50C-407E-A947-70E740481C1C}">
                <a14:useLocalDpi xmlns:a14="http://schemas.microsoft.com/office/drawing/2010/main" val="0"/>
              </a:ext>
            </a:extLst>
          </a:blip>
          <a:srcRect b="5904"/>
          <a:stretch/>
        </p:blipFill>
        <p:spPr>
          <a:xfrm>
            <a:off x="422189" y="951470"/>
            <a:ext cx="8538520" cy="5806194"/>
          </a:xfrm>
          <a:prstGeom prst="rect">
            <a:avLst/>
          </a:prstGeom>
        </p:spPr>
      </p:pic>
    </p:spTree>
    <p:extLst>
      <p:ext uri="{BB962C8B-B14F-4D97-AF65-F5344CB8AC3E}">
        <p14:creationId xmlns:p14="http://schemas.microsoft.com/office/powerpoint/2010/main" val="501796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6B2A7-F40A-FF42-9A81-104F40CEC71B}"/>
              </a:ext>
            </a:extLst>
          </p:cNvPr>
          <p:cNvSpPr>
            <a:spLocks noGrp="1"/>
          </p:cNvSpPr>
          <p:nvPr>
            <p:ph type="title"/>
          </p:nvPr>
        </p:nvSpPr>
        <p:spPr>
          <a:xfrm>
            <a:off x="111212" y="96113"/>
            <a:ext cx="8933934" cy="574589"/>
          </a:xfrm>
        </p:spPr>
        <p:txBody>
          <a:bodyPr/>
          <a:lstStyle/>
          <a:p>
            <a:r>
              <a:rPr lang="en-US" dirty="0"/>
              <a:t>DHCP Renewal ACK Message Format</a:t>
            </a:r>
          </a:p>
        </p:txBody>
      </p:sp>
      <p:pic>
        <p:nvPicPr>
          <p:cNvPr id="3" name="Picture 95" descr="underline_base">
            <a:extLst>
              <a:ext uri="{FF2B5EF4-FFF2-40B4-BE49-F238E27FC236}">
                <a16:creationId xmlns:a16="http://schemas.microsoft.com/office/drawing/2014/main" id="{990AC7A8-6E78-1947-B4BD-94F25843BF48}"/>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72517"/>
            <a:ext cx="8816546" cy="16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screenshot of a cell phone&#10;&#10;Description automatically generated">
            <a:extLst>
              <a:ext uri="{FF2B5EF4-FFF2-40B4-BE49-F238E27FC236}">
                <a16:creationId xmlns:a16="http://schemas.microsoft.com/office/drawing/2014/main" id="{501D867A-AE6E-AC47-B2BA-E3E86E2977EF}"/>
              </a:ext>
            </a:extLst>
          </p:cNvPr>
          <p:cNvPicPr>
            <a:picLocks noChangeAspect="1"/>
          </p:cNvPicPr>
          <p:nvPr/>
        </p:nvPicPr>
        <p:blipFill rotWithShape="1">
          <a:blip r:embed="rId3">
            <a:extLst>
              <a:ext uri="{28A0092B-C50C-407E-A947-70E740481C1C}">
                <a14:useLocalDpi xmlns:a14="http://schemas.microsoft.com/office/drawing/2010/main" val="0"/>
              </a:ext>
            </a:extLst>
          </a:blip>
          <a:srcRect l="-1417" t="1501" r="1417" b="5405"/>
          <a:stretch/>
        </p:blipFill>
        <p:spPr>
          <a:xfrm>
            <a:off x="914400" y="768056"/>
            <a:ext cx="7239725" cy="5669280"/>
          </a:xfrm>
          <a:prstGeom prst="rect">
            <a:avLst/>
          </a:prstGeom>
        </p:spPr>
      </p:pic>
    </p:spTree>
    <p:extLst>
      <p:ext uri="{BB962C8B-B14F-4D97-AF65-F5344CB8AC3E}">
        <p14:creationId xmlns:p14="http://schemas.microsoft.com/office/powerpoint/2010/main" val="3254488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33327-9BC3-544B-802B-B2EA75C76F6C}"/>
              </a:ext>
            </a:extLst>
          </p:cNvPr>
          <p:cNvSpPr>
            <a:spLocks noGrp="1"/>
          </p:cNvSpPr>
          <p:nvPr>
            <p:ph type="title"/>
          </p:nvPr>
        </p:nvSpPr>
        <p:spPr>
          <a:xfrm>
            <a:off x="335692" y="142102"/>
            <a:ext cx="7772400" cy="549876"/>
          </a:xfrm>
        </p:spPr>
        <p:txBody>
          <a:bodyPr/>
          <a:lstStyle/>
          <a:p>
            <a:r>
              <a:rPr lang="en-US" dirty="0"/>
              <a:t>DHCP Release Message Format</a:t>
            </a:r>
          </a:p>
        </p:txBody>
      </p:sp>
      <p:pic>
        <p:nvPicPr>
          <p:cNvPr id="3" name="Picture 95" descr="underline_base">
            <a:extLst>
              <a:ext uri="{FF2B5EF4-FFF2-40B4-BE49-F238E27FC236}">
                <a16:creationId xmlns:a16="http://schemas.microsoft.com/office/drawing/2014/main" id="{C4855C63-15E2-C34D-A241-D56D82F47E5A}"/>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692" y="691978"/>
            <a:ext cx="7652951" cy="154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screenshot of a cell phone&#10;&#10;Description automatically generated">
            <a:extLst>
              <a:ext uri="{FF2B5EF4-FFF2-40B4-BE49-F238E27FC236}">
                <a16:creationId xmlns:a16="http://schemas.microsoft.com/office/drawing/2014/main" id="{B592D615-71E8-EC42-B310-97F3C2FD3E56}"/>
              </a:ext>
            </a:extLst>
          </p:cNvPr>
          <p:cNvPicPr>
            <a:picLocks noChangeAspect="1"/>
          </p:cNvPicPr>
          <p:nvPr/>
        </p:nvPicPr>
        <p:blipFill rotWithShape="1">
          <a:blip r:embed="rId3">
            <a:extLst>
              <a:ext uri="{28A0092B-C50C-407E-A947-70E740481C1C}">
                <a14:useLocalDpi xmlns:a14="http://schemas.microsoft.com/office/drawing/2010/main" val="0"/>
              </a:ext>
            </a:extLst>
          </a:blip>
          <a:srcRect t="2550" b="5262"/>
          <a:stretch/>
        </p:blipFill>
        <p:spPr>
          <a:xfrm>
            <a:off x="172994" y="843884"/>
            <a:ext cx="8635314" cy="5872014"/>
          </a:xfrm>
          <a:prstGeom prst="rect">
            <a:avLst/>
          </a:prstGeom>
        </p:spPr>
      </p:pic>
    </p:spTree>
    <p:extLst>
      <p:ext uri="{BB962C8B-B14F-4D97-AF65-F5344CB8AC3E}">
        <p14:creationId xmlns:p14="http://schemas.microsoft.com/office/powerpoint/2010/main" val="928312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B6F02-7C7A-A247-911F-5C66AAA26C82}"/>
              </a:ext>
            </a:extLst>
          </p:cNvPr>
          <p:cNvSpPr>
            <a:spLocks noGrp="1"/>
          </p:cNvSpPr>
          <p:nvPr>
            <p:ph type="title"/>
          </p:nvPr>
        </p:nvSpPr>
        <p:spPr>
          <a:xfrm>
            <a:off x="172995" y="121508"/>
            <a:ext cx="8686799" cy="488092"/>
          </a:xfrm>
        </p:spPr>
        <p:txBody>
          <a:bodyPr/>
          <a:lstStyle/>
          <a:p>
            <a:r>
              <a:rPr lang="en-US" dirty="0"/>
              <a:t>Differences in DHCP Implementation</a:t>
            </a:r>
          </a:p>
        </p:txBody>
      </p:sp>
      <p:sp>
        <p:nvSpPr>
          <p:cNvPr id="3" name="Content Placeholder 2">
            <a:extLst>
              <a:ext uri="{FF2B5EF4-FFF2-40B4-BE49-F238E27FC236}">
                <a16:creationId xmlns:a16="http://schemas.microsoft.com/office/drawing/2014/main" id="{D1593D65-4BD5-6146-98B3-2B91B601A286}"/>
              </a:ext>
            </a:extLst>
          </p:cNvPr>
          <p:cNvSpPr>
            <a:spLocks noGrp="1"/>
          </p:cNvSpPr>
          <p:nvPr>
            <p:ph idx="1"/>
          </p:nvPr>
        </p:nvSpPr>
        <p:spPr>
          <a:xfrm>
            <a:off x="496330" y="1104900"/>
            <a:ext cx="7772400" cy="4648200"/>
          </a:xfrm>
        </p:spPr>
        <p:txBody>
          <a:bodyPr/>
          <a:lstStyle/>
          <a:p>
            <a:r>
              <a:rPr lang="en-US" dirty="0"/>
              <a:t>in some situations, the client can </a:t>
            </a:r>
            <a:r>
              <a:rPr lang="en-US" dirty="0">
                <a:solidFill>
                  <a:srgbClr val="C00000"/>
                </a:solidFill>
              </a:rPr>
              <a:t>request</a:t>
            </a:r>
            <a:r>
              <a:rPr lang="en-US" dirty="0"/>
              <a:t> a </a:t>
            </a:r>
            <a:r>
              <a:rPr lang="en-US" dirty="0">
                <a:solidFill>
                  <a:srgbClr val="C00000"/>
                </a:solidFill>
              </a:rPr>
              <a:t>particular IP address </a:t>
            </a:r>
            <a:r>
              <a:rPr lang="en-US" dirty="0"/>
              <a:t>in the “Discover” msg</a:t>
            </a:r>
          </a:p>
          <a:p>
            <a:r>
              <a:rPr lang="en-US" dirty="0"/>
              <a:t>if it does that, it sets the </a:t>
            </a:r>
            <a:r>
              <a:rPr lang="en-US" dirty="0">
                <a:solidFill>
                  <a:srgbClr val="C00000"/>
                </a:solidFill>
              </a:rPr>
              <a:t>broadcast flag</a:t>
            </a:r>
            <a:r>
              <a:rPr lang="en-US" dirty="0"/>
              <a:t> in the ”Discover” msg to </a:t>
            </a:r>
            <a:r>
              <a:rPr lang="en-US" dirty="0">
                <a:solidFill>
                  <a:srgbClr val="C00000"/>
                </a:solidFill>
              </a:rPr>
              <a:t>“0”</a:t>
            </a:r>
            <a:r>
              <a:rPr lang="en-US" dirty="0"/>
              <a:t>, which means, please send me ”Offer” to my </a:t>
            </a:r>
            <a:r>
              <a:rPr lang="en-US" dirty="0">
                <a:solidFill>
                  <a:srgbClr val="C00000"/>
                </a:solidFill>
              </a:rPr>
              <a:t>requested IP address</a:t>
            </a:r>
            <a:r>
              <a:rPr lang="en-US" dirty="0"/>
              <a:t> (i.e., </a:t>
            </a:r>
            <a:r>
              <a:rPr lang="en-US" dirty="0">
                <a:solidFill>
                  <a:srgbClr val="C00000"/>
                </a:solidFill>
              </a:rPr>
              <a:t>unicast the offer</a:t>
            </a:r>
            <a:r>
              <a:rPr lang="en-US" dirty="0"/>
              <a:t> to me)</a:t>
            </a:r>
          </a:p>
          <a:p>
            <a:r>
              <a:rPr lang="en-US" dirty="0"/>
              <a:t>if that address is available, the DHCP server will oblige, allocate requested IP address as </a:t>
            </a:r>
            <a:r>
              <a:rPr lang="en-US" dirty="0">
                <a:solidFill>
                  <a:srgbClr val="C00000"/>
                </a:solidFill>
              </a:rPr>
              <a:t>“Your IP </a:t>
            </a:r>
            <a:r>
              <a:rPr lang="en-US" dirty="0" err="1">
                <a:solidFill>
                  <a:srgbClr val="C00000"/>
                </a:solidFill>
              </a:rPr>
              <a:t>addr</a:t>
            </a:r>
            <a:r>
              <a:rPr lang="en-US" dirty="0">
                <a:solidFill>
                  <a:srgbClr val="C00000"/>
                </a:solidFill>
              </a:rPr>
              <a:t>”</a:t>
            </a:r>
            <a:r>
              <a:rPr lang="en-US" dirty="0"/>
              <a:t>, set the broadcast flag to “0” too, and unicast the msg to the client at that IP address</a:t>
            </a:r>
          </a:p>
          <a:p>
            <a:r>
              <a:rPr lang="en-US" dirty="0"/>
              <a:t>all the </a:t>
            </a:r>
            <a:r>
              <a:rPr lang="en-US" dirty="0" err="1"/>
              <a:t>msgs</a:t>
            </a:r>
            <a:r>
              <a:rPr lang="en-US" dirty="0"/>
              <a:t> going forward between server and client will be unicast</a:t>
            </a:r>
          </a:p>
        </p:txBody>
      </p:sp>
      <p:pic>
        <p:nvPicPr>
          <p:cNvPr id="4" name="Picture 95" descr="underline_base">
            <a:extLst>
              <a:ext uri="{FF2B5EF4-FFF2-40B4-BE49-F238E27FC236}">
                <a16:creationId xmlns:a16="http://schemas.microsoft.com/office/drawing/2014/main" id="{65C492FB-283C-0E48-A361-B602F9F46A10}"/>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146" y="697808"/>
            <a:ext cx="7652951" cy="154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3061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CF390-2CB8-D04D-864B-2DEADE657634}"/>
              </a:ext>
            </a:extLst>
          </p:cNvPr>
          <p:cNvSpPr>
            <a:spLocks noGrp="1"/>
          </p:cNvSpPr>
          <p:nvPr>
            <p:ph type="title"/>
          </p:nvPr>
        </p:nvSpPr>
        <p:spPr>
          <a:xfrm>
            <a:off x="261550" y="154460"/>
            <a:ext cx="8437605" cy="586946"/>
          </a:xfrm>
        </p:spPr>
        <p:txBody>
          <a:bodyPr/>
          <a:lstStyle/>
          <a:p>
            <a:r>
              <a:rPr lang="en-US" sz="4000" dirty="0"/>
              <a:t>DHCP Set Up </a:t>
            </a:r>
            <a:r>
              <a:rPr lang="en-US" sz="4000" dirty="0" err="1"/>
              <a:t>Msgs</a:t>
            </a:r>
            <a:r>
              <a:rPr lang="en-US" sz="4000" dirty="0"/>
              <a:t> not all Broadcast</a:t>
            </a:r>
          </a:p>
        </p:txBody>
      </p:sp>
      <p:pic>
        <p:nvPicPr>
          <p:cNvPr id="5" name="Picture 95" descr="underline_base">
            <a:extLst>
              <a:ext uri="{FF2B5EF4-FFF2-40B4-BE49-F238E27FC236}">
                <a16:creationId xmlns:a16="http://schemas.microsoft.com/office/drawing/2014/main" id="{19FE747F-29DC-A348-8B6A-9437441656A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550" y="833732"/>
            <a:ext cx="8202828" cy="14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screenshot of a computer screen&#10;&#10;Description automatically generated">
            <a:extLst>
              <a:ext uri="{FF2B5EF4-FFF2-40B4-BE49-F238E27FC236}">
                <a16:creationId xmlns:a16="http://schemas.microsoft.com/office/drawing/2014/main" id="{B7360ECF-74EF-D840-B1FB-4AA18DE60600}"/>
              </a:ext>
            </a:extLst>
          </p:cNvPr>
          <p:cNvPicPr>
            <a:picLocks noChangeAspect="1"/>
          </p:cNvPicPr>
          <p:nvPr/>
        </p:nvPicPr>
        <p:blipFill rotWithShape="1">
          <a:blip r:embed="rId3">
            <a:extLst>
              <a:ext uri="{28A0092B-C50C-407E-A947-70E740481C1C}">
                <a14:useLocalDpi xmlns:a14="http://schemas.microsoft.com/office/drawing/2010/main" val="0"/>
              </a:ext>
            </a:extLst>
          </a:blip>
          <a:srcRect t="18670" b="9719"/>
          <a:stretch/>
        </p:blipFill>
        <p:spPr>
          <a:xfrm>
            <a:off x="0" y="1965960"/>
            <a:ext cx="9144000" cy="1463040"/>
          </a:xfrm>
          <a:prstGeom prst="rect">
            <a:avLst/>
          </a:prstGeom>
        </p:spPr>
      </p:pic>
    </p:spTree>
    <p:extLst>
      <p:ext uri="{BB962C8B-B14F-4D97-AF65-F5344CB8AC3E}">
        <p14:creationId xmlns:p14="http://schemas.microsoft.com/office/powerpoint/2010/main" val="29686925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F15F9-1A2C-7B4C-A69B-A9A0F0B94E37}"/>
              </a:ext>
            </a:extLst>
          </p:cNvPr>
          <p:cNvSpPr>
            <a:spLocks noGrp="1"/>
          </p:cNvSpPr>
          <p:nvPr>
            <p:ph type="title"/>
          </p:nvPr>
        </p:nvSpPr>
        <p:spPr>
          <a:xfrm>
            <a:off x="310978" y="216055"/>
            <a:ext cx="8351108" cy="451022"/>
          </a:xfrm>
        </p:spPr>
        <p:txBody>
          <a:bodyPr/>
          <a:lstStyle/>
          <a:p>
            <a:r>
              <a:rPr lang="en-US" dirty="0"/>
              <a:t>Unicasting Scenario – Discover Msg</a:t>
            </a:r>
          </a:p>
        </p:txBody>
      </p:sp>
      <p:pic>
        <p:nvPicPr>
          <p:cNvPr id="3" name="Picture 2" descr="underline_base">
            <a:extLst>
              <a:ext uri="{FF2B5EF4-FFF2-40B4-BE49-F238E27FC236}">
                <a16:creationId xmlns:a16="http://schemas.microsoft.com/office/drawing/2014/main" id="{032C9789-9171-5949-9B4C-4EE2D84DE806}"/>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98" y="781672"/>
            <a:ext cx="7914502" cy="1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screenshot of a social media post&#10;&#10;Description automatically generated">
            <a:extLst>
              <a:ext uri="{FF2B5EF4-FFF2-40B4-BE49-F238E27FC236}">
                <a16:creationId xmlns:a16="http://schemas.microsoft.com/office/drawing/2014/main" id="{DEB94E0F-5995-F94E-ACF6-F1C15DC8989D}"/>
              </a:ext>
            </a:extLst>
          </p:cNvPr>
          <p:cNvPicPr>
            <a:picLocks noChangeAspect="1"/>
          </p:cNvPicPr>
          <p:nvPr/>
        </p:nvPicPr>
        <p:blipFill rotWithShape="1">
          <a:blip r:embed="rId3">
            <a:extLst>
              <a:ext uri="{28A0092B-C50C-407E-A947-70E740481C1C}">
                <a14:useLocalDpi xmlns:a14="http://schemas.microsoft.com/office/drawing/2010/main" val="0"/>
              </a:ext>
            </a:extLst>
          </a:blip>
          <a:srcRect b="5331"/>
          <a:stretch/>
        </p:blipFill>
        <p:spPr>
          <a:xfrm>
            <a:off x="685799" y="914400"/>
            <a:ext cx="7772401" cy="5659115"/>
          </a:xfrm>
          <a:prstGeom prst="rect">
            <a:avLst/>
          </a:prstGeom>
        </p:spPr>
      </p:pic>
    </p:spTree>
    <p:extLst>
      <p:ext uri="{BB962C8B-B14F-4D97-AF65-F5344CB8AC3E}">
        <p14:creationId xmlns:p14="http://schemas.microsoft.com/office/powerpoint/2010/main" val="33203452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870803-1B98-164A-8338-6A6C7CF1BBB8}"/>
              </a:ext>
            </a:extLst>
          </p:cNvPr>
          <p:cNvSpPr txBox="1">
            <a:spLocks/>
          </p:cNvSpPr>
          <p:nvPr/>
        </p:nvSpPr>
        <p:spPr bwMode="auto">
          <a:xfrm>
            <a:off x="310978" y="216055"/>
            <a:ext cx="8351108" cy="45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rgbClr val="000099"/>
                </a:solidFill>
                <a:latin typeface="+mj-lt"/>
                <a:ea typeface="ＭＳ Ｐゴシック" charset="0"/>
                <a:cs typeface="ＭＳ Ｐゴシック" charset="0"/>
              </a:defRPr>
            </a:lvl1pPr>
            <a:lvl2pPr algn="l" rtl="0" eaLnBrk="0" fontAlgn="base" hangingPunct="0">
              <a:spcBef>
                <a:spcPct val="0"/>
              </a:spcBef>
              <a:spcAft>
                <a:spcPct val="0"/>
              </a:spcAft>
              <a:defRPr sz="4400">
                <a:solidFill>
                  <a:srgbClr val="000099"/>
                </a:solidFill>
                <a:latin typeface="Gill Sans MT" pitchFamily="34" charset="0"/>
                <a:ea typeface="ＭＳ Ｐゴシック" charset="0"/>
                <a:cs typeface="ＭＳ Ｐゴシック" charset="0"/>
              </a:defRPr>
            </a:lvl2pPr>
            <a:lvl3pPr algn="l" rtl="0" eaLnBrk="0" fontAlgn="base" hangingPunct="0">
              <a:spcBef>
                <a:spcPct val="0"/>
              </a:spcBef>
              <a:spcAft>
                <a:spcPct val="0"/>
              </a:spcAft>
              <a:defRPr sz="4400">
                <a:solidFill>
                  <a:srgbClr val="000099"/>
                </a:solidFill>
                <a:latin typeface="Gill Sans MT" pitchFamily="34" charset="0"/>
                <a:ea typeface="ＭＳ Ｐゴシック" charset="0"/>
                <a:cs typeface="ＭＳ Ｐゴシック" charset="0"/>
              </a:defRPr>
            </a:lvl3pPr>
            <a:lvl4pPr algn="l" rtl="0" eaLnBrk="0" fontAlgn="base" hangingPunct="0">
              <a:spcBef>
                <a:spcPct val="0"/>
              </a:spcBef>
              <a:spcAft>
                <a:spcPct val="0"/>
              </a:spcAft>
              <a:defRPr sz="4400">
                <a:solidFill>
                  <a:srgbClr val="000099"/>
                </a:solidFill>
                <a:latin typeface="Gill Sans MT" pitchFamily="34" charset="0"/>
                <a:ea typeface="ＭＳ Ｐゴシック" charset="0"/>
                <a:cs typeface="ＭＳ Ｐゴシック" charset="0"/>
              </a:defRPr>
            </a:lvl4pPr>
            <a:lvl5pPr algn="l" rtl="0" eaLnBrk="0" fontAlgn="base" hangingPunct="0">
              <a:spcBef>
                <a:spcPct val="0"/>
              </a:spcBef>
              <a:spcAft>
                <a:spcPct val="0"/>
              </a:spcAft>
              <a:defRPr sz="4400">
                <a:solidFill>
                  <a:srgbClr val="000099"/>
                </a:solidFill>
                <a:latin typeface="Gill Sans MT" pitchFamily="34" charset="0"/>
                <a:ea typeface="ＭＳ Ｐゴシック" charset="0"/>
                <a:cs typeface="ＭＳ Ｐゴシック" charset="0"/>
              </a:defRPr>
            </a:lvl5pPr>
            <a:lvl6pPr marL="457200" algn="l" rtl="0" eaLnBrk="0" fontAlgn="base" hangingPunct="0">
              <a:spcBef>
                <a:spcPct val="0"/>
              </a:spcBef>
              <a:spcAft>
                <a:spcPct val="0"/>
              </a:spcAft>
              <a:defRPr sz="4400">
                <a:solidFill>
                  <a:srgbClr val="000099"/>
                </a:solidFill>
                <a:latin typeface="Gill Sans MT" pitchFamily="34" charset="0"/>
              </a:defRPr>
            </a:lvl6pPr>
            <a:lvl7pPr marL="914400" algn="l" rtl="0" eaLnBrk="0" fontAlgn="base" hangingPunct="0">
              <a:spcBef>
                <a:spcPct val="0"/>
              </a:spcBef>
              <a:spcAft>
                <a:spcPct val="0"/>
              </a:spcAft>
              <a:defRPr sz="4400">
                <a:solidFill>
                  <a:srgbClr val="000099"/>
                </a:solidFill>
                <a:latin typeface="Gill Sans MT" pitchFamily="34" charset="0"/>
              </a:defRPr>
            </a:lvl7pPr>
            <a:lvl8pPr marL="1371600" algn="l" rtl="0" eaLnBrk="0" fontAlgn="base" hangingPunct="0">
              <a:spcBef>
                <a:spcPct val="0"/>
              </a:spcBef>
              <a:spcAft>
                <a:spcPct val="0"/>
              </a:spcAft>
              <a:defRPr sz="4400">
                <a:solidFill>
                  <a:srgbClr val="000099"/>
                </a:solidFill>
                <a:latin typeface="Gill Sans MT" pitchFamily="34" charset="0"/>
              </a:defRPr>
            </a:lvl8pPr>
            <a:lvl9pPr marL="1828800" algn="l" rtl="0" eaLnBrk="0" fontAlgn="base" hangingPunct="0">
              <a:spcBef>
                <a:spcPct val="0"/>
              </a:spcBef>
              <a:spcAft>
                <a:spcPct val="0"/>
              </a:spcAft>
              <a:defRPr sz="4400">
                <a:solidFill>
                  <a:srgbClr val="000099"/>
                </a:solidFill>
                <a:latin typeface="Gill Sans MT" pitchFamily="34" charset="0"/>
              </a:defRPr>
            </a:lvl9pPr>
          </a:lstStyle>
          <a:p>
            <a:r>
              <a:rPr lang="en-US" kern="0" dirty="0"/>
              <a:t>Unicasting Scenario – Offer Msg</a:t>
            </a:r>
          </a:p>
        </p:txBody>
      </p:sp>
      <p:pic>
        <p:nvPicPr>
          <p:cNvPr id="4" name="Picture 3" descr="underline_base">
            <a:extLst>
              <a:ext uri="{FF2B5EF4-FFF2-40B4-BE49-F238E27FC236}">
                <a16:creationId xmlns:a16="http://schemas.microsoft.com/office/drawing/2014/main" id="{0FE9E7D3-1B9A-DD48-B4C6-05698C93C5CC}"/>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978" y="781672"/>
            <a:ext cx="7914502" cy="1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screenshot of a social media post&#10;&#10;Description automatically generated">
            <a:extLst>
              <a:ext uri="{FF2B5EF4-FFF2-40B4-BE49-F238E27FC236}">
                <a16:creationId xmlns:a16="http://schemas.microsoft.com/office/drawing/2014/main" id="{48F36C00-6B29-2144-A542-5E2A4A926E4A}"/>
              </a:ext>
            </a:extLst>
          </p:cNvPr>
          <p:cNvPicPr>
            <a:picLocks noChangeAspect="1"/>
          </p:cNvPicPr>
          <p:nvPr/>
        </p:nvPicPr>
        <p:blipFill rotWithShape="1">
          <a:blip r:embed="rId3">
            <a:extLst>
              <a:ext uri="{28A0092B-C50C-407E-A947-70E740481C1C}">
                <a14:useLocalDpi xmlns:a14="http://schemas.microsoft.com/office/drawing/2010/main" val="0"/>
              </a:ext>
            </a:extLst>
          </a:blip>
          <a:srcRect t="1332" b="5332"/>
          <a:stretch/>
        </p:blipFill>
        <p:spPr>
          <a:xfrm>
            <a:off x="631442" y="914398"/>
            <a:ext cx="8030644" cy="5859561"/>
          </a:xfrm>
          <a:prstGeom prst="rect">
            <a:avLst/>
          </a:prstGeom>
        </p:spPr>
      </p:pic>
    </p:spTree>
    <p:extLst>
      <p:ext uri="{BB962C8B-B14F-4D97-AF65-F5344CB8AC3E}">
        <p14:creationId xmlns:p14="http://schemas.microsoft.com/office/powerpoint/2010/main" val="13729936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9A7-B426-9F46-BCA7-2DBDAD60EAAA}"/>
              </a:ext>
            </a:extLst>
          </p:cNvPr>
          <p:cNvSpPr>
            <a:spLocks noGrp="1"/>
          </p:cNvSpPr>
          <p:nvPr>
            <p:ph type="title"/>
          </p:nvPr>
        </p:nvSpPr>
        <p:spPr>
          <a:xfrm>
            <a:off x="533400" y="228600"/>
            <a:ext cx="7772400" cy="549876"/>
          </a:xfrm>
        </p:spPr>
        <p:txBody>
          <a:bodyPr/>
          <a:lstStyle/>
          <a:p>
            <a:r>
              <a:rPr lang="en-US" dirty="0"/>
              <a:t>DHCP Relay</a:t>
            </a:r>
          </a:p>
        </p:txBody>
      </p:sp>
      <p:sp>
        <p:nvSpPr>
          <p:cNvPr id="3" name="Content Placeholder 2">
            <a:extLst>
              <a:ext uri="{FF2B5EF4-FFF2-40B4-BE49-F238E27FC236}">
                <a16:creationId xmlns:a16="http://schemas.microsoft.com/office/drawing/2014/main" id="{2D726965-A8CD-3C49-A1C4-5802DC27D2D0}"/>
              </a:ext>
            </a:extLst>
          </p:cNvPr>
          <p:cNvSpPr>
            <a:spLocks noGrp="1"/>
          </p:cNvSpPr>
          <p:nvPr>
            <p:ph idx="1"/>
          </p:nvPr>
        </p:nvSpPr>
        <p:spPr/>
        <p:txBody>
          <a:bodyPr/>
          <a:lstStyle/>
          <a:p>
            <a:r>
              <a:rPr lang="en-US" dirty="0"/>
              <a:t>Not all subnets have a DHCP server</a:t>
            </a:r>
          </a:p>
          <a:p>
            <a:r>
              <a:rPr lang="en-US" dirty="0"/>
              <a:t>Sometimes there is only one DHCP server for an organization</a:t>
            </a:r>
          </a:p>
          <a:p>
            <a:r>
              <a:rPr lang="en-US" dirty="0"/>
              <a:t>Not all routers are setup as DHCP servers on subnets</a:t>
            </a:r>
          </a:p>
          <a:p>
            <a:r>
              <a:rPr lang="en-US" dirty="0"/>
              <a:t>The router of a subnet with no DHCP service is then responsible for relaying the message to the DHCP server (has to be enabled, if not it will discard all DHCP broadcast messages)</a:t>
            </a:r>
          </a:p>
        </p:txBody>
      </p:sp>
      <p:pic>
        <p:nvPicPr>
          <p:cNvPr id="4" name="Picture 2" descr="underline_base">
            <a:extLst>
              <a:ext uri="{FF2B5EF4-FFF2-40B4-BE49-F238E27FC236}">
                <a16:creationId xmlns:a16="http://schemas.microsoft.com/office/drawing/2014/main" id="{3D61A1B8-4E13-4544-B23F-FCD12D11A46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67910"/>
            <a:ext cx="3050059" cy="18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138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F937B-D6D3-E545-ABC2-6AEDBF238704}"/>
              </a:ext>
            </a:extLst>
          </p:cNvPr>
          <p:cNvSpPr>
            <a:spLocks noGrp="1"/>
          </p:cNvSpPr>
          <p:nvPr>
            <p:ph type="title"/>
          </p:nvPr>
        </p:nvSpPr>
        <p:spPr>
          <a:xfrm>
            <a:off x="459259" y="126700"/>
            <a:ext cx="7772400" cy="549876"/>
          </a:xfrm>
        </p:spPr>
        <p:txBody>
          <a:bodyPr/>
          <a:lstStyle/>
          <a:p>
            <a:r>
              <a:rPr lang="en-US" dirty="0"/>
              <a:t>Using a Relay Agent</a:t>
            </a:r>
          </a:p>
        </p:txBody>
      </p:sp>
      <p:pic>
        <p:nvPicPr>
          <p:cNvPr id="3" name="Picture 2" descr="underline_base">
            <a:extLst>
              <a:ext uri="{FF2B5EF4-FFF2-40B4-BE49-F238E27FC236}">
                <a16:creationId xmlns:a16="http://schemas.microsoft.com/office/drawing/2014/main" id="{AD73371F-7A33-3047-9F6F-17A1D839C6B7}"/>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020" y="713582"/>
            <a:ext cx="4439894" cy="17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close up of a map&#10;&#10;Description automatically generated">
            <a:extLst>
              <a:ext uri="{FF2B5EF4-FFF2-40B4-BE49-F238E27FC236}">
                <a16:creationId xmlns:a16="http://schemas.microsoft.com/office/drawing/2014/main" id="{CDC58989-2336-B841-B534-43244B87E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020" y="889686"/>
            <a:ext cx="7772400" cy="5888524"/>
          </a:xfrm>
          <a:prstGeom prst="rect">
            <a:avLst/>
          </a:prstGeom>
        </p:spPr>
      </p:pic>
    </p:spTree>
    <p:extLst>
      <p:ext uri="{BB962C8B-B14F-4D97-AF65-F5344CB8AC3E}">
        <p14:creationId xmlns:p14="http://schemas.microsoft.com/office/powerpoint/2010/main" val="21347077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C0B85-94A2-6C42-9A59-B4A4CA6C0321}"/>
              </a:ext>
            </a:extLst>
          </p:cNvPr>
          <p:cNvSpPr>
            <a:spLocks noGrp="1"/>
          </p:cNvSpPr>
          <p:nvPr>
            <p:ph type="title"/>
          </p:nvPr>
        </p:nvSpPr>
        <p:spPr>
          <a:xfrm>
            <a:off x="533400" y="228600"/>
            <a:ext cx="7772400" cy="599303"/>
          </a:xfrm>
        </p:spPr>
        <p:txBody>
          <a:bodyPr/>
          <a:lstStyle/>
          <a:p>
            <a:r>
              <a:rPr lang="en-US" dirty="0"/>
              <a:t>Using a DHCP Relay Agent</a:t>
            </a:r>
          </a:p>
        </p:txBody>
      </p:sp>
      <p:sp>
        <p:nvSpPr>
          <p:cNvPr id="3" name="Content Placeholder 2">
            <a:extLst>
              <a:ext uri="{FF2B5EF4-FFF2-40B4-BE49-F238E27FC236}">
                <a16:creationId xmlns:a16="http://schemas.microsoft.com/office/drawing/2014/main" id="{F4E0EF1C-C6D1-F64A-9A7C-EFFDEEBFEF43}"/>
              </a:ext>
            </a:extLst>
          </p:cNvPr>
          <p:cNvSpPr>
            <a:spLocks noGrp="1"/>
          </p:cNvSpPr>
          <p:nvPr>
            <p:ph idx="1"/>
          </p:nvPr>
        </p:nvSpPr>
        <p:spPr>
          <a:xfrm>
            <a:off x="383059" y="1136690"/>
            <a:ext cx="8377882" cy="5111710"/>
          </a:xfrm>
        </p:spPr>
        <p:txBody>
          <a:bodyPr/>
          <a:lstStyle/>
          <a:p>
            <a:pPr marL="0" indent="0">
              <a:buNone/>
            </a:pPr>
            <a:r>
              <a:rPr lang="en-US" sz="1800" dirty="0">
                <a:solidFill>
                  <a:srgbClr val="C00000"/>
                </a:solidFill>
              </a:rPr>
              <a:t>[DHCP client (PC) -&gt; DHCP server] DHCP Discover Message</a:t>
            </a:r>
          </a:p>
          <a:p>
            <a:r>
              <a:rPr lang="en-US" sz="1800" dirty="0"/>
              <a:t>When a client PC </a:t>
            </a:r>
            <a:r>
              <a:rPr lang="en-US" sz="1800" dirty="0">
                <a:solidFill>
                  <a:srgbClr val="C00000"/>
                </a:solidFill>
              </a:rPr>
              <a:t>broadcasts</a:t>
            </a:r>
            <a:r>
              <a:rPr lang="en-US" sz="1800" dirty="0"/>
              <a:t> a DHCP Discover message, a DHCP relay agent receives and converts the message (SIP=DHCP Relay Agent, DIP=DHCP Server), and forwards (</a:t>
            </a:r>
            <a:r>
              <a:rPr lang="en-US" sz="1800" dirty="0">
                <a:solidFill>
                  <a:srgbClr val="C00000"/>
                </a:solidFill>
              </a:rPr>
              <a:t>unicasts</a:t>
            </a:r>
            <a:r>
              <a:rPr lang="en-US" sz="1800" dirty="0"/>
              <a:t>) it to the DHCP server (here, SIP=Source IP address, DIP=Destination IP address in IP header).</a:t>
            </a:r>
          </a:p>
          <a:p>
            <a:pPr marL="0" indent="0">
              <a:buNone/>
            </a:pPr>
            <a:r>
              <a:rPr lang="en-US" sz="1800" dirty="0">
                <a:solidFill>
                  <a:srgbClr val="C00000"/>
                </a:solidFill>
              </a:rPr>
              <a:t>[DHCP client (PC) &lt;- DHCP server] DHCP Offer Message </a:t>
            </a:r>
          </a:p>
          <a:p>
            <a:r>
              <a:rPr lang="en-US" sz="1800" dirty="0"/>
              <a:t>When the DHCP server </a:t>
            </a:r>
            <a:r>
              <a:rPr lang="en-US" sz="1800" dirty="0">
                <a:solidFill>
                  <a:srgbClr val="C00000"/>
                </a:solidFill>
              </a:rPr>
              <a:t>unicasts</a:t>
            </a:r>
            <a:r>
              <a:rPr lang="en-US" sz="1800" dirty="0"/>
              <a:t> a DHCP Offer message to the DHCP relay agent (SIP=DHCP Server, DIP=DHCP Relay Agent), the DHCP relay agent converts the received message and </a:t>
            </a:r>
            <a:r>
              <a:rPr lang="en-US" sz="1800" dirty="0">
                <a:solidFill>
                  <a:srgbClr val="C00000"/>
                </a:solidFill>
              </a:rPr>
              <a:t>broadcasts</a:t>
            </a:r>
            <a:r>
              <a:rPr lang="en-US" sz="1800" dirty="0"/>
              <a:t> it to the client PC (Note: messages are not broadcasted in all cases. See above).</a:t>
            </a:r>
          </a:p>
          <a:p>
            <a:pPr marL="0" indent="0">
              <a:buNone/>
            </a:pPr>
            <a:r>
              <a:rPr lang="en-US" sz="1800" dirty="0">
                <a:solidFill>
                  <a:srgbClr val="C00000"/>
                </a:solidFill>
              </a:rPr>
              <a:t>[DHCP client (PC) -&gt; DHCP server] DHCP Request Message</a:t>
            </a:r>
          </a:p>
          <a:p>
            <a:r>
              <a:rPr lang="en-US" sz="1800" dirty="0"/>
              <a:t>When the client PC </a:t>
            </a:r>
            <a:r>
              <a:rPr lang="en-US" sz="1800" dirty="0">
                <a:solidFill>
                  <a:srgbClr val="C00000"/>
                </a:solidFill>
              </a:rPr>
              <a:t>broadcasts</a:t>
            </a:r>
            <a:r>
              <a:rPr lang="en-US" sz="1800" dirty="0"/>
              <a:t> a DHCP Request message, the DHCP relay agent converts the received message (SIP=DHCP Relay Agent, DIP=DHCP Server), and forwards (</a:t>
            </a:r>
            <a:r>
              <a:rPr lang="en-US" sz="1800" dirty="0">
                <a:solidFill>
                  <a:srgbClr val="C00000"/>
                </a:solidFill>
              </a:rPr>
              <a:t>unicasts</a:t>
            </a:r>
            <a:r>
              <a:rPr lang="en-US" sz="1800" dirty="0"/>
              <a:t>) it to the DHCP server.</a:t>
            </a:r>
          </a:p>
          <a:p>
            <a:pPr marL="0" indent="0">
              <a:buNone/>
            </a:pPr>
            <a:r>
              <a:rPr lang="en-US" sz="1800" dirty="0">
                <a:solidFill>
                  <a:srgbClr val="C00000"/>
                </a:solidFill>
              </a:rPr>
              <a:t>[DHCP client (PC) &lt;- DHCP server] DHCP Ack Message</a:t>
            </a:r>
          </a:p>
          <a:p>
            <a:r>
              <a:rPr lang="en-US" sz="1800" dirty="0"/>
              <a:t>When the DHCP server </a:t>
            </a:r>
            <a:r>
              <a:rPr lang="en-US" sz="1800" dirty="0">
                <a:solidFill>
                  <a:srgbClr val="C00000"/>
                </a:solidFill>
              </a:rPr>
              <a:t>unicasts</a:t>
            </a:r>
            <a:r>
              <a:rPr lang="en-US" sz="1800" dirty="0"/>
              <a:t> a DHCP Ack message to the DHCP relay agent (SIP=DHCP server, DIP=DHCP Relay Agent), the DHCP relay agent converts and </a:t>
            </a:r>
            <a:r>
              <a:rPr lang="en-US" sz="1800" dirty="0">
                <a:solidFill>
                  <a:srgbClr val="C00000"/>
                </a:solidFill>
              </a:rPr>
              <a:t>broadcasts</a:t>
            </a:r>
            <a:r>
              <a:rPr lang="en-US" sz="1800" dirty="0"/>
              <a:t> the message to the client PC (Note: Messages are not broadcasted in all cases.).</a:t>
            </a:r>
          </a:p>
          <a:p>
            <a:endParaRPr lang="en-US" dirty="0"/>
          </a:p>
        </p:txBody>
      </p:sp>
      <p:pic>
        <p:nvPicPr>
          <p:cNvPr id="5" name="Picture 2" descr="underline_base">
            <a:extLst>
              <a:ext uri="{FF2B5EF4-FFF2-40B4-BE49-F238E27FC236}">
                <a16:creationId xmlns:a16="http://schemas.microsoft.com/office/drawing/2014/main" id="{956BCABD-D04C-294C-B796-CB912F24FA95}"/>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66419"/>
            <a:ext cx="6268694" cy="231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4645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a:extLst>
              <a:ext uri="{FF2B5EF4-FFF2-40B4-BE49-F238E27FC236}">
                <a16:creationId xmlns:a16="http://schemas.microsoft.com/office/drawing/2014/main" id="{81A75C4E-08B8-364A-AC9D-5AE3D7CDCA23}"/>
              </a:ext>
            </a:extLst>
          </p:cNvPr>
          <p:cNvSpPr>
            <a:spLocks noGrp="1" noChangeArrowheads="1"/>
          </p:cNvSpPr>
          <p:nvPr>
            <p:ph type="title"/>
          </p:nvPr>
        </p:nvSpPr>
        <p:spPr>
          <a:xfrm>
            <a:off x="424897" y="39757"/>
            <a:ext cx="6824663" cy="552795"/>
          </a:xfrm>
        </p:spPr>
        <p:txBody>
          <a:bodyPr/>
          <a:lstStyle/>
          <a:p>
            <a:pPr>
              <a:defRPr/>
            </a:pPr>
            <a:r>
              <a:rPr lang="en-US" sz="4000" dirty="0">
                <a:cs typeface="+mj-cs"/>
              </a:rPr>
              <a:t>DHCP client-server scenario</a:t>
            </a:r>
          </a:p>
        </p:txBody>
      </p:sp>
      <p:sp>
        <p:nvSpPr>
          <p:cNvPr id="90114" name="Rectangle 3">
            <a:extLst>
              <a:ext uri="{FF2B5EF4-FFF2-40B4-BE49-F238E27FC236}">
                <a16:creationId xmlns:a16="http://schemas.microsoft.com/office/drawing/2014/main" id="{E90AEDA2-2963-6445-A936-92B6D354152B}"/>
              </a:ext>
            </a:extLst>
          </p:cNvPr>
          <p:cNvSpPr>
            <a:spLocks noChangeArrowheads="1"/>
          </p:cNvSpPr>
          <p:nvPr/>
        </p:nvSpPr>
        <p:spPr bwMode="auto">
          <a:xfrm>
            <a:off x="2408238" y="6037263"/>
            <a:ext cx="4978400" cy="319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0115" name="Text Box 97">
            <a:extLst>
              <a:ext uri="{FF2B5EF4-FFF2-40B4-BE49-F238E27FC236}">
                <a16:creationId xmlns:a16="http://schemas.microsoft.com/office/drawing/2014/main" id="{7626C46C-972A-104D-9F59-28E67B018524}"/>
              </a:ext>
            </a:extLst>
          </p:cNvPr>
          <p:cNvSpPr txBox="1">
            <a:spLocks noChangeArrowheads="1"/>
          </p:cNvSpPr>
          <p:nvPr/>
        </p:nvSpPr>
        <p:spPr bwMode="auto">
          <a:xfrm>
            <a:off x="869950" y="1903413"/>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i="1"/>
              <a:t>223.1.1.0/24</a:t>
            </a:r>
          </a:p>
        </p:txBody>
      </p:sp>
      <p:sp>
        <p:nvSpPr>
          <p:cNvPr id="90116" name="Text Box 98">
            <a:extLst>
              <a:ext uri="{FF2B5EF4-FFF2-40B4-BE49-F238E27FC236}">
                <a16:creationId xmlns:a16="http://schemas.microsoft.com/office/drawing/2014/main" id="{66DAA7A6-838A-4247-A073-8D9317798682}"/>
              </a:ext>
            </a:extLst>
          </p:cNvPr>
          <p:cNvSpPr txBox="1">
            <a:spLocks noChangeArrowheads="1"/>
          </p:cNvSpPr>
          <p:nvPr/>
        </p:nvSpPr>
        <p:spPr bwMode="auto">
          <a:xfrm>
            <a:off x="4348163" y="4398963"/>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i="1"/>
              <a:t>223.1.2.0/24</a:t>
            </a:r>
          </a:p>
        </p:txBody>
      </p:sp>
      <p:sp>
        <p:nvSpPr>
          <p:cNvPr id="90117" name="Text Box 99">
            <a:extLst>
              <a:ext uri="{FF2B5EF4-FFF2-40B4-BE49-F238E27FC236}">
                <a16:creationId xmlns:a16="http://schemas.microsoft.com/office/drawing/2014/main" id="{A4CC4D74-8B15-114B-92A4-5D31AB566A44}"/>
              </a:ext>
            </a:extLst>
          </p:cNvPr>
          <p:cNvSpPr txBox="1">
            <a:spLocks noChangeArrowheads="1"/>
          </p:cNvSpPr>
          <p:nvPr/>
        </p:nvSpPr>
        <p:spPr bwMode="auto">
          <a:xfrm>
            <a:off x="2651125" y="5992813"/>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i="1"/>
              <a:t>223.1.3.0/24</a:t>
            </a:r>
          </a:p>
        </p:txBody>
      </p:sp>
      <p:sp>
        <p:nvSpPr>
          <p:cNvPr id="90118" name="Rectangle 100">
            <a:extLst>
              <a:ext uri="{FF2B5EF4-FFF2-40B4-BE49-F238E27FC236}">
                <a16:creationId xmlns:a16="http://schemas.microsoft.com/office/drawing/2014/main" id="{3EC0910B-F721-014F-97A3-74586C6BCF09}"/>
              </a:ext>
            </a:extLst>
          </p:cNvPr>
          <p:cNvSpPr>
            <a:spLocks noChangeArrowheads="1"/>
          </p:cNvSpPr>
          <p:nvPr/>
        </p:nvSpPr>
        <p:spPr bwMode="auto">
          <a:xfrm>
            <a:off x="1663700" y="4233863"/>
            <a:ext cx="847725" cy="180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0119" name="Freeform 101">
            <a:extLst>
              <a:ext uri="{FF2B5EF4-FFF2-40B4-BE49-F238E27FC236}">
                <a16:creationId xmlns:a16="http://schemas.microsoft.com/office/drawing/2014/main" id="{FA72A5BC-9FEA-2344-891A-0483761FAE03}"/>
              </a:ext>
            </a:extLst>
          </p:cNvPr>
          <p:cNvSpPr>
            <a:spLocks/>
          </p:cNvSpPr>
          <p:nvPr/>
        </p:nvSpPr>
        <p:spPr bwMode="auto">
          <a:xfrm>
            <a:off x="1076325" y="2173288"/>
            <a:ext cx="1941513" cy="2049462"/>
          </a:xfrm>
          <a:custGeom>
            <a:avLst/>
            <a:gdLst>
              <a:gd name="T0" fmla="*/ 2147483647 w 1223"/>
              <a:gd name="T1" fmla="*/ 2147483647 h 1291"/>
              <a:gd name="T2" fmla="*/ 2147483647 w 1223"/>
              <a:gd name="T3" fmla="*/ 2147483647 h 1291"/>
              <a:gd name="T4" fmla="*/ 2147483647 w 1223"/>
              <a:gd name="T5" fmla="*/ 2147483647 h 1291"/>
              <a:gd name="T6" fmla="*/ 2147483647 w 1223"/>
              <a:gd name="T7" fmla="*/ 2147483647 h 1291"/>
              <a:gd name="T8" fmla="*/ 2147483647 w 1223"/>
              <a:gd name="T9" fmla="*/ 2147483647 h 1291"/>
              <a:gd name="T10" fmla="*/ 2147483647 w 1223"/>
              <a:gd name="T11" fmla="*/ 2147483647 h 1291"/>
              <a:gd name="T12" fmla="*/ 2147483647 w 1223"/>
              <a:gd name="T13" fmla="*/ 2147483647 h 1291"/>
              <a:gd name="T14" fmla="*/ 2147483647 w 1223"/>
              <a:gd name="T15" fmla="*/ 2147483647 h 1291"/>
              <a:gd name="T16" fmla="*/ 2147483647 w 1223"/>
              <a:gd name="T17" fmla="*/ 2147483647 h 1291"/>
              <a:gd name="T18" fmla="*/ 2147483647 w 1223"/>
              <a:gd name="T19" fmla="*/ 2147483647 h 1291"/>
              <a:gd name="T20" fmla="*/ 2147483647 w 1223"/>
              <a:gd name="T21" fmla="*/ 2147483647 h 1291"/>
              <a:gd name="T22" fmla="*/ 2147483647 w 1223"/>
              <a:gd name="T23" fmla="*/ 2147483647 h 1291"/>
              <a:gd name="T24" fmla="*/ 2147483647 w 1223"/>
              <a:gd name="T25" fmla="*/ 2147483647 h 1291"/>
              <a:gd name="T26" fmla="*/ 2147483647 w 1223"/>
              <a:gd name="T27" fmla="*/ 2147483647 h 12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23"/>
              <a:gd name="T43" fmla="*/ 0 h 1291"/>
              <a:gd name="T44" fmla="*/ 1223 w 1223"/>
              <a:gd name="T45" fmla="*/ 1291 h 129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23" h="1291">
                <a:moveTo>
                  <a:pt x="1201" y="756"/>
                </a:moveTo>
                <a:cubicBezTo>
                  <a:pt x="1180" y="640"/>
                  <a:pt x="798" y="744"/>
                  <a:pt x="702" y="670"/>
                </a:cubicBezTo>
                <a:cubicBezTo>
                  <a:pt x="603" y="561"/>
                  <a:pt x="669" y="206"/>
                  <a:pt x="608" y="103"/>
                </a:cubicBezTo>
                <a:cubicBezTo>
                  <a:pt x="547" y="0"/>
                  <a:pt x="425" y="55"/>
                  <a:pt x="335" y="52"/>
                </a:cubicBezTo>
                <a:cubicBezTo>
                  <a:pt x="245" y="49"/>
                  <a:pt x="114" y="0"/>
                  <a:pt x="65" y="82"/>
                </a:cubicBezTo>
                <a:cubicBezTo>
                  <a:pt x="16" y="164"/>
                  <a:pt x="45" y="433"/>
                  <a:pt x="41" y="544"/>
                </a:cubicBezTo>
                <a:cubicBezTo>
                  <a:pt x="37" y="655"/>
                  <a:pt x="41" y="685"/>
                  <a:pt x="38" y="751"/>
                </a:cubicBezTo>
                <a:cubicBezTo>
                  <a:pt x="35" y="817"/>
                  <a:pt x="26" y="880"/>
                  <a:pt x="23" y="940"/>
                </a:cubicBezTo>
                <a:cubicBezTo>
                  <a:pt x="20" y="1000"/>
                  <a:pt x="0" y="1068"/>
                  <a:pt x="17" y="1114"/>
                </a:cubicBezTo>
                <a:cubicBezTo>
                  <a:pt x="34" y="1160"/>
                  <a:pt x="31" y="1198"/>
                  <a:pt x="128" y="1219"/>
                </a:cubicBezTo>
                <a:cubicBezTo>
                  <a:pt x="225" y="1240"/>
                  <a:pt x="509" y="1291"/>
                  <a:pt x="602" y="1243"/>
                </a:cubicBezTo>
                <a:cubicBezTo>
                  <a:pt x="695" y="1195"/>
                  <a:pt x="590" y="984"/>
                  <a:pt x="686" y="930"/>
                </a:cubicBezTo>
                <a:cubicBezTo>
                  <a:pt x="782" y="876"/>
                  <a:pt x="1091" y="945"/>
                  <a:pt x="1177" y="916"/>
                </a:cubicBezTo>
                <a:cubicBezTo>
                  <a:pt x="1208" y="864"/>
                  <a:pt x="1223" y="871"/>
                  <a:pt x="1201" y="756"/>
                </a:cubicBez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0120" name="Freeform 102">
            <a:extLst>
              <a:ext uri="{FF2B5EF4-FFF2-40B4-BE49-F238E27FC236}">
                <a16:creationId xmlns:a16="http://schemas.microsoft.com/office/drawing/2014/main" id="{89274AB1-3752-5443-B3C8-7E405B066DBB}"/>
              </a:ext>
            </a:extLst>
          </p:cNvPr>
          <p:cNvSpPr>
            <a:spLocks/>
          </p:cNvSpPr>
          <p:nvPr/>
        </p:nvSpPr>
        <p:spPr bwMode="auto">
          <a:xfrm>
            <a:off x="3603625" y="2482850"/>
            <a:ext cx="1906588" cy="1958975"/>
          </a:xfrm>
          <a:custGeom>
            <a:avLst/>
            <a:gdLst>
              <a:gd name="T0" fmla="*/ 2147483647 w 1201"/>
              <a:gd name="T1" fmla="*/ 2147483647 h 1234"/>
              <a:gd name="T2" fmla="*/ 2147483647 w 1201"/>
              <a:gd name="T3" fmla="*/ 2147483647 h 1234"/>
              <a:gd name="T4" fmla="*/ 2147483647 w 1201"/>
              <a:gd name="T5" fmla="*/ 2147483647 h 1234"/>
              <a:gd name="T6" fmla="*/ 2147483647 w 1201"/>
              <a:gd name="T7" fmla="*/ 2147483647 h 1234"/>
              <a:gd name="T8" fmla="*/ 2147483647 w 1201"/>
              <a:gd name="T9" fmla="*/ 2147483647 h 1234"/>
              <a:gd name="T10" fmla="*/ 2147483647 w 1201"/>
              <a:gd name="T11" fmla="*/ 2147483647 h 1234"/>
              <a:gd name="T12" fmla="*/ 2147483647 w 1201"/>
              <a:gd name="T13" fmla="*/ 2147483647 h 1234"/>
              <a:gd name="T14" fmla="*/ 2147483647 w 1201"/>
              <a:gd name="T15" fmla="*/ 2147483647 h 1234"/>
              <a:gd name="T16" fmla="*/ 2147483647 w 1201"/>
              <a:gd name="T17" fmla="*/ 2147483647 h 1234"/>
              <a:gd name="T18" fmla="*/ 2147483647 w 1201"/>
              <a:gd name="T19" fmla="*/ 2147483647 h 1234"/>
              <a:gd name="T20" fmla="*/ 2147483647 w 1201"/>
              <a:gd name="T21" fmla="*/ 2147483647 h 1234"/>
              <a:gd name="T22" fmla="*/ 2147483647 w 1201"/>
              <a:gd name="T23" fmla="*/ 2147483647 h 1234"/>
              <a:gd name="T24" fmla="*/ 2147483647 w 1201"/>
              <a:gd name="T25" fmla="*/ 2147483647 h 1234"/>
              <a:gd name="T26" fmla="*/ 2147483647 w 1201"/>
              <a:gd name="T27" fmla="*/ 2147483647 h 1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01"/>
              <a:gd name="T43" fmla="*/ 0 h 1234"/>
              <a:gd name="T44" fmla="*/ 1201 w 1201"/>
              <a:gd name="T45" fmla="*/ 1234 h 12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01" h="1234">
                <a:moveTo>
                  <a:pt x="25" y="709"/>
                </a:moveTo>
                <a:cubicBezTo>
                  <a:pt x="49" y="824"/>
                  <a:pt x="428" y="709"/>
                  <a:pt x="526" y="780"/>
                </a:cubicBezTo>
                <a:cubicBezTo>
                  <a:pt x="624" y="851"/>
                  <a:pt x="543" y="1059"/>
                  <a:pt x="613" y="1134"/>
                </a:cubicBezTo>
                <a:cubicBezTo>
                  <a:pt x="683" y="1209"/>
                  <a:pt x="853" y="1234"/>
                  <a:pt x="946" y="1230"/>
                </a:cubicBezTo>
                <a:cubicBezTo>
                  <a:pt x="1039" y="1226"/>
                  <a:pt x="1141" y="1163"/>
                  <a:pt x="1171" y="1107"/>
                </a:cubicBezTo>
                <a:cubicBezTo>
                  <a:pt x="1201" y="1051"/>
                  <a:pt x="1135" y="963"/>
                  <a:pt x="1126" y="894"/>
                </a:cubicBezTo>
                <a:cubicBezTo>
                  <a:pt x="1117" y="825"/>
                  <a:pt x="1119" y="772"/>
                  <a:pt x="1114" y="693"/>
                </a:cubicBezTo>
                <a:cubicBezTo>
                  <a:pt x="1109" y="614"/>
                  <a:pt x="1095" y="502"/>
                  <a:pt x="1099" y="423"/>
                </a:cubicBezTo>
                <a:cubicBezTo>
                  <a:pt x="1103" y="344"/>
                  <a:pt x="1141" y="281"/>
                  <a:pt x="1141" y="216"/>
                </a:cubicBezTo>
                <a:cubicBezTo>
                  <a:pt x="1141" y="151"/>
                  <a:pt x="1185" y="56"/>
                  <a:pt x="1102" y="33"/>
                </a:cubicBezTo>
                <a:cubicBezTo>
                  <a:pt x="1019" y="10"/>
                  <a:pt x="740" y="0"/>
                  <a:pt x="646" y="81"/>
                </a:cubicBezTo>
                <a:cubicBezTo>
                  <a:pt x="552" y="162"/>
                  <a:pt x="635" y="441"/>
                  <a:pt x="535" y="519"/>
                </a:cubicBezTo>
                <a:cubicBezTo>
                  <a:pt x="435" y="597"/>
                  <a:pt x="129" y="516"/>
                  <a:pt x="44" y="548"/>
                </a:cubicBezTo>
                <a:cubicBezTo>
                  <a:pt x="15" y="601"/>
                  <a:pt x="0" y="594"/>
                  <a:pt x="25" y="709"/>
                </a:cubicBez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0121" name="Freeform 103">
            <a:extLst>
              <a:ext uri="{FF2B5EF4-FFF2-40B4-BE49-F238E27FC236}">
                <a16:creationId xmlns:a16="http://schemas.microsoft.com/office/drawing/2014/main" id="{53225D61-A9F6-4040-AF5D-A3420C1683EA}"/>
              </a:ext>
            </a:extLst>
          </p:cNvPr>
          <p:cNvSpPr>
            <a:spLocks/>
          </p:cNvSpPr>
          <p:nvPr/>
        </p:nvSpPr>
        <p:spPr bwMode="auto">
          <a:xfrm>
            <a:off x="2276475" y="3916363"/>
            <a:ext cx="2041525" cy="1979612"/>
          </a:xfrm>
          <a:custGeom>
            <a:avLst/>
            <a:gdLst>
              <a:gd name="T0" fmla="*/ 2147483647 w 1286"/>
              <a:gd name="T1" fmla="*/ 2147483647 h 1247"/>
              <a:gd name="T2" fmla="*/ 2147483647 w 1286"/>
              <a:gd name="T3" fmla="*/ 2147483647 h 1247"/>
              <a:gd name="T4" fmla="*/ 2147483647 w 1286"/>
              <a:gd name="T5" fmla="*/ 2147483647 h 1247"/>
              <a:gd name="T6" fmla="*/ 2147483647 w 1286"/>
              <a:gd name="T7" fmla="*/ 2147483647 h 1247"/>
              <a:gd name="T8" fmla="*/ 2147483647 w 1286"/>
              <a:gd name="T9" fmla="*/ 2147483647 h 1247"/>
              <a:gd name="T10" fmla="*/ 2147483647 w 1286"/>
              <a:gd name="T11" fmla="*/ 2147483647 h 1247"/>
              <a:gd name="T12" fmla="*/ 2147483647 w 1286"/>
              <a:gd name="T13" fmla="*/ 2147483647 h 1247"/>
              <a:gd name="T14" fmla="*/ 2147483647 w 1286"/>
              <a:gd name="T15" fmla="*/ 2147483647 h 1247"/>
              <a:gd name="T16" fmla="*/ 2147483647 w 1286"/>
              <a:gd name="T17" fmla="*/ 2147483647 h 1247"/>
              <a:gd name="T18" fmla="*/ 2147483647 w 1286"/>
              <a:gd name="T19" fmla="*/ 2147483647 h 1247"/>
              <a:gd name="T20" fmla="*/ 2147483647 w 1286"/>
              <a:gd name="T21" fmla="*/ 2147483647 h 1247"/>
              <a:gd name="T22" fmla="*/ 2147483647 w 1286"/>
              <a:gd name="T23" fmla="*/ 2147483647 h 1247"/>
              <a:gd name="T24" fmla="*/ 2147483647 w 1286"/>
              <a:gd name="T25" fmla="*/ 2147483647 h 12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86"/>
              <a:gd name="T40" fmla="*/ 0 h 1247"/>
              <a:gd name="T41" fmla="*/ 1286 w 1286"/>
              <a:gd name="T42" fmla="*/ 1247 h 12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86" h="1247">
                <a:moveTo>
                  <a:pt x="587" y="30"/>
                </a:moveTo>
                <a:cubicBezTo>
                  <a:pt x="473" y="60"/>
                  <a:pt x="601" y="475"/>
                  <a:pt x="509" y="618"/>
                </a:cubicBezTo>
                <a:cubicBezTo>
                  <a:pt x="424" y="765"/>
                  <a:pt x="154" y="830"/>
                  <a:pt x="77" y="909"/>
                </a:cubicBezTo>
                <a:cubicBezTo>
                  <a:pt x="0" y="988"/>
                  <a:pt x="37" y="1043"/>
                  <a:pt x="47" y="1095"/>
                </a:cubicBezTo>
                <a:cubicBezTo>
                  <a:pt x="57" y="1147"/>
                  <a:pt x="71" y="1205"/>
                  <a:pt x="140" y="1224"/>
                </a:cubicBezTo>
                <a:cubicBezTo>
                  <a:pt x="209" y="1243"/>
                  <a:pt x="369" y="1212"/>
                  <a:pt x="461" y="1209"/>
                </a:cubicBezTo>
                <a:cubicBezTo>
                  <a:pt x="553" y="1206"/>
                  <a:pt x="571" y="1206"/>
                  <a:pt x="692" y="1209"/>
                </a:cubicBezTo>
                <a:cubicBezTo>
                  <a:pt x="813" y="1212"/>
                  <a:pt x="1094" y="1247"/>
                  <a:pt x="1190" y="1227"/>
                </a:cubicBezTo>
                <a:cubicBezTo>
                  <a:pt x="1286" y="1207"/>
                  <a:pt x="1279" y="1170"/>
                  <a:pt x="1271" y="1089"/>
                </a:cubicBezTo>
                <a:cubicBezTo>
                  <a:pt x="1263" y="1008"/>
                  <a:pt x="1217" y="818"/>
                  <a:pt x="1139" y="741"/>
                </a:cubicBezTo>
                <a:cubicBezTo>
                  <a:pt x="1061" y="664"/>
                  <a:pt x="865" y="743"/>
                  <a:pt x="800" y="627"/>
                </a:cubicBezTo>
                <a:cubicBezTo>
                  <a:pt x="735" y="511"/>
                  <a:pt x="785" y="142"/>
                  <a:pt x="749" y="42"/>
                </a:cubicBezTo>
                <a:cubicBezTo>
                  <a:pt x="695" y="15"/>
                  <a:pt x="701" y="0"/>
                  <a:pt x="587" y="30"/>
                </a:cubicBez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0122" name="Line 104">
            <a:extLst>
              <a:ext uri="{FF2B5EF4-FFF2-40B4-BE49-F238E27FC236}">
                <a16:creationId xmlns:a16="http://schemas.microsoft.com/office/drawing/2014/main" id="{171061E1-3F55-6C4A-A82F-B5784099065E}"/>
              </a:ext>
            </a:extLst>
          </p:cNvPr>
          <p:cNvSpPr>
            <a:spLocks noChangeShapeType="1"/>
          </p:cNvSpPr>
          <p:nvPr/>
        </p:nvSpPr>
        <p:spPr bwMode="auto">
          <a:xfrm>
            <a:off x="1625600" y="2695575"/>
            <a:ext cx="277813"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3" name="Line 106">
            <a:extLst>
              <a:ext uri="{FF2B5EF4-FFF2-40B4-BE49-F238E27FC236}">
                <a16:creationId xmlns:a16="http://schemas.microsoft.com/office/drawing/2014/main" id="{6D995FC9-B4D4-A24E-8CD3-08E1F4BA4060}"/>
              </a:ext>
            </a:extLst>
          </p:cNvPr>
          <p:cNvSpPr>
            <a:spLocks noChangeShapeType="1"/>
          </p:cNvSpPr>
          <p:nvPr/>
        </p:nvSpPr>
        <p:spPr bwMode="auto">
          <a:xfrm flipV="1">
            <a:off x="1674813" y="3416300"/>
            <a:ext cx="277812" cy="31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4" name="Line 107">
            <a:extLst>
              <a:ext uri="{FF2B5EF4-FFF2-40B4-BE49-F238E27FC236}">
                <a16:creationId xmlns:a16="http://schemas.microsoft.com/office/drawing/2014/main" id="{7F496FAF-361D-8C4D-B5E8-28E0EC8E9734}"/>
              </a:ext>
            </a:extLst>
          </p:cNvPr>
          <p:cNvSpPr>
            <a:spLocks noChangeShapeType="1"/>
          </p:cNvSpPr>
          <p:nvPr/>
        </p:nvSpPr>
        <p:spPr bwMode="auto">
          <a:xfrm>
            <a:off x="1635125" y="3967163"/>
            <a:ext cx="273050"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6" name="Text Box 109">
            <a:extLst>
              <a:ext uri="{FF2B5EF4-FFF2-40B4-BE49-F238E27FC236}">
                <a16:creationId xmlns:a16="http://schemas.microsoft.com/office/drawing/2014/main" id="{C59EA3ED-F6CD-834A-B920-3A46E24D96F7}"/>
              </a:ext>
            </a:extLst>
          </p:cNvPr>
          <p:cNvSpPr txBox="1">
            <a:spLocks noChangeArrowheads="1"/>
          </p:cNvSpPr>
          <p:nvPr/>
        </p:nvSpPr>
        <p:spPr bwMode="auto">
          <a:xfrm>
            <a:off x="1673225" y="2370138"/>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223.1.1.1</a:t>
            </a:r>
            <a:endParaRPr lang="en-US" altLang="en-US" sz="1400">
              <a:latin typeface="Comic Sans MS" panose="030F0902030302020204" pitchFamily="66" charset="0"/>
            </a:endParaRPr>
          </a:p>
        </p:txBody>
      </p:sp>
      <p:sp>
        <p:nvSpPr>
          <p:cNvPr id="90127" name="Text Box 111">
            <a:extLst>
              <a:ext uri="{FF2B5EF4-FFF2-40B4-BE49-F238E27FC236}">
                <a16:creationId xmlns:a16="http://schemas.microsoft.com/office/drawing/2014/main" id="{DEC63E95-2C7B-A740-A37D-ACBF00345A36}"/>
              </a:ext>
            </a:extLst>
          </p:cNvPr>
          <p:cNvSpPr txBox="1">
            <a:spLocks noChangeArrowheads="1"/>
          </p:cNvSpPr>
          <p:nvPr/>
        </p:nvSpPr>
        <p:spPr bwMode="auto">
          <a:xfrm>
            <a:off x="1558925" y="3995738"/>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dirty="0"/>
              <a:t>223.1.1.3</a:t>
            </a:r>
            <a:endParaRPr lang="en-US" altLang="en-US" sz="1400" dirty="0">
              <a:latin typeface="Comic Sans MS" panose="030F0902030302020204" pitchFamily="66" charset="0"/>
            </a:endParaRPr>
          </a:p>
        </p:txBody>
      </p:sp>
      <p:sp>
        <p:nvSpPr>
          <p:cNvPr id="90131" name="Line 116">
            <a:extLst>
              <a:ext uri="{FF2B5EF4-FFF2-40B4-BE49-F238E27FC236}">
                <a16:creationId xmlns:a16="http://schemas.microsoft.com/office/drawing/2014/main" id="{B1981EF9-7FE6-9A40-A771-644728A6F7AB}"/>
              </a:ext>
            </a:extLst>
          </p:cNvPr>
          <p:cNvSpPr>
            <a:spLocks noChangeShapeType="1"/>
          </p:cNvSpPr>
          <p:nvPr/>
        </p:nvSpPr>
        <p:spPr bwMode="auto">
          <a:xfrm>
            <a:off x="4745038" y="2857500"/>
            <a:ext cx="234950" cy="6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2" name="Line 117">
            <a:extLst>
              <a:ext uri="{FF2B5EF4-FFF2-40B4-BE49-F238E27FC236}">
                <a16:creationId xmlns:a16="http://schemas.microsoft.com/office/drawing/2014/main" id="{7488F0EF-BEB0-614F-B6D0-17E589FA9652}"/>
              </a:ext>
            </a:extLst>
          </p:cNvPr>
          <p:cNvSpPr>
            <a:spLocks noChangeShapeType="1"/>
          </p:cNvSpPr>
          <p:nvPr/>
        </p:nvSpPr>
        <p:spPr bwMode="auto">
          <a:xfrm>
            <a:off x="4799013" y="4133850"/>
            <a:ext cx="234950" cy="6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4" name="Line 122">
            <a:extLst>
              <a:ext uri="{FF2B5EF4-FFF2-40B4-BE49-F238E27FC236}">
                <a16:creationId xmlns:a16="http://schemas.microsoft.com/office/drawing/2014/main" id="{242B98BE-940E-A541-B8D9-060F7CAA15AB}"/>
              </a:ext>
            </a:extLst>
          </p:cNvPr>
          <p:cNvSpPr>
            <a:spLocks noChangeShapeType="1"/>
          </p:cNvSpPr>
          <p:nvPr/>
        </p:nvSpPr>
        <p:spPr bwMode="auto">
          <a:xfrm flipH="1" flipV="1">
            <a:off x="2736850" y="5230813"/>
            <a:ext cx="3175" cy="2413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5" name="Line 123">
            <a:extLst>
              <a:ext uri="{FF2B5EF4-FFF2-40B4-BE49-F238E27FC236}">
                <a16:creationId xmlns:a16="http://schemas.microsoft.com/office/drawing/2014/main" id="{55A9A64F-2A19-7847-AC24-34D184C4AADB}"/>
              </a:ext>
            </a:extLst>
          </p:cNvPr>
          <p:cNvSpPr>
            <a:spLocks noChangeShapeType="1"/>
          </p:cNvSpPr>
          <p:nvPr/>
        </p:nvSpPr>
        <p:spPr bwMode="auto">
          <a:xfrm flipH="1" flipV="1">
            <a:off x="3878263" y="5164138"/>
            <a:ext cx="3175" cy="2413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6" name="Text Box 124">
            <a:extLst>
              <a:ext uri="{FF2B5EF4-FFF2-40B4-BE49-F238E27FC236}">
                <a16:creationId xmlns:a16="http://schemas.microsoft.com/office/drawing/2014/main" id="{4053B1DE-AD14-DE42-A32B-34F933574280}"/>
              </a:ext>
            </a:extLst>
          </p:cNvPr>
          <p:cNvSpPr txBox="1">
            <a:spLocks noChangeArrowheads="1"/>
          </p:cNvSpPr>
          <p:nvPr/>
        </p:nvSpPr>
        <p:spPr bwMode="auto">
          <a:xfrm>
            <a:off x="3849688" y="5041900"/>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223.1.3.2</a:t>
            </a:r>
            <a:endParaRPr lang="en-US" altLang="en-US" sz="1400">
              <a:latin typeface="Comic Sans MS" panose="030F0902030302020204" pitchFamily="66" charset="0"/>
            </a:endParaRPr>
          </a:p>
        </p:txBody>
      </p:sp>
      <p:sp>
        <p:nvSpPr>
          <p:cNvPr id="90137" name="Text Box 127">
            <a:extLst>
              <a:ext uri="{FF2B5EF4-FFF2-40B4-BE49-F238E27FC236}">
                <a16:creationId xmlns:a16="http://schemas.microsoft.com/office/drawing/2014/main" id="{701177A5-8047-3749-8CD6-404DAF468E73}"/>
              </a:ext>
            </a:extLst>
          </p:cNvPr>
          <p:cNvSpPr txBox="1">
            <a:spLocks noChangeArrowheads="1"/>
          </p:cNvSpPr>
          <p:nvPr/>
        </p:nvSpPr>
        <p:spPr bwMode="auto">
          <a:xfrm>
            <a:off x="1701800" y="5053013"/>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223.1.3.1</a:t>
            </a:r>
            <a:endParaRPr lang="en-US" altLang="en-US" sz="1400">
              <a:latin typeface="Comic Sans MS" panose="030F0902030302020204" pitchFamily="66" charset="0"/>
            </a:endParaRPr>
          </a:p>
        </p:txBody>
      </p:sp>
      <p:grpSp>
        <p:nvGrpSpPr>
          <p:cNvPr id="90138" name="Group 129">
            <a:extLst>
              <a:ext uri="{FF2B5EF4-FFF2-40B4-BE49-F238E27FC236}">
                <a16:creationId xmlns:a16="http://schemas.microsoft.com/office/drawing/2014/main" id="{83BBC701-B80D-3347-B7D6-840520690F9C}"/>
              </a:ext>
            </a:extLst>
          </p:cNvPr>
          <p:cNvGrpSpPr>
            <a:grpSpLocks/>
          </p:cNvGrpSpPr>
          <p:nvPr/>
        </p:nvGrpSpPr>
        <p:grpSpPr bwMode="auto">
          <a:xfrm>
            <a:off x="1071563" y="2397125"/>
            <a:ext cx="641350" cy="558800"/>
            <a:chOff x="-44" y="1473"/>
            <a:chExt cx="981" cy="1105"/>
          </a:xfrm>
        </p:grpSpPr>
        <p:pic>
          <p:nvPicPr>
            <p:cNvPr id="90238" name="Picture 130" descr="desktop_computer_stylized_medium">
              <a:extLst>
                <a:ext uri="{FF2B5EF4-FFF2-40B4-BE49-F238E27FC236}">
                  <a16:creationId xmlns:a16="http://schemas.microsoft.com/office/drawing/2014/main" id="{E5B82DE2-DE58-3C4B-9EA1-3F4E52DD7D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9" name="Freeform 131">
              <a:extLst>
                <a:ext uri="{FF2B5EF4-FFF2-40B4-BE49-F238E27FC236}">
                  <a16:creationId xmlns:a16="http://schemas.microsoft.com/office/drawing/2014/main" id="{080E6ECD-E80A-C64E-92E7-0D69F9021692}"/>
                </a:ext>
              </a:extLst>
            </p:cNvPr>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grpSp>
        <p:nvGrpSpPr>
          <p:cNvPr id="90139" name="Group 132">
            <a:extLst>
              <a:ext uri="{FF2B5EF4-FFF2-40B4-BE49-F238E27FC236}">
                <a16:creationId xmlns:a16="http://schemas.microsoft.com/office/drawing/2014/main" id="{B49845B0-D67A-6C48-95EE-7C3C387B821A}"/>
              </a:ext>
            </a:extLst>
          </p:cNvPr>
          <p:cNvGrpSpPr>
            <a:grpSpLocks/>
          </p:cNvGrpSpPr>
          <p:nvPr/>
        </p:nvGrpSpPr>
        <p:grpSpPr bwMode="auto">
          <a:xfrm>
            <a:off x="1066800" y="3006725"/>
            <a:ext cx="641350" cy="558800"/>
            <a:chOff x="-44" y="1473"/>
            <a:chExt cx="981" cy="1105"/>
          </a:xfrm>
        </p:grpSpPr>
        <p:pic>
          <p:nvPicPr>
            <p:cNvPr id="90236" name="Picture 133" descr="desktop_computer_stylized_medium">
              <a:extLst>
                <a:ext uri="{FF2B5EF4-FFF2-40B4-BE49-F238E27FC236}">
                  <a16:creationId xmlns:a16="http://schemas.microsoft.com/office/drawing/2014/main" id="{9B356F85-1E97-6040-A311-3AFD27C40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7" name="Freeform 134">
              <a:extLst>
                <a:ext uri="{FF2B5EF4-FFF2-40B4-BE49-F238E27FC236}">
                  <a16:creationId xmlns:a16="http://schemas.microsoft.com/office/drawing/2014/main" id="{A202F537-9F90-E444-988C-E40B0F6608F3}"/>
                </a:ext>
              </a:extLst>
            </p:cNvPr>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grpSp>
        <p:nvGrpSpPr>
          <p:cNvPr id="90140" name="Group 135">
            <a:extLst>
              <a:ext uri="{FF2B5EF4-FFF2-40B4-BE49-F238E27FC236}">
                <a16:creationId xmlns:a16="http://schemas.microsoft.com/office/drawing/2014/main" id="{D5BADD47-FD2D-A74D-95AE-3BE859B7D616}"/>
              </a:ext>
            </a:extLst>
          </p:cNvPr>
          <p:cNvGrpSpPr>
            <a:grpSpLocks/>
          </p:cNvGrpSpPr>
          <p:nvPr/>
        </p:nvGrpSpPr>
        <p:grpSpPr bwMode="auto">
          <a:xfrm>
            <a:off x="1095375" y="3616325"/>
            <a:ext cx="641350" cy="558800"/>
            <a:chOff x="-44" y="1473"/>
            <a:chExt cx="981" cy="1105"/>
          </a:xfrm>
        </p:grpSpPr>
        <p:pic>
          <p:nvPicPr>
            <p:cNvPr id="90234" name="Picture 136" descr="desktop_computer_stylized_medium">
              <a:extLst>
                <a:ext uri="{FF2B5EF4-FFF2-40B4-BE49-F238E27FC236}">
                  <a16:creationId xmlns:a16="http://schemas.microsoft.com/office/drawing/2014/main" id="{E7B8E22A-7312-794E-904D-8B2690E92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5" name="Freeform 137">
              <a:extLst>
                <a:ext uri="{FF2B5EF4-FFF2-40B4-BE49-F238E27FC236}">
                  <a16:creationId xmlns:a16="http://schemas.microsoft.com/office/drawing/2014/main" id="{9CFF75AB-09CB-9E4D-89CF-F065424E8F52}"/>
                </a:ext>
              </a:extLst>
            </p:cNvPr>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grpSp>
        <p:nvGrpSpPr>
          <p:cNvPr id="90141" name="Group 138">
            <a:extLst>
              <a:ext uri="{FF2B5EF4-FFF2-40B4-BE49-F238E27FC236}">
                <a16:creationId xmlns:a16="http://schemas.microsoft.com/office/drawing/2014/main" id="{7CE8C158-B8CD-FD4C-9476-665B4228344E}"/>
              </a:ext>
            </a:extLst>
          </p:cNvPr>
          <p:cNvGrpSpPr>
            <a:grpSpLocks/>
          </p:cNvGrpSpPr>
          <p:nvPr/>
        </p:nvGrpSpPr>
        <p:grpSpPr bwMode="auto">
          <a:xfrm flipH="1">
            <a:off x="4803775" y="2565400"/>
            <a:ext cx="641350" cy="558800"/>
            <a:chOff x="-44" y="1473"/>
            <a:chExt cx="981" cy="1105"/>
          </a:xfrm>
        </p:grpSpPr>
        <p:pic>
          <p:nvPicPr>
            <p:cNvPr id="90232" name="Picture 139" descr="desktop_computer_stylized_medium">
              <a:extLst>
                <a:ext uri="{FF2B5EF4-FFF2-40B4-BE49-F238E27FC236}">
                  <a16:creationId xmlns:a16="http://schemas.microsoft.com/office/drawing/2014/main" id="{CAF6C3CF-9983-9F4B-A414-E491F3394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3" name="Freeform 140">
              <a:extLst>
                <a:ext uri="{FF2B5EF4-FFF2-40B4-BE49-F238E27FC236}">
                  <a16:creationId xmlns:a16="http://schemas.microsoft.com/office/drawing/2014/main" id="{A790596C-26B0-B54B-892E-A8C9294F4A7F}"/>
                </a:ext>
              </a:extLst>
            </p:cNvPr>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grpSp>
        <p:nvGrpSpPr>
          <p:cNvPr id="90142" name="Group 141">
            <a:extLst>
              <a:ext uri="{FF2B5EF4-FFF2-40B4-BE49-F238E27FC236}">
                <a16:creationId xmlns:a16="http://schemas.microsoft.com/office/drawing/2014/main" id="{C1841497-40A3-D644-A5C6-137366C93F5D}"/>
              </a:ext>
            </a:extLst>
          </p:cNvPr>
          <p:cNvGrpSpPr>
            <a:grpSpLocks/>
          </p:cNvGrpSpPr>
          <p:nvPr/>
        </p:nvGrpSpPr>
        <p:grpSpPr bwMode="auto">
          <a:xfrm flipH="1">
            <a:off x="4878388" y="3844925"/>
            <a:ext cx="641350" cy="558800"/>
            <a:chOff x="-44" y="1473"/>
            <a:chExt cx="981" cy="1105"/>
          </a:xfrm>
        </p:grpSpPr>
        <p:pic>
          <p:nvPicPr>
            <p:cNvPr id="90230" name="Picture 142" descr="desktop_computer_stylized_medium">
              <a:extLst>
                <a:ext uri="{FF2B5EF4-FFF2-40B4-BE49-F238E27FC236}">
                  <a16:creationId xmlns:a16="http://schemas.microsoft.com/office/drawing/2014/main" id="{8F206622-37E4-9A43-AA44-365B923E7A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1" name="Freeform 143">
              <a:extLst>
                <a:ext uri="{FF2B5EF4-FFF2-40B4-BE49-F238E27FC236}">
                  <a16:creationId xmlns:a16="http://schemas.microsoft.com/office/drawing/2014/main" id="{7F8FD161-DA6C-944E-BA39-2CEB50610F83}"/>
                </a:ext>
              </a:extLst>
            </p:cNvPr>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grpSp>
        <p:nvGrpSpPr>
          <p:cNvPr id="90143" name="Group 144">
            <a:extLst>
              <a:ext uri="{FF2B5EF4-FFF2-40B4-BE49-F238E27FC236}">
                <a16:creationId xmlns:a16="http://schemas.microsoft.com/office/drawing/2014/main" id="{4A1ABBC3-AAE9-9746-AC04-A4ED577A201B}"/>
              </a:ext>
            </a:extLst>
          </p:cNvPr>
          <p:cNvGrpSpPr>
            <a:grpSpLocks/>
          </p:cNvGrpSpPr>
          <p:nvPr/>
        </p:nvGrpSpPr>
        <p:grpSpPr bwMode="auto">
          <a:xfrm flipH="1">
            <a:off x="3670300" y="5368925"/>
            <a:ext cx="641350" cy="558800"/>
            <a:chOff x="-44" y="1473"/>
            <a:chExt cx="981" cy="1105"/>
          </a:xfrm>
        </p:grpSpPr>
        <p:pic>
          <p:nvPicPr>
            <p:cNvPr id="90228" name="Picture 145" descr="desktop_computer_stylized_medium">
              <a:extLst>
                <a:ext uri="{FF2B5EF4-FFF2-40B4-BE49-F238E27FC236}">
                  <a16:creationId xmlns:a16="http://schemas.microsoft.com/office/drawing/2014/main" id="{338D1414-F07C-A64B-B667-C3F674027C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29" name="Freeform 146">
              <a:extLst>
                <a:ext uri="{FF2B5EF4-FFF2-40B4-BE49-F238E27FC236}">
                  <a16:creationId xmlns:a16="http://schemas.microsoft.com/office/drawing/2014/main" id="{C5CEDAEA-6036-AD46-B231-289764D43604}"/>
                </a:ext>
              </a:extLst>
            </p:cNvPr>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grpSp>
        <p:nvGrpSpPr>
          <p:cNvPr id="90144" name="Group 147">
            <a:extLst>
              <a:ext uri="{FF2B5EF4-FFF2-40B4-BE49-F238E27FC236}">
                <a16:creationId xmlns:a16="http://schemas.microsoft.com/office/drawing/2014/main" id="{24A7BD7C-C3DF-9746-9C1E-A138D28A2B1B}"/>
              </a:ext>
            </a:extLst>
          </p:cNvPr>
          <p:cNvGrpSpPr>
            <a:grpSpLocks/>
          </p:cNvGrpSpPr>
          <p:nvPr/>
        </p:nvGrpSpPr>
        <p:grpSpPr bwMode="auto">
          <a:xfrm flipH="1">
            <a:off x="2506663" y="5410200"/>
            <a:ext cx="641350" cy="558800"/>
            <a:chOff x="-44" y="1473"/>
            <a:chExt cx="981" cy="1105"/>
          </a:xfrm>
        </p:grpSpPr>
        <p:pic>
          <p:nvPicPr>
            <p:cNvPr id="90226" name="Picture 148" descr="desktop_computer_stylized_medium">
              <a:extLst>
                <a:ext uri="{FF2B5EF4-FFF2-40B4-BE49-F238E27FC236}">
                  <a16:creationId xmlns:a16="http://schemas.microsoft.com/office/drawing/2014/main" id="{29AAD1E5-ED07-9644-A683-6B0901D38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27" name="Freeform 149">
              <a:extLst>
                <a:ext uri="{FF2B5EF4-FFF2-40B4-BE49-F238E27FC236}">
                  <a16:creationId xmlns:a16="http://schemas.microsoft.com/office/drawing/2014/main" id="{3E866155-DFAE-A642-9C6B-2F7928F945DD}"/>
                </a:ext>
              </a:extLst>
            </p:cNvPr>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sp>
        <p:nvSpPr>
          <p:cNvPr id="90146" name="Rectangle 162">
            <a:extLst>
              <a:ext uri="{FF2B5EF4-FFF2-40B4-BE49-F238E27FC236}">
                <a16:creationId xmlns:a16="http://schemas.microsoft.com/office/drawing/2014/main" id="{2F8414C3-6611-0344-8953-F20DC7958F21}"/>
              </a:ext>
            </a:extLst>
          </p:cNvPr>
          <p:cNvSpPr>
            <a:spLocks noChangeArrowheads="1"/>
          </p:cNvSpPr>
          <p:nvPr/>
        </p:nvSpPr>
        <p:spPr bwMode="auto">
          <a:xfrm>
            <a:off x="1789113" y="3119438"/>
            <a:ext cx="288925" cy="233362"/>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90147" name="Text Box 110">
            <a:extLst>
              <a:ext uri="{FF2B5EF4-FFF2-40B4-BE49-F238E27FC236}">
                <a16:creationId xmlns:a16="http://schemas.microsoft.com/office/drawing/2014/main" id="{31B0598A-0932-324A-8D4B-901F171ABB09}"/>
              </a:ext>
            </a:extLst>
          </p:cNvPr>
          <p:cNvSpPr txBox="1">
            <a:spLocks noChangeArrowheads="1"/>
          </p:cNvSpPr>
          <p:nvPr/>
        </p:nvSpPr>
        <p:spPr bwMode="auto">
          <a:xfrm>
            <a:off x="1624013" y="3025775"/>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223.1.1.2</a:t>
            </a:r>
            <a:endParaRPr lang="en-US" altLang="en-US" sz="1400">
              <a:latin typeface="Comic Sans MS" panose="030F0902030302020204" pitchFamily="66" charset="0"/>
            </a:endParaRPr>
          </a:p>
        </p:txBody>
      </p:sp>
      <p:sp>
        <p:nvSpPr>
          <p:cNvPr id="90148" name="Rectangle 165">
            <a:extLst>
              <a:ext uri="{FF2B5EF4-FFF2-40B4-BE49-F238E27FC236}">
                <a16:creationId xmlns:a16="http://schemas.microsoft.com/office/drawing/2014/main" id="{814A5D65-4275-444E-89CC-7CF6D5ACEBC2}"/>
              </a:ext>
            </a:extLst>
          </p:cNvPr>
          <p:cNvSpPr>
            <a:spLocks noChangeArrowheads="1"/>
          </p:cNvSpPr>
          <p:nvPr/>
        </p:nvSpPr>
        <p:spPr bwMode="auto">
          <a:xfrm>
            <a:off x="4530725" y="3829050"/>
            <a:ext cx="288925" cy="233363"/>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grpSp>
        <p:nvGrpSpPr>
          <p:cNvPr id="2" name="Group 1">
            <a:extLst>
              <a:ext uri="{FF2B5EF4-FFF2-40B4-BE49-F238E27FC236}">
                <a16:creationId xmlns:a16="http://schemas.microsoft.com/office/drawing/2014/main" id="{31FBC465-819F-1842-821F-0FA0DEF07EBE}"/>
              </a:ext>
            </a:extLst>
          </p:cNvPr>
          <p:cNvGrpSpPr/>
          <p:nvPr/>
        </p:nvGrpSpPr>
        <p:grpSpPr>
          <a:xfrm>
            <a:off x="2305050" y="3235325"/>
            <a:ext cx="2054225" cy="1358900"/>
            <a:chOff x="2305050" y="3235325"/>
            <a:chExt cx="2054225" cy="1358900"/>
          </a:xfrm>
        </p:grpSpPr>
        <p:sp>
          <p:nvSpPr>
            <p:cNvPr id="90125" name="Line 108">
              <a:extLst>
                <a:ext uri="{FF2B5EF4-FFF2-40B4-BE49-F238E27FC236}">
                  <a16:creationId xmlns:a16="http://schemas.microsoft.com/office/drawing/2014/main" id="{4D5F64C2-ECCA-0541-AC84-A661770CEC44}"/>
                </a:ext>
              </a:extLst>
            </p:cNvPr>
            <p:cNvSpPr>
              <a:spLocks noChangeShapeType="1"/>
            </p:cNvSpPr>
            <p:nvPr/>
          </p:nvSpPr>
          <p:spPr bwMode="auto">
            <a:xfrm flipV="1">
              <a:off x="2478088" y="3544888"/>
              <a:ext cx="561975"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8" name="Text Box 112">
              <a:extLst>
                <a:ext uri="{FF2B5EF4-FFF2-40B4-BE49-F238E27FC236}">
                  <a16:creationId xmlns:a16="http://schemas.microsoft.com/office/drawing/2014/main" id="{018BF8D8-78F1-5B4F-85F9-D7A3F501A130}"/>
                </a:ext>
              </a:extLst>
            </p:cNvPr>
            <p:cNvSpPr txBox="1">
              <a:spLocks noChangeArrowheads="1"/>
            </p:cNvSpPr>
            <p:nvPr/>
          </p:nvSpPr>
          <p:spPr bwMode="auto">
            <a:xfrm>
              <a:off x="2305050" y="3235325"/>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223.1.1.4</a:t>
              </a:r>
              <a:endParaRPr lang="en-US" altLang="en-US" sz="1400">
                <a:latin typeface="Comic Sans MS" panose="030F0902030302020204" pitchFamily="66" charset="0"/>
              </a:endParaRPr>
            </a:p>
          </p:txBody>
        </p:sp>
        <p:sp>
          <p:nvSpPr>
            <p:cNvPr id="90129" name="Line 113">
              <a:extLst>
                <a:ext uri="{FF2B5EF4-FFF2-40B4-BE49-F238E27FC236}">
                  <a16:creationId xmlns:a16="http://schemas.microsoft.com/office/drawing/2014/main" id="{CCBF94B3-3845-BD41-82A0-757C301C16BE}"/>
                </a:ext>
              </a:extLst>
            </p:cNvPr>
            <p:cNvSpPr>
              <a:spLocks noChangeShapeType="1"/>
            </p:cNvSpPr>
            <p:nvPr/>
          </p:nvSpPr>
          <p:spPr bwMode="auto">
            <a:xfrm flipV="1">
              <a:off x="3552825" y="3546475"/>
              <a:ext cx="533400"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0" name="Text Box 114">
              <a:extLst>
                <a:ext uri="{FF2B5EF4-FFF2-40B4-BE49-F238E27FC236}">
                  <a16:creationId xmlns:a16="http://schemas.microsoft.com/office/drawing/2014/main" id="{6EB90432-3A2C-8646-B595-DEB9BAD90A28}"/>
                </a:ext>
              </a:extLst>
            </p:cNvPr>
            <p:cNvSpPr txBox="1">
              <a:spLocks noChangeArrowheads="1"/>
            </p:cNvSpPr>
            <p:nvPr/>
          </p:nvSpPr>
          <p:spPr bwMode="auto">
            <a:xfrm>
              <a:off x="3425825" y="3236913"/>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223.1.2.9</a:t>
              </a:r>
              <a:endParaRPr lang="en-US" altLang="en-US" sz="1400">
                <a:latin typeface="Comic Sans MS" panose="030F0902030302020204" pitchFamily="66" charset="0"/>
              </a:endParaRPr>
            </a:p>
          </p:txBody>
        </p:sp>
        <p:sp>
          <p:nvSpPr>
            <p:cNvPr id="90133" name="Line 120">
              <a:extLst>
                <a:ext uri="{FF2B5EF4-FFF2-40B4-BE49-F238E27FC236}">
                  <a16:creationId xmlns:a16="http://schemas.microsoft.com/office/drawing/2014/main" id="{167CD0F3-F244-CA4D-9610-8537497CECD0}"/>
                </a:ext>
              </a:extLst>
            </p:cNvPr>
            <p:cNvSpPr>
              <a:spLocks noChangeShapeType="1"/>
            </p:cNvSpPr>
            <p:nvPr/>
          </p:nvSpPr>
          <p:spPr bwMode="auto">
            <a:xfrm flipH="1">
              <a:off x="3311525" y="3886200"/>
              <a:ext cx="3175" cy="7080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90145" name="Group 150">
              <a:extLst>
                <a:ext uri="{FF2B5EF4-FFF2-40B4-BE49-F238E27FC236}">
                  <a16:creationId xmlns:a16="http://schemas.microsoft.com/office/drawing/2014/main" id="{F6D7413F-3338-754A-B7FA-A4AADB6AE7B1}"/>
                </a:ext>
              </a:extLst>
            </p:cNvPr>
            <p:cNvGrpSpPr>
              <a:grpSpLocks/>
            </p:cNvGrpSpPr>
            <p:nvPr/>
          </p:nvGrpSpPr>
          <p:grpSpPr bwMode="auto">
            <a:xfrm>
              <a:off x="2935288" y="3503612"/>
              <a:ext cx="698500" cy="458787"/>
              <a:chOff x="4396" y="1245"/>
              <a:chExt cx="672" cy="248"/>
            </a:xfrm>
          </p:grpSpPr>
          <p:sp>
            <p:nvSpPr>
              <p:cNvPr id="90218" name="Oval 407">
                <a:extLst>
                  <a:ext uri="{FF2B5EF4-FFF2-40B4-BE49-F238E27FC236}">
                    <a16:creationId xmlns:a16="http://schemas.microsoft.com/office/drawing/2014/main" id="{A57B0B2A-935C-3C48-AA63-8AF1F75F9DAC}"/>
                  </a:ext>
                </a:extLst>
              </p:cNvPr>
              <p:cNvSpPr>
                <a:spLocks noChangeArrowheads="1"/>
              </p:cNvSpPr>
              <p:nvPr/>
            </p:nvSpPr>
            <p:spPr bwMode="auto">
              <a:xfrm>
                <a:off x="4399" y="1355"/>
                <a:ext cx="666" cy="138"/>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latin typeface="Times New Roman" panose="02020603050405020304" pitchFamily="18" charset="0"/>
                  <a:cs typeface="Arial" panose="020B0604020202020204" pitchFamily="34" charset="0"/>
                </a:endParaRPr>
              </a:p>
            </p:txBody>
          </p:sp>
          <p:sp>
            <p:nvSpPr>
              <p:cNvPr id="90219" name="Rectangle 410">
                <a:extLst>
                  <a:ext uri="{FF2B5EF4-FFF2-40B4-BE49-F238E27FC236}">
                    <a16:creationId xmlns:a16="http://schemas.microsoft.com/office/drawing/2014/main" id="{3DAA5A58-B322-A24E-AB0E-83CE6F785520}"/>
                  </a:ext>
                </a:extLst>
              </p:cNvPr>
              <p:cNvSpPr>
                <a:spLocks noChangeArrowheads="1"/>
              </p:cNvSpPr>
              <p:nvPr/>
            </p:nvSpPr>
            <p:spPr bwMode="auto">
              <a:xfrm>
                <a:off x="4399" y="1339"/>
                <a:ext cx="669" cy="86"/>
              </a:xfrm>
              <a:prstGeom prst="rect">
                <a:avLst/>
              </a:prstGeom>
              <a:gradFill rotWithShape="1">
                <a:gsLst>
                  <a:gs pos="0">
                    <a:srgbClr val="CCCCFF"/>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1400">
                  <a:latin typeface="Times New Roman" panose="02020603050405020304" pitchFamily="18" charset="0"/>
                  <a:cs typeface="Arial" panose="020B0604020202020204" pitchFamily="34" charset="0"/>
                </a:endParaRPr>
              </a:p>
            </p:txBody>
          </p:sp>
          <p:sp>
            <p:nvSpPr>
              <p:cNvPr id="90220" name="Oval 411">
                <a:extLst>
                  <a:ext uri="{FF2B5EF4-FFF2-40B4-BE49-F238E27FC236}">
                    <a16:creationId xmlns:a16="http://schemas.microsoft.com/office/drawing/2014/main" id="{8887C372-4F1C-9C44-8BC1-811E84ECC217}"/>
                  </a:ext>
                </a:extLst>
              </p:cNvPr>
              <p:cNvSpPr>
                <a:spLocks noChangeArrowheads="1"/>
              </p:cNvSpPr>
              <p:nvPr/>
            </p:nvSpPr>
            <p:spPr bwMode="auto">
              <a:xfrm>
                <a:off x="4396" y="1245"/>
                <a:ext cx="667" cy="162"/>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latin typeface="Times New Roman" panose="02020603050405020304" pitchFamily="18" charset="0"/>
                  <a:cs typeface="Arial" panose="020B0604020202020204" pitchFamily="34" charset="0"/>
                </a:endParaRPr>
              </a:p>
            </p:txBody>
          </p:sp>
          <p:grpSp>
            <p:nvGrpSpPr>
              <p:cNvPr id="90221" name="Group 154">
                <a:extLst>
                  <a:ext uri="{FF2B5EF4-FFF2-40B4-BE49-F238E27FC236}">
                    <a16:creationId xmlns:a16="http://schemas.microsoft.com/office/drawing/2014/main" id="{F59CCDBF-E3AB-FD4A-8722-77CDC85D15DE}"/>
                  </a:ext>
                </a:extLst>
              </p:cNvPr>
              <p:cNvGrpSpPr>
                <a:grpSpLocks/>
              </p:cNvGrpSpPr>
              <p:nvPr/>
            </p:nvGrpSpPr>
            <p:grpSpPr bwMode="auto">
              <a:xfrm>
                <a:off x="4530" y="1287"/>
                <a:ext cx="377" cy="75"/>
                <a:chOff x="2468" y="1332"/>
                <a:chExt cx="310" cy="60"/>
              </a:xfrm>
            </p:grpSpPr>
            <p:sp>
              <p:nvSpPr>
                <p:cNvPr id="90224" name="Freeform 155">
                  <a:extLst>
                    <a:ext uri="{FF2B5EF4-FFF2-40B4-BE49-F238E27FC236}">
                      <a16:creationId xmlns:a16="http://schemas.microsoft.com/office/drawing/2014/main" id="{B82FDBC3-53C5-0D40-896A-CD07D3B8BD16}"/>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225" name="Freeform 156">
                  <a:extLst>
                    <a:ext uri="{FF2B5EF4-FFF2-40B4-BE49-F238E27FC236}">
                      <a16:creationId xmlns:a16="http://schemas.microsoft.com/office/drawing/2014/main" id="{71458606-AC23-C741-A00E-146E3DD38EDA}"/>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90222" name="Line 157">
                <a:extLst>
                  <a:ext uri="{FF2B5EF4-FFF2-40B4-BE49-F238E27FC236}">
                    <a16:creationId xmlns:a16="http://schemas.microsoft.com/office/drawing/2014/main" id="{67B31A40-425E-114F-96EF-72B0169C8384}"/>
                  </a:ext>
                </a:extLst>
              </p:cNvPr>
              <p:cNvSpPr>
                <a:spLocks noChangeShapeType="1"/>
              </p:cNvSpPr>
              <p:nvPr/>
            </p:nvSpPr>
            <p:spPr bwMode="auto">
              <a:xfrm>
                <a:off x="4399" y="1321"/>
                <a:ext cx="0" cy="10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223" name="Line 158">
                <a:extLst>
                  <a:ext uri="{FF2B5EF4-FFF2-40B4-BE49-F238E27FC236}">
                    <a16:creationId xmlns:a16="http://schemas.microsoft.com/office/drawing/2014/main" id="{8915CEAB-5D99-664E-85B1-08C89139E426}"/>
                  </a:ext>
                </a:extLst>
              </p:cNvPr>
              <p:cNvSpPr>
                <a:spLocks noChangeShapeType="1"/>
              </p:cNvSpPr>
              <p:nvPr/>
            </p:nvSpPr>
            <p:spPr bwMode="auto">
              <a:xfrm>
                <a:off x="5063" y="1326"/>
                <a:ext cx="0" cy="10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0149" name="Rectangle 166">
              <a:extLst>
                <a:ext uri="{FF2B5EF4-FFF2-40B4-BE49-F238E27FC236}">
                  <a16:creationId xmlns:a16="http://schemas.microsoft.com/office/drawing/2014/main" id="{C7AEF6C9-2538-5642-8499-8BF4FBEEAEC8}"/>
                </a:ext>
              </a:extLst>
            </p:cNvPr>
            <p:cNvSpPr>
              <a:spLocks noChangeArrowheads="1"/>
            </p:cNvSpPr>
            <p:nvPr/>
          </p:nvSpPr>
          <p:spPr bwMode="auto">
            <a:xfrm>
              <a:off x="3178175" y="4014788"/>
              <a:ext cx="288925" cy="233362"/>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90150" name="Text Box 128">
              <a:extLst>
                <a:ext uri="{FF2B5EF4-FFF2-40B4-BE49-F238E27FC236}">
                  <a16:creationId xmlns:a16="http://schemas.microsoft.com/office/drawing/2014/main" id="{47F910AC-0657-A543-95C7-80C7E738D1E8}"/>
                </a:ext>
              </a:extLst>
            </p:cNvPr>
            <p:cNvSpPr txBox="1">
              <a:spLocks noChangeArrowheads="1"/>
            </p:cNvSpPr>
            <p:nvPr/>
          </p:nvSpPr>
          <p:spPr bwMode="auto">
            <a:xfrm>
              <a:off x="2801938" y="3976688"/>
              <a:ext cx="1033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223.1.3.27</a:t>
              </a:r>
              <a:endParaRPr lang="en-US" altLang="en-US" sz="1400">
                <a:latin typeface="Comic Sans MS" panose="030F0902030302020204" pitchFamily="66" charset="0"/>
              </a:endParaRPr>
            </a:p>
          </p:txBody>
        </p:sp>
      </p:grpSp>
      <p:sp>
        <p:nvSpPr>
          <p:cNvPr id="90151" name="Text Box 118">
            <a:extLst>
              <a:ext uri="{FF2B5EF4-FFF2-40B4-BE49-F238E27FC236}">
                <a16:creationId xmlns:a16="http://schemas.microsoft.com/office/drawing/2014/main" id="{CE662C40-811A-B045-9912-87D22392DE33}"/>
              </a:ext>
            </a:extLst>
          </p:cNvPr>
          <p:cNvSpPr txBox="1">
            <a:spLocks noChangeArrowheads="1"/>
          </p:cNvSpPr>
          <p:nvPr/>
        </p:nvSpPr>
        <p:spPr bwMode="auto">
          <a:xfrm>
            <a:off x="3900488" y="3843338"/>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223.1.2.2</a:t>
            </a:r>
            <a:endParaRPr lang="en-US" altLang="en-US" sz="1400">
              <a:latin typeface="Comic Sans MS" panose="030F0902030302020204" pitchFamily="66" charset="0"/>
            </a:endParaRPr>
          </a:p>
        </p:txBody>
      </p:sp>
      <p:sp>
        <p:nvSpPr>
          <p:cNvPr id="90152" name="Text Box 119">
            <a:extLst>
              <a:ext uri="{FF2B5EF4-FFF2-40B4-BE49-F238E27FC236}">
                <a16:creationId xmlns:a16="http://schemas.microsoft.com/office/drawing/2014/main" id="{E9944828-9DF9-9D48-A996-0EDB46F75BA2}"/>
              </a:ext>
            </a:extLst>
          </p:cNvPr>
          <p:cNvSpPr txBox="1">
            <a:spLocks noChangeArrowheads="1"/>
          </p:cNvSpPr>
          <p:nvPr/>
        </p:nvSpPr>
        <p:spPr bwMode="auto">
          <a:xfrm>
            <a:off x="4730750" y="2327275"/>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223.1.2.1</a:t>
            </a:r>
            <a:endParaRPr lang="en-US" altLang="en-US" sz="1400">
              <a:latin typeface="Comic Sans MS" panose="030F0902030302020204" pitchFamily="66" charset="0"/>
            </a:endParaRPr>
          </a:p>
        </p:txBody>
      </p:sp>
      <p:sp>
        <p:nvSpPr>
          <p:cNvPr id="90153" name="Text Box 168">
            <a:extLst>
              <a:ext uri="{FF2B5EF4-FFF2-40B4-BE49-F238E27FC236}">
                <a16:creationId xmlns:a16="http://schemas.microsoft.com/office/drawing/2014/main" id="{56A29889-D07C-2540-909B-63794C2AE919}"/>
              </a:ext>
            </a:extLst>
          </p:cNvPr>
          <p:cNvSpPr txBox="1">
            <a:spLocks noChangeArrowheads="1"/>
          </p:cNvSpPr>
          <p:nvPr/>
        </p:nvSpPr>
        <p:spPr bwMode="auto">
          <a:xfrm>
            <a:off x="3465513" y="1760538"/>
            <a:ext cx="9064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5000"/>
              </a:lnSpc>
            </a:pPr>
            <a:r>
              <a:rPr lang="en-US" altLang="en-US" sz="2000" i="1">
                <a:solidFill>
                  <a:srgbClr val="CC0000"/>
                </a:solidFill>
              </a:rPr>
              <a:t>DHCP</a:t>
            </a:r>
          </a:p>
          <a:p>
            <a:pPr>
              <a:lnSpc>
                <a:spcPct val="85000"/>
              </a:lnSpc>
            </a:pPr>
            <a:r>
              <a:rPr lang="en-US" altLang="en-US" sz="2000" i="1">
                <a:solidFill>
                  <a:srgbClr val="CC0000"/>
                </a:solidFill>
              </a:rPr>
              <a:t>server</a:t>
            </a:r>
          </a:p>
        </p:txBody>
      </p:sp>
      <p:sp>
        <p:nvSpPr>
          <p:cNvPr id="90154" name="Text Box 170">
            <a:extLst>
              <a:ext uri="{FF2B5EF4-FFF2-40B4-BE49-F238E27FC236}">
                <a16:creationId xmlns:a16="http://schemas.microsoft.com/office/drawing/2014/main" id="{C82896D1-8056-0B4D-B819-1BDFF202B9D8}"/>
              </a:ext>
            </a:extLst>
          </p:cNvPr>
          <p:cNvSpPr txBox="1">
            <a:spLocks noChangeArrowheads="1"/>
          </p:cNvSpPr>
          <p:nvPr/>
        </p:nvSpPr>
        <p:spPr bwMode="auto">
          <a:xfrm>
            <a:off x="6627813" y="3059113"/>
            <a:ext cx="1820862"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5000"/>
              </a:lnSpc>
            </a:pPr>
            <a:r>
              <a:rPr lang="en-US" altLang="en-US" sz="2000" i="1" dirty="0"/>
              <a:t>arriving </a:t>
            </a:r>
            <a:r>
              <a:rPr lang="en-US" altLang="en-US" sz="2000" i="1" dirty="0">
                <a:solidFill>
                  <a:srgbClr val="CC0000"/>
                </a:solidFill>
              </a:rPr>
              <a:t>DHCP</a:t>
            </a:r>
          </a:p>
          <a:p>
            <a:pPr>
              <a:lnSpc>
                <a:spcPct val="85000"/>
              </a:lnSpc>
            </a:pPr>
            <a:r>
              <a:rPr lang="en-US" altLang="en-US" sz="2000" i="1" dirty="0">
                <a:solidFill>
                  <a:srgbClr val="CC0000"/>
                </a:solidFill>
              </a:rPr>
              <a:t>client</a:t>
            </a:r>
            <a:r>
              <a:rPr lang="en-US" altLang="en-US" sz="2000" i="1" dirty="0"/>
              <a:t> needs </a:t>
            </a:r>
          </a:p>
          <a:p>
            <a:pPr>
              <a:lnSpc>
                <a:spcPct val="85000"/>
              </a:lnSpc>
            </a:pPr>
            <a:r>
              <a:rPr lang="en-US" altLang="en-US" sz="2000" i="1" dirty="0"/>
              <a:t>address in this</a:t>
            </a:r>
          </a:p>
          <a:p>
            <a:pPr>
              <a:lnSpc>
                <a:spcPct val="85000"/>
              </a:lnSpc>
            </a:pPr>
            <a:r>
              <a:rPr lang="en-US" altLang="en-US" sz="2000" i="1" dirty="0"/>
              <a:t>network</a:t>
            </a:r>
          </a:p>
        </p:txBody>
      </p:sp>
      <p:grpSp>
        <p:nvGrpSpPr>
          <p:cNvPr id="90155" name="Group 195">
            <a:extLst>
              <a:ext uri="{FF2B5EF4-FFF2-40B4-BE49-F238E27FC236}">
                <a16:creationId xmlns:a16="http://schemas.microsoft.com/office/drawing/2014/main" id="{06A0FEC8-10AC-514D-B786-A67FDBF9095E}"/>
              </a:ext>
            </a:extLst>
          </p:cNvPr>
          <p:cNvGrpSpPr>
            <a:grpSpLocks/>
          </p:cNvGrpSpPr>
          <p:nvPr/>
        </p:nvGrpSpPr>
        <p:grpSpPr bwMode="auto">
          <a:xfrm>
            <a:off x="3873500" y="2395538"/>
            <a:ext cx="401638" cy="681037"/>
            <a:chOff x="4140" y="429"/>
            <a:chExt cx="1425" cy="2396"/>
          </a:xfrm>
        </p:grpSpPr>
        <p:sp>
          <p:nvSpPr>
            <p:cNvPr id="90186" name="Freeform 196">
              <a:extLst>
                <a:ext uri="{FF2B5EF4-FFF2-40B4-BE49-F238E27FC236}">
                  <a16:creationId xmlns:a16="http://schemas.microsoft.com/office/drawing/2014/main" id="{D0CA1FAA-1373-EC40-85F1-770C48E1A9C2}"/>
                </a:ext>
              </a:extLst>
            </p:cNvPr>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87" name="Rectangle 197">
              <a:extLst>
                <a:ext uri="{FF2B5EF4-FFF2-40B4-BE49-F238E27FC236}">
                  <a16:creationId xmlns:a16="http://schemas.microsoft.com/office/drawing/2014/main" id="{E4943654-9EFF-8F42-B73E-CB8B16D4E1A6}"/>
                </a:ext>
              </a:extLst>
            </p:cNvPr>
            <p:cNvSpPr>
              <a:spLocks noChangeArrowheads="1"/>
            </p:cNvSpPr>
            <p:nvPr/>
          </p:nvSpPr>
          <p:spPr bwMode="auto">
            <a:xfrm>
              <a:off x="4208" y="429"/>
              <a:ext cx="1048" cy="2284"/>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90188" name="Freeform 198">
              <a:extLst>
                <a:ext uri="{FF2B5EF4-FFF2-40B4-BE49-F238E27FC236}">
                  <a16:creationId xmlns:a16="http://schemas.microsoft.com/office/drawing/2014/main" id="{10FF8679-2905-5D45-B526-8B694CA60C11}"/>
                </a:ext>
              </a:extLst>
            </p:cNvPr>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89" name="Freeform 199">
              <a:extLst>
                <a:ext uri="{FF2B5EF4-FFF2-40B4-BE49-F238E27FC236}">
                  <a16:creationId xmlns:a16="http://schemas.microsoft.com/office/drawing/2014/main" id="{5870F165-C94E-D74C-82A7-F583DBD461BA}"/>
                </a:ext>
              </a:extLst>
            </p:cNvPr>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90" name="Rectangle 200">
              <a:extLst>
                <a:ext uri="{FF2B5EF4-FFF2-40B4-BE49-F238E27FC236}">
                  <a16:creationId xmlns:a16="http://schemas.microsoft.com/office/drawing/2014/main" id="{CF101AA6-3B8B-794A-851A-205C20FF8B53}"/>
                </a:ext>
              </a:extLst>
            </p:cNvPr>
            <p:cNvSpPr>
              <a:spLocks noChangeArrowheads="1"/>
            </p:cNvSpPr>
            <p:nvPr/>
          </p:nvSpPr>
          <p:spPr bwMode="auto">
            <a:xfrm>
              <a:off x="4213" y="691"/>
              <a:ext cx="597" cy="5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grpSp>
          <p:nvGrpSpPr>
            <p:cNvPr id="90191" name="Group 201">
              <a:extLst>
                <a:ext uri="{FF2B5EF4-FFF2-40B4-BE49-F238E27FC236}">
                  <a16:creationId xmlns:a16="http://schemas.microsoft.com/office/drawing/2014/main" id="{1076E80B-704C-9745-9045-C0316D5FE031}"/>
                </a:ext>
              </a:extLst>
            </p:cNvPr>
            <p:cNvGrpSpPr>
              <a:grpSpLocks/>
            </p:cNvGrpSpPr>
            <p:nvPr/>
          </p:nvGrpSpPr>
          <p:grpSpPr bwMode="auto">
            <a:xfrm>
              <a:off x="4749" y="668"/>
              <a:ext cx="581" cy="145"/>
              <a:chOff x="614" y="2568"/>
              <a:chExt cx="725" cy="139"/>
            </a:xfrm>
          </p:grpSpPr>
          <p:sp>
            <p:nvSpPr>
              <p:cNvPr id="90216" name="AutoShape 202">
                <a:extLst>
                  <a:ext uri="{FF2B5EF4-FFF2-40B4-BE49-F238E27FC236}">
                    <a16:creationId xmlns:a16="http://schemas.microsoft.com/office/drawing/2014/main" id="{6A8AD503-4889-5745-B9C3-07439DCACFAF}"/>
                  </a:ext>
                </a:extLst>
              </p:cNvPr>
              <p:cNvSpPr>
                <a:spLocks noChangeArrowheads="1"/>
              </p:cNvSpPr>
              <p:nvPr/>
            </p:nvSpPr>
            <p:spPr bwMode="auto">
              <a:xfrm>
                <a:off x="613" y="2569"/>
                <a:ext cx="724"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90217" name="AutoShape 203">
                <a:extLst>
                  <a:ext uri="{FF2B5EF4-FFF2-40B4-BE49-F238E27FC236}">
                    <a16:creationId xmlns:a16="http://schemas.microsoft.com/office/drawing/2014/main" id="{9D3AA4EF-9710-6444-B347-CBA44E299D9B}"/>
                  </a:ext>
                </a:extLst>
              </p:cNvPr>
              <p:cNvSpPr>
                <a:spLocks noChangeArrowheads="1"/>
              </p:cNvSpPr>
              <p:nvPr/>
            </p:nvSpPr>
            <p:spPr bwMode="auto">
              <a:xfrm>
                <a:off x="627" y="2585"/>
                <a:ext cx="689"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grpSp>
        <p:sp>
          <p:nvSpPr>
            <p:cNvPr id="90192" name="Rectangle 204">
              <a:extLst>
                <a:ext uri="{FF2B5EF4-FFF2-40B4-BE49-F238E27FC236}">
                  <a16:creationId xmlns:a16="http://schemas.microsoft.com/office/drawing/2014/main" id="{C2BEA87E-A261-034A-9BF3-82B39426A4E5}"/>
                </a:ext>
              </a:extLst>
            </p:cNvPr>
            <p:cNvSpPr>
              <a:spLocks noChangeArrowheads="1"/>
            </p:cNvSpPr>
            <p:nvPr/>
          </p:nvSpPr>
          <p:spPr bwMode="auto">
            <a:xfrm>
              <a:off x="4224" y="1021"/>
              <a:ext cx="597" cy="45"/>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grpSp>
          <p:nvGrpSpPr>
            <p:cNvPr id="90193" name="Group 205">
              <a:extLst>
                <a:ext uri="{FF2B5EF4-FFF2-40B4-BE49-F238E27FC236}">
                  <a16:creationId xmlns:a16="http://schemas.microsoft.com/office/drawing/2014/main" id="{C20A5C1C-1EE7-6C4C-B2E9-507DE0F0770C}"/>
                </a:ext>
              </a:extLst>
            </p:cNvPr>
            <p:cNvGrpSpPr>
              <a:grpSpLocks/>
            </p:cNvGrpSpPr>
            <p:nvPr/>
          </p:nvGrpSpPr>
          <p:grpSpPr bwMode="auto">
            <a:xfrm>
              <a:off x="4747" y="994"/>
              <a:ext cx="581" cy="134"/>
              <a:chOff x="614" y="2568"/>
              <a:chExt cx="725" cy="139"/>
            </a:xfrm>
          </p:grpSpPr>
          <p:sp>
            <p:nvSpPr>
              <p:cNvPr id="90214" name="AutoShape 206">
                <a:extLst>
                  <a:ext uri="{FF2B5EF4-FFF2-40B4-BE49-F238E27FC236}">
                    <a16:creationId xmlns:a16="http://schemas.microsoft.com/office/drawing/2014/main" id="{FF5D9228-0B1E-DF4A-AE2F-949E675CF1EC}"/>
                  </a:ext>
                </a:extLst>
              </p:cNvPr>
              <p:cNvSpPr>
                <a:spLocks noChangeArrowheads="1"/>
              </p:cNvSpPr>
              <p:nvPr/>
            </p:nvSpPr>
            <p:spPr bwMode="auto">
              <a:xfrm>
                <a:off x="616" y="2567"/>
                <a:ext cx="724"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90215" name="AutoShape 207">
                <a:extLst>
                  <a:ext uri="{FF2B5EF4-FFF2-40B4-BE49-F238E27FC236}">
                    <a16:creationId xmlns:a16="http://schemas.microsoft.com/office/drawing/2014/main" id="{062D6E53-CAD2-3848-A754-B0127BB6398B}"/>
                  </a:ext>
                </a:extLst>
              </p:cNvPr>
              <p:cNvSpPr>
                <a:spLocks noChangeArrowheads="1"/>
              </p:cNvSpPr>
              <p:nvPr/>
            </p:nvSpPr>
            <p:spPr bwMode="auto">
              <a:xfrm>
                <a:off x="630" y="2584"/>
                <a:ext cx="689" cy="10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grpSp>
        <p:sp>
          <p:nvSpPr>
            <p:cNvPr id="90194" name="Rectangle 208">
              <a:extLst>
                <a:ext uri="{FF2B5EF4-FFF2-40B4-BE49-F238E27FC236}">
                  <a16:creationId xmlns:a16="http://schemas.microsoft.com/office/drawing/2014/main" id="{992B67FD-171F-534E-8C16-5A52E829BEBD}"/>
                </a:ext>
              </a:extLst>
            </p:cNvPr>
            <p:cNvSpPr>
              <a:spLocks noChangeArrowheads="1"/>
            </p:cNvSpPr>
            <p:nvPr/>
          </p:nvSpPr>
          <p:spPr bwMode="auto">
            <a:xfrm>
              <a:off x="4219" y="1356"/>
              <a:ext cx="591" cy="5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90195" name="Rectangle 209">
              <a:extLst>
                <a:ext uri="{FF2B5EF4-FFF2-40B4-BE49-F238E27FC236}">
                  <a16:creationId xmlns:a16="http://schemas.microsoft.com/office/drawing/2014/main" id="{EAE856AB-8452-734C-9313-7D3B1AFA6B43}"/>
                </a:ext>
              </a:extLst>
            </p:cNvPr>
            <p:cNvSpPr>
              <a:spLocks noChangeArrowheads="1"/>
            </p:cNvSpPr>
            <p:nvPr/>
          </p:nvSpPr>
          <p:spPr bwMode="auto">
            <a:xfrm>
              <a:off x="4230" y="1658"/>
              <a:ext cx="591" cy="45"/>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grpSp>
          <p:nvGrpSpPr>
            <p:cNvPr id="90196" name="Group 210">
              <a:extLst>
                <a:ext uri="{FF2B5EF4-FFF2-40B4-BE49-F238E27FC236}">
                  <a16:creationId xmlns:a16="http://schemas.microsoft.com/office/drawing/2014/main" id="{2554BC56-B790-BF4F-B830-8186509ADC4E}"/>
                </a:ext>
              </a:extLst>
            </p:cNvPr>
            <p:cNvGrpSpPr>
              <a:grpSpLocks/>
            </p:cNvGrpSpPr>
            <p:nvPr/>
          </p:nvGrpSpPr>
          <p:grpSpPr bwMode="auto">
            <a:xfrm>
              <a:off x="4735" y="1627"/>
              <a:ext cx="582" cy="151"/>
              <a:chOff x="614" y="2568"/>
              <a:chExt cx="725" cy="139"/>
            </a:xfrm>
          </p:grpSpPr>
          <p:sp>
            <p:nvSpPr>
              <p:cNvPr id="90212" name="AutoShape 211">
                <a:extLst>
                  <a:ext uri="{FF2B5EF4-FFF2-40B4-BE49-F238E27FC236}">
                    <a16:creationId xmlns:a16="http://schemas.microsoft.com/office/drawing/2014/main" id="{B5C31570-FE7A-0742-9417-E62DB2B941A1}"/>
                  </a:ext>
                </a:extLst>
              </p:cNvPr>
              <p:cNvSpPr>
                <a:spLocks noChangeArrowheads="1"/>
              </p:cNvSpPr>
              <p:nvPr/>
            </p:nvSpPr>
            <p:spPr bwMode="auto">
              <a:xfrm>
                <a:off x="617" y="2576"/>
                <a:ext cx="723"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90213" name="AutoShape 212">
                <a:extLst>
                  <a:ext uri="{FF2B5EF4-FFF2-40B4-BE49-F238E27FC236}">
                    <a16:creationId xmlns:a16="http://schemas.microsoft.com/office/drawing/2014/main" id="{7007C761-6B40-864D-8864-92A62C33475B}"/>
                  </a:ext>
                </a:extLst>
              </p:cNvPr>
              <p:cNvSpPr>
                <a:spLocks noChangeArrowheads="1"/>
              </p:cNvSpPr>
              <p:nvPr/>
            </p:nvSpPr>
            <p:spPr bwMode="auto">
              <a:xfrm>
                <a:off x="631" y="2586"/>
                <a:ext cx="688" cy="108"/>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grpSp>
        <p:sp>
          <p:nvSpPr>
            <p:cNvPr id="90197" name="Freeform 213">
              <a:extLst>
                <a:ext uri="{FF2B5EF4-FFF2-40B4-BE49-F238E27FC236}">
                  <a16:creationId xmlns:a16="http://schemas.microsoft.com/office/drawing/2014/main" id="{79C1BD7B-B6AB-2949-AF21-C9D257F97A03}"/>
                </a:ext>
              </a:extLst>
            </p:cNvPr>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0198" name="Group 214">
              <a:extLst>
                <a:ext uri="{FF2B5EF4-FFF2-40B4-BE49-F238E27FC236}">
                  <a16:creationId xmlns:a16="http://schemas.microsoft.com/office/drawing/2014/main" id="{AEA050F7-6889-DC40-A52E-6C4C10F6D5DB}"/>
                </a:ext>
              </a:extLst>
            </p:cNvPr>
            <p:cNvGrpSpPr>
              <a:grpSpLocks/>
            </p:cNvGrpSpPr>
            <p:nvPr/>
          </p:nvGrpSpPr>
          <p:grpSpPr bwMode="auto">
            <a:xfrm>
              <a:off x="4739" y="1327"/>
              <a:ext cx="582" cy="139"/>
              <a:chOff x="614" y="2568"/>
              <a:chExt cx="725" cy="139"/>
            </a:xfrm>
          </p:grpSpPr>
          <p:sp>
            <p:nvSpPr>
              <p:cNvPr id="90210" name="AutoShape 215">
                <a:extLst>
                  <a:ext uri="{FF2B5EF4-FFF2-40B4-BE49-F238E27FC236}">
                    <a16:creationId xmlns:a16="http://schemas.microsoft.com/office/drawing/2014/main" id="{AC2A6964-A147-FF41-B810-2CB328317CF1}"/>
                  </a:ext>
                </a:extLst>
              </p:cNvPr>
              <p:cNvSpPr>
                <a:spLocks noChangeArrowheads="1"/>
              </p:cNvSpPr>
              <p:nvPr/>
            </p:nvSpPr>
            <p:spPr bwMode="auto">
              <a:xfrm>
                <a:off x="612" y="2569"/>
                <a:ext cx="730" cy="140"/>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90211" name="AutoShape 216">
                <a:extLst>
                  <a:ext uri="{FF2B5EF4-FFF2-40B4-BE49-F238E27FC236}">
                    <a16:creationId xmlns:a16="http://schemas.microsoft.com/office/drawing/2014/main" id="{ADE607A9-EE29-6946-919F-AF7565CE6490}"/>
                  </a:ext>
                </a:extLst>
              </p:cNvPr>
              <p:cNvSpPr>
                <a:spLocks noChangeArrowheads="1"/>
              </p:cNvSpPr>
              <p:nvPr/>
            </p:nvSpPr>
            <p:spPr bwMode="auto">
              <a:xfrm>
                <a:off x="626" y="2586"/>
                <a:ext cx="695" cy="106"/>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grpSp>
        <p:sp>
          <p:nvSpPr>
            <p:cNvPr id="90199" name="Rectangle 217">
              <a:extLst>
                <a:ext uri="{FF2B5EF4-FFF2-40B4-BE49-F238E27FC236}">
                  <a16:creationId xmlns:a16="http://schemas.microsoft.com/office/drawing/2014/main" id="{227CEBB4-0B25-9F46-A433-F6DFC11AF42E}"/>
                </a:ext>
              </a:extLst>
            </p:cNvPr>
            <p:cNvSpPr>
              <a:spLocks noChangeArrowheads="1"/>
            </p:cNvSpPr>
            <p:nvPr/>
          </p:nvSpPr>
          <p:spPr bwMode="auto">
            <a:xfrm>
              <a:off x="5250" y="429"/>
              <a:ext cx="68" cy="2290"/>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90200" name="Freeform 218">
              <a:extLst>
                <a:ext uri="{FF2B5EF4-FFF2-40B4-BE49-F238E27FC236}">
                  <a16:creationId xmlns:a16="http://schemas.microsoft.com/office/drawing/2014/main" id="{2F1E84B9-A569-5049-95B4-0C55DBBBF20B}"/>
                </a:ext>
              </a:extLst>
            </p:cNvPr>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201" name="Freeform 219">
              <a:extLst>
                <a:ext uri="{FF2B5EF4-FFF2-40B4-BE49-F238E27FC236}">
                  <a16:creationId xmlns:a16="http://schemas.microsoft.com/office/drawing/2014/main" id="{9A940541-4620-804A-A66B-1814D381459C}"/>
                </a:ext>
              </a:extLst>
            </p:cNvPr>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202" name="Oval 220">
              <a:extLst>
                <a:ext uri="{FF2B5EF4-FFF2-40B4-BE49-F238E27FC236}">
                  <a16:creationId xmlns:a16="http://schemas.microsoft.com/office/drawing/2014/main" id="{8BD593A8-5E53-A344-9F99-D1B198A0D975}"/>
                </a:ext>
              </a:extLst>
            </p:cNvPr>
            <p:cNvSpPr>
              <a:spLocks noChangeArrowheads="1"/>
            </p:cNvSpPr>
            <p:nvPr/>
          </p:nvSpPr>
          <p:spPr bwMode="auto">
            <a:xfrm>
              <a:off x="5514" y="2613"/>
              <a:ext cx="51"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90203" name="Freeform 221">
              <a:extLst>
                <a:ext uri="{FF2B5EF4-FFF2-40B4-BE49-F238E27FC236}">
                  <a16:creationId xmlns:a16="http://schemas.microsoft.com/office/drawing/2014/main" id="{9FE97D02-B84D-DE4F-B2C9-44FE2103FA3B}"/>
                </a:ext>
              </a:extLst>
            </p:cNvPr>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204" name="AutoShape 222">
              <a:extLst>
                <a:ext uri="{FF2B5EF4-FFF2-40B4-BE49-F238E27FC236}">
                  <a16:creationId xmlns:a16="http://schemas.microsoft.com/office/drawing/2014/main" id="{C6A4E913-C122-6145-9314-3A51A982D19F}"/>
                </a:ext>
              </a:extLst>
            </p:cNvPr>
            <p:cNvSpPr>
              <a:spLocks noChangeArrowheads="1"/>
            </p:cNvSpPr>
            <p:nvPr/>
          </p:nvSpPr>
          <p:spPr bwMode="auto">
            <a:xfrm>
              <a:off x="4140" y="2680"/>
              <a:ext cx="1200" cy="145"/>
            </a:xfrm>
            <a:prstGeom prst="roundRect">
              <a:avLst>
                <a:gd name="adj" fmla="val 50000"/>
              </a:avLst>
            </a:prstGeom>
            <a:solidFill>
              <a:srgbClr val="DDDDDD"/>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90205" name="AutoShape 223">
              <a:extLst>
                <a:ext uri="{FF2B5EF4-FFF2-40B4-BE49-F238E27FC236}">
                  <a16:creationId xmlns:a16="http://schemas.microsoft.com/office/drawing/2014/main" id="{E11A1DBC-C1CE-6C44-8D3F-7B87A98E3E6B}"/>
                </a:ext>
              </a:extLst>
            </p:cNvPr>
            <p:cNvSpPr>
              <a:spLocks noChangeArrowheads="1"/>
            </p:cNvSpPr>
            <p:nvPr/>
          </p:nvSpPr>
          <p:spPr bwMode="auto">
            <a:xfrm>
              <a:off x="4208" y="2713"/>
              <a:ext cx="1070" cy="78"/>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90206" name="Oval 224">
              <a:extLst>
                <a:ext uri="{FF2B5EF4-FFF2-40B4-BE49-F238E27FC236}">
                  <a16:creationId xmlns:a16="http://schemas.microsoft.com/office/drawing/2014/main" id="{2AC0EBF0-971D-A648-AAB8-4A7A87BFBBCB}"/>
                </a:ext>
              </a:extLst>
            </p:cNvPr>
            <p:cNvSpPr>
              <a:spLocks noChangeArrowheads="1"/>
            </p:cNvSpPr>
            <p:nvPr/>
          </p:nvSpPr>
          <p:spPr bwMode="auto">
            <a:xfrm>
              <a:off x="4309" y="2384"/>
              <a:ext cx="158" cy="140"/>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90207" name="Oval 225">
              <a:extLst>
                <a:ext uri="{FF2B5EF4-FFF2-40B4-BE49-F238E27FC236}">
                  <a16:creationId xmlns:a16="http://schemas.microsoft.com/office/drawing/2014/main" id="{EA94DE54-7E02-614C-B993-90DCCB6E7970}"/>
                </a:ext>
              </a:extLst>
            </p:cNvPr>
            <p:cNvSpPr>
              <a:spLocks noChangeArrowheads="1"/>
            </p:cNvSpPr>
            <p:nvPr/>
          </p:nvSpPr>
          <p:spPr bwMode="auto">
            <a:xfrm>
              <a:off x="4484" y="2384"/>
              <a:ext cx="163" cy="14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400">
                <a:solidFill>
                  <a:srgbClr val="FF0000"/>
                </a:solidFill>
                <a:cs typeface="Arial" panose="020B0604020202020204" pitchFamily="34" charset="0"/>
              </a:endParaRPr>
            </a:p>
          </p:txBody>
        </p:sp>
        <p:sp>
          <p:nvSpPr>
            <p:cNvPr id="90208" name="Oval 226">
              <a:extLst>
                <a:ext uri="{FF2B5EF4-FFF2-40B4-BE49-F238E27FC236}">
                  <a16:creationId xmlns:a16="http://schemas.microsoft.com/office/drawing/2014/main" id="{713A684F-B9D0-CD47-8966-D7FC3BD82AF7}"/>
                </a:ext>
              </a:extLst>
            </p:cNvPr>
            <p:cNvSpPr>
              <a:spLocks noChangeArrowheads="1"/>
            </p:cNvSpPr>
            <p:nvPr/>
          </p:nvSpPr>
          <p:spPr bwMode="auto">
            <a:xfrm>
              <a:off x="4664" y="2384"/>
              <a:ext cx="158" cy="140"/>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sp>
          <p:nvSpPr>
            <p:cNvPr id="90209" name="Rectangle 227">
              <a:extLst>
                <a:ext uri="{FF2B5EF4-FFF2-40B4-BE49-F238E27FC236}">
                  <a16:creationId xmlns:a16="http://schemas.microsoft.com/office/drawing/2014/main" id="{38434952-DF0A-984C-9E54-B418D4EE2247}"/>
                </a:ext>
              </a:extLst>
            </p:cNvPr>
            <p:cNvSpPr>
              <a:spLocks noChangeArrowheads="1"/>
            </p:cNvSpPr>
            <p:nvPr/>
          </p:nvSpPr>
          <p:spPr bwMode="auto">
            <a:xfrm>
              <a:off x="5064" y="1836"/>
              <a:ext cx="84" cy="760"/>
            </a:xfrm>
            <a:prstGeom prst="rect">
              <a:avLst/>
            </a:prstGeom>
            <a:solidFill>
              <a:srgbClr val="292929"/>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400"/>
            </a:p>
          </p:txBody>
        </p:sp>
      </p:grpSp>
      <p:grpSp>
        <p:nvGrpSpPr>
          <p:cNvPr id="90156" name="Group 231">
            <a:extLst>
              <a:ext uri="{FF2B5EF4-FFF2-40B4-BE49-F238E27FC236}">
                <a16:creationId xmlns:a16="http://schemas.microsoft.com/office/drawing/2014/main" id="{E7EB59F7-2C76-AD44-9841-6533AAAFD717}"/>
              </a:ext>
            </a:extLst>
          </p:cNvPr>
          <p:cNvGrpSpPr>
            <a:grpSpLocks/>
          </p:cNvGrpSpPr>
          <p:nvPr/>
        </p:nvGrpSpPr>
        <p:grpSpPr bwMode="auto">
          <a:xfrm>
            <a:off x="5486400" y="3141663"/>
            <a:ext cx="1101725" cy="549275"/>
            <a:chOff x="3428" y="1798"/>
            <a:chExt cx="694" cy="346"/>
          </a:xfrm>
        </p:grpSpPr>
        <p:grpSp>
          <p:nvGrpSpPr>
            <p:cNvPr id="90162" name="Group 229">
              <a:extLst>
                <a:ext uri="{FF2B5EF4-FFF2-40B4-BE49-F238E27FC236}">
                  <a16:creationId xmlns:a16="http://schemas.microsoft.com/office/drawing/2014/main" id="{EF5F2259-E3DD-A044-8145-9FA3D333B6B4}"/>
                </a:ext>
              </a:extLst>
            </p:cNvPr>
            <p:cNvGrpSpPr>
              <a:grpSpLocks/>
            </p:cNvGrpSpPr>
            <p:nvPr/>
          </p:nvGrpSpPr>
          <p:grpSpPr bwMode="auto">
            <a:xfrm>
              <a:off x="3628" y="1798"/>
              <a:ext cx="494" cy="346"/>
              <a:chOff x="4420" y="878"/>
              <a:chExt cx="614" cy="458"/>
            </a:xfrm>
          </p:grpSpPr>
          <p:pic>
            <p:nvPicPr>
              <p:cNvPr id="90164" name="Picture 173" descr="laptop_keyboard">
                <a:extLst>
                  <a:ext uri="{FF2B5EF4-FFF2-40B4-BE49-F238E27FC236}">
                    <a16:creationId xmlns:a16="http://schemas.microsoft.com/office/drawing/2014/main" id="{ED39C3BD-BBD7-0245-A36C-E376154381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9064" flipH="1">
                <a:off x="4420" y="1108"/>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65" name="Freeform 174">
                <a:extLst>
                  <a:ext uri="{FF2B5EF4-FFF2-40B4-BE49-F238E27FC236}">
                    <a16:creationId xmlns:a16="http://schemas.microsoft.com/office/drawing/2014/main" id="{62EF8934-18F1-6944-8220-A2668D6A9089}"/>
                  </a:ext>
                </a:extLst>
              </p:cNvPr>
              <p:cNvSpPr>
                <a:spLocks/>
              </p:cNvSpPr>
              <p:nvPr/>
            </p:nvSpPr>
            <p:spPr bwMode="auto">
              <a:xfrm>
                <a:off x="4595" y="888"/>
                <a:ext cx="424" cy="297"/>
              </a:xfrm>
              <a:custGeom>
                <a:avLst/>
                <a:gdLst>
                  <a:gd name="T0" fmla="*/ 0 w 2982"/>
                  <a:gd name="T1" fmla="*/ 0 h 2442"/>
                  <a:gd name="T2" fmla="*/ 0 w 2982"/>
                  <a:gd name="T3" fmla="*/ 0 h 2442"/>
                  <a:gd name="T4" fmla="*/ 0 w 2982"/>
                  <a:gd name="T5" fmla="*/ 0 h 2442"/>
                  <a:gd name="T6" fmla="*/ 0 w 2982"/>
                  <a:gd name="T7" fmla="*/ 0 h 2442"/>
                  <a:gd name="T8" fmla="*/ 0 w 2982"/>
                  <a:gd name="T9" fmla="*/ 0 h 2442"/>
                  <a:gd name="T10" fmla="*/ 0 60000 65536"/>
                  <a:gd name="T11" fmla="*/ 0 60000 65536"/>
                  <a:gd name="T12" fmla="*/ 0 60000 65536"/>
                  <a:gd name="T13" fmla="*/ 0 60000 65536"/>
                  <a:gd name="T14" fmla="*/ 0 60000 65536"/>
                  <a:gd name="T15" fmla="*/ 0 w 2982"/>
                  <a:gd name="T16" fmla="*/ 0 h 2442"/>
                  <a:gd name="T17" fmla="*/ 2982 w 2982"/>
                  <a:gd name="T18" fmla="*/ 2442 h 2442"/>
                </a:gdLst>
                <a:ahLst/>
                <a:cxnLst>
                  <a:cxn ang="T10">
                    <a:pos x="T0" y="T1"/>
                  </a:cxn>
                  <a:cxn ang="T11">
                    <a:pos x="T2" y="T3"/>
                  </a:cxn>
                  <a:cxn ang="T12">
                    <a:pos x="T4" y="T5"/>
                  </a:cxn>
                  <a:cxn ang="T13">
                    <a:pos x="T6" y="T7"/>
                  </a:cxn>
                  <a:cxn ang="T14">
                    <a:pos x="T8" y="T9"/>
                  </a:cxn>
                </a:cxnLst>
                <a:rect l="T15" t="T16" r="T17" b="T18"/>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p:spPr>
            <p:txBody>
              <a:bodyPr/>
              <a:lstStyle/>
              <a:p>
                <a:endParaRPr lang="en-US"/>
              </a:p>
            </p:txBody>
          </p:sp>
          <p:pic>
            <p:nvPicPr>
              <p:cNvPr id="90166" name="Picture 175" descr="screen">
                <a:extLst>
                  <a:ext uri="{FF2B5EF4-FFF2-40B4-BE49-F238E27FC236}">
                    <a16:creationId xmlns:a16="http://schemas.microsoft.com/office/drawing/2014/main" id="{B8B1A9DE-AAE7-3041-9E59-25A759B29E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6" y="895"/>
                <a:ext cx="385"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67" name="Freeform 176">
                <a:extLst>
                  <a:ext uri="{FF2B5EF4-FFF2-40B4-BE49-F238E27FC236}">
                    <a16:creationId xmlns:a16="http://schemas.microsoft.com/office/drawing/2014/main" id="{4740728D-5786-9248-B76A-87CA055AC740}"/>
                  </a:ext>
                </a:extLst>
              </p:cNvPr>
              <p:cNvSpPr>
                <a:spLocks/>
              </p:cNvSpPr>
              <p:nvPr/>
            </p:nvSpPr>
            <p:spPr bwMode="auto">
              <a:xfrm>
                <a:off x="4672" y="879"/>
                <a:ext cx="359" cy="55"/>
              </a:xfrm>
              <a:custGeom>
                <a:avLst/>
                <a:gdLst>
                  <a:gd name="T0" fmla="*/ 0 w 2528"/>
                  <a:gd name="T1" fmla="*/ 0 h 455"/>
                  <a:gd name="T2" fmla="*/ 0 w 2528"/>
                  <a:gd name="T3" fmla="*/ 0 h 455"/>
                  <a:gd name="T4" fmla="*/ 0 w 2528"/>
                  <a:gd name="T5" fmla="*/ 0 h 455"/>
                  <a:gd name="T6" fmla="*/ 0 w 2528"/>
                  <a:gd name="T7" fmla="*/ 0 h 455"/>
                  <a:gd name="T8" fmla="*/ 0 w 2528"/>
                  <a:gd name="T9" fmla="*/ 0 h 455"/>
                  <a:gd name="T10" fmla="*/ 0 60000 65536"/>
                  <a:gd name="T11" fmla="*/ 0 60000 65536"/>
                  <a:gd name="T12" fmla="*/ 0 60000 65536"/>
                  <a:gd name="T13" fmla="*/ 0 60000 65536"/>
                  <a:gd name="T14" fmla="*/ 0 60000 65536"/>
                  <a:gd name="T15" fmla="*/ 0 w 2528"/>
                  <a:gd name="T16" fmla="*/ 0 h 455"/>
                  <a:gd name="T17" fmla="*/ 2528 w 2528"/>
                  <a:gd name="T18" fmla="*/ 455 h 455"/>
                </a:gdLst>
                <a:ahLst/>
                <a:cxnLst>
                  <a:cxn ang="T10">
                    <a:pos x="T0" y="T1"/>
                  </a:cxn>
                  <a:cxn ang="T11">
                    <a:pos x="T2" y="T3"/>
                  </a:cxn>
                  <a:cxn ang="T12">
                    <a:pos x="T4" y="T5"/>
                  </a:cxn>
                  <a:cxn ang="T13">
                    <a:pos x="T6" y="T7"/>
                  </a:cxn>
                  <a:cxn ang="T14">
                    <a:pos x="T8" y="T9"/>
                  </a:cxn>
                </a:cxnLst>
                <a:rect l="T15" t="T16" r="T17" b="T18"/>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68" name="Freeform 177">
                <a:extLst>
                  <a:ext uri="{FF2B5EF4-FFF2-40B4-BE49-F238E27FC236}">
                    <a16:creationId xmlns:a16="http://schemas.microsoft.com/office/drawing/2014/main" id="{2B573040-A44A-8447-B6E2-6A3216F6657B}"/>
                  </a:ext>
                </a:extLst>
              </p:cNvPr>
              <p:cNvSpPr>
                <a:spLocks/>
              </p:cNvSpPr>
              <p:nvPr/>
            </p:nvSpPr>
            <p:spPr bwMode="auto">
              <a:xfrm>
                <a:off x="4591" y="878"/>
                <a:ext cx="100" cy="230"/>
              </a:xfrm>
              <a:custGeom>
                <a:avLst/>
                <a:gdLst>
                  <a:gd name="T0" fmla="*/ 0 w 702"/>
                  <a:gd name="T1" fmla="*/ 0 h 1893"/>
                  <a:gd name="T2" fmla="*/ 0 w 702"/>
                  <a:gd name="T3" fmla="*/ 0 h 1893"/>
                  <a:gd name="T4" fmla="*/ 0 w 702"/>
                  <a:gd name="T5" fmla="*/ 0 h 1893"/>
                  <a:gd name="T6" fmla="*/ 0 w 702"/>
                  <a:gd name="T7" fmla="*/ 0 h 1893"/>
                  <a:gd name="T8" fmla="*/ 0 w 702"/>
                  <a:gd name="T9" fmla="*/ 0 h 1893"/>
                  <a:gd name="T10" fmla="*/ 0 60000 65536"/>
                  <a:gd name="T11" fmla="*/ 0 60000 65536"/>
                  <a:gd name="T12" fmla="*/ 0 60000 65536"/>
                  <a:gd name="T13" fmla="*/ 0 60000 65536"/>
                  <a:gd name="T14" fmla="*/ 0 60000 65536"/>
                  <a:gd name="T15" fmla="*/ 0 w 702"/>
                  <a:gd name="T16" fmla="*/ 0 h 1893"/>
                  <a:gd name="T17" fmla="*/ 702 w 702"/>
                  <a:gd name="T18" fmla="*/ 1893 h 1893"/>
                </a:gdLst>
                <a:ahLst/>
                <a:cxnLst>
                  <a:cxn ang="T10">
                    <a:pos x="T0" y="T1"/>
                  </a:cxn>
                  <a:cxn ang="T11">
                    <a:pos x="T2" y="T3"/>
                  </a:cxn>
                  <a:cxn ang="T12">
                    <a:pos x="T4" y="T5"/>
                  </a:cxn>
                  <a:cxn ang="T13">
                    <a:pos x="T6" y="T7"/>
                  </a:cxn>
                  <a:cxn ang="T14">
                    <a:pos x="T8" y="T9"/>
                  </a:cxn>
                </a:cxnLst>
                <a:rect l="T15" t="T16" r="T17" b="T18"/>
                <a:pathLst>
                  <a:path w="702" h="1893">
                    <a:moveTo>
                      <a:pt x="579" y="0"/>
                    </a:moveTo>
                    <a:lnTo>
                      <a:pt x="0" y="1869"/>
                    </a:lnTo>
                    <a:lnTo>
                      <a:pt x="114" y="1893"/>
                    </a:lnTo>
                    <a:lnTo>
                      <a:pt x="702" y="51"/>
                    </a:lnTo>
                    <a:lnTo>
                      <a:pt x="579"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69" name="Freeform 178">
                <a:extLst>
                  <a:ext uri="{FF2B5EF4-FFF2-40B4-BE49-F238E27FC236}">
                    <a16:creationId xmlns:a16="http://schemas.microsoft.com/office/drawing/2014/main" id="{728D71D2-5BC8-274A-A132-72C094783B08}"/>
                  </a:ext>
                </a:extLst>
              </p:cNvPr>
              <p:cNvSpPr>
                <a:spLocks/>
              </p:cNvSpPr>
              <p:nvPr/>
            </p:nvSpPr>
            <p:spPr bwMode="auto">
              <a:xfrm>
                <a:off x="4921" y="920"/>
                <a:ext cx="108" cy="265"/>
              </a:xfrm>
              <a:custGeom>
                <a:avLst/>
                <a:gdLst>
                  <a:gd name="T0" fmla="*/ 0 w 756"/>
                  <a:gd name="T1" fmla="*/ 0 h 2184"/>
                  <a:gd name="T2" fmla="*/ 0 w 756"/>
                  <a:gd name="T3" fmla="*/ 0 h 2184"/>
                  <a:gd name="T4" fmla="*/ 0 w 756"/>
                  <a:gd name="T5" fmla="*/ 0 h 2184"/>
                  <a:gd name="T6" fmla="*/ 0 w 756"/>
                  <a:gd name="T7" fmla="*/ 0 h 2184"/>
                  <a:gd name="T8" fmla="*/ 0 w 756"/>
                  <a:gd name="T9" fmla="*/ 0 h 2184"/>
                  <a:gd name="T10" fmla="*/ 0 60000 65536"/>
                  <a:gd name="T11" fmla="*/ 0 60000 65536"/>
                  <a:gd name="T12" fmla="*/ 0 60000 65536"/>
                  <a:gd name="T13" fmla="*/ 0 60000 65536"/>
                  <a:gd name="T14" fmla="*/ 0 60000 65536"/>
                  <a:gd name="T15" fmla="*/ 0 w 756"/>
                  <a:gd name="T16" fmla="*/ 0 h 2184"/>
                  <a:gd name="T17" fmla="*/ 756 w 756"/>
                  <a:gd name="T18" fmla="*/ 2184 h 2184"/>
                </a:gdLst>
                <a:ahLst/>
                <a:cxnLst>
                  <a:cxn ang="T10">
                    <a:pos x="T0" y="T1"/>
                  </a:cxn>
                  <a:cxn ang="T11">
                    <a:pos x="T2" y="T3"/>
                  </a:cxn>
                  <a:cxn ang="T12">
                    <a:pos x="T4" y="T5"/>
                  </a:cxn>
                  <a:cxn ang="T13">
                    <a:pos x="T6" y="T7"/>
                  </a:cxn>
                  <a:cxn ang="T14">
                    <a:pos x="T8" y="T9"/>
                  </a:cxn>
                </a:cxnLst>
                <a:rect l="T15" t="T16" r="T17" b="T18"/>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70" name="Freeform 179">
                <a:extLst>
                  <a:ext uri="{FF2B5EF4-FFF2-40B4-BE49-F238E27FC236}">
                    <a16:creationId xmlns:a16="http://schemas.microsoft.com/office/drawing/2014/main" id="{C171C910-5245-1649-A47F-509611702492}"/>
                  </a:ext>
                </a:extLst>
              </p:cNvPr>
              <p:cNvSpPr>
                <a:spLocks/>
              </p:cNvSpPr>
              <p:nvPr/>
            </p:nvSpPr>
            <p:spPr bwMode="auto">
              <a:xfrm>
                <a:off x="4590" y="1097"/>
                <a:ext cx="394" cy="89"/>
              </a:xfrm>
              <a:custGeom>
                <a:avLst/>
                <a:gdLst>
                  <a:gd name="T0" fmla="*/ 0 w 2773"/>
                  <a:gd name="T1" fmla="*/ 0 h 738"/>
                  <a:gd name="T2" fmla="*/ 0 w 2773"/>
                  <a:gd name="T3" fmla="*/ 0 h 738"/>
                  <a:gd name="T4" fmla="*/ 0 w 2773"/>
                  <a:gd name="T5" fmla="*/ 0 h 738"/>
                  <a:gd name="T6" fmla="*/ 0 w 2773"/>
                  <a:gd name="T7" fmla="*/ 0 h 738"/>
                  <a:gd name="T8" fmla="*/ 0 w 2773"/>
                  <a:gd name="T9" fmla="*/ 0 h 738"/>
                  <a:gd name="T10" fmla="*/ 0 60000 65536"/>
                  <a:gd name="T11" fmla="*/ 0 60000 65536"/>
                  <a:gd name="T12" fmla="*/ 0 60000 65536"/>
                  <a:gd name="T13" fmla="*/ 0 60000 65536"/>
                  <a:gd name="T14" fmla="*/ 0 60000 65536"/>
                  <a:gd name="T15" fmla="*/ 0 w 2773"/>
                  <a:gd name="T16" fmla="*/ 0 h 738"/>
                  <a:gd name="T17" fmla="*/ 2773 w 2773"/>
                  <a:gd name="T18" fmla="*/ 738 h 738"/>
                </a:gdLst>
                <a:ahLst/>
                <a:cxnLst>
                  <a:cxn ang="T10">
                    <a:pos x="T0" y="T1"/>
                  </a:cxn>
                  <a:cxn ang="T11">
                    <a:pos x="T2" y="T3"/>
                  </a:cxn>
                  <a:cxn ang="T12">
                    <a:pos x="T4" y="T5"/>
                  </a:cxn>
                  <a:cxn ang="T13">
                    <a:pos x="T6" y="T7"/>
                  </a:cxn>
                  <a:cxn ang="T14">
                    <a:pos x="T8" y="T9"/>
                  </a:cxn>
                </a:cxnLst>
                <a:rect l="T15" t="T16" r="T17" b="T18"/>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71" name="Freeform 180">
                <a:extLst>
                  <a:ext uri="{FF2B5EF4-FFF2-40B4-BE49-F238E27FC236}">
                    <a16:creationId xmlns:a16="http://schemas.microsoft.com/office/drawing/2014/main" id="{D8666F20-E763-7241-B790-BDE3E9C9D496}"/>
                  </a:ext>
                </a:extLst>
              </p:cNvPr>
              <p:cNvSpPr>
                <a:spLocks/>
              </p:cNvSpPr>
              <p:nvPr/>
            </p:nvSpPr>
            <p:spPr bwMode="auto">
              <a:xfrm>
                <a:off x="4933" y="922"/>
                <a:ext cx="101" cy="266"/>
              </a:xfrm>
              <a:custGeom>
                <a:avLst/>
                <a:gdLst>
                  <a:gd name="T0" fmla="*/ 0 w 637"/>
                  <a:gd name="T1" fmla="*/ 0 h 1659"/>
                  <a:gd name="T2" fmla="*/ 0 w 637"/>
                  <a:gd name="T3" fmla="*/ 0 h 1659"/>
                  <a:gd name="T4" fmla="*/ 0 w 637"/>
                  <a:gd name="T5" fmla="*/ 0 h 1659"/>
                  <a:gd name="T6" fmla="*/ 0 w 637"/>
                  <a:gd name="T7" fmla="*/ 0 h 1659"/>
                  <a:gd name="T8" fmla="*/ 0 w 637"/>
                  <a:gd name="T9" fmla="*/ 0 h 1659"/>
                  <a:gd name="T10" fmla="*/ 0 60000 65536"/>
                  <a:gd name="T11" fmla="*/ 0 60000 65536"/>
                  <a:gd name="T12" fmla="*/ 0 60000 65536"/>
                  <a:gd name="T13" fmla="*/ 0 60000 65536"/>
                  <a:gd name="T14" fmla="*/ 0 60000 65536"/>
                  <a:gd name="T15" fmla="*/ 0 w 637"/>
                  <a:gd name="T16" fmla="*/ 0 h 1659"/>
                  <a:gd name="T17" fmla="*/ 637 w 637"/>
                  <a:gd name="T18" fmla="*/ 1659 h 1659"/>
                </a:gdLst>
                <a:ahLst/>
                <a:cxnLst>
                  <a:cxn ang="T10">
                    <a:pos x="T0" y="T1"/>
                  </a:cxn>
                  <a:cxn ang="T11">
                    <a:pos x="T2" y="T3"/>
                  </a:cxn>
                  <a:cxn ang="T12">
                    <a:pos x="T4" y="T5"/>
                  </a:cxn>
                  <a:cxn ang="T13">
                    <a:pos x="T6" y="T7"/>
                  </a:cxn>
                  <a:cxn ang="T14">
                    <a:pos x="T8" y="T9"/>
                  </a:cxn>
                </a:cxnLst>
                <a:rect l="T15" t="T16" r="T17" b="T18"/>
                <a:pathLst>
                  <a:path w="637" h="1659">
                    <a:moveTo>
                      <a:pt x="615" y="0"/>
                    </a:moveTo>
                    <a:lnTo>
                      <a:pt x="637" y="0"/>
                    </a:lnTo>
                    <a:lnTo>
                      <a:pt x="68" y="1659"/>
                    </a:lnTo>
                    <a:lnTo>
                      <a:pt x="0" y="1647"/>
                    </a:lnTo>
                    <a:lnTo>
                      <a:pt x="615"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72" name="Freeform 181">
                <a:extLst>
                  <a:ext uri="{FF2B5EF4-FFF2-40B4-BE49-F238E27FC236}">
                    <a16:creationId xmlns:a16="http://schemas.microsoft.com/office/drawing/2014/main" id="{C75C2BB7-2D8E-C74B-9914-34FFA26387F0}"/>
                  </a:ext>
                </a:extLst>
              </p:cNvPr>
              <p:cNvSpPr>
                <a:spLocks/>
              </p:cNvSpPr>
              <p:nvPr/>
            </p:nvSpPr>
            <p:spPr bwMode="auto">
              <a:xfrm>
                <a:off x="4590" y="1109"/>
                <a:ext cx="351" cy="88"/>
              </a:xfrm>
              <a:custGeom>
                <a:avLst/>
                <a:gdLst>
                  <a:gd name="T0" fmla="*/ 0 w 2216"/>
                  <a:gd name="T1" fmla="*/ 0 h 550"/>
                  <a:gd name="T2" fmla="*/ 0 w 2216"/>
                  <a:gd name="T3" fmla="*/ 0 h 550"/>
                  <a:gd name="T4" fmla="*/ 0 w 2216"/>
                  <a:gd name="T5" fmla="*/ 0 h 550"/>
                  <a:gd name="T6" fmla="*/ 0 w 2216"/>
                  <a:gd name="T7" fmla="*/ 0 h 550"/>
                  <a:gd name="T8" fmla="*/ 0 w 2216"/>
                  <a:gd name="T9" fmla="*/ 0 h 550"/>
                  <a:gd name="T10" fmla="*/ 0 60000 65536"/>
                  <a:gd name="T11" fmla="*/ 0 60000 65536"/>
                  <a:gd name="T12" fmla="*/ 0 60000 65536"/>
                  <a:gd name="T13" fmla="*/ 0 60000 65536"/>
                  <a:gd name="T14" fmla="*/ 0 60000 65536"/>
                  <a:gd name="T15" fmla="*/ 0 w 2216"/>
                  <a:gd name="T16" fmla="*/ 0 h 550"/>
                  <a:gd name="T17" fmla="*/ 2216 w 2216"/>
                  <a:gd name="T18" fmla="*/ 550 h 550"/>
                </a:gdLst>
                <a:ahLst/>
                <a:cxnLst>
                  <a:cxn ang="T10">
                    <a:pos x="T0" y="T1"/>
                  </a:cxn>
                  <a:cxn ang="T11">
                    <a:pos x="T2" y="T3"/>
                  </a:cxn>
                  <a:cxn ang="T12">
                    <a:pos x="T4" y="T5"/>
                  </a:cxn>
                  <a:cxn ang="T13">
                    <a:pos x="T6" y="T7"/>
                  </a:cxn>
                  <a:cxn ang="T14">
                    <a:pos x="T8" y="T9"/>
                  </a:cxn>
                </a:cxnLst>
                <a:rect l="T15" t="T16" r="T17" b="T18"/>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0173" name="Group 182">
                <a:extLst>
                  <a:ext uri="{FF2B5EF4-FFF2-40B4-BE49-F238E27FC236}">
                    <a16:creationId xmlns:a16="http://schemas.microsoft.com/office/drawing/2014/main" id="{2B484C68-536F-2D41-AFC9-7DF7082E1291}"/>
                  </a:ext>
                </a:extLst>
              </p:cNvPr>
              <p:cNvGrpSpPr>
                <a:grpSpLocks/>
              </p:cNvGrpSpPr>
              <p:nvPr/>
            </p:nvGrpSpPr>
            <p:grpSpPr bwMode="auto">
              <a:xfrm>
                <a:off x="4584" y="1203"/>
                <a:ext cx="119" cy="53"/>
                <a:chOff x="1740" y="2642"/>
                <a:chExt cx="752" cy="327"/>
              </a:xfrm>
            </p:grpSpPr>
            <p:sp>
              <p:nvSpPr>
                <p:cNvPr id="90180" name="Freeform 183">
                  <a:extLst>
                    <a:ext uri="{FF2B5EF4-FFF2-40B4-BE49-F238E27FC236}">
                      <a16:creationId xmlns:a16="http://schemas.microsoft.com/office/drawing/2014/main" id="{FE3C29C7-ACFE-C74F-91C1-05D558AE7E6F}"/>
                    </a:ext>
                  </a:extLst>
                </p:cNvPr>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 name="T15" fmla="*/ 0 w 752"/>
                    <a:gd name="T16" fmla="*/ 0 h 327"/>
                    <a:gd name="T17" fmla="*/ 752 w 752"/>
                    <a:gd name="T18" fmla="*/ 327 h 327"/>
                  </a:gdLst>
                  <a:ahLst/>
                  <a:cxnLst>
                    <a:cxn ang="T10">
                      <a:pos x="T0" y="T1"/>
                    </a:cxn>
                    <a:cxn ang="T11">
                      <a:pos x="T2" y="T3"/>
                    </a:cxn>
                    <a:cxn ang="T12">
                      <a:pos x="T4" y="T5"/>
                    </a:cxn>
                    <a:cxn ang="T13">
                      <a:pos x="T6" y="T7"/>
                    </a:cxn>
                    <a:cxn ang="T14">
                      <a:pos x="T8" y="T9"/>
                    </a:cxn>
                  </a:cxnLst>
                  <a:rect l="T15" t="T16" r="T17" b="T18"/>
                  <a:pathLst>
                    <a:path w="752" h="327">
                      <a:moveTo>
                        <a:pt x="293" y="0"/>
                      </a:moveTo>
                      <a:lnTo>
                        <a:pt x="752" y="124"/>
                      </a:lnTo>
                      <a:lnTo>
                        <a:pt x="470" y="327"/>
                      </a:lnTo>
                      <a:lnTo>
                        <a:pt x="0" y="183"/>
                      </a:lnTo>
                      <a:lnTo>
                        <a:pt x="293"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81" name="Freeform 184">
                  <a:extLst>
                    <a:ext uri="{FF2B5EF4-FFF2-40B4-BE49-F238E27FC236}">
                      <a16:creationId xmlns:a16="http://schemas.microsoft.com/office/drawing/2014/main" id="{B4AD6426-C4C4-7848-985B-D1437817728D}"/>
                    </a:ext>
                  </a:extLst>
                </p:cNvPr>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 name="T15" fmla="*/ 0 w 726"/>
                    <a:gd name="T16" fmla="*/ 0 h 311"/>
                    <a:gd name="T17" fmla="*/ 726 w 726"/>
                    <a:gd name="T18" fmla="*/ 311 h 311"/>
                  </a:gdLst>
                  <a:ahLst/>
                  <a:cxnLst>
                    <a:cxn ang="T10">
                      <a:pos x="T0" y="T1"/>
                    </a:cxn>
                    <a:cxn ang="T11">
                      <a:pos x="T2" y="T3"/>
                    </a:cxn>
                    <a:cxn ang="T12">
                      <a:pos x="T4" y="T5"/>
                    </a:cxn>
                    <a:cxn ang="T13">
                      <a:pos x="T6" y="T7"/>
                    </a:cxn>
                    <a:cxn ang="T14">
                      <a:pos x="T8" y="T9"/>
                    </a:cxn>
                  </a:cxnLst>
                  <a:rect l="T15" t="T16" r="T17" b="T18"/>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82" name="Freeform 185">
                  <a:extLst>
                    <a:ext uri="{FF2B5EF4-FFF2-40B4-BE49-F238E27FC236}">
                      <a16:creationId xmlns:a16="http://schemas.microsoft.com/office/drawing/2014/main" id="{E90CA8C2-30CF-F744-AB07-72B06581791A}"/>
                    </a:ext>
                  </a:extLst>
                </p:cNvPr>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 name="T15" fmla="*/ 0 w 258"/>
                    <a:gd name="T16" fmla="*/ 0 h 100"/>
                    <a:gd name="T17" fmla="*/ 258 w 258"/>
                    <a:gd name="T18" fmla="*/ 100 h 100"/>
                  </a:gdLst>
                  <a:ahLst/>
                  <a:cxnLst>
                    <a:cxn ang="T10">
                      <a:pos x="T0" y="T1"/>
                    </a:cxn>
                    <a:cxn ang="T11">
                      <a:pos x="T2" y="T3"/>
                    </a:cxn>
                    <a:cxn ang="T12">
                      <a:pos x="T4" y="T5"/>
                    </a:cxn>
                    <a:cxn ang="T13">
                      <a:pos x="T6" y="T7"/>
                    </a:cxn>
                    <a:cxn ang="T14">
                      <a:pos x="T8" y="T9"/>
                    </a:cxn>
                  </a:cxnLst>
                  <a:rect l="T15" t="T16" r="T17" b="T18"/>
                  <a:pathLst>
                    <a:path w="258" h="100">
                      <a:moveTo>
                        <a:pt x="0" y="44"/>
                      </a:moveTo>
                      <a:lnTo>
                        <a:pt x="75" y="0"/>
                      </a:lnTo>
                      <a:lnTo>
                        <a:pt x="258" y="50"/>
                      </a:lnTo>
                      <a:lnTo>
                        <a:pt x="183" y="100"/>
                      </a:lnTo>
                      <a:lnTo>
                        <a:pt x="0" y="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83" name="Freeform 186">
                  <a:extLst>
                    <a:ext uri="{FF2B5EF4-FFF2-40B4-BE49-F238E27FC236}">
                      <a16:creationId xmlns:a16="http://schemas.microsoft.com/office/drawing/2014/main" id="{A9744011-069E-1940-B3F9-A122895A3309}"/>
                    </a:ext>
                  </a:extLst>
                </p:cNvPr>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84" name="Freeform 187">
                  <a:extLst>
                    <a:ext uri="{FF2B5EF4-FFF2-40B4-BE49-F238E27FC236}">
                      <a16:creationId xmlns:a16="http://schemas.microsoft.com/office/drawing/2014/main" id="{A9CBBED5-2A6C-804A-9A83-D09F72F27FFF}"/>
                    </a:ext>
                  </a:extLst>
                </p:cNvPr>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 name="T15" fmla="*/ 0 w 258"/>
                    <a:gd name="T16" fmla="*/ 0 h 102"/>
                    <a:gd name="T17" fmla="*/ 258 w 258"/>
                    <a:gd name="T18" fmla="*/ 102 h 102"/>
                  </a:gdLst>
                  <a:ahLst/>
                  <a:cxnLst>
                    <a:cxn ang="T10">
                      <a:pos x="T0" y="T1"/>
                    </a:cxn>
                    <a:cxn ang="T11">
                      <a:pos x="T2" y="T3"/>
                    </a:cxn>
                    <a:cxn ang="T12">
                      <a:pos x="T4" y="T5"/>
                    </a:cxn>
                    <a:cxn ang="T13">
                      <a:pos x="T6" y="T7"/>
                    </a:cxn>
                    <a:cxn ang="T14">
                      <a:pos x="T8" y="T9"/>
                    </a:cxn>
                  </a:cxnLst>
                  <a:rect l="T15" t="T16" r="T17" b="T18"/>
                  <a:pathLst>
                    <a:path w="258" h="102">
                      <a:moveTo>
                        <a:pt x="0" y="46"/>
                      </a:moveTo>
                      <a:lnTo>
                        <a:pt x="71" y="0"/>
                      </a:lnTo>
                      <a:lnTo>
                        <a:pt x="258" y="52"/>
                      </a:lnTo>
                      <a:lnTo>
                        <a:pt x="183" y="102"/>
                      </a:lnTo>
                      <a:lnTo>
                        <a:pt x="0" y="4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85" name="Freeform 188">
                  <a:extLst>
                    <a:ext uri="{FF2B5EF4-FFF2-40B4-BE49-F238E27FC236}">
                      <a16:creationId xmlns:a16="http://schemas.microsoft.com/office/drawing/2014/main" id="{BFECDFB3-B3B6-3E40-A35A-477825B73B1C}"/>
                    </a:ext>
                  </a:extLst>
                </p:cNvPr>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0174" name="Freeform 189">
                <a:extLst>
                  <a:ext uri="{FF2B5EF4-FFF2-40B4-BE49-F238E27FC236}">
                    <a16:creationId xmlns:a16="http://schemas.microsoft.com/office/drawing/2014/main" id="{4F1BCA75-DF10-1E40-A696-F8B88055459A}"/>
                  </a:ext>
                </a:extLst>
              </p:cNvPr>
              <p:cNvSpPr>
                <a:spLocks/>
              </p:cNvSpPr>
              <p:nvPr/>
            </p:nvSpPr>
            <p:spPr bwMode="auto">
              <a:xfrm>
                <a:off x="4788" y="1211"/>
                <a:ext cx="144" cy="116"/>
              </a:xfrm>
              <a:custGeom>
                <a:avLst/>
                <a:gdLst>
                  <a:gd name="T0" fmla="*/ 0 w 990"/>
                  <a:gd name="T1" fmla="*/ 0 h 792"/>
                  <a:gd name="T2" fmla="*/ 0 w 990"/>
                  <a:gd name="T3" fmla="*/ 0 h 792"/>
                  <a:gd name="T4" fmla="*/ 0 w 990"/>
                  <a:gd name="T5" fmla="*/ 0 h 792"/>
                  <a:gd name="T6" fmla="*/ 0 w 990"/>
                  <a:gd name="T7" fmla="*/ 0 h 792"/>
                  <a:gd name="T8" fmla="*/ 0 w 990"/>
                  <a:gd name="T9" fmla="*/ 0 h 792"/>
                  <a:gd name="T10" fmla="*/ 0 60000 65536"/>
                  <a:gd name="T11" fmla="*/ 0 60000 65536"/>
                  <a:gd name="T12" fmla="*/ 0 60000 65536"/>
                  <a:gd name="T13" fmla="*/ 0 60000 65536"/>
                  <a:gd name="T14" fmla="*/ 0 60000 65536"/>
                  <a:gd name="T15" fmla="*/ 0 w 990"/>
                  <a:gd name="T16" fmla="*/ 0 h 792"/>
                  <a:gd name="T17" fmla="*/ 990 w 990"/>
                  <a:gd name="T18" fmla="*/ 792 h 792"/>
                </a:gdLst>
                <a:ahLst/>
                <a:cxnLst>
                  <a:cxn ang="T10">
                    <a:pos x="T0" y="T1"/>
                  </a:cxn>
                  <a:cxn ang="T11">
                    <a:pos x="T2" y="T3"/>
                  </a:cxn>
                  <a:cxn ang="T12">
                    <a:pos x="T4" y="T5"/>
                  </a:cxn>
                  <a:cxn ang="T13">
                    <a:pos x="T6" y="T7"/>
                  </a:cxn>
                  <a:cxn ang="T14">
                    <a:pos x="T8" y="T9"/>
                  </a:cxn>
                </a:cxnLst>
                <a:rect l="T15" t="T16" r="T17" b="T18"/>
                <a:pathLst>
                  <a:path w="990" h="792">
                    <a:moveTo>
                      <a:pt x="3" y="738"/>
                    </a:moveTo>
                    <a:lnTo>
                      <a:pt x="990" y="0"/>
                    </a:lnTo>
                    <a:lnTo>
                      <a:pt x="987" y="60"/>
                    </a:lnTo>
                    <a:lnTo>
                      <a:pt x="0" y="792"/>
                    </a:lnTo>
                    <a:lnTo>
                      <a:pt x="3" y="738"/>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75" name="Freeform 190">
                <a:extLst>
                  <a:ext uri="{FF2B5EF4-FFF2-40B4-BE49-F238E27FC236}">
                    <a16:creationId xmlns:a16="http://schemas.microsoft.com/office/drawing/2014/main" id="{83EFDA59-C58A-004D-A3C5-3CB0197DA915}"/>
                  </a:ext>
                </a:extLst>
              </p:cNvPr>
              <p:cNvSpPr>
                <a:spLocks/>
              </p:cNvSpPr>
              <p:nvPr/>
            </p:nvSpPr>
            <p:spPr bwMode="auto">
              <a:xfrm>
                <a:off x="4420" y="1220"/>
                <a:ext cx="369" cy="106"/>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76" name="Freeform 191">
                <a:extLst>
                  <a:ext uri="{FF2B5EF4-FFF2-40B4-BE49-F238E27FC236}">
                    <a16:creationId xmlns:a16="http://schemas.microsoft.com/office/drawing/2014/main" id="{3C70FFE0-1D17-A541-9CBE-BB9264406E7F}"/>
                  </a:ext>
                </a:extLst>
              </p:cNvPr>
              <p:cNvSpPr>
                <a:spLocks/>
              </p:cNvSpPr>
              <p:nvPr/>
            </p:nvSpPr>
            <p:spPr bwMode="auto">
              <a:xfrm>
                <a:off x="4420" y="1201"/>
                <a:ext cx="4" cy="21"/>
              </a:xfrm>
              <a:custGeom>
                <a:avLst/>
                <a:gdLst>
                  <a:gd name="T0" fmla="*/ 0 w 26"/>
                  <a:gd name="T1" fmla="*/ 0 h 147"/>
                  <a:gd name="T2" fmla="*/ 0 w 26"/>
                  <a:gd name="T3" fmla="*/ 0 h 147"/>
                  <a:gd name="T4" fmla="*/ 0 w 26"/>
                  <a:gd name="T5" fmla="*/ 0 h 147"/>
                  <a:gd name="T6" fmla="*/ 0 w 26"/>
                  <a:gd name="T7" fmla="*/ 0 h 147"/>
                  <a:gd name="T8" fmla="*/ 0 w 26"/>
                  <a:gd name="T9" fmla="*/ 0 h 147"/>
                  <a:gd name="T10" fmla="*/ 0 60000 65536"/>
                  <a:gd name="T11" fmla="*/ 0 60000 65536"/>
                  <a:gd name="T12" fmla="*/ 0 60000 65536"/>
                  <a:gd name="T13" fmla="*/ 0 60000 65536"/>
                  <a:gd name="T14" fmla="*/ 0 60000 65536"/>
                  <a:gd name="T15" fmla="*/ 0 w 26"/>
                  <a:gd name="T16" fmla="*/ 0 h 147"/>
                  <a:gd name="T17" fmla="*/ 26 w 26"/>
                  <a:gd name="T18" fmla="*/ 147 h 147"/>
                </a:gdLst>
                <a:ahLst/>
                <a:cxnLst>
                  <a:cxn ang="T10">
                    <a:pos x="T0" y="T1"/>
                  </a:cxn>
                  <a:cxn ang="T11">
                    <a:pos x="T2" y="T3"/>
                  </a:cxn>
                  <a:cxn ang="T12">
                    <a:pos x="T4" y="T5"/>
                  </a:cxn>
                  <a:cxn ang="T13">
                    <a:pos x="T6" y="T7"/>
                  </a:cxn>
                  <a:cxn ang="T14">
                    <a:pos x="T8" y="T9"/>
                  </a:cxn>
                </a:cxnLst>
                <a:rect l="T15" t="T16" r="T17" b="T18"/>
                <a:pathLst>
                  <a:path w="26" h="147">
                    <a:moveTo>
                      <a:pt x="26" y="10"/>
                    </a:moveTo>
                    <a:lnTo>
                      <a:pt x="23" y="147"/>
                    </a:lnTo>
                    <a:lnTo>
                      <a:pt x="0" y="144"/>
                    </a:lnTo>
                    <a:lnTo>
                      <a:pt x="3" y="0"/>
                    </a:lnTo>
                    <a:lnTo>
                      <a:pt x="26" y="1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77" name="Freeform 192">
                <a:extLst>
                  <a:ext uri="{FF2B5EF4-FFF2-40B4-BE49-F238E27FC236}">
                    <a16:creationId xmlns:a16="http://schemas.microsoft.com/office/drawing/2014/main" id="{FBAF458C-CF92-9243-A1FD-B8A62F353D5F}"/>
                  </a:ext>
                </a:extLst>
              </p:cNvPr>
              <p:cNvSpPr>
                <a:spLocks/>
              </p:cNvSpPr>
              <p:nvPr/>
            </p:nvSpPr>
            <p:spPr bwMode="auto">
              <a:xfrm>
                <a:off x="4421" y="1114"/>
                <a:ext cx="171" cy="88"/>
              </a:xfrm>
              <a:custGeom>
                <a:avLst/>
                <a:gdLst>
                  <a:gd name="T0" fmla="*/ 0 w 1176"/>
                  <a:gd name="T1" fmla="*/ 0 h 606"/>
                  <a:gd name="T2" fmla="*/ 0 w 1176"/>
                  <a:gd name="T3" fmla="*/ 0 h 606"/>
                  <a:gd name="T4" fmla="*/ 0 w 1176"/>
                  <a:gd name="T5" fmla="*/ 0 h 606"/>
                  <a:gd name="T6" fmla="*/ 0 w 1176"/>
                  <a:gd name="T7" fmla="*/ 0 h 606"/>
                  <a:gd name="T8" fmla="*/ 0 w 1176"/>
                  <a:gd name="T9" fmla="*/ 0 h 606"/>
                  <a:gd name="T10" fmla="*/ 0 60000 65536"/>
                  <a:gd name="T11" fmla="*/ 0 60000 65536"/>
                  <a:gd name="T12" fmla="*/ 0 60000 65536"/>
                  <a:gd name="T13" fmla="*/ 0 60000 65536"/>
                  <a:gd name="T14" fmla="*/ 0 60000 65536"/>
                  <a:gd name="T15" fmla="*/ 0 w 1176"/>
                  <a:gd name="T16" fmla="*/ 0 h 606"/>
                  <a:gd name="T17" fmla="*/ 1176 w 1176"/>
                  <a:gd name="T18" fmla="*/ 606 h 606"/>
                </a:gdLst>
                <a:ahLst/>
                <a:cxnLst>
                  <a:cxn ang="T10">
                    <a:pos x="T0" y="T1"/>
                  </a:cxn>
                  <a:cxn ang="T11">
                    <a:pos x="T2" y="T3"/>
                  </a:cxn>
                  <a:cxn ang="T12">
                    <a:pos x="T4" y="T5"/>
                  </a:cxn>
                  <a:cxn ang="T13">
                    <a:pos x="T6" y="T7"/>
                  </a:cxn>
                  <a:cxn ang="T14">
                    <a:pos x="T8" y="T9"/>
                  </a:cxn>
                </a:cxnLst>
                <a:rect l="T15" t="T16" r="T17" b="T18"/>
                <a:pathLst>
                  <a:path w="1176" h="606">
                    <a:moveTo>
                      <a:pt x="1170" y="0"/>
                    </a:moveTo>
                    <a:lnTo>
                      <a:pt x="0" y="597"/>
                    </a:lnTo>
                    <a:lnTo>
                      <a:pt x="30" y="606"/>
                    </a:lnTo>
                    <a:lnTo>
                      <a:pt x="1176" y="18"/>
                    </a:lnTo>
                    <a:lnTo>
                      <a:pt x="1170"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78" name="Freeform 193">
                <a:extLst>
                  <a:ext uri="{FF2B5EF4-FFF2-40B4-BE49-F238E27FC236}">
                    <a16:creationId xmlns:a16="http://schemas.microsoft.com/office/drawing/2014/main" id="{05512770-6437-8E4B-AF50-063ED685CEB0}"/>
                  </a:ext>
                </a:extLst>
              </p:cNvPr>
              <p:cNvSpPr>
                <a:spLocks/>
              </p:cNvSpPr>
              <p:nvPr/>
            </p:nvSpPr>
            <p:spPr bwMode="auto">
              <a:xfrm>
                <a:off x="4432" y="1205"/>
                <a:ext cx="350" cy="102"/>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79" name="Freeform 194">
                <a:extLst>
                  <a:ext uri="{FF2B5EF4-FFF2-40B4-BE49-F238E27FC236}">
                    <a16:creationId xmlns:a16="http://schemas.microsoft.com/office/drawing/2014/main" id="{E0285CE5-43FC-0F44-B17F-D858CA703C85}"/>
                  </a:ext>
                </a:extLst>
              </p:cNvPr>
              <p:cNvSpPr>
                <a:spLocks/>
              </p:cNvSpPr>
              <p:nvPr/>
            </p:nvSpPr>
            <p:spPr bwMode="auto">
              <a:xfrm flipV="1">
                <a:off x="4782" y="1198"/>
                <a:ext cx="142" cy="105"/>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0163" name="Line 230">
              <a:extLst>
                <a:ext uri="{FF2B5EF4-FFF2-40B4-BE49-F238E27FC236}">
                  <a16:creationId xmlns:a16="http://schemas.microsoft.com/office/drawing/2014/main" id="{00FAD00D-E41C-7F4E-B1E2-B0EFFC0E24A5}"/>
                </a:ext>
              </a:extLst>
            </p:cNvPr>
            <p:cNvSpPr>
              <a:spLocks noChangeShapeType="1"/>
            </p:cNvSpPr>
            <p:nvPr/>
          </p:nvSpPr>
          <p:spPr bwMode="auto">
            <a:xfrm flipH="1">
              <a:off x="3428" y="2002"/>
              <a:ext cx="27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sp>
        <p:nvSpPr>
          <p:cNvPr id="90157" name="AutoShape 232">
            <a:extLst>
              <a:ext uri="{FF2B5EF4-FFF2-40B4-BE49-F238E27FC236}">
                <a16:creationId xmlns:a16="http://schemas.microsoft.com/office/drawing/2014/main" id="{1F1D0A3A-43C1-2947-86A2-DFAEF16FCA62}"/>
              </a:ext>
            </a:extLst>
          </p:cNvPr>
          <p:cNvSpPr>
            <a:spLocks noChangeArrowheads="1"/>
          </p:cNvSpPr>
          <p:nvPr/>
        </p:nvSpPr>
        <p:spPr bwMode="auto">
          <a:xfrm rot="10800000">
            <a:off x="4373954" y="2041278"/>
            <a:ext cx="976312" cy="374650"/>
          </a:xfrm>
          <a:prstGeom prst="leftArrow">
            <a:avLst>
              <a:gd name="adj1" fmla="val 50000"/>
              <a:gd name="adj2" fmla="val 65148"/>
            </a:avLst>
          </a:prstGeom>
          <a:gradFill rotWithShape="1">
            <a:gsLst>
              <a:gs pos="0">
                <a:srgbClr val="CC00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90158" name="Line 233">
            <a:extLst>
              <a:ext uri="{FF2B5EF4-FFF2-40B4-BE49-F238E27FC236}">
                <a16:creationId xmlns:a16="http://schemas.microsoft.com/office/drawing/2014/main" id="{DD19CB5A-38D9-E241-ADE8-EFBF29524AB6}"/>
              </a:ext>
            </a:extLst>
          </p:cNvPr>
          <p:cNvSpPr>
            <a:spLocks noChangeShapeType="1"/>
          </p:cNvSpPr>
          <p:nvPr/>
        </p:nvSpPr>
        <p:spPr bwMode="auto">
          <a:xfrm flipH="1">
            <a:off x="4268788" y="2954338"/>
            <a:ext cx="314325" cy="47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pic>
        <p:nvPicPr>
          <p:cNvPr id="90159" name="Picture 235" descr="underline_base">
            <a:extLst>
              <a:ext uri="{FF2B5EF4-FFF2-40B4-BE49-F238E27FC236}">
                <a16:creationId xmlns:a16="http://schemas.microsoft.com/office/drawing/2014/main" id="{6C7A8311-FE36-334F-993C-2E7206835D74}"/>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332" y="693323"/>
            <a:ext cx="6399213"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 name="Text Box 170">
            <a:extLst>
              <a:ext uri="{FF2B5EF4-FFF2-40B4-BE49-F238E27FC236}">
                <a16:creationId xmlns:a16="http://schemas.microsoft.com/office/drawing/2014/main" id="{E17D7B5A-8F43-5E48-AAB7-9DB8617BB4D1}"/>
              </a:ext>
            </a:extLst>
          </p:cNvPr>
          <p:cNvSpPr txBox="1">
            <a:spLocks noChangeArrowheads="1"/>
          </p:cNvSpPr>
          <p:nvPr/>
        </p:nvSpPr>
        <p:spPr bwMode="auto">
          <a:xfrm>
            <a:off x="4387299" y="905815"/>
            <a:ext cx="3166977"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5000"/>
              </a:lnSpc>
            </a:pPr>
            <a:r>
              <a:rPr lang="en-US" altLang="en-US" sz="2000" i="1" dirty="0">
                <a:solidFill>
                  <a:srgbClr val="CC0000"/>
                </a:solidFill>
              </a:rPr>
              <a:t>DHCP</a:t>
            </a:r>
          </a:p>
          <a:p>
            <a:pPr>
              <a:lnSpc>
                <a:spcPct val="85000"/>
              </a:lnSpc>
            </a:pPr>
            <a:r>
              <a:rPr lang="en-US" altLang="en-US" sz="2000" i="1" dirty="0">
                <a:solidFill>
                  <a:srgbClr val="CC0000"/>
                </a:solidFill>
              </a:rPr>
              <a:t>Server </a:t>
            </a:r>
            <a:r>
              <a:rPr lang="en-US" altLang="en-US" sz="2000" i="1" dirty="0"/>
              <a:t>sees request and responds with an IP address </a:t>
            </a:r>
          </a:p>
        </p:txBody>
      </p:sp>
      <p:sp>
        <p:nvSpPr>
          <p:cNvPr id="132" name="AutoShape 232">
            <a:extLst>
              <a:ext uri="{FF2B5EF4-FFF2-40B4-BE49-F238E27FC236}">
                <a16:creationId xmlns:a16="http://schemas.microsoft.com/office/drawing/2014/main" id="{BA18BAE2-A16B-8D43-8B89-999CA0F02681}"/>
              </a:ext>
            </a:extLst>
          </p:cNvPr>
          <p:cNvSpPr>
            <a:spLocks noChangeArrowheads="1"/>
          </p:cNvSpPr>
          <p:nvPr/>
        </p:nvSpPr>
        <p:spPr bwMode="auto">
          <a:xfrm>
            <a:off x="5647596" y="3740065"/>
            <a:ext cx="976312" cy="374650"/>
          </a:xfrm>
          <a:prstGeom prst="leftArrow">
            <a:avLst>
              <a:gd name="adj1" fmla="val 50000"/>
              <a:gd name="adj2" fmla="val 65148"/>
            </a:avLst>
          </a:prstGeom>
          <a:gradFill rotWithShape="1">
            <a:gsLst>
              <a:gs pos="0">
                <a:srgbClr val="CC00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1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0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54" grpId="0"/>
      <p:bldP spid="90157" grpId="0" animBg="1"/>
      <p:bldP spid="131" grpId="0"/>
      <p:bldP spid="13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C6752-7FDF-9147-865D-DF9255C8F6DE}"/>
              </a:ext>
            </a:extLst>
          </p:cNvPr>
          <p:cNvSpPr>
            <a:spLocks noGrp="1"/>
          </p:cNvSpPr>
          <p:nvPr>
            <p:ph type="title"/>
          </p:nvPr>
        </p:nvSpPr>
        <p:spPr>
          <a:xfrm>
            <a:off x="372761" y="105032"/>
            <a:ext cx="8319293" cy="451022"/>
          </a:xfrm>
        </p:spPr>
        <p:txBody>
          <a:bodyPr/>
          <a:lstStyle/>
          <a:p>
            <a:r>
              <a:rPr lang="en-US" sz="3600" dirty="0"/>
              <a:t>Using a Relay Agent – Getting an Address</a:t>
            </a:r>
          </a:p>
        </p:txBody>
      </p:sp>
      <p:pic>
        <p:nvPicPr>
          <p:cNvPr id="3" name="Picture 2" descr="underline_base">
            <a:extLst>
              <a:ext uri="{FF2B5EF4-FFF2-40B4-BE49-F238E27FC236}">
                <a16:creationId xmlns:a16="http://schemas.microsoft.com/office/drawing/2014/main" id="{E7F9CD24-3014-4840-AFF4-53520AE1F30A}"/>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396" y="611594"/>
            <a:ext cx="7289280" cy="1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screenshot of a cell phone&#10;&#10;Description automatically generated">
            <a:extLst>
              <a:ext uri="{FF2B5EF4-FFF2-40B4-BE49-F238E27FC236}">
                <a16:creationId xmlns:a16="http://schemas.microsoft.com/office/drawing/2014/main" id="{03435A83-1A2F-E247-B6B5-92BBFEC51075}"/>
              </a:ext>
            </a:extLst>
          </p:cNvPr>
          <p:cNvPicPr>
            <a:picLocks noChangeAspect="1"/>
          </p:cNvPicPr>
          <p:nvPr/>
        </p:nvPicPr>
        <p:blipFill rotWithShape="1">
          <a:blip r:embed="rId3">
            <a:extLst>
              <a:ext uri="{28A0092B-C50C-407E-A947-70E740481C1C}">
                <a14:useLocalDpi xmlns:a14="http://schemas.microsoft.com/office/drawing/2010/main" val="0"/>
              </a:ext>
            </a:extLst>
          </a:blip>
          <a:srcRect b="6123"/>
          <a:stretch/>
        </p:blipFill>
        <p:spPr>
          <a:xfrm>
            <a:off x="372761" y="939114"/>
            <a:ext cx="8557515" cy="5733535"/>
          </a:xfrm>
          <a:prstGeom prst="rect">
            <a:avLst/>
          </a:prstGeom>
        </p:spPr>
      </p:pic>
    </p:spTree>
    <p:extLst>
      <p:ext uri="{BB962C8B-B14F-4D97-AF65-F5344CB8AC3E}">
        <p14:creationId xmlns:p14="http://schemas.microsoft.com/office/powerpoint/2010/main" val="4197181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D9D9B-D581-A446-B48D-03C0DF54B3FE}"/>
              </a:ext>
            </a:extLst>
          </p:cNvPr>
          <p:cNvSpPr>
            <a:spLocks noGrp="1"/>
          </p:cNvSpPr>
          <p:nvPr>
            <p:ph type="title"/>
          </p:nvPr>
        </p:nvSpPr>
        <p:spPr>
          <a:xfrm>
            <a:off x="165363" y="80319"/>
            <a:ext cx="8211382" cy="518771"/>
          </a:xfrm>
        </p:spPr>
        <p:txBody>
          <a:bodyPr/>
          <a:lstStyle/>
          <a:p>
            <a:r>
              <a:rPr lang="en-US" sz="3600" dirty="0"/>
              <a:t>Using a Relay Agent Renewal and Release</a:t>
            </a:r>
          </a:p>
        </p:txBody>
      </p:sp>
      <p:pic>
        <p:nvPicPr>
          <p:cNvPr id="3" name="Picture 2" descr="underline_base">
            <a:extLst>
              <a:ext uri="{FF2B5EF4-FFF2-40B4-BE49-F238E27FC236}">
                <a16:creationId xmlns:a16="http://schemas.microsoft.com/office/drawing/2014/main" id="{5CBB2A95-BCD7-0B4A-8925-9243B992E6F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261551" y="621545"/>
            <a:ext cx="7799883" cy="10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screenshot of a social media post&#10;&#10;Description automatically generated">
            <a:extLst>
              <a:ext uri="{FF2B5EF4-FFF2-40B4-BE49-F238E27FC236}">
                <a16:creationId xmlns:a16="http://schemas.microsoft.com/office/drawing/2014/main" id="{DDE3CF51-3F70-5D46-85E4-6988EA1F4923}"/>
              </a:ext>
            </a:extLst>
          </p:cNvPr>
          <p:cNvPicPr>
            <a:picLocks noChangeAspect="1"/>
          </p:cNvPicPr>
          <p:nvPr/>
        </p:nvPicPr>
        <p:blipFill rotWithShape="1">
          <a:blip r:embed="rId3">
            <a:extLst>
              <a:ext uri="{28A0092B-C50C-407E-A947-70E740481C1C}">
                <a14:useLocalDpi xmlns:a14="http://schemas.microsoft.com/office/drawing/2010/main" val="0"/>
              </a:ext>
            </a:extLst>
          </a:blip>
          <a:srcRect b="11420"/>
          <a:stretch/>
        </p:blipFill>
        <p:spPr>
          <a:xfrm>
            <a:off x="44461" y="741405"/>
            <a:ext cx="8014204" cy="3138617"/>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E451F137-2EA6-1240-BBF9-F4935A39F68D}"/>
              </a:ext>
            </a:extLst>
          </p:cNvPr>
          <p:cNvPicPr>
            <a:picLocks noChangeAspect="1"/>
          </p:cNvPicPr>
          <p:nvPr/>
        </p:nvPicPr>
        <p:blipFill rotWithShape="1">
          <a:blip r:embed="rId4">
            <a:extLst>
              <a:ext uri="{28A0092B-C50C-407E-A947-70E740481C1C}">
                <a14:useLocalDpi xmlns:a14="http://schemas.microsoft.com/office/drawing/2010/main" val="0"/>
              </a:ext>
            </a:extLst>
          </a:blip>
          <a:srcRect t="-1" b="15679"/>
          <a:stretch/>
        </p:blipFill>
        <p:spPr>
          <a:xfrm>
            <a:off x="0" y="3954161"/>
            <a:ext cx="8058665" cy="2578773"/>
          </a:xfrm>
          <a:prstGeom prst="rect">
            <a:avLst/>
          </a:prstGeom>
        </p:spPr>
      </p:pic>
    </p:spTree>
    <p:extLst>
      <p:ext uri="{BB962C8B-B14F-4D97-AF65-F5344CB8AC3E}">
        <p14:creationId xmlns:p14="http://schemas.microsoft.com/office/powerpoint/2010/main" val="859092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8A40A-F7A3-4D43-AAA1-A370E51EDDC6}"/>
              </a:ext>
            </a:extLst>
          </p:cNvPr>
          <p:cNvSpPr>
            <a:spLocks noGrp="1"/>
          </p:cNvSpPr>
          <p:nvPr>
            <p:ph type="title"/>
          </p:nvPr>
        </p:nvSpPr>
        <p:spPr>
          <a:xfrm>
            <a:off x="533400" y="228600"/>
            <a:ext cx="7772400" cy="685800"/>
          </a:xfrm>
        </p:spPr>
        <p:txBody>
          <a:bodyPr/>
          <a:lstStyle/>
          <a:p>
            <a:r>
              <a:rPr lang="en-US" dirty="0"/>
              <a:t>Discover Message with Relay</a:t>
            </a:r>
          </a:p>
        </p:txBody>
      </p:sp>
      <p:pic>
        <p:nvPicPr>
          <p:cNvPr id="3" name="Picture 2" descr="underline_base">
            <a:extLst>
              <a:ext uri="{FF2B5EF4-FFF2-40B4-BE49-F238E27FC236}">
                <a16:creationId xmlns:a16="http://schemas.microsoft.com/office/drawing/2014/main" id="{6C0203BA-7214-6141-B0E3-515280A258F5}"/>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66419"/>
            <a:ext cx="6584092" cy="24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screenshot of a social media post&#10;&#10;Description automatically generated">
            <a:extLst>
              <a:ext uri="{FF2B5EF4-FFF2-40B4-BE49-F238E27FC236}">
                <a16:creationId xmlns:a16="http://schemas.microsoft.com/office/drawing/2014/main" id="{AA922253-5FEA-AD46-9426-9867EFCE8848}"/>
              </a:ext>
            </a:extLst>
          </p:cNvPr>
          <p:cNvPicPr>
            <a:picLocks noChangeAspect="1"/>
          </p:cNvPicPr>
          <p:nvPr/>
        </p:nvPicPr>
        <p:blipFill rotWithShape="1">
          <a:blip r:embed="rId3">
            <a:extLst>
              <a:ext uri="{28A0092B-C50C-407E-A947-70E740481C1C}">
                <a14:useLocalDpi xmlns:a14="http://schemas.microsoft.com/office/drawing/2010/main" val="0"/>
              </a:ext>
            </a:extLst>
          </a:blip>
          <a:srcRect t="1999" b="5999"/>
          <a:stretch/>
        </p:blipFill>
        <p:spPr>
          <a:xfrm>
            <a:off x="794951" y="1112108"/>
            <a:ext cx="7510849" cy="5583265"/>
          </a:xfrm>
          <a:prstGeom prst="rect">
            <a:avLst/>
          </a:prstGeom>
        </p:spPr>
      </p:pic>
    </p:spTree>
    <p:extLst>
      <p:ext uri="{BB962C8B-B14F-4D97-AF65-F5344CB8AC3E}">
        <p14:creationId xmlns:p14="http://schemas.microsoft.com/office/powerpoint/2010/main" val="21044912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EC59B0-EF09-D04F-8283-6E4E6EFA1170}"/>
              </a:ext>
            </a:extLst>
          </p:cNvPr>
          <p:cNvSpPr txBox="1">
            <a:spLocks/>
          </p:cNvSpPr>
          <p:nvPr/>
        </p:nvSpPr>
        <p:spPr bwMode="auto">
          <a:xfrm>
            <a:off x="533400" y="39542"/>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rgbClr val="000099"/>
                </a:solidFill>
                <a:latin typeface="+mj-lt"/>
                <a:ea typeface="ＭＳ Ｐゴシック" charset="0"/>
                <a:cs typeface="ＭＳ Ｐゴシック" charset="0"/>
              </a:defRPr>
            </a:lvl1pPr>
            <a:lvl2pPr algn="l" rtl="0" eaLnBrk="0" fontAlgn="base" hangingPunct="0">
              <a:spcBef>
                <a:spcPct val="0"/>
              </a:spcBef>
              <a:spcAft>
                <a:spcPct val="0"/>
              </a:spcAft>
              <a:defRPr sz="4400">
                <a:solidFill>
                  <a:srgbClr val="000099"/>
                </a:solidFill>
                <a:latin typeface="Gill Sans MT" pitchFamily="34" charset="0"/>
                <a:ea typeface="ＭＳ Ｐゴシック" charset="0"/>
                <a:cs typeface="ＭＳ Ｐゴシック" charset="0"/>
              </a:defRPr>
            </a:lvl2pPr>
            <a:lvl3pPr algn="l" rtl="0" eaLnBrk="0" fontAlgn="base" hangingPunct="0">
              <a:spcBef>
                <a:spcPct val="0"/>
              </a:spcBef>
              <a:spcAft>
                <a:spcPct val="0"/>
              </a:spcAft>
              <a:defRPr sz="4400">
                <a:solidFill>
                  <a:srgbClr val="000099"/>
                </a:solidFill>
                <a:latin typeface="Gill Sans MT" pitchFamily="34" charset="0"/>
                <a:ea typeface="ＭＳ Ｐゴシック" charset="0"/>
                <a:cs typeface="ＭＳ Ｐゴシック" charset="0"/>
              </a:defRPr>
            </a:lvl3pPr>
            <a:lvl4pPr algn="l" rtl="0" eaLnBrk="0" fontAlgn="base" hangingPunct="0">
              <a:spcBef>
                <a:spcPct val="0"/>
              </a:spcBef>
              <a:spcAft>
                <a:spcPct val="0"/>
              </a:spcAft>
              <a:defRPr sz="4400">
                <a:solidFill>
                  <a:srgbClr val="000099"/>
                </a:solidFill>
                <a:latin typeface="Gill Sans MT" pitchFamily="34" charset="0"/>
                <a:ea typeface="ＭＳ Ｐゴシック" charset="0"/>
                <a:cs typeface="ＭＳ Ｐゴシック" charset="0"/>
              </a:defRPr>
            </a:lvl4pPr>
            <a:lvl5pPr algn="l" rtl="0" eaLnBrk="0" fontAlgn="base" hangingPunct="0">
              <a:spcBef>
                <a:spcPct val="0"/>
              </a:spcBef>
              <a:spcAft>
                <a:spcPct val="0"/>
              </a:spcAft>
              <a:defRPr sz="4400">
                <a:solidFill>
                  <a:srgbClr val="000099"/>
                </a:solidFill>
                <a:latin typeface="Gill Sans MT" pitchFamily="34" charset="0"/>
                <a:ea typeface="ＭＳ Ｐゴシック" charset="0"/>
                <a:cs typeface="ＭＳ Ｐゴシック" charset="0"/>
              </a:defRPr>
            </a:lvl5pPr>
            <a:lvl6pPr marL="457200" algn="l" rtl="0" eaLnBrk="0" fontAlgn="base" hangingPunct="0">
              <a:spcBef>
                <a:spcPct val="0"/>
              </a:spcBef>
              <a:spcAft>
                <a:spcPct val="0"/>
              </a:spcAft>
              <a:defRPr sz="4400">
                <a:solidFill>
                  <a:srgbClr val="000099"/>
                </a:solidFill>
                <a:latin typeface="Gill Sans MT" pitchFamily="34" charset="0"/>
              </a:defRPr>
            </a:lvl6pPr>
            <a:lvl7pPr marL="914400" algn="l" rtl="0" eaLnBrk="0" fontAlgn="base" hangingPunct="0">
              <a:spcBef>
                <a:spcPct val="0"/>
              </a:spcBef>
              <a:spcAft>
                <a:spcPct val="0"/>
              </a:spcAft>
              <a:defRPr sz="4400">
                <a:solidFill>
                  <a:srgbClr val="000099"/>
                </a:solidFill>
                <a:latin typeface="Gill Sans MT" pitchFamily="34" charset="0"/>
              </a:defRPr>
            </a:lvl7pPr>
            <a:lvl8pPr marL="1371600" algn="l" rtl="0" eaLnBrk="0" fontAlgn="base" hangingPunct="0">
              <a:spcBef>
                <a:spcPct val="0"/>
              </a:spcBef>
              <a:spcAft>
                <a:spcPct val="0"/>
              </a:spcAft>
              <a:defRPr sz="4400">
                <a:solidFill>
                  <a:srgbClr val="000099"/>
                </a:solidFill>
                <a:latin typeface="Gill Sans MT" pitchFamily="34" charset="0"/>
              </a:defRPr>
            </a:lvl8pPr>
            <a:lvl9pPr marL="1828800" algn="l" rtl="0" eaLnBrk="0" fontAlgn="base" hangingPunct="0">
              <a:spcBef>
                <a:spcPct val="0"/>
              </a:spcBef>
              <a:spcAft>
                <a:spcPct val="0"/>
              </a:spcAft>
              <a:defRPr sz="4400">
                <a:solidFill>
                  <a:srgbClr val="000099"/>
                </a:solidFill>
                <a:latin typeface="Gill Sans MT" pitchFamily="34" charset="0"/>
              </a:defRPr>
            </a:lvl9pPr>
          </a:lstStyle>
          <a:p>
            <a:r>
              <a:rPr lang="en-US" kern="0" dirty="0"/>
              <a:t>Offer Message with Relay</a:t>
            </a:r>
          </a:p>
        </p:txBody>
      </p:sp>
      <p:pic>
        <p:nvPicPr>
          <p:cNvPr id="4" name="Picture 3" descr="underline_base">
            <a:extLst>
              <a:ext uri="{FF2B5EF4-FFF2-40B4-BE49-F238E27FC236}">
                <a16:creationId xmlns:a16="http://schemas.microsoft.com/office/drawing/2014/main" id="{6A0BAF24-6249-A04F-AC46-EDE7B760932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251" y="725342"/>
            <a:ext cx="6584092" cy="24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screenshot of a cell phone&#10;&#10;Description automatically generated">
            <a:extLst>
              <a:ext uri="{FF2B5EF4-FFF2-40B4-BE49-F238E27FC236}">
                <a16:creationId xmlns:a16="http://schemas.microsoft.com/office/drawing/2014/main" id="{DA06C847-5AFE-A54D-B2C5-BCB561A480FB}"/>
              </a:ext>
            </a:extLst>
          </p:cNvPr>
          <p:cNvPicPr>
            <a:picLocks noChangeAspect="1"/>
          </p:cNvPicPr>
          <p:nvPr/>
        </p:nvPicPr>
        <p:blipFill rotWithShape="1">
          <a:blip r:embed="rId3">
            <a:extLst>
              <a:ext uri="{28A0092B-C50C-407E-A947-70E740481C1C}">
                <a14:useLocalDpi xmlns:a14="http://schemas.microsoft.com/office/drawing/2010/main" val="0"/>
              </a:ext>
            </a:extLst>
          </a:blip>
          <a:srcRect t="1332" b="6666"/>
          <a:stretch/>
        </p:blipFill>
        <p:spPr>
          <a:xfrm>
            <a:off x="1000898" y="971031"/>
            <a:ext cx="6943863" cy="5701161"/>
          </a:xfrm>
          <a:prstGeom prst="rect">
            <a:avLst/>
          </a:prstGeom>
        </p:spPr>
      </p:pic>
    </p:spTree>
    <p:extLst>
      <p:ext uri="{BB962C8B-B14F-4D97-AF65-F5344CB8AC3E}">
        <p14:creationId xmlns:p14="http://schemas.microsoft.com/office/powerpoint/2010/main" val="28940553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FB9A4D-21DE-C541-B405-8F1EFA8E3018}"/>
              </a:ext>
            </a:extLst>
          </p:cNvPr>
          <p:cNvSpPr>
            <a:spLocks noGrp="1"/>
          </p:cNvSpPr>
          <p:nvPr>
            <p:ph type="title"/>
          </p:nvPr>
        </p:nvSpPr>
        <p:spPr>
          <a:xfrm>
            <a:off x="385119" y="180619"/>
            <a:ext cx="7772400" cy="685800"/>
          </a:xfrm>
        </p:spPr>
        <p:txBody>
          <a:bodyPr/>
          <a:lstStyle/>
          <a:p>
            <a:r>
              <a:rPr lang="en-US" dirty="0"/>
              <a:t>Request Message with Relay</a:t>
            </a:r>
          </a:p>
        </p:txBody>
      </p:sp>
      <p:pic>
        <p:nvPicPr>
          <p:cNvPr id="4" name="Picture 3" descr="underline_base">
            <a:extLst>
              <a:ext uri="{FF2B5EF4-FFF2-40B4-BE49-F238E27FC236}">
                <a16:creationId xmlns:a16="http://schemas.microsoft.com/office/drawing/2014/main" id="{F5810DFC-7B5A-0242-9B56-CEF3E9DC55D0}"/>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16" y="818438"/>
            <a:ext cx="6584092" cy="24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screenshot of a social media post&#10;&#10;Description automatically generated">
            <a:extLst>
              <a:ext uri="{FF2B5EF4-FFF2-40B4-BE49-F238E27FC236}">
                <a16:creationId xmlns:a16="http://schemas.microsoft.com/office/drawing/2014/main" id="{E5290D07-16E2-954D-8D6A-FF5C3542F777}"/>
              </a:ext>
            </a:extLst>
          </p:cNvPr>
          <p:cNvPicPr>
            <a:picLocks noChangeAspect="1"/>
          </p:cNvPicPr>
          <p:nvPr/>
        </p:nvPicPr>
        <p:blipFill rotWithShape="1">
          <a:blip r:embed="rId3">
            <a:extLst>
              <a:ext uri="{28A0092B-C50C-407E-A947-70E740481C1C}">
                <a14:useLocalDpi xmlns:a14="http://schemas.microsoft.com/office/drawing/2010/main" val="0"/>
              </a:ext>
            </a:extLst>
          </a:blip>
          <a:srcRect t="1332" b="5332"/>
          <a:stretch/>
        </p:blipFill>
        <p:spPr>
          <a:xfrm>
            <a:off x="731677" y="941282"/>
            <a:ext cx="7276991" cy="5816432"/>
          </a:xfrm>
          <a:prstGeom prst="rect">
            <a:avLst/>
          </a:prstGeom>
        </p:spPr>
      </p:pic>
    </p:spTree>
    <p:extLst>
      <p:ext uri="{BB962C8B-B14F-4D97-AF65-F5344CB8AC3E}">
        <p14:creationId xmlns:p14="http://schemas.microsoft.com/office/powerpoint/2010/main" val="535602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789A746-8FAF-1345-AA27-27AB29B359DA}"/>
              </a:ext>
            </a:extLst>
          </p:cNvPr>
          <p:cNvSpPr>
            <a:spLocks noGrp="1"/>
          </p:cNvSpPr>
          <p:nvPr>
            <p:ph type="title"/>
          </p:nvPr>
        </p:nvSpPr>
        <p:spPr>
          <a:xfrm>
            <a:off x="533400" y="81764"/>
            <a:ext cx="7772400" cy="685800"/>
          </a:xfrm>
        </p:spPr>
        <p:txBody>
          <a:bodyPr/>
          <a:lstStyle/>
          <a:p>
            <a:r>
              <a:rPr lang="en-US" dirty="0"/>
              <a:t>ACK Message with Relay</a:t>
            </a:r>
          </a:p>
        </p:txBody>
      </p:sp>
      <p:pic>
        <p:nvPicPr>
          <p:cNvPr id="6" name="Picture 5" descr="A screenshot of a cell phone&#10;&#10;Description automatically generated">
            <a:extLst>
              <a:ext uri="{FF2B5EF4-FFF2-40B4-BE49-F238E27FC236}">
                <a16:creationId xmlns:a16="http://schemas.microsoft.com/office/drawing/2014/main" id="{239585E9-BE4F-384D-B9B5-D443D421D462}"/>
              </a:ext>
            </a:extLst>
          </p:cNvPr>
          <p:cNvPicPr>
            <a:picLocks noChangeAspect="1"/>
          </p:cNvPicPr>
          <p:nvPr/>
        </p:nvPicPr>
        <p:blipFill rotWithShape="1">
          <a:blip r:embed="rId2">
            <a:extLst>
              <a:ext uri="{28A0092B-C50C-407E-A947-70E740481C1C}">
                <a14:useLocalDpi xmlns:a14="http://schemas.microsoft.com/office/drawing/2010/main" val="0"/>
              </a:ext>
            </a:extLst>
          </a:blip>
          <a:srcRect t="1332" b="5332"/>
          <a:stretch/>
        </p:blipFill>
        <p:spPr>
          <a:xfrm>
            <a:off x="884538" y="925315"/>
            <a:ext cx="7070124" cy="5850921"/>
          </a:xfrm>
          <a:prstGeom prst="rect">
            <a:avLst/>
          </a:prstGeom>
        </p:spPr>
      </p:pic>
      <p:pic>
        <p:nvPicPr>
          <p:cNvPr id="7" name="Picture 6" descr="underline_base">
            <a:extLst>
              <a:ext uri="{FF2B5EF4-FFF2-40B4-BE49-F238E27FC236}">
                <a16:creationId xmlns:a16="http://schemas.microsoft.com/office/drawing/2014/main" id="{E1B420FF-D4D9-E645-888B-6214C7A44C5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32723"/>
            <a:ext cx="5805616" cy="26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16305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underline_base">
            <a:extLst>
              <a:ext uri="{FF2B5EF4-FFF2-40B4-BE49-F238E27FC236}">
                <a16:creationId xmlns:a16="http://schemas.microsoft.com/office/drawing/2014/main" id="{564F2109-6BC0-EF4C-902B-B6AA5D538910}"/>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069" y="920422"/>
            <a:ext cx="41132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Rectangle 3">
            <a:extLst>
              <a:ext uri="{FF2B5EF4-FFF2-40B4-BE49-F238E27FC236}">
                <a16:creationId xmlns:a16="http://schemas.microsoft.com/office/drawing/2014/main" id="{5A37C124-13C9-D544-BC13-EE1ECBE45FDD}"/>
              </a:ext>
            </a:extLst>
          </p:cNvPr>
          <p:cNvSpPr>
            <a:spLocks noGrp="1" noChangeArrowheads="1"/>
          </p:cNvSpPr>
          <p:nvPr>
            <p:ph type="body" sz="half" idx="1"/>
          </p:nvPr>
        </p:nvSpPr>
        <p:spPr>
          <a:xfrm>
            <a:off x="533400" y="1600199"/>
            <a:ext cx="3879850" cy="5047343"/>
          </a:xfrm>
        </p:spPr>
        <p:txBody>
          <a:bodyPr/>
          <a:lstStyle/>
          <a:p>
            <a:pPr>
              <a:buFont typeface="Wingdings" pitchFamily="2" charset="2"/>
              <a:buNone/>
            </a:pPr>
            <a:r>
              <a:rPr lang="en-US" altLang="en-US" sz="2400" dirty="0">
                <a:solidFill>
                  <a:srgbClr val="CC0000"/>
                </a:solidFill>
                <a:ea typeface="ＭＳ Ｐゴシック" panose="020B0600070205080204" pitchFamily="34" charset="-128"/>
                <a:cs typeface="ＭＳ Ｐゴシック" panose="020B0600070205080204" pitchFamily="34" charset="-128"/>
              </a:rPr>
              <a:t>4.3 IP: Internet Protocol</a:t>
            </a:r>
          </a:p>
          <a:p>
            <a:pPr lvl="1"/>
            <a:endParaRPr lang="en-US" altLang="en-US" dirty="0">
              <a:latin typeface="Gill Sans MT" panose="020B0502020104020203" pitchFamily="34" charset="77"/>
              <a:ea typeface="ＭＳ Ｐゴシック" panose="020B0600070205080204" pitchFamily="34" charset="-128"/>
            </a:endParaRPr>
          </a:p>
          <a:p>
            <a:pPr lvl="1"/>
            <a:r>
              <a:rPr lang="en-US" altLang="en-US" dirty="0">
                <a:latin typeface="Gill Sans MT" panose="020B0502020104020203" pitchFamily="34" charset="77"/>
                <a:ea typeface="ＭＳ Ｐゴシック" panose="020B0600070205080204" pitchFamily="34" charset="-128"/>
              </a:rPr>
              <a:t>DHCP</a:t>
            </a:r>
          </a:p>
          <a:p>
            <a:pPr lvl="1"/>
            <a:r>
              <a:rPr lang="en-US" altLang="en-US" dirty="0">
                <a:solidFill>
                  <a:srgbClr val="C00000"/>
                </a:solidFill>
                <a:latin typeface="Gill Sans MT" panose="020B0502020104020203" pitchFamily="34" charset="77"/>
                <a:ea typeface="ＭＳ Ｐゴシック" panose="020B0600070205080204" pitchFamily="34" charset="-128"/>
              </a:rPr>
              <a:t>NAT</a:t>
            </a:r>
          </a:p>
        </p:txBody>
      </p:sp>
      <p:sp>
        <p:nvSpPr>
          <p:cNvPr id="107524" name="Rectangle 2">
            <a:extLst>
              <a:ext uri="{FF2B5EF4-FFF2-40B4-BE49-F238E27FC236}">
                <a16:creationId xmlns:a16="http://schemas.microsoft.com/office/drawing/2014/main" id="{12630233-5C70-A746-91E2-DAE8A4A1EC29}"/>
              </a:ext>
            </a:extLst>
          </p:cNvPr>
          <p:cNvSpPr>
            <a:spLocks noChangeArrowheads="1"/>
          </p:cNvSpPr>
          <p:nvPr/>
        </p:nvSpPr>
        <p:spPr bwMode="auto">
          <a:xfrm>
            <a:off x="533400" y="2286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400" dirty="0">
                <a:solidFill>
                  <a:srgbClr val="000099"/>
                </a:solidFill>
                <a:latin typeface="Gill Sans MT" panose="020B0502020104020203" pitchFamily="34" charset="77"/>
              </a:rPr>
              <a:t>Chapter 4: Outline</a:t>
            </a:r>
          </a:p>
        </p:txBody>
      </p:sp>
    </p:spTree>
    <p:extLst>
      <p:ext uri="{BB962C8B-B14F-4D97-AF65-F5344CB8AC3E}">
        <p14:creationId xmlns:p14="http://schemas.microsoft.com/office/powerpoint/2010/main" val="38605956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927694" cy="732099"/>
          </a:xfrm>
        </p:spPr>
        <p:txBody>
          <a:bodyPr/>
          <a:lstStyle/>
          <a:p>
            <a:r>
              <a:rPr lang="en-US" sz="4000" dirty="0"/>
              <a:t>Network Address Translation - NAT</a:t>
            </a:r>
          </a:p>
        </p:txBody>
      </p:sp>
      <p:sp>
        <p:nvSpPr>
          <p:cNvPr id="3" name="Content Placeholder 2"/>
          <p:cNvSpPr>
            <a:spLocks noGrp="1"/>
          </p:cNvSpPr>
          <p:nvPr>
            <p:ph idx="1"/>
          </p:nvPr>
        </p:nvSpPr>
        <p:spPr>
          <a:xfrm>
            <a:off x="616603" y="1203767"/>
            <a:ext cx="7583487" cy="2225233"/>
          </a:xfrm>
          <a:noFill/>
        </p:spPr>
        <p:txBody>
          <a:bodyPr/>
          <a:lstStyle/>
          <a:p>
            <a:r>
              <a:rPr lang="en-US" dirty="0"/>
              <a:t>translation from internal, hidden IP addresses, to valid, external Internet addresses</a:t>
            </a:r>
          </a:p>
          <a:p>
            <a:r>
              <a:rPr lang="en-US" dirty="0"/>
              <a:t>saves costs</a:t>
            </a:r>
          </a:p>
          <a:p>
            <a:r>
              <a:rPr lang="en-US" dirty="0"/>
              <a:t>increases the number of available addresses</a:t>
            </a:r>
          </a:p>
          <a:p>
            <a:r>
              <a:rPr lang="en-US" dirty="0"/>
              <a:t>secure – devices behind a firewall</a:t>
            </a:r>
          </a:p>
          <a:p>
            <a:pPr marL="0" indent="0">
              <a:buNone/>
            </a:pPr>
            <a:endParaRPr lang="en-US" dirty="0"/>
          </a:p>
        </p:txBody>
      </p:sp>
      <p:pic>
        <p:nvPicPr>
          <p:cNvPr id="4" name="Picture 2" descr="underline_base">
            <a:extLst>
              <a:ext uri="{FF2B5EF4-FFF2-40B4-BE49-F238E27FC236}">
                <a16:creationId xmlns:a16="http://schemas.microsoft.com/office/drawing/2014/main" id="{21703A4D-1297-5F4D-88FA-74A4E42C7AE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603" y="854216"/>
            <a:ext cx="7761287" cy="212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99651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161081"/>
            <a:ext cx="7583487" cy="787400"/>
          </a:xfrm>
        </p:spPr>
        <p:txBody>
          <a:bodyPr/>
          <a:lstStyle/>
          <a:p>
            <a:r>
              <a:rPr lang="en-US" dirty="0"/>
              <a:t>NAT Terminology</a:t>
            </a:r>
          </a:p>
        </p:txBody>
      </p:sp>
      <p:sp>
        <p:nvSpPr>
          <p:cNvPr id="3" name="Content Placeholder 2"/>
          <p:cNvSpPr>
            <a:spLocks noGrp="1"/>
          </p:cNvSpPr>
          <p:nvPr>
            <p:ph idx="1"/>
          </p:nvPr>
        </p:nvSpPr>
        <p:spPr>
          <a:xfrm>
            <a:off x="779463" y="1214203"/>
            <a:ext cx="8034753" cy="5336499"/>
          </a:xfrm>
          <a:noFill/>
        </p:spPr>
        <p:txBody>
          <a:bodyPr>
            <a:normAutofit fontScale="77500" lnSpcReduction="20000"/>
          </a:bodyPr>
          <a:lstStyle/>
          <a:p>
            <a:pPr marL="0" indent="0">
              <a:lnSpc>
                <a:spcPct val="120000"/>
              </a:lnSpc>
              <a:spcBef>
                <a:spcPts val="200"/>
              </a:spcBef>
              <a:buNone/>
            </a:pPr>
            <a:r>
              <a:rPr lang="en-US" u="sng" dirty="0">
                <a:solidFill>
                  <a:srgbClr val="C00000"/>
                </a:solidFill>
              </a:rPr>
              <a:t>The notion of a session</a:t>
            </a:r>
            <a:r>
              <a:rPr lang="en-US" dirty="0"/>
              <a:t>: </a:t>
            </a:r>
          </a:p>
          <a:p>
            <a:pPr marL="295275" lvl="1" indent="0">
              <a:lnSpc>
                <a:spcPct val="120000"/>
              </a:lnSpc>
              <a:spcBef>
                <a:spcPts val="200"/>
              </a:spcBef>
              <a:buNone/>
            </a:pPr>
            <a:r>
              <a:rPr lang="en-US" dirty="0">
                <a:latin typeface="+mn-lt"/>
              </a:rPr>
              <a:t>“A </a:t>
            </a:r>
            <a:r>
              <a:rPr lang="en-US" i="1" dirty="0">
                <a:latin typeface="+mn-lt"/>
              </a:rPr>
              <a:t>session </a:t>
            </a:r>
            <a:r>
              <a:rPr lang="en-US" i="1" dirty="0">
                <a:solidFill>
                  <a:srgbClr val="C00000"/>
                </a:solidFill>
                <a:latin typeface="+mn-lt"/>
              </a:rPr>
              <a:t>endpoint</a:t>
            </a:r>
            <a:r>
              <a:rPr lang="en-US" i="1" dirty="0">
                <a:latin typeface="+mn-lt"/>
              </a:rPr>
              <a:t> </a:t>
            </a:r>
            <a:r>
              <a:rPr lang="en-US" dirty="0">
                <a:latin typeface="+mn-lt"/>
              </a:rPr>
              <a:t>for TCP or UDP is an (IP address, port number) pair, and a particular </a:t>
            </a:r>
            <a:r>
              <a:rPr lang="en-US" i="1" u="sng" dirty="0">
                <a:latin typeface="+mn-lt"/>
              </a:rPr>
              <a:t>session</a:t>
            </a:r>
            <a:r>
              <a:rPr lang="en-US" i="1" dirty="0">
                <a:latin typeface="+mn-lt"/>
              </a:rPr>
              <a:t> </a:t>
            </a:r>
            <a:r>
              <a:rPr lang="en-US" dirty="0">
                <a:latin typeface="+mn-lt"/>
              </a:rPr>
              <a:t>is </a:t>
            </a:r>
            <a:r>
              <a:rPr lang="en-US" u="sng" dirty="0">
                <a:latin typeface="+mn-lt"/>
              </a:rPr>
              <a:t>uniquely</a:t>
            </a:r>
            <a:r>
              <a:rPr lang="en-US" dirty="0">
                <a:latin typeface="+mn-lt"/>
              </a:rPr>
              <a:t> identified by its </a:t>
            </a:r>
            <a:r>
              <a:rPr lang="en-US" u="sng" dirty="0">
                <a:latin typeface="+mn-lt"/>
              </a:rPr>
              <a:t>two session endpoints</a:t>
            </a:r>
            <a:r>
              <a:rPr lang="en-US" dirty="0">
                <a:latin typeface="+mn-lt"/>
              </a:rPr>
              <a:t>.”</a:t>
            </a:r>
          </a:p>
          <a:p>
            <a:pPr>
              <a:lnSpc>
                <a:spcPct val="120000"/>
              </a:lnSpc>
              <a:spcBef>
                <a:spcPts val="200"/>
              </a:spcBef>
            </a:pPr>
            <a:r>
              <a:rPr lang="en-US" dirty="0"/>
              <a:t>From the perspective of a host, a </a:t>
            </a:r>
            <a:r>
              <a:rPr lang="en-US" dirty="0">
                <a:solidFill>
                  <a:srgbClr val="C00000"/>
                </a:solidFill>
              </a:rPr>
              <a:t>session</a:t>
            </a:r>
            <a:r>
              <a:rPr lang="en-US" dirty="0"/>
              <a:t> is effectively </a:t>
            </a:r>
            <a:r>
              <a:rPr lang="en-US" dirty="0">
                <a:solidFill>
                  <a:srgbClr val="C00000"/>
                </a:solidFill>
              </a:rPr>
              <a:t>identified</a:t>
            </a:r>
            <a:r>
              <a:rPr lang="en-US" dirty="0">
                <a:solidFill>
                  <a:srgbClr val="FF0000"/>
                </a:solidFill>
              </a:rPr>
              <a:t> </a:t>
            </a:r>
            <a:r>
              <a:rPr lang="en-US" dirty="0"/>
              <a:t>by the </a:t>
            </a:r>
            <a:r>
              <a:rPr lang="en-US" dirty="0">
                <a:solidFill>
                  <a:srgbClr val="C00000"/>
                </a:solidFill>
              </a:rPr>
              <a:t>4-tuple (local IP, local port, remote IP, remote port).</a:t>
            </a:r>
          </a:p>
          <a:p>
            <a:pPr>
              <a:lnSpc>
                <a:spcPct val="120000"/>
              </a:lnSpc>
              <a:spcBef>
                <a:spcPts val="200"/>
              </a:spcBef>
            </a:pPr>
            <a:r>
              <a:rPr lang="en-US" dirty="0"/>
              <a:t>The </a:t>
            </a:r>
            <a:r>
              <a:rPr lang="en-US" i="1" dirty="0">
                <a:solidFill>
                  <a:srgbClr val="C00000"/>
                </a:solidFill>
              </a:rPr>
              <a:t>direction</a:t>
            </a:r>
            <a:r>
              <a:rPr lang="en-US" i="1" dirty="0">
                <a:solidFill>
                  <a:srgbClr val="FF0000"/>
                </a:solidFill>
              </a:rPr>
              <a:t> </a:t>
            </a:r>
            <a:r>
              <a:rPr lang="en-US" dirty="0"/>
              <a:t>of a session is normally direction of the first packet that </a:t>
            </a:r>
            <a:r>
              <a:rPr lang="en-US" dirty="0">
                <a:solidFill>
                  <a:srgbClr val="C00000"/>
                </a:solidFill>
              </a:rPr>
              <a:t>initiates </a:t>
            </a:r>
            <a:r>
              <a:rPr lang="en-US" dirty="0"/>
              <a:t>the session: i.e., the initial SYN packet for TCP, or the first user datagram for UDP.</a:t>
            </a:r>
          </a:p>
          <a:p>
            <a:pPr>
              <a:lnSpc>
                <a:spcPct val="120000"/>
              </a:lnSpc>
              <a:spcBef>
                <a:spcPts val="200"/>
              </a:spcBef>
            </a:pPr>
            <a:r>
              <a:rPr lang="en-US" dirty="0"/>
              <a:t>The most </a:t>
            </a:r>
            <a:r>
              <a:rPr lang="en-US" dirty="0">
                <a:solidFill>
                  <a:srgbClr val="C00000"/>
                </a:solidFill>
              </a:rPr>
              <a:t>common type </a:t>
            </a:r>
            <a:r>
              <a:rPr lang="en-US" dirty="0"/>
              <a:t>of </a:t>
            </a:r>
            <a:r>
              <a:rPr lang="en-US" dirty="0">
                <a:solidFill>
                  <a:srgbClr val="C00000"/>
                </a:solidFill>
              </a:rPr>
              <a:t>NAT</a:t>
            </a:r>
            <a:r>
              <a:rPr lang="en-US" dirty="0"/>
              <a:t> is </a:t>
            </a:r>
            <a:r>
              <a:rPr lang="en-US" i="1" dirty="0">
                <a:solidFill>
                  <a:srgbClr val="C00000"/>
                </a:solidFill>
              </a:rPr>
              <a:t>traditional</a:t>
            </a:r>
            <a:r>
              <a:rPr lang="en-US" i="1" dirty="0"/>
              <a:t> </a:t>
            </a:r>
            <a:r>
              <a:rPr lang="en-US" dirty="0"/>
              <a:t>or </a:t>
            </a:r>
            <a:r>
              <a:rPr lang="en-US" i="1" dirty="0">
                <a:solidFill>
                  <a:srgbClr val="C00000"/>
                </a:solidFill>
              </a:rPr>
              <a:t>outbound </a:t>
            </a:r>
            <a:r>
              <a:rPr lang="en-US" dirty="0">
                <a:solidFill>
                  <a:srgbClr val="C00000"/>
                </a:solidFill>
              </a:rPr>
              <a:t>NAT</a:t>
            </a:r>
            <a:r>
              <a:rPr lang="en-US" dirty="0"/>
              <a:t> - provides an </a:t>
            </a:r>
            <a:r>
              <a:rPr lang="en-US" dirty="0">
                <a:solidFill>
                  <a:srgbClr val="C00000"/>
                </a:solidFill>
              </a:rPr>
              <a:t>asymmetric bridge </a:t>
            </a:r>
            <a:r>
              <a:rPr lang="en-US" dirty="0"/>
              <a:t>between a private network and a public network.</a:t>
            </a:r>
          </a:p>
          <a:p>
            <a:pPr>
              <a:lnSpc>
                <a:spcPct val="120000"/>
              </a:lnSpc>
              <a:spcBef>
                <a:spcPts val="200"/>
              </a:spcBef>
            </a:pPr>
            <a:r>
              <a:rPr lang="en-US" dirty="0">
                <a:solidFill>
                  <a:srgbClr val="C00000"/>
                </a:solidFill>
              </a:rPr>
              <a:t>Outbound NAT</a:t>
            </a:r>
            <a:r>
              <a:rPr lang="en-US" dirty="0"/>
              <a:t> has two sub-varieties: </a:t>
            </a:r>
            <a:r>
              <a:rPr lang="en-US" i="1" dirty="0">
                <a:solidFill>
                  <a:srgbClr val="C00000"/>
                </a:solidFill>
              </a:rPr>
              <a:t>Basic NAT</a:t>
            </a:r>
            <a:r>
              <a:rPr lang="en-US" dirty="0"/>
              <a:t>, which only translates IP addresses, and </a:t>
            </a:r>
            <a:r>
              <a:rPr lang="en-US" i="1" dirty="0">
                <a:solidFill>
                  <a:srgbClr val="C00000"/>
                </a:solidFill>
              </a:rPr>
              <a:t>Network Address/Port Translation </a:t>
            </a:r>
            <a:r>
              <a:rPr lang="en-US" dirty="0">
                <a:solidFill>
                  <a:srgbClr val="C00000"/>
                </a:solidFill>
              </a:rPr>
              <a:t>(NAPT)</a:t>
            </a:r>
            <a:r>
              <a:rPr lang="en-US" dirty="0"/>
              <a:t>, which translates entire session endpoints.</a:t>
            </a:r>
          </a:p>
        </p:txBody>
      </p:sp>
      <p:pic>
        <p:nvPicPr>
          <p:cNvPr id="4" name="Picture 2" descr="underline_base">
            <a:extLst>
              <a:ext uri="{FF2B5EF4-FFF2-40B4-BE49-F238E27FC236}">
                <a16:creationId xmlns:a16="http://schemas.microsoft.com/office/drawing/2014/main" id="{5DC14006-B9B3-044E-826C-B987235274A5}"/>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853" y="871993"/>
            <a:ext cx="4312605" cy="15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24130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p:cNvSpPr>
            <a:spLocks noGrp="1"/>
          </p:cNvSpPr>
          <p:nvPr>
            <p:ph type="sldNum" sz="quarter" idx="10"/>
          </p:nvPr>
        </p:nvSpPr>
        <p:spPr>
          <a:xfrm>
            <a:off x="381000" y="6288741"/>
            <a:ext cx="1887537" cy="3651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3DC9FD-13F0-134B-AAC6-A724DA726FC5}" type="datetimeFigureOut">
              <a:rPr lang="en-US" smtClean="0"/>
              <a:pPr/>
              <a:t>3/8/21</a:t>
            </a:fld>
            <a:endParaRPr lang="en-US" sz="1400">
              <a:solidFill>
                <a:schemeClr val="tx1"/>
              </a:solidFill>
              <a:latin typeface="Times New Roman" charset="0"/>
            </a:endParaRPr>
          </a:p>
        </p:txBody>
      </p:sp>
      <p:sp>
        <p:nvSpPr>
          <p:cNvPr id="16386" name="Rectangle 2"/>
          <p:cNvSpPr>
            <a:spLocks noGrp="1" noChangeArrowheads="1"/>
          </p:cNvSpPr>
          <p:nvPr>
            <p:ph type="title"/>
          </p:nvPr>
        </p:nvSpPr>
        <p:spPr/>
        <p:txBody>
          <a:bodyPr/>
          <a:lstStyle/>
          <a:p>
            <a:r>
              <a:rPr lang="en-US" dirty="0">
                <a:ea typeface="ＭＳ Ｐゴシック" charset="0"/>
                <a:cs typeface="ＭＳ Ｐゴシック" charset="0"/>
              </a:rPr>
              <a:t>Private Network</a:t>
            </a:r>
          </a:p>
        </p:txBody>
      </p:sp>
      <p:sp>
        <p:nvSpPr>
          <p:cNvPr id="16387" name="Rectangle 3"/>
          <p:cNvSpPr>
            <a:spLocks noGrp="1" noChangeArrowheads="1"/>
          </p:cNvSpPr>
          <p:nvPr>
            <p:ph type="body" idx="1"/>
          </p:nvPr>
        </p:nvSpPr>
        <p:spPr>
          <a:xfrm>
            <a:off x="779463" y="1425387"/>
            <a:ext cx="8004773" cy="4863353"/>
          </a:xfrm>
          <a:noFill/>
        </p:spPr>
        <p:txBody>
          <a:bodyPr>
            <a:normAutofit fontScale="85000" lnSpcReduction="20000"/>
          </a:bodyPr>
          <a:lstStyle/>
          <a:p>
            <a:pPr>
              <a:lnSpc>
                <a:spcPct val="110000"/>
              </a:lnSpc>
              <a:spcBef>
                <a:spcPts val="200"/>
              </a:spcBef>
            </a:pPr>
            <a:r>
              <a:rPr lang="en-US" dirty="0"/>
              <a:t>a</a:t>
            </a:r>
            <a:r>
              <a:rPr lang="en-US" dirty="0">
                <a:ea typeface="ＭＳ Ｐゴシック" charset="0"/>
                <a:cs typeface="ＭＳ Ｐゴシック" charset="0"/>
              </a:rPr>
              <a:t> </a:t>
            </a:r>
            <a:r>
              <a:rPr lang="en-US" dirty="0">
                <a:solidFill>
                  <a:srgbClr val="C00000"/>
                </a:solidFill>
                <a:ea typeface="ＭＳ Ｐゴシック" charset="0"/>
                <a:cs typeface="ＭＳ Ｐゴシック" charset="0"/>
              </a:rPr>
              <a:t>Private IP </a:t>
            </a:r>
            <a:r>
              <a:rPr lang="en-US" dirty="0">
                <a:ea typeface="ＭＳ Ｐゴシック" charset="0"/>
                <a:cs typeface="ＭＳ Ｐゴシック" charset="0"/>
              </a:rPr>
              <a:t>network is an IP network that is not accessible to the Internet</a:t>
            </a:r>
            <a:endParaRPr lang="en-US" dirty="0"/>
          </a:p>
          <a:p>
            <a:pPr lvl="1">
              <a:lnSpc>
                <a:spcPct val="110000"/>
              </a:lnSpc>
              <a:spcBef>
                <a:spcPts val="200"/>
              </a:spcBef>
            </a:pPr>
            <a:r>
              <a:rPr lang="en-US" dirty="0">
                <a:cs typeface="ＭＳ Ｐゴシック" charset="0"/>
              </a:rPr>
              <a:t>i</a:t>
            </a:r>
            <a:r>
              <a:rPr lang="en-US" dirty="0">
                <a:ea typeface="ＭＳ Ｐゴシック" charset="0"/>
                <a:cs typeface="ＭＳ Ｐゴシック" charset="0"/>
              </a:rPr>
              <a:t>t is closed and self contained.</a:t>
            </a:r>
          </a:p>
          <a:p>
            <a:pPr>
              <a:lnSpc>
                <a:spcPct val="110000"/>
              </a:lnSpc>
              <a:spcBef>
                <a:spcPts val="200"/>
              </a:spcBef>
            </a:pPr>
            <a:r>
              <a:rPr lang="en-US" dirty="0">
                <a:ea typeface="ＭＳ Ｐゴシック" charset="0"/>
                <a:cs typeface="ＭＳ Ｐゴシック" charset="0"/>
              </a:rPr>
              <a:t>IP addresses in a private network can be assigned arbitrarily </a:t>
            </a:r>
          </a:p>
          <a:p>
            <a:pPr lvl="1">
              <a:lnSpc>
                <a:spcPct val="110000"/>
              </a:lnSpc>
              <a:spcBef>
                <a:spcPts val="200"/>
              </a:spcBef>
            </a:pPr>
            <a:r>
              <a:rPr lang="en-US" dirty="0">
                <a:latin typeface="+mn-lt"/>
              </a:rPr>
              <a:t>n</a:t>
            </a:r>
            <a:r>
              <a:rPr lang="en-US" dirty="0">
                <a:latin typeface="+mn-lt"/>
                <a:ea typeface="ＭＳ Ｐゴシック" charset="0"/>
              </a:rPr>
              <a:t>ot registered and not guaranteed to be globally unique</a:t>
            </a:r>
            <a:endParaRPr lang="en-US" dirty="0">
              <a:latin typeface="+mn-lt"/>
              <a:ea typeface="ＭＳ Ｐゴシック" charset="0"/>
              <a:cs typeface="ＭＳ Ｐゴシック" charset="0"/>
            </a:endParaRPr>
          </a:p>
          <a:p>
            <a:pPr>
              <a:lnSpc>
                <a:spcPct val="110000"/>
              </a:lnSpc>
              <a:spcBef>
                <a:spcPts val="200"/>
              </a:spcBef>
            </a:pPr>
            <a:r>
              <a:rPr lang="en-US" dirty="0">
                <a:ea typeface="ＭＳ Ｐゴシック" charset="0"/>
                <a:cs typeface="ＭＳ Ｐゴシック" charset="0"/>
              </a:rPr>
              <a:t>Generally, private networks use addresses from the following experimental address ranges (</a:t>
            </a:r>
            <a:r>
              <a:rPr lang="en-US" i="1" dirty="0">
                <a:ea typeface="ＭＳ Ｐゴシック" charset="0"/>
                <a:cs typeface="ＭＳ Ｐゴシック" charset="0"/>
              </a:rPr>
              <a:t>non-routable addresses</a:t>
            </a:r>
            <a:r>
              <a:rPr lang="en-US" dirty="0">
                <a:ea typeface="ＭＳ Ｐゴシック" charset="0"/>
                <a:cs typeface="ＭＳ Ｐゴシック" charset="0"/>
              </a:rPr>
              <a:t>): </a:t>
            </a:r>
          </a:p>
          <a:p>
            <a:pPr lvl="1">
              <a:lnSpc>
                <a:spcPct val="110000"/>
              </a:lnSpc>
              <a:spcBef>
                <a:spcPts val="200"/>
              </a:spcBef>
            </a:pPr>
            <a:r>
              <a:rPr lang="en-US" sz="2000" dirty="0">
                <a:latin typeface="+mn-lt"/>
                <a:ea typeface="ＭＳ Ｐゴシック" charset="0"/>
              </a:rPr>
              <a:t>10.0.0.0 – 10.255.255.255</a:t>
            </a:r>
          </a:p>
          <a:p>
            <a:pPr lvl="1">
              <a:lnSpc>
                <a:spcPct val="110000"/>
              </a:lnSpc>
              <a:spcBef>
                <a:spcPts val="200"/>
              </a:spcBef>
            </a:pPr>
            <a:r>
              <a:rPr lang="en-US" sz="2000" dirty="0">
                <a:latin typeface="+mn-lt"/>
                <a:ea typeface="ＭＳ Ｐゴシック" charset="0"/>
              </a:rPr>
              <a:t>172.16.0.0 – 172.31.255.255</a:t>
            </a:r>
          </a:p>
          <a:p>
            <a:pPr lvl="1">
              <a:lnSpc>
                <a:spcPct val="110000"/>
              </a:lnSpc>
              <a:spcBef>
                <a:spcPts val="200"/>
              </a:spcBef>
            </a:pPr>
            <a:r>
              <a:rPr lang="en-US" sz="2000" dirty="0">
                <a:latin typeface="+mn-lt"/>
                <a:ea typeface="ＭＳ Ｐゴシック" charset="0"/>
              </a:rPr>
              <a:t>192.168.0.0 – 192.168.255.255</a:t>
            </a:r>
          </a:p>
          <a:p>
            <a:pPr>
              <a:lnSpc>
                <a:spcPct val="110000"/>
              </a:lnSpc>
              <a:spcBef>
                <a:spcPts val="200"/>
              </a:spcBef>
            </a:pPr>
            <a:r>
              <a:rPr lang="en-US" dirty="0"/>
              <a:t>p</a:t>
            </a:r>
            <a:r>
              <a:rPr lang="en-US" dirty="0">
                <a:ea typeface="ＭＳ Ｐゴシック" charset="0"/>
              </a:rPr>
              <a:t>rivate networks can be connected to the Internet via a router but the devices are not </a:t>
            </a:r>
            <a:r>
              <a:rPr lang="en-US" dirty="0">
                <a:solidFill>
                  <a:srgbClr val="C00000"/>
                </a:solidFill>
                <a:ea typeface="ＭＳ Ｐゴシック" charset="0"/>
              </a:rPr>
              <a:t>directly</a:t>
            </a:r>
            <a:r>
              <a:rPr lang="en-US" dirty="0">
                <a:ea typeface="ＭＳ Ｐゴシック" charset="0"/>
              </a:rPr>
              <a:t> accessible from the outside – NOT VISIBLE in Global INTERNET</a:t>
            </a:r>
            <a:endParaRPr lang="en-US" sz="2200" dirty="0">
              <a:ea typeface="ＭＳ Ｐゴシック" charset="0"/>
            </a:endParaRPr>
          </a:p>
          <a:p>
            <a:endParaRPr lang="en-US" sz="2200" dirty="0">
              <a:ea typeface="ＭＳ Ｐゴシック" charset="0"/>
            </a:endParaRPr>
          </a:p>
          <a:p>
            <a:endParaRPr lang="en-US" sz="2200" dirty="0">
              <a:latin typeface="Arial" charset="0"/>
              <a:ea typeface="ＭＳ Ｐゴシック" charset="0"/>
            </a:endParaRPr>
          </a:p>
        </p:txBody>
      </p:sp>
      <p:pic>
        <p:nvPicPr>
          <p:cNvPr id="5" name="Picture 2" descr="underline_base">
            <a:extLst>
              <a:ext uri="{FF2B5EF4-FFF2-40B4-BE49-F238E27FC236}">
                <a16:creationId xmlns:a16="http://schemas.microsoft.com/office/drawing/2014/main" id="{69BA9B72-2C72-AC45-B1BA-BAD9B343EFF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3" y="1025525"/>
            <a:ext cx="41132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9046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2">
            <a:extLst>
              <a:ext uri="{FF2B5EF4-FFF2-40B4-BE49-F238E27FC236}">
                <a16:creationId xmlns:a16="http://schemas.microsoft.com/office/drawing/2014/main" id="{7378A41A-C9C8-CF46-8918-E6ABE9B51B81}"/>
              </a:ext>
            </a:extLst>
          </p:cNvPr>
          <p:cNvSpPr>
            <a:spLocks noGrp="1" noChangeArrowheads="1"/>
          </p:cNvSpPr>
          <p:nvPr>
            <p:ph type="title"/>
          </p:nvPr>
        </p:nvSpPr>
        <p:spPr>
          <a:xfrm>
            <a:off x="533400" y="228600"/>
            <a:ext cx="7772400" cy="488092"/>
          </a:xfrm>
        </p:spPr>
        <p:txBody>
          <a:bodyPr/>
          <a:lstStyle/>
          <a:p>
            <a:pPr>
              <a:defRPr/>
            </a:pPr>
            <a:r>
              <a:rPr lang="en-US" dirty="0">
                <a:cs typeface="+mj-cs"/>
              </a:rPr>
              <a:t>DHCP Server Scenarios</a:t>
            </a:r>
          </a:p>
        </p:txBody>
      </p:sp>
      <p:sp>
        <p:nvSpPr>
          <p:cNvPr id="48133" name="Rectangle 3">
            <a:extLst>
              <a:ext uri="{FF2B5EF4-FFF2-40B4-BE49-F238E27FC236}">
                <a16:creationId xmlns:a16="http://schemas.microsoft.com/office/drawing/2014/main" id="{1E62A0F6-9EC0-CE4B-A000-C341C5035180}"/>
              </a:ext>
            </a:extLst>
          </p:cNvPr>
          <p:cNvSpPr>
            <a:spLocks noGrp="1" noChangeArrowheads="1"/>
          </p:cNvSpPr>
          <p:nvPr>
            <p:ph type="body" idx="1"/>
          </p:nvPr>
        </p:nvSpPr>
        <p:spPr>
          <a:xfrm>
            <a:off x="434259" y="1016579"/>
            <a:ext cx="7772400" cy="5406082"/>
          </a:xfrm>
        </p:spPr>
        <p:txBody>
          <a:bodyPr/>
          <a:lstStyle/>
          <a:p>
            <a:pPr marL="0" indent="0">
              <a:buNone/>
              <a:defRPr/>
            </a:pPr>
            <a:r>
              <a:rPr lang="en-US" dirty="0"/>
              <a:t>DHCP Scenarios:</a:t>
            </a:r>
          </a:p>
          <a:p>
            <a:pPr>
              <a:defRPr/>
            </a:pPr>
            <a:r>
              <a:rPr lang="en-US" sz="2400" dirty="0"/>
              <a:t>a network can have a </a:t>
            </a:r>
            <a:r>
              <a:rPr lang="en-US" sz="2400" dirty="0">
                <a:solidFill>
                  <a:srgbClr val="C00000"/>
                </a:solidFill>
              </a:rPr>
              <a:t>dedicated DHCP server </a:t>
            </a:r>
            <a:r>
              <a:rPr lang="en-US" sz="2400" dirty="0"/>
              <a:t>or you can configure the </a:t>
            </a:r>
            <a:r>
              <a:rPr lang="en-US" sz="2400" dirty="0">
                <a:solidFill>
                  <a:srgbClr val="C00000"/>
                </a:solidFill>
              </a:rPr>
              <a:t>local network router </a:t>
            </a:r>
            <a:r>
              <a:rPr lang="en-US" sz="2400" dirty="0"/>
              <a:t>to act as a DHCP server</a:t>
            </a:r>
          </a:p>
          <a:p>
            <a:pPr marL="0" indent="0">
              <a:buNone/>
              <a:defRPr/>
            </a:pPr>
            <a:r>
              <a:rPr lang="en-US" sz="2400" dirty="0"/>
              <a:t>or</a:t>
            </a:r>
          </a:p>
          <a:p>
            <a:pPr>
              <a:defRPr/>
            </a:pPr>
            <a:r>
              <a:rPr lang="en-US" sz="2400" dirty="0"/>
              <a:t>a DCHP server may not be on same subnet, in that case, the </a:t>
            </a:r>
            <a:r>
              <a:rPr lang="en-US" sz="2400" dirty="0">
                <a:solidFill>
                  <a:srgbClr val="C00000"/>
                </a:solidFill>
              </a:rPr>
              <a:t>local router </a:t>
            </a:r>
            <a:r>
              <a:rPr lang="en-US" sz="2400" dirty="0"/>
              <a:t>will </a:t>
            </a:r>
            <a:r>
              <a:rPr lang="en-US" sz="2400" dirty="0">
                <a:solidFill>
                  <a:srgbClr val="C00000"/>
                </a:solidFill>
              </a:rPr>
              <a:t>forward the request </a:t>
            </a:r>
            <a:r>
              <a:rPr lang="en-US" sz="2400" dirty="0"/>
              <a:t>to the DHCP </a:t>
            </a:r>
            <a:r>
              <a:rPr lang="en-US" sz="2400" dirty="0">
                <a:solidFill>
                  <a:srgbClr val="C00000"/>
                </a:solidFill>
              </a:rPr>
              <a:t>server</a:t>
            </a:r>
            <a:r>
              <a:rPr lang="en-US" sz="2400" dirty="0"/>
              <a:t> on behalf of the client, i.e., acting as a </a:t>
            </a:r>
            <a:r>
              <a:rPr lang="en-US" sz="2400" dirty="0">
                <a:solidFill>
                  <a:srgbClr val="C00000"/>
                </a:solidFill>
              </a:rPr>
              <a:t>relay agent/proxy </a:t>
            </a:r>
            <a:r>
              <a:rPr lang="en-US" sz="2400" dirty="0"/>
              <a:t>( has to be enabled)</a:t>
            </a:r>
          </a:p>
          <a:p>
            <a:pPr marL="0" indent="0">
              <a:buNone/>
              <a:defRPr/>
            </a:pPr>
            <a:r>
              <a:rPr lang="en-US" sz="2400" dirty="0"/>
              <a:t>or</a:t>
            </a:r>
          </a:p>
          <a:p>
            <a:pPr>
              <a:defRPr/>
            </a:pPr>
            <a:r>
              <a:rPr lang="en-US" sz="2400" dirty="0"/>
              <a:t>there maybe more than one DHCP server on the network. </a:t>
            </a:r>
          </a:p>
          <a:p>
            <a:pPr lvl="1">
              <a:defRPr/>
            </a:pPr>
            <a:r>
              <a:rPr lang="en-US" sz="2000" dirty="0"/>
              <a:t>all, or some, will respond to a client request</a:t>
            </a:r>
          </a:p>
          <a:p>
            <a:pPr lvl="1">
              <a:defRPr/>
            </a:pPr>
            <a:r>
              <a:rPr lang="en-US" sz="2000" dirty="0"/>
              <a:t>client picks one of the responses, usually first response that comes in and </a:t>
            </a:r>
            <a:r>
              <a:rPr lang="en-US" sz="2000" dirty="0">
                <a:solidFill>
                  <a:srgbClr val="C00000"/>
                </a:solidFill>
              </a:rPr>
              <a:t>binds</a:t>
            </a:r>
            <a:r>
              <a:rPr lang="en-US" sz="2000" dirty="0"/>
              <a:t> with that </a:t>
            </a:r>
            <a:r>
              <a:rPr lang="en-US" sz="2000" dirty="0">
                <a:solidFill>
                  <a:srgbClr val="C00000"/>
                </a:solidFill>
              </a:rPr>
              <a:t>server leasing the IP address</a:t>
            </a:r>
            <a:endParaRPr lang="en-US" sz="2000" dirty="0"/>
          </a:p>
          <a:p>
            <a:pPr marL="111125" indent="0">
              <a:buNone/>
              <a:defRPr/>
            </a:pPr>
            <a:endParaRPr lang="en-US" dirty="0"/>
          </a:p>
        </p:txBody>
      </p:sp>
      <p:pic>
        <p:nvPicPr>
          <p:cNvPr id="94211" name="Picture 4" descr="underline_base">
            <a:extLst>
              <a:ext uri="{FF2B5EF4-FFF2-40B4-BE49-F238E27FC236}">
                <a16:creationId xmlns:a16="http://schemas.microsoft.com/office/drawing/2014/main" id="{D4B2B05B-523F-B448-8461-C4A541261287}"/>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744" y="745385"/>
            <a:ext cx="5564339" cy="1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Slide Number Placeholder 5">
            <a:extLst>
              <a:ext uri="{FF2B5EF4-FFF2-40B4-BE49-F238E27FC236}">
                <a16:creationId xmlns:a16="http://schemas.microsoft.com/office/drawing/2014/main" id="{8E85E307-6062-CF4C-B1A6-1611A75C9D11}"/>
              </a:ext>
            </a:extLst>
          </p:cNvPr>
          <p:cNvSpPr>
            <a:spLocks noGrp="1"/>
          </p:cNvSpPr>
          <p:nvPr>
            <p:ph type="sldNum" sz="quarter" idx="4294967295"/>
          </p:nvPr>
        </p:nvSpPr>
        <p:spPr>
          <a:xfrm>
            <a:off x="8456613" y="6475413"/>
            <a:ext cx="561975" cy="273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latin typeface="Tahoma" panose="020B0604030504040204" pitchFamily="34" charset="0"/>
              </a:rPr>
              <a:t>4-</a:t>
            </a:r>
            <a:fld id="{5F175D2C-201C-0646-BFE8-6B2A81970757}" type="slidenum">
              <a:rPr lang="en-US" altLang="en-US" sz="1200">
                <a:latin typeface="Tahoma" panose="020B0604030504040204" pitchFamily="34" charset="0"/>
              </a:rPr>
              <a:pPr/>
              <a:t>5</a:t>
            </a:fld>
            <a:endParaRPr lang="en-US" altLang="en-US" sz="1200">
              <a:latin typeface="Tahoma" panose="020B0604030504040204" pitchFamily="34" charset="0"/>
            </a:endParaRPr>
          </a:p>
        </p:txBody>
      </p:sp>
      <p:sp>
        <p:nvSpPr>
          <p:cNvPr id="94213" name="Footer Placeholder 2">
            <a:extLst>
              <a:ext uri="{FF2B5EF4-FFF2-40B4-BE49-F238E27FC236}">
                <a16:creationId xmlns:a16="http://schemas.microsoft.com/office/drawing/2014/main" id="{D52F6A0D-B27F-3D49-849C-2C2101F0FCCB}"/>
              </a:ext>
            </a:extLst>
          </p:cNvPr>
          <p:cNvSpPr>
            <a:spLocks noGrp="1"/>
          </p:cNvSpPr>
          <p:nvPr>
            <p:ph type="ftr" sz="quarter" idx="4294967295"/>
          </p:nvPr>
        </p:nvSpPr>
        <p:spPr bwMode="auto">
          <a:xfrm>
            <a:off x="6375400" y="6475413"/>
            <a:ext cx="2178050" cy="241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200">
                <a:solidFill>
                  <a:srgbClr val="000000"/>
                </a:solidFill>
                <a:latin typeface="Tahoma" panose="020B0604030504040204" pitchFamily="34" charset="0"/>
                <a:cs typeface="Arial" panose="020B0604020202020204" pitchFamily="34" charset="0"/>
              </a:rPr>
              <a:t>Network Layer: Data Plane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3"/>
          <p:cNvSpPr>
            <a:spLocks noGrp="1"/>
          </p:cNvSpPr>
          <p:nvPr>
            <p:ph type="sldNum" sz="quarter" idx="10"/>
          </p:nvPr>
        </p:nvSpPr>
        <p:spPr>
          <a:xfrm>
            <a:off x="381000" y="6288741"/>
            <a:ext cx="1887537" cy="3651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3DC9FD-13F0-134B-AAC6-A724DA726FC5}" type="datetimeFigureOut">
              <a:rPr lang="en-US" smtClean="0"/>
              <a:pPr/>
              <a:t>3/8/21</a:t>
            </a:fld>
            <a:endParaRPr lang="en-US" sz="1400">
              <a:solidFill>
                <a:schemeClr val="tx1"/>
              </a:solidFill>
              <a:latin typeface="Times New Roman" charset="0"/>
            </a:endParaRPr>
          </a:p>
        </p:txBody>
      </p:sp>
      <p:sp>
        <p:nvSpPr>
          <p:cNvPr id="17410" name="Rectangle 2"/>
          <p:cNvSpPr>
            <a:spLocks noGrp="1" noChangeArrowheads="1"/>
          </p:cNvSpPr>
          <p:nvPr>
            <p:ph type="body" idx="1"/>
          </p:nvPr>
        </p:nvSpPr>
        <p:spPr/>
        <p:txBody>
          <a:bodyPr/>
          <a:lstStyle/>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pPr>
              <a:buFontTx/>
              <a:buNone/>
            </a:pPr>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sp>
        <p:nvSpPr>
          <p:cNvPr id="17411" name="Rectangle 4"/>
          <p:cNvSpPr>
            <a:spLocks noGrp="1" noChangeArrowheads="1"/>
          </p:cNvSpPr>
          <p:nvPr>
            <p:ph type="title"/>
          </p:nvPr>
        </p:nvSpPr>
        <p:spPr>
          <a:xfrm>
            <a:off x="533400" y="228600"/>
            <a:ext cx="7772400" cy="711200"/>
          </a:xfrm>
        </p:spPr>
        <p:txBody>
          <a:bodyPr/>
          <a:lstStyle/>
          <a:p>
            <a:r>
              <a:rPr lang="en-US" sz="4000" dirty="0">
                <a:ea typeface="ＭＳ Ｐゴシック" charset="0"/>
                <a:cs typeface="ＭＳ Ｐゴシック" charset="0"/>
              </a:rPr>
              <a:t>Private Networks and IP Addresses</a:t>
            </a:r>
          </a:p>
        </p:txBody>
      </p:sp>
      <p:sp>
        <p:nvSpPr>
          <p:cNvPr id="17412" name="Rectangle 6"/>
          <p:cNvSpPr>
            <a:spLocks noChangeArrowheads="1"/>
          </p:cNvSpPr>
          <p:nvPr/>
        </p:nvSpPr>
        <p:spPr bwMode="auto">
          <a:xfrm>
            <a:off x="0" y="226218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3" tIns="45717" rIns="91433" bIns="45717" anchor="ctr">
            <a:spAutoFit/>
          </a:bodyPr>
          <a:lstStyle/>
          <a:p>
            <a:endParaRPr lang="en-US"/>
          </a:p>
        </p:txBody>
      </p:sp>
      <p:graphicFrame>
        <p:nvGraphicFramePr>
          <p:cNvPr id="17413" name="Object 2"/>
          <p:cNvGraphicFramePr>
            <a:graphicFrameLocks noChangeAspect="1"/>
          </p:cNvGraphicFramePr>
          <p:nvPr>
            <p:extLst>
              <p:ext uri="{D42A27DB-BD31-4B8C-83A1-F6EECF244321}">
                <p14:modId xmlns:p14="http://schemas.microsoft.com/office/powerpoint/2010/main" val="2978273501"/>
              </p:ext>
            </p:extLst>
          </p:nvPr>
        </p:nvGraphicFramePr>
        <p:xfrm>
          <a:off x="324409" y="2050524"/>
          <a:ext cx="7904163" cy="3333750"/>
        </p:xfrm>
        <a:graphic>
          <a:graphicData uri="http://schemas.openxmlformats.org/presentationml/2006/ole">
            <mc:AlternateContent xmlns:mc="http://schemas.openxmlformats.org/markup-compatibility/2006">
              <mc:Choice xmlns:v="urn:schemas-microsoft-com:vml" Requires="v">
                <p:oleObj spid="_x0000_s242840" name="Visio" r:id="rId3" imgW="7188200" imgH="3289300" progId="Visio.Drawing.6">
                  <p:embed/>
                </p:oleObj>
              </mc:Choice>
              <mc:Fallback>
                <p:oleObj name="Visio" r:id="rId3" imgW="7188200" imgH="3289300" progId="Visio.Drawing.6">
                  <p:embed/>
                  <p:pic>
                    <p:nvPicPr>
                      <p:cNvPr id="1741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409" y="2050524"/>
                        <a:ext cx="7904163" cy="3333750"/>
                      </a:xfrm>
                      <a:prstGeom prst="rect">
                        <a:avLst/>
                      </a:prstGeom>
                      <a:solidFill>
                        <a:srgbClr val="FFBE7F"/>
                      </a:solidFill>
                      <a:ln>
                        <a:noFill/>
                      </a:ln>
                    </p:spPr>
                  </p:pic>
                </p:oleObj>
              </mc:Fallback>
            </mc:AlternateContent>
          </a:graphicData>
        </a:graphic>
      </p:graphicFrame>
      <p:pic>
        <p:nvPicPr>
          <p:cNvPr id="7" name="Picture 2" descr="underline_base">
            <a:extLst>
              <a:ext uri="{FF2B5EF4-FFF2-40B4-BE49-F238E27FC236}">
                <a16:creationId xmlns:a16="http://schemas.microsoft.com/office/drawing/2014/main" id="{D63F6D04-1DAB-1744-AEAF-51387FCF4159}"/>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921625"/>
            <a:ext cx="7477467" cy="12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5AF3A3E-B094-0E49-998E-B6246C8BBDE8}"/>
              </a:ext>
            </a:extLst>
          </p:cNvPr>
          <p:cNvSpPr/>
          <p:nvPr/>
        </p:nvSpPr>
        <p:spPr bwMode="auto">
          <a:xfrm>
            <a:off x="915428" y="3175654"/>
            <a:ext cx="877331" cy="253337"/>
          </a:xfrm>
          <a:prstGeom prst="rect">
            <a:avLst/>
          </a:prstGeom>
          <a:no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42B35755-A993-174B-B696-C497AE717B56}"/>
              </a:ext>
            </a:extLst>
          </p:cNvPr>
          <p:cNvSpPr/>
          <p:nvPr/>
        </p:nvSpPr>
        <p:spPr bwMode="auto">
          <a:xfrm>
            <a:off x="4272133" y="4595812"/>
            <a:ext cx="1112108" cy="321276"/>
          </a:xfrm>
          <a:prstGeom prst="rect">
            <a:avLst/>
          </a:prstGeom>
          <a:noFill/>
          <a:ln w="9525" cap="flat" cmpd="sng" algn="ctr">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093ECC60-A009-6041-9BC6-541BBF38B5AE}"/>
              </a:ext>
            </a:extLst>
          </p:cNvPr>
          <p:cNvSpPr/>
          <p:nvPr/>
        </p:nvSpPr>
        <p:spPr bwMode="auto">
          <a:xfrm>
            <a:off x="5014784" y="4119370"/>
            <a:ext cx="1112108" cy="321276"/>
          </a:xfrm>
          <a:prstGeom prst="rect">
            <a:avLst/>
          </a:prstGeom>
          <a:noFill/>
          <a:ln w="9525" cap="flat" cmpd="sng" algn="ctr">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BCC6E77E-938D-5C45-8BE4-058204988FC9}"/>
              </a:ext>
            </a:extLst>
          </p:cNvPr>
          <p:cNvSpPr txBox="1"/>
          <p:nvPr/>
        </p:nvSpPr>
        <p:spPr>
          <a:xfrm>
            <a:off x="5542991" y="4747322"/>
            <a:ext cx="2497091" cy="369332"/>
          </a:xfrm>
          <a:prstGeom prst="rect">
            <a:avLst/>
          </a:prstGeom>
          <a:noFill/>
        </p:spPr>
        <p:txBody>
          <a:bodyPr wrap="square" rtlCol="0">
            <a:spAutoFit/>
          </a:bodyPr>
          <a:lstStyle/>
          <a:p>
            <a:r>
              <a:rPr lang="en-US" dirty="0">
                <a:solidFill>
                  <a:schemeClr val="accent1">
                    <a:lumMod val="75000"/>
                  </a:schemeClr>
                </a:solidFill>
              </a:rPr>
              <a:t>Public IP Addresses</a:t>
            </a:r>
          </a:p>
        </p:txBody>
      </p:sp>
      <p:sp>
        <p:nvSpPr>
          <p:cNvPr id="12" name="Rectangle 11">
            <a:extLst>
              <a:ext uri="{FF2B5EF4-FFF2-40B4-BE49-F238E27FC236}">
                <a16:creationId xmlns:a16="http://schemas.microsoft.com/office/drawing/2014/main" id="{A2F4F0A5-E4F1-1443-8499-256776EFCF95}"/>
              </a:ext>
            </a:extLst>
          </p:cNvPr>
          <p:cNvSpPr/>
          <p:nvPr/>
        </p:nvSpPr>
        <p:spPr bwMode="auto">
          <a:xfrm>
            <a:off x="2496066" y="4181817"/>
            <a:ext cx="1112108" cy="321273"/>
          </a:xfrm>
          <a:prstGeom prst="rect">
            <a:avLst/>
          </a:prstGeom>
          <a:noFill/>
          <a:ln w="9525" cap="flat" cmpd="sng" algn="ctr">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Rectangle 12">
            <a:extLst>
              <a:ext uri="{FF2B5EF4-FFF2-40B4-BE49-F238E27FC236}">
                <a16:creationId xmlns:a16="http://schemas.microsoft.com/office/drawing/2014/main" id="{92BF1320-E627-F844-8D4C-98C87D307F1D}"/>
              </a:ext>
            </a:extLst>
          </p:cNvPr>
          <p:cNvSpPr/>
          <p:nvPr/>
        </p:nvSpPr>
        <p:spPr bwMode="auto">
          <a:xfrm>
            <a:off x="2057401" y="3627886"/>
            <a:ext cx="562746" cy="249919"/>
          </a:xfrm>
          <a:prstGeom prst="rect">
            <a:avLst/>
          </a:prstGeom>
          <a:no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 name="Rectangle 13">
            <a:extLst>
              <a:ext uri="{FF2B5EF4-FFF2-40B4-BE49-F238E27FC236}">
                <a16:creationId xmlns:a16="http://schemas.microsoft.com/office/drawing/2014/main" id="{FFEBBD11-6109-824F-A0C5-F094088DF08E}"/>
              </a:ext>
            </a:extLst>
          </p:cNvPr>
          <p:cNvSpPr/>
          <p:nvPr/>
        </p:nvSpPr>
        <p:spPr bwMode="auto">
          <a:xfrm>
            <a:off x="1945159" y="3175653"/>
            <a:ext cx="877331" cy="253337"/>
          </a:xfrm>
          <a:prstGeom prst="rect">
            <a:avLst/>
          </a:prstGeom>
          <a:no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0AB8397B-10FF-7841-98E7-07DF3CC3A9C1}"/>
              </a:ext>
            </a:extLst>
          </p:cNvPr>
          <p:cNvSpPr/>
          <p:nvPr/>
        </p:nvSpPr>
        <p:spPr bwMode="auto">
          <a:xfrm>
            <a:off x="7198841" y="3175653"/>
            <a:ext cx="877331" cy="253337"/>
          </a:xfrm>
          <a:prstGeom prst="rect">
            <a:avLst/>
          </a:prstGeom>
          <a:no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28CE35D0-B4E0-734E-AE88-AE974E5FD12B}"/>
              </a:ext>
            </a:extLst>
          </p:cNvPr>
          <p:cNvSpPr/>
          <p:nvPr/>
        </p:nvSpPr>
        <p:spPr bwMode="auto">
          <a:xfrm>
            <a:off x="6126892" y="3174144"/>
            <a:ext cx="877331" cy="253337"/>
          </a:xfrm>
          <a:prstGeom prst="rect">
            <a:avLst/>
          </a:prstGeom>
          <a:no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TextBox 16">
            <a:extLst>
              <a:ext uri="{FF2B5EF4-FFF2-40B4-BE49-F238E27FC236}">
                <a16:creationId xmlns:a16="http://schemas.microsoft.com/office/drawing/2014/main" id="{54DC594D-8B26-3E48-861D-B29EBF70DA8B}"/>
              </a:ext>
            </a:extLst>
          </p:cNvPr>
          <p:cNvSpPr txBox="1"/>
          <p:nvPr/>
        </p:nvSpPr>
        <p:spPr>
          <a:xfrm>
            <a:off x="3171054" y="2515969"/>
            <a:ext cx="2497091" cy="646331"/>
          </a:xfrm>
          <a:prstGeom prst="rect">
            <a:avLst/>
          </a:prstGeom>
          <a:noFill/>
        </p:spPr>
        <p:txBody>
          <a:bodyPr wrap="square" rtlCol="0">
            <a:spAutoFit/>
          </a:bodyPr>
          <a:lstStyle/>
          <a:p>
            <a:r>
              <a:rPr lang="en-US" dirty="0">
                <a:solidFill>
                  <a:srgbClr val="C00000"/>
                </a:solidFill>
              </a:rPr>
              <a:t>Private IP Addresses</a:t>
            </a:r>
          </a:p>
          <a:p>
            <a:r>
              <a:rPr lang="en-US" dirty="0">
                <a:solidFill>
                  <a:srgbClr val="C00000"/>
                </a:solidFill>
              </a:rPr>
              <a:t>Not Globally Unique</a:t>
            </a:r>
          </a:p>
        </p:txBody>
      </p:sp>
      <p:sp>
        <p:nvSpPr>
          <p:cNvPr id="18" name="Rectangle 17">
            <a:extLst>
              <a:ext uri="{FF2B5EF4-FFF2-40B4-BE49-F238E27FC236}">
                <a16:creationId xmlns:a16="http://schemas.microsoft.com/office/drawing/2014/main" id="{7235830A-132D-5444-A057-551035276776}"/>
              </a:ext>
            </a:extLst>
          </p:cNvPr>
          <p:cNvSpPr/>
          <p:nvPr/>
        </p:nvSpPr>
        <p:spPr bwMode="auto">
          <a:xfrm>
            <a:off x="5993027" y="3625983"/>
            <a:ext cx="562745" cy="251822"/>
          </a:xfrm>
          <a:prstGeom prst="rect">
            <a:avLst/>
          </a:prstGeom>
          <a:no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6DA763A1-E97D-8E4D-AA95-DB3B9BFAAAA7}"/>
              </a:ext>
            </a:extLst>
          </p:cNvPr>
          <p:cNvSpPr/>
          <p:nvPr/>
        </p:nvSpPr>
        <p:spPr bwMode="auto">
          <a:xfrm>
            <a:off x="833050" y="3722630"/>
            <a:ext cx="1224349" cy="321273"/>
          </a:xfrm>
          <a:prstGeom prst="rect">
            <a:avLst/>
          </a:prstGeom>
          <a:noFill/>
          <a:ln w="9525"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accent6"/>
              </a:solidFill>
              <a:effectLst/>
              <a:latin typeface="Arial" charset="0"/>
            </a:endParaRPr>
          </a:p>
        </p:txBody>
      </p:sp>
      <p:sp>
        <p:nvSpPr>
          <p:cNvPr id="20" name="Rectangle 19">
            <a:extLst>
              <a:ext uri="{FF2B5EF4-FFF2-40B4-BE49-F238E27FC236}">
                <a16:creationId xmlns:a16="http://schemas.microsoft.com/office/drawing/2014/main" id="{9BD8930B-958D-044F-BAA3-4F2D85EF8DA8}"/>
              </a:ext>
            </a:extLst>
          </p:cNvPr>
          <p:cNvSpPr/>
          <p:nvPr/>
        </p:nvSpPr>
        <p:spPr bwMode="auto">
          <a:xfrm>
            <a:off x="6565557" y="3749559"/>
            <a:ext cx="1224349" cy="321273"/>
          </a:xfrm>
          <a:prstGeom prst="rect">
            <a:avLst/>
          </a:prstGeom>
          <a:noFill/>
          <a:ln w="9525"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 name="TextBox 3">
            <a:extLst>
              <a:ext uri="{FF2B5EF4-FFF2-40B4-BE49-F238E27FC236}">
                <a16:creationId xmlns:a16="http://schemas.microsoft.com/office/drawing/2014/main" id="{F0861909-FA39-D848-9DBC-26963BEBFB23}"/>
              </a:ext>
            </a:extLst>
          </p:cNvPr>
          <p:cNvSpPr txBox="1"/>
          <p:nvPr/>
        </p:nvSpPr>
        <p:spPr>
          <a:xfrm>
            <a:off x="418071" y="4630632"/>
            <a:ext cx="3082895" cy="646331"/>
          </a:xfrm>
          <a:prstGeom prst="rect">
            <a:avLst/>
          </a:prstGeom>
          <a:noFill/>
        </p:spPr>
        <p:txBody>
          <a:bodyPr wrap="none" rtlCol="0">
            <a:spAutoFit/>
          </a:bodyPr>
          <a:lstStyle/>
          <a:p>
            <a:r>
              <a:rPr lang="en-US" dirty="0">
                <a:solidFill>
                  <a:schemeClr val="accent6"/>
                </a:solidFill>
              </a:rPr>
              <a:t>Private Networks Invisible to</a:t>
            </a:r>
          </a:p>
          <a:p>
            <a:r>
              <a:rPr lang="en-US" dirty="0">
                <a:solidFill>
                  <a:schemeClr val="accent6"/>
                </a:solidFill>
              </a:rPr>
              <a:t>Global Internet</a:t>
            </a:r>
          </a:p>
        </p:txBody>
      </p:sp>
    </p:spTree>
    <p:extLst>
      <p:ext uri="{BB962C8B-B14F-4D97-AF65-F5344CB8AC3E}">
        <p14:creationId xmlns:p14="http://schemas.microsoft.com/office/powerpoint/2010/main" val="9812525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Number Placeholder 3"/>
          <p:cNvSpPr>
            <a:spLocks noGrp="1"/>
          </p:cNvSpPr>
          <p:nvPr>
            <p:ph type="sldNum" sz="quarter" idx="10"/>
          </p:nvPr>
        </p:nvSpPr>
        <p:spPr>
          <a:xfrm>
            <a:off x="381000" y="6288741"/>
            <a:ext cx="1887537" cy="3651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3DC9FD-13F0-134B-AAC6-A724DA726FC5}" type="datetimeFigureOut">
              <a:rPr lang="en-US" smtClean="0"/>
              <a:pPr/>
              <a:t>3/8/21</a:t>
            </a:fld>
            <a:endParaRPr lang="en-US" sz="1400">
              <a:solidFill>
                <a:schemeClr val="tx1"/>
              </a:solidFill>
              <a:latin typeface="Times New Roman" charset="0"/>
            </a:endParaRPr>
          </a:p>
        </p:txBody>
      </p:sp>
      <p:sp>
        <p:nvSpPr>
          <p:cNvPr id="18434" name="Rectangle 2"/>
          <p:cNvSpPr>
            <a:spLocks noGrp="1" noChangeArrowheads="1"/>
          </p:cNvSpPr>
          <p:nvPr>
            <p:ph type="title"/>
          </p:nvPr>
        </p:nvSpPr>
        <p:spPr>
          <a:xfrm>
            <a:off x="533399" y="228600"/>
            <a:ext cx="8286510" cy="756584"/>
          </a:xfrm>
        </p:spPr>
        <p:txBody>
          <a:bodyPr/>
          <a:lstStyle/>
          <a:p>
            <a:r>
              <a:rPr lang="en-US" sz="4000" dirty="0">
                <a:ea typeface="ＭＳ Ｐゴシック" charset="0"/>
                <a:cs typeface="ＭＳ Ｐゴシック" charset="0"/>
              </a:rPr>
              <a:t>Network Address Translation (NAT)</a:t>
            </a:r>
          </a:p>
        </p:txBody>
      </p:sp>
      <p:sp>
        <p:nvSpPr>
          <p:cNvPr id="18435" name="Rectangle 3"/>
          <p:cNvSpPr>
            <a:spLocks noGrp="1" noChangeArrowheads="1"/>
          </p:cNvSpPr>
          <p:nvPr>
            <p:ph type="body" idx="1"/>
          </p:nvPr>
        </p:nvSpPr>
        <p:spPr>
          <a:xfrm>
            <a:off x="533400" y="1600199"/>
            <a:ext cx="8008938" cy="4883975"/>
          </a:xfrm>
          <a:noFill/>
        </p:spPr>
        <p:txBody>
          <a:bodyPr>
            <a:normAutofit lnSpcReduction="10000"/>
          </a:bodyPr>
          <a:lstStyle/>
          <a:p>
            <a:pPr>
              <a:lnSpc>
                <a:spcPct val="100000"/>
              </a:lnSpc>
              <a:spcBef>
                <a:spcPts val="200"/>
              </a:spcBef>
            </a:pPr>
            <a:r>
              <a:rPr lang="en-US" dirty="0">
                <a:ea typeface="ＭＳ Ｐゴシック" charset="0"/>
                <a:cs typeface="ＭＳ Ｐゴシック" charset="0"/>
              </a:rPr>
              <a:t>Traditional NAT is a method that enables </a:t>
            </a:r>
            <a:r>
              <a:rPr lang="en-US" dirty="0">
                <a:solidFill>
                  <a:srgbClr val="C00000"/>
                </a:solidFill>
                <a:ea typeface="ＭＳ Ｐゴシック" charset="0"/>
                <a:cs typeface="ＭＳ Ｐゴシック" charset="0"/>
              </a:rPr>
              <a:t>hosts</a:t>
            </a:r>
            <a:r>
              <a:rPr lang="en-US" dirty="0">
                <a:ea typeface="ＭＳ Ｐゴシック" charset="0"/>
                <a:cs typeface="ＭＳ Ｐゴシック" charset="0"/>
              </a:rPr>
              <a:t> on </a:t>
            </a:r>
            <a:r>
              <a:rPr lang="en-US" dirty="0">
                <a:solidFill>
                  <a:srgbClr val="C00000"/>
                </a:solidFill>
                <a:ea typeface="ＭＳ Ｐゴシック" charset="0"/>
                <a:cs typeface="ＭＳ Ｐゴシック" charset="0"/>
              </a:rPr>
              <a:t>private</a:t>
            </a:r>
            <a:r>
              <a:rPr lang="en-US" dirty="0">
                <a:ea typeface="ＭＳ Ｐゴシック" charset="0"/>
                <a:cs typeface="ＭＳ Ｐゴシック" charset="0"/>
              </a:rPr>
              <a:t> networks to communicate with hosts on the public </a:t>
            </a:r>
            <a:r>
              <a:rPr lang="en-US" dirty="0">
                <a:solidFill>
                  <a:srgbClr val="C00000"/>
                </a:solidFill>
                <a:ea typeface="ＭＳ Ｐゴシック" charset="0"/>
                <a:cs typeface="ＭＳ Ｐゴシック" charset="0"/>
              </a:rPr>
              <a:t>Internet</a:t>
            </a:r>
          </a:p>
          <a:p>
            <a:pPr lvl="1">
              <a:lnSpc>
                <a:spcPct val="100000"/>
              </a:lnSpc>
              <a:spcBef>
                <a:spcPts val="200"/>
              </a:spcBef>
            </a:pPr>
            <a:r>
              <a:rPr lang="en-US" dirty="0">
                <a:solidFill>
                  <a:srgbClr val="C00000"/>
                </a:solidFill>
                <a:cs typeface="ＭＳ Ｐゴシック" charset="0"/>
              </a:rPr>
              <a:t>only allows private </a:t>
            </a:r>
            <a:r>
              <a:rPr lang="en-US" dirty="0">
                <a:solidFill>
                  <a:srgbClr val="C00000"/>
                </a:solidFill>
                <a:cs typeface="ＭＳ Ｐゴシック" charset="0"/>
                <a:sym typeface="Wingdings" pitchFamily="2" charset="2"/>
              </a:rPr>
              <a:t></a:t>
            </a:r>
            <a:r>
              <a:rPr lang="en-US" dirty="0">
                <a:solidFill>
                  <a:srgbClr val="C00000"/>
                </a:solidFill>
                <a:cs typeface="ＭＳ Ｐゴシック" charset="0"/>
              </a:rPr>
              <a:t> public connections</a:t>
            </a:r>
            <a:endParaRPr lang="en-US" dirty="0">
              <a:solidFill>
                <a:srgbClr val="C00000"/>
              </a:solidFill>
              <a:ea typeface="ＭＳ Ｐゴシック" charset="0"/>
              <a:cs typeface="ＭＳ Ｐゴシック" charset="0"/>
            </a:endParaRPr>
          </a:p>
          <a:p>
            <a:pPr marL="0" indent="0">
              <a:lnSpc>
                <a:spcPct val="100000"/>
              </a:lnSpc>
              <a:spcBef>
                <a:spcPts val="200"/>
              </a:spcBef>
              <a:buNone/>
            </a:pPr>
            <a:endParaRPr lang="en-US" dirty="0">
              <a:ea typeface="ＭＳ Ｐゴシック" charset="0"/>
              <a:cs typeface="ＭＳ Ｐゴシック" charset="0"/>
            </a:endParaRPr>
          </a:p>
          <a:p>
            <a:pPr>
              <a:lnSpc>
                <a:spcPct val="100000"/>
              </a:lnSpc>
              <a:spcBef>
                <a:spcPts val="200"/>
              </a:spcBef>
            </a:pPr>
            <a:r>
              <a:rPr lang="en-US" dirty="0">
                <a:ea typeface="ＭＳ Ｐゴシック" charset="0"/>
                <a:cs typeface="ＭＳ Ｐゴシック" charset="0"/>
              </a:rPr>
              <a:t>NAT is run on routers that connect private networks to the public Internet, to </a:t>
            </a:r>
          </a:p>
          <a:p>
            <a:pPr lvl="1">
              <a:lnSpc>
                <a:spcPct val="100000"/>
              </a:lnSpc>
              <a:spcBef>
                <a:spcPts val="200"/>
              </a:spcBef>
            </a:pPr>
            <a:r>
              <a:rPr lang="en-US" dirty="0">
                <a:solidFill>
                  <a:srgbClr val="C00000"/>
                </a:solidFill>
                <a:ea typeface="ＭＳ Ｐゴシック" charset="0"/>
                <a:cs typeface="ＭＳ Ｐゴシック" charset="0"/>
              </a:rPr>
              <a:t>replace</a:t>
            </a:r>
            <a:r>
              <a:rPr lang="en-US" dirty="0">
                <a:ea typeface="ＭＳ Ｐゴシック" charset="0"/>
                <a:cs typeface="ＭＳ Ｐゴシック" charset="0"/>
              </a:rPr>
              <a:t> the </a:t>
            </a:r>
            <a:r>
              <a:rPr lang="en-US" dirty="0">
                <a:solidFill>
                  <a:srgbClr val="C00000"/>
                </a:solidFill>
                <a:ea typeface="ＭＳ Ｐゴシック" charset="0"/>
                <a:cs typeface="ＭＳ Ｐゴシック" charset="0"/>
              </a:rPr>
              <a:t>IP address-port pair </a:t>
            </a:r>
            <a:r>
              <a:rPr lang="en-US" dirty="0">
                <a:ea typeface="ＭＳ Ｐゴシック" charset="0"/>
                <a:cs typeface="ＭＳ Ｐゴシック" charset="0"/>
              </a:rPr>
              <a:t>of an IP packet with another IP address-port pair</a:t>
            </a:r>
            <a:r>
              <a:rPr lang="en-US" dirty="0"/>
              <a:t> at the </a:t>
            </a:r>
            <a:r>
              <a:rPr lang="en-US" dirty="0">
                <a:solidFill>
                  <a:srgbClr val="C00000"/>
                </a:solidFill>
              </a:rPr>
              <a:t>boundary</a:t>
            </a:r>
            <a:r>
              <a:rPr lang="en-US" dirty="0"/>
              <a:t> of a private network</a:t>
            </a:r>
          </a:p>
          <a:p>
            <a:pPr lvl="2">
              <a:spcBef>
                <a:spcPts val="200"/>
              </a:spcBef>
            </a:pPr>
            <a:r>
              <a:rPr lang="en-US" dirty="0">
                <a:ea typeface="ＭＳ Ｐゴシック" charset="0"/>
                <a:cs typeface="ＭＳ Ｐゴシック" charset="0"/>
              </a:rPr>
              <a:t>Outbound Traffic – Private to Public (Private Host IP to Public IP)</a:t>
            </a:r>
          </a:p>
          <a:p>
            <a:pPr lvl="2">
              <a:spcBef>
                <a:spcPts val="200"/>
              </a:spcBef>
            </a:pPr>
            <a:r>
              <a:rPr lang="en-US" dirty="0">
                <a:ea typeface="ＭＳ Ｐゴシック" charset="0"/>
                <a:cs typeface="ＭＳ Ｐゴシック" charset="0"/>
              </a:rPr>
              <a:t>Inbound Traffic – Public to Private (Public IP to Private Host IP) </a:t>
            </a:r>
          </a:p>
          <a:p>
            <a:endParaRPr lang="en-US" dirty="0">
              <a:latin typeface="Arial" charset="0"/>
              <a:ea typeface="ＭＳ Ｐゴシック" charset="0"/>
              <a:cs typeface="ＭＳ Ｐゴシック" charset="0"/>
            </a:endParaRPr>
          </a:p>
        </p:txBody>
      </p:sp>
      <p:pic>
        <p:nvPicPr>
          <p:cNvPr id="5" name="Picture 2" descr="underline_base">
            <a:extLst>
              <a:ext uri="{FF2B5EF4-FFF2-40B4-BE49-F238E27FC236}">
                <a16:creationId xmlns:a16="http://schemas.microsoft.com/office/drawing/2014/main" id="{8C042DAC-CDE0-5240-8910-7C5CD280F2E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663" y="1025525"/>
            <a:ext cx="8008938" cy="1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66545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Number Placeholder 3"/>
          <p:cNvSpPr>
            <a:spLocks noGrp="1"/>
          </p:cNvSpPr>
          <p:nvPr>
            <p:ph type="sldNum" sz="quarter" idx="10"/>
          </p:nvPr>
        </p:nvSpPr>
        <p:spPr>
          <a:xfrm>
            <a:off x="381000" y="6288741"/>
            <a:ext cx="1887537" cy="3651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3DC9FD-13F0-134B-AAC6-A724DA726FC5}" type="datetimeFigureOut">
              <a:rPr lang="en-US" smtClean="0"/>
              <a:pPr/>
              <a:t>3/8/21</a:t>
            </a:fld>
            <a:endParaRPr lang="en-US" sz="1400">
              <a:solidFill>
                <a:schemeClr val="tx1"/>
              </a:solidFill>
              <a:latin typeface="Times New Roman" charset="0"/>
            </a:endParaRPr>
          </a:p>
        </p:txBody>
      </p:sp>
      <p:sp>
        <p:nvSpPr>
          <p:cNvPr id="19458" name="Rectangle 4"/>
          <p:cNvSpPr>
            <a:spLocks noGrp="1" noChangeArrowheads="1"/>
          </p:cNvSpPr>
          <p:nvPr>
            <p:ph type="title"/>
          </p:nvPr>
        </p:nvSpPr>
        <p:spPr>
          <a:xfrm>
            <a:off x="261551" y="116650"/>
            <a:ext cx="7772400" cy="577850"/>
          </a:xfrm>
        </p:spPr>
        <p:txBody>
          <a:bodyPr/>
          <a:lstStyle/>
          <a:p>
            <a:r>
              <a:rPr lang="en-US" dirty="0">
                <a:ea typeface="ＭＳ Ｐゴシック" charset="0"/>
                <a:cs typeface="ＭＳ Ｐゴシック" charset="0"/>
              </a:rPr>
              <a:t>Basic operation of NAT</a:t>
            </a:r>
          </a:p>
        </p:txBody>
      </p:sp>
      <p:sp>
        <p:nvSpPr>
          <p:cNvPr id="19459" name="Rectangle 7"/>
          <p:cNvSpPr>
            <a:spLocks noGrp="1" noChangeArrowheads="1"/>
          </p:cNvSpPr>
          <p:nvPr>
            <p:ph type="body" idx="1"/>
          </p:nvPr>
        </p:nvSpPr>
        <p:spPr>
          <a:xfrm>
            <a:off x="111125" y="5410200"/>
            <a:ext cx="8915400" cy="1157288"/>
          </a:xfrm>
        </p:spPr>
        <p:txBody>
          <a:bodyPr/>
          <a:lstStyle/>
          <a:p>
            <a:r>
              <a:rPr lang="en-US" dirty="0">
                <a:ea typeface="ＭＳ Ｐゴシック" charset="0"/>
                <a:cs typeface="ＭＳ Ｐゴシック" charset="0"/>
              </a:rPr>
              <a:t>NAT device has address translation table</a:t>
            </a:r>
          </a:p>
          <a:p>
            <a:r>
              <a:rPr lang="en-US" dirty="0"/>
              <a:t>o</a:t>
            </a:r>
            <a:r>
              <a:rPr lang="en-US" dirty="0">
                <a:ea typeface="ＭＳ Ｐゴシック" charset="0"/>
                <a:cs typeface="ＭＳ Ｐゴシック" charset="0"/>
              </a:rPr>
              <a:t>ne to one address translation</a:t>
            </a:r>
          </a:p>
        </p:txBody>
      </p:sp>
      <p:sp>
        <p:nvSpPr>
          <p:cNvPr id="19460" name="Rectangle 6"/>
          <p:cNvSpPr>
            <a:spLocks noChangeArrowheads="1"/>
          </p:cNvSpPr>
          <p:nvPr/>
        </p:nvSpPr>
        <p:spPr bwMode="auto">
          <a:xfrm>
            <a:off x="0" y="208597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3" tIns="45717" rIns="91433" bIns="45717" anchor="ctr">
            <a:spAutoFit/>
          </a:bodyPr>
          <a:lstStyle/>
          <a:p>
            <a:endParaRPr lang="en-US"/>
          </a:p>
        </p:txBody>
      </p:sp>
      <p:graphicFrame>
        <p:nvGraphicFramePr>
          <p:cNvPr id="19461" name="Object 2"/>
          <p:cNvGraphicFramePr>
            <a:graphicFrameLocks noChangeAspect="1"/>
          </p:cNvGraphicFramePr>
          <p:nvPr/>
        </p:nvGraphicFramePr>
        <p:xfrm>
          <a:off x="404813" y="1417638"/>
          <a:ext cx="8372475" cy="3992562"/>
        </p:xfrm>
        <a:graphic>
          <a:graphicData uri="http://schemas.openxmlformats.org/presentationml/2006/ole">
            <mc:AlternateContent xmlns:mc="http://schemas.openxmlformats.org/markup-compatibility/2006">
              <mc:Choice xmlns:v="urn:schemas-microsoft-com:vml" Requires="v">
                <p:oleObj spid="_x0000_s243864" name="Visio" r:id="rId3" imgW="7366000" imgH="4064000" progId="Visio.Drawing.6">
                  <p:embed/>
                </p:oleObj>
              </mc:Choice>
              <mc:Fallback>
                <p:oleObj name="Visio" r:id="rId3" imgW="7366000" imgH="4064000" progId="Visio.Drawing.6">
                  <p:embed/>
                  <p:pic>
                    <p:nvPicPr>
                      <p:cNvPr id="19461"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813" y="1417638"/>
                        <a:ext cx="8372475" cy="3992562"/>
                      </a:xfrm>
                      <a:prstGeom prst="rect">
                        <a:avLst/>
                      </a:prstGeom>
                      <a:solidFill>
                        <a:srgbClr val="FFDFBF"/>
                      </a:solidFill>
                      <a:ln>
                        <a:noFill/>
                      </a:ln>
                    </p:spPr>
                  </p:pic>
                </p:oleObj>
              </mc:Fallback>
            </mc:AlternateContent>
          </a:graphicData>
        </a:graphic>
      </p:graphicFrame>
      <p:pic>
        <p:nvPicPr>
          <p:cNvPr id="7" name="Picture 2" descr="underline_base">
            <a:extLst>
              <a:ext uri="{FF2B5EF4-FFF2-40B4-BE49-F238E27FC236}">
                <a16:creationId xmlns:a16="http://schemas.microsoft.com/office/drawing/2014/main" id="{1289555C-0B34-0347-9D51-143644DFFD5E}"/>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694500"/>
            <a:ext cx="5336150" cy="16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082EC9D-138A-D847-BCE5-3518384DECE7}"/>
              </a:ext>
            </a:extLst>
          </p:cNvPr>
          <p:cNvSpPr txBox="1"/>
          <p:nvPr/>
        </p:nvSpPr>
        <p:spPr>
          <a:xfrm>
            <a:off x="4907666" y="4276062"/>
            <a:ext cx="2947410" cy="461665"/>
          </a:xfrm>
          <a:prstGeom prst="rect">
            <a:avLst/>
          </a:prstGeom>
          <a:noFill/>
        </p:spPr>
        <p:txBody>
          <a:bodyPr wrap="none" rtlCol="0">
            <a:spAutoFit/>
          </a:bodyPr>
          <a:lstStyle/>
          <a:p>
            <a:r>
              <a:rPr lang="en-US" sz="1200" dirty="0">
                <a:solidFill>
                  <a:srgbClr val="C00000"/>
                </a:solidFill>
              </a:rPr>
              <a:t>Router IP address: 128.143.71.21</a:t>
            </a:r>
          </a:p>
          <a:p>
            <a:r>
              <a:rPr lang="en-US" sz="1200" dirty="0">
                <a:solidFill>
                  <a:srgbClr val="C00000"/>
                </a:solidFill>
              </a:rPr>
              <a:t>PUBLIC ADDRESS of PRIVATE Network</a:t>
            </a:r>
          </a:p>
        </p:txBody>
      </p:sp>
      <p:cxnSp>
        <p:nvCxnSpPr>
          <p:cNvPr id="4" name="Straight Arrow Connector 3">
            <a:extLst>
              <a:ext uri="{FF2B5EF4-FFF2-40B4-BE49-F238E27FC236}">
                <a16:creationId xmlns:a16="http://schemas.microsoft.com/office/drawing/2014/main" id="{A39154C1-EE72-D849-A861-603C44428678}"/>
              </a:ext>
            </a:extLst>
          </p:cNvPr>
          <p:cNvCxnSpPr/>
          <p:nvPr/>
        </p:nvCxnSpPr>
        <p:spPr bwMode="auto">
          <a:xfrm flipH="1" flipV="1">
            <a:off x="5069711" y="3194613"/>
            <a:ext cx="231494" cy="93606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4430589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Number Placeholder 3"/>
          <p:cNvSpPr>
            <a:spLocks noGrp="1"/>
          </p:cNvSpPr>
          <p:nvPr>
            <p:ph type="sldNum" sz="quarter" idx="10"/>
          </p:nvPr>
        </p:nvSpPr>
        <p:spPr>
          <a:xfrm>
            <a:off x="381000" y="6288741"/>
            <a:ext cx="1887537" cy="3651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3DC9FD-13F0-134B-AAC6-A724DA726FC5}" type="datetimeFigureOut">
              <a:rPr lang="en-US" smtClean="0"/>
              <a:pPr/>
              <a:t>3/8/21</a:t>
            </a:fld>
            <a:endParaRPr lang="en-US" sz="1400">
              <a:solidFill>
                <a:schemeClr val="tx1"/>
              </a:solidFill>
              <a:latin typeface="Times New Roman" charset="0"/>
            </a:endParaRPr>
          </a:p>
        </p:txBody>
      </p:sp>
      <p:sp>
        <p:nvSpPr>
          <p:cNvPr id="20482" name="Rectangle 2"/>
          <p:cNvSpPr>
            <a:spLocks noGrp="1" noChangeArrowheads="1"/>
          </p:cNvSpPr>
          <p:nvPr>
            <p:ph type="title"/>
          </p:nvPr>
        </p:nvSpPr>
        <p:spPr>
          <a:xfrm>
            <a:off x="533400" y="228600"/>
            <a:ext cx="7772400" cy="756584"/>
          </a:xfrm>
        </p:spPr>
        <p:txBody>
          <a:bodyPr/>
          <a:lstStyle/>
          <a:p>
            <a:r>
              <a:rPr lang="en-US" dirty="0">
                <a:latin typeface="+mn-lt"/>
                <a:ea typeface="ＭＳ Ｐゴシック" charset="0"/>
                <a:cs typeface="ＭＳ Ｐゴシック" charset="0"/>
              </a:rPr>
              <a:t>Pooling of IP addresses</a:t>
            </a:r>
          </a:p>
        </p:txBody>
      </p:sp>
      <p:sp>
        <p:nvSpPr>
          <p:cNvPr id="20483" name="Rectangle 3"/>
          <p:cNvSpPr>
            <a:spLocks noGrp="1" noChangeArrowheads="1"/>
          </p:cNvSpPr>
          <p:nvPr>
            <p:ph type="body" idx="1"/>
          </p:nvPr>
        </p:nvSpPr>
        <p:spPr>
          <a:xfrm>
            <a:off x="533399" y="1600200"/>
            <a:ext cx="8301681" cy="4648200"/>
          </a:xfrm>
          <a:noFill/>
        </p:spPr>
        <p:txBody>
          <a:bodyPr/>
          <a:lstStyle/>
          <a:p>
            <a:pPr marL="0" indent="0">
              <a:buNone/>
            </a:pPr>
            <a:r>
              <a:rPr lang="en-US" b="1" dirty="0">
                <a:ea typeface="ＭＳ Ｐゴシック" charset="0"/>
                <a:cs typeface="ＭＳ Ｐゴシック" charset="0"/>
              </a:rPr>
              <a:t>Scenario:</a:t>
            </a:r>
            <a:r>
              <a:rPr lang="en-US" dirty="0">
                <a:ea typeface="ＭＳ Ｐゴシック" charset="0"/>
                <a:cs typeface="ＭＳ Ｐゴシック" charset="0"/>
              </a:rPr>
              <a:t> Corporate network has hosts but only a small number of hosts need to connect to the </a:t>
            </a:r>
            <a:r>
              <a:rPr lang="en-US" dirty="0"/>
              <a:t>global internet at any point in time – need only a few </a:t>
            </a:r>
            <a:r>
              <a:rPr lang="en-US" dirty="0">
                <a:ea typeface="ＭＳ Ｐゴシック" charset="0"/>
                <a:cs typeface="ＭＳ Ｐゴシック" charset="0"/>
              </a:rPr>
              <a:t>public IP addresses</a:t>
            </a:r>
          </a:p>
          <a:p>
            <a:r>
              <a:rPr lang="en-US" b="1" dirty="0">
                <a:ea typeface="ＭＳ Ｐゴシック" charset="0"/>
                <a:cs typeface="ＭＳ Ｐゴシック" charset="0"/>
              </a:rPr>
              <a:t>NAT solution:</a:t>
            </a:r>
          </a:p>
          <a:p>
            <a:pPr lvl="1"/>
            <a:r>
              <a:rPr lang="en-US" dirty="0">
                <a:latin typeface="+mn-lt"/>
              </a:rPr>
              <a:t>c</a:t>
            </a:r>
            <a:r>
              <a:rPr lang="en-US" dirty="0">
                <a:latin typeface="+mn-lt"/>
                <a:ea typeface="ＭＳ Ｐゴシック" charset="0"/>
              </a:rPr>
              <a:t>orporate network is managed with a </a:t>
            </a:r>
            <a:r>
              <a:rPr lang="en-US" dirty="0">
                <a:solidFill>
                  <a:srgbClr val="C00000"/>
                </a:solidFill>
                <a:latin typeface="+mn-lt"/>
                <a:ea typeface="ＭＳ Ｐゴシック" charset="0"/>
              </a:rPr>
              <a:t>private address space</a:t>
            </a:r>
          </a:p>
          <a:p>
            <a:pPr lvl="1"/>
            <a:r>
              <a:rPr lang="en-US" dirty="0">
                <a:latin typeface="+mn-lt"/>
                <a:ea typeface="ＭＳ Ｐゴシック" charset="0"/>
              </a:rPr>
              <a:t>NAT device, located at the boundary between the corporate network and the public Internet, manages a </a:t>
            </a:r>
            <a:r>
              <a:rPr lang="en-US" dirty="0">
                <a:solidFill>
                  <a:srgbClr val="C00000"/>
                </a:solidFill>
                <a:latin typeface="+mn-lt"/>
                <a:ea typeface="ＭＳ Ｐゴシック" charset="0"/>
              </a:rPr>
              <a:t>pool of public IP addresses</a:t>
            </a:r>
            <a:r>
              <a:rPr lang="en-US" dirty="0">
                <a:latin typeface="+mn-lt"/>
                <a:ea typeface="ＭＳ Ｐゴシック" charset="0"/>
              </a:rPr>
              <a:t> </a:t>
            </a:r>
          </a:p>
          <a:p>
            <a:pPr lvl="1"/>
            <a:r>
              <a:rPr lang="en-US" dirty="0">
                <a:latin typeface="+mn-lt"/>
              </a:rPr>
              <a:t>w</a:t>
            </a:r>
            <a:r>
              <a:rPr lang="en-US" dirty="0">
                <a:latin typeface="+mn-lt"/>
                <a:ea typeface="ＭＳ Ｐゴシック" charset="0"/>
              </a:rPr>
              <a:t>hen a host from the corporate network sends an IP datagram to a host in the public Internet, the NAT device picks a </a:t>
            </a:r>
            <a:r>
              <a:rPr lang="en-US" dirty="0">
                <a:solidFill>
                  <a:srgbClr val="C00000"/>
                </a:solidFill>
                <a:latin typeface="+mn-lt"/>
                <a:ea typeface="ＭＳ Ｐゴシック" charset="0"/>
              </a:rPr>
              <a:t>public IP address </a:t>
            </a:r>
            <a:r>
              <a:rPr lang="en-US" dirty="0">
                <a:latin typeface="+mn-lt"/>
                <a:ea typeface="ＭＳ Ｐゴシック" charset="0"/>
              </a:rPr>
              <a:t>from the address pool, and </a:t>
            </a:r>
            <a:r>
              <a:rPr lang="en-US" dirty="0">
                <a:solidFill>
                  <a:srgbClr val="C00000"/>
                </a:solidFill>
                <a:latin typeface="+mn-lt"/>
                <a:ea typeface="ＭＳ Ｐゴシック" charset="0"/>
              </a:rPr>
              <a:t>binds</a:t>
            </a:r>
            <a:r>
              <a:rPr lang="en-US" dirty="0">
                <a:latin typeface="+mn-lt"/>
                <a:ea typeface="ＭＳ Ｐゴシック" charset="0"/>
              </a:rPr>
              <a:t> this address to the </a:t>
            </a:r>
            <a:r>
              <a:rPr lang="en-US" dirty="0">
                <a:solidFill>
                  <a:srgbClr val="C00000"/>
                </a:solidFill>
                <a:latin typeface="+mn-lt"/>
                <a:ea typeface="ＭＳ Ｐゴシック" charset="0"/>
              </a:rPr>
              <a:t>private address </a:t>
            </a:r>
            <a:r>
              <a:rPr lang="en-US" dirty="0">
                <a:latin typeface="+mn-lt"/>
                <a:ea typeface="ＭＳ Ｐゴシック" charset="0"/>
              </a:rPr>
              <a:t>of the </a:t>
            </a:r>
            <a:r>
              <a:rPr lang="en-US" dirty="0">
                <a:solidFill>
                  <a:srgbClr val="C00000"/>
                </a:solidFill>
                <a:latin typeface="+mn-lt"/>
                <a:ea typeface="ＭＳ Ｐゴシック" charset="0"/>
              </a:rPr>
              <a:t>host</a:t>
            </a:r>
          </a:p>
        </p:txBody>
      </p:sp>
      <p:pic>
        <p:nvPicPr>
          <p:cNvPr id="5" name="Picture 2" descr="underline_base">
            <a:extLst>
              <a:ext uri="{FF2B5EF4-FFF2-40B4-BE49-F238E27FC236}">
                <a16:creationId xmlns:a16="http://schemas.microsoft.com/office/drawing/2014/main" id="{D9175939-E39E-9544-9470-49724292CB58}"/>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16234"/>
            <a:ext cx="5289851" cy="17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4054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3"/>
          <p:cNvSpPr>
            <a:spLocks noGrp="1"/>
          </p:cNvSpPr>
          <p:nvPr>
            <p:ph type="sldNum" sz="quarter" idx="10"/>
          </p:nvPr>
        </p:nvSpPr>
        <p:spPr>
          <a:xfrm>
            <a:off x="381000" y="6288741"/>
            <a:ext cx="1887537" cy="3651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3DC9FD-13F0-134B-AAC6-A724DA726FC5}" type="datetimeFigureOut">
              <a:rPr lang="en-US" smtClean="0"/>
              <a:pPr/>
              <a:t>3/8/21</a:t>
            </a:fld>
            <a:endParaRPr lang="en-US" sz="1400">
              <a:solidFill>
                <a:schemeClr val="tx1"/>
              </a:solidFill>
              <a:latin typeface="Times New Roman" charset="0"/>
            </a:endParaRPr>
          </a:p>
        </p:txBody>
      </p:sp>
      <p:sp>
        <p:nvSpPr>
          <p:cNvPr id="21506" name="Rectangle 2"/>
          <p:cNvSpPr>
            <a:spLocks noGrp="1" noChangeArrowheads="1"/>
          </p:cNvSpPr>
          <p:nvPr>
            <p:ph type="title"/>
          </p:nvPr>
        </p:nvSpPr>
        <p:spPr>
          <a:xfrm>
            <a:off x="610130" y="228600"/>
            <a:ext cx="7583487" cy="855133"/>
          </a:xfrm>
        </p:spPr>
        <p:txBody>
          <a:bodyPr/>
          <a:lstStyle/>
          <a:p>
            <a:r>
              <a:rPr lang="en-US" dirty="0">
                <a:ea typeface="ＭＳ Ｐゴシック" charset="0"/>
                <a:cs typeface="ＭＳ Ｐゴシック" charset="0"/>
              </a:rPr>
              <a:t>Pooling of IP addresses</a:t>
            </a:r>
          </a:p>
        </p:txBody>
      </p:sp>
      <p:graphicFrame>
        <p:nvGraphicFramePr>
          <p:cNvPr id="21507" name="Object 2"/>
          <p:cNvGraphicFramePr>
            <a:graphicFrameLocks noGrp="1" noChangeAspect="1"/>
          </p:cNvGraphicFramePr>
          <p:nvPr>
            <p:ph idx="1"/>
            <p:extLst>
              <p:ext uri="{D42A27DB-BD31-4B8C-83A1-F6EECF244321}">
                <p14:modId xmlns:p14="http://schemas.microsoft.com/office/powerpoint/2010/main" val="1211491546"/>
              </p:ext>
            </p:extLst>
          </p:nvPr>
        </p:nvGraphicFramePr>
        <p:xfrm>
          <a:off x="914400" y="1518211"/>
          <a:ext cx="7414054" cy="4526995"/>
        </p:xfrm>
        <a:graphic>
          <a:graphicData uri="http://schemas.openxmlformats.org/presentationml/2006/ole">
            <mc:AlternateContent xmlns:mc="http://schemas.openxmlformats.org/markup-compatibility/2006">
              <mc:Choice xmlns:v="urn:schemas-microsoft-com:vml" Requires="v">
                <p:oleObj spid="_x0000_s244888" name="Visio" r:id="rId3" imgW="7302500" imgH="3784600" progId="Visio.Drawing.6">
                  <p:embed/>
                </p:oleObj>
              </mc:Choice>
              <mc:Fallback>
                <p:oleObj name="Visio" r:id="rId3" imgW="7302500" imgH="3784600" progId="Visio.Drawing.6">
                  <p:embed/>
                  <p:pic>
                    <p:nvPicPr>
                      <p:cNvPr id="2150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518211"/>
                        <a:ext cx="7414054" cy="4526995"/>
                      </a:xfrm>
                      <a:prstGeom prst="rect">
                        <a:avLst/>
                      </a:prstGeom>
                      <a:solidFill>
                        <a:srgbClr val="FFDFBF"/>
                      </a:solidFill>
                      <a:ln>
                        <a:noFill/>
                      </a:ln>
                      <a:effectLst/>
                    </p:spPr>
                  </p:pic>
                </p:oleObj>
              </mc:Fallback>
            </mc:AlternateContent>
          </a:graphicData>
        </a:graphic>
      </p:graphicFrame>
      <p:sp>
        <p:nvSpPr>
          <p:cNvPr id="3" name="TextBox 2">
            <a:extLst>
              <a:ext uri="{FF2B5EF4-FFF2-40B4-BE49-F238E27FC236}">
                <a16:creationId xmlns:a16="http://schemas.microsoft.com/office/drawing/2014/main" id="{EDAB4169-A228-7D4E-A550-B35DC06D3ED1}"/>
              </a:ext>
            </a:extLst>
          </p:cNvPr>
          <p:cNvSpPr txBox="1"/>
          <p:nvPr/>
        </p:nvSpPr>
        <p:spPr>
          <a:xfrm>
            <a:off x="4948857" y="4005105"/>
            <a:ext cx="2699778" cy="461665"/>
          </a:xfrm>
          <a:prstGeom prst="rect">
            <a:avLst/>
          </a:prstGeom>
          <a:noFill/>
        </p:spPr>
        <p:txBody>
          <a:bodyPr wrap="none" rtlCol="0">
            <a:spAutoFit/>
          </a:bodyPr>
          <a:lstStyle/>
          <a:p>
            <a:r>
              <a:rPr lang="en-US" sz="1200" dirty="0"/>
              <a:t>Router accepts all addresses in pool:</a:t>
            </a:r>
          </a:p>
          <a:p>
            <a:r>
              <a:rPr lang="en-US" sz="1200" dirty="0"/>
              <a:t>128.143.71.0 – 128.143.71.30</a:t>
            </a:r>
          </a:p>
        </p:txBody>
      </p:sp>
      <p:cxnSp>
        <p:nvCxnSpPr>
          <p:cNvPr id="6" name="Straight Arrow Connector 5">
            <a:extLst>
              <a:ext uri="{FF2B5EF4-FFF2-40B4-BE49-F238E27FC236}">
                <a16:creationId xmlns:a16="http://schemas.microsoft.com/office/drawing/2014/main" id="{34208825-1967-224F-B101-42C2D6D915A9}"/>
              </a:ext>
            </a:extLst>
          </p:cNvPr>
          <p:cNvCxnSpPr>
            <a:cxnSpLocks/>
          </p:cNvCxnSpPr>
          <p:nvPr/>
        </p:nvCxnSpPr>
        <p:spPr bwMode="auto">
          <a:xfrm flipH="1" flipV="1">
            <a:off x="4953966" y="3646026"/>
            <a:ext cx="219918" cy="35907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11" name="Picture 2" descr="underline_base">
            <a:extLst>
              <a:ext uri="{FF2B5EF4-FFF2-40B4-BE49-F238E27FC236}">
                <a16:creationId xmlns:a16="http://schemas.microsoft.com/office/drawing/2014/main" id="{E59FB3C4-C6CF-3040-B244-7DD49C0FE33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445" y="1014441"/>
            <a:ext cx="5289851" cy="17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943341" y="5477306"/>
            <a:ext cx="917063" cy="230832"/>
          </a:xfrm>
          <a:prstGeom prst="rect">
            <a:avLst/>
          </a:prstGeom>
          <a:noFill/>
        </p:spPr>
        <p:txBody>
          <a:bodyPr wrap="none" rtlCol="0">
            <a:spAutoFit/>
          </a:bodyPr>
          <a:lstStyle/>
          <a:p>
            <a:r>
              <a:rPr lang="en-US" sz="900" dirty="0"/>
              <a:t>128.143.71.21</a:t>
            </a:r>
          </a:p>
        </p:txBody>
      </p:sp>
    </p:spTree>
    <p:extLst>
      <p:ext uri="{BB962C8B-B14F-4D97-AF65-F5344CB8AC3E}">
        <p14:creationId xmlns:p14="http://schemas.microsoft.com/office/powerpoint/2010/main" val="39955343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E33C9-BEF1-234B-A301-E1AF3BE00477}"/>
              </a:ext>
            </a:extLst>
          </p:cNvPr>
          <p:cNvSpPr>
            <a:spLocks noGrp="1"/>
          </p:cNvSpPr>
          <p:nvPr>
            <p:ph type="title"/>
          </p:nvPr>
        </p:nvSpPr>
        <p:spPr>
          <a:xfrm>
            <a:off x="508686" y="117389"/>
            <a:ext cx="7772400" cy="574589"/>
          </a:xfrm>
        </p:spPr>
        <p:txBody>
          <a:bodyPr/>
          <a:lstStyle/>
          <a:p>
            <a:r>
              <a:rPr lang="en-US" dirty="0"/>
              <a:t>Several Device Pooling</a:t>
            </a:r>
          </a:p>
        </p:txBody>
      </p:sp>
      <p:pic>
        <p:nvPicPr>
          <p:cNvPr id="4" name="Picture 2" descr="underline_base">
            <a:extLst>
              <a:ext uri="{FF2B5EF4-FFF2-40B4-BE49-F238E27FC236}">
                <a16:creationId xmlns:a16="http://schemas.microsoft.com/office/drawing/2014/main" id="{1EE501EC-7133-1C4A-B9D0-B94825C26018}"/>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686" y="631125"/>
            <a:ext cx="5289851" cy="17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screenshot of a cell phone&#10;&#10;Description automatically generated">
            <a:extLst>
              <a:ext uri="{FF2B5EF4-FFF2-40B4-BE49-F238E27FC236}">
                <a16:creationId xmlns:a16="http://schemas.microsoft.com/office/drawing/2014/main" id="{3F13CFA3-28AB-ED41-A07C-99BA6A61A3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9124" y="809367"/>
            <a:ext cx="5501962" cy="6004870"/>
          </a:xfrm>
          <a:prstGeom prst="rect">
            <a:avLst/>
          </a:prstGeom>
        </p:spPr>
      </p:pic>
    </p:spTree>
    <p:extLst>
      <p:ext uri="{BB962C8B-B14F-4D97-AF65-F5344CB8AC3E}">
        <p14:creationId xmlns:p14="http://schemas.microsoft.com/office/powerpoint/2010/main" val="29827694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Number Placeholder 3"/>
          <p:cNvSpPr>
            <a:spLocks noGrp="1"/>
          </p:cNvSpPr>
          <p:nvPr>
            <p:ph type="sldNum" sz="quarter" idx="10"/>
          </p:nvPr>
        </p:nvSpPr>
        <p:spPr>
          <a:xfrm>
            <a:off x="381000" y="6288741"/>
            <a:ext cx="1887537" cy="3651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3DC9FD-13F0-134B-AAC6-A724DA726FC5}" type="datetimeFigureOut">
              <a:rPr lang="en-US" smtClean="0"/>
              <a:pPr/>
              <a:t>3/8/21</a:t>
            </a:fld>
            <a:endParaRPr lang="en-US" sz="1400">
              <a:solidFill>
                <a:schemeClr val="tx1"/>
              </a:solidFill>
              <a:latin typeface="Times New Roman" charset="0"/>
            </a:endParaRPr>
          </a:p>
        </p:txBody>
      </p:sp>
      <p:sp>
        <p:nvSpPr>
          <p:cNvPr id="22530" name="Rectangle 2"/>
          <p:cNvSpPr>
            <a:spLocks noGrp="1" noChangeArrowheads="1"/>
          </p:cNvSpPr>
          <p:nvPr>
            <p:ph type="title"/>
          </p:nvPr>
        </p:nvSpPr>
        <p:spPr>
          <a:xfrm>
            <a:off x="353028" y="204134"/>
            <a:ext cx="8513180" cy="629243"/>
          </a:xfrm>
        </p:spPr>
        <p:txBody>
          <a:bodyPr/>
          <a:lstStyle/>
          <a:p>
            <a:r>
              <a:rPr lang="en-US" sz="2800" dirty="0">
                <a:ea typeface="ＭＳ Ｐゴシック" charset="0"/>
                <a:cs typeface="ＭＳ Ｐゴシック" charset="0"/>
              </a:rPr>
              <a:t>Supporting migration between network service providers</a:t>
            </a:r>
          </a:p>
        </p:txBody>
      </p:sp>
      <p:sp>
        <p:nvSpPr>
          <p:cNvPr id="22531" name="Rectangle 3"/>
          <p:cNvSpPr>
            <a:spLocks noGrp="1" noChangeArrowheads="1"/>
          </p:cNvSpPr>
          <p:nvPr>
            <p:ph type="body" idx="1"/>
          </p:nvPr>
        </p:nvSpPr>
        <p:spPr>
          <a:xfrm>
            <a:off x="496330" y="1216788"/>
            <a:ext cx="7772400" cy="4648200"/>
          </a:xfrm>
          <a:noFill/>
        </p:spPr>
        <p:txBody>
          <a:bodyPr>
            <a:normAutofit/>
          </a:bodyPr>
          <a:lstStyle/>
          <a:p>
            <a:pPr marL="0" indent="0">
              <a:buNone/>
            </a:pPr>
            <a:r>
              <a:rPr lang="en-US" sz="2400" b="1" dirty="0">
                <a:ea typeface="ＭＳ Ｐゴシック" charset="0"/>
                <a:cs typeface="ＭＳ Ｐゴシック" charset="0"/>
              </a:rPr>
              <a:t>Scenario:</a:t>
            </a:r>
            <a:r>
              <a:rPr lang="en-US" sz="2400" dirty="0">
                <a:ea typeface="ＭＳ Ｐゴシック" charset="0"/>
                <a:cs typeface="ＭＳ Ｐゴシック" charset="0"/>
              </a:rPr>
              <a:t> </a:t>
            </a:r>
            <a:r>
              <a:rPr lang="en-US" sz="2400" dirty="0"/>
              <a:t>T</a:t>
            </a:r>
            <a:r>
              <a:rPr lang="en-US" sz="2400" dirty="0">
                <a:ea typeface="ＭＳ Ｐゴシック" charset="0"/>
                <a:cs typeface="ＭＳ Ｐゴシック" charset="0"/>
              </a:rPr>
              <a:t>he IP addresses </a:t>
            </a:r>
            <a:r>
              <a:rPr lang="en-US" sz="2400" dirty="0"/>
              <a:t>of</a:t>
            </a:r>
            <a:r>
              <a:rPr lang="en-US" sz="2400" dirty="0">
                <a:ea typeface="ＭＳ Ｐゴシック" charset="0"/>
                <a:cs typeface="ＭＳ Ｐゴシック" charset="0"/>
              </a:rPr>
              <a:t> a corporation are obtained from </a:t>
            </a:r>
            <a:r>
              <a:rPr lang="en-US" sz="2400" dirty="0"/>
              <a:t>a</a:t>
            </a:r>
            <a:r>
              <a:rPr lang="en-US" sz="2400" dirty="0">
                <a:ea typeface="ＭＳ Ｐゴシック" charset="0"/>
                <a:cs typeface="ＭＳ Ｐゴシック" charset="0"/>
              </a:rPr>
              <a:t> service provider. Changing </a:t>
            </a:r>
            <a:r>
              <a:rPr lang="en-US" sz="2400" dirty="0"/>
              <a:t>the</a:t>
            </a:r>
            <a:r>
              <a:rPr lang="en-US" sz="2400" dirty="0">
                <a:ea typeface="ＭＳ Ｐゴシック" charset="0"/>
                <a:cs typeface="ＭＳ Ｐゴシック" charset="0"/>
              </a:rPr>
              <a:t> current service provider to another requires changing all IP addresses in the network </a:t>
            </a:r>
          </a:p>
          <a:p>
            <a:r>
              <a:rPr lang="en-US" sz="2400" b="1" dirty="0">
                <a:ea typeface="ＭＳ Ｐゴシック" charset="0"/>
                <a:cs typeface="ＭＳ Ｐゴシック" charset="0"/>
              </a:rPr>
              <a:t>NAT solution:</a:t>
            </a:r>
          </a:p>
          <a:p>
            <a:pPr lvl="1"/>
            <a:r>
              <a:rPr lang="en-US" sz="2000" dirty="0">
                <a:latin typeface="+mn-lt"/>
              </a:rPr>
              <a:t>a</a:t>
            </a:r>
            <a:r>
              <a:rPr lang="en-US" sz="2000" dirty="0">
                <a:latin typeface="+mn-lt"/>
                <a:ea typeface="ＭＳ Ｐゴシック" charset="0"/>
              </a:rPr>
              <a:t>ssign private addresses to the hosts of the corporate network</a:t>
            </a:r>
          </a:p>
          <a:p>
            <a:pPr lvl="1"/>
            <a:r>
              <a:rPr lang="en-US" sz="2000" dirty="0">
                <a:latin typeface="+mn-lt"/>
                <a:ea typeface="ＭＳ Ｐゴシック" charset="0"/>
              </a:rPr>
              <a:t>NAT device has </a:t>
            </a:r>
            <a:r>
              <a:rPr lang="en-US" sz="2000" dirty="0">
                <a:solidFill>
                  <a:srgbClr val="C00000"/>
                </a:solidFill>
                <a:latin typeface="+mn-lt"/>
                <a:ea typeface="ＭＳ Ｐゴシック" charset="0"/>
              </a:rPr>
              <a:t>static address translation entr</a:t>
            </a:r>
            <a:r>
              <a:rPr lang="en-US" sz="2000" dirty="0">
                <a:latin typeface="+mn-lt"/>
                <a:ea typeface="ＭＳ Ｐゴシック" charset="0"/>
              </a:rPr>
              <a:t>ies which </a:t>
            </a:r>
            <a:r>
              <a:rPr lang="en-US" sz="2000" dirty="0">
                <a:solidFill>
                  <a:srgbClr val="C00000"/>
                </a:solidFill>
                <a:latin typeface="+mn-lt"/>
                <a:ea typeface="ＭＳ Ｐゴシック" charset="0"/>
              </a:rPr>
              <a:t>bind</a:t>
            </a:r>
            <a:r>
              <a:rPr lang="en-US" sz="2000" dirty="0">
                <a:latin typeface="+mn-lt"/>
                <a:ea typeface="ＭＳ Ｐゴシック" charset="0"/>
              </a:rPr>
              <a:t> the </a:t>
            </a:r>
            <a:r>
              <a:rPr lang="en-US" sz="2000" dirty="0">
                <a:solidFill>
                  <a:srgbClr val="C00000"/>
                </a:solidFill>
                <a:latin typeface="+mn-lt"/>
                <a:ea typeface="ＭＳ Ｐゴシック" charset="0"/>
              </a:rPr>
              <a:t>private address of a host </a:t>
            </a:r>
            <a:r>
              <a:rPr lang="en-US" sz="2000" dirty="0">
                <a:latin typeface="+mn-lt"/>
                <a:ea typeface="ＭＳ Ｐゴシック" charset="0"/>
              </a:rPr>
              <a:t>to </a:t>
            </a:r>
            <a:r>
              <a:rPr lang="en-US" sz="2000" dirty="0">
                <a:latin typeface="+mn-lt"/>
              </a:rPr>
              <a:t>an individual</a:t>
            </a:r>
            <a:r>
              <a:rPr lang="en-US" sz="2000" dirty="0">
                <a:latin typeface="+mn-lt"/>
                <a:ea typeface="ＭＳ Ｐゴシック" charset="0"/>
              </a:rPr>
              <a:t> public address </a:t>
            </a:r>
          </a:p>
          <a:p>
            <a:pPr lvl="1"/>
            <a:r>
              <a:rPr lang="en-US" sz="2000" dirty="0">
                <a:latin typeface="+mn-lt"/>
              </a:rPr>
              <a:t>m</a:t>
            </a:r>
            <a:r>
              <a:rPr lang="en-US" sz="2000" dirty="0">
                <a:latin typeface="+mn-lt"/>
                <a:ea typeface="ＭＳ Ｐゴシック" charset="0"/>
              </a:rPr>
              <a:t>igration to a new network service provider merely requires an update of the NAT device – change the IP bindings in its table. The migration is not noticeable to the hosts on the network</a:t>
            </a:r>
          </a:p>
          <a:p>
            <a:pPr lvl="1">
              <a:buFontTx/>
              <a:buNone/>
            </a:pPr>
            <a:r>
              <a:rPr lang="en-US" b="1" dirty="0">
                <a:latin typeface="+mn-lt"/>
                <a:ea typeface="ＭＳ Ｐゴシック" charset="0"/>
              </a:rPr>
              <a:t>Note:</a:t>
            </a:r>
          </a:p>
          <a:p>
            <a:pPr lvl="1"/>
            <a:r>
              <a:rPr lang="en-US" sz="2000" dirty="0">
                <a:latin typeface="+mn-lt"/>
              </a:rPr>
              <a:t>t</a:t>
            </a:r>
            <a:r>
              <a:rPr lang="en-US" sz="2000" dirty="0">
                <a:latin typeface="+mn-lt"/>
                <a:ea typeface="ＭＳ Ｐゴシック" charset="0"/>
              </a:rPr>
              <a:t>he difference to the use of NAT with IP address pooling is that the </a:t>
            </a:r>
            <a:r>
              <a:rPr lang="en-US" sz="2000" dirty="0">
                <a:solidFill>
                  <a:srgbClr val="C00000"/>
                </a:solidFill>
                <a:latin typeface="+mn-lt"/>
                <a:ea typeface="ＭＳ Ｐゴシック" charset="0"/>
              </a:rPr>
              <a:t>mapping of public and private IP addresses is static</a:t>
            </a:r>
            <a:endParaRPr lang="en-US" dirty="0">
              <a:latin typeface="+mn-lt"/>
              <a:ea typeface="ＭＳ Ｐゴシック" charset="0"/>
            </a:endParaRPr>
          </a:p>
        </p:txBody>
      </p:sp>
      <p:pic>
        <p:nvPicPr>
          <p:cNvPr id="5" name="Picture 2" descr="underline_base">
            <a:extLst>
              <a:ext uri="{FF2B5EF4-FFF2-40B4-BE49-F238E27FC236}">
                <a16:creationId xmlns:a16="http://schemas.microsoft.com/office/drawing/2014/main" id="{E97A7DD7-4052-F743-887A-F40754FE274F}"/>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4427"/>
            <a:ext cx="8409972" cy="10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32826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Number Placeholder 3"/>
          <p:cNvSpPr>
            <a:spLocks noGrp="1"/>
          </p:cNvSpPr>
          <p:nvPr>
            <p:ph type="sldNum" sz="quarter" idx="10"/>
          </p:nvPr>
        </p:nvSpPr>
        <p:spPr>
          <a:xfrm>
            <a:off x="381000" y="6288741"/>
            <a:ext cx="1887537" cy="3651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3DC9FD-13F0-134B-AAC6-A724DA726FC5}" type="datetimeFigureOut">
              <a:rPr lang="en-US" smtClean="0"/>
              <a:pPr/>
              <a:t>3/8/21</a:t>
            </a:fld>
            <a:endParaRPr lang="en-US" sz="1400">
              <a:solidFill>
                <a:schemeClr val="tx1"/>
              </a:solidFill>
              <a:latin typeface="Times New Roman" charset="0"/>
            </a:endParaRPr>
          </a:p>
        </p:txBody>
      </p:sp>
      <p:sp>
        <p:nvSpPr>
          <p:cNvPr id="23554" name="Rectangle 2"/>
          <p:cNvSpPr>
            <a:spLocks noGrp="1" noChangeArrowheads="1"/>
          </p:cNvSpPr>
          <p:nvPr>
            <p:ph type="title"/>
          </p:nvPr>
        </p:nvSpPr>
        <p:spPr>
          <a:xfrm>
            <a:off x="305329" y="228600"/>
            <a:ext cx="8550803" cy="546904"/>
          </a:xfrm>
        </p:spPr>
        <p:txBody>
          <a:bodyPr/>
          <a:lstStyle/>
          <a:p>
            <a:r>
              <a:rPr lang="en-US" sz="2800" dirty="0">
                <a:ea typeface="ＭＳ Ｐゴシック" charset="0"/>
                <a:cs typeface="ＭＳ Ｐゴシック" charset="0"/>
              </a:rPr>
              <a:t>Supporting migration between network service providers</a:t>
            </a:r>
          </a:p>
        </p:txBody>
      </p:sp>
      <p:sp>
        <p:nvSpPr>
          <p:cNvPr id="23555" name="Rectangle 6"/>
          <p:cNvSpPr>
            <a:spLocks noChangeArrowheads="1"/>
          </p:cNvSpPr>
          <p:nvPr/>
        </p:nvSpPr>
        <p:spPr bwMode="auto">
          <a:xfrm>
            <a:off x="0" y="226218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3" tIns="45717" rIns="91433" bIns="45717" anchor="ctr">
            <a:spAutoFit/>
          </a:bodyPr>
          <a:lstStyle/>
          <a:p>
            <a:endParaRPr lang="en-US"/>
          </a:p>
        </p:txBody>
      </p:sp>
      <p:graphicFrame>
        <p:nvGraphicFramePr>
          <p:cNvPr id="23556" name="Object 2"/>
          <p:cNvGraphicFramePr>
            <a:graphicFrameLocks noChangeAspect="1"/>
          </p:cNvGraphicFramePr>
          <p:nvPr>
            <p:extLst>
              <p:ext uri="{D42A27DB-BD31-4B8C-83A1-F6EECF244321}">
                <p14:modId xmlns:p14="http://schemas.microsoft.com/office/powerpoint/2010/main" val="7298617"/>
              </p:ext>
            </p:extLst>
          </p:nvPr>
        </p:nvGraphicFramePr>
        <p:xfrm>
          <a:off x="305329" y="2045258"/>
          <a:ext cx="8550803" cy="3790950"/>
        </p:xfrm>
        <a:graphic>
          <a:graphicData uri="http://schemas.openxmlformats.org/presentationml/2006/ole">
            <mc:AlternateContent xmlns:mc="http://schemas.openxmlformats.org/markup-compatibility/2006">
              <mc:Choice xmlns:v="urn:schemas-microsoft-com:vml" Requires="v">
                <p:oleObj spid="_x0000_s245910" name="Visio" r:id="rId3" imgW="7366000" imgH="3530600" progId="Visio.Drawing.6">
                  <p:embed/>
                </p:oleObj>
              </mc:Choice>
              <mc:Fallback>
                <p:oleObj name="Visio" r:id="rId3" imgW="7366000" imgH="3530600" progId="Visio.Drawing.6">
                  <p:embed/>
                  <p:pic>
                    <p:nvPicPr>
                      <p:cNvPr id="2355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329" y="2045258"/>
                        <a:ext cx="8550803" cy="3790950"/>
                      </a:xfrm>
                      <a:prstGeom prst="rect">
                        <a:avLst/>
                      </a:prstGeom>
                      <a:solidFill>
                        <a:schemeClr val="accent4">
                          <a:lumMod val="20000"/>
                          <a:lumOff val="80000"/>
                        </a:schemeClr>
                      </a:solidFill>
                      <a:ln>
                        <a:noFill/>
                      </a:ln>
                    </p:spPr>
                  </p:pic>
                </p:oleObj>
              </mc:Fallback>
            </mc:AlternateContent>
          </a:graphicData>
        </a:graphic>
      </p:graphicFrame>
      <p:pic>
        <p:nvPicPr>
          <p:cNvPr id="6" name="Picture 2" descr="underline_base">
            <a:extLst>
              <a:ext uri="{FF2B5EF4-FFF2-40B4-BE49-F238E27FC236}">
                <a16:creationId xmlns:a16="http://schemas.microsoft.com/office/drawing/2014/main" id="{FCB50BCC-2F01-664F-9771-70604A138B19}"/>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329" y="775504"/>
            <a:ext cx="8170762" cy="14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073A4B55-F8AC-8946-AE14-83B63B0583B7}"/>
              </a:ext>
            </a:extLst>
          </p:cNvPr>
          <p:cNvSpPr/>
          <p:nvPr/>
        </p:nvSpPr>
        <p:spPr bwMode="auto">
          <a:xfrm>
            <a:off x="7166917" y="4189906"/>
            <a:ext cx="1087395" cy="197708"/>
          </a:xfrm>
          <a:prstGeom prst="roundRect">
            <a:avLst/>
          </a:prstGeom>
          <a:noFill/>
          <a:ln w="9525" cap="flat" cmpd="sng" algn="ctr">
            <a:solidFill>
              <a:srgbClr val="C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ounded Rectangle 7">
            <a:extLst>
              <a:ext uri="{FF2B5EF4-FFF2-40B4-BE49-F238E27FC236}">
                <a16:creationId xmlns:a16="http://schemas.microsoft.com/office/drawing/2014/main" id="{AD487A10-65D1-7E43-B7EF-60F954D11C4B}"/>
              </a:ext>
            </a:extLst>
          </p:cNvPr>
          <p:cNvSpPr/>
          <p:nvPr/>
        </p:nvSpPr>
        <p:spPr bwMode="auto">
          <a:xfrm>
            <a:off x="7166917" y="2808941"/>
            <a:ext cx="1087395" cy="197708"/>
          </a:xfrm>
          <a:prstGeom prst="roundRect">
            <a:avLst/>
          </a:prstGeom>
          <a:noFill/>
          <a:ln w="9525" cap="flat" cmpd="sng" algn="ctr">
            <a:solidFill>
              <a:srgbClr val="C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4" name="Straight Arrow Connector 3">
            <a:extLst>
              <a:ext uri="{FF2B5EF4-FFF2-40B4-BE49-F238E27FC236}">
                <a16:creationId xmlns:a16="http://schemas.microsoft.com/office/drawing/2014/main" id="{46AE9087-6674-6A4E-BBCB-A8F2B80F520F}"/>
              </a:ext>
            </a:extLst>
          </p:cNvPr>
          <p:cNvCxnSpPr>
            <a:cxnSpLocks/>
          </p:cNvCxnSpPr>
          <p:nvPr/>
        </p:nvCxnSpPr>
        <p:spPr bwMode="auto">
          <a:xfrm>
            <a:off x="6685005" y="2557849"/>
            <a:ext cx="481912" cy="30111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Straight Arrow Connector 10">
            <a:extLst>
              <a:ext uri="{FF2B5EF4-FFF2-40B4-BE49-F238E27FC236}">
                <a16:creationId xmlns:a16="http://schemas.microsoft.com/office/drawing/2014/main" id="{18285E14-ABFB-D743-B02A-7E559938BE9F}"/>
              </a:ext>
            </a:extLst>
          </p:cNvPr>
          <p:cNvCxnSpPr>
            <a:cxnSpLocks/>
          </p:cNvCxnSpPr>
          <p:nvPr/>
        </p:nvCxnSpPr>
        <p:spPr bwMode="auto">
          <a:xfrm flipV="1">
            <a:off x="6722073" y="4288760"/>
            <a:ext cx="444844" cy="395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6F7CB614-61DD-484C-9C48-726A8CE2B76E}"/>
              </a:ext>
            </a:extLst>
          </p:cNvPr>
          <p:cNvCxnSpPr/>
          <p:nvPr/>
        </p:nvCxnSpPr>
        <p:spPr bwMode="auto">
          <a:xfrm>
            <a:off x="2533135" y="3707027"/>
            <a:ext cx="827903" cy="0"/>
          </a:xfrm>
          <a:prstGeom prst="line">
            <a:avLst/>
          </a:prstGeom>
          <a:ln>
            <a:solidFill>
              <a:srgbClr val="C00000"/>
            </a:solidFill>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A9B0E56-4C99-0F41-A31E-F54F4CBFF78D}"/>
              </a:ext>
            </a:extLst>
          </p:cNvPr>
          <p:cNvSpPr txBox="1"/>
          <p:nvPr/>
        </p:nvSpPr>
        <p:spPr>
          <a:xfrm>
            <a:off x="2803457" y="3319841"/>
            <a:ext cx="287258" cy="338554"/>
          </a:xfrm>
          <a:prstGeom prst="rect">
            <a:avLst/>
          </a:prstGeom>
          <a:noFill/>
        </p:spPr>
        <p:txBody>
          <a:bodyPr wrap="none" rtlCol="0">
            <a:spAutoFit/>
          </a:bodyPr>
          <a:lstStyle/>
          <a:p>
            <a:r>
              <a:rPr lang="en-US" sz="1600" dirty="0">
                <a:solidFill>
                  <a:srgbClr val="C00000"/>
                </a:solidFill>
              </a:rPr>
              <a:t>x</a:t>
            </a:r>
          </a:p>
        </p:txBody>
      </p:sp>
    </p:spTree>
    <p:extLst>
      <p:ext uri="{BB962C8B-B14F-4D97-AF65-F5344CB8AC3E}">
        <p14:creationId xmlns:p14="http://schemas.microsoft.com/office/powerpoint/2010/main" val="1622636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Number Placeholder 3"/>
          <p:cNvSpPr>
            <a:spLocks noGrp="1"/>
          </p:cNvSpPr>
          <p:nvPr>
            <p:ph type="sldNum" sz="quarter" idx="10"/>
          </p:nvPr>
        </p:nvSpPr>
        <p:spPr>
          <a:xfrm>
            <a:off x="381000" y="6288741"/>
            <a:ext cx="1887537" cy="3651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3DC9FD-13F0-134B-AAC6-A724DA726FC5}" type="datetimeFigureOut">
              <a:rPr lang="en-US" smtClean="0"/>
              <a:pPr/>
              <a:t>3/8/21</a:t>
            </a:fld>
            <a:endParaRPr lang="en-US" sz="1400">
              <a:solidFill>
                <a:schemeClr val="tx1"/>
              </a:solidFill>
              <a:latin typeface="Times New Roman" charset="0"/>
            </a:endParaRPr>
          </a:p>
        </p:txBody>
      </p:sp>
      <p:sp>
        <p:nvSpPr>
          <p:cNvPr id="24578" name="Rectangle 2"/>
          <p:cNvSpPr>
            <a:spLocks noGrp="1" noChangeArrowheads="1"/>
          </p:cNvSpPr>
          <p:nvPr>
            <p:ph type="title"/>
          </p:nvPr>
        </p:nvSpPr>
        <p:spPr>
          <a:xfrm>
            <a:off x="381000" y="204135"/>
            <a:ext cx="8446146" cy="571370"/>
          </a:xfrm>
        </p:spPr>
        <p:txBody>
          <a:bodyPr/>
          <a:lstStyle/>
          <a:p>
            <a:pPr marL="533400" indent="-533400"/>
            <a:r>
              <a:rPr lang="en-US" sz="4000" dirty="0">
                <a:ea typeface="ＭＳ Ｐゴシック" charset="0"/>
                <a:cs typeface="ＭＳ Ｐゴシック" charset="0"/>
              </a:rPr>
              <a:t>IP Masquerading – Most Common NAT</a:t>
            </a:r>
          </a:p>
        </p:txBody>
      </p:sp>
      <p:sp>
        <p:nvSpPr>
          <p:cNvPr id="24579" name="Rectangle 3"/>
          <p:cNvSpPr>
            <a:spLocks noGrp="1" noChangeArrowheads="1"/>
          </p:cNvSpPr>
          <p:nvPr>
            <p:ph type="body" idx="1"/>
          </p:nvPr>
        </p:nvSpPr>
        <p:spPr>
          <a:noFill/>
        </p:spPr>
        <p:txBody>
          <a:bodyPr/>
          <a:lstStyle/>
          <a:p>
            <a:pPr marL="0" indent="0">
              <a:buNone/>
            </a:pPr>
            <a:r>
              <a:rPr lang="en-US" dirty="0">
                <a:ea typeface="ＭＳ Ｐゴシック" charset="0"/>
                <a:cs typeface="ＭＳ Ｐゴシック" charset="0"/>
              </a:rPr>
              <a:t>Common names: Network Address and Port </a:t>
            </a:r>
            <a:r>
              <a:rPr lang="en-US" dirty="0"/>
              <a:t>T</a:t>
            </a:r>
            <a:r>
              <a:rPr lang="en-US" dirty="0">
                <a:ea typeface="ＭＳ Ｐゴシック" charset="0"/>
                <a:cs typeface="ＭＳ Ｐゴシック" charset="0"/>
              </a:rPr>
              <a:t>ranslation (NAPT), Port </a:t>
            </a:r>
            <a:r>
              <a:rPr lang="en-US" dirty="0"/>
              <a:t>A</a:t>
            </a:r>
            <a:r>
              <a:rPr lang="en-US" dirty="0">
                <a:ea typeface="ＭＳ Ｐゴシック" charset="0"/>
                <a:cs typeface="ＭＳ Ｐゴシック" charset="0"/>
              </a:rPr>
              <a:t>ddress </a:t>
            </a:r>
            <a:r>
              <a:rPr lang="en-US" dirty="0"/>
              <a:t>T</a:t>
            </a:r>
            <a:r>
              <a:rPr lang="en-US" dirty="0">
                <a:ea typeface="ＭＳ Ｐゴシック" charset="0"/>
                <a:cs typeface="ＭＳ Ｐゴシック" charset="0"/>
              </a:rPr>
              <a:t>ranslation (PAT) </a:t>
            </a:r>
          </a:p>
          <a:p>
            <a:r>
              <a:rPr lang="en-US" dirty="0">
                <a:ea typeface="ＭＳ Ｐゴシック" charset="0"/>
                <a:cs typeface="ＭＳ Ｐゴシック" charset="0"/>
              </a:rPr>
              <a:t>Scenario</a:t>
            </a:r>
            <a:r>
              <a:rPr lang="en-US" b="1" dirty="0">
                <a:ea typeface="ＭＳ Ｐゴシック" charset="0"/>
                <a:cs typeface="ＭＳ Ｐゴシック" charset="0"/>
              </a:rPr>
              <a:t>:</a:t>
            </a:r>
            <a:r>
              <a:rPr lang="en-US" dirty="0">
                <a:ea typeface="ＭＳ Ｐゴシック" charset="0"/>
                <a:cs typeface="ＭＳ Ｐゴシック" charset="0"/>
              </a:rPr>
              <a:t> </a:t>
            </a:r>
            <a:r>
              <a:rPr lang="en-US" dirty="0">
                <a:solidFill>
                  <a:srgbClr val="C00000"/>
                </a:solidFill>
                <a:ea typeface="ＭＳ Ｐゴシック" charset="0"/>
                <a:cs typeface="ＭＳ Ｐゴシック" charset="0"/>
              </a:rPr>
              <a:t>Single public IP address </a:t>
            </a:r>
            <a:r>
              <a:rPr lang="en-US" dirty="0">
                <a:ea typeface="ＭＳ Ｐゴシック" charset="0"/>
                <a:cs typeface="ＭＳ Ｐゴシック" charset="0"/>
              </a:rPr>
              <a:t>is mapped to </a:t>
            </a:r>
            <a:r>
              <a:rPr lang="en-US" dirty="0">
                <a:solidFill>
                  <a:srgbClr val="C00000"/>
                </a:solidFill>
                <a:ea typeface="ＭＳ Ｐゴシック" charset="0"/>
                <a:cs typeface="ＭＳ Ｐゴシック" charset="0"/>
              </a:rPr>
              <a:t>multiple hosts </a:t>
            </a:r>
            <a:r>
              <a:rPr lang="en-US" dirty="0">
                <a:ea typeface="ＭＳ Ｐゴシック" charset="0"/>
                <a:cs typeface="ＭＳ Ｐゴシック" charset="0"/>
              </a:rPr>
              <a:t>in a private network </a:t>
            </a:r>
          </a:p>
          <a:p>
            <a:r>
              <a:rPr lang="en-US" dirty="0">
                <a:ea typeface="ＭＳ Ｐゴシック" charset="0"/>
                <a:cs typeface="ＭＳ Ｐゴシック" charset="0"/>
              </a:rPr>
              <a:t>NAT solution:</a:t>
            </a:r>
          </a:p>
          <a:p>
            <a:pPr lvl="1"/>
            <a:r>
              <a:rPr lang="en-US" dirty="0">
                <a:latin typeface="+mn-lt"/>
              </a:rPr>
              <a:t>a</a:t>
            </a:r>
            <a:r>
              <a:rPr lang="en-US" dirty="0">
                <a:latin typeface="+mn-lt"/>
                <a:ea typeface="ＭＳ Ｐゴシック" charset="0"/>
              </a:rPr>
              <a:t>ssign private addresses to the hosts of the corporate network</a:t>
            </a:r>
          </a:p>
          <a:p>
            <a:pPr lvl="1"/>
            <a:r>
              <a:rPr lang="en-US" dirty="0">
                <a:latin typeface="+mn-lt"/>
                <a:ea typeface="ＭＳ Ｐゴシック" charset="0"/>
              </a:rPr>
              <a:t>NAT device </a:t>
            </a:r>
            <a:r>
              <a:rPr lang="en-US" dirty="0">
                <a:solidFill>
                  <a:srgbClr val="C00000"/>
                </a:solidFill>
                <a:latin typeface="+mn-lt"/>
                <a:ea typeface="ＭＳ Ｐゴシック" charset="0"/>
              </a:rPr>
              <a:t>modifies</a:t>
            </a:r>
            <a:r>
              <a:rPr lang="en-US" dirty="0">
                <a:latin typeface="+mn-lt"/>
                <a:ea typeface="ＭＳ Ｐゴシック" charset="0"/>
              </a:rPr>
              <a:t> the </a:t>
            </a:r>
            <a:r>
              <a:rPr lang="en-US" dirty="0">
                <a:solidFill>
                  <a:srgbClr val="C00000"/>
                </a:solidFill>
                <a:latin typeface="+mn-lt"/>
                <a:ea typeface="ＭＳ Ｐゴシック" charset="0"/>
              </a:rPr>
              <a:t>port numbers </a:t>
            </a:r>
            <a:r>
              <a:rPr lang="en-US" dirty="0">
                <a:latin typeface="+mn-lt"/>
                <a:ea typeface="ＭＳ Ｐゴシック" charset="0"/>
              </a:rPr>
              <a:t>for outgoing traffic</a:t>
            </a:r>
          </a:p>
          <a:p>
            <a:pPr lvl="1"/>
            <a:endParaRPr lang="en-US" dirty="0">
              <a:latin typeface="Arial" charset="0"/>
              <a:ea typeface="ＭＳ Ｐゴシック" charset="0"/>
            </a:endParaRPr>
          </a:p>
        </p:txBody>
      </p:sp>
      <p:pic>
        <p:nvPicPr>
          <p:cNvPr id="5" name="Picture 2" descr="underline_base">
            <a:extLst>
              <a:ext uri="{FF2B5EF4-FFF2-40B4-BE49-F238E27FC236}">
                <a16:creationId xmlns:a16="http://schemas.microsoft.com/office/drawing/2014/main" id="{19D6B7B0-C039-F64E-B2B2-EE9B0F120E8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45" y="815847"/>
            <a:ext cx="8207520" cy="13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38580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Number Placeholder 3"/>
          <p:cNvSpPr>
            <a:spLocks noGrp="1"/>
          </p:cNvSpPr>
          <p:nvPr>
            <p:ph type="sldNum" sz="quarter" idx="10"/>
          </p:nvPr>
        </p:nvSpPr>
        <p:spPr>
          <a:xfrm>
            <a:off x="381000" y="6288741"/>
            <a:ext cx="1887537" cy="3651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3DC9FD-13F0-134B-AAC6-A724DA726FC5}" type="datetimeFigureOut">
              <a:rPr lang="en-US" smtClean="0"/>
              <a:pPr/>
              <a:t>3/8/21</a:t>
            </a:fld>
            <a:endParaRPr lang="en-US" sz="1400">
              <a:solidFill>
                <a:schemeClr val="tx1"/>
              </a:solidFill>
              <a:latin typeface="Times New Roman" charset="0"/>
            </a:endParaRPr>
          </a:p>
        </p:txBody>
      </p:sp>
      <p:sp>
        <p:nvSpPr>
          <p:cNvPr id="25602" name="Rectangle 2"/>
          <p:cNvSpPr>
            <a:spLocks noGrp="1" noChangeArrowheads="1"/>
          </p:cNvSpPr>
          <p:nvPr>
            <p:ph type="title"/>
          </p:nvPr>
        </p:nvSpPr>
        <p:spPr>
          <a:xfrm>
            <a:off x="533400" y="228600"/>
            <a:ext cx="4142772" cy="700087"/>
          </a:xfrm>
        </p:spPr>
        <p:txBody>
          <a:bodyPr/>
          <a:lstStyle/>
          <a:p>
            <a:pPr marL="533400" indent="-533400"/>
            <a:r>
              <a:rPr lang="en-US" dirty="0">
                <a:ea typeface="ＭＳ Ｐゴシック" charset="0"/>
                <a:cs typeface="ＭＳ Ｐゴシック" charset="0"/>
              </a:rPr>
              <a:t>IP Masquerading</a:t>
            </a:r>
          </a:p>
        </p:txBody>
      </p:sp>
      <p:sp>
        <p:nvSpPr>
          <p:cNvPr id="25603" name="Rectangle 3"/>
          <p:cNvSpPr>
            <a:spLocks noChangeArrowheads="1"/>
          </p:cNvSpPr>
          <p:nvPr/>
        </p:nvSpPr>
        <p:spPr bwMode="auto">
          <a:xfrm>
            <a:off x="0" y="226218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3" tIns="45717" rIns="91433" bIns="45717" anchor="ctr">
            <a:spAutoFit/>
          </a:bodyPr>
          <a:lstStyle/>
          <a:p>
            <a:endParaRPr lang="en-US"/>
          </a:p>
        </p:txBody>
      </p:sp>
      <p:sp>
        <p:nvSpPr>
          <p:cNvPr id="25604" name="Rectangle 6"/>
          <p:cNvSpPr>
            <a:spLocks noChangeArrowheads="1"/>
          </p:cNvSpPr>
          <p:nvPr/>
        </p:nvSpPr>
        <p:spPr bwMode="auto">
          <a:xfrm>
            <a:off x="0" y="208597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3" tIns="45717" rIns="91433" bIns="45717" anchor="ctr">
            <a:spAutoFit/>
          </a:bodyPr>
          <a:lstStyle/>
          <a:p>
            <a:endParaRPr lang="en-US"/>
          </a:p>
        </p:txBody>
      </p:sp>
      <p:graphicFrame>
        <p:nvGraphicFramePr>
          <p:cNvPr id="25605" name="Object 2"/>
          <p:cNvGraphicFramePr>
            <a:graphicFrameLocks noChangeAspect="1"/>
          </p:cNvGraphicFramePr>
          <p:nvPr>
            <p:extLst>
              <p:ext uri="{D42A27DB-BD31-4B8C-83A1-F6EECF244321}">
                <p14:modId xmlns:p14="http://schemas.microsoft.com/office/powerpoint/2010/main" val="4259815096"/>
              </p:ext>
            </p:extLst>
          </p:nvPr>
        </p:nvGraphicFramePr>
        <p:xfrm>
          <a:off x="287866" y="1668463"/>
          <a:ext cx="8641821" cy="4260850"/>
        </p:xfrm>
        <a:graphic>
          <a:graphicData uri="http://schemas.openxmlformats.org/presentationml/2006/ole">
            <mc:AlternateContent xmlns:mc="http://schemas.openxmlformats.org/markup-compatibility/2006">
              <mc:Choice xmlns:v="urn:schemas-microsoft-com:vml" Requires="v">
                <p:oleObj spid="_x0000_s246934" name="Visio" r:id="rId3" imgW="7315200" imgH="3784600" progId="Visio.Drawing.6">
                  <p:embed/>
                </p:oleObj>
              </mc:Choice>
              <mc:Fallback>
                <p:oleObj name="Visio" r:id="rId3" imgW="7315200" imgH="3784600" progId="Visio.Drawing.6">
                  <p:embed/>
                  <p:pic>
                    <p:nvPicPr>
                      <p:cNvPr id="25605"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866" y="1668463"/>
                        <a:ext cx="8641821" cy="4260850"/>
                      </a:xfrm>
                      <a:prstGeom prst="rect">
                        <a:avLst/>
                      </a:prstGeom>
                      <a:solidFill>
                        <a:srgbClr val="FFC000"/>
                      </a:solidFill>
                      <a:ln>
                        <a:noFill/>
                      </a:ln>
                    </p:spPr>
                  </p:pic>
                </p:oleObj>
              </mc:Fallback>
            </mc:AlternateContent>
          </a:graphicData>
        </a:graphic>
      </p:graphicFrame>
      <p:pic>
        <p:nvPicPr>
          <p:cNvPr id="7" name="Picture 2" descr="underline_base">
            <a:extLst>
              <a:ext uri="{FF2B5EF4-FFF2-40B4-BE49-F238E27FC236}">
                <a16:creationId xmlns:a16="http://schemas.microsoft.com/office/drawing/2014/main" id="{892AC87A-575D-964B-AF6B-053EB56A905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1" y="916233"/>
            <a:ext cx="3714508" cy="188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4392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CC132-488A-2547-822C-5FD1425D2BEE}"/>
              </a:ext>
            </a:extLst>
          </p:cNvPr>
          <p:cNvSpPr>
            <a:spLocks noGrp="1"/>
          </p:cNvSpPr>
          <p:nvPr>
            <p:ph type="title"/>
          </p:nvPr>
        </p:nvSpPr>
        <p:spPr>
          <a:xfrm>
            <a:off x="241739" y="94593"/>
            <a:ext cx="5391806" cy="525517"/>
          </a:xfrm>
        </p:spPr>
        <p:txBody>
          <a:bodyPr/>
          <a:lstStyle/>
          <a:p>
            <a:r>
              <a:rPr lang="en-US" sz="3200" dirty="0"/>
              <a:t>Overview of DHCP</a:t>
            </a:r>
          </a:p>
        </p:txBody>
      </p:sp>
      <p:pic>
        <p:nvPicPr>
          <p:cNvPr id="3" name="Picture 4" descr="underline_base">
            <a:extLst>
              <a:ext uri="{FF2B5EF4-FFF2-40B4-BE49-F238E27FC236}">
                <a16:creationId xmlns:a16="http://schemas.microsoft.com/office/drawing/2014/main" id="{8453FB30-FF11-7549-9208-107AF02724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279318" y="603904"/>
            <a:ext cx="3357261" cy="7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screenshot of a social media post&#10;&#10;Description automatically generated">
            <a:extLst>
              <a:ext uri="{FF2B5EF4-FFF2-40B4-BE49-F238E27FC236}">
                <a16:creationId xmlns:a16="http://schemas.microsoft.com/office/drawing/2014/main" id="{EA99EDB1-4A69-AB43-A407-890BF47C4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42" y="1099795"/>
            <a:ext cx="9144000" cy="5697894"/>
          </a:xfrm>
          <a:prstGeom prst="rect">
            <a:avLst/>
          </a:prstGeom>
        </p:spPr>
      </p:pic>
    </p:spTree>
    <p:extLst>
      <p:ext uri="{BB962C8B-B14F-4D97-AF65-F5344CB8AC3E}">
        <p14:creationId xmlns:p14="http://schemas.microsoft.com/office/powerpoint/2010/main" val="26236469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Freeform 139">
            <a:extLst>
              <a:ext uri="{FF2B5EF4-FFF2-40B4-BE49-F238E27FC236}">
                <a16:creationId xmlns:a16="http://schemas.microsoft.com/office/drawing/2014/main" id="{AF61989A-7CB3-A142-98C0-DFF0B5656E7D}"/>
              </a:ext>
            </a:extLst>
          </p:cNvPr>
          <p:cNvSpPr>
            <a:spLocks/>
          </p:cNvSpPr>
          <p:nvPr/>
        </p:nvSpPr>
        <p:spPr bwMode="auto">
          <a:xfrm>
            <a:off x="179388" y="3651250"/>
            <a:ext cx="4089400" cy="1355725"/>
          </a:xfrm>
          <a:custGeom>
            <a:avLst/>
            <a:gdLst>
              <a:gd name="T0" fmla="*/ 2147483647 w 2269"/>
              <a:gd name="T1" fmla="*/ 2147483647 h 854"/>
              <a:gd name="T2" fmla="*/ 2147483647 w 2269"/>
              <a:gd name="T3" fmla="*/ 2147483647 h 854"/>
              <a:gd name="T4" fmla="*/ 2147483647 w 2269"/>
              <a:gd name="T5" fmla="*/ 2147483647 h 854"/>
              <a:gd name="T6" fmla="*/ 2147483647 w 2269"/>
              <a:gd name="T7" fmla="*/ 2147483647 h 854"/>
              <a:gd name="T8" fmla="*/ 2147483647 w 2269"/>
              <a:gd name="T9" fmla="*/ 2147483647 h 854"/>
              <a:gd name="T10" fmla="*/ 2147483647 w 2269"/>
              <a:gd name="T11" fmla="*/ 2147483647 h 854"/>
              <a:gd name="T12" fmla="*/ 2147483647 w 2269"/>
              <a:gd name="T13" fmla="*/ 2147483647 h 854"/>
              <a:gd name="T14" fmla="*/ 0 60000 65536"/>
              <a:gd name="T15" fmla="*/ 0 60000 65536"/>
              <a:gd name="T16" fmla="*/ 0 60000 65536"/>
              <a:gd name="T17" fmla="*/ 0 60000 65536"/>
              <a:gd name="T18" fmla="*/ 0 60000 65536"/>
              <a:gd name="T19" fmla="*/ 0 60000 65536"/>
              <a:gd name="T20" fmla="*/ 0 60000 65536"/>
              <a:gd name="T21" fmla="*/ 0 w 2269"/>
              <a:gd name="T22" fmla="*/ 0 h 854"/>
              <a:gd name="T23" fmla="*/ 2269 w 2269"/>
              <a:gd name="T24" fmla="*/ 854 h 8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69" h="854">
                <a:moveTo>
                  <a:pt x="1888" y="285"/>
                </a:moveTo>
                <a:cubicBezTo>
                  <a:pt x="1622" y="258"/>
                  <a:pt x="723" y="317"/>
                  <a:pt x="418" y="283"/>
                </a:cubicBezTo>
                <a:cubicBezTo>
                  <a:pt x="113" y="249"/>
                  <a:pt x="120" y="0"/>
                  <a:pt x="60" y="83"/>
                </a:cubicBezTo>
                <a:cubicBezTo>
                  <a:pt x="0" y="166"/>
                  <a:pt x="8" y="708"/>
                  <a:pt x="60" y="781"/>
                </a:cubicBezTo>
                <a:cubicBezTo>
                  <a:pt x="112" y="854"/>
                  <a:pt x="48" y="575"/>
                  <a:pt x="374" y="519"/>
                </a:cubicBezTo>
                <a:cubicBezTo>
                  <a:pt x="700" y="463"/>
                  <a:pt x="1765" y="486"/>
                  <a:pt x="2017" y="447"/>
                </a:cubicBezTo>
                <a:cubicBezTo>
                  <a:pt x="2269" y="408"/>
                  <a:pt x="2110" y="319"/>
                  <a:pt x="1888" y="285"/>
                </a:cubicBezTo>
                <a:close/>
              </a:path>
            </a:pathLst>
          </a:custGeom>
          <a:gradFill rotWithShape="1">
            <a:gsLst>
              <a:gs pos="0">
                <a:srgbClr val="FFFFFF">
                  <a:alpha val="98000"/>
                </a:srgbClr>
              </a:gs>
              <a:gs pos="100000">
                <a:srgbClr val="66CC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474" name="Freeform 29">
            <a:extLst>
              <a:ext uri="{FF2B5EF4-FFF2-40B4-BE49-F238E27FC236}">
                <a16:creationId xmlns:a16="http://schemas.microsoft.com/office/drawing/2014/main" id="{2343CC92-B1C6-2049-A0C5-7028A6D2B1B5}"/>
              </a:ext>
            </a:extLst>
          </p:cNvPr>
          <p:cNvSpPr>
            <a:spLocks/>
          </p:cNvSpPr>
          <p:nvPr/>
        </p:nvSpPr>
        <p:spPr bwMode="auto">
          <a:xfrm>
            <a:off x="4468813" y="2922588"/>
            <a:ext cx="3738562" cy="2697162"/>
          </a:xfrm>
          <a:custGeom>
            <a:avLst/>
            <a:gdLst>
              <a:gd name="T0" fmla="*/ 2147483647 w 2355"/>
              <a:gd name="T1" fmla="*/ 2147483647 h 1699"/>
              <a:gd name="T2" fmla="*/ 2147483647 w 2355"/>
              <a:gd name="T3" fmla="*/ 2147483647 h 1699"/>
              <a:gd name="T4" fmla="*/ 2147483647 w 2355"/>
              <a:gd name="T5" fmla="*/ 2147483647 h 1699"/>
              <a:gd name="T6" fmla="*/ 2147483647 w 2355"/>
              <a:gd name="T7" fmla="*/ 2147483647 h 1699"/>
              <a:gd name="T8" fmla="*/ 2147483647 w 2355"/>
              <a:gd name="T9" fmla="*/ 2147483647 h 1699"/>
              <a:gd name="T10" fmla="*/ 2147483647 w 2355"/>
              <a:gd name="T11" fmla="*/ 2147483647 h 1699"/>
              <a:gd name="T12" fmla="*/ 2147483647 w 2355"/>
              <a:gd name="T13" fmla="*/ 2147483647 h 1699"/>
              <a:gd name="T14" fmla="*/ 2147483647 w 2355"/>
              <a:gd name="T15" fmla="*/ 2147483647 h 1699"/>
              <a:gd name="T16" fmla="*/ 2147483647 w 2355"/>
              <a:gd name="T17" fmla="*/ 2147483647 h 1699"/>
              <a:gd name="T18" fmla="*/ 2147483647 w 2355"/>
              <a:gd name="T19" fmla="*/ 2147483647 h 1699"/>
              <a:gd name="T20" fmla="*/ 2147483647 w 2355"/>
              <a:gd name="T21" fmla="*/ 2147483647 h 16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55"/>
              <a:gd name="T34" fmla="*/ 0 h 1699"/>
              <a:gd name="T35" fmla="*/ 2355 w 2355"/>
              <a:gd name="T36" fmla="*/ 1699 h 16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55" h="1699">
                <a:moveTo>
                  <a:pt x="349" y="761"/>
                </a:moveTo>
                <a:cubicBezTo>
                  <a:pt x="587" y="729"/>
                  <a:pt x="1414" y="820"/>
                  <a:pt x="1651" y="732"/>
                </a:cubicBezTo>
                <a:cubicBezTo>
                  <a:pt x="1888" y="644"/>
                  <a:pt x="1710" y="351"/>
                  <a:pt x="1773" y="230"/>
                </a:cubicBezTo>
                <a:cubicBezTo>
                  <a:pt x="1836" y="109"/>
                  <a:pt x="1947" y="16"/>
                  <a:pt x="2029" y="8"/>
                </a:cubicBezTo>
                <a:cubicBezTo>
                  <a:pt x="2111" y="0"/>
                  <a:pt x="2213" y="27"/>
                  <a:pt x="2267" y="183"/>
                </a:cubicBezTo>
                <a:cubicBezTo>
                  <a:pt x="2321" y="339"/>
                  <a:pt x="2355" y="707"/>
                  <a:pt x="2355" y="942"/>
                </a:cubicBezTo>
                <a:cubicBezTo>
                  <a:pt x="2355" y="1177"/>
                  <a:pt x="2353" y="1485"/>
                  <a:pt x="2267" y="1592"/>
                </a:cubicBezTo>
                <a:cubicBezTo>
                  <a:pt x="2181" y="1699"/>
                  <a:pt x="1939" y="1680"/>
                  <a:pt x="1840" y="1586"/>
                </a:cubicBezTo>
                <a:cubicBezTo>
                  <a:pt x="1741" y="1492"/>
                  <a:pt x="1940" y="1135"/>
                  <a:pt x="1670" y="1025"/>
                </a:cubicBezTo>
                <a:cubicBezTo>
                  <a:pt x="1400" y="915"/>
                  <a:pt x="440" y="967"/>
                  <a:pt x="220" y="923"/>
                </a:cubicBezTo>
                <a:cubicBezTo>
                  <a:pt x="0" y="879"/>
                  <a:pt x="127" y="795"/>
                  <a:pt x="349" y="761"/>
                </a:cubicBez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475" name="Line 32">
            <a:extLst>
              <a:ext uri="{FF2B5EF4-FFF2-40B4-BE49-F238E27FC236}">
                <a16:creationId xmlns:a16="http://schemas.microsoft.com/office/drawing/2014/main" id="{A58B1F25-3FE5-FA4C-BCD5-D407C18DC7C9}"/>
              </a:ext>
            </a:extLst>
          </p:cNvPr>
          <p:cNvSpPr>
            <a:spLocks noChangeShapeType="1"/>
          </p:cNvSpPr>
          <p:nvPr/>
        </p:nvSpPr>
        <p:spPr bwMode="auto">
          <a:xfrm>
            <a:off x="4583113" y="4244975"/>
            <a:ext cx="6048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05476" name="Line 34">
            <a:extLst>
              <a:ext uri="{FF2B5EF4-FFF2-40B4-BE49-F238E27FC236}">
                <a16:creationId xmlns:a16="http://schemas.microsoft.com/office/drawing/2014/main" id="{24178DF2-DD02-1040-A53F-5ECA09AAE735}"/>
              </a:ext>
            </a:extLst>
          </p:cNvPr>
          <p:cNvSpPr>
            <a:spLocks noChangeShapeType="1"/>
          </p:cNvSpPr>
          <p:nvPr/>
        </p:nvSpPr>
        <p:spPr bwMode="auto">
          <a:xfrm>
            <a:off x="7423150" y="3497263"/>
            <a:ext cx="133350" cy="6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05477" name="Line 35">
            <a:extLst>
              <a:ext uri="{FF2B5EF4-FFF2-40B4-BE49-F238E27FC236}">
                <a16:creationId xmlns:a16="http://schemas.microsoft.com/office/drawing/2014/main" id="{3C2B221A-BE7C-E246-B395-ABCE46D2D074}"/>
              </a:ext>
            </a:extLst>
          </p:cNvPr>
          <p:cNvSpPr>
            <a:spLocks noChangeShapeType="1"/>
          </p:cNvSpPr>
          <p:nvPr/>
        </p:nvSpPr>
        <p:spPr bwMode="auto">
          <a:xfrm flipV="1">
            <a:off x="7429500" y="5002213"/>
            <a:ext cx="1714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05478" name="Text Box 36">
            <a:extLst>
              <a:ext uri="{FF2B5EF4-FFF2-40B4-BE49-F238E27FC236}">
                <a16:creationId xmlns:a16="http://schemas.microsoft.com/office/drawing/2014/main" id="{2AB5AD1C-8759-2F48-B5E4-443C50E9F4CC}"/>
              </a:ext>
            </a:extLst>
          </p:cNvPr>
          <p:cNvSpPr txBox="1">
            <a:spLocks noChangeArrowheads="1"/>
          </p:cNvSpPr>
          <p:nvPr/>
        </p:nvSpPr>
        <p:spPr bwMode="auto">
          <a:xfrm>
            <a:off x="8048625" y="3227388"/>
            <a:ext cx="919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10.0.0.1</a:t>
            </a:r>
          </a:p>
        </p:txBody>
      </p:sp>
      <p:sp>
        <p:nvSpPr>
          <p:cNvPr id="105479" name="Text Box 37">
            <a:extLst>
              <a:ext uri="{FF2B5EF4-FFF2-40B4-BE49-F238E27FC236}">
                <a16:creationId xmlns:a16="http://schemas.microsoft.com/office/drawing/2014/main" id="{CD7494F7-59E8-D44F-85D5-2D24FFF7FAE3}"/>
              </a:ext>
            </a:extLst>
          </p:cNvPr>
          <p:cNvSpPr txBox="1">
            <a:spLocks noChangeArrowheads="1"/>
          </p:cNvSpPr>
          <p:nvPr/>
        </p:nvSpPr>
        <p:spPr bwMode="auto">
          <a:xfrm>
            <a:off x="8175625" y="3995738"/>
            <a:ext cx="919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10.0.0.2</a:t>
            </a:r>
          </a:p>
        </p:txBody>
      </p:sp>
      <p:sp>
        <p:nvSpPr>
          <p:cNvPr id="105480" name="Text Box 38">
            <a:extLst>
              <a:ext uri="{FF2B5EF4-FFF2-40B4-BE49-F238E27FC236}">
                <a16:creationId xmlns:a16="http://schemas.microsoft.com/office/drawing/2014/main" id="{2C57BD40-F83E-7A4F-8F9B-4B39B172C43D}"/>
              </a:ext>
            </a:extLst>
          </p:cNvPr>
          <p:cNvSpPr txBox="1">
            <a:spLocks noChangeArrowheads="1"/>
          </p:cNvSpPr>
          <p:nvPr/>
        </p:nvSpPr>
        <p:spPr bwMode="auto">
          <a:xfrm>
            <a:off x="8137525" y="4891088"/>
            <a:ext cx="919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10.0.0.3</a:t>
            </a:r>
          </a:p>
        </p:txBody>
      </p:sp>
      <p:grpSp>
        <p:nvGrpSpPr>
          <p:cNvPr id="2" name="Group 88">
            <a:extLst>
              <a:ext uri="{FF2B5EF4-FFF2-40B4-BE49-F238E27FC236}">
                <a16:creationId xmlns:a16="http://schemas.microsoft.com/office/drawing/2014/main" id="{725E09CE-215B-6E45-BC96-CAE586F0480D}"/>
              </a:ext>
            </a:extLst>
          </p:cNvPr>
          <p:cNvGrpSpPr>
            <a:grpSpLocks/>
          </p:cNvGrpSpPr>
          <p:nvPr/>
        </p:nvGrpSpPr>
        <p:grpSpPr bwMode="auto">
          <a:xfrm>
            <a:off x="5630863" y="2855913"/>
            <a:ext cx="1871662" cy="1033462"/>
            <a:chOff x="3550" y="2055"/>
            <a:chExt cx="1179" cy="651"/>
          </a:xfrm>
        </p:grpSpPr>
        <p:grpSp>
          <p:nvGrpSpPr>
            <p:cNvPr id="105574" name="Group 50">
              <a:extLst>
                <a:ext uri="{FF2B5EF4-FFF2-40B4-BE49-F238E27FC236}">
                  <a16:creationId xmlns:a16="http://schemas.microsoft.com/office/drawing/2014/main" id="{734A1386-9D04-AB47-9522-337EA45FC883}"/>
                </a:ext>
              </a:extLst>
            </p:cNvPr>
            <p:cNvGrpSpPr>
              <a:grpSpLocks/>
            </p:cNvGrpSpPr>
            <p:nvPr/>
          </p:nvGrpSpPr>
          <p:grpSpPr bwMode="auto">
            <a:xfrm>
              <a:off x="3550" y="2055"/>
              <a:ext cx="1179" cy="357"/>
              <a:chOff x="4381" y="786"/>
              <a:chExt cx="1108" cy="357"/>
            </a:xfrm>
          </p:grpSpPr>
          <p:sp>
            <p:nvSpPr>
              <p:cNvPr id="105579" name="Rectangle 40">
                <a:extLst>
                  <a:ext uri="{FF2B5EF4-FFF2-40B4-BE49-F238E27FC236}">
                    <a16:creationId xmlns:a16="http://schemas.microsoft.com/office/drawing/2014/main" id="{C60F0208-5740-2144-9B7B-C50F7186BCF7}"/>
                  </a:ext>
                </a:extLst>
              </p:cNvPr>
              <p:cNvSpPr>
                <a:spLocks noChangeArrowheads="1"/>
              </p:cNvSpPr>
              <p:nvPr/>
            </p:nvSpPr>
            <p:spPr bwMode="auto">
              <a:xfrm>
                <a:off x="4385" y="830"/>
                <a:ext cx="1104" cy="256"/>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05580" name="Text Box 39">
                <a:extLst>
                  <a:ext uri="{FF2B5EF4-FFF2-40B4-BE49-F238E27FC236}">
                    <a16:creationId xmlns:a16="http://schemas.microsoft.com/office/drawing/2014/main" id="{8B168961-1FD0-7B43-BF1C-F69B7E118E6B}"/>
                  </a:ext>
                </a:extLst>
              </p:cNvPr>
              <p:cNvSpPr txBox="1">
                <a:spLocks noChangeArrowheads="1"/>
              </p:cNvSpPr>
              <p:nvPr/>
            </p:nvSpPr>
            <p:spPr bwMode="auto">
              <a:xfrm>
                <a:off x="4381" y="813"/>
                <a:ext cx="104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S: 10.0.0.1, 3345</a:t>
                </a:r>
              </a:p>
              <a:p>
                <a:r>
                  <a:rPr lang="en-US" altLang="en-US" sz="1200"/>
                  <a:t>D: 128.119.40.186, 80</a:t>
                </a:r>
              </a:p>
            </p:txBody>
          </p:sp>
          <p:grpSp>
            <p:nvGrpSpPr>
              <p:cNvPr id="105581" name="Group 44">
                <a:extLst>
                  <a:ext uri="{FF2B5EF4-FFF2-40B4-BE49-F238E27FC236}">
                    <a16:creationId xmlns:a16="http://schemas.microsoft.com/office/drawing/2014/main" id="{D1AE1585-36BF-E340-A75B-B768883E99CC}"/>
                  </a:ext>
                </a:extLst>
              </p:cNvPr>
              <p:cNvGrpSpPr>
                <a:grpSpLocks/>
              </p:cNvGrpSpPr>
              <p:nvPr/>
            </p:nvGrpSpPr>
            <p:grpSpPr bwMode="auto">
              <a:xfrm>
                <a:off x="5394" y="786"/>
                <a:ext cx="48" cy="99"/>
                <a:chOff x="5508" y="1599"/>
                <a:chExt cx="48" cy="99"/>
              </a:xfrm>
            </p:grpSpPr>
            <p:sp>
              <p:nvSpPr>
                <p:cNvPr id="105586" name="Freeform 43">
                  <a:extLst>
                    <a:ext uri="{FF2B5EF4-FFF2-40B4-BE49-F238E27FC236}">
                      <a16:creationId xmlns:a16="http://schemas.microsoft.com/office/drawing/2014/main" id="{953E8529-B6D9-1642-9F12-08001E21527A}"/>
                    </a:ext>
                  </a:extLst>
                </p:cNvPr>
                <p:cNvSpPr>
                  <a:spLocks/>
                </p:cNvSpPr>
                <p:nvPr/>
              </p:nvSpPr>
              <p:spPr bwMode="auto">
                <a:xfrm>
                  <a:off x="5508" y="1599"/>
                  <a:ext cx="48" cy="99"/>
                </a:xfrm>
                <a:custGeom>
                  <a:avLst/>
                  <a:gdLst>
                    <a:gd name="T0" fmla="*/ 21 w 48"/>
                    <a:gd name="T1" fmla="*/ 0 h 99"/>
                    <a:gd name="T2" fmla="*/ 0 w 48"/>
                    <a:gd name="T3" fmla="*/ 72 h 99"/>
                    <a:gd name="T4" fmla="*/ 27 w 48"/>
                    <a:gd name="T5" fmla="*/ 99 h 99"/>
                    <a:gd name="T6" fmla="*/ 48 w 48"/>
                    <a:gd name="T7" fmla="*/ 21 h 99"/>
                    <a:gd name="T8" fmla="*/ 21 w 48"/>
                    <a:gd name="T9" fmla="*/ 0 h 99"/>
                    <a:gd name="T10" fmla="*/ 0 60000 65536"/>
                    <a:gd name="T11" fmla="*/ 0 60000 65536"/>
                    <a:gd name="T12" fmla="*/ 0 60000 65536"/>
                    <a:gd name="T13" fmla="*/ 0 60000 65536"/>
                    <a:gd name="T14" fmla="*/ 0 60000 65536"/>
                    <a:gd name="T15" fmla="*/ 0 w 48"/>
                    <a:gd name="T16" fmla="*/ 0 h 99"/>
                    <a:gd name="T17" fmla="*/ 48 w 48"/>
                    <a:gd name="T18" fmla="*/ 99 h 99"/>
                  </a:gdLst>
                  <a:ahLst/>
                  <a:cxnLst>
                    <a:cxn ang="T10">
                      <a:pos x="T0" y="T1"/>
                    </a:cxn>
                    <a:cxn ang="T11">
                      <a:pos x="T2" y="T3"/>
                    </a:cxn>
                    <a:cxn ang="T12">
                      <a:pos x="T4" y="T5"/>
                    </a:cxn>
                    <a:cxn ang="T13">
                      <a:pos x="T6" y="T7"/>
                    </a:cxn>
                    <a:cxn ang="T14">
                      <a:pos x="T8" y="T9"/>
                    </a:cxn>
                  </a:cxnLst>
                  <a:rect l="T15" t="T16" r="T17" b="T18"/>
                  <a:pathLst>
                    <a:path w="48" h="99">
                      <a:moveTo>
                        <a:pt x="21" y="0"/>
                      </a:moveTo>
                      <a:lnTo>
                        <a:pt x="0" y="72"/>
                      </a:lnTo>
                      <a:lnTo>
                        <a:pt x="27" y="99"/>
                      </a:lnTo>
                      <a:lnTo>
                        <a:pt x="48" y="21"/>
                      </a:lnTo>
                      <a:lnTo>
                        <a:pt x="21" y="0"/>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sp>
              <p:nvSpPr>
                <p:cNvPr id="105587" name="Line 41">
                  <a:extLst>
                    <a:ext uri="{FF2B5EF4-FFF2-40B4-BE49-F238E27FC236}">
                      <a16:creationId xmlns:a16="http://schemas.microsoft.com/office/drawing/2014/main" id="{0C6476E6-5A36-3D4B-8D35-8848FB2EC2A0}"/>
                    </a:ext>
                  </a:extLst>
                </p:cNvPr>
                <p:cNvSpPr>
                  <a:spLocks noChangeShapeType="1"/>
                </p:cNvSpPr>
                <p:nvPr/>
              </p:nvSpPr>
              <p:spPr bwMode="auto">
                <a:xfrm flipH="1">
                  <a:off x="5512" y="1608"/>
                  <a:ext cx="22"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05588" name="Line 42">
                  <a:extLst>
                    <a:ext uri="{FF2B5EF4-FFF2-40B4-BE49-F238E27FC236}">
                      <a16:creationId xmlns:a16="http://schemas.microsoft.com/office/drawing/2014/main" id="{ECE71F93-3DE0-A64E-A80E-AD6BD2DD2EF0}"/>
                    </a:ext>
                  </a:extLst>
                </p:cNvPr>
                <p:cNvSpPr>
                  <a:spLocks noChangeShapeType="1"/>
                </p:cNvSpPr>
                <p:nvPr/>
              </p:nvSpPr>
              <p:spPr bwMode="auto">
                <a:xfrm flipH="1">
                  <a:off x="5536" y="1620"/>
                  <a:ext cx="20"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105582" name="Group 45">
                <a:extLst>
                  <a:ext uri="{FF2B5EF4-FFF2-40B4-BE49-F238E27FC236}">
                    <a16:creationId xmlns:a16="http://schemas.microsoft.com/office/drawing/2014/main" id="{58DC1E33-8239-DD4A-9E54-BD6B0D84CF25}"/>
                  </a:ext>
                </a:extLst>
              </p:cNvPr>
              <p:cNvGrpSpPr>
                <a:grpSpLocks/>
              </p:cNvGrpSpPr>
              <p:nvPr/>
            </p:nvGrpSpPr>
            <p:grpSpPr bwMode="auto">
              <a:xfrm>
                <a:off x="5382" y="1044"/>
                <a:ext cx="48" cy="99"/>
                <a:chOff x="5508" y="1599"/>
                <a:chExt cx="48" cy="99"/>
              </a:xfrm>
            </p:grpSpPr>
            <p:sp>
              <p:nvSpPr>
                <p:cNvPr id="105583" name="Freeform 46">
                  <a:extLst>
                    <a:ext uri="{FF2B5EF4-FFF2-40B4-BE49-F238E27FC236}">
                      <a16:creationId xmlns:a16="http://schemas.microsoft.com/office/drawing/2014/main" id="{0E9F027C-3F62-6B4C-882E-43608DF0DC75}"/>
                    </a:ext>
                  </a:extLst>
                </p:cNvPr>
                <p:cNvSpPr>
                  <a:spLocks/>
                </p:cNvSpPr>
                <p:nvPr/>
              </p:nvSpPr>
              <p:spPr bwMode="auto">
                <a:xfrm>
                  <a:off x="5508" y="1599"/>
                  <a:ext cx="48" cy="99"/>
                </a:xfrm>
                <a:custGeom>
                  <a:avLst/>
                  <a:gdLst>
                    <a:gd name="T0" fmla="*/ 21 w 48"/>
                    <a:gd name="T1" fmla="*/ 0 h 99"/>
                    <a:gd name="T2" fmla="*/ 0 w 48"/>
                    <a:gd name="T3" fmla="*/ 72 h 99"/>
                    <a:gd name="T4" fmla="*/ 27 w 48"/>
                    <a:gd name="T5" fmla="*/ 99 h 99"/>
                    <a:gd name="T6" fmla="*/ 48 w 48"/>
                    <a:gd name="T7" fmla="*/ 21 h 99"/>
                    <a:gd name="T8" fmla="*/ 21 w 48"/>
                    <a:gd name="T9" fmla="*/ 0 h 99"/>
                    <a:gd name="T10" fmla="*/ 0 60000 65536"/>
                    <a:gd name="T11" fmla="*/ 0 60000 65536"/>
                    <a:gd name="T12" fmla="*/ 0 60000 65536"/>
                    <a:gd name="T13" fmla="*/ 0 60000 65536"/>
                    <a:gd name="T14" fmla="*/ 0 60000 65536"/>
                    <a:gd name="T15" fmla="*/ 0 w 48"/>
                    <a:gd name="T16" fmla="*/ 0 h 99"/>
                    <a:gd name="T17" fmla="*/ 48 w 48"/>
                    <a:gd name="T18" fmla="*/ 99 h 99"/>
                  </a:gdLst>
                  <a:ahLst/>
                  <a:cxnLst>
                    <a:cxn ang="T10">
                      <a:pos x="T0" y="T1"/>
                    </a:cxn>
                    <a:cxn ang="T11">
                      <a:pos x="T2" y="T3"/>
                    </a:cxn>
                    <a:cxn ang="T12">
                      <a:pos x="T4" y="T5"/>
                    </a:cxn>
                    <a:cxn ang="T13">
                      <a:pos x="T6" y="T7"/>
                    </a:cxn>
                    <a:cxn ang="T14">
                      <a:pos x="T8" y="T9"/>
                    </a:cxn>
                  </a:cxnLst>
                  <a:rect l="T15" t="T16" r="T17" b="T18"/>
                  <a:pathLst>
                    <a:path w="48" h="99">
                      <a:moveTo>
                        <a:pt x="21" y="0"/>
                      </a:moveTo>
                      <a:lnTo>
                        <a:pt x="0" y="72"/>
                      </a:lnTo>
                      <a:lnTo>
                        <a:pt x="27" y="99"/>
                      </a:lnTo>
                      <a:lnTo>
                        <a:pt x="48" y="21"/>
                      </a:lnTo>
                      <a:lnTo>
                        <a:pt x="21" y="0"/>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sp>
              <p:nvSpPr>
                <p:cNvPr id="105584" name="Line 47">
                  <a:extLst>
                    <a:ext uri="{FF2B5EF4-FFF2-40B4-BE49-F238E27FC236}">
                      <a16:creationId xmlns:a16="http://schemas.microsoft.com/office/drawing/2014/main" id="{DF078BC8-70B1-184F-B1C1-CDE79F466AAE}"/>
                    </a:ext>
                  </a:extLst>
                </p:cNvPr>
                <p:cNvSpPr>
                  <a:spLocks noChangeShapeType="1"/>
                </p:cNvSpPr>
                <p:nvPr/>
              </p:nvSpPr>
              <p:spPr bwMode="auto">
                <a:xfrm flipH="1">
                  <a:off x="5512" y="1608"/>
                  <a:ext cx="22"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05585" name="Line 48">
                  <a:extLst>
                    <a:ext uri="{FF2B5EF4-FFF2-40B4-BE49-F238E27FC236}">
                      <a16:creationId xmlns:a16="http://schemas.microsoft.com/office/drawing/2014/main" id="{D811B012-0A1E-C041-9F65-E7BC7DF3A056}"/>
                    </a:ext>
                  </a:extLst>
                </p:cNvPr>
                <p:cNvSpPr>
                  <a:spLocks noChangeShapeType="1"/>
                </p:cNvSpPr>
                <p:nvPr/>
              </p:nvSpPr>
              <p:spPr bwMode="auto">
                <a:xfrm flipH="1">
                  <a:off x="5536" y="1620"/>
                  <a:ext cx="20"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grpSp>
        <p:sp>
          <p:nvSpPr>
            <p:cNvPr id="105575" name="Freeform 51">
              <a:extLst>
                <a:ext uri="{FF2B5EF4-FFF2-40B4-BE49-F238E27FC236}">
                  <a16:creationId xmlns:a16="http://schemas.microsoft.com/office/drawing/2014/main" id="{F609EF74-8444-FF4F-84FA-F88BE3AEACD3}"/>
                </a:ext>
              </a:extLst>
            </p:cNvPr>
            <p:cNvSpPr>
              <a:spLocks/>
            </p:cNvSpPr>
            <p:nvPr/>
          </p:nvSpPr>
          <p:spPr bwMode="auto">
            <a:xfrm>
              <a:off x="3573" y="2364"/>
              <a:ext cx="564" cy="342"/>
            </a:xfrm>
            <a:custGeom>
              <a:avLst/>
              <a:gdLst>
                <a:gd name="T0" fmla="*/ 0 w 417"/>
                <a:gd name="T1" fmla="*/ 9905 h 264"/>
                <a:gd name="T2" fmla="*/ 28602 w 417"/>
                <a:gd name="T3" fmla="*/ 9905 h 264"/>
                <a:gd name="T4" fmla="*/ 28602 w 417"/>
                <a:gd name="T5" fmla="*/ 0 h 264"/>
                <a:gd name="T6" fmla="*/ 0 60000 65536"/>
                <a:gd name="T7" fmla="*/ 0 60000 65536"/>
                <a:gd name="T8" fmla="*/ 0 60000 65536"/>
                <a:gd name="T9" fmla="*/ 0 w 417"/>
                <a:gd name="T10" fmla="*/ 0 h 264"/>
                <a:gd name="T11" fmla="*/ 417 w 417"/>
                <a:gd name="T12" fmla="*/ 264 h 264"/>
              </a:gdLst>
              <a:ahLst/>
              <a:cxnLst>
                <a:cxn ang="T6">
                  <a:pos x="T0" y="T1"/>
                </a:cxn>
                <a:cxn ang="T7">
                  <a:pos x="T2" y="T3"/>
                </a:cxn>
                <a:cxn ang="T8">
                  <a:pos x="T4" y="T5"/>
                </a:cxn>
              </a:cxnLst>
              <a:rect l="T9" t="T10" r="T11" b="T12"/>
              <a:pathLst>
                <a:path w="417" h="264">
                  <a:moveTo>
                    <a:pt x="0" y="264"/>
                  </a:moveTo>
                  <a:lnTo>
                    <a:pt x="417" y="264"/>
                  </a:lnTo>
                  <a:lnTo>
                    <a:pt x="417" y="0"/>
                  </a:lnTo>
                </a:path>
              </a:pathLst>
            </a:custGeom>
            <a:noFill/>
            <a:ln w="28575" cap="flat" cmpd="sng">
              <a:solidFill>
                <a:schemeClr val="tx1"/>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wrap="none"/>
            <a:lstStyle/>
            <a:p>
              <a:endParaRPr lang="en-US"/>
            </a:p>
          </p:txBody>
        </p:sp>
        <p:grpSp>
          <p:nvGrpSpPr>
            <p:cNvPr id="105576" name="Group 87">
              <a:extLst>
                <a:ext uri="{FF2B5EF4-FFF2-40B4-BE49-F238E27FC236}">
                  <a16:creationId xmlns:a16="http://schemas.microsoft.com/office/drawing/2014/main" id="{0004BAA9-9069-6A4D-A3C8-C64439306164}"/>
                </a:ext>
              </a:extLst>
            </p:cNvPr>
            <p:cNvGrpSpPr>
              <a:grpSpLocks/>
            </p:cNvGrpSpPr>
            <p:nvPr/>
          </p:nvGrpSpPr>
          <p:grpSpPr bwMode="auto">
            <a:xfrm>
              <a:off x="4032" y="2416"/>
              <a:ext cx="218" cy="231"/>
              <a:chOff x="5140" y="400"/>
              <a:chExt cx="218" cy="231"/>
            </a:xfrm>
          </p:grpSpPr>
          <p:sp>
            <p:nvSpPr>
              <p:cNvPr id="105577" name="Oval 86">
                <a:extLst>
                  <a:ext uri="{FF2B5EF4-FFF2-40B4-BE49-F238E27FC236}">
                    <a16:creationId xmlns:a16="http://schemas.microsoft.com/office/drawing/2014/main" id="{36D385B2-9D16-5B4A-B3E0-9312D4F00DDE}"/>
                  </a:ext>
                </a:extLst>
              </p:cNvPr>
              <p:cNvSpPr>
                <a:spLocks noChangeArrowheads="1"/>
              </p:cNvSpPr>
              <p:nvPr/>
            </p:nvSpPr>
            <p:spPr bwMode="auto">
              <a:xfrm>
                <a:off x="5140" y="410"/>
                <a:ext cx="218" cy="218"/>
              </a:xfrm>
              <a:prstGeom prst="ellipse">
                <a:avLst/>
              </a:prstGeom>
              <a:solidFill>
                <a:schemeClr val="bg1"/>
              </a:solidFill>
              <a:ln w="9525">
                <a:solidFill>
                  <a:srgbClr val="CC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05578" name="Text Box 52">
                <a:extLst>
                  <a:ext uri="{FF2B5EF4-FFF2-40B4-BE49-F238E27FC236}">
                    <a16:creationId xmlns:a16="http://schemas.microsoft.com/office/drawing/2014/main" id="{9E00C06C-2B3C-4E4D-B99A-28BDD11F519B}"/>
                  </a:ext>
                </a:extLst>
              </p:cNvPr>
              <p:cNvSpPr txBox="1">
                <a:spLocks noChangeArrowheads="1"/>
              </p:cNvSpPr>
              <p:nvPr/>
            </p:nvSpPr>
            <p:spPr bwMode="auto">
              <a:xfrm>
                <a:off x="5154" y="400"/>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CC0000"/>
                    </a:solidFill>
                  </a:rPr>
                  <a:t>1</a:t>
                </a:r>
              </a:p>
            </p:txBody>
          </p:sp>
        </p:grpSp>
      </p:grpSp>
      <p:sp>
        <p:nvSpPr>
          <p:cNvPr id="105482" name="Text Box 54">
            <a:extLst>
              <a:ext uri="{FF2B5EF4-FFF2-40B4-BE49-F238E27FC236}">
                <a16:creationId xmlns:a16="http://schemas.microsoft.com/office/drawing/2014/main" id="{AC8388B0-233D-0946-98A3-E01BD7FBBCF5}"/>
              </a:ext>
            </a:extLst>
          </p:cNvPr>
          <p:cNvSpPr txBox="1">
            <a:spLocks noChangeArrowheads="1"/>
          </p:cNvSpPr>
          <p:nvPr/>
        </p:nvSpPr>
        <p:spPr bwMode="auto">
          <a:xfrm>
            <a:off x="4533900" y="3817938"/>
            <a:ext cx="919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10.0.0.4</a:t>
            </a:r>
          </a:p>
        </p:txBody>
      </p:sp>
      <p:sp>
        <p:nvSpPr>
          <p:cNvPr id="105483" name="Line 55">
            <a:extLst>
              <a:ext uri="{FF2B5EF4-FFF2-40B4-BE49-F238E27FC236}">
                <a16:creationId xmlns:a16="http://schemas.microsoft.com/office/drawing/2014/main" id="{3AFCC042-F0E9-BE44-A77F-33DED7C9B7F3}"/>
              </a:ext>
            </a:extLst>
          </p:cNvPr>
          <p:cNvSpPr>
            <a:spLocks noChangeShapeType="1"/>
          </p:cNvSpPr>
          <p:nvPr/>
        </p:nvSpPr>
        <p:spPr bwMode="auto">
          <a:xfrm flipH="1">
            <a:off x="4657725" y="4073525"/>
            <a:ext cx="85725" cy="1285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05484" name="Text Box 56">
            <a:extLst>
              <a:ext uri="{FF2B5EF4-FFF2-40B4-BE49-F238E27FC236}">
                <a16:creationId xmlns:a16="http://schemas.microsoft.com/office/drawing/2014/main" id="{1780C7B9-103C-4E48-9F33-676237D11AE7}"/>
              </a:ext>
            </a:extLst>
          </p:cNvPr>
          <p:cNvSpPr txBox="1">
            <a:spLocks noChangeArrowheads="1"/>
          </p:cNvSpPr>
          <p:nvPr/>
        </p:nvSpPr>
        <p:spPr bwMode="auto">
          <a:xfrm>
            <a:off x="2695575" y="4375150"/>
            <a:ext cx="1257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138.76.29.7</a:t>
            </a:r>
          </a:p>
        </p:txBody>
      </p:sp>
      <p:sp>
        <p:nvSpPr>
          <p:cNvPr id="105485" name="Line 57">
            <a:extLst>
              <a:ext uri="{FF2B5EF4-FFF2-40B4-BE49-F238E27FC236}">
                <a16:creationId xmlns:a16="http://schemas.microsoft.com/office/drawing/2014/main" id="{A16FA1BB-18E7-5348-B1F7-97C1932ABA9C}"/>
              </a:ext>
            </a:extLst>
          </p:cNvPr>
          <p:cNvSpPr>
            <a:spLocks noChangeShapeType="1"/>
          </p:cNvSpPr>
          <p:nvPr/>
        </p:nvSpPr>
        <p:spPr bwMode="auto">
          <a:xfrm flipH="1">
            <a:off x="3917950" y="4311650"/>
            <a:ext cx="85725" cy="128588"/>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grpSp>
        <p:nvGrpSpPr>
          <p:cNvPr id="7" name="Group 59">
            <a:extLst>
              <a:ext uri="{FF2B5EF4-FFF2-40B4-BE49-F238E27FC236}">
                <a16:creationId xmlns:a16="http://schemas.microsoft.com/office/drawing/2014/main" id="{112F6616-85D6-424D-8DD8-C3836D69F0D6}"/>
              </a:ext>
            </a:extLst>
          </p:cNvPr>
          <p:cNvGrpSpPr>
            <a:grpSpLocks/>
          </p:cNvGrpSpPr>
          <p:nvPr/>
        </p:nvGrpSpPr>
        <p:grpSpPr bwMode="auto">
          <a:xfrm>
            <a:off x="6469063" y="1570038"/>
            <a:ext cx="2433637" cy="1389062"/>
            <a:chOff x="3944" y="989"/>
            <a:chExt cx="1533" cy="875"/>
          </a:xfrm>
        </p:grpSpPr>
        <p:sp>
          <p:nvSpPr>
            <p:cNvPr id="105572" name="Text Box 53">
              <a:extLst>
                <a:ext uri="{FF2B5EF4-FFF2-40B4-BE49-F238E27FC236}">
                  <a16:creationId xmlns:a16="http://schemas.microsoft.com/office/drawing/2014/main" id="{5708B680-B691-9B4D-A591-C02456FCFD8C}"/>
                </a:ext>
              </a:extLst>
            </p:cNvPr>
            <p:cNvSpPr txBox="1">
              <a:spLocks noChangeArrowheads="1"/>
            </p:cNvSpPr>
            <p:nvPr/>
          </p:nvSpPr>
          <p:spPr bwMode="auto">
            <a:xfrm>
              <a:off x="4121" y="989"/>
              <a:ext cx="1356"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5000"/>
                </a:lnSpc>
              </a:pPr>
              <a:r>
                <a:rPr lang="en-US" altLang="en-US" sz="1800" b="1" i="1">
                  <a:solidFill>
                    <a:srgbClr val="CC0000"/>
                  </a:solidFill>
                </a:rPr>
                <a:t>1:</a:t>
              </a:r>
              <a:r>
                <a:rPr lang="en-US" altLang="en-US" sz="1800">
                  <a:solidFill>
                    <a:srgbClr val="FF0000"/>
                  </a:solidFill>
                </a:rPr>
                <a:t> </a:t>
              </a:r>
              <a:r>
                <a:rPr lang="en-US" altLang="en-US" sz="1800">
                  <a:solidFill>
                    <a:srgbClr val="000099"/>
                  </a:solidFill>
                </a:rPr>
                <a:t>host 10.0.0.1 </a:t>
              </a:r>
            </a:p>
            <a:p>
              <a:pPr>
                <a:lnSpc>
                  <a:spcPct val="85000"/>
                </a:lnSpc>
              </a:pPr>
              <a:r>
                <a:rPr lang="en-US" altLang="en-US" sz="1800">
                  <a:solidFill>
                    <a:srgbClr val="000099"/>
                  </a:solidFill>
                </a:rPr>
                <a:t>sends datagram to </a:t>
              </a:r>
            </a:p>
            <a:p>
              <a:pPr>
                <a:lnSpc>
                  <a:spcPct val="85000"/>
                </a:lnSpc>
              </a:pPr>
              <a:r>
                <a:rPr lang="en-US" altLang="en-US" sz="1800">
                  <a:solidFill>
                    <a:srgbClr val="000099"/>
                  </a:solidFill>
                </a:rPr>
                <a:t>128.119.40.186, 80</a:t>
              </a:r>
            </a:p>
          </p:txBody>
        </p:sp>
        <p:sp>
          <p:nvSpPr>
            <p:cNvPr id="105573" name="Line 58">
              <a:extLst>
                <a:ext uri="{FF2B5EF4-FFF2-40B4-BE49-F238E27FC236}">
                  <a16:creationId xmlns:a16="http://schemas.microsoft.com/office/drawing/2014/main" id="{7B98918E-AD9F-F44F-AB57-003C4A34C4BB}"/>
                </a:ext>
              </a:extLst>
            </p:cNvPr>
            <p:cNvSpPr>
              <a:spLocks noChangeShapeType="1"/>
            </p:cNvSpPr>
            <p:nvPr/>
          </p:nvSpPr>
          <p:spPr bwMode="auto">
            <a:xfrm flipH="1">
              <a:off x="3944" y="1105"/>
              <a:ext cx="197" cy="759"/>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sp>
        <p:nvSpPr>
          <p:cNvPr id="105487" name="Freeform 67">
            <a:extLst>
              <a:ext uri="{FF2B5EF4-FFF2-40B4-BE49-F238E27FC236}">
                <a16:creationId xmlns:a16="http://schemas.microsoft.com/office/drawing/2014/main" id="{E3824844-7206-8444-9231-1E828C981F66}"/>
              </a:ext>
            </a:extLst>
          </p:cNvPr>
          <p:cNvSpPr>
            <a:spLocks/>
          </p:cNvSpPr>
          <p:nvPr/>
        </p:nvSpPr>
        <p:spPr bwMode="auto">
          <a:xfrm>
            <a:off x="2344738" y="2627313"/>
            <a:ext cx="3862387" cy="1531937"/>
          </a:xfrm>
          <a:custGeom>
            <a:avLst/>
            <a:gdLst>
              <a:gd name="T0" fmla="*/ 0 w 2433"/>
              <a:gd name="T1" fmla="*/ 2147483647 h 965"/>
              <a:gd name="T2" fmla="*/ 2147483647 w 2433"/>
              <a:gd name="T3" fmla="*/ 2147483647 h 965"/>
              <a:gd name="T4" fmla="*/ 2147483647 w 2433"/>
              <a:gd name="T5" fmla="*/ 2147483647 h 965"/>
              <a:gd name="T6" fmla="*/ 2147483647 w 2433"/>
              <a:gd name="T7" fmla="*/ 2147483647 h 965"/>
              <a:gd name="T8" fmla="*/ 2147483647 w 2433"/>
              <a:gd name="T9" fmla="*/ 2147483647 h 965"/>
              <a:gd name="T10" fmla="*/ 2147483647 w 2433"/>
              <a:gd name="T11" fmla="*/ 2147483647 h 965"/>
              <a:gd name="T12" fmla="*/ 0 w 2433"/>
              <a:gd name="T13" fmla="*/ 2147483647 h 965"/>
              <a:gd name="T14" fmla="*/ 0 60000 65536"/>
              <a:gd name="T15" fmla="*/ 0 60000 65536"/>
              <a:gd name="T16" fmla="*/ 0 60000 65536"/>
              <a:gd name="T17" fmla="*/ 0 60000 65536"/>
              <a:gd name="T18" fmla="*/ 0 60000 65536"/>
              <a:gd name="T19" fmla="*/ 0 60000 65536"/>
              <a:gd name="T20" fmla="*/ 0 60000 65536"/>
              <a:gd name="T21" fmla="*/ 0 w 2433"/>
              <a:gd name="T22" fmla="*/ 0 h 965"/>
              <a:gd name="T23" fmla="*/ 2433 w 2433"/>
              <a:gd name="T24" fmla="*/ 965 h 9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33" h="965">
                <a:moveTo>
                  <a:pt x="0" y="64"/>
                </a:moveTo>
                <a:cubicBezTo>
                  <a:pt x="0" y="64"/>
                  <a:pt x="2079" y="0"/>
                  <a:pt x="2352" y="64"/>
                </a:cubicBezTo>
                <a:cubicBezTo>
                  <a:pt x="2433" y="57"/>
                  <a:pt x="1814" y="309"/>
                  <a:pt x="1640" y="450"/>
                </a:cubicBezTo>
                <a:cubicBezTo>
                  <a:pt x="1466" y="591"/>
                  <a:pt x="1383" y="888"/>
                  <a:pt x="1308" y="965"/>
                </a:cubicBezTo>
                <a:lnTo>
                  <a:pt x="1159" y="965"/>
                </a:lnTo>
                <a:cubicBezTo>
                  <a:pt x="1078" y="870"/>
                  <a:pt x="1013" y="546"/>
                  <a:pt x="820" y="396"/>
                </a:cubicBezTo>
                <a:cubicBezTo>
                  <a:pt x="583" y="207"/>
                  <a:pt x="189" y="142"/>
                  <a:pt x="0" y="64"/>
                </a:cubicBezTo>
                <a:close/>
              </a:path>
            </a:pathLst>
          </a:custGeom>
          <a:gradFill rotWithShape="1">
            <a:gsLst>
              <a:gs pos="0">
                <a:schemeClr val="hlink"/>
              </a:gs>
              <a:gs pos="100000">
                <a:schemeClr val="bg1"/>
              </a:gs>
            </a:gsLst>
            <a:lin ang="5400000" scaled="1"/>
          </a:gradFill>
          <a:ln w="3175" cap="flat" cmpd="sng">
            <a:solidFill>
              <a:schemeClr val="hlink"/>
            </a:solidFill>
            <a:prstDash val="solid"/>
            <a:round/>
            <a:headEnd/>
            <a:tailEnd/>
          </a:ln>
        </p:spPr>
        <p:txBody>
          <a:bodyPr wrap="none"/>
          <a:lstStyle/>
          <a:p>
            <a:endParaRPr lang="en-US"/>
          </a:p>
        </p:txBody>
      </p:sp>
      <p:sp>
        <p:nvSpPr>
          <p:cNvPr id="105488" name="Rectangle 62">
            <a:extLst>
              <a:ext uri="{FF2B5EF4-FFF2-40B4-BE49-F238E27FC236}">
                <a16:creationId xmlns:a16="http://schemas.microsoft.com/office/drawing/2014/main" id="{A5BFC099-AF06-CC4C-89BD-9C3116FB333B}"/>
              </a:ext>
            </a:extLst>
          </p:cNvPr>
          <p:cNvSpPr>
            <a:spLocks noChangeArrowheads="1"/>
          </p:cNvSpPr>
          <p:nvPr/>
        </p:nvSpPr>
        <p:spPr bwMode="auto">
          <a:xfrm>
            <a:off x="2344738" y="1374775"/>
            <a:ext cx="3784600" cy="1354138"/>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05489" name="Text Box 60">
            <a:extLst>
              <a:ext uri="{FF2B5EF4-FFF2-40B4-BE49-F238E27FC236}">
                <a16:creationId xmlns:a16="http://schemas.microsoft.com/office/drawing/2014/main" id="{3F106705-D92D-7144-AACC-2A2D0770FE87}"/>
              </a:ext>
            </a:extLst>
          </p:cNvPr>
          <p:cNvSpPr txBox="1">
            <a:spLocks noChangeArrowheads="1"/>
          </p:cNvSpPr>
          <p:nvPr/>
        </p:nvSpPr>
        <p:spPr bwMode="auto">
          <a:xfrm>
            <a:off x="2386013" y="1419225"/>
            <a:ext cx="3676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t>NAT translation table</a:t>
            </a:r>
          </a:p>
          <a:p>
            <a:pPr algn="ctr"/>
            <a:r>
              <a:rPr lang="en-US" altLang="en-US" sz="1800"/>
              <a:t>WAN side addr        LAN side addr</a:t>
            </a:r>
          </a:p>
        </p:txBody>
      </p:sp>
      <p:sp>
        <p:nvSpPr>
          <p:cNvPr id="105490" name="Line 63">
            <a:extLst>
              <a:ext uri="{FF2B5EF4-FFF2-40B4-BE49-F238E27FC236}">
                <a16:creationId xmlns:a16="http://schemas.microsoft.com/office/drawing/2014/main" id="{8AAD3531-263D-4F4D-B827-08B584DB979D}"/>
              </a:ext>
            </a:extLst>
          </p:cNvPr>
          <p:cNvSpPr>
            <a:spLocks noChangeShapeType="1"/>
          </p:cNvSpPr>
          <p:nvPr/>
        </p:nvSpPr>
        <p:spPr bwMode="auto">
          <a:xfrm flipV="1">
            <a:off x="2344738" y="1747838"/>
            <a:ext cx="3790950" cy="111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05491" name="Line 64">
            <a:extLst>
              <a:ext uri="{FF2B5EF4-FFF2-40B4-BE49-F238E27FC236}">
                <a16:creationId xmlns:a16="http://schemas.microsoft.com/office/drawing/2014/main" id="{E9E31979-57C8-1843-928E-B1A0AD39BBF3}"/>
              </a:ext>
            </a:extLst>
          </p:cNvPr>
          <p:cNvSpPr>
            <a:spLocks noChangeShapeType="1"/>
          </p:cNvSpPr>
          <p:nvPr/>
        </p:nvSpPr>
        <p:spPr bwMode="auto">
          <a:xfrm flipV="1">
            <a:off x="2359025" y="2025650"/>
            <a:ext cx="3749675" cy="111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05492" name="Line 65">
            <a:extLst>
              <a:ext uri="{FF2B5EF4-FFF2-40B4-BE49-F238E27FC236}">
                <a16:creationId xmlns:a16="http://schemas.microsoft.com/office/drawing/2014/main" id="{71EE422E-B3FA-514C-9A4D-08ABB259681F}"/>
              </a:ext>
            </a:extLst>
          </p:cNvPr>
          <p:cNvSpPr>
            <a:spLocks noChangeShapeType="1"/>
          </p:cNvSpPr>
          <p:nvPr/>
        </p:nvSpPr>
        <p:spPr bwMode="auto">
          <a:xfrm>
            <a:off x="4468813" y="1770063"/>
            <a:ext cx="3175" cy="9556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33533" name="Text Box 61">
            <a:extLst>
              <a:ext uri="{FF2B5EF4-FFF2-40B4-BE49-F238E27FC236}">
                <a16:creationId xmlns:a16="http://schemas.microsoft.com/office/drawing/2014/main" id="{E9FA565F-CB05-A142-9488-8828FDAB4523}"/>
              </a:ext>
            </a:extLst>
          </p:cNvPr>
          <p:cNvSpPr txBox="1">
            <a:spLocks noChangeArrowheads="1"/>
          </p:cNvSpPr>
          <p:nvPr/>
        </p:nvSpPr>
        <p:spPr bwMode="auto">
          <a:xfrm>
            <a:off x="2401888" y="2044700"/>
            <a:ext cx="3702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solidFill>
                  <a:srgbClr val="CC0000"/>
                </a:solidFill>
              </a:rPr>
              <a:t>138.76.29.7, 5001   10.0.0.1, 3345</a:t>
            </a:r>
          </a:p>
          <a:p>
            <a:pPr algn="ctr"/>
            <a:r>
              <a:rPr lang="en-US" altLang="en-US" sz="1800"/>
              <a:t>……                                         ……</a:t>
            </a:r>
          </a:p>
        </p:txBody>
      </p:sp>
      <p:grpSp>
        <p:nvGrpSpPr>
          <p:cNvPr id="8" name="Group 135">
            <a:extLst>
              <a:ext uri="{FF2B5EF4-FFF2-40B4-BE49-F238E27FC236}">
                <a16:creationId xmlns:a16="http://schemas.microsoft.com/office/drawing/2014/main" id="{7C55BD41-F985-184F-AA4F-411EDA7B8EA9}"/>
              </a:ext>
            </a:extLst>
          </p:cNvPr>
          <p:cNvGrpSpPr>
            <a:grpSpLocks/>
          </p:cNvGrpSpPr>
          <p:nvPr/>
        </p:nvGrpSpPr>
        <p:grpSpPr bwMode="auto">
          <a:xfrm>
            <a:off x="4765675" y="3435350"/>
            <a:ext cx="2784475" cy="1631950"/>
            <a:chOff x="3002" y="2417"/>
            <a:chExt cx="1754" cy="1028"/>
          </a:xfrm>
        </p:grpSpPr>
        <p:sp>
          <p:nvSpPr>
            <p:cNvPr id="105558" name="Rectangle 91">
              <a:extLst>
                <a:ext uri="{FF2B5EF4-FFF2-40B4-BE49-F238E27FC236}">
                  <a16:creationId xmlns:a16="http://schemas.microsoft.com/office/drawing/2014/main" id="{A0D2F366-D845-7F42-8B87-CDB89AF09897}"/>
                </a:ext>
              </a:extLst>
            </p:cNvPr>
            <p:cNvSpPr>
              <a:spLocks noChangeArrowheads="1"/>
            </p:cNvSpPr>
            <p:nvPr/>
          </p:nvSpPr>
          <p:spPr bwMode="auto">
            <a:xfrm>
              <a:off x="3002" y="3051"/>
              <a:ext cx="1175" cy="256"/>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05559" name="Text Box 92">
              <a:extLst>
                <a:ext uri="{FF2B5EF4-FFF2-40B4-BE49-F238E27FC236}">
                  <a16:creationId xmlns:a16="http://schemas.microsoft.com/office/drawing/2014/main" id="{965DAE60-F96A-A947-AF41-A8E84113C405}"/>
                </a:ext>
              </a:extLst>
            </p:cNvPr>
            <p:cNvSpPr txBox="1">
              <a:spLocks noChangeArrowheads="1"/>
            </p:cNvSpPr>
            <p:nvPr/>
          </p:nvSpPr>
          <p:spPr bwMode="auto">
            <a:xfrm>
              <a:off x="3104" y="3042"/>
              <a:ext cx="11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S: 128.119.40.186, 80 </a:t>
              </a:r>
            </a:p>
            <a:p>
              <a:r>
                <a:rPr lang="en-US" altLang="en-US" sz="1200"/>
                <a:t>D: 10.0.0.1, 3345</a:t>
              </a:r>
            </a:p>
            <a:p>
              <a:endParaRPr lang="en-US" altLang="en-US" sz="1200"/>
            </a:p>
          </p:txBody>
        </p:sp>
        <p:grpSp>
          <p:nvGrpSpPr>
            <p:cNvPr id="105560" name="Group 93">
              <a:extLst>
                <a:ext uri="{FF2B5EF4-FFF2-40B4-BE49-F238E27FC236}">
                  <a16:creationId xmlns:a16="http://schemas.microsoft.com/office/drawing/2014/main" id="{9227419C-8544-0D44-A9D4-7F4FA8FF53E7}"/>
                </a:ext>
              </a:extLst>
            </p:cNvPr>
            <p:cNvGrpSpPr>
              <a:grpSpLocks/>
            </p:cNvGrpSpPr>
            <p:nvPr/>
          </p:nvGrpSpPr>
          <p:grpSpPr bwMode="auto">
            <a:xfrm>
              <a:off x="3054" y="3007"/>
              <a:ext cx="51" cy="99"/>
              <a:chOff x="5508" y="1599"/>
              <a:chExt cx="48" cy="99"/>
            </a:xfrm>
          </p:grpSpPr>
          <p:sp>
            <p:nvSpPr>
              <p:cNvPr id="105569" name="Freeform 94">
                <a:extLst>
                  <a:ext uri="{FF2B5EF4-FFF2-40B4-BE49-F238E27FC236}">
                    <a16:creationId xmlns:a16="http://schemas.microsoft.com/office/drawing/2014/main" id="{BD1D586F-F506-8646-81F4-C845CD35254D}"/>
                  </a:ext>
                </a:extLst>
              </p:cNvPr>
              <p:cNvSpPr>
                <a:spLocks/>
              </p:cNvSpPr>
              <p:nvPr/>
            </p:nvSpPr>
            <p:spPr bwMode="auto">
              <a:xfrm>
                <a:off x="5508" y="1599"/>
                <a:ext cx="48" cy="99"/>
              </a:xfrm>
              <a:custGeom>
                <a:avLst/>
                <a:gdLst>
                  <a:gd name="T0" fmla="*/ 21 w 48"/>
                  <a:gd name="T1" fmla="*/ 0 h 99"/>
                  <a:gd name="T2" fmla="*/ 0 w 48"/>
                  <a:gd name="T3" fmla="*/ 72 h 99"/>
                  <a:gd name="T4" fmla="*/ 27 w 48"/>
                  <a:gd name="T5" fmla="*/ 99 h 99"/>
                  <a:gd name="T6" fmla="*/ 48 w 48"/>
                  <a:gd name="T7" fmla="*/ 21 h 99"/>
                  <a:gd name="T8" fmla="*/ 21 w 48"/>
                  <a:gd name="T9" fmla="*/ 0 h 99"/>
                  <a:gd name="T10" fmla="*/ 0 60000 65536"/>
                  <a:gd name="T11" fmla="*/ 0 60000 65536"/>
                  <a:gd name="T12" fmla="*/ 0 60000 65536"/>
                  <a:gd name="T13" fmla="*/ 0 60000 65536"/>
                  <a:gd name="T14" fmla="*/ 0 60000 65536"/>
                  <a:gd name="T15" fmla="*/ 0 w 48"/>
                  <a:gd name="T16" fmla="*/ 0 h 99"/>
                  <a:gd name="T17" fmla="*/ 48 w 48"/>
                  <a:gd name="T18" fmla="*/ 99 h 99"/>
                </a:gdLst>
                <a:ahLst/>
                <a:cxnLst>
                  <a:cxn ang="T10">
                    <a:pos x="T0" y="T1"/>
                  </a:cxn>
                  <a:cxn ang="T11">
                    <a:pos x="T2" y="T3"/>
                  </a:cxn>
                  <a:cxn ang="T12">
                    <a:pos x="T4" y="T5"/>
                  </a:cxn>
                  <a:cxn ang="T13">
                    <a:pos x="T6" y="T7"/>
                  </a:cxn>
                  <a:cxn ang="T14">
                    <a:pos x="T8" y="T9"/>
                  </a:cxn>
                </a:cxnLst>
                <a:rect l="T15" t="T16" r="T17" b="T18"/>
                <a:pathLst>
                  <a:path w="48" h="99">
                    <a:moveTo>
                      <a:pt x="21" y="0"/>
                    </a:moveTo>
                    <a:lnTo>
                      <a:pt x="0" y="72"/>
                    </a:lnTo>
                    <a:lnTo>
                      <a:pt x="27" y="99"/>
                    </a:lnTo>
                    <a:lnTo>
                      <a:pt x="48" y="21"/>
                    </a:lnTo>
                    <a:lnTo>
                      <a:pt x="21" y="0"/>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sp>
            <p:nvSpPr>
              <p:cNvPr id="105570" name="Line 95">
                <a:extLst>
                  <a:ext uri="{FF2B5EF4-FFF2-40B4-BE49-F238E27FC236}">
                    <a16:creationId xmlns:a16="http://schemas.microsoft.com/office/drawing/2014/main" id="{DEC785E7-75F8-D648-A3E7-5D83B3FC36C3}"/>
                  </a:ext>
                </a:extLst>
              </p:cNvPr>
              <p:cNvSpPr>
                <a:spLocks noChangeShapeType="1"/>
              </p:cNvSpPr>
              <p:nvPr/>
            </p:nvSpPr>
            <p:spPr bwMode="auto">
              <a:xfrm flipH="1">
                <a:off x="5512" y="1608"/>
                <a:ext cx="22"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05571" name="Line 96">
                <a:extLst>
                  <a:ext uri="{FF2B5EF4-FFF2-40B4-BE49-F238E27FC236}">
                    <a16:creationId xmlns:a16="http://schemas.microsoft.com/office/drawing/2014/main" id="{F965ED7F-C03D-7641-B55B-FE9D510DBB92}"/>
                  </a:ext>
                </a:extLst>
              </p:cNvPr>
              <p:cNvSpPr>
                <a:spLocks noChangeShapeType="1"/>
              </p:cNvSpPr>
              <p:nvPr/>
            </p:nvSpPr>
            <p:spPr bwMode="auto">
              <a:xfrm flipH="1">
                <a:off x="5536" y="1620"/>
                <a:ext cx="20"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105561" name="Group 97">
              <a:extLst>
                <a:ext uri="{FF2B5EF4-FFF2-40B4-BE49-F238E27FC236}">
                  <a16:creationId xmlns:a16="http://schemas.microsoft.com/office/drawing/2014/main" id="{A515B24E-9F00-A249-A7B8-1850EE563699}"/>
                </a:ext>
              </a:extLst>
            </p:cNvPr>
            <p:cNvGrpSpPr>
              <a:grpSpLocks/>
            </p:cNvGrpSpPr>
            <p:nvPr/>
          </p:nvGrpSpPr>
          <p:grpSpPr bwMode="auto">
            <a:xfrm>
              <a:off x="3059" y="3248"/>
              <a:ext cx="51" cy="99"/>
              <a:chOff x="5508" y="1599"/>
              <a:chExt cx="48" cy="99"/>
            </a:xfrm>
          </p:grpSpPr>
          <p:sp>
            <p:nvSpPr>
              <p:cNvPr id="105566" name="Freeform 98">
                <a:extLst>
                  <a:ext uri="{FF2B5EF4-FFF2-40B4-BE49-F238E27FC236}">
                    <a16:creationId xmlns:a16="http://schemas.microsoft.com/office/drawing/2014/main" id="{E57B9D23-D710-254E-91AE-26F6977C6259}"/>
                  </a:ext>
                </a:extLst>
              </p:cNvPr>
              <p:cNvSpPr>
                <a:spLocks/>
              </p:cNvSpPr>
              <p:nvPr/>
            </p:nvSpPr>
            <p:spPr bwMode="auto">
              <a:xfrm>
                <a:off x="5508" y="1599"/>
                <a:ext cx="48" cy="99"/>
              </a:xfrm>
              <a:custGeom>
                <a:avLst/>
                <a:gdLst>
                  <a:gd name="T0" fmla="*/ 21 w 48"/>
                  <a:gd name="T1" fmla="*/ 0 h 99"/>
                  <a:gd name="T2" fmla="*/ 0 w 48"/>
                  <a:gd name="T3" fmla="*/ 72 h 99"/>
                  <a:gd name="T4" fmla="*/ 27 w 48"/>
                  <a:gd name="T5" fmla="*/ 99 h 99"/>
                  <a:gd name="T6" fmla="*/ 48 w 48"/>
                  <a:gd name="T7" fmla="*/ 21 h 99"/>
                  <a:gd name="T8" fmla="*/ 21 w 48"/>
                  <a:gd name="T9" fmla="*/ 0 h 99"/>
                  <a:gd name="T10" fmla="*/ 0 60000 65536"/>
                  <a:gd name="T11" fmla="*/ 0 60000 65536"/>
                  <a:gd name="T12" fmla="*/ 0 60000 65536"/>
                  <a:gd name="T13" fmla="*/ 0 60000 65536"/>
                  <a:gd name="T14" fmla="*/ 0 60000 65536"/>
                  <a:gd name="T15" fmla="*/ 0 w 48"/>
                  <a:gd name="T16" fmla="*/ 0 h 99"/>
                  <a:gd name="T17" fmla="*/ 48 w 48"/>
                  <a:gd name="T18" fmla="*/ 99 h 99"/>
                </a:gdLst>
                <a:ahLst/>
                <a:cxnLst>
                  <a:cxn ang="T10">
                    <a:pos x="T0" y="T1"/>
                  </a:cxn>
                  <a:cxn ang="T11">
                    <a:pos x="T2" y="T3"/>
                  </a:cxn>
                  <a:cxn ang="T12">
                    <a:pos x="T4" y="T5"/>
                  </a:cxn>
                  <a:cxn ang="T13">
                    <a:pos x="T6" y="T7"/>
                  </a:cxn>
                  <a:cxn ang="T14">
                    <a:pos x="T8" y="T9"/>
                  </a:cxn>
                </a:cxnLst>
                <a:rect l="T15" t="T16" r="T17" b="T18"/>
                <a:pathLst>
                  <a:path w="48" h="99">
                    <a:moveTo>
                      <a:pt x="21" y="0"/>
                    </a:moveTo>
                    <a:lnTo>
                      <a:pt x="0" y="72"/>
                    </a:lnTo>
                    <a:lnTo>
                      <a:pt x="27" y="99"/>
                    </a:lnTo>
                    <a:lnTo>
                      <a:pt x="48" y="21"/>
                    </a:lnTo>
                    <a:lnTo>
                      <a:pt x="21" y="0"/>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sp>
            <p:nvSpPr>
              <p:cNvPr id="105567" name="Line 99">
                <a:extLst>
                  <a:ext uri="{FF2B5EF4-FFF2-40B4-BE49-F238E27FC236}">
                    <a16:creationId xmlns:a16="http://schemas.microsoft.com/office/drawing/2014/main" id="{277E01B6-D15C-134F-BE03-F00E7684B2CE}"/>
                  </a:ext>
                </a:extLst>
              </p:cNvPr>
              <p:cNvSpPr>
                <a:spLocks noChangeShapeType="1"/>
              </p:cNvSpPr>
              <p:nvPr/>
            </p:nvSpPr>
            <p:spPr bwMode="auto">
              <a:xfrm flipH="1">
                <a:off x="5512" y="1608"/>
                <a:ext cx="22"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05568" name="Line 100">
                <a:extLst>
                  <a:ext uri="{FF2B5EF4-FFF2-40B4-BE49-F238E27FC236}">
                    <a16:creationId xmlns:a16="http://schemas.microsoft.com/office/drawing/2014/main" id="{19C726A4-E0EB-9046-85E2-1919DDBCD21D}"/>
                  </a:ext>
                </a:extLst>
              </p:cNvPr>
              <p:cNvSpPr>
                <a:spLocks noChangeShapeType="1"/>
              </p:cNvSpPr>
              <p:nvPr/>
            </p:nvSpPr>
            <p:spPr bwMode="auto">
              <a:xfrm flipH="1">
                <a:off x="5536" y="1620"/>
                <a:ext cx="20"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sp>
          <p:nvSpPr>
            <p:cNvPr id="105562" name="Freeform 101">
              <a:extLst>
                <a:ext uri="{FF2B5EF4-FFF2-40B4-BE49-F238E27FC236}">
                  <a16:creationId xmlns:a16="http://schemas.microsoft.com/office/drawing/2014/main" id="{548B4738-F008-064F-AC9E-5FC9C6EEF170}"/>
                </a:ext>
              </a:extLst>
            </p:cNvPr>
            <p:cNvSpPr>
              <a:spLocks/>
            </p:cNvSpPr>
            <p:nvPr/>
          </p:nvSpPr>
          <p:spPr bwMode="auto">
            <a:xfrm>
              <a:off x="4179" y="2417"/>
              <a:ext cx="577" cy="768"/>
            </a:xfrm>
            <a:custGeom>
              <a:avLst/>
              <a:gdLst>
                <a:gd name="T0" fmla="*/ 577 w 577"/>
                <a:gd name="T1" fmla="*/ 0 h 768"/>
                <a:gd name="T2" fmla="*/ 342 w 577"/>
                <a:gd name="T3" fmla="*/ 0 h 768"/>
                <a:gd name="T4" fmla="*/ 342 w 577"/>
                <a:gd name="T5" fmla="*/ 768 h 768"/>
                <a:gd name="T6" fmla="*/ 0 w 577"/>
                <a:gd name="T7" fmla="*/ 760 h 768"/>
                <a:gd name="T8" fmla="*/ 0 60000 65536"/>
                <a:gd name="T9" fmla="*/ 0 60000 65536"/>
                <a:gd name="T10" fmla="*/ 0 60000 65536"/>
                <a:gd name="T11" fmla="*/ 0 60000 65536"/>
                <a:gd name="T12" fmla="*/ 0 w 577"/>
                <a:gd name="T13" fmla="*/ 0 h 768"/>
                <a:gd name="T14" fmla="*/ 577 w 577"/>
                <a:gd name="T15" fmla="*/ 768 h 768"/>
              </a:gdLst>
              <a:ahLst/>
              <a:cxnLst>
                <a:cxn ang="T8">
                  <a:pos x="T0" y="T1"/>
                </a:cxn>
                <a:cxn ang="T9">
                  <a:pos x="T2" y="T3"/>
                </a:cxn>
                <a:cxn ang="T10">
                  <a:pos x="T4" y="T5"/>
                </a:cxn>
                <a:cxn ang="T11">
                  <a:pos x="T6" y="T7"/>
                </a:cxn>
              </a:cxnLst>
              <a:rect l="T12" t="T13" r="T14" b="T15"/>
              <a:pathLst>
                <a:path w="577" h="768">
                  <a:moveTo>
                    <a:pt x="577" y="0"/>
                  </a:moveTo>
                  <a:lnTo>
                    <a:pt x="342" y="0"/>
                  </a:lnTo>
                  <a:lnTo>
                    <a:pt x="342" y="768"/>
                  </a:lnTo>
                  <a:lnTo>
                    <a:pt x="0" y="760"/>
                  </a:lnTo>
                </a:path>
              </a:pathLst>
            </a:custGeom>
            <a:noFill/>
            <a:ln w="28575" cap="flat" cmpd="sng">
              <a:solidFill>
                <a:schemeClr val="tx1"/>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wrap="none"/>
            <a:lstStyle/>
            <a:p>
              <a:endParaRPr lang="en-US"/>
            </a:p>
          </p:txBody>
        </p:sp>
        <p:grpSp>
          <p:nvGrpSpPr>
            <p:cNvPr id="105563" name="Group 102">
              <a:extLst>
                <a:ext uri="{FF2B5EF4-FFF2-40B4-BE49-F238E27FC236}">
                  <a16:creationId xmlns:a16="http://schemas.microsoft.com/office/drawing/2014/main" id="{D6D0D898-437F-0843-AFAF-E34E5E6316D1}"/>
                </a:ext>
              </a:extLst>
            </p:cNvPr>
            <p:cNvGrpSpPr>
              <a:grpSpLocks/>
            </p:cNvGrpSpPr>
            <p:nvPr/>
          </p:nvGrpSpPr>
          <p:grpSpPr bwMode="auto">
            <a:xfrm>
              <a:off x="4240" y="3061"/>
              <a:ext cx="218" cy="231"/>
              <a:chOff x="5140" y="400"/>
              <a:chExt cx="218" cy="231"/>
            </a:xfrm>
          </p:grpSpPr>
          <p:sp>
            <p:nvSpPr>
              <p:cNvPr id="105564" name="Oval 103">
                <a:extLst>
                  <a:ext uri="{FF2B5EF4-FFF2-40B4-BE49-F238E27FC236}">
                    <a16:creationId xmlns:a16="http://schemas.microsoft.com/office/drawing/2014/main" id="{C379D4AA-6C04-594F-8CFF-172E15C0A885}"/>
                  </a:ext>
                </a:extLst>
              </p:cNvPr>
              <p:cNvSpPr>
                <a:spLocks noChangeArrowheads="1"/>
              </p:cNvSpPr>
              <p:nvPr/>
            </p:nvSpPr>
            <p:spPr bwMode="auto">
              <a:xfrm>
                <a:off x="5140" y="410"/>
                <a:ext cx="218" cy="218"/>
              </a:xfrm>
              <a:prstGeom prst="ellipse">
                <a:avLst/>
              </a:prstGeom>
              <a:solidFill>
                <a:schemeClr val="bg1"/>
              </a:solidFill>
              <a:ln w="9525">
                <a:solidFill>
                  <a:srgbClr val="CC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05565" name="Text Box 104">
                <a:extLst>
                  <a:ext uri="{FF2B5EF4-FFF2-40B4-BE49-F238E27FC236}">
                    <a16:creationId xmlns:a16="http://schemas.microsoft.com/office/drawing/2014/main" id="{56298FE0-F414-B84F-A978-479086C156EE}"/>
                  </a:ext>
                </a:extLst>
              </p:cNvPr>
              <p:cNvSpPr txBox="1">
                <a:spLocks noChangeArrowheads="1"/>
              </p:cNvSpPr>
              <p:nvPr/>
            </p:nvSpPr>
            <p:spPr bwMode="auto">
              <a:xfrm>
                <a:off x="5154" y="400"/>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CC0000"/>
                    </a:solidFill>
                  </a:rPr>
                  <a:t>4</a:t>
                </a:r>
              </a:p>
            </p:txBody>
          </p:sp>
        </p:grpSp>
      </p:grpSp>
      <p:grpSp>
        <p:nvGrpSpPr>
          <p:cNvPr id="12" name="Group 108">
            <a:extLst>
              <a:ext uri="{FF2B5EF4-FFF2-40B4-BE49-F238E27FC236}">
                <a16:creationId xmlns:a16="http://schemas.microsoft.com/office/drawing/2014/main" id="{41AFF8C2-D595-1F40-A432-BC98F395D40B}"/>
              </a:ext>
            </a:extLst>
          </p:cNvPr>
          <p:cNvGrpSpPr>
            <a:grpSpLocks/>
          </p:cNvGrpSpPr>
          <p:nvPr/>
        </p:nvGrpSpPr>
        <p:grpSpPr bwMode="auto">
          <a:xfrm>
            <a:off x="1531938" y="3652838"/>
            <a:ext cx="2497137" cy="566737"/>
            <a:chOff x="1026" y="3559"/>
            <a:chExt cx="1573" cy="357"/>
          </a:xfrm>
        </p:grpSpPr>
        <p:grpSp>
          <p:nvGrpSpPr>
            <p:cNvPr id="105543" name="Group 68">
              <a:extLst>
                <a:ext uri="{FF2B5EF4-FFF2-40B4-BE49-F238E27FC236}">
                  <a16:creationId xmlns:a16="http://schemas.microsoft.com/office/drawing/2014/main" id="{B4D1969D-20AC-2F4A-88B3-FF1FC849C4AD}"/>
                </a:ext>
              </a:extLst>
            </p:cNvPr>
            <p:cNvGrpSpPr>
              <a:grpSpLocks/>
            </p:cNvGrpSpPr>
            <p:nvPr/>
          </p:nvGrpSpPr>
          <p:grpSpPr bwMode="auto">
            <a:xfrm>
              <a:off x="1412" y="3559"/>
              <a:ext cx="1187" cy="357"/>
              <a:chOff x="4381" y="786"/>
              <a:chExt cx="1108" cy="357"/>
            </a:xfrm>
          </p:grpSpPr>
          <p:sp>
            <p:nvSpPr>
              <p:cNvPr id="105548" name="Rectangle 69">
                <a:extLst>
                  <a:ext uri="{FF2B5EF4-FFF2-40B4-BE49-F238E27FC236}">
                    <a16:creationId xmlns:a16="http://schemas.microsoft.com/office/drawing/2014/main" id="{97F909EE-4DAD-5641-8844-3B9DA927BE23}"/>
                  </a:ext>
                </a:extLst>
              </p:cNvPr>
              <p:cNvSpPr>
                <a:spLocks noChangeArrowheads="1"/>
              </p:cNvSpPr>
              <p:nvPr/>
            </p:nvSpPr>
            <p:spPr bwMode="auto">
              <a:xfrm>
                <a:off x="4385" y="830"/>
                <a:ext cx="1104" cy="256"/>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05549" name="Text Box 70">
                <a:extLst>
                  <a:ext uri="{FF2B5EF4-FFF2-40B4-BE49-F238E27FC236}">
                    <a16:creationId xmlns:a16="http://schemas.microsoft.com/office/drawing/2014/main" id="{2C6154C2-E878-BB4E-B684-EAB19CC14994}"/>
                  </a:ext>
                </a:extLst>
              </p:cNvPr>
              <p:cNvSpPr txBox="1">
                <a:spLocks noChangeArrowheads="1"/>
              </p:cNvSpPr>
              <p:nvPr/>
            </p:nvSpPr>
            <p:spPr bwMode="auto">
              <a:xfrm>
                <a:off x="4381" y="813"/>
                <a:ext cx="104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S: 138.76.29.7, 5001</a:t>
                </a:r>
              </a:p>
              <a:p>
                <a:r>
                  <a:rPr lang="en-US" altLang="en-US" sz="1200"/>
                  <a:t>D: 128.119.40.186, 80</a:t>
                </a:r>
              </a:p>
            </p:txBody>
          </p:sp>
          <p:grpSp>
            <p:nvGrpSpPr>
              <p:cNvPr id="105550" name="Group 71">
                <a:extLst>
                  <a:ext uri="{FF2B5EF4-FFF2-40B4-BE49-F238E27FC236}">
                    <a16:creationId xmlns:a16="http://schemas.microsoft.com/office/drawing/2014/main" id="{5607D89E-C1BB-6948-B8DB-C9906F26101A}"/>
                  </a:ext>
                </a:extLst>
              </p:cNvPr>
              <p:cNvGrpSpPr>
                <a:grpSpLocks/>
              </p:cNvGrpSpPr>
              <p:nvPr/>
            </p:nvGrpSpPr>
            <p:grpSpPr bwMode="auto">
              <a:xfrm>
                <a:off x="5394" y="786"/>
                <a:ext cx="48" cy="99"/>
                <a:chOff x="5508" y="1599"/>
                <a:chExt cx="48" cy="99"/>
              </a:xfrm>
            </p:grpSpPr>
            <p:sp>
              <p:nvSpPr>
                <p:cNvPr id="105555" name="Freeform 72">
                  <a:extLst>
                    <a:ext uri="{FF2B5EF4-FFF2-40B4-BE49-F238E27FC236}">
                      <a16:creationId xmlns:a16="http://schemas.microsoft.com/office/drawing/2014/main" id="{12E5C76F-24BD-3F47-A487-2836741856A3}"/>
                    </a:ext>
                  </a:extLst>
                </p:cNvPr>
                <p:cNvSpPr>
                  <a:spLocks/>
                </p:cNvSpPr>
                <p:nvPr/>
              </p:nvSpPr>
              <p:spPr bwMode="auto">
                <a:xfrm>
                  <a:off x="5508" y="1599"/>
                  <a:ext cx="48" cy="99"/>
                </a:xfrm>
                <a:custGeom>
                  <a:avLst/>
                  <a:gdLst>
                    <a:gd name="T0" fmla="*/ 21 w 48"/>
                    <a:gd name="T1" fmla="*/ 0 h 99"/>
                    <a:gd name="T2" fmla="*/ 0 w 48"/>
                    <a:gd name="T3" fmla="*/ 72 h 99"/>
                    <a:gd name="T4" fmla="*/ 27 w 48"/>
                    <a:gd name="T5" fmla="*/ 99 h 99"/>
                    <a:gd name="T6" fmla="*/ 48 w 48"/>
                    <a:gd name="T7" fmla="*/ 21 h 99"/>
                    <a:gd name="T8" fmla="*/ 21 w 48"/>
                    <a:gd name="T9" fmla="*/ 0 h 99"/>
                    <a:gd name="T10" fmla="*/ 0 60000 65536"/>
                    <a:gd name="T11" fmla="*/ 0 60000 65536"/>
                    <a:gd name="T12" fmla="*/ 0 60000 65536"/>
                    <a:gd name="T13" fmla="*/ 0 60000 65536"/>
                    <a:gd name="T14" fmla="*/ 0 60000 65536"/>
                    <a:gd name="T15" fmla="*/ 0 w 48"/>
                    <a:gd name="T16" fmla="*/ 0 h 99"/>
                    <a:gd name="T17" fmla="*/ 48 w 48"/>
                    <a:gd name="T18" fmla="*/ 99 h 99"/>
                  </a:gdLst>
                  <a:ahLst/>
                  <a:cxnLst>
                    <a:cxn ang="T10">
                      <a:pos x="T0" y="T1"/>
                    </a:cxn>
                    <a:cxn ang="T11">
                      <a:pos x="T2" y="T3"/>
                    </a:cxn>
                    <a:cxn ang="T12">
                      <a:pos x="T4" y="T5"/>
                    </a:cxn>
                    <a:cxn ang="T13">
                      <a:pos x="T6" y="T7"/>
                    </a:cxn>
                    <a:cxn ang="T14">
                      <a:pos x="T8" y="T9"/>
                    </a:cxn>
                  </a:cxnLst>
                  <a:rect l="T15" t="T16" r="T17" b="T18"/>
                  <a:pathLst>
                    <a:path w="48" h="99">
                      <a:moveTo>
                        <a:pt x="21" y="0"/>
                      </a:moveTo>
                      <a:lnTo>
                        <a:pt x="0" y="72"/>
                      </a:lnTo>
                      <a:lnTo>
                        <a:pt x="27" y="99"/>
                      </a:lnTo>
                      <a:lnTo>
                        <a:pt x="48" y="21"/>
                      </a:lnTo>
                      <a:lnTo>
                        <a:pt x="21" y="0"/>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sp>
              <p:nvSpPr>
                <p:cNvPr id="105556" name="Line 73">
                  <a:extLst>
                    <a:ext uri="{FF2B5EF4-FFF2-40B4-BE49-F238E27FC236}">
                      <a16:creationId xmlns:a16="http://schemas.microsoft.com/office/drawing/2014/main" id="{77F3F8D9-CE31-464C-ABB5-E19BA9046A25}"/>
                    </a:ext>
                  </a:extLst>
                </p:cNvPr>
                <p:cNvSpPr>
                  <a:spLocks noChangeShapeType="1"/>
                </p:cNvSpPr>
                <p:nvPr/>
              </p:nvSpPr>
              <p:spPr bwMode="auto">
                <a:xfrm flipH="1">
                  <a:off x="5512" y="1608"/>
                  <a:ext cx="21"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05557" name="Line 74">
                  <a:extLst>
                    <a:ext uri="{FF2B5EF4-FFF2-40B4-BE49-F238E27FC236}">
                      <a16:creationId xmlns:a16="http://schemas.microsoft.com/office/drawing/2014/main" id="{D070AD5E-2EDA-5546-8531-C269459C1C29}"/>
                    </a:ext>
                  </a:extLst>
                </p:cNvPr>
                <p:cNvSpPr>
                  <a:spLocks noChangeShapeType="1"/>
                </p:cNvSpPr>
                <p:nvPr/>
              </p:nvSpPr>
              <p:spPr bwMode="auto">
                <a:xfrm flipH="1">
                  <a:off x="5536" y="1620"/>
                  <a:ext cx="21"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105551" name="Group 75">
                <a:extLst>
                  <a:ext uri="{FF2B5EF4-FFF2-40B4-BE49-F238E27FC236}">
                    <a16:creationId xmlns:a16="http://schemas.microsoft.com/office/drawing/2014/main" id="{577A3F85-83D3-184C-AD2F-24512AB39434}"/>
                  </a:ext>
                </a:extLst>
              </p:cNvPr>
              <p:cNvGrpSpPr>
                <a:grpSpLocks/>
              </p:cNvGrpSpPr>
              <p:nvPr/>
            </p:nvGrpSpPr>
            <p:grpSpPr bwMode="auto">
              <a:xfrm>
                <a:off x="5382" y="1044"/>
                <a:ext cx="48" cy="99"/>
                <a:chOff x="5508" y="1599"/>
                <a:chExt cx="48" cy="99"/>
              </a:xfrm>
            </p:grpSpPr>
            <p:sp>
              <p:nvSpPr>
                <p:cNvPr id="105552" name="Freeform 76">
                  <a:extLst>
                    <a:ext uri="{FF2B5EF4-FFF2-40B4-BE49-F238E27FC236}">
                      <a16:creationId xmlns:a16="http://schemas.microsoft.com/office/drawing/2014/main" id="{D07CFD81-361C-6A49-88F3-2C0B652C8A19}"/>
                    </a:ext>
                  </a:extLst>
                </p:cNvPr>
                <p:cNvSpPr>
                  <a:spLocks/>
                </p:cNvSpPr>
                <p:nvPr/>
              </p:nvSpPr>
              <p:spPr bwMode="auto">
                <a:xfrm>
                  <a:off x="5508" y="1599"/>
                  <a:ext cx="48" cy="99"/>
                </a:xfrm>
                <a:custGeom>
                  <a:avLst/>
                  <a:gdLst>
                    <a:gd name="T0" fmla="*/ 21 w 48"/>
                    <a:gd name="T1" fmla="*/ 0 h 99"/>
                    <a:gd name="T2" fmla="*/ 0 w 48"/>
                    <a:gd name="T3" fmla="*/ 72 h 99"/>
                    <a:gd name="T4" fmla="*/ 27 w 48"/>
                    <a:gd name="T5" fmla="*/ 99 h 99"/>
                    <a:gd name="T6" fmla="*/ 48 w 48"/>
                    <a:gd name="T7" fmla="*/ 21 h 99"/>
                    <a:gd name="T8" fmla="*/ 21 w 48"/>
                    <a:gd name="T9" fmla="*/ 0 h 99"/>
                    <a:gd name="T10" fmla="*/ 0 60000 65536"/>
                    <a:gd name="T11" fmla="*/ 0 60000 65536"/>
                    <a:gd name="T12" fmla="*/ 0 60000 65536"/>
                    <a:gd name="T13" fmla="*/ 0 60000 65536"/>
                    <a:gd name="T14" fmla="*/ 0 60000 65536"/>
                    <a:gd name="T15" fmla="*/ 0 w 48"/>
                    <a:gd name="T16" fmla="*/ 0 h 99"/>
                    <a:gd name="T17" fmla="*/ 48 w 48"/>
                    <a:gd name="T18" fmla="*/ 99 h 99"/>
                  </a:gdLst>
                  <a:ahLst/>
                  <a:cxnLst>
                    <a:cxn ang="T10">
                      <a:pos x="T0" y="T1"/>
                    </a:cxn>
                    <a:cxn ang="T11">
                      <a:pos x="T2" y="T3"/>
                    </a:cxn>
                    <a:cxn ang="T12">
                      <a:pos x="T4" y="T5"/>
                    </a:cxn>
                    <a:cxn ang="T13">
                      <a:pos x="T6" y="T7"/>
                    </a:cxn>
                    <a:cxn ang="T14">
                      <a:pos x="T8" y="T9"/>
                    </a:cxn>
                  </a:cxnLst>
                  <a:rect l="T15" t="T16" r="T17" b="T18"/>
                  <a:pathLst>
                    <a:path w="48" h="99">
                      <a:moveTo>
                        <a:pt x="21" y="0"/>
                      </a:moveTo>
                      <a:lnTo>
                        <a:pt x="0" y="72"/>
                      </a:lnTo>
                      <a:lnTo>
                        <a:pt x="27" y="99"/>
                      </a:lnTo>
                      <a:lnTo>
                        <a:pt x="48" y="21"/>
                      </a:lnTo>
                      <a:lnTo>
                        <a:pt x="21" y="0"/>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sp>
              <p:nvSpPr>
                <p:cNvPr id="105553" name="Line 77">
                  <a:extLst>
                    <a:ext uri="{FF2B5EF4-FFF2-40B4-BE49-F238E27FC236}">
                      <a16:creationId xmlns:a16="http://schemas.microsoft.com/office/drawing/2014/main" id="{7EECFE0F-B143-9445-959E-9BFE95CF506B}"/>
                    </a:ext>
                  </a:extLst>
                </p:cNvPr>
                <p:cNvSpPr>
                  <a:spLocks noChangeShapeType="1"/>
                </p:cNvSpPr>
                <p:nvPr/>
              </p:nvSpPr>
              <p:spPr bwMode="auto">
                <a:xfrm flipH="1">
                  <a:off x="5510" y="1608"/>
                  <a:ext cx="21"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05554" name="Line 78">
                  <a:extLst>
                    <a:ext uri="{FF2B5EF4-FFF2-40B4-BE49-F238E27FC236}">
                      <a16:creationId xmlns:a16="http://schemas.microsoft.com/office/drawing/2014/main" id="{F37601F2-BA02-4043-988A-D1CDEF160FEF}"/>
                    </a:ext>
                  </a:extLst>
                </p:cNvPr>
                <p:cNvSpPr>
                  <a:spLocks noChangeShapeType="1"/>
                </p:cNvSpPr>
                <p:nvPr/>
              </p:nvSpPr>
              <p:spPr bwMode="auto">
                <a:xfrm flipH="1">
                  <a:off x="5536" y="1620"/>
                  <a:ext cx="21"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grpSp>
        <p:sp>
          <p:nvSpPr>
            <p:cNvPr id="105544" name="Line 79">
              <a:extLst>
                <a:ext uri="{FF2B5EF4-FFF2-40B4-BE49-F238E27FC236}">
                  <a16:creationId xmlns:a16="http://schemas.microsoft.com/office/drawing/2014/main" id="{324955E5-BC86-064A-AEC5-6120DAE59702}"/>
                </a:ext>
              </a:extLst>
            </p:cNvPr>
            <p:cNvSpPr>
              <a:spLocks noChangeShapeType="1"/>
            </p:cNvSpPr>
            <p:nvPr/>
          </p:nvSpPr>
          <p:spPr bwMode="auto">
            <a:xfrm flipH="1">
              <a:off x="1026" y="3729"/>
              <a:ext cx="376"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grpSp>
          <p:nvGrpSpPr>
            <p:cNvPr id="105545" name="Group 105">
              <a:extLst>
                <a:ext uri="{FF2B5EF4-FFF2-40B4-BE49-F238E27FC236}">
                  <a16:creationId xmlns:a16="http://schemas.microsoft.com/office/drawing/2014/main" id="{10BDD15F-1571-7F4E-A170-24DBD315C73F}"/>
                </a:ext>
              </a:extLst>
            </p:cNvPr>
            <p:cNvGrpSpPr>
              <a:grpSpLocks/>
            </p:cNvGrpSpPr>
            <p:nvPr/>
          </p:nvGrpSpPr>
          <p:grpSpPr bwMode="auto">
            <a:xfrm>
              <a:off x="1143" y="3613"/>
              <a:ext cx="218" cy="231"/>
              <a:chOff x="5140" y="400"/>
              <a:chExt cx="218" cy="231"/>
            </a:xfrm>
          </p:grpSpPr>
          <p:sp>
            <p:nvSpPr>
              <p:cNvPr id="105546" name="Oval 106">
                <a:extLst>
                  <a:ext uri="{FF2B5EF4-FFF2-40B4-BE49-F238E27FC236}">
                    <a16:creationId xmlns:a16="http://schemas.microsoft.com/office/drawing/2014/main" id="{8919D93F-9A5F-1844-932E-9A69E12F85B4}"/>
                  </a:ext>
                </a:extLst>
              </p:cNvPr>
              <p:cNvSpPr>
                <a:spLocks noChangeArrowheads="1"/>
              </p:cNvSpPr>
              <p:nvPr/>
            </p:nvSpPr>
            <p:spPr bwMode="auto">
              <a:xfrm>
                <a:off x="5140" y="410"/>
                <a:ext cx="218" cy="218"/>
              </a:xfrm>
              <a:prstGeom prst="ellipse">
                <a:avLst/>
              </a:prstGeom>
              <a:solidFill>
                <a:schemeClr val="bg1"/>
              </a:solidFill>
              <a:ln w="9525">
                <a:solidFill>
                  <a:srgbClr val="FF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05547" name="Text Box 107">
                <a:extLst>
                  <a:ext uri="{FF2B5EF4-FFF2-40B4-BE49-F238E27FC236}">
                    <a16:creationId xmlns:a16="http://schemas.microsoft.com/office/drawing/2014/main" id="{0BA54ABB-1946-3E41-A991-469713EF594A}"/>
                  </a:ext>
                </a:extLst>
              </p:cNvPr>
              <p:cNvSpPr txBox="1">
                <a:spLocks noChangeArrowheads="1"/>
              </p:cNvSpPr>
              <p:nvPr/>
            </p:nvSpPr>
            <p:spPr bwMode="auto">
              <a:xfrm>
                <a:off x="5154" y="400"/>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CC0000"/>
                    </a:solidFill>
                  </a:rPr>
                  <a:t>2</a:t>
                </a:r>
              </a:p>
            </p:txBody>
          </p:sp>
        </p:grpSp>
      </p:grpSp>
      <p:grpSp>
        <p:nvGrpSpPr>
          <p:cNvPr id="17" name="Group 112">
            <a:extLst>
              <a:ext uri="{FF2B5EF4-FFF2-40B4-BE49-F238E27FC236}">
                <a16:creationId xmlns:a16="http://schemas.microsoft.com/office/drawing/2014/main" id="{D753B2C9-CC0E-3F45-8EF4-B4450DFB7150}"/>
              </a:ext>
            </a:extLst>
          </p:cNvPr>
          <p:cNvGrpSpPr>
            <a:grpSpLocks/>
          </p:cNvGrpSpPr>
          <p:nvPr/>
        </p:nvGrpSpPr>
        <p:grpSpPr bwMode="auto">
          <a:xfrm>
            <a:off x="0" y="1671638"/>
            <a:ext cx="5154613" cy="2052637"/>
            <a:chOff x="0" y="1306"/>
            <a:chExt cx="3247" cy="1293"/>
          </a:xfrm>
        </p:grpSpPr>
        <p:sp>
          <p:nvSpPr>
            <p:cNvPr id="105539" name="Text Box 82">
              <a:extLst>
                <a:ext uri="{FF2B5EF4-FFF2-40B4-BE49-F238E27FC236}">
                  <a16:creationId xmlns:a16="http://schemas.microsoft.com/office/drawing/2014/main" id="{DB34C83A-9D2A-4A4F-B88E-34EA00AE4152}"/>
                </a:ext>
              </a:extLst>
            </p:cNvPr>
            <p:cNvSpPr txBox="1">
              <a:spLocks noChangeArrowheads="1"/>
            </p:cNvSpPr>
            <p:nvPr/>
          </p:nvSpPr>
          <p:spPr bwMode="auto">
            <a:xfrm>
              <a:off x="0" y="1306"/>
              <a:ext cx="1316" cy="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5000"/>
                </a:lnSpc>
              </a:pPr>
              <a:r>
                <a:rPr lang="en-US" altLang="en-US" sz="1800" b="1" i="1">
                  <a:solidFill>
                    <a:srgbClr val="CC0000"/>
                  </a:solidFill>
                </a:rPr>
                <a:t>2:</a:t>
              </a:r>
              <a:r>
                <a:rPr lang="en-US" altLang="en-US" sz="1800">
                  <a:solidFill>
                    <a:srgbClr val="FF0000"/>
                  </a:solidFill>
                </a:rPr>
                <a:t> </a:t>
              </a:r>
              <a:r>
                <a:rPr lang="en-US" altLang="en-US" sz="1800">
                  <a:solidFill>
                    <a:srgbClr val="000099"/>
                  </a:solidFill>
                </a:rPr>
                <a:t>NAT router</a:t>
              </a:r>
            </a:p>
            <a:p>
              <a:pPr>
                <a:lnSpc>
                  <a:spcPct val="85000"/>
                </a:lnSpc>
              </a:pPr>
              <a:r>
                <a:rPr lang="en-US" altLang="en-US" sz="1800">
                  <a:solidFill>
                    <a:srgbClr val="000099"/>
                  </a:solidFill>
                </a:rPr>
                <a:t>changes datagram</a:t>
              </a:r>
            </a:p>
            <a:p>
              <a:pPr>
                <a:lnSpc>
                  <a:spcPct val="85000"/>
                </a:lnSpc>
              </a:pPr>
              <a:r>
                <a:rPr lang="en-US" altLang="en-US" sz="1800">
                  <a:solidFill>
                    <a:srgbClr val="000099"/>
                  </a:solidFill>
                </a:rPr>
                <a:t>source addr from</a:t>
              </a:r>
            </a:p>
            <a:p>
              <a:pPr>
                <a:lnSpc>
                  <a:spcPct val="85000"/>
                </a:lnSpc>
              </a:pPr>
              <a:r>
                <a:rPr lang="en-US" altLang="en-US" sz="1800">
                  <a:solidFill>
                    <a:srgbClr val="000099"/>
                  </a:solidFill>
                </a:rPr>
                <a:t>10.0.0.1, 3345 to</a:t>
              </a:r>
            </a:p>
            <a:p>
              <a:pPr>
                <a:lnSpc>
                  <a:spcPct val="85000"/>
                </a:lnSpc>
              </a:pPr>
              <a:r>
                <a:rPr lang="en-US" altLang="en-US" sz="1800">
                  <a:solidFill>
                    <a:srgbClr val="000099"/>
                  </a:solidFill>
                </a:rPr>
                <a:t>138.76.29.7, 5001,</a:t>
              </a:r>
            </a:p>
            <a:p>
              <a:pPr>
                <a:lnSpc>
                  <a:spcPct val="85000"/>
                </a:lnSpc>
              </a:pPr>
              <a:r>
                <a:rPr lang="en-US" altLang="en-US" sz="1800">
                  <a:solidFill>
                    <a:srgbClr val="000099"/>
                  </a:solidFill>
                </a:rPr>
                <a:t>updates table</a:t>
              </a:r>
            </a:p>
          </p:txBody>
        </p:sp>
        <p:sp>
          <p:nvSpPr>
            <p:cNvPr id="105540" name="Line 83">
              <a:extLst>
                <a:ext uri="{FF2B5EF4-FFF2-40B4-BE49-F238E27FC236}">
                  <a16:creationId xmlns:a16="http://schemas.microsoft.com/office/drawing/2014/main" id="{2D32CC22-65B7-F34C-B6CF-4D4404B73F94}"/>
                </a:ext>
              </a:extLst>
            </p:cNvPr>
            <p:cNvSpPr>
              <a:spLocks noChangeShapeType="1"/>
            </p:cNvSpPr>
            <p:nvPr/>
          </p:nvSpPr>
          <p:spPr bwMode="auto">
            <a:xfrm>
              <a:off x="1285" y="2243"/>
              <a:ext cx="147" cy="356"/>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05541" name="Line 110">
              <a:extLst>
                <a:ext uri="{FF2B5EF4-FFF2-40B4-BE49-F238E27FC236}">
                  <a16:creationId xmlns:a16="http://schemas.microsoft.com/office/drawing/2014/main" id="{49D11CF1-08C5-EC44-888E-C61BBDF0BA40}"/>
                </a:ext>
              </a:extLst>
            </p:cNvPr>
            <p:cNvSpPr>
              <a:spLocks noChangeShapeType="1"/>
            </p:cNvSpPr>
            <p:nvPr/>
          </p:nvSpPr>
          <p:spPr bwMode="auto">
            <a:xfrm flipV="1">
              <a:off x="1275" y="1788"/>
              <a:ext cx="663" cy="455"/>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05542" name="Line 111">
              <a:extLst>
                <a:ext uri="{FF2B5EF4-FFF2-40B4-BE49-F238E27FC236}">
                  <a16:creationId xmlns:a16="http://schemas.microsoft.com/office/drawing/2014/main" id="{C59DFF26-EE47-4444-BE93-294B89E8725D}"/>
                </a:ext>
              </a:extLst>
            </p:cNvPr>
            <p:cNvSpPr>
              <a:spLocks noChangeShapeType="1"/>
            </p:cNvSpPr>
            <p:nvPr/>
          </p:nvSpPr>
          <p:spPr bwMode="auto">
            <a:xfrm flipV="1">
              <a:off x="1275" y="1751"/>
              <a:ext cx="1972" cy="491"/>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18" name="Group 129">
            <a:extLst>
              <a:ext uri="{FF2B5EF4-FFF2-40B4-BE49-F238E27FC236}">
                <a16:creationId xmlns:a16="http://schemas.microsoft.com/office/drawing/2014/main" id="{CE675F30-72BC-4743-87A7-C4B050754F63}"/>
              </a:ext>
            </a:extLst>
          </p:cNvPr>
          <p:cNvGrpSpPr>
            <a:grpSpLocks/>
          </p:cNvGrpSpPr>
          <p:nvPr/>
        </p:nvGrpSpPr>
        <p:grpSpPr bwMode="auto">
          <a:xfrm>
            <a:off x="1360488" y="4681538"/>
            <a:ext cx="2471737" cy="696912"/>
            <a:chOff x="1163" y="3752"/>
            <a:chExt cx="1557" cy="439"/>
          </a:xfrm>
        </p:grpSpPr>
        <p:sp>
          <p:nvSpPr>
            <p:cNvPr id="105525" name="Rectangle 115">
              <a:extLst>
                <a:ext uri="{FF2B5EF4-FFF2-40B4-BE49-F238E27FC236}">
                  <a16:creationId xmlns:a16="http://schemas.microsoft.com/office/drawing/2014/main" id="{349D1C20-5689-9D42-8C3E-02A29BF830C7}"/>
                </a:ext>
              </a:extLst>
            </p:cNvPr>
            <p:cNvSpPr>
              <a:spLocks noChangeArrowheads="1"/>
            </p:cNvSpPr>
            <p:nvPr/>
          </p:nvSpPr>
          <p:spPr bwMode="auto">
            <a:xfrm>
              <a:off x="1163" y="3796"/>
              <a:ext cx="1183" cy="256"/>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05526" name="Text Box 116">
              <a:extLst>
                <a:ext uri="{FF2B5EF4-FFF2-40B4-BE49-F238E27FC236}">
                  <a16:creationId xmlns:a16="http://schemas.microsoft.com/office/drawing/2014/main" id="{9030E47C-248B-5A48-B3F1-BB0D2E586B49}"/>
                </a:ext>
              </a:extLst>
            </p:cNvPr>
            <p:cNvSpPr txBox="1">
              <a:spLocks noChangeArrowheads="1"/>
            </p:cNvSpPr>
            <p:nvPr/>
          </p:nvSpPr>
          <p:spPr bwMode="auto">
            <a:xfrm>
              <a:off x="1281" y="3788"/>
              <a:ext cx="112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S: 128.119.40.186, 80 </a:t>
              </a:r>
            </a:p>
            <a:p>
              <a:r>
                <a:rPr lang="en-US" altLang="en-US" sz="1200"/>
                <a:t>D: 138.76.29.7, 5001</a:t>
              </a:r>
            </a:p>
            <a:p>
              <a:endParaRPr lang="en-US" altLang="en-US" sz="1200"/>
            </a:p>
          </p:txBody>
        </p:sp>
        <p:grpSp>
          <p:nvGrpSpPr>
            <p:cNvPr id="105527" name="Group 117">
              <a:extLst>
                <a:ext uri="{FF2B5EF4-FFF2-40B4-BE49-F238E27FC236}">
                  <a16:creationId xmlns:a16="http://schemas.microsoft.com/office/drawing/2014/main" id="{E3D317B3-4DA2-6F45-BF82-27D232BE9156}"/>
                </a:ext>
              </a:extLst>
            </p:cNvPr>
            <p:cNvGrpSpPr>
              <a:grpSpLocks/>
            </p:cNvGrpSpPr>
            <p:nvPr/>
          </p:nvGrpSpPr>
          <p:grpSpPr bwMode="auto">
            <a:xfrm>
              <a:off x="1214" y="3752"/>
              <a:ext cx="52" cy="99"/>
              <a:chOff x="5508" y="1599"/>
              <a:chExt cx="48" cy="99"/>
            </a:xfrm>
          </p:grpSpPr>
          <p:sp>
            <p:nvSpPr>
              <p:cNvPr id="105536" name="Freeform 118">
                <a:extLst>
                  <a:ext uri="{FF2B5EF4-FFF2-40B4-BE49-F238E27FC236}">
                    <a16:creationId xmlns:a16="http://schemas.microsoft.com/office/drawing/2014/main" id="{FC017F23-11E7-FC40-A0CA-8FE8B8358EA1}"/>
                  </a:ext>
                </a:extLst>
              </p:cNvPr>
              <p:cNvSpPr>
                <a:spLocks/>
              </p:cNvSpPr>
              <p:nvPr/>
            </p:nvSpPr>
            <p:spPr bwMode="auto">
              <a:xfrm>
                <a:off x="5508" y="1599"/>
                <a:ext cx="48" cy="99"/>
              </a:xfrm>
              <a:custGeom>
                <a:avLst/>
                <a:gdLst>
                  <a:gd name="T0" fmla="*/ 21 w 48"/>
                  <a:gd name="T1" fmla="*/ 0 h 99"/>
                  <a:gd name="T2" fmla="*/ 0 w 48"/>
                  <a:gd name="T3" fmla="*/ 72 h 99"/>
                  <a:gd name="T4" fmla="*/ 27 w 48"/>
                  <a:gd name="T5" fmla="*/ 99 h 99"/>
                  <a:gd name="T6" fmla="*/ 48 w 48"/>
                  <a:gd name="T7" fmla="*/ 21 h 99"/>
                  <a:gd name="T8" fmla="*/ 21 w 48"/>
                  <a:gd name="T9" fmla="*/ 0 h 99"/>
                  <a:gd name="T10" fmla="*/ 0 60000 65536"/>
                  <a:gd name="T11" fmla="*/ 0 60000 65536"/>
                  <a:gd name="T12" fmla="*/ 0 60000 65536"/>
                  <a:gd name="T13" fmla="*/ 0 60000 65536"/>
                  <a:gd name="T14" fmla="*/ 0 60000 65536"/>
                  <a:gd name="T15" fmla="*/ 0 w 48"/>
                  <a:gd name="T16" fmla="*/ 0 h 99"/>
                  <a:gd name="T17" fmla="*/ 48 w 48"/>
                  <a:gd name="T18" fmla="*/ 99 h 99"/>
                </a:gdLst>
                <a:ahLst/>
                <a:cxnLst>
                  <a:cxn ang="T10">
                    <a:pos x="T0" y="T1"/>
                  </a:cxn>
                  <a:cxn ang="T11">
                    <a:pos x="T2" y="T3"/>
                  </a:cxn>
                  <a:cxn ang="T12">
                    <a:pos x="T4" y="T5"/>
                  </a:cxn>
                  <a:cxn ang="T13">
                    <a:pos x="T6" y="T7"/>
                  </a:cxn>
                  <a:cxn ang="T14">
                    <a:pos x="T8" y="T9"/>
                  </a:cxn>
                </a:cxnLst>
                <a:rect l="T15" t="T16" r="T17" b="T18"/>
                <a:pathLst>
                  <a:path w="48" h="99">
                    <a:moveTo>
                      <a:pt x="21" y="0"/>
                    </a:moveTo>
                    <a:lnTo>
                      <a:pt x="0" y="72"/>
                    </a:lnTo>
                    <a:lnTo>
                      <a:pt x="27" y="99"/>
                    </a:lnTo>
                    <a:lnTo>
                      <a:pt x="48" y="21"/>
                    </a:lnTo>
                    <a:lnTo>
                      <a:pt x="21" y="0"/>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sp>
            <p:nvSpPr>
              <p:cNvPr id="105537" name="Line 119">
                <a:extLst>
                  <a:ext uri="{FF2B5EF4-FFF2-40B4-BE49-F238E27FC236}">
                    <a16:creationId xmlns:a16="http://schemas.microsoft.com/office/drawing/2014/main" id="{27705050-ED70-014E-9E17-B9BD6B1E5F96}"/>
                  </a:ext>
                </a:extLst>
              </p:cNvPr>
              <p:cNvSpPr>
                <a:spLocks noChangeShapeType="1"/>
              </p:cNvSpPr>
              <p:nvPr/>
            </p:nvSpPr>
            <p:spPr bwMode="auto">
              <a:xfrm flipH="1">
                <a:off x="5512" y="1608"/>
                <a:ext cx="20"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05538" name="Line 120">
                <a:extLst>
                  <a:ext uri="{FF2B5EF4-FFF2-40B4-BE49-F238E27FC236}">
                    <a16:creationId xmlns:a16="http://schemas.microsoft.com/office/drawing/2014/main" id="{C027843C-6D06-4543-A159-4C57D1D5A559}"/>
                  </a:ext>
                </a:extLst>
              </p:cNvPr>
              <p:cNvSpPr>
                <a:spLocks noChangeShapeType="1"/>
              </p:cNvSpPr>
              <p:nvPr/>
            </p:nvSpPr>
            <p:spPr bwMode="auto">
              <a:xfrm flipH="1">
                <a:off x="5536" y="1620"/>
                <a:ext cx="20"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105528" name="Group 121">
              <a:extLst>
                <a:ext uri="{FF2B5EF4-FFF2-40B4-BE49-F238E27FC236}">
                  <a16:creationId xmlns:a16="http://schemas.microsoft.com/office/drawing/2014/main" id="{A01CCC8A-C3DD-4040-BE7B-0E76AF56EF99}"/>
                </a:ext>
              </a:extLst>
            </p:cNvPr>
            <p:cNvGrpSpPr>
              <a:grpSpLocks/>
            </p:cNvGrpSpPr>
            <p:nvPr/>
          </p:nvGrpSpPr>
          <p:grpSpPr bwMode="auto">
            <a:xfrm>
              <a:off x="1193" y="3984"/>
              <a:ext cx="52" cy="99"/>
              <a:chOff x="5508" y="1599"/>
              <a:chExt cx="48" cy="99"/>
            </a:xfrm>
          </p:grpSpPr>
          <p:sp>
            <p:nvSpPr>
              <p:cNvPr id="105533" name="Freeform 122">
                <a:extLst>
                  <a:ext uri="{FF2B5EF4-FFF2-40B4-BE49-F238E27FC236}">
                    <a16:creationId xmlns:a16="http://schemas.microsoft.com/office/drawing/2014/main" id="{A1980924-B9F7-CE47-A73B-750AC1656286}"/>
                  </a:ext>
                </a:extLst>
              </p:cNvPr>
              <p:cNvSpPr>
                <a:spLocks/>
              </p:cNvSpPr>
              <p:nvPr/>
            </p:nvSpPr>
            <p:spPr bwMode="auto">
              <a:xfrm>
                <a:off x="5508" y="1599"/>
                <a:ext cx="48" cy="99"/>
              </a:xfrm>
              <a:custGeom>
                <a:avLst/>
                <a:gdLst>
                  <a:gd name="T0" fmla="*/ 21 w 48"/>
                  <a:gd name="T1" fmla="*/ 0 h 99"/>
                  <a:gd name="T2" fmla="*/ 0 w 48"/>
                  <a:gd name="T3" fmla="*/ 72 h 99"/>
                  <a:gd name="T4" fmla="*/ 27 w 48"/>
                  <a:gd name="T5" fmla="*/ 99 h 99"/>
                  <a:gd name="T6" fmla="*/ 48 w 48"/>
                  <a:gd name="T7" fmla="*/ 21 h 99"/>
                  <a:gd name="T8" fmla="*/ 21 w 48"/>
                  <a:gd name="T9" fmla="*/ 0 h 99"/>
                  <a:gd name="T10" fmla="*/ 0 60000 65536"/>
                  <a:gd name="T11" fmla="*/ 0 60000 65536"/>
                  <a:gd name="T12" fmla="*/ 0 60000 65536"/>
                  <a:gd name="T13" fmla="*/ 0 60000 65536"/>
                  <a:gd name="T14" fmla="*/ 0 60000 65536"/>
                  <a:gd name="T15" fmla="*/ 0 w 48"/>
                  <a:gd name="T16" fmla="*/ 0 h 99"/>
                  <a:gd name="T17" fmla="*/ 48 w 48"/>
                  <a:gd name="T18" fmla="*/ 99 h 99"/>
                </a:gdLst>
                <a:ahLst/>
                <a:cxnLst>
                  <a:cxn ang="T10">
                    <a:pos x="T0" y="T1"/>
                  </a:cxn>
                  <a:cxn ang="T11">
                    <a:pos x="T2" y="T3"/>
                  </a:cxn>
                  <a:cxn ang="T12">
                    <a:pos x="T4" y="T5"/>
                  </a:cxn>
                  <a:cxn ang="T13">
                    <a:pos x="T6" y="T7"/>
                  </a:cxn>
                  <a:cxn ang="T14">
                    <a:pos x="T8" y="T9"/>
                  </a:cxn>
                </a:cxnLst>
                <a:rect l="T15" t="T16" r="T17" b="T18"/>
                <a:pathLst>
                  <a:path w="48" h="99">
                    <a:moveTo>
                      <a:pt x="21" y="0"/>
                    </a:moveTo>
                    <a:lnTo>
                      <a:pt x="0" y="72"/>
                    </a:lnTo>
                    <a:lnTo>
                      <a:pt x="27" y="99"/>
                    </a:lnTo>
                    <a:lnTo>
                      <a:pt x="48" y="21"/>
                    </a:lnTo>
                    <a:lnTo>
                      <a:pt x="21" y="0"/>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sp>
            <p:nvSpPr>
              <p:cNvPr id="105534" name="Line 123">
                <a:extLst>
                  <a:ext uri="{FF2B5EF4-FFF2-40B4-BE49-F238E27FC236}">
                    <a16:creationId xmlns:a16="http://schemas.microsoft.com/office/drawing/2014/main" id="{7CA0231B-D463-7F4E-8BF8-10970F903F4B}"/>
                  </a:ext>
                </a:extLst>
              </p:cNvPr>
              <p:cNvSpPr>
                <a:spLocks noChangeShapeType="1"/>
              </p:cNvSpPr>
              <p:nvPr/>
            </p:nvSpPr>
            <p:spPr bwMode="auto">
              <a:xfrm flipH="1">
                <a:off x="5512" y="1608"/>
                <a:ext cx="20"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05535" name="Line 124">
                <a:extLst>
                  <a:ext uri="{FF2B5EF4-FFF2-40B4-BE49-F238E27FC236}">
                    <a16:creationId xmlns:a16="http://schemas.microsoft.com/office/drawing/2014/main" id="{464CB108-F228-7B45-9757-2E1E6A019F27}"/>
                  </a:ext>
                </a:extLst>
              </p:cNvPr>
              <p:cNvSpPr>
                <a:spLocks noChangeShapeType="1"/>
              </p:cNvSpPr>
              <p:nvPr/>
            </p:nvSpPr>
            <p:spPr bwMode="auto">
              <a:xfrm flipH="1">
                <a:off x="5536" y="1620"/>
                <a:ext cx="20" cy="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sp>
          <p:nvSpPr>
            <p:cNvPr id="105529" name="Line 125">
              <a:extLst>
                <a:ext uri="{FF2B5EF4-FFF2-40B4-BE49-F238E27FC236}">
                  <a16:creationId xmlns:a16="http://schemas.microsoft.com/office/drawing/2014/main" id="{631F6AC4-9BAC-144A-9E95-461A833ABA33}"/>
                </a:ext>
              </a:extLst>
            </p:cNvPr>
            <p:cNvSpPr>
              <a:spLocks noChangeShapeType="1"/>
            </p:cNvSpPr>
            <p:nvPr/>
          </p:nvSpPr>
          <p:spPr bwMode="auto">
            <a:xfrm flipH="1">
              <a:off x="2344" y="3931"/>
              <a:ext cx="376"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grpSp>
          <p:nvGrpSpPr>
            <p:cNvPr id="105530" name="Group 126">
              <a:extLst>
                <a:ext uri="{FF2B5EF4-FFF2-40B4-BE49-F238E27FC236}">
                  <a16:creationId xmlns:a16="http://schemas.microsoft.com/office/drawing/2014/main" id="{602A428D-214B-3442-B854-5212EE3BBCC1}"/>
                </a:ext>
              </a:extLst>
            </p:cNvPr>
            <p:cNvGrpSpPr>
              <a:grpSpLocks/>
            </p:cNvGrpSpPr>
            <p:nvPr/>
          </p:nvGrpSpPr>
          <p:grpSpPr bwMode="auto">
            <a:xfrm>
              <a:off x="2409" y="3815"/>
              <a:ext cx="218" cy="231"/>
              <a:chOff x="5140" y="400"/>
              <a:chExt cx="218" cy="231"/>
            </a:xfrm>
          </p:grpSpPr>
          <p:sp>
            <p:nvSpPr>
              <p:cNvPr id="105531" name="Oval 127">
                <a:extLst>
                  <a:ext uri="{FF2B5EF4-FFF2-40B4-BE49-F238E27FC236}">
                    <a16:creationId xmlns:a16="http://schemas.microsoft.com/office/drawing/2014/main" id="{2B9BA51F-22C6-0B41-9CDE-3B225B8E66EB}"/>
                  </a:ext>
                </a:extLst>
              </p:cNvPr>
              <p:cNvSpPr>
                <a:spLocks noChangeArrowheads="1"/>
              </p:cNvSpPr>
              <p:nvPr/>
            </p:nvSpPr>
            <p:spPr bwMode="auto">
              <a:xfrm>
                <a:off x="5140" y="410"/>
                <a:ext cx="218" cy="218"/>
              </a:xfrm>
              <a:prstGeom prst="ellipse">
                <a:avLst/>
              </a:prstGeom>
              <a:solidFill>
                <a:schemeClr val="bg1"/>
              </a:solidFill>
              <a:ln w="9525">
                <a:solidFill>
                  <a:srgbClr val="CC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05532" name="Text Box 128">
                <a:extLst>
                  <a:ext uri="{FF2B5EF4-FFF2-40B4-BE49-F238E27FC236}">
                    <a16:creationId xmlns:a16="http://schemas.microsoft.com/office/drawing/2014/main" id="{7FD1D25D-C0EF-E14E-A56F-1CAF0BDF6903}"/>
                  </a:ext>
                </a:extLst>
              </p:cNvPr>
              <p:cNvSpPr txBox="1">
                <a:spLocks noChangeArrowheads="1"/>
              </p:cNvSpPr>
              <p:nvPr/>
            </p:nvSpPr>
            <p:spPr bwMode="auto">
              <a:xfrm>
                <a:off x="5154" y="400"/>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CC0000"/>
                    </a:solidFill>
                  </a:rPr>
                  <a:t>3</a:t>
                </a:r>
              </a:p>
            </p:txBody>
          </p:sp>
        </p:grpSp>
      </p:grpSp>
      <p:sp>
        <p:nvSpPr>
          <p:cNvPr id="233603" name="Text Box 131">
            <a:extLst>
              <a:ext uri="{FF2B5EF4-FFF2-40B4-BE49-F238E27FC236}">
                <a16:creationId xmlns:a16="http://schemas.microsoft.com/office/drawing/2014/main" id="{389E1A5C-634B-9A40-B829-1E448A9DD134}"/>
              </a:ext>
            </a:extLst>
          </p:cNvPr>
          <p:cNvSpPr txBox="1">
            <a:spLocks noChangeArrowheads="1"/>
          </p:cNvSpPr>
          <p:nvPr/>
        </p:nvSpPr>
        <p:spPr bwMode="auto">
          <a:xfrm>
            <a:off x="1317625" y="5170488"/>
            <a:ext cx="20891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5000"/>
              </a:lnSpc>
            </a:pPr>
            <a:r>
              <a:rPr lang="en-US" altLang="en-US" sz="1800" b="1" i="1">
                <a:solidFill>
                  <a:srgbClr val="CC0000"/>
                </a:solidFill>
              </a:rPr>
              <a:t>3:</a:t>
            </a:r>
            <a:r>
              <a:rPr lang="en-US" altLang="en-US" sz="1800">
                <a:solidFill>
                  <a:srgbClr val="FF0000"/>
                </a:solidFill>
              </a:rPr>
              <a:t> </a:t>
            </a:r>
            <a:r>
              <a:rPr lang="en-US" altLang="en-US" sz="1800">
                <a:solidFill>
                  <a:srgbClr val="000099"/>
                </a:solidFill>
              </a:rPr>
              <a:t>reply arrives</a:t>
            </a:r>
          </a:p>
          <a:p>
            <a:pPr>
              <a:lnSpc>
                <a:spcPct val="85000"/>
              </a:lnSpc>
            </a:pPr>
            <a:r>
              <a:rPr lang="en-US" altLang="en-US" sz="1800">
                <a:solidFill>
                  <a:srgbClr val="000099"/>
                </a:solidFill>
              </a:rPr>
              <a:t> dest. address:</a:t>
            </a:r>
          </a:p>
          <a:p>
            <a:pPr>
              <a:lnSpc>
                <a:spcPct val="85000"/>
              </a:lnSpc>
            </a:pPr>
            <a:r>
              <a:rPr lang="en-US" altLang="en-US" sz="1800">
                <a:solidFill>
                  <a:srgbClr val="000099"/>
                </a:solidFill>
              </a:rPr>
              <a:t> 138.76.29.7, 5001</a:t>
            </a:r>
          </a:p>
        </p:txBody>
      </p:sp>
      <p:sp>
        <p:nvSpPr>
          <p:cNvPr id="233608" name="Text Box 136">
            <a:extLst>
              <a:ext uri="{FF2B5EF4-FFF2-40B4-BE49-F238E27FC236}">
                <a16:creationId xmlns:a16="http://schemas.microsoft.com/office/drawing/2014/main" id="{6466A503-F10F-764A-B178-EA37BB765366}"/>
              </a:ext>
            </a:extLst>
          </p:cNvPr>
          <p:cNvSpPr txBox="1">
            <a:spLocks noChangeArrowheads="1"/>
          </p:cNvSpPr>
          <p:nvPr/>
        </p:nvSpPr>
        <p:spPr bwMode="auto">
          <a:xfrm>
            <a:off x="4741863" y="5005388"/>
            <a:ext cx="3867150"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5000"/>
              </a:lnSpc>
            </a:pPr>
            <a:r>
              <a:rPr lang="en-US" altLang="en-US" sz="1800" b="1" i="1">
                <a:solidFill>
                  <a:srgbClr val="CC0000"/>
                </a:solidFill>
              </a:rPr>
              <a:t>4:</a:t>
            </a:r>
            <a:r>
              <a:rPr lang="en-US" altLang="en-US" sz="1800">
                <a:solidFill>
                  <a:srgbClr val="FF0000"/>
                </a:solidFill>
              </a:rPr>
              <a:t> </a:t>
            </a:r>
            <a:r>
              <a:rPr lang="en-US" altLang="en-US" sz="1800">
                <a:solidFill>
                  <a:srgbClr val="000099"/>
                </a:solidFill>
              </a:rPr>
              <a:t>NAT router</a:t>
            </a:r>
          </a:p>
          <a:p>
            <a:pPr>
              <a:lnSpc>
                <a:spcPct val="85000"/>
              </a:lnSpc>
            </a:pPr>
            <a:r>
              <a:rPr lang="en-US" altLang="en-US" sz="1800">
                <a:solidFill>
                  <a:srgbClr val="000099"/>
                </a:solidFill>
              </a:rPr>
              <a:t>changes datagram</a:t>
            </a:r>
          </a:p>
          <a:p>
            <a:pPr>
              <a:lnSpc>
                <a:spcPct val="85000"/>
              </a:lnSpc>
            </a:pPr>
            <a:r>
              <a:rPr lang="en-US" altLang="en-US" sz="1800">
                <a:solidFill>
                  <a:srgbClr val="000099"/>
                </a:solidFill>
              </a:rPr>
              <a:t>dest addr from</a:t>
            </a:r>
          </a:p>
          <a:p>
            <a:pPr>
              <a:lnSpc>
                <a:spcPct val="85000"/>
              </a:lnSpc>
            </a:pPr>
            <a:r>
              <a:rPr lang="en-US" altLang="en-US" sz="1800">
                <a:solidFill>
                  <a:srgbClr val="000099"/>
                </a:solidFill>
              </a:rPr>
              <a:t>138.76.29.7, 5001 to 10.0.0.1, 3345 </a:t>
            </a:r>
          </a:p>
          <a:p>
            <a:endParaRPr lang="en-US" altLang="en-US" sz="1800">
              <a:solidFill>
                <a:srgbClr val="000099"/>
              </a:solidFill>
            </a:endParaRPr>
          </a:p>
        </p:txBody>
      </p:sp>
      <p:sp>
        <p:nvSpPr>
          <p:cNvPr id="105500" name="Line 138">
            <a:extLst>
              <a:ext uri="{FF2B5EF4-FFF2-40B4-BE49-F238E27FC236}">
                <a16:creationId xmlns:a16="http://schemas.microsoft.com/office/drawing/2014/main" id="{3878F145-1A49-E64A-B9B2-202237D87A74}"/>
              </a:ext>
            </a:extLst>
          </p:cNvPr>
          <p:cNvSpPr>
            <a:spLocks noChangeShapeType="1"/>
          </p:cNvSpPr>
          <p:nvPr/>
        </p:nvSpPr>
        <p:spPr bwMode="auto">
          <a:xfrm>
            <a:off x="1022350" y="4273550"/>
            <a:ext cx="3025775" cy="6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59425" name="Rectangle 141">
            <a:extLst>
              <a:ext uri="{FF2B5EF4-FFF2-40B4-BE49-F238E27FC236}">
                <a16:creationId xmlns:a16="http://schemas.microsoft.com/office/drawing/2014/main" id="{35D7EB56-7004-2A42-95BC-D5FD34FB387F}"/>
              </a:ext>
            </a:extLst>
          </p:cNvPr>
          <p:cNvSpPr>
            <a:spLocks noGrp="1" noChangeArrowheads="1"/>
          </p:cNvSpPr>
          <p:nvPr>
            <p:ph type="title"/>
          </p:nvPr>
        </p:nvSpPr>
        <p:spPr>
          <a:xfrm>
            <a:off x="533400" y="230188"/>
            <a:ext cx="8091488" cy="908050"/>
          </a:xfrm>
        </p:spPr>
        <p:txBody>
          <a:bodyPr/>
          <a:lstStyle/>
          <a:p>
            <a:pPr>
              <a:defRPr/>
            </a:pPr>
            <a:r>
              <a:rPr lang="en-US">
                <a:cs typeface="+mj-cs"/>
              </a:rPr>
              <a:t>NAT: network address translation</a:t>
            </a:r>
          </a:p>
        </p:txBody>
      </p:sp>
      <p:pic>
        <p:nvPicPr>
          <p:cNvPr id="105502" name="Picture 142" descr="underline_base">
            <a:extLst>
              <a:ext uri="{FF2B5EF4-FFF2-40B4-BE49-F238E27FC236}">
                <a16:creationId xmlns:a16="http://schemas.microsoft.com/office/drawing/2014/main" id="{F34D832E-12B3-284F-8EF5-385871A783D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88" y="922338"/>
            <a:ext cx="7769225"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5503" name="Group 143">
            <a:extLst>
              <a:ext uri="{FF2B5EF4-FFF2-40B4-BE49-F238E27FC236}">
                <a16:creationId xmlns:a16="http://schemas.microsoft.com/office/drawing/2014/main" id="{87034285-1DF5-1B48-A058-6527B463C988}"/>
              </a:ext>
            </a:extLst>
          </p:cNvPr>
          <p:cNvGrpSpPr>
            <a:grpSpLocks/>
          </p:cNvGrpSpPr>
          <p:nvPr/>
        </p:nvGrpSpPr>
        <p:grpSpPr bwMode="auto">
          <a:xfrm>
            <a:off x="4035425" y="4095750"/>
            <a:ext cx="587375" cy="323850"/>
            <a:chOff x="4396" y="1245"/>
            <a:chExt cx="672" cy="248"/>
          </a:xfrm>
        </p:grpSpPr>
        <p:sp>
          <p:nvSpPr>
            <p:cNvPr id="105517" name="Oval 407">
              <a:extLst>
                <a:ext uri="{FF2B5EF4-FFF2-40B4-BE49-F238E27FC236}">
                  <a16:creationId xmlns:a16="http://schemas.microsoft.com/office/drawing/2014/main" id="{AD76DA53-7B2A-9340-AE45-F2551FCABA46}"/>
                </a:ext>
              </a:extLst>
            </p:cNvPr>
            <p:cNvSpPr>
              <a:spLocks noChangeArrowheads="1"/>
            </p:cNvSpPr>
            <p:nvPr/>
          </p:nvSpPr>
          <p:spPr bwMode="auto">
            <a:xfrm>
              <a:off x="4399" y="1355"/>
              <a:ext cx="666" cy="138"/>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latin typeface="Times New Roman" panose="02020603050405020304" pitchFamily="18" charset="0"/>
                <a:cs typeface="Arial" panose="020B0604020202020204" pitchFamily="34" charset="0"/>
              </a:endParaRPr>
            </a:p>
          </p:txBody>
        </p:sp>
        <p:sp>
          <p:nvSpPr>
            <p:cNvPr id="105518" name="Rectangle 410">
              <a:extLst>
                <a:ext uri="{FF2B5EF4-FFF2-40B4-BE49-F238E27FC236}">
                  <a16:creationId xmlns:a16="http://schemas.microsoft.com/office/drawing/2014/main" id="{8079C559-3284-6447-BA53-6B6FD23BAB40}"/>
                </a:ext>
              </a:extLst>
            </p:cNvPr>
            <p:cNvSpPr>
              <a:spLocks noChangeArrowheads="1"/>
            </p:cNvSpPr>
            <p:nvPr/>
          </p:nvSpPr>
          <p:spPr bwMode="auto">
            <a:xfrm>
              <a:off x="4399" y="1339"/>
              <a:ext cx="669" cy="86"/>
            </a:xfrm>
            <a:prstGeom prst="rect">
              <a:avLst/>
            </a:prstGeom>
            <a:gradFill rotWithShape="1">
              <a:gsLst>
                <a:gs pos="0">
                  <a:srgbClr val="CCCCFF"/>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latin typeface="Times New Roman" panose="02020603050405020304" pitchFamily="18" charset="0"/>
                <a:cs typeface="Arial" panose="020B0604020202020204" pitchFamily="34" charset="0"/>
              </a:endParaRPr>
            </a:p>
          </p:txBody>
        </p:sp>
        <p:sp>
          <p:nvSpPr>
            <p:cNvPr id="105519" name="Oval 411">
              <a:extLst>
                <a:ext uri="{FF2B5EF4-FFF2-40B4-BE49-F238E27FC236}">
                  <a16:creationId xmlns:a16="http://schemas.microsoft.com/office/drawing/2014/main" id="{8C5D0AA4-D384-2844-9D8E-2FFCACD96C5B}"/>
                </a:ext>
              </a:extLst>
            </p:cNvPr>
            <p:cNvSpPr>
              <a:spLocks noChangeArrowheads="1"/>
            </p:cNvSpPr>
            <p:nvPr/>
          </p:nvSpPr>
          <p:spPr bwMode="auto">
            <a:xfrm>
              <a:off x="4396" y="1245"/>
              <a:ext cx="667" cy="162"/>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latin typeface="Times New Roman" panose="02020603050405020304" pitchFamily="18" charset="0"/>
                <a:cs typeface="Arial" panose="020B0604020202020204" pitchFamily="34" charset="0"/>
              </a:endParaRPr>
            </a:p>
          </p:txBody>
        </p:sp>
        <p:grpSp>
          <p:nvGrpSpPr>
            <p:cNvPr id="105520" name="Group 147">
              <a:extLst>
                <a:ext uri="{FF2B5EF4-FFF2-40B4-BE49-F238E27FC236}">
                  <a16:creationId xmlns:a16="http://schemas.microsoft.com/office/drawing/2014/main" id="{748AEE33-3952-224B-978C-6023E224189A}"/>
                </a:ext>
              </a:extLst>
            </p:cNvPr>
            <p:cNvGrpSpPr>
              <a:grpSpLocks/>
            </p:cNvGrpSpPr>
            <p:nvPr/>
          </p:nvGrpSpPr>
          <p:grpSpPr bwMode="auto">
            <a:xfrm>
              <a:off x="4530" y="1287"/>
              <a:ext cx="377" cy="75"/>
              <a:chOff x="2468" y="1332"/>
              <a:chExt cx="310" cy="60"/>
            </a:xfrm>
          </p:grpSpPr>
          <p:sp>
            <p:nvSpPr>
              <p:cNvPr id="105523" name="Freeform 148">
                <a:extLst>
                  <a:ext uri="{FF2B5EF4-FFF2-40B4-BE49-F238E27FC236}">
                    <a16:creationId xmlns:a16="http://schemas.microsoft.com/office/drawing/2014/main" id="{4B605FB1-EC3D-B847-9637-4E634580478F}"/>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524" name="Freeform 149">
                <a:extLst>
                  <a:ext uri="{FF2B5EF4-FFF2-40B4-BE49-F238E27FC236}">
                    <a16:creationId xmlns:a16="http://schemas.microsoft.com/office/drawing/2014/main" id="{D1009B38-3DE3-F041-811D-BCFA1B23042B}"/>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05521" name="Line 150">
              <a:extLst>
                <a:ext uri="{FF2B5EF4-FFF2-40B4-BE49-F238E27FC236}">
                  <a16:creationId xmlns:a16="http://schemas.microsoft.com/office/drawing/2014/main" id="{97C94C7A-B9E8-D942-B820-BAA5237420BD}"/>
                </a:ext>
              </a:extLst>
            </p:cNvPr>
            <p:cNvSpPr>
              <a:spLocks noChangeShapeType="1"/>
            </p:cNvSpPr>
            <p:nvPr/>
          </p:nvSpPr>
          <p:spPr bwMode="auto">
            <a:xfrm>
              <a:off x="4400" y="1322"/>
              <a:ext cx="0" cy="10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522" name="Line 151">
              <a:extLst>
                <a:ext uri="{FF2B5EF4-FFF2-40B4-BE49-F238E27FC236}">
                  <a16:creationId xmlns:a16="http://schemas.microsoft.com/office/drawing/2014/main" id="{C9160C90-5341-F94A-A6C3-AF26B9609A66}"/>
                </a:ext>
              </a:extLst>
            </p:cNvPr>
            <p:cNvSpPr>
              <a:spLocks noChangeShapeType="1"/>
            </p:cNvSpPr>
            <p:nvPr/>
          </p:nvSpPr>
          <p:spPr bwMode="auto">
            <a:xfrm>
              <a:off x="5063" y="1326"/>
              <a:ext cx="0" cy="10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504" name="Group 156">
            <a:extLst>
              <a:ext uri="{FF2B5EF4-FFF2-40B4-BE49-F238E27FC236}">
                <a16:creationId xmlns:a16="http://schemas.microsoft.com/office/drawing/2014/main" id="{31BE980D-8E7E-514C-9300-F909C13D24E9}"/>
              </a:ext>
            </a:extLst>
          </p:cNvPr>
          <p:cNvGrpSpPr>
            <a:grpSpLocks/>
          </p:cNvGrpSpPr>
          <p:nvPr/>
        </p:nvGrpSpPr>
        <p:grpSpPr bwMode="auto">
          <a:xfrm flipH="1">
            <a:off x="7529513" y="3311525"/>
            <a:ext cx="641350" cy="558800"/>
            <a:chOff x="-44" y="1473"/>
            <a:chExt cx="981" cy="1105"/>
          </a:xfrm>
        </p:grpSpPr>
        <p:pic>
          <p:nvPicPr>
            <p:cNvPr id="105515" name="Picture 157" descr="desktop_computer_stylized_medium">
              <a:extLst>
                <a:ext uri="{FF2B5EF4-FFF2-40B4-BE49-F238E27FC236}">
                  <a16:creationId xmlns:a16="http://schemas.microsoft.com/office/drawing/2014/main" id="{E990DE47-5D4E-AA4F-8EBF-E02996300A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16" name="Freeform 158">
              <a:extLst>
                <a:ext uri="{FF2B5EF4-FFF2-40B4-BE49-F238E27FC236}">
                  <a16:creationId xmlns:a16="http://schemas.microsoft.com/office/drawing/2014/main" id="{6180A4A7-121B-AB48-8295-977864E9C90B}"/>
                </a:ext>
              </a:extLst>
            </p:cNvPr>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grpSp>
        <p:nvGrpSpPr>
          <p:cNvPr id="105505" name="Group 159">
            <a:extLst>
              <a:ext uri="{FF2B5EF4-FFF2-40B4-BE49-F238E27FC236}">
                <a16:creationId xmlns:a16="http://schemas.microsoft.com/office/drawing/2014/main" id="{F84F1BF2-7AD9-614E-817E-AFDC3F763DAD}"/>
              </a:ext>
            </a:extLst>
          </p:cNvPr>
          <p:cNvGrpSpPr>
            <a:grpSpLocks/>
          </p:cNvGrpSpPr>
          <p:nvPr/>
        </p:nvGrpSpPr>
        <p:grpSpPr bwMode="auto">
          <a:xfrm flipH="1">
            <a:off x="7540625" y="4054475"/>
            <a:ext cx="641350" cy="558800"/>
            <a:chOff x="-44" y="1473"/>
            <a:chExt cx="981" cy="1105"/>
          </a:xfrm>
        </p:grpSpPr>
        <p:pic>
          <p:nvPicPr>
            <p:cNvPr id="105513" name="Picture 160" descr="desktop_computer_stylized_medium">
              <a:extLst>
                <a:ext uri="{FF2B5EF4-FFF2-40B4-BE49-F238E27FC236}">
                  <a16:creationId xmlns:a16="http://schemas.microsoft.com/office/drawing/2014/main" id="{152BD202-E01D-8C47-85F9-20C891AE8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14" name="Freeform 161">
              <a:extLst>
                <a:ext uri="{FF2B5EF4-FFF2-40B4-BE49-F238E27FC236}">
                  <a16:creationId xmlns:a16="http://schemas.microsoft.com/office/drawing/2014/main" id="{7C111406-3047-1241-BE2A-58BCA5BB567E}"/>
                </a:ext>
              </a:extLst>
            </p:cNvPr>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grpSp>
        <p:nvGrpSpPr>
          <p:cNvPr id="105506" name="Group 162">
            <a:extLst>
              <a:ext uri="{FF2B5EF4-FFF2-40B4-BE49-F238E27FC236}">
                <a16:creationId xmlns:a16="http://schemas.microsoft.com/office/drawing/2014/main" id="{F3964FA0-27B3-1A43-9CF1-70C7C92A2695}"/>
              </a:ext>
            </a:extLst>
          </p:cNvPr>
          <p:cNvGrpSpPr>
            <a:grpSpLocks/>
          </p:cNvGrpSpPr>
          <p:nvPr/>
        </p:nvGrpSpPr>
        <p:grpSpPr bwMode="auto">
          <a:xfrm flipH="1">
            <a:off x="7548563" y="4808538"/>
            <a:ext cx="641350" cy="558800"/>
            <a:chOff x="-44" y="1473"/>
            <a:chExt cx="981" cy="1105"/>
          </a:xfrm>
        </p:grpSpPr>
        <p:pic>
          <p:nvPicPr>
            <p:cNvPr id="105511" name="Picture 163" descr="desktop_computer_stylized_medium">
              <a:extLst>
                <a:ext uri="{FF2B5EF4-FFF2-40B4-BE49-F238E27FC236}">
                  <a16:creationId xmlns:a16="http://schemas.microsoft.com/office/drawing/2014/main" id="{46F1CF6D-1BFA-A74B-ABD1-EBB06E30D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12" name="Freeform 164">
              <a:extLst>
                <a:ext uri="{FF2B5EF4-FFF2-40B4-BE49-F238E27FC236}">
                  <a16:creationId xmlns:a16="http://schemas.microsoft.com/office/drawing/2014/main" id="{943D353D-0605-5147-A823-2B296DEB16FC}"/>
                </a:ext>
              </a:extLst>
            </p:cNvPr>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sp>
        <p:nvSpPr>
          <p:cNvPr id="105507" name="Line 32">
            <a:extLst>
              <a:ext uri="{FF2B5EF4-FFF2-40B4-BE49-F238E27FC236}">
                <a16:creationId xmlns:a16="http://schemas.microsoft.com/office/drawing/2014/main" id="{FDB86A7E-2016-6A4F-AA7E-B7FDB6FDD450}"/>
              </a:ext>
            </a:extLst>
          </p:cNvPr>
          <p:cNvSpPr>
            <a:spLocks noChangeShapeType="1"/>
          </p:cNvSpPr>
          <p:nvPr/>
        </p:nvSpPr>
        <p:spPr bwMode="auto">
          <a:xfrm>
            <a:off x="7386638" y="4238625"/>
            <a:ext cx="2190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05510" name="TextBox 1">
            <a:extLst>
              <a:ext uri="{FF2B5EF4-FFF2-40B4-BE49-F238E27FC236}">
                <a16:creationId xmlns:a16="http://schemas.microsoft.com/office/drawing/2014/main" id="{04D72E56-D285-C845-BF69-8FE5A44E5479}"/>
              </a:ext>
            </a:extLst>
          </p:cNvPr>
          <p:cNvSpPr txBox="1">
            <a:spLocks noChangeArrowheads="1"/>
          </p:cNvSpPr>
          <p:nvPr/>
        </p:nvSpPr>
        <p:spPr bwMode="auto">
          <a:xfrm>
            <a:off x="339725" y="6199188"/>
            <a:ext cx="45069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 Check out the online interactive exercises for more examples: h</a:t>
            </a:r>
            <a:r>
              <a:rPr lang="en-US" altLang="en-US" sz="1200"/>
              <a:t>ttp://gaia.cs.umass.edu/kurose_ross/interactive/</a:t>
            </a:r>
          </a:p>
        </p:txBody>
      </p:sp>
    </p:spTree>
    <p:extLst>
      <p:ext uri="{BB962C8B-B14F-4D97-AF65-F5344CB8AC3E}">
        <p14:creationId xmlns:p14="http://schemas.microsoft.com/office/powerpoint/2010/main" val="3840664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000"/>
                                        <p:tgtEl>
                                          <p:spTgt spid="2"/>
                                        </p:tgtEl>
                                      </p:cBhvr>
                                    </p:animEffect>
                                  </p:childTnLst>
                                </p:cTn>
                              </p:par>
                            </p:childTnLst>
                          </p:cTn>
                        </p:par>
                        <p:par>
                          <p:cTn id="8" fill="hold" nodeType="afterGroup">
                            <p:stCondLst>
                              <p:cond delay="1000"/>
                            </p:stCondLst>
                            <p:childTnLst>
                              <p:par>
                                <p:cTn id="9" presetID="1"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1000"/>
                                        <p:tgtEl>
                                          <p:spTgt spid="12"/>
                                        </p:tgtEl>
                                      </p:cBhvr>
                                    </p:animEffect>
                                  </p:childTnLst>
                                </p:cTn>
                              </p:par>
                            </p:childTnLst>
                          </p:cTn>
                        </p:par>
                        <p:par>
                          <p:cTn id="16" fill="hold" nodeType="afterGroup">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233533"/>
                                        </p:tgtEl>
                                        <p:attrNameLst>
                                          <p:attrName>style.visibility</p:attrName>
                                        </p:attrNameLst>
                                      </p:cBhvr>
                                      <p:to>
                                        <p:strVal val="visible"/>
                                      </p:to>
                                    </p:set>
                                  </p:childTnLst>
                                </p:cTn>
                              </p:par>
                            </p:childTnLst>
                          </p:cTn>
                        </p:par>
                        <p:par>
                          <p:cTn id="19" fill="hold" nodeType="afterGroup">
                            <p:stCondLst>
                              <p:cond delay="1000"/>
                            </p:stCondLst>
                            <p:childTnLst>
                              <p:par>
                                <p:cTn id="20" presetID="1"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1000"/>
                                        <p:tgtEl>
                                          <p:spTgt spid="18"/>
                                        </p:tgtEl>
                                      </p:cBhvr>
                                    </p:animEffect>
                                  </p:childTnLst>
                                </p:cTn>
                              </p:par>
                            </p:childTnLst>
                          </p:cTn>
                        </p:par>
                        <p:par>
                          <p:cTn id="27" fill="hold" nodeType="afterGroup">
                            <p:stCondLst>
                              <p:cond delay="1000"/>
                            </p:stCondLst>
                            <p:childTnLst>
                              <p:par>
                                <p:cTn id="28" presetID="1" presetClass="entr" presetSubtype="0" fill="hold" grpId="0" nodeType="afterEffect">
                                  <p:stCondLst>
                                    <p:cond delay="0"/>
                                  </p:stCondLst>
                                  <p:childTnLst>
                                    <p:set>
                                      <p:cBhvr>
                                        <p:cTn id="29" dur="1" fill="hold">
                                          <p:stCondLst>
                                            <p:cond delay="0"/>
                                          </p:stCondLst>
                                        </p:cTn>
                                        <p:tgtEl>
                                          <p:spTgt spid="233603"/>
                                        </p:tgtEl>
                                        <p:attrNameLst>
                                          <p:attrName>style.visibility</p:attrName>
                                        </p:attrNameLst>
                                      </p:cBhvr>
                                      <p:to>
                                        <p:strVal val="visible"/>
                                      </p:to>
                                    </p:set>
                                  </p:childTnLst>
                                  <p:subTnLst>
                                    <p:set>
                                      <p:cBhvr override="childStyle">
                                        <p:cTn dur="1" fill="hold" display="0" masterRel="nextClick" afterEffect="1"/>
                                        <p:tgtEl>
                                          <p:spTgt spid="233603"/>
                                        </p:tgtEl>
                                        <p:attrNameLst>
                                          <p:attrName>style.visibility</p:attrName>
                                        </p:attrNameLst>
                                      </p:cBhvr>
                                      <p:to>
                                        <p:strVal val="hidden"/>
                                      </p:to>
                                    </p:set>
                                  </p:sub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1000"/>
                                        <p:tgtEl>
                                          <p:spTgt spid="8"/>
                                        </p:tgtEl>
                                      </p:cBhvr>
                                    </p:animEffect>
                                  </p:childTnLst>
                                </p:cTn>
                              </p:par>
                            </p:childTnLst>
                          </p:cTn>
                        </p:par>
                        <p:par>
                          <p:cTn id="35" fill="hold" nodeType="afterGroup">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2336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533" grpId="0"/>
      <p:bldP spid="233603" grpId="0"/>
      <p:bldP spid="23360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701F9-3D52-4840-8172-46B761F6E146}"/>
              </a:ext>
            </a:extLst>
          </p:cNvPr>
          <p:cNvSpPr>
            <a:spLocks noGrp="1"/>
          </p:cNvSpPr>
          <p:nvPr>
            <p:ph type="title"/>
          </p:nvPr>
        </p:nvSpPr>
        <p:spPr>
          <a:xfrm>
            <a:off x="459259" y="92676"/>
            <a:ext cx="7772400" cy="500449"/>
          </a:xfrm>
        </p:spPr>
        <p:txBody>
          <a:bodyPr/>
          <a:lstStyle/>
          <a:p>
            <a:r>
              <a:rPr lang="en-US" dirty="0"/>
              <a:t>Several Device NAPT</a:t>
            </a:r>
          </a:p>
        </p:txBody>
      </p:sp>
      <p:pic>
        <p:nvPicPr>
          <p:cNvPr id="3" name="Picture 2" descr="underline_base">
            <a:extLst>
              <a:ext uri="{FF2B5EF4-FFF2-40B4-BE49-F238E27FC236}">
                <a16:creationId xmlns:a16="http://schemas.microsoft.com/office/drawing/2014/main" id="{07BBF79D-45C6-E943-BB0F-46F4BC11C2E5}"/>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259" y="593125"/>
            <a:ext cx="5289851" cy="17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screenshot of a map&#10;&#10;Description automatically generated">
            <a:extLst>
              <a:ext uri="{FF2B5EF4-FFF2-40B4-BE49-F238E27FC236}">
                <a16:creationId xmlns:a16="http://schemas.microsoft.com/office/drawing/2014/main" id="{0A7C80B6-6FC1-D140-9730-8168EB487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1924" y="722095"/>
            <a:ext cx="5549135" cy="6108585"/>
          </a:xfrm>
          <a:prstGeom prst="rect">
            <a:avLst/>
          </a:prstGeom>
        </p:spPr>
      </p:pic>
    </p:spTree>
    <p:extLst>
      <p:ext uri="{BB962C8B-B14F-4D97-AF65-F5344CB8AC3E}">
        <p14:creationId xmlns:p14="http://schemas.microsoft.com/office/powerpoint/2010/main" val="27386866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33400" y="228600"/>
            <a:ext cx="7772400" cy="685800"/>
          </a:xfrm>
        </p:spPr>
        <p:txBody>
          <a:bodyPr/>
          <a:lstStyle/>
          <a:p>
            <a:pPr marL="609600" indent="-609600"/>
            <a:r>
              <a:rPr lang="en-US" dirty="0">
                <a:ea typeface="ＭＳ Ｐゴシック" charset="0"/>
                <a:cs typeface="ＭＳ Ｐゴシック" charset="0"/>
              </a:rPr>
              <a:t>Load balancing of servers</a:t>
            </a:r>
          </a:p>
        </p:txBody>
      </p:sp>
      <p:sp>
        <p:nvSpPr>
          <p:cNvPr id="26627" name="Rectangle 3"/>
          <p:cNvSpPr>
            <a:spLocks noGrp="1" noChangeArrowheads="1"/>
          </p:cNvSpPr>
          <p:nvPr>
            <p:ph type="body" idx="1"/>
          </p:nvPr>
        </p:nvSpPr>
        <p:spPr>
          <a:xfrm>
            <a:off x="533400" y="1104900"/>
            <a:ext cx="7772400" cy="5524500"/>
          </a:xfrm>
          <a:noFill/>
        </p:spPr>
        <p:txBody>
          <a:bodyPr/>
          <a:lstStyle/>
          <a:p>
            <a:pPr marL="0" indent="0">
              <a:lnSpc>
                <a:spcPct val="90000"/>
              </a:lnSpc>
              <a:buNone/>
            </a:pPr>
            <a:r>
              <a:rPr lang="en-US" b="1" dirty="0">
                <a:ea typeface="ＭＳ Ｐゴシック" charset="0"/>
                <a:cs typeface="ＭＳ Ｐゴシック" charset="0"/>
              </a:rPr>
              <a:t>Scenario:</a:t>
            </a:r>
            <a:r>
              <a:rPr lang="en-US" dirty="0">
                <a:ea typeface="ＭＳ Ｐゴシック" charset="0"/>
                <a:cs typeface="ＭＳ Ｐゴシック" charset="0"/>
              </a:rPr>
              <a:t> Balance the load on a set of identical servers that represent ONE service to the outside world. Service </a:t>
            </a:r>
            <a:r>
              <a:rPr lang="en-US" dirty="0"/>
              <a:t>is</a:t>
            </a:r>
            <a:r>
              <a:rPr lang="en-US" dirty="0">
                <a:ea typeface="ＭＳ Ｐゴシック" charset="0"/>
                <a:cs typeface="ＭＳ Ｐゴシック" charset="0"/>
              </a:rPr>
              <a:t> accessible </a:t>
            </a:r>
            <a:r>
              <a:rPr lang="en-US" dirty="0"/>
              <a:t>via</a:t>
            </a:r>
            <a:r>
              <a:rPr lang="en-US" dirty="0">
                <a:ea typeface="ＭＳ Ｐゴシック" charset="0"/>
                <a:cs typeface="ＭＳ Ｐゴシック" charset="0"/>
              </a:rPr>
              <a:t> a single IP address</a:t>
            </a:r>
          </a:p>
          <a:p>
            <a:pPr marL="0" indent="0">
              <a:lnSpc>
                <a:spcPct val="90000"/>
              </a:lnSpc>
              <a:buNone/>
            </a:pPr>
            <a:endParaRPr lang="en-US" dirty="0">
              <a:latin typeface="Arial" charset="0"/>
              <a:ea typeface="ＭＳ Ｐゴシック" charset="0"/>
              <a:cs typeface="ＭＳ Ｐゴシック" charset="0"/>
            </a:endParaRPr>
          </a:p>
          <a:p>
            <a:pPr>
              <a:lnSpc>
                <a:spcPct val="90000"/>
              </a:lnSpc>
            </a:pPr>
            <a:r>
              <a:rPr lang="en-US" b="1" dirty="0">
                <a:ea typeface="ＭＳ Ｐゴシック" charset="0"/>
                <a:cs typeface="ＭＳ Ｐゴシック" charset="0"/>
              </a:rPr>
              <a:t>NAT solution:</a:t>
            </a:r>
          </a:p>
          <a:p>
            <a:pPr lvl="1">
              <a:lnSpc>
                <a:spcPct val="90000"/>
              </a:lnSpc>
            </a:pPr>
            <a:r>
              <a:rPr lang="en-US" dirty="0">
                <a:latin typeface="+mn-lt"/>
                <a:ea typeface="ＭＳ Ｐゴシック" charset="0"/>
              </a:rPr>
              <a:t>the servers are assigned different private addresses </a:t>
            </a:r>
          </a:p>
          <a:p>
            <a:pPr lvl="1">
              <a:lnSpc>
                <a:spcPct val="90000"/>
              </a:lnSpc>
            </a:pPr>
            <a:r>
              <a:rPr lang="en-US" dirty="0">
                <a:latin typeface="+mn-lt"/>
                <a:ea typeface="ＭＳ Ｐゴシック" charset="0"/>
              </a:rPr>
              <a:t>NAT device acts as a proxy for requests to the </a:t>
            </a:r>
            <a:r>
              <a:rPr lang="en-US" dirty="0">
                <a:solidFill>
                  <a:srgbClr val="C00000"/>
                </a:solidFill>
                <a:latin typeface="+mn-lt"/>
                <a:ea typeface="ＭＳ Ｐゴシック" charset="0"/>
              </a:rPr>
              <a:t>Server</a:t>
            </a:r>
            <a:r>
              <a:rPr lang="en-US" dirty="0">
                <a:latin typeface="+mn-lt"/>
                <a:ea typeface="ＭＳ Ｐゴシック" charset="0"/>
              </a:rPr>
              <a:t> from the public network</a:t>
            </a:r>
          </a:p>
          <a:p>
            <a:pPr lvl="1">
              <a:lnSpc>
                <a:spcPct val="90000"/>
              </a:lnSpc>
            </a:pPr>
            <a:r>
              <a:rPr lang="en-US" dirty="0">
                <a:latin typeface="+mn-lt"/>
              </a:rPr>
              <a:t>t</a:t>
            </a:r>
            <a:r>
              <a:rPr lang="en-US" dirty="0">
                <a:latin typeface="+mn-lt"/>
                <a:ea typeface="ＭＳ Ｐゴシック" charset="0"/>
              </a:rPr>
              <a:t>he NAT device changes the destination IP address of arriving packets to one of the private addresses </a:t>
            </a:r>
            <a:r>
              <a:rPr lang="en-US" dirty="0">
                <a:latin typeface="+mn-lt"/>
              </a:rPr>
              <a:t>of</a:t>
            </a:r>
            <a:r>
              <a:rPr lang="en-US" dirty="0">
                <a:latin typeface="+mn-lt"/>
                <a:ea typeface="ＭＳ Ｐゴシック" charset="0"/>
              </a:rPr>
              <a:t> a Server</a:t>
            </a:r>
          </a:p>
          <a:p>
            <a:pPr lvl="1">
              <a:lnSpc>
                <a:spcPct val="90000"/>
              </a:lnSpc>
            </a:pPr>
            <a:r>
              <a:rPr lang="en-US" dirty="0">
                <a:latin typeface="+mn-lt"/>
              </a:rPr>
              <a:t>a</a:t>
            </a:r>
            <a:r>
              <a:rPr lang="en-US" dirty="0">
                <a:latin typeface="+mn-lt"/>
                <a:ea typeface="ＭＳ Ｐゴシック" charset="0"/>
              </a:rPr>
              <a:t> sensible strategy for balancing the load of the servers is to assign the addresses of the servers in a round-robin fashion </a:t>
            </a:r>
          </a:p>
        </p:txBody>
      </p:sp>
      <p:pic>
        <p:nvPicPr>
          <p:cNvPr id="5" name="Picture 2" descr="underline_base">
            <a:extLst>
              <a:ext uri="{FF2B5EF4-FFF2-40B4-BE49-F238E27FC236}">
                <a16:creationId xmlns:a16="http://schemas.microsoft.com/office/drawing/2014/main" id="{D972F9CC-BB36-094C-A7C8-9336BD12938A}"/>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1" y="916232"/>
            <a:ext cx="5786376" cy="18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89043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Number Placeholder 3"/>
          <p:cNvSpPr>
            <a:spLocks noGrp="1"/>
          </p:cNvSpPr>
          <p:nvPr>
            <p:ph type="sldNum" sz="quarter" idx="10"/>
          </p:nvPr>
        </p:nvSpPr>
        <p:spPr>
          <a:xfrm>
            <a:off x="381000" y="6288741"/>
            <a:ext cx="1887537" cy="3651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457200" rtl="0" eaLnBrk="1" latinLnBrk="0" hangingPunct="1">
              <a:defRPr sz="12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3DC9FD-13F0-134B-AAC6-A724DA726FC5}" type="datetimeFigureOut">
              <a:rPr lang="en-US" smtClean="0"/>
              <a:pPr/>
              <a:t>3/8/21</a:t>
            </a:fld>
            <a:endParaRPr lang="en-US" sz="1400">
              <a:solidFill>
                <a:schemeClr val="tx1"/>
              </a:solidFill>
              <a:latin typeface="Times New Roman" charset="0"/>
            </a:endParaRPr>
          </a:p>
        </p:txBody>
      </p:sp>
      <p:sp>
        <p:nvSpPr>
          <p:cNvPr id="27650" name="Rectangle 2"/>
          <p:cNvSpPr>
            <a:spLocks noGrp="1" noChangeArrowheads="1"/>
          </p:cNvSpPr>
          <p:nvPr>
            <p:ph type="title"/>
          </p:nvPr>
        </p:nvSpPr>
        <p:spPr>
          <a:xfrm>
            <a:off x="224671" y="115443"/>
            <a:ext cx="7583487" cy="413782"/>
          </a:xfrm>
        </p:spPr>
        <p:txBody>
          <a:bodyPr/>
          <a:lstStyle/>
          <a:p>
            <a:pPr marL="533400" indent="-533400"/>
            <a:r>
              <a:rPr lang="en-US" sz="4000" dirty="0">
                <a:ea typeface="ＭＳ Ｐゴシック" charset="0"/>
                <a:cs typeface="ＭＳ Ｐゴシック" charset="0"/>
              </a:rPr>
              <a:t>Load balancing of servers</a:t>
            </a:r>
          </a:p>
        </p:txBody>
      </p:sp>
      <p:sp>
        <p:nvSpPr>
          <p:cNvPr id="27651" name="Rectangle 3"/>
          <p:cNvSpPr>
            <a:spLocks noChangeArrowheads="1"/>
          </p:cNvSpPr>
          <p:nvPr/>
        </p:nvSpPr>
        <p:spPr bwMode="auto">
          <a:xfrm>
            <a:off x="0" y="226218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3" tIns="45717" rIns="91433" bIns="45717" anchor="ctr">
            <a:spAutoFit/>
          </a:bodyPr>
          <a:lstStyle/>
          <a:p>
            <a:endParaRPr lang="en-US"/>
          </a:p>
        </p:txBody>
      </p:sp>
      <p:sp>
        <p:nvSpPr>
          <p:cNvPr id="27652" name="Rectangle 4"/>
          <p:cNvSpPr>
            <a:spLocks noChangeArrowheads="1"/>
          </p:cNvSpPr>
          <p:nvPr/>
        </p:nvSpPr>
        <p:spPr bwMode="auto">
          <a:xfrm>
            <a:off x="0" y="208597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3" tIns="45717" rIns="91433" bIns="45717" anchor="ctr">
            <a:spAutoFit/>
          </a:bodyPr>
          <a:lstStyle/>
          <a:p>
            <a:endParaRPr lang="en-US"/>
          </a:p>
        </p:txBody>
      </p:sp>
      <p:sp>
        <p:nvSpPr>
          <p:cNvPr id="27653" name="Rectangle 7"/>
          <p:cNvSpPr>
            <a:spLocks noChangeArrowheads="1"/>
          </p:cNvSpPr>
          <p:nvPr/>
        </p:nvSpPr>
        <p:spPr bwMode="auto">
          <a:xfrm>
            <a:off x="0" y="19145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3" tIns="45717" rIns="91433" bIns="45717" anchor="ctr">
            <a:spAutoFit/>
          </a:bodyPr>
          <a:lstStyle/>
          <a:p>
            <a:endParaRPr lang="en-US"/>
          </a:p>
        </p:txBody>
      </p:sp>
      <p:grpSp>
        <p:nvGrpSpPr>
          <p:cNvPr id="2" name="Group 1">
            <a:extLst>
              <a:ext uri="{FF2B5EF4-FFF2-40B4-BE49-F238E27FC236}">
                <a16:creationId xmlns:a16="http://schemas.microsoft.com/office/drawing/2014/main" id="{2121FBE9-9EB9-0949-B422-7AC1576E1138}"/>
              </a:ext>
            </a:extLst>
          </p:cNvPr>
          <p:cNvGrpSpPr/>
          <p:nvPr/>
        </p:nvGrpSpPr>
        <p:grpSpPr>
          <a:xfrm>
            <a:off x="191866" y="1303622"/>
            <a:ext cx="8407400" cy="4152900"/>
            <a:chOff x="191866" y="1365478"/>
            <a:chExt cx="8407400" cy="4152900"/>
          </a:xfrm>
        </p:grpSpPr>
        <p:graphicFrame>
          <p:nvGraphicFramePr>
            <p:cNvPr id="27654" name="Object 2"/>
            <p:cNvGraphicFramePr>
              <a:graphicFrameLocks noChangeAspect="1"/>
            </p:cNvGraphicFramePr>
            <p:nvPr>
              <p:extLst>
                <p:ext uri="{D42A27DB-BD31-4B8C-83A1-F6EECF244321}">
                  <p14:modId xmlns:p14="http://schemas.microsoft.com/office/powerpoint/2010/main" val="1954455769"/>
                </p:ext>
              </p:extLst>
            </p:nvPr>
          </p:nvGraphicFramePr>
          <p:xfrm>
            <a:off x="191866" y="1365478"/>
            <a:ext cx="8407400" cy="4152900"/>
          </p:xfrm>
          <a:graphic>
            <a:graphicData uri="http://schemas.openxmlformats.org/presentationml/2006/ole">
              <mc:AlternateContent xmlns:mc="http://schemas.openxmlformats.org/markup-compatibility/2006">
                <mc:Choice xmlns:v="urn:schemas-microsoft-com:vml" Requires="v">
                  <p:oleObj spid="_x0000_s250006" name="Visio" r:id="rId3" imgW="7315200" imgH="3746500" progId="Visio.Drawing.6">
                    <p:embed/>
                  </p:oleObj>
                </mc:Choice>
                <mc:Fallback>
                  <p:oleObj name="Visio" r:id="rId3" imgW="7315200" imgH="3746500" progId="Visio.Drawing.6">
                    <p:embed/>
                    <p:pic>
                      <p:nvPicPr>
                        <p:cNvPr id="2765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866" y="1365478"/>
                          <a:ext cx="8407400" cy="4152900"/>
                        </a:xfrm>
                        <a:prstGeom prst="rect">
                          <a:avLst/>
                        </a:prstGeom>
                        <a:solidFill>
                          <a:schemeClr val="accent4">
                            <a:lumMod val="20000"/>
                            <a:lumOff val="80000"/>
                          </a:schemeClr>
                        </a:solidFill>
                        <a:ln>
                          <a:noFill/>
                        </a:ln>
                      </p:spPr>
                    </p:pic>
                  </p:oleObj>
                </mc:Fallback>
              </mc:AlternateContent>
            </a:graphicData>
          </a:graphic>
        </p:graphicFrame>
        <p:sp>
          <p:nvSpPr>
            <p:cNvPr id="4" name="TextBox 3"/>
            <p:cNvSpPr txBox="1">
              <a:spLocks noChangeAspect="1"/>
            </p:cNvSpPr>
            <p:nvPr/>
          </p:nvSpPr>
          <p:spPr>
            <a:xfrm rot="20338955">
              <a:off x="2521655" y="3712381"/>
              <a:ext cx="1552931" cy="415498"/>
            </a:xfrm>
            <a:prstGeom prst="rect">
              <a:avLst/>
            </a:prstGeom>
            <a:solidFill>
              <a:srgbClr val="FFC000"/>
            </a:solidFill>
          </p:spPr>
          <p:txBody>
            <a:bodyPr wrap="square" rtlCol="0">
              <a:spAutoFit/>
            </a:bodyPr>
            <a:lstStyle/>
            <a:p>
              <a:r>
                <a:rPr lang="en-US" sz="1050" dirty="0"/>
                <a:t>Source: 213.168.12.3</a:t>
              </a:r>
            </a:p>
            <a:p>
              <a:r>
                <a:rPr lang="en-US" sz="1050" dirty="0"/>
                <a:t>Destination: 10.0.1.4</a:t>
              </a:r>
            </a:p>
          </p:txBody>
        </p:sp>
        <p:sp>
          <p:nvSpPr>
            <p:cNvPr id="6" name="TextBox 5"/>
            <p:cNvSpPr txBox="1"/>
            <p:nvPr/>
          </p:nvSpPr>
          <p:spPr>
            <a:xfrm>
              <a:off x="5851314" y="1914525"/>
              <a:ext cx="928687" cy="338554"/>
            </a:xfrm>
            <a:prstGeom prst="rect">
              <a:avLst/>
            </a:prstGeom>
            <a:solidFill>
              <a:srgbClr val="B6B57F"/>
            </a:solidFill>
          </p:spPr>
          <p:txBody>
            <a:bodyPr wrap="square" rtlCol="0">
              <a:spAutoFit/>
            </a:bodyPr>
            <a:lstStyle/>
            <a:p>
              <a:r>
                <a:rPr lang="en-US" sz="800" b="1" dirty="0"/>
                <a:t>Public Source</a:t>
              </a:r>
            </a:p>
            <a:p>
              <a:r>
                <a:rPr lang="en-US" sz="800" b="1" dirty="0"/>
                <a:t>Address</a:t>
              </a:r>
            </a:p>
          </p:txBody>
        </p:sp>
      </p:grpSp>
      <p:sp>
        <p:nvSpPr>
          <p:cNvPr id="8" name="TextBox 7"/>
          <p:cNvSpPr txBox="1"/>
          <p:nvPr/>
        </p:nvSpPr>
        <p:spPr>
          <a:xfrm>
            <a:off x="191866" y="779233"/>
            <a:ext cx="8407400" cy="646331"/>
          </a:xfrm>
          <a:prstGeom prst="rect">
            <a:avLst/>
          </a:prstGeom>
          <a:solidFill>
            <a:srgbClr val="FFDFBF"/>
          </a:solidFill>
        </p:spPr>
        <p:txBody>
          <a:bodyPr wrap="square" rtlCol="0">
            <a:spAutoFit/>
          </a:bodyPr>
          <a:lstStyle/>
          <a:p>
            <a:r>
              <a:rPr lang="en-US" dirty="0">
                <a:latin typeface="+mn-lt"/>
              </a:rPr>
              <a:t>This is a situation where </a:t>
            </a:r>
            <a:r>
              <a:rPr lang="en-US" dirty="0">
                <a:solidFill>
                  <a:srgbClr val="FF0000"/>
                </a:solidFill>
                <a:latin typeface="+mn-lt"/>
              </a:rPr>
              <a:t>one</a:t>
            </a:r>
            <a:r>
              <a:rPr lang="en-US" dirty="0">
                <a:latin typeface="+mn-lt"/>
              </a:rPr>
              <a:t> public address is shared by </a:t>
            </a:r>
            <a:r>
              <a:rPr lang="en-US" dirty="0">
                <a:solidFill>
                  <a:srgbClr val="FF0000"/>
                </a:solidFill>
                <a:latin typeface="+mn-lt"/>
              </a:rPr>
              <a:t>several</a:t>
            </a:r>
            <a:r>
              <a:rPr lang="en-US" dirty="0">
                <a:latin typeface="+mn-lt"/>
              </a:rPr>
              <a:t> machines</a:t>
            </a:r>
          </a:p>
          <a:p>
            <a:r>
              <a:rPr lang="en-US" dirty="0">
                <a:latin typeface="+mn-lt"/>
              </a:rPr>
              <a:t>inside a private network for the sole purpose of load balancing.</a:t>
            </a:r>
          </a:p>
        </p:txBody>
      </p:sp>
      <p:sp>
        <p:nvSpPr>
          <p:cNvPr id="9" name="TextBox 8"/>
          <p:cNvSpPr txBox="1"/>
          <p:nvPr/>
        </p:nvSpPr>
        <p:spPr>
          <a:xfrm>
            <a:off x="188427" y="5056596"/>
            <a:ext cx="8952134" cy="1754326"/>
          </a:xfrm>
          <a:prstGeom prst="rect">
            <a:avLst/>
          </a:prstGeom>
          <a:solidFill>
            <a:srgbClr val="FFDFBF"/>
          </a:solidFill>
        </p:spPr>
        <p:txBody>
          <a:bodyPr wrap="square" rtlCol="0">
            <a:spAutoFit/>
          </a:bodyPr>
          <a:lstStyle/>
          <a:p>
            <a:pPr marL="285750" indent="-285750">
              <a:buFont typeface="Arial" panose="020B0604020202020204" pitchFamily="34" charset="0"/>
              <a:buChar char="•"/>
            </a:pPr>
            <a:r>
              <a:rPr lang="en-US" dirty="0">
                <a:latin typeface="+mn-lt"/>
              </a:rPr>
              <a:t>Here we see that IP address 128.143.71.21 is shared by several machines and is the address assigned to the “Server” as seen from the outside world.</a:t>
            </a:r>
          </a:p>
          <a:p>
            <a:pPr marL="285750" indent="-285750">
              <a:buFont typeface="Arial" panose="020B0604020202020204" pitchFamily="34" charset="0"/>
              <a:buChar char="•"/>
            </a:pPr>
            <a:r>
              <a:rPr lang="en-US" dirty="0">
                <a:latin typeface="+mn-lt"/>
              </a:rPr>
              <a:t>The NAT device uses a round robin technique to distribute the incoming requests to the servers. </a:t>
            </a:r>
          </a:p>
          <a:p>
            <a:pPr marL="285750" indent="-285750">
              <a:buFont typeface="Arial" panose="020B0604020202020204" pitchFamily="34" charset="0"/>
              <a:buChar char="•"/>
            </a:pPr>
            <a:r>
              <a:rPr lang="en-US" dirty="0">
                <a:latin typeface="+mn-lt"/>
              </a:rPr>
              <a:t>The source addresses of incoming requests are used to distinguish between the traffic streams connected to the internal servers.</a:t>
            </a:r>
          </a:p>
        </p:txBody>
      </p:sp>
      <p:pic>
        <p:nvPicPr>
          <p:cNvPr id="13" name="Picture 2" descr="underline_base">
            <a:extLst>
              <a:ext uri="{FF2B5EF4-FFF2-40B4-BE49-F238E27FC236}">
                <a16:creationId xmlns:a16="http://schemas.microsoft.com/office/drawing/2014/main" id="{4EA60A51-2084-714E-BEAF-9E500983F014}"/>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671" y="611085"/>
            <a:ext cx="5242367" cy="15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44966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172" y="189287"/>
            <a:ext cx="8247406" cy="719667"/>
          </a:xfrm>
        </p:spPr>
        <p:txBody>
          <a:bodyPr/>
          <a:lstStyle/>
          <a:p>
            <a:r>
              <a:rPr lang="en-US" sz="4000" dirty="0"/>
              <a:t>Many “Other” Possible NAT Scenarios</a:t>
            </a:r>
          </a:p>
        </p:txBody>
      </p:sp>
      <p:pic>
        <p:nvPicPr>
          <p:cNvPr id="4" name="Content Placeholder 3" descr="Screen Shot 2016-01-24 at 4.51.01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4476" t="-1" r="-10272" b="1187"/>
          <a:stretch/>
        </p:blipFill>
        <p:spPr>
          <a:xfrm>
            <a:off x="4263081" y="1205470"/>
            <a:ext cx="5693891" cy="4849409"/>
          </a:xfrm>
        </p:spPr>
      </p:pic>
      <p:pic>
        <p:nvPicPr>
          <p:cNvPr id="19" name="Picture 2" descr="underline_base">
            <a:extLst>
              <a:ext uri="{FF2B5EF4-FFF2-40B4-BE49-F238E27FC236}">
                <a16:creationId xmlns:a16="http://schemas.microsoft.com/office/drawing/2014/main" id="{39BC110E-B217-AA4B-A601-3CD93E4C2FCC}"/>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173" y="838855"/>
            <a:ext cx="8069170" cy="18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0E75198-BE81-7C48-9DD9-83557581F7E8}"/>
              </a:ext>
            </a:extLst>
          </p:cNvPr>
          <p:cNvSpPr txBox="1"/>
          <p:nvPr/>
        </p:nvSpPr>
        <p:spPr>
          <a:xfrm>
            <a:off x="98855" y="1205470"/>
            <a:ext cx="4806777" cy="4801314"/>
          </a:xfrm>
          <a:prstGeom prst="rect">
            <a:avLst/>
          </a:prstGeom>
          <a:noFill/>
          <a:ln>
            <a:noFill/>
          </a:ln>
        </p:spPr>
        <p:txBody>
          <a:bodyPr wrap="square" rtlCol="0">
            <a:spAutoFit/>
          </a:bodyPr>
          <a:lstStyle/>
          <a:p>
            <a:pPr marL="739775" lvl="1" indent="-457200">
              <a:lnSpc>
                <a:spcPct val="120000"/>
              </a:lnSpc>
              <a:buFont typeface="Arial" panose="020B0604020202020204" pitchFamily="34" charset="0"/>
              <a:buChar char="•"/>
            </a:pPr>
            <a:r>
              <a:rPr lang="en-US" dirty="0">
                <a:latin typeface="+mn-lt"/>
              </a:rPr>
              <a:t>Public host wants to reach a host on a private network</a:t>
            </a:r>
          </a:p>
          <a:p>
            <a:pPr marL="739775" lvl="1" indent="-457200">
              <a:lnSpc>
                <a:spcPct val="120000"/>
              </a:lnSpc>
              <a:buFont typeface="Arial" panose="020B0604020202020204" pitchFamily="34" charset="0"/>
              <a:buChar char="•"/>
            </a:pPr>
            <a:r>
              <a:rPr lang="en-US" dirty="0">
                <a:latin typeface="+mn-lt"/>
              </a:rPr>
              <a:t>Two clients reside behind the same NAT, on one private network </a:t>
            </a:r>
          </a:p>
          <a:p>
            <a:pPr marL="739775" lvl="1" indent="-457200">
              <a:lnSpc>
                <a:spcPct val="120000"/>
              </a:lnSpc>
              <a:buFont typeface="Arial" panose="020B0604020202020204" pitchFamily="34" charset="0"/>
              <a:buChar char="•"/>
            </a:pPr>
            <a:r>
              <a:rPr lang="en-US" dirty="0">
                <a:latin typeface="+mn-lt"/>
              </a:rPr>
              <a:t>The clients reside behind different NATs, different private networks</a:t>
            </a:r>
          </a:p>
          <a:p>
            <a:pPr marL="739775" lvl="1" indent="-457200">
              <a:lnSpc>
                <a:spcPct val="120000"/>
              </a:lnSpc>
              <a:buFont typeface="Arial" panose="020B0604020202020204" pitchFamily="34" charset="0"/>
              <a:buChar char="•"/>
            </a:pPr>
            <a:r>
              <a:rPr lang="en-US" dirty="0">
                <a:latin typeface="+mn-lt"/>
              </a:rPr>
              <a:t>The clients each reside behind </a:t>
            </a:r>
            <a:r>
              <a:rPr lang="en-US" i="1" dirty="0">
                <a:latin typeface="+mn-lt"/>
              </a:rPr>
              <a:t>two </a:t>
            </a:r>
            <a:r>
              <a:rPr lang="en-US" dirty="0">
                <a:latin typeface="+mn-lt"/>
              </a:rPr>
              <a:t>levels of NAT: a common “first-</a:t>
            </a:r>
            <a:r>
              <a:rPr lang="en-US" dirty="0" err="1">
                <a:latin typeface="+mn-lt"/>
              </a:rPr>
              <a:t>level”NAT</a:t>
            </a:r>
            <a:r>
              <a:rPr lang="en-US" dirty="0">
                <a:latin typeface="+mn-lt"/>
              </a:rPr>
              <a:t> deployed by an ISP for example, and distinct “second-level” NATs such as consumer NAT routers for home networks</a:t>
            </a:r>
          </a:p>
          <a:p>
            <a:pPr marL="282575" lvl="1">
              <a:lnSpc>
                <a:spcPct val="120000"/>
              </a:lnSpc>
            </a:pPr>
            <a:r>
              <a:rPr lang="en-US" sz="2400" dirty="0">
                <a:solidFill>
                  <a:srgbClr val="C00000"/>
                </a:solidFill>
                <a:latin typeface="+mn-lt"/>
              </a:rPr>
              <a:t>Complex Scenarios!</a:t>
            </a:r>
          </a:p>
          <a:p>
            <a:endParaRPr lang="en-US" dirty="0"/>
          </a:p>
        </p:txBody>
      </p:sp>
      <p:cxnSp>
        <p:nvCxnSpPr>
          <p:cNvPr id="8" name="Straight Arrow Connector 7">
            <a:extLst>
              <a:ext uri="{FF2B5EF4-FFF2-40B4-BE49-F238E27FC236}">
                <a16:creationId xmlns:a16="http://schemas.microsoft.com/office/drawing/2014/main" id="{940AEDFC-B713-D34F-8A3A-1583CCCDB787}"/>
              </a:ext>
            </a:extLst>
          </p:cNvPr>
          <p:cNvCxnSpPr>
            <a:cxnSpLocks/>
          </p:cNvCxnSpPr>
          <p:nvPr/>
        </p:nvCxnSpPr>
        <p:spPr bwMode="auto">
          <a:xfrm>
            <a:off x="4411362" y="2212090"/>
            <a:ext cx="3484606" cy="1532007"/>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4" name="Rectangle 23">
            <a:extLst>
              <a:ext uri="{FF2B5EF4-FFF2-40B4-BE49-F238E27FC236}">
                <a16:creationId xmlns:a16="http://schemas.microsoft.com/office/drawing/2014/main" id="{8A9C7F50-8709-0E4C-9DF5-C6527A84D7DC}"/>
              </a:ext>
            </a:extLst>
          </p:cNvPr>
          <p:cNvSpPr/>
          <p:nvPr/>
        </p:nvSpPr>
        <p:spPr bwMode="auto">
          <a:xfrm>
            <a:off x="7895967" y="3138585"/>
            <a:ext cx="896803" cy="1642354"/>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27" name="Straight Arrow Connector 26">
            <a:extLst>
              <a:ext uri="{FF2B5EF4-FFF2-40B4-BE49-F238E27FC236}">
                <a16:creationId xmlns:a16="http://schemas.microsoft.com/office/drawing/2014/main" id="{988794E2-191A-F34D-BE64-CA49F886C59B}"/>
              </a:ext>
            </a:extLst>
          </p:cNvPr>
          <p:cNvCxnSpPr>
            <a:cxnSpLocks/>
          </p:cNvCxnSpPr>
          <p:nvPr/>
        </p:nvCxnSpPr>
        <p:spPr bwMode="auto">
          <a:xfrm>
            <a:off x="4077730" y="2990335"/>
            <a:ext cx="2372497" cy="1096864"/>
          </a:xfrm>
          <a:prstGeom prst="straightConnector1">
            <a:avLst/>
          </a:prstGeom>
          <a:solidFill>
            <a:schemeClr val="accent1"/>
          </a:solidFill>
          <a:ln w="9525" cap="flat" cmpd="sng" algn="ctr">
            <a:solidFill>
              <a:schemeClr val="accent1">
                <a:lumMod val="75000"/>
              </a:scheme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8" name="Rectangle 27">
            <a:extLst>
              <a:ext uri="{FF2B5EF4-FFF2-40B4-BE49-F238E27FC236}">
                <a16:creationId xmlns:a16="http://schemas.microsoft.com/office/drawing/2014/main" id="{ED1B1767-1B40-9C4A-B143-55A624633868}"/>
              </a:ext>
            </a:extLst>
          </p:cNvPr>
          <p:cNvSpPr/>
          <p:nvPr/>
        </p:nvSpPr>
        <p:spPr bwMode="auto">
          <a:xfrm>
            <a:off x="5066270" y="2830536"/>
            <a:ext cx="2298357" cy="3224343"/>
          </a:xfrm>
          <a:prstGeom prst="rect">
            <a:avLst/>
          </a:prstGeom>
          <a:no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Rectangle 12">
            <a:extLst>
              <a:ext uri="{FF2B5EF4-FFF2-40B4-BE49-F238E27FC236}">
                <a16:creationId xmlns:a16="http://schemas.microsoft.com/office/drawing/2014/main" id="{A9FADFA3-C768-834F-8F0C-72DA4D8923BB}"/>
              </a:ext>
            </a:extLst>
          </p:cNvPr>
          <p:cNvSpPr/>
          <p:nvPr/>
        </p:nvSpPr>
        <p:spPr bwMode="auto">
          <a:xfrm>
            <a:off x="5239265" y="4132358"/>
            <a:ext cx="2038865" cy="1877362"/>
          </a:xfrm>
          <a:prstGeom prst="rect">
            <a:avLst/>
          </a:prstGeom>
          <a:noFill/>
          <a:ln w="28575" cap="flat" cmpd="sng" algn="ctr">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20" name="Straight Arrow Connector 19">
            <a:extLst>
              <a:ext uri="{FF2B5EF4-FFF2-40B4-BE49-F238E27FC236}">
                <a16:creationId xmlns:a16="http://schemas.microsoft.com/office/drawing/2014/main" id="{545461FE-E0EE-ED4A-A904-A9DDDB1016FE}"/>
              </a:ext>
            </a:extLst>
          </p:cNvPr>
          <p:cNvCxnSpPr>
            <a:cxnSpLocks/>
          </p:cNvCxnSpPr>
          <p:nvPr/>
        </p:nvCxnSpPr>
        <p:spPr bwMode="auto">
          <a:xfrm>
            <a:off x="4411362" y="3744097"/>
            <a:ext cx="654908"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4" name="Rectangle 13">
            <a:extLst>
              <a:ext uri="{FF2B5EF4-FFF2-40B4-BE49-F238E27FC236}">
                <a16:creationId xmlns:a16="http://schemas.microsoft.com/office/drawing/2014/main" id="{48AD86F5-618B-874B-8898-46BBE19EADD5}"/>
              </a:ext>
            </a:extLst>
          </p:cNvPr>
          <p:cNvSpPr/>
          <p:nvPr/>
        </p:nvSpPr>
        <p:spPr bwMode="auto">
          <a:xfrm>
            <a:off x="4831490" y="2878631"/>
            <a:ext cx="1383959" cy="3129810"/>
          </a:xfrm>
          <a:prstGeom prst="rect">
            <a:avLst/>
          </a:prstGeom>
          <a:noFill/>
          <a:ln w="3810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5" name="Straight Arrow Connector 14">
            <a:extLst>
              <a:ext uri="{FF2B5EF4-FFF2-40B4-BE49-F238E27FC236}">
                <a16:creationId xmlns:a16="http://schemas.microsoft.com/office/drawing/2014/main" id="{277919D1-98F3-F14D-8D77-2B21AE473193}"/>
              </a:ext>
            </a:extLst>
          </p:cNvPr>
          <p:cNvCxnSpPr/>
          <p:nvPr/>
        </p:nvCxnSpPr>
        <p:spPr bwMode="auto">
          <a:xfrm>
            <a:off x="4411362" y="1608113"/>
            <a:ext cx="654906" cy="1222423"/>
          </a:xfrm>
          <a:prstGeom prst="straightConnector1">
            <a:avLst/>
          </a:prstGeom>
          <a:solidFill>
            <a:schemeClr val="accent1"/>
          </a:solidFill>
          <a:ln w="9525" cap="flat" cmpd="sng" algn="ctr">
            <a:solidFill>
              <a:srgbClr val="00B0F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70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3"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 grpId="3"/>
      <p:bldP spid="24" grpId="0" animBg="1"/>
      <p:bldP spid="28" grpId="0" animBg="1"/>
      <p:bldP spid="13" grpId="0" animBg="1"/>
      <p:bldP spid="1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418" y="97366"/>
            <a:ext cx="7583487" cy="719667"/>
          </a:xfrm>
        </p:spPr>
        <p:txBody>
          <a:bodyPr/>
          <a:lstStyle/>
          <a:p>
            <a:r>
              <a:rPr lang="en-US" dirty="0"/>
              <a:t>NAT: Public Services and P2P</a:t>
            </a:r>
          </a:p>
        </p:txBody>
      </p:sp>
      <p:sp>
        <p:nvSpPr>
          <p:cNvPr id="3" name="Content Placeholder 2"/>
          <p:cNvSpPr>
            <a:spLocks noGrp="1"/>
          </p:cNvSpPr>
          <p:nvPr>
            <p:ph idx="1"/>
          </p:nvPr>
        </p:nvSpPr>
        <p:spPr>
          <a:xfrm>
            <a:off x="316053" y="1088310"/>
            <a:ext cx="8197752" cy="5300133"/>
          </a:xfrm>
          <a:noFill/>
        </p:spPr>
        <p:txBody>
          <a:bodyPr>
            <a:normAutofit/>
          </a:bodyPr>
          <a:lstStyle/>
          <a:p>
            <a:pPr>
              <a:lnSpc>
                <a:spcPct val="100000"/>
              </a:lnSpc>
              <a:spcBef>
                <a:spcPts val="200"/>
              </a:spcBef>
            </a:pPr>
            <a:r>
              <a:rPr lang="en-US" dirty="0"/>
              <a:t>NAT gateways can route traffic that is addressed to a host behind a NAT device </a:t>
            </a:r>
            <a:r>
              <a:rPr lang="en-US" dirty="0">
                <a:solidFill>
                  <a:srgbClr val="C00000"/>
                </a:solidFill>
              </a:rPr>
              <a:t>ONLY</a:t>
            </a:r>
            <a:r>
              <a:rPr lang="en-US" dirty="0"/>
              <a:t> if it has a </a:t>
            </a:r>
            <a:r>
              <a:rPr lang="en-US" dirty="0">
                <a:solidFill>
                  <a:srgbClr val="C00000"/>
                </a:solidFill>
              </a:rPr>
              <a:t>public IP </a:t>
            </a:r>
            <a:r>
              <a:rPr lang="en-US" dirty="0"/>
              <a:t>address </a:t>
            </a:r>
            <a:r>
              <a:rPr lang="en-US" i="1" dirty="0">
                <a:solidFill>
                  <a:srgbClr val="C00000"/>
                </a:solidFill>
              </a:rPr>
              <a:t>allocated</a:t>
            </a:r>
            <a:r>
              <a:rPr lang="en-US" dirty="0"/>
              <a:t> to it (i.e., </a:t>
            </a:r>
            <a:r>
              <a:rPr lang="en-US" dirty="0">
                <a:solidFill>
                  <a:srgbClr val="C00000"/>
                </a:solidFill>
              </a:rPr>
              <a:t>directly/uniquely</a:t>
            </a:r>
            <a:r>
              <a:rPr lang="en-US" dirty="0"/>
              <a:t> </a:t>
            </a:r>
            <a:r>
              <a:rPr lang="en-US" dirty="0">
                <a:solidFill>
                  <a:srgbClr val="C00000"/>
                </a:solidFill>
              </a:rPr>
              <a:t>mapped</a:t>
            </a:r>
            <a:r>
              <a:rPr lang="en-US" dirty="0"/>
              <a:t> to its </a:t>
            </a:r>
            <a:r>
              <a:rPr lang="en-US" dirty="0">
                <a:solidFill>
                  <a:srgbClr val="C00000"/>
                </a:solidFill>
              </a:rPr>
              <a:t>internal</a:t>
            </a:r>
            <a:r>
              <a:rPr lang="en-US" dirty="0"/>
              <a:t> address – a one-to-one mapping)</a:t>
            </a:r>
          </a:p>
          <a:p>
            <a:pPr lvl="1">
              <a:lnSpc>
                <a:spcPct val="100000"/>
              </a:lnSpc>
              <a:spcBef>
                <a:spcPts val="200"/>
              </a:spcBef>
            </a:pPr>
            <a:r>
              <a:rPr lang="en-US" dirty="0"/>
              <a:t>services such as Web hosting, FTP, can be addressed by the </a:t>
            </a:r>
            <a:r>
              <a:rPr lang="en-US" dirty="0">
                <a:solidFill>
                  <a:srgbClr val="C00000"/>
                </a:solidFill>
              </a:rPr>
              <a:t>one-to-one </a:t>
            </a:r>
            <a:r>
              <a:rPr lang="en-US" dirty="0"/>
              <a:t>mapping of a </a:t>
            </a:r>
            <a:r>
              <a:rPr lang="en-US" dirty="0">
                <a:solidFill>
                  <a:srgbClr val="C00000"/>
                </a:solidFill>
              </a:rPr>
              <a:t>specific IP address</a:t>
            </a:r>
            <a:endParaRPr lang="en-US" dirty="0"/>
          </a:p>
          <a:p>
            <a:pPr>
              <a:lnSpc>
                <a:spcPct val="100000"/>
              </a:lnSpc>
              <a:spcBef>
                <a:spcPts val="200"/>
              </a:spcBef>
            </a:pPr>
            <a:r>
              <a:rPr lang="en-US" dirty="0"/>
              <a:t> P2P services inside private networks (Skype, Spotify, etc.) cannot be hosted unless a </a:t>
            </a:r>
            <a:r>
              <a:rPr lang="en-US" dirty="0">
                <a:solidFill>
                  <a:srgbClr val="C00000"/>
                </a:solidFill>
              </a:rPr>
              <a:t>specific server </a:t>
            </a:r>
            <a:r>
              <a:rPr lang="en-US" dirty="0"/>
              <a:t>in the </a:t>
            </a:r>
            <a:r>
              <a:rPr lang="en-US" dirty="0">
                <a:solidFill>
                  <a:srgbClr val="C00000"/>
                </a:solidFill>
              </a:rPr>
              <a:t>public network, </a:t>
            </a:r>
            <a:r>
              <a:rPr lang="en-US" dirty="0"/>
              <a:t>called a moderator/tracker/</a:t>
            </a:r>
            <a:r>
              <a:rPr lang="en-US" dirty="0">
                <a:solidFill>
                  <a:srgbClr val="C00000"/>
                </a:solidFill>
              </a:rPr>
              <a:t>rendezvous</a:t>
            </a:r>
            <a:r>
              <a:rPr lang="en-US" dirty="0"/>
              <a:t> is used to serve as a go between/relay to set up the connection</a:t>
            </a:r>
          </a:p>
        </p:txBody>
      </p:sp>
      <p:pic>
        <p:nvPicPr>
          <p:cNvPr id="4" name="Picture 2" descr="underline_base">
            <a:extLst>
              <a:ext uri="{FF2B5EF4-FFF2-40B4-BE49-F238E27FC236}">
                <a16:creationId xmlns:a16="http://schemas.microsoft.com/office/drawing/2014/main" id="{5770F933-DEA0-2C46-A090-C81CFD58485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418" y="817033"/>
            <a:ext cx="6859828" cy="13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84771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848" y="94467"/>
            <a:ext cx="6400801" cy="654879"/>
          </a:xfrm>
        </p:spPr>
        <p:txBody>
          <a:bodyPr/>
          <a:lstStyle/>
          <a:p>
            <a:r>
              <a:rPr lang="en-US" sz="3200" dirty="0"/>
              <a:t>Solving the “Inbound” NAT Problem</a:t>
            </a:r>
          </a:p>
        </p:txBody>
      </p:sp>
      <p:sp>
        <p:nvSpPr>
          <p:cNvPr id="3" name="Content Placeholder 2"/>
          <p:cNvSpPr>
            <a:spLocks noGrp="1"/>
          </p:cNvSpPr>
          <p:nvPr>
            <p:ph idx="1"/>
          </p:nvPr>
        </p:nvSpPr>
        <p:spPr>
          <a:xfrm>
            <a:off x="464695" y="972522"/>
            <a:ext cx="8395100" cy="5232400"/>
          </a:xfrm>
          <a:noFill/>
        </p:spPr>
        <p:txBody>
          <a:bodyPr>
            <a:normAutofit fontScale="92500" lnSpcReduction="20000"/>
          </a:bodyPr>
          <a:lstStyle/>
          <a:p>
            <a:pPr marL="0" indent="0">
              <a:lnSpc>
                <a:spcPct val="110000"/>
              </a:lnSpc>
              <a:spcBef>
                <a:spcPts val="200"/>
              </a:spcBef>
              <a:buNone/>
            </a:pPr>
            <a:r>
              <a:rPr lang="en-US" sz="3300" dirty="0"/>
              <a:t>The key lies to making machines inside a private network, i.e., behind a NAT gateway, </a:t>
            </a:r>
            <a:r>
              <a:rPr lang="en-US" sz="3300" dirty="0">
                <a:solidFill>
                  <a:srgbClr val="C00000"/>
                </a:solidFill>
              </a:rPr>
              <a:t>reachable</a:t>
            </a:r>
            <a:r>
              <a:rPr lang="en-US" sz="3300" dirty="0"/>
              <a:t> from the outside, (i.e., the public Internet) –&gt; </a:t>
            </a:r>
            <a:r>
              <a:rPr lang="en-US" sz="3300" dirty="0">
                <a:solidFill>
                  <a:srgbClr val="C00000"/>
                </a:solidFill>
              </a:rPr>
              <a:t>traversing</a:t>
            </a:r>
            <a:r>
              <a:rPr lang="en-US" sz="3300" dirty="0"/>
              <a:t> the NAT device</a:t>
            </a:r>
          </a:p>
          <a:p>
            <a:pPr>
              <a:lnSpc>
                <a:spcPct val="110000"/>
              </a:lnSpc>
              <a:spcBef>
                <a:spcPts val="200"/>
              </a:spcBef>
            </a:pPr>
            <a:r>
              <a:rPr lang="en-US" dirty="0"/>
              <a:t>one of the most effective methods of establishing peer-to-peer communication between hosts on different private networks is known as “</a:t>
            </a:r>
            <a:r>
              <a:rPr lang="en-US" dirty="0">
                <a:solidFill>
                  <a:srgbClr val="C00000"/>
                </a:solidFill>
              </a:rPr>
              <a:t>hole punching</a:t>
            </a:r>
            <a:r>
              <a:rPr lang="en-US" dirty="0"/>
              <a:t>”</a:t>
            </a:r>
          </a:p>
          <a:p>
            <a:pPr>
              <a:lnSpc>
                <a:spcPct val="110000"/>
              </a:lnSpc>
              <a:spcBef>
                <a:spcPts val="200"/>
              </a:spcBef>
            </a:pPr>
            <a:r>
              <a:rPr lang="en-US" dirty="0"/>
              <a:t>unfortunately, no NAT </a:t>
            </a:r>
            <a:r>
              <a:rPr lang="en-US" dirty="0">
                <a:solidFill>
                  <a:srgbClr val="C00000"/>
                </a:solidFill>
              </a:rPr>
              <a:t>traversing</a:t>
            </a:r>
            <a:r>
              <a:rPr lang="en-US" dirty="0"/>
              <a:t> technique works with </a:t>
            </a:r>
            <a:r>
              <a:rPr lang="en-US" dirty="0">
                <a:solidFill>
                  <a:srgbClr val="C00000"/>
                </a:solidFill>
              </a:rPr>
              <a:t>all</a:t>
            </a:r>
            <a:r>
              <a:rPr lang="en-US" dirty="0"/>
              <a:t> existing NATs, because </a:t>
            </a:r>
            <a:r>
              <a:rPr lang="en-US" dirty="0">
                <a:solidFill>
                  <a:srgbClr val="C00000"/>
                </a:solidFill>
              </a:rPr>
              <a:t>NAT behavior is not standardized</a:t>
            </a:r>
          </a:p>
          <a:p>
            <a:pPr>
              <a:lnSpc>
                <a:spcPct val="110000"/>
              </a:lnSpc>
              <a:spcBef>
                <a:spcPts val="200"/>
              </a:spcBef>
            </a:pPr>
            <a:r>
              <a:rPr lang="en-US" dirty="0">
                <a:solidFill>
                  <a:srgbClr val="C00000"/>
                </a:solidFill>
              </a:rPr>
              <a:t>hole punching </a:t>
            </a:r>
            <a:r>
              <a:rPr lang="en-US" dirty="0"/>
              <a:t>uses </a:t>
            </a:r>
            <a:r>
              <a:rPr lang="en-US" dirty="0">
                <a:solidFill>
                  <a:srgbClr val="C00000"/>
                </a:solidFill>
              </a:rPr>
              <a:t>NAPT</a:t>
            </a:r>
          </a:p>
          <a:p>
            <a:pPr marL="0" indent="0">
              <a:lnSpc>
                <a:spcPct val="110000"/>
              </a:lnSpc>
              <a:spcBef>
                <a:spcPts val="200"/>
              </a:spcBef>
              <a:buNone/>
            </a:pPr>
            <a:r>
              <a:rPr lang="en-US" dirty="0"/>
              <a:t>A detailed article on Hole Punching:</a:t>
            </a:r>
          </a:p>
          <a:p>
            <a:pPr>
              <a:lnSpc>
                <a:spcPct val="110000"/>
              </a:lnSpc>
              <a:spcBef>
                <a:spcPts val="200"/>
              </a:spcBef>
            </a:pPr>
            <a:r>
              <a:rPr lang="en-US" dirty="0">
                <a:solidFill>
                  <a:schemeClr val="accent2"/>
                </a:solidFill>
                <a:hlinkClick r:id="rId2">
                  <a:extLst>
                    <a:ext uri="{A12FA001-AC4F-418D-AE19-62706E023703}">
                      <ahyp:hlinkClr xmlns:ahyp="http://schemas.microsoft.com/office/drawing/2018/hyperlinkcolor" val="tx"/>
                    </a:ext>
                  </a:extLst>
                </a:hlinkClick>
              </a:rPr>
              <a:t>https://bford.info/pub/net/p2pnat/</a:t>
            </a:r>
            <a:endParaRPr lang="en-US" dirty="0">
              <a:solidFill>
                <a:schemeClr val="accent2"/>
              </a:solidFill>
            </a:endParaRPr>
          </a:p>
        </p:txBody>
      </p:sp>
      <p:pic>
        <p:nvPicPr>
          <p:cNvPr id="4" name="Picture 2" descr="underline_base">
            <a:extLst>
              <a:ext uri="{FF2B5EF4-FFF2-40B4-BE49-F238E27FC236}">
                <a16:creationId xmlns:a16="http://schemas.microsoft.com/office/drawing/2014/main" id="{86F78D99-43CC-C546-943A-1C4E709A852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271848" y="686752"/>
            <a:ext cx="6141309" cy="16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4143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25653"/>
            <a:ext cx="8105045" cy="429228"/>
          </a:xfrm>
        </p:spPr>
        <p:txBody>
          <a:bodyPr/>
          <a:lstStyle/>
          <a:p>
            <a:r>
              <a:rPr lang="en-US" dirty="0"/>
              <a:t>P2P - Public to Private Connection</a:t>
            </a:r>
          </a:p>
        </p:txBody>
      </p:sp>
      <p:sp>
        <p:nvSpPr>
          <p:cNvPr id="3" name="Content Placeholder 2"/>
          <p:cNvSpPr>
            <a:spLocks noGrp="1"/>
          </p:cNvSpPr>
          <p:nvPr>
            <p:ph idx="1"/>
          </p:nvPr>
        </p:nvSpPr>
        <p:spPr>
          <a:xfrm>
            <a:off x="404734" y="975896"/>
            <a:ext cx="8334531" cy="5181600"/>
          </a:xfrm>
          <a:noFill/>
        </p:spPr>
        <p:txBody>
          <a:bodyPr>
            <a:normAutofit fontScale="92500" lnSpcReduction="20000"/>
          </a:bodyPr>
          <a:lstStyle/>
          <a:p>
            <a:pPr marL="0" indent="0">
              <a:lnSpc>
                <a:spcPct val="100000"/>
              </a:lnSpc>
              <a:spcBef>
                <a:spcPts val="200"/>
              </a:spcBef>
              <a:buNone/>
            </a:pPr>
            <a:r>
              <a:rPr lang="en-US" b="1" dirty="0"/>
              <a:t>Scenario</a:t>
            </a:r>
            <a:r>
              <a:rPr lang="en-US" dirty="0"/>
              <a:t> one peer is in the public domain and the other peer is in a private network. Peer in public wants to connect to peer in private</a:t>
            </a:r>
          </a:p>
          <a:p>
            <a:pPr>
              <a:lnSpc>
                <a:spcPct val="100000"/>
              </a:lnSpc>
              <a:spcBef>
                <a:spcPts val="200"/>
              </a:spcBef>
            </a:pPr>
            <a:r>
              <a:rPr lang="en-US" dirty="0"/>
              <a:t>the </a:t>
            </a:r>
            <a:r>
              <a:rPr lang="en-US" dirty="0">
                <a:solidFill>
                  <a:srgbClr val="C00000"/>
                </a:solidFill>
              </a:rPr>
              <a:t>application</a:t>
            </a:r>
            <a:r>
              <a:rPr lang="en-US" dirty="0"/>
              <a:t> on the public host has to </a:t>
            </a:r>
            <a:r>
              <a:rPr lang="en-US" dirty="0">
                <a:solidFill>
                  <a:srgbClr val="C00000"/>
                </a:solidFill>
              </a:rPr>
              <a:t>force</a:t>
            </a:r>
            <a:r>
              <a:rPr lang="en-US" dirty="0"/>
              <a:t> the host in the private network (i.e., behind the NAT gateway) to </a:t>
            </a:r>
            <a:r>
              <a:rPr lang="en-US" dirty="0">
                <a:solidFill>
                  <a:srgbClr val="C00000"/>
                </a:solidFill>
              </a:rPr>
              <a:t>initiate a connection </a:t>
            </a:r>
            <a:r>
              <a:rPr lang="en-US" dirty="0"/>
              <a:t>to the </a:t>
            </a:r>
            <a:r>
              <a:rPr lang="en-US" dirty="0">
                <a:solidFill>
                  <a:srgbClr val="C00000"/>
                </a:solidFill>
              </a:rPr>
              <a:t>public host</a:t>
            </a:r>
            <a:r>
              <a:rPr lang="en-US" dirty="0"/>
              <a:t>, that is </a:t>
            </a:r>
            <a:r>
              <a:rPr lang="en-US" dirty="0">
                <a:solidFill>
                  <a:srgbClr val="C00000"/>
                </a:solidFill>
              </a:rPr>
              <a:t>seeking</a:t>
            </a:r>
            <a:r>
              <a:rPr lang="en-US" dirty="0"/>
              <a:t> to connect to the host in the private network</a:t>
            </a:r>
          </a:p>
          <a:p>
            <a:pPr>
              <a:lnSpc>
                <a:spcPct val="100000"/>
              </a:lnSpc>
              <a:spcBef>
                <a:spcPts val="200"/>
              </a:spcBef>
            </a:pPr>
            <a:r>
              <a:rPr lang="en-US" dirty="0"/>
              <a:t>since NAT gateways </a:t>
            </a:r>
            <a:r>
              <a:rPr lang="en-US" dirty="0">
                <a:solidFill>
                  <a:srgbClr val="C00000"/>
                </a:solidFill>
              </a:rPr>
              <a:t>allow inbound </a:t>
            </a:r>
            <a:r>
              <a:rPr lang="en-US" dirty="0"/>
              <a:t>traffic, i.e., replies to requests originating from the inside</a:t>
            </a:r>
          </a:p>
          <a:p>
            <a:pPr lvl="1">
              <a:lnSpc>
                <a:spcPct val="100000"/>
              </a:lnSpc>
              <a:spcBef>
                <a:spcPts val="200"/>
              </a:spcBef>
            </a:pPr>
            <a:r>
              <a:rPr lang="en-US" dirty="0"/>
              <a:t>we need to mimic a scenario in which </a:t>
            </a:r>
            <a:r>
              <a:rPr lang="en-US" dirty="0">
                <a:solidFill>
                  <a:srgbClr val="C00000"/>
                </a:solidFill>
              </a:rPr>
              <a:t>the target (private) host is poked to originate</a:t>
            </a:r>
            <a:r>
              <a:rPr lang="en-US" dirty="0">
                <a:solidFill>
                  <a:srgbClr val="FF0000"/>
                </a:solidFill>
              </a:rPr>
              <a:t> </a:t>
            </a:r>
            <a:r>
              <a:rPr lang="en-US" dirty="0">
                <a:solidFill>
                  <a:srgbClr val="C00000"/>
                </a:solidFill>
              </a:rPr>
              <a:t>the connection </a:t>
            </a:r>
            <a:r>
              <a:rPr lang="en-US" dirty="0"/>
              <a:t>to the </a:t>
            </a:r>
            <a:r>
              <a:rPr lang="en-US" dirty="0">
                <a:solidFill>
                  <a:srgbClr val="C00000"/>
                </a:solidFill>
              </a:rPr>
              <a:t>outside host </a:t>
            </a:r>
            <a:r>
              <a:rPr lang="en-US" dirty="0"/>
              <a:t>so that the </a:t>
            </a:r>
            <a:r>
              <a:rPr lang="en-US" dirty="0">
                <a:solidFill>
                  <a:srgbClr val="C00000"/>
                </a:solidFill>
              </a:rPr>
              <a:t>outside host </a:t>
            </a:r>
            <a:r>
              <a:rPr lang="en-US" dirty="0"/>
              <a:t>can send its </a:t>
            </a:r>
            <a:r>
              <a:rPr lang="en-US" dirty="0">
                <a:solidFill>
                  <a:srgbClr val="C00000"/>
                </a:solidFill>
              </a:rPr>
              <a:t>connection request as “inbound traffic”.</a:t>
            </a:r>
            <a:endParaRPr lang="en-US" dirty="0"/>
          </a:p>
          <a:p>
            <a:pPr>
              <a:lnSpc>
                <a:spcPct val="100000"/>
              </a:lnSpc>
              <a:spcBef>
                <a:spcPts val="200"/>
              </a:spcBef>
            </a:pPr>
            <a:r>
              <a:rPr lang="en-US" dirty="0"/>
              <a:t>in other words,</a:t>
            </a:r>
            <a:r>
              <a:rPr lang="en-US" dirty="0">
                <a:solidFill>
                  <a:srgbClr val="FF0000"/>
                </a:solidFill>
              </a:rPr>
              <a:t> </a:t>
            </a:r>
            <a:r>
              <a:rPr lang="en-US" dirty="0"/>
              <a:t>the </a:t>
            </a:r>
            <a:r>
              <a:rPr lang="en-US" dirty="0">
                <a:solidFill>
                  <a:srgbClr val="C00000"/>
                </a:solidFill>
              </a:rPr>
              <a:t>connection request </a:t>
            </a:r>
            <a:r>
              <a:rPr lang="en-US" dirty="0"/>
              <a:t>from the </a:t>
            </a:r>
            <a:r>
              <a:rPr lang="en-US" dirty="0">
                <a:solidFill>
                  <a:srgbClr val="C00000"/>
                </a:solidFill>
              </a:rPr>
              <a:t>public</a:t>
            </a:r>
            <a:r>
              <a:rPr lang="en-US" dirty="0"/>
              <a:t> host</a:t>
            </a:r>
            <a:r>
              <a:rPr lang="en-US" dirty="0">
                <a:solidFill>
                  <a:srgbClr val="C00000"/>
                </a:solidFill>
              </a:rPr>
              <a:t> </a:t>
            </a:r>
            <a:r>
              <a:rPr lang="en-US" dirty="0"/>
              <a:t>to the </a:t>
            </a:r>
            <a:r>
              <a:rPr lang="en-US" dirty="0">
                <a:solidFill>
                  <a:srgbClr val="C00000"/>
                </a:solidFill>
              </a:rPr>
              <a:t>private</a:t>
            </a:r>
            <a:r>
              <a:rPr lang="en-US" dirty="0"/>
              <a:t> host should seem like (i.e., masquerade as) a </a:t>
            </a:r>
            <a:r>
              <a:rPr lang="en-US" dirty="0">
                <a:solidFill>
                  <a:srgbClr val="C00000"/>
                </a:solidFill>
              </a:rPr>
              <a:t>reply </a:t>
            </a:r>
            <a:r>
              <a:rPr lang="en-US" dirty="0"/>
              <a:t>to the </a:t>
            </a:r>
            <a:r>
              <a:rPr lang="en-US" dirty="0">
                <a:solidFill>
                  <a:srgbClr val="C00000"/>
                </a:solidFill>
              </a:rPr>
              <a:t>host </a:t>
            </a:r>
            <a:r>
              <a:rPr lang="en-US" dirty="0"/>
              <a:t>in the </a:t>
            </a:r>
            <a:r>
              <a:rPr lang="en-US" dirty="0">
                <a:solidFill>
                  <a:srgbClr val="C00000"/>
                </a:solidFill>
              </a:rPr>
              <a:t>private network</a:t>
            </a:r>
            <a:r>
              <a:rPr lang="en-US" dirty="0"/>
              <a:t> </a:t>
            </a:r>
          </a:p>
          <a:p>
            <a:pPr marL="457200" lvl="1" indent="0">
              <a:lnSpc>
                <a:spcPct val="100000"/>
              </a:lnSpc>
              <a:spcBef>
                <a:spcPts val="200"/>
              </a:spcBef>
              <a:buNone/>
            </a:pPr>
            <a:r>
              <a:rPr lang="en-US" dirty="0">
                <a:sym typeface="Wingdings" pitchFamily="2" charset="2"/>
              </a:rPr>
              <a:t> </a:t>
            </a:r>
            <a:r>
              <a:rPr lang="en-US" dirty="0"/>
              <a:t>“</a:t>
            </a:r>
            <a:r>
              <a:rPr lang="en-US" dirty="0">
                <a:solidFill>
                  <a:srgbClr val="C00000"/>
                </a:solidFill>
              </a:rPr>
              <a:t>Connection Reversal</a:t>
            </a:r>
            <a:r>
              <a:rPr lang="en-US" dirty="0"/>
              <a:t>”</a:t>
            </a:r>
          </a:p>
          <a:p>
            <a:endParaRPr lang="en-US" dirty="0"/>
          </a:p>
        </p:txBody>
      </p:sp>
      <p:pic>
        <p:nvPicPr>
          <p:cNvPr id="4" name="Picture 2" descr="underline_base">
            <a:extLst>
              <a:ext uri="{FF2B5EF4-FFF2-40B4-BE49-F238E27FC236}">
                <a16:creationId xmlns:a16="http://schemas.microsoft.com/office/drawing/2014/main" id="{D5F07997-B4F3-AE43-A7EA-6BA47DF9740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463" y="700504"/>
            <a:ext cx="7974793" cy="16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712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092" y="83010"/>
            <a:ext cx="8716984" cy="547185"/>
          </a:xfrm>
        </p:spPr>
        <p:txBody>
          <a:bodyPr/>
          <a:lstStyle/>
          <a:p>
            <a:r>
              <a:rPr lang="en-US" sz="3200" dirty="0"/>
              <a:t>Traversal By </a:t>
            </a:r>
            <a:r>
              <a:rPr lang="en-US" sz="3200" dirty="0">
                <a:solidFill>
                  <a:srgbClr val="C00000"/>
                </a:solidFill>
              </a:rPr>
              <a:t>Connection “Reversal” </a:t>
            </a:r>
            <a:r>
              <a:rPr lang="en-US" sz="3200" dirty="0"/>
              <a:t>Using a Server</a:t>
            </a:r>
          </a:p>
        </p:txBody>
      </p:sp>
      <p:sp>
        <p:nvSpPr>
          <p:cNvPr id="3" name="Content Placeholder 2"/>
          <p:cNvSpPr>
            <a:spLocks noGrp="1"/>
          </p:cNvSpPr>
          <p:nvPr>
            <p:ph idx="1"/>
          </p:nvPr>
        </p:nvSpPr>
        <p:spPr>
          <a:xfrm>
            <a:off x="135924" y="893640"/>
            <a:ext cx="8872152" cy="5766652"/>
          </a:xfrm>
          <a:noFill/>
        </p:spPr>
        <p:txBody>
          <a:bodyPr>
            <a:noAutofit/>
          </a:bodyPr>
          <a:lstStyle/>
          <a:p>
            <a:pPr marL="0" indent="0">
              <a:lnSpc>
                <a:spcPct val="120000"/>
              </a:lnSpc>
              <a:spcBef>
                <a:spcPts val="200"/>
              </a:spcBef>
              <a:buNone/>
            </a:pPr>
            <a:r>
              <a:rPr lang="en-US" sz="2000" dirty="0"/>
              <a:t>Going from a </a:t>
            </a:r>
            <a:r>
              <a:rPr lang="en-US" sz="2000" dirty="0">
                <a:solidFill>
                  <a:srgbClr val="C00000"/>
                </a:solidFill>
              </a:rPr>
              <a:t>host/peer on the public IP internet </a:t>
            </a:r>
            <a:r>
              <a:rPr lang="en-US" sz="2000" dirty="0"/>
              <a:t>to a </a:t>
            </a:r>
            <a:r>
              <a:rPr lang="en-US" sz="2000" dirty="0">
                <a:solidFill>
                  <a:srgbClr val="C00000"/>
                </a:solidFill>
              </a:rPr>
              <a:t>host/peer on a private network</a:t>
            </a:r>
            <a:r>
              <a:rPr lang="en-US" sz="2000" dirty="0"/>
              <a:t> with no </a:t>
            </a:r>
            <a:r>
              <a:rPr lang="en-US" sz="2000" dirty="0">
                <a:solidFill>
                  <a:srgbClr val="C00000"/>
                </a:solidFill>
              </a:rPr>
              <a:t>dedicated public IP address allocation/mapping</a:t>
            </a:r>
          </a:p>
          <a:p>
            <a:pPr>
              <a:lnSpc>
                <a:spcPct val="120000"/>
              </a:lnSpc>
              <a:spcBef>
                <a:spcPts val="200"/>
              </a:spcBef>
            </a:pPr>
            <a:r>
              <a:rPr lang="en-US" sz="1800" dirty="0"/>
              <a:t>if </a:t>
            </a:r>
            <a:r>
              <a:rPr lang="en-US" sz="1800" dirty="0">
                <a:solidFill>
                  <a:srgbClr val="C00000"/>
                </a:solidFill>
              </a:rPr>
              <a:t>B</a:t>
            </a:r>
            <a:r>
              <a:rPr lang="en-US" sz="1800" dirty="0"/>
              <a:t> (public host) wants to initiate a connection to </a:t>
            </a:r>
            <a:r>
              <a:rPr lang="en-US" sz="1800" dirty="0">
                <a:solidFill>
                  <a:srgbClr val="C00000"/>
                </a:solidFill>
              </a:rPr>
              <a:t>A </a:t>
            </a:r>
            <a:r>
              <a:rPr lang="en-US" sz="1800" dirty="0"/>
              <a:t>(private host), any direct connection attempt to A </a:t>
            </a:r>
            <a:r>
              <a:rPr lang="en-US" sz="1800" dirty="0">
                <a:solidFill>
                  <a:srgbClr val="C00000"/>
                </a:solidFill>
              </a:rPr>
              <a:t>will not be routed</a:t>
            </a:r>
            <a:r>
              <a:rPr lang="en-US" sz="1800" dirty="0"/>
              <a:t> by the Internet as A does not have a </a:t>
            </a:r>
            <a:r>
              <a:rPr lang="en-US" sz="1800" dirty="0">
                <a:solidFill>
                  <a:srgbClr val="C00000"/>
                </a:solidFill>
              </a:rPr>
              <a:t>valid IP address</a:t>
            </a:r>
          </a:p>
          <a:p>
            <a:pPr>
              <a:lnSpc>
                <a:spcPct val="120000"/>
              </a:lnSpc>
              <a:spcBef>
                <a:spcPts val="200"/>
              </a:spcBef>
            </a:pPr>
            <a:r>
              <a:rPr lang="en-US" sz="1800" dirty="0"/>
              <a:t>use a “</a:t>
            </a:r>
            <a:r>
              <a:rPr lang="en-US" sz="1800" dirty="0">
                <a:solidFill>
                  <a:srgbClr val="C00000"/>
                </a:solidFill>
              </a:rPr>
              <a:t>rendezvous</a:t>
            </a:r>
            <a:r>
              <a:rPr lang="en-US" sz="1800" dirty="0"/>
              <a:t>” server, listening on a global IP address through a </a:t>
            </a:r>
            <a:r>
              <a:rPr lang="en-US" sz="1800" dirty="0">
                <a:solidFill>
                  <a:srgbClr val="C00000"/>
                </a:solidFill>
              </a:rPr>
              <a:t>persistent TCP or UDP connection</a:t>
            </a:r>
          </a:p>
          <a:p>
            <a:pPr lvl="1">
              <a:lnSpc>
                <a:spcPct val="120000"/>
              </a:lnSpc>
              <a:spcBef>
                <a:spcPts val="200"/>
              </a:spcBef>
            </a:pPr>
            <a:r>
              <a:rPr lang="en-US" sz="1600" dirty="0">
                <a:latin typeface="+mn-lt"/>
              </a:rPr>
              <a:t>the two client hosts, A and B, each initiate persistent TCP or UDP connections to a well-known “</a:t>
            </a:r>
            <a:r>
              <a:rPr lang="en-US" sz="1600" dirty="0">
                <a:solidFill>
                  <a:srgbClr val="C00000"/>
                </a:solidFill>
                <a:latin typeface="+mn-lt"/>
              </a:rPr>
              <a:t>rendezvous</a:t>
            </a:r>
            <a:r>
              <a:rPr lang="en-US" sz="1600" dirty="0">
                <a:latin typeface="+mn-lt"/>
              </a:rPr>
              <a:t>” </a:t>
            </a:r>
            <a:r>
              <a:rPr lang="en-US" sz="1600" dirty="0">
                <a:solidFill>
                  <a:srgbClr val="C00000"/>
                </a:solidFill>
                <a:latin typeface="+mn-lt"/>
              </a:rPr>
              <a:t>server S</a:t>
            </a:r>
            <a:r>
              <a:rPr lang="en-US" sz="1600" dirty="0">
                <a:latin typeface="+mn-lt"/>
              </a:rPr>
              <a:t>, at S’s </a:t>
            </a:r>
            <a:r>
              <a:rPr lang="en-US" sz="1600" dirty="0">
                <a:solidFill>
                  <a:srgbClr val="C00000"/>
                </a:solidFill>
                <a:latin typeface="+mn-lt"/>
              </a:rPr>
              <a:t>public IP address YY </a:t>
            </a:r>
            <a:r>
              <a:rPr lang="en-US" sz="1600" dirty="0">
                <a:latin typeface="+mn-lt"/>
              </a:rPr>
              <a:t>and a </a:t>
            </a:r>
            <a:r>
              <a:rPr lang="en-US" sz="1600" dirty="0">
                <a:solidFill>
                  <a:srgbClr val="C00000"/>
                </a:solidFill>
                <a:latin typeface="+mn-lt"/>
              </a:rPr>
              <a:t>predetermined port number XX</a:t>
            </a:r>
            <a:endParaRPr lang="en-US" sz="1600" dirty="0">
              <a:latin typeface="+mn-lt"/>
            </a:endParaRPr>
          </a:p>
          <a:p>
            <a:pPr>
              <a:lnSpc>
                <a:spcPct val="120000"/>
              </a:lnSpc>
              <a:spcBef>
                <a:spcPts val="200"/>
              </a:spcBef>
            </a:pPr>
            <a:r>
              <a:rPr lang="en-US" sz="1800" dirty="0">
                <a:solidFill>
                  <a:srgbClr val="C00000"/>
                </a:solidFill>
              </a:rPr>
              <a:t>B</a:t>
            </a:r>
            <a:r>
              <a:rPr lang="en-US" sz="1800" dirty="0"/>
              <a:t> </a:t>
            </a:r>
            <a:r>
              <a:rPr lang="en-US" sz="1800" dirty="0">
                <a:solidFill>
                  <a:srgbClr val="C00000"/>
                </a:solidFill>
              </a:rPr>
              <a:t>relays</a:t>
            </a:r>
            <a:r>
              <a:rPr lang="en-US" sz="1800" dirty="0"/>
              <a:t> a connection request </a:t>
            </a:r>
            <a:r>
              <a:rPr lang="en-US" sz="1800" dirty="0">
                <a:solidFill>
                  <a:srgbClr val="C00000"/>
                </a:solidFill>
              </a:rPr>
              <a:t>to A</a:t>
            </a:r>
            <a:r>
              <a:rPr lang="en-US" sz="1800" dirty="0"/>
              <a:t> through the </a:t>
            </a:r>
            <a:r>
              <a:rPr lang="en-US" sz="1800" dirty="0">
                <a:solidFill>
                  <a:srgbClr val="C00000"/>
                </a:solidFill>
              </a:rPr>
              <a:t>server S</a:t>
            </a:r>
            <a:r>
              <a:rPr lang="en-US" sz="1800" dirty="0"/>
              <a:t>, asking </a:t>
            </a:r>
            <a:r>
              <a:rPr lang="en-US" sz="1800" dirty="0">
                <a:solidFill>
                  <a:srgbClr val="C00000"/>
                </a:solidFill>
              </a:rPr>
              <a:t>A</a:t>
            </a:r>
            <a:r>
              <a:rPr lang="en-US" sz="1800" dirty="0"/>
              <a:t> to attempt a “</a:t>
            </a:r>
            <a:r>
              <a:rPr lang="en-US" sz="1800" dirty="0">
                <a:solidFill>
                  <a:srgbClr val="C00000"/>
                </a:solidFill>
              </a:rPr>
              <a:t>reverse</a:t>
            </a:r>
            <a:r>
              <a:rPr lang="en-US" sz="1800" dirty="0"/>
              <a:t>” </a:t>
            </a:r>
            <a:r>
              <a:rPr lang="en-US" sz="1800" dirty="0">
                <a:solidFill>
                  <a:srgbClr val="C00000"/>
                </a:solidFill>
              </a:rPr>
              <a:t>connection</a:t>
            </a:r>
            <a:r>
              <a:rPr lang="en-US" sz="1800" dirty="0"/>
              <a:t> back to </a:t>
            </a:r>
            <a:r>
              <a:rPr lang="en-US" sz="1800" dirty="0">
                <a:solidFill>
                  <a:srgbClr val="C00000"/>
                </a:solidFill>
              </a:rPr>
              <a:t>B</a:t>
            </a:r>
            <a:endParaRPr lang="en-US" sz="1800" dirty="0"/>
          </a:p>
          <a:p>
            <a:pPr>
              <a:lnSpc>
                <a:spcPct val="120000"/>
              </a:lnSpc>
              <a:spcBef>
                <a:spcPts val="200"/>
              </a:spcBef>
            </a:pPr>
            <a:r>
              <a:rPr lang="en-US" sz="1800" dirty="0"/>
              <a:t>when </a:t>
            </a:r>
            <a:r>
              <a:rPr lang="en-US" sz="1800" dirty="0">
                <a:solidFill>
                  <a:srgbClr val="C00000"/>
                </a:solidFill>
              </a:rPr>
              <a:t>A, receives the request, </a:t>
            </a:r>
            <a:r>
              <a:rPr lang="en-US" sz="1800" dirty="0"/>
              <a:t>it initiates a connection to </a:t>
            </a:r>
            <a:r>
              <a:rPr lang="en-US" sz="1800" dirty="0">
                <a:solidFill>
                  <a:srgbClr val="C00000"/>
                </a:solidFill>
              </a:rPr>
              <a:t>B</a:t>
            </a:r>
            <a:endParaRPr lang="en-US" sz="1800" dirty="0"/>
          </a:p>
          <a:p>
            <a:pPr lvl="1">
              <a:lnSpc>
                <a:spcPct val="120000"/>
              </a:lnSpc>
              <a:spcBef>
                <a:spcPts val="200"/>
              </a:spcBef>
            </a:pPr>
            <a:r>
              <a:rPr lang="en-US" sz="1600" dirty="0">
                <a:latin typeface="+mn-lt"/>
              </a:rPr>
              <a:t> this connection attempt works because B is not behind a NAT and A’s NAT interprets the connection as an outgoing session</a:t>
            </a:r>
          </a:p>
          <a:p>
            <a:pPr>
              <a:lnSpc>
                <a:spcPct val="120000"/>
              </a:lnSpc>
              <a:spcBef>
                <a:spcPts val="200"/>
              </a:spcBef>
            </a:pPr>
            <a:r>
              <a:rPr lang="en-US" sz="1800" dirty="0"/>
              <a:t>B can now send its </a:t>
            </a:r>
            <a:r>
              <a:rPr lang="en-US" sz="1800" dirty="0">
                <a:solidFill>
                  <a:srgbClr val="C00000"/>
                </a:solidFill>
              </a:rPr>
              <a:t>application request </a:t>
            </a:r>
            <a:r>
              <a:rPr lang="en-US" sz="1800" dirty="0"/>
              <a:t>to A</a:t>
            </a:r>
          </a:p>
          <a:p>
            <a:pPr>
              <a:lnSpc>
                <a:spcPct val="120000"/>
              </a:lnSpc>
              <a:spcBef>
                <a:spcPts val="200"/>
              </a:spcBef>
            </a:pPr>
            <a:r>
              <a:rPr lang="en-US" sz="1800" dirty="0"/>
              <a:t>B’s communication appears as </a:t>
            </a:r>
            <a:r>
              <a:rPr lang="en-US" sz="1800" dirty="0">
                <a:solidFill>
                  <a:srgbClr val="C00000"/>
                </a:solidFill>
              </a:rPr>
              <a:t>inbound traffic </a:t>
            </a:r>
            <a:r>
              <a:rPr lang="en-US" sz="1800" dirty="0"/>
              <a:t>to host A to the NAT gateway and the connection between the two hosts can proceed</a:t>
            </a:r>
          </a:p>
        </p:txBody>
      </p:sp>
      <p:pic>
        <p:nvPicPr>
          <p:cNvPr id="4" name="Picture 2" descr="underline_base">
            <a:extLst>
              <a:ext uri="{FF2B5EF4-FFF2-40B4-BE49-F238E27FC236}">
                <a16:creationId xmlns:a16="http://schemas.microsoft.com/office/drawing/2014/main" id="{3FDF0C49-8A3A-6940-8E74-E85090A6B1DC}"/>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96" y="739058"/>
            <a:ext cx="8332888"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7520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268" y="117836"/>
            <a:ext cx="7583487" cy="475527"/>
          </a:xfrm>
        </p:spPr>
        <p:txBody>
          <a:bodyPr/>
          <a:lstStyle/>
          <a:p>
            <a:r>
              <a:rPr lang="en-US" dirty="0"/>
              <a:t>Connection Reversal</a:t>
            </a:r>
          </a:p>
        </p:txBody>
      </p:sp>
      <p:pic>
        <p:nvPicPr>
          <p:cNvPr id="4" name="Content Placeholder 3" descr="Screen Shot 2016-01-24 at 6.00.18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1" b="-2266"/>
          <a:stretch/>
        </p:blipFill>
        <p:spPr>
          <a:xfrm>
            <a:off x="1793252" y="1583846"/>
            <a:ext cx="7108504" cy="5015783"/>
          </a:xfrm>
        </p:spPr>
      </p:pic>
      <p:pic>
        <p:nvPicPr>
          <p:cNvPr id="5" name="Picture 2" descr="underline_base">
            <a:extLst>
              <a:ext uri="{FF2B5EF4-FFF2-40B4-BE49-F238E27FC236}">
                <a16:creationId xmlns:a16="http://schemas.microsoft.com/office/drawing/2014/main" id="{D0371E8C-18B5-DC42-8EB5-5EDBDD3DFA1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268" y="697400"/>
            <a:ext cx="4834259" cy="11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21649E3-3B96-5143-8401-E4A02198C1A9}"/>
              </a:ext>
            </a:extLst>
          </p:cNvPr>
          <p:cNvSpPr/>
          <p:nvPr/>
        </p:nvSpPr>
        <p:spPr bwMode="auto">
          <a:xfrm>
            <a:off x="6156319" y="4092935"/>
            <a:ext cx="1516284" cy="1192192"/>
          </a:xfrm>
          <a:prstGeom prst="rect">
            <a:avLst/>
          </a:prstGeom>
          <a:no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6BED3B71-7126-4D4F-BDD4-12E1431B4CD5}"/>
              </a:ext>
            </a:extLst>
          </p:cNvPr>
          <p:cNvSpPr txBox="1"/>
          <p:nvPr/>
        </p:nvSpPr>
        <p:spPr>
          <a:xfrm>
            <a:off x="5230424" y="5428562"/>
            <a:ext cx="1851789" cy="369332"/>
          </a:xfrm>
          <a:prstGeom prst="rect">
            <a:avLst/>
          </a:prstGeom>
          <a:noFill/>
        </p:spPr>
        <p:txBody>
          <a:bodyPr wrap="none" rtlCol="0">
            <a:spAutoFit/>
          </a:bodyPr>
          <a:lstStyle/>
          <a:p>
            <a:r>
              <a:rPr lang="en-US" dirty="0">
                <a:solidFill>
                  <a:srgbClr val="C00000"/>
                </a:solidFill>
              </a:rPr>
              <a:t>Public to Private</a:t>
            </a:r>
          </a:p>
        </p:txBody>
      </p:sp>
      <p:cxnSp>
        <p:nvCxnSpPr>
          <p:cNvPr id="8" name="Straight Arrow Connector 7">
            <a:extLst>
              <a:ext uri="{FF2B5EF4-FFF2-40B4-BE49-F238E27FC236}">
                <a16:creationId xmlns:a16="http://schemas.microsoft.com/office/drawing/2014/main" id="{D7F77C3F-C0EC-0149-ADA5-254EAD545492}"/>
              </a:ext>
            </a:extLst>
          </p:cNvPr>
          <p:cNvCxnSpPr>
            <a:cxnSpLocks/>
          </p:cNvCxnSpPr>
          <p:nvPr/>
        </p:nvCxnSpPr>
        <p:spPr bwMode="auto">
          <a:xfrm flipV="1">
            <a:off x="5800526" y="4838616"/>
            <a:ext cx="413476" cy="615628"/>
          </a:xfrm>
          <a:prstGeom prst="straightConnector1">
            <a:avLst/>
          </a:prstGeom>
          <a:solidFill>
            <a:schemeClr val="accent1"/>
          </a:solidFill>
          <a:ln w="9525"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 name="Straight Arrow Connector 9">
            <a:extLst>
              <a:ext uri="{FF2B5EF4-FFF2-40B4-BE49-F238E27FC236}">
                <a16:creationId xmlns:a16="http://schemas.microsoft.com/office/drawing/2014/main" id="{48728C7A-1CA3-C849-81BE-D0DBFE9E9F4F}"/>
              </a:ext>
            </a:extLst>
          </p:cNvPr>
          <p:cNvCxnSpPr>
            <a:cxnSpLocks/>
          </p:cNvCxnSpPr>
          <p:nvPr/>
        </p:nvCxnSpPr>
        <p:spPr bwMode="auto">
          <a:xfrm flipH="1">
            <a:off x="4572000" y="5752940"/>
            <a:ext cx="1890584" cy="266894"/>
          </a:xfrm>
          <a:prstGeom prst="straightConnector1">
            <a:avLst/>
          </a:prstGeom>
          <a:solidFill>
            <a:schemeClr val="accent1"/>
          </a:solidFill>
          <a:ln w="9525"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 name="Rectangle 8">
            <a:extLst>
              <a:ext uri="{FF2B5EF4-FFF2-40B4-BE49-F238E27FC236}">
                <a16:creationId xmlns:a16="http://schemas.microsoft.com/office/drawing/2014/main" id="{5AD9B23B-E1F4-9245-A4FE-6E0FE27C3B42}"/>
              </a:ext>
            </a:extLst>
          </p:cNvPr>
          <p:cNvSpPr/>
          <p:nvPr/>
        </p:nvSpPr>
        <p:spPr bwMode="auto">
          <a:xfrm>
            <a:off x="6818981" y="3196993"/>
            <a:ext cx="1358774" cy="726825"/>
          </a:xfrm>
          <a:prstGeom prst="rect">
            <a:avLst/>
          </a:prstGeom>
          <a:noFill/>
          <a:ln w="1905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04CD765E-55BB-F444-8CB8-D8F16CF2B0C9}"/>
              </a:ext>
            </a:extLst>
          </p:cNvPr>
          <p:cNvSpPr/>
          <p:nvPr/>
        </p:nvSpPr>
        <p:spPr bwMode="auto">
          <a:xfrm>
            <a:off x="2426843" y="2207324"/>
            <a:ext cx="1439101" cy="828324"/>
          </a:xfrm>
          <a:prstGeom prst="rect">
            <a:avLst/>
          </a:prstGeom>
          <a:noFill/>
          <a:ln w="1905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BD21C1DE-40A6-FA46-94A8-09A21CF6AB91}"/>
              </a:ext>
            </a:extLst>
          </p:cNvPr>
          <p:cNvSpPr/>
          <p:nvPr/>
        </p:nvSpPr>
        <p:spPr bwMode="auto">
          <a:xfrm>
            <a:off x="4487955" y="4539920"/>
            <a:ext cx="1312571" cy="734234"/>
          </a:xfrm>
          <a:prstGeom prst="rect">
            <a:avLst/>
          </a:prstGeom>
          <a:noFill/>
          <a:ln w="1905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Rectangle 12">
            <a:extLst>
              <a:ext uri="{FF2B5EF4-FFF2-40B4-BE49-F238E27FC236}">
                <a16:creationId xmlns:a16="http://schemas.microsoft.com/office/drawing/2014/main" id="{E332E899-7CBA-1443-B825-DCC05AC0892C}"/>
              </a:ext>
            </a:extLst>
          </p:cNvPr>
          <p:cNvSpPr/>
          <p:nvPr/>
        </p:nvSpPr>
        <p:spPr bwMode="auto">
          <a:xfrm>
            <a:off x="3191359" y="5285127"/>
            <a:ext cx="1516284" cy="1192192"/>
          </a:xfrm>
          <a:prstGeom prst="rect">
            <a:avLst/>
          </a:prstGeom>
          <a:no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AFF3A9CF-BC29-EB42-811F-29BF85D7315D}"/>
              </a:ext>
            </a:extLst>
          </p:cNvPr>
          <p:cNvSpPr txBox="1"/>
          <p:nvPr/>
        </p:nvSpPr>
        <p:spPr>
          <a:xfrm>
            <a:off x="398713" y="838045"/>
            <a:ext cx="7327647" cy="923330"/>
          </a:xfrm>
          <a:prstGeom prst="rect">
            <a:avLst/>
          </a:prstGeom>
          <a:noFill/>
        </p:spPr>
        <p:txBody>
          <a:bodyPr wrap="none" rtlCol="0">
            <a:spAutoFit/>
          </a:bodyPr>
          <a:lstStyle/>
          <a:p>
            <a:r>
              <a:rPr lang="en-US" dirty="0"/>
              <a:t>Switch a </a:t>
            </a:r>
            <a:r>
              <a:rPr lang="en-US" dirty="0">
                <a:solidFill>
                  <a:srgbClr val="C00000"/>
                </a:solidFill>
              </a:rPr>
              <a:t>Public to Private </a:t>
            </a:r>
            <a:r>
              <a:rPr lang="en-US" dirty="0"/>
              <a:t>connection </a:t>
            </a:r>
            <a:r>
              <a:rPr lang="en-US" dirty="0">
                <a:solidFill>
                  <a:srgbClr val="C00000"/>
                </a:solidFill>
              </a:rPr>
              <a:t>to</a:t>
            </a:r>
            <a:r>
              <a:rPr lang="en-US" dirty="0"/>
              <a:t> a </a:t>
            </a:r>
            <a:r>
              <a:rPr lang="en-US" dirty="0">
                <a:solidFill>
                  <a:srgbClr val="C00000"/>
                </a:solidFill>
              </a:rPr>
              <a:t>Private to Public </a:t>
            </a:r>
            <a:r>
              <a:rPr lang="en-US" dirty="0"/>
              <a:t>connection</a:t>
            </a:r>
          </a:p>
          <a:p>
            <a:pPr marL="285750" indent="-285750">
              <a:buFont typeface="Wingdings" pitchFamily="2" charset="2"/>
              <a:buChar char="à"/>
            </a:pPr>
            <a:r>
              <a:rPr lang="en-US" dirty="0">
                <a:solidFill>
                  <a:srgbClr val="C00000"/>
                </a:solidFill>
              </a:rPr>
              <a:t>request</a:t>
            </a:r>
            <a:r>
              <a:rPr lang="en-US" dirty="0"/>
              <a:t> Private to </a:t>
            </a:r>
            <a:r>
              <a:rPr lang="en-US" dirty="0">
                <a:solidFill>
                  <a:srgbClr val="C00000"/>
                </a:solidFill>
              </a:rPr>
              <a:t>initiate</a:t>
            </a:r>
            <a:r>
              <a:rPr lang="en-US" dirty="0"/>
              <a:t> the </a:t>
            </a:r>
            <a:r>
              <a:rPr lang="en-US" dirty="0">
                <a:solidFill>
                  <a:srgbClr val="C00000"/>
                </a:solidFill>
              </a:rPr>
              <a:t>connection</a:t>
            </a:r>
          </a:p>
          <a:p>
            <a:pPr marL="285750" indent="-285750">
              <a:buFont typeface="Wingdings" pitchFamily="2" charset="2"/>
              <a:buChar char="à"/>
            </a:pPr>
            <a:r>
              <a:rPr lang="en-US" dirty="0"/>
              <a:t>request sent via </a:t>
            </a:r>
            <a:r>
              <a:rPr lang="en-US" dirty="0">
                <a:solidFill>
                  <a:srgbClr val="C00000"/>
                </a:solidFill>
              </a:rPr>
              <a:t>Server S</a:t>
            </a:r>
          </a:p>
        </p:txBody>
      </p:sp>
    </p:spTree>
    <p:extLst>
      <p:ext uri="{BB962C8B-B14F-4D97-AF65-F5344CB8AC3E}">
        <p14:creationId xmlns:p14="http://schemas.microsoft.com/office/powerpoint/2010/main" val="342662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9"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4" descr="underline_base">
            <a:extLst>
              <a:ext uri="{FF2B5EF4-FFF2-40B4-BE49-F238E27FC236}">
                <a16:creationId xmlns:a16="http://schemas.microsoft.com/office/drawing/2014/main" id="{065322F1-1D2E-C548-B01C-0B89A17A1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400" y="675233"/>
            <a:ext cx="82280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2">
            <a:extLst>
              <a:ext uri="{FF2B5EF4-FFF2-40B4-BE49-F238E27FC236}">
                <a16:creationId xmlns:a16="http://schemas.microsoft.com/office/drawing/2014/main" id="{9E623C6C-7B04-FD4C-A67A-2DB278AE901F}"/>
              </a:ext>
            </a:extLst>
          </p:cNvPr>
          <p:cNvSpPr>
            <a:spLocks noGrp="1" noChangeArrowheads="1"/>
          </p:cNvSpPr>
          <p:nvPr>
            <p:ph type="title"/>
          </p:nvPr>
        </p:nvSpPr>
        <p:spPr>
          <a:xfrm>
            <a:off x="238400" y="0"/>
            <a:ext cx="8826500" cy="848271"/>
          </a:xfrm>
        </p:spPr>
        <p:txBody>
          <a:bodyPr/>
          <a:lstStyle/>
          <a:p>
            <a:pPr>
              <a:defRPr/>
            </a:pPr>
            <a:r>
              <a:rPr lang="en-US" sz="3600" dirty="0">
                <a:cs typeface="+mj-cs"/>
              </a:rPr>
              <a:t>DHCP: </a:t>
            </a:r>
            <a:r>
              <a:rPr lang="en-US" sz="3400" dirty="0">
                <a:cs typeface="+mj-cs"/>
              </a:rPr>
              <a:t>Dynamic Host Configuration Protocol</a:t>
            </a:r>
          </a:p>
        </p:txBody>
      </p:sp>
      <p:sp>
        <p:nvSpPr>
          <p:cNvPr id="88067" name="Rectangle 3">
            <a:extLst>
              <a:ext uri="{FF2B5EF4-FFF2-40B4-BE49-F238E27FC236}">
                <a16:creationId xmlns:a16="http://schemas.microsoft.com/office/drawing/2014/main" id="{DD78A3BD-3424-5047-9167-C17DA09227DC}"/>
              </a:ext>
            </a:extLst>
          </p:cNvPr>
          <p:cNvSpPr>
            <a:spLocks noGrp="1" noChangeArrowheads="1"/>
          </p:cNvSpPr>
          <p:nvPr>
            <p:ph type="body" idx="1"/>
          </p:nvPr>
        </p:nvSpPr>
        <p:spPr>
          <a:xfrm>
            <a:off x="238400" y="848271"/>
            <a:ext cx="8632825" cy="5783757"/>
          </a:xfrm>
        </p:spPr>
        <p:txBody>
          <a:bodyPr/>
          <a:lstStyle/>
          <a:p>
            <a:pPr>
              <a:buFont typeface="Wingdings" pitchFamily="2" charset="2"/>
              <a:buNone/>
            </a:pPr>
            <a:endParaRPr lang="en-US" altLang="en-US" dirty="0">
              <a:solidFill>
                <a:srgbClr val="CC0000"/>
              </a:solidFill>
              <a:ea typeface="ＭＳ Ｐゴシック" panose="020B0600070205080204" pitchFamily="34" charset="-128"/>
              <a:cs typeface="ＭＳ Ｐゴシック" panose="020B0600070205080204" pitchFamily="34" charset="-128"/>
            </a:endParaRPr>
          </a:p>
          <a:p>
            <a:pPr>
              <a:buFont typeface="Wingdings" pitchFamily="2" charset="2"/>
              <a:buNone/>
            </a:pPr>
            <a:r>
              <a:rPr lang="en-US" altLang="en-US" dirty="0">
                <a:solidFill>
                  <a:srgbClr val="CC0000"/>
                </a:solidFill>
                <a:ea typeface="ＭＳ Ｐゴシック" panose="020B0600070205080204" pitchFamily="34" charset="-128"/>
                <a:cs typeface="ＭＳ Ｐゴシック" panose="020B0600070205080204" pitchFamily="34" charset="-128"/>
              </a:rPr>
              <a:t>DHCP Configuration Steps:</a:t>
            </a:r>
          </a:p>
          <a:p>
            <a:pPr marL="914400" lvl="1" indent="-457200">
              <a:buFont typeface="+mj-lt"/>
              <a:buAutoNum type="alphaLcParenR"/>
            </a:pPr>
            <a:r>
              <a:rPr lang="en-US" altLang="en-US" dirty="0">
                <a:latin typeface="Gill Sans MT" panose="020B0502020104020203" pitchFamily="34" charset="77"/>
                <a:ea typeface="ＭＳ Ｐゴシック" panose="020B0600070205080204" pitchFamily="34" charset="-128"/>
              </a:rPr>
              <a:t>host broadcasts </a:t>
            </a:r>
            <a:r>
              <a:rPr lang="ja-JP" altLang="en-US">
                <a:solidFill>
                  <a:srgbClr val="CC0000"/>
                </a:solidFill>
                <a:latin typeface="Gill Sans MT" panose="020B0502020104020203" pitchFamily="34" charset="77"/>
                <a:ea typeface="ＭＳ Ｐゴシック" panose="020B0600070205080204" pitchFamily="34" charset="-128"/>
              </a:rPr>
              <a:t>“</a:t>
            </a:r>
            <a:r>
              <a:rPr lang="en-US" altLang="ja-JP" dirty="0">
                <a:solidFill>
                  <a:srgbClr val="CC0000"/>
                </a:solidFill>
                <a:latin typeface="Gill Sans MT" panose="020B0502020104020203" pitchFamily="34" charset="77"/>
                <a:ea typeface="ＭＳ Ｐゴシック" panose="020B0600070205080204" pitchFamily="34" charset="-128"/>
              </a:rPr>
              <a:t>DHCP discover</a:t>
            </a:r>
            <a:r>
              <a:rPr lang="ja-JP" altLang="en-US">
                <a:solidFill>
                  <a:srgbClr val="CC0000"/>
                </a:solidFill>
                <a:latin typeface="Gill Sans MT" panose="020B0502020104020203" pitchFamily="34" charset="77"/>
                <a:ea typeface="ＭＳ Ｐゴシック" panose="020B0600070205080204" pitchFamily="34" charset="-128"/>
              </a:rPr>
              <a:t>”</a:t>
            </a:r>
            <a:r>
              <a:rPr lang="en-US" altLang="ja-JP" dirty="0">
                <a:latin typeface="Gill Sans MT" panose="020B0502020104020203" pitchFamily="34" charset="77"/>
                <a:ea typeface="ＭＳ Ｐゴシック" panose="020B0600070205080204" pitchFamily="34" charset="-128"/>
              </a:rPr>
              <a:t> msg</a:t>
            </a:r>
          </a:p>
          <a:p>
            <a:pPr marL="914400" lvl="1" indent="-457200">
              <a:buFont typeface="+mj-lt"/>
              <a:buAutoNum type="alphaLcParenR"/>
            </a:pPr>
            <a:r>
              <a:rPr lang="en-US" altLang="en-US" dirty="0">
                <a:latin typeface="Gill Sans MT" panose="020B0502020104020203" pitchFamily="34" charset="77"/>
                <a:ea typeface="ＭＳ Ｐゴシック" panose="020B0600070205080204" pitchFamily="34" charset="-128"/>
              </a:rPr>
              <a:t>DHCP server responds with </a:t>
            </a:r>
            <a:r>
              <a:rPr lang="ja-JP" altLang="en-US">
                <a:solidFill>
                  <a:srgbClr val="CC0000"/>
                </a:solidFill>
                <a:latin typeface="Gill Sans MT" panose="020B0502020104020203" pitchFamily="34" charset="77"/>
                <a:ea typeface="ＭＳ Ｐゴシック" panose="020B0600070205080204" pitchFamily="34" charset="-128"/>
              </a:rPr>
              <a:t>“</a:t>
            </a:r>
            <a:r>
              <a:rPr lang="en-US" altLang="ja-JP" dirty="0">
                <a:solidFill>
                  <a:srgbClr val="CC0000"/>
                </a:solidFill>
                <a:latin typeface="Gill Sans MT" panose="020B0502020104020203" pitchFamily="34" charset="77"/>
                <a:ea typeface="ＭＳ Ｐゴシック" panose="020B0600070205080204" pitchFamily="34" charset="-128"/>
              </a:rPr>
              <a:t>DHCP offer</a:t>
            </a:r>
            <a:r>
              <a:rPr lang="ja-JP" altLang="en-US">
                <a:solidFill>
                  <a:srgbClr val="CC0000"/>
                </a:solidFill>
                <a:latin typeface="Gill Sans MT" panose="020B0502020104020203" pitchFamily="34" charset="77"/>
                <a:ea typeface="ＭＳ Ｐゴシック" panose="020B0600070205080204" pitchFamily="34" charset="-128"/>
              </a:rPr>
              <a:t>”</a:t>
            </a:r>
            <a:r>
              <a:rPr lang="en-US" altLang="ja-JP" dirty="0">
                <a:latin typeface="Gill Sans MT" panose="020B0502020104020203" pitchFamily="34" charset="77"/>
                <a:ea typeface="ＭＳ Ｐゴシック" panose="020B0600070205080204" pitchFamily="34" charset="-128"/>
              </a:rPr>
              <a:t> msg</a:t>
            </a:r>
          </a:p>
          <a:p>
            <a:pPr marL="914400" lvl="1" indent="-457200">
              <a:buFont typeface="+mj-lt"/>
              <a:buAutoNum type="alphaLcParenR"/>
            </a:pPr>
            <a:r>
              <a:rPr lang="en-US" altLang="en-US" dirty="0">
                <a:latin typeface="Gill Sans MT" panose="020B0502020104020203" pitchFamily="34" charset="77"/>
                <a:ea typeface="ＭＳ Ｐゴシック" panose="020B0600070205080204" pitchFamily="34" charset="-128"/>
              </a:rPr>
              <a:t>host acknowledges server’s offer with </a:t>
            </a:r>
            <a:r>
              <a:rPr lang="ja-JP" altLang="en-US">
                <a:solidFill>
                  <a:srgbClr val="CC0000"/>
                </a:solidFill>
                <a:latin typeface="Gill Sans MT" panose="020B0502020104020203" pitchFamily="34" charset="77"/>
                <a:ea typeface="ＭＳ Ｐゴシック" panose="020B0600070205080204" pitchFamily="34" charset="-128"/>
              </a:rPr>
              <a:t>“</a:t>
            </a:r>
            <a:r>
              <a:rPr lang="en-US" altLang="ja-JP" dirty="0">
                <a:solidFill>
                  <a:srgbClr val="CC0000"/>
                </a:solidFill>
                <a:latin typeface="Gill Sans MT" panose="020B0502020104020203" pitchFamily="34" charset="77"/>
                <a:ea typeface="ＭＳ Ｐゴシック" panose="020B0600070205080204" pitchFamily="34" charset="-128"/>
              </a:rPr>
              <a:t>DHCP request</a:t>
            </a:r>
            <a:r>
              <a:rPr lang="ja-JP" altLang="en-US">
                <a:solidFill>
                  <a:srgbClr val="CC0000"/>
                </a:solidFill>
                <a:latin typeface="Gill Sans MT" panose="020B0502020104020203" pitchFamily="34" charset="77"/>
                <a:ea typeface="ＭＳ Ｐゴシック" panose="020B0600070205080204" pitchFamily="34" charset="-128"/>
              </a:rPr>
              <a:t>”</a:t>
            </a:r>
            <a:r>
              <a:rPr lang="en-US" altLang="ja-JP" dirty="0">
                <a:latin typeface="Gill Sans MT" panose="020B0502020104020203" pitchFamily="34" charset="77"/>
                <a:ea typeface="ＭＳ Ｐゴシック" panose="020B0600070205080204" pitchFamily="34" charset="-128"/>
              </a:rPr>
              <a:t> </a:t>
            </a:r>
            <a:r>
              <a:rPr lang="en-US" altLang="ja-JP" dirty="0" err="1">
                <a:latin typeface="Gill Sans MT" panose="020B0502020104020203" pitchFamily="34" charset="77"/>
                <a:ea typeface="ＭＳ Ｐゴシック" panose="020B0600070205080204" pitchFamily="34" charset="-128"/>
              </a:rPr>
              <a:t>msg</a:t>
            </a:r>
            <a:endParaRPr lang="en-US" altLang="ja-JP" dirty="0">
              <a:latin typeface="Gill Sans MT" panose="020B0502020104020203" pitchFamily="34" charset="77"/>
              <a:ea typeface="ＭＳ Ｐゴシック" panose="020B0600070205080204" pitchFamily="34" charset="-128"/>
            </a:endParaRPr>
          </a:p>
          <a:p>
            <a:pPr marL="914400" lvl="1" indent="-457200">
              <a:buFont typeface="+mj-lt"/>
              <a:buAutoNum type="alphaLcParenR"/>
            </a:pPr>
            <a:r>
              <a:rPr lang="en-US" altLang="en-US" dirty="0">
                <a:latin typeface="Gill Sans MT" panose="020B0502020104020203" pitchFamily="34" charset="77"/>
                <a:ea typeface="ＭＳ Ｐゴシック" panose="020B0600070205080204" pitchFamily="34" charset="-128"/>
              </a:rPr>
              <a:t>DHCP server binds the IP address with </a:t>
            </a:r>
            <a:r>
              <a:rPr lang="ja-JP" altLang="en-US">
                <a:solidFill>
                  <a:srgbClr val="CC0000"/>
                </a:solidFill>
                <a:latin typeface="Gill Sans MT" panose="020B0502020104020203" pitchFamily="34" charset="77"/>
                <a:ea typeface="ＭＳ Ｐゴシック" panose="020B0600070205080204" pitchFamily="34" charset="-128"/>
              </a:rPr>
              <a:t>“</a:t>
            </a:r>
            <a:r>
              <a:rPr lang="en-US" altLang="ja-JP" dirty="0">
                <a:solidFill>
                  <a:srgbClr val="CC0000"/>
                </a:solidFill>
                <a:latin typeface="Gill Sans MT" panose="020B0502020104020203" pitchFamily="34" charset="77"/>
                <a:ea typeface="ＭＳ Ｐゴシック" panose="020B0600070205080204" pitchFamily="34" charset="-128"/>
              </a:rPr>
              <a:t>DHCP ack</a:t>
            </a:r>
            <a:r>
              <a:rPr lang="ja-JP" altLang="en-US">
                <a:solidFill>
                  <a:srgbClr val="CC0000"/>
                </a:solidFill>
                <a:latin typeface="Gill Sans MT" panose="020B0502020104020203" pitchFamily="34" charset="77"/>
                <a:ea typeface="ＭＳ Ｐゴシック" panose="020B0600070205080204" pitchFamily="34" charset="-128"/>
              </a:rPr>
              <a:t>”</a:t>
            </a:r>
            <a:r>
              <a:rPr lang="en-US" altLang="ja-JP" dirty="0">
                <a:latin typeface="Gill Sans MT" panose="020B0502020104020203" pitchFamily="34" charset="77"/>
                <a:ea typeface="ＭＳ Ｐゴシック" panose="020B0600070205080204" pitchFamily="34" charset="-128"/>
              </a:rPr>
              <a:t> msg </a:t>
            </a:r>
          </a:p>
          <a:p>
            <a:pPr marL="914400" lvl="1" indent="-457200">
              <a:buFont typeface="+mj-lt"/>
              <a:buAutoNum type="alphaLcParenR"/>
            </a:pPr>
            <a:r>
              <a:rPr lang="en-US" altLang="ja-JP" dirty="0">
                <a:latin typeface="Gill Sans MT" panose="020B0502020104020203" pitchFamily="34" charset="77"/>
                <a:ea typeface="ＭＳ Ｐゴシック" panose="020B0600070205080204" pitchFamily="34" charset="-128"/>
              </a:rPr>
              <a:t>host broadcasts an ARP request with its allocated IP address to check if another host out there has the same IP address – a pre-caution</a:t>
            </a:r>
          </a:p>
          <a:p>
            <a:pPr marL="914400" lvl="1" indent="-457200">
              <a:buFont typeface="+mj-lt"/>
              <a:buAutoNum type="alphaLcParenR"/>
            </a:pPr>
            <a:r>
              <a:rPr lang="en-US" altLang="ja-JP" dirty="0">
                <a:latin typeface="Gill Sans MT" panose="020B0502020104020203" pitchFamily="34" charset="77"/>
                <a:ea typeface="ＭＳ Ｐゴシック" panose="020B0600070205080204" pitchFamily="34" charset="-128"/>
              </a:rPr>
              <a:t>if conflict, reject offer and start over with a new request</a:t>
            </a:r>
          </a:p>
          <a:p>
            <a:pPr lvl="1"/>
            <a:endParaRPr lang="en-US" altLang="ja-JP" dirty="0">
              <a:latin typeface="Gill Sans MT" panose="020B0502020104020203" pitchFamily="34" charset="77"/>
              <a:ea typeface="ＭＳ Ｐゴシック" panose="020B0600070205080204" pitchFamily="34" charset="-128"/>
            </a:endParaRPr>
          </a:p>
          <a:p>
            <a:endParaRPr lang="en-US" altLang="en-US" dirty="0">
              <a:ea typeface="ＭＳ Ｐゴシック" panose="020B0600070205080204" pitchFamily="34" charset="-128"/>
              <a:cs typeface="ＭＳ Ｐゴシック" panose="020B0600070205080204" pitchFamily="34" charset="-128"/>
            </a:endParaRPr>
          </a:p>
        </p:txBody>
      </p:sp>
    </p:spTree>
    <p:extLst>
      <p:ext uri="{BB962C8B-B14F-4D97-AF65-F5344CB8AC3E}">
        <p14:creationId xmlns:p14="http://schemas.microsoft.com/office/powerpoint/2010/main" val="12725302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690" y="197961"/>
            <a:ext cx="7992004" cy="694038"/>
          </a:xfrm>
        </p:spPr>
        <p:txBody>
          <a:bodyPr/>
          <a:lstStyle/>
          <a:p>
            <a:r>
              <a:rPr lang="en-US" dirty="0"/>
              <a:t>P2P both behind NAT - Relaying</a:t>
            </a:r>
          </a:p>
        </p:txBody>
      </p:sp>
      <p:sp>
        <p:nvSpPr>
          <p:cNvPr id="3" name="Content Placeholder 2"/>
          <p:cNvSpPr>
            <a:spLocks noGrp="1"/>
          </p:cNvSpPr>
          <p:nvPr>
            <p:ph idx="1"/>
          </p:nvPr>
        </p:nvSpPr>
        <p:spPr>
          <a:xfrm>
            <a:off x="371690" y="1089747"/>
            <a:ext cx="8451034" cy="5323410"/>
          </a:xfrm>
          <a:noFill/>
        </p:spPr>
        <p:txBody>
          <a:bodyPr>
            <a:normAutofit fontScale="70000" lnSpcReduction="20000"/>
          </a:bodyPr>
          <a:lstStyle/>
          <a:p>
            <a:pPr marL="0" indent="0">
              <a:lnSpc>
                <a:spcPct val="120000"/>
              </a:lnSpc>
              <a:spcBef>
                <a:spcPts val="200"/>
              </a:spcBef>
              <a:buNone/>
            </a:pPr>
            <a:r>
              <a:rPr lang="en-US" sz="3400" dirty="0">
                <a:solidFill>
                  <a:srgbClr val="C00000"/>
                </a:solidFill>
              </a:rPr>
              <a:t>Relaying</a:t>
            </a:r>
            <a:r>
              <a:rPr lang="en-US" sz="3400" dirty="0"/>
              <a:t> -  A reliable, but least efficient method for P2P communication across a NAT, is simply to make the communication look to the network like standard client/server communication, by </a:t>
            </a:r>
            <a:r>
              <a:rPr lang="en-US" sz="3400" dirty="0">
                <a:solidFill>
                  <a:srgbClr val="C00000"/>
                </a:solidFill>
              </a:rPr>
              <a:t>relaying via a “rendezvous” server</a:t>
            </a:r>
          </a:p>
          <a:p>
            <a:pPr marL="0" indent="0">
              <a:lnSpc>
                <a:spcPct val="120000"/>
              </a:lnSpc>
              <a:spcBef>
                <a:spcPts val="200"/>
              </a:spcBef>
              <a:buNone/>
            </a:pPr>
            <a:endParaRPr lang="en-US" sz="3400" dirty="0">
              <a:solidFill>
                <a:srgbClr val="C00000"/>
              </a:solidFill>
            </a:endParaRPr>
          </a:p>
          <a:p>
            <a:pPr>
              <a:lnSpc>
                <a:spcPct val="120000"/>
              </a:lnSpc>
              <a:spcBef>
                <a:spcPts val="200"/>
              </a:spcBef>
            </a:pPr>
            <a:r>
              <a:rPr lang="en-US" dirty="0"/>
              <a:t>two private hosts, A and B, each initiate </a:t>
            </a:r>
            <a:r>
              <a:rPr lang="en-US" dirty="0">
                <a:solidFill>
                  <a:srgbClr val="C00000"/>
                </a:solidFill>
              </a:rPr>
              <a:t>persistent</a:t>
            </a:r>
            <a:r>
              <a:rPr lang="en-US" dirty="0"/>
              <a:t> TCP or UDP connections to a “</a:t>
            </a:r>
            <a:r>
              <a:rPr lang="en-US" dirty="0">
                <a:solidFill>
                  <a:srgbClr val="C00000"/>
                </a:solidFill>
              </a:rPr>
              <a:t>rendezvous</a:t>
            </a:r>
            <a:r>
              <a:rPr lang="en-US" dirty="0"/>
              <a:t>” </a:t>
            </a:r>
            <a:r>
              <a:rPr lang="en-US" dirty="0">
                <a:solidFill>
                  <a:srgbClr val="C00000"/>
                </a:solidFill>
              </a:rPr>
              <a:t>server S</a:t>
            </a:r>
            <a:r>
              <a:rPr lang="en-US" dirty="0"/>
              <a:t>, at S’s </a:t>
            </a:r>
            <a:r>
              <a:rPr lang="en-US" dirty="0">
                <a:solidFill>
                  <a:srgbClr val="C00000"/>
                </a:solidFill>
              </a:rPr>
              <a:t>public IP address YY </a:t>
            </a:r>
            <a:r>
              <a:rPr lang="en-US" dirty="0"/>
              <a:t>and a </a:t>
            </a:r>
            <a:r>
              <a:rPr lang="en-US" dirty="0">
                <a:solidFill>
                  <a:srgbClr val="C00000"/>
                </a:solidFill>
              </a:rPr>
              <a:t>predetermined port number XX</a:t>
            </a:r>
            <a:endParaRPr lang="en-US" dirty="0"/>
          </a:p>
          <a:p>
            <a:pPr>
              <a:lnSpc>
                <a:spcPct val="120000"/>
              </a:lnSpc>
              <a:spcBef>
                <a:spcPts val="200"/>
              </a:spcBef>
            </a:pPr>
            <a:r>
              <a:rPr lang="en-US" dirty="0"/>
              <a:t>the two clients simply use the </a:t>
            </a:r>
            <a:r>
              <a:rPr lang="en-US" dirty="0">
                <a:solidFill>
                  <a:srgbClr val="C00000"/>
                </a:solidFill>
              </a:rPr>
              <a:t>server S</a:t>
            </a:r>
            <a:r>
              <a:rPr lang="en-US" dirty="0"/>
              <a:t> to </a:t>
            </a:r>
            <a:r>
              <a:rPr lang="en-US" dirty="0">
                <a:solidFill>
                  <a:srgbClr val="C00000"/>
                </a:solidFill>
              </a:rPr>
              <a:t>relay messages</a:t>
            </a:r>
            <a:r>
              <a:rPr lang="en-US" dirty="0">
                <a:solidFill>
                  <a:srgbClr val="FF0000"/>
                </a:solidFill>
              </a:rPr>
              <a:t> </a:t>
            </a:r>
            <a:r>
              <a:rPr lang="en-US" dirty="0"/>
              <a:t>between them along along their already-established </a:t>
            </a:r>
            <a:r>
              <a:rPr lang="en-US" dirty="0">
                <a:solidFill>
                  <a:srgbClr val="C00000"/>
                </a:solidFill>
              </a:rPr>
              <a:t>client/server connections</a:t>
            </a:r>
            <a:r>
              <a:rPr lang="en-US" dirty="0"/>
              <a:t>, </a:t>
            </a:r>
          </a:p>
          <a:p>
            <a:pPr>
              <a:lnSpc>
                <a:spcPct val="120000"/>
              </a:lnSpc>
              <a:spcBef>
                <a:spcPts val="200"/>
              </a:spcBef>
            </a:pPr>
            <a:r>
              <a:rPr lang="en-US" dirty="0">
                <a:solidFill>
                  <a:srgbClr val="C00000"/>
                </a:solidFill>
              </a:rPr>
              <a:t>server S forwards the messages in both directions</a:t>
            </a:r>
            <a:endParaRPr lang="en-US" dirty="0"/>
          </a:p>
          <a:p>
            <a:pPr>
              <a:lnSpc>
                <a:spcPct val="120000"/>
              </a:lnSpc>
              <a:spcBef>
                <a:spcPts val="200"/>
              </a:spcBef>
            </a:pPr>
            <a:r>
              <a:rPr lang="en-US" dirty="0"/>
              <a:t>connections (TCP and UDP) have to be persistent </a:t>
            </a:r>
          </a:p>
          <a:p>
            <a:pPr lvl="1">
              <a:lnSpc>
                <a:spcPct val="120000"/>
              </a:lnSpc>
              <a:spcBef>
                <a:spcPts val="200"/>
              </a:spcBef>
            </a:pPr>
            <a:r>
              <a:rPr lang="en-US" dirty="0"/>
              <a:t>NAT times out UDP NAPT connections, host has to continue sending “keep alive” UDP packets to the server to maintain the connection</a:t>
            </a:r>
          </a:p>
          <a:p>
            <a:pPr lvl="1">
              <a:lnSpc>
                <a:spcPct val="120000"/>
              </a:lnSpc>
              <a:spcBef>
                <a:spcPts val="200"/>
              </a:spcBef>
            </a:pPr>
            <a:r>
              <a:rPr lang="en-US" dirty="0"/>
              <a:t>TCP session has to be kept alive too</a:t>
            </a:r>
          </a:p>
        </p:txBody>
      </p:sp>
      <p:pic>
        <p:nvPicPr>
          <p:cNvPr id="4" name="Picture 2" descr="underline_base">
            <a:extLst>
              <a:ext uri="{FF2B5EF4-FFF2-40B4-BE49-F238E27FC236}">
                <a16:creationId xmlns:a16="http://schemas.microsoft.com/office/drawing/2014/main" id="{0F83CB82-03AE-0449-9AF6-2E36078A30F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032" y="894831"/>
            <a:ext cx="7382865" cy="93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1332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587" y="146920"/>
            <a:ext cx="8526654" cy="685800"/>
          </a:xfrm>
        </p:spPr>
        <p:txBody>
          <a:bodyPr/>
          <a:lstStyle/>
          <a:p>
            <a:r>
              <a:rPr lang="en-US" sz="4000" dirty="0"/>
              <a:t>Relaying with a Server: Different NATs</a:t>
            </a:r>
          </a:p>
        </p:txBody>
      </p:sp>
      <p:pic>
        <p:nvPicPr>
          <p:cNvPr id="4" name="Content Placeholder 3" descr="Screen Shot 2016-01-24 at 5.42.42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1" b="-1"/>
          <a:stretch/>
        </p:blipFill>
        <p:spPr>
          <a:xfrm>
            <a:off x="667134" y="1049961"/>
            <a:ext cx="7583487" cy="4970463"/>
          </a:xfrm>
        </p:spPr>
      </p:pic>
      <p:pic>
        <p:nvPicPr>
          <p:cNvPr id="5" name="Picture 2" descr="underline_base">
            <a:extLst>
              <a:ext uri="{FF2B5EF4-FFF2-40B4-BE49-F238E27FC236}">
                <a16:creationId xmlns:a16="http://schemas.microsoft.com/office/drawing/2014/main" id="{A7383ADF-1AE5-984D-A8C7-C591F2DDA1D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34" y="819408"/>
            <a:ext cx="8350907" cy="11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A03FF37F-0D22-FF44-A3CC-AEE9A6CB4EFC}"/>
              </a:ext>
            </a:extLst>
          </p:cNvPr>
          <p:cNvSpPr/>
          <p:nvPr/>
        </p:nvSpPr>
        <p:spPr bwMode="auto">
          <a:xfrm>
            <a:off x="893379" y="4298731"/>
            <a:ext cx="1755228" cy="199697"/>
          </a:xfrm>
          <a:prstGeom prst="rect">
            <a:avLst/>
          </a:prstGeom>
          <a:no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C177D5E8-CBBF-6145-B1C0-A90C057F628C}"/>
              </a:ext>
            </a:extLst>
          </p:cNvPr>
          <p:cNvSpPr/>
          <p:nvPr/>
        </p:nvSpPr>
        <p:spPr bwMode="auto">
          <a:xfrm>
            <a:off x="1298028" y="2201917"/>
            <a:ext cx="1755228" cy="199697"/>
          </a:xfrm>
          <a:prstGeom prst="rect">
            <a:avLst/>
          </a:prstGeom>
          <a:no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3F74E240-D37D-0C42-B998-638E0CBE072B}"/>
              </a:ext>
            </a:extLst>
          </p:cNvPr>
          <p:cNvSpPr/>
          <p:nvPr/>
        </p:nvSpPr>
        <p:spPr bwMode="auto">
          <a:xfrm>
            <a:off x="1166647" y="4456387"/>
            <a:ext cx="1366345" cy="199697"/>
          </a:xfrm>
          <a:prstGeom prst="rect">
            <a:avLst/>
          </a:prstGeom>
          <a:no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F08B1A8C-9569-A542-90A7-ED8DD8E43D30}"/>
              </a:ext>
            </a:extLst>
          </p:cNvPr>
          <p:cNvSpPr/>
          <p:nvPr/>
        </p:nvSpPr>
        <p:spPr bwMode="auto">
          <a:xfrm>
            <a:off x="2648607" y="3535193"/>
            <a:ext cx="1497724" cy="199697"/>
          </a:xfrm>
          <a:prstGeom prst="rect">
            <a:avLst/>
          </a:prstGeom>
          <a:no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0D8932B9-69B8-F046-AB99-594BF6B8705D}"/>
              </a:ext>
            </a:extLst>
          </p:cNvPr>
          <p:cNvSpPr/>
          <p:nvPr/>
        </p:nvSpPr>
        <p:spPr bwMode="auto">
          <a:xfrm>
            <a:off x="1287516" y="2386937"/>
            <a:ext cx="1765739" cy="199697"/>
          </a:xfrm>
          <a:prstGeom prst="rect">
            <a:avLst/>
          </a:prstGeom>
          <a:no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974EBC72-FB13-4746-9BB2-34C72556C541}"/>
              </a:ext>
            </a:extLst>
          </p:cNvPr>
          <p:cNvSpPr/>
          <p:nvPr/>
        </p:nvSpPr>
        <p:spPr bwMode="auto">
          <a:xfrm>
            <a:off x="5985641" y="4298730"/>
            <a:ext cx="1755228" cy="199697"/>
          </a:xfrm>
          <a:prstGeom prst="rect">
            <a:avLst/>
          </a:prstGeom>
          <a:no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3E546F4C-A12F-454A-A2DD-E6156C5AAA71}"/>
              </a:ext>
            </a:extLst>
          </p:cNvPr>
          <p:cNvSpPr/>
          <p:nvPr/>
        </p:nvSpPr>
        <p:spPr bwMode="auto">
          <a:xfrm>
            <a:off x="5682812" y="2187240"/>
            <a:ext cx="1755228" cy="199697"/>
          </a:xfrm>
          <a:prstGeom prst="rect">
            <a:avLst/>
          </a:prstGeom>
          <a:no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87D2085E-A58A-E941-A984-FAFEE092E9BB}"/>
              </a:ext>
            </a:extLst>
          </p:cNvPr>
          <p:cNvSpPr/>
          <p:nvPr/>
        </p:nvSpPr>
        <p:spPr bwMode="auto">
          <a:xfrm>
            <a:off x="5927837" y="4498427"/>
            <a:ext cx="1366345" cy="199697"/>
          </a:xfrm>
          <a:prstGeom prst="rect">
            <a:avLst/>
          </a:prstGeom>
          <a:noFill/>
          <a:ln w="28575"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Rectangle 12">
            <a:extLst>
              <a:ext uri="{FF2B5EF4-FFF2-40B4-BE49-F238E27FC236}">
                <a16:creationId xmlns:a16="http://schemas.microsoft.com/office/drawing/2014/main" id="{189EAF8D-0D69-AB4D-952F-BF8969E64DE2}"/>
              </a:ext>
            </a:extLst>
          </p:cNvPr>
          <p:cNvSpPr/>
          <p:nvPr/>
        </p:nvSpPr>
        <p:spPr bwMode="auto">
          <a:xfrm>
            <a:off x="4761459" y="3502122"/>
            <a:ext cx="1366345" cy="199697"/>
          </a:xfrm>
          <a:prstGeom prst="rect">
            <a:avLst/>
          </a:prstGeom>
          <a:noFill/>
          <a:ln w="28575"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 name="Rectangle 13">
            <a:extLst>
              <a:ext uri="{FF2B5EF4-FFF2-40B4-BE49-F238E27FC236}">
                <a16:creationId xmlns:a16="http://schemas.microsoft.com/office/drawing/2014/main" id="{8B6443A3-35F1-284B-AA60-96D131B72A92}"/>
              </a:ext>
            </a:extLst>
          </p:cNvPr>
          <p:cNvSpPr/>
          <p:nvPr/>
        </p:nvSpPr>
        <p:spPr bwMode="auto">
          <a:xfrm>
            <a:off x="5570483" y="2386937"/>
            <a:ext cx="1867557" cy="199697"/>
          </a:xfrm>
          <a:prstGeom prst="rect">
            <a:avLst/>
          </a:prstGeom>
          <a:noFill/>
          <a:ln w="28575"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004BA55A-B3C8-5543-86B8-1C32C08EDD9B}"/>
              </a:ext>
            </a:extLst>
          </p:cNvPr>
          <p:cNvSpPr/>
          <p:nvPr/>
        </p:nvSpPr>
        <p:spPr bwMode="auto">
          <a:xfrm>
            <a:off x="3399439" y="1527171"/>
            <a:ext cx="1755228" cy="199697"/>
          </a:xfrm>
          <a:prstGeom prst="rect">
            <a:avLst/>
          </a:prstGeom>
          <a:no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19E6929F-6AFB-4048-BB02-45BBEE4FC13A}"/>
              </a:ext>
            </a:extLst>
          </p:cNvPr>
          <p:cNvSpPr/>
          <p:nvPr/>
        </p:nvSpPr>
        <p:spPr bwMode="auto">
          <a:xfrm>
            <a:off x="6783859" y="2201917"/>
            <a:ext cx="510323" cy="185020"/>
          </a:xfrm>
          <a:prstGeom prst="rect">
            <a:avLst/>
          </a:prstGeom>
          <a:no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562108A8-2013-6742-8422-801DF0C6AB86}"/>
              </a:ext>
            </a:extLst>
          </p:cNvPr>
          <p:cNvSpPr/>
          <p:nvPr/>
        </p:nvSpPr>
        <p:spPr bwMode="auto">
          <a:xfrm>
            <a:off x="2532992" y="2208486"/>
            <a:ext cx="510323" cy="185020"/>
          </a:xfrm>
          <a:prstGeom prst="rect">
            <a:avLst/>
          </a:prstGeom>
          <a:no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Rectangle 17">
            <a:extLst>
              <a:ext uri="{FF2B5EF4-FFF2-40B4-BE49-F238E27FC236}">
                <a16:creationId xmlns:a16="http://schemas.microsoft.com/office/drawing/2014/main" id="{BA2C8653-36CD-694B-A84F-4E46412B6503}"/>
              </a:ext>
            </a:extLst>
          </p:cNvPr>
          <p:cNvSpPr/>
          <p:nvPr/>
        </p:nvSpPr>
        <p:spPr bwMode="auto">
          <a:xfrm>
            <a:off x="1990851" y="4306068"/>
            <a:ext cx="510323" cy="185020"/>
          </a:xfrm>
          <a:prstGeom prst="rect">
            <a:avLst/>
          </a:prstGeom>
          <a:no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32E65175-1250-9F4B-8275-3E48CB309A4C}"/>
              </a:ext>
            </a:extLst>
          </p:cNvPr>
          <p:cNvSpPr/>
          <p:nvPr/>
        </p:nvSpPr>
        <p:spPr bwMode="auto">
          <a:xfrm>
            <a:off x="7153149" y="4328177"/>
            <a:ext cx="510323" cy="185020"/>
          </a:xfrm>
          <a:prstGeom prst="rect">
            <a:avLst/>
          </a:prstGeom>
          <a:no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802561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790" y="6853"/>
            <a:ext cx="7583487" cy="651933"/>
          </a:xfrm>
        </p:spPr>
        <p:txBody>
          <a:bodyPr/>
          <a:lstStyle/>
          <a:p>
            <a:r>
              <a:rPr lang="en-US" sz="4000" dirty="0"/>
              <a:t>Relaying with a Server: Same NAT</a:t>
            </a:r>
          </a:p>
        </p:txBody>
      </p:sp>
      <p:pic>
        <p:nvPicPr>
          <p:cNvPr id="4" name="Content Placeholder 3" descr="Screen Shot 2016-01-25 at 10.44.23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b="307"/>
          <a:stretch/>
        </p:blipFill>
        <p:spPr>
          <a:xfrm>
            <a:off x="94967" y="851583"/>
            <a:ext cx="6705600" cy="5520266"/>
          </a:xfrm>
        </p:spPr>
      </p:pic>
      <p:pic>
        <p:nvPicPr>
          <p:cNvPr id="5" name="Picture 2" descr="underline_base">
            <a:extLst>
              <a:ext uri="{FF2B5EF4-FFF2-40B4-BE49-F238E27FC236}">
                <a16:creationId xmlns:a16="http://schemas.microsoft.com/office/drawing/2014/main" id="{743E270C-CA8B-AB4E-857B-A5C30ABB847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2" y="629218"/>
            <a:ext cx="7145336" cy="10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56E4006B-9FFB-254D-8736-128D8A28747F}"/>
              </a:ext>
            </a:extLst>
          </p:cNvPr>
          <p:cNvGrpSpPr/>
          <p:nvPr/>
        </p:nvGrpSpPr>
        <p:grpSpPr>
          <a:xfrm>
            <a:off x="277860" y="1353767"/>
            <a:ext cx="6339813" cy="2871315"/>
            <a:chOff x="1291833" y="1533812"/>
            <a:chExt cx="6339813" cy="2871315"/>
          </a:xfrm>
        </p:grpSpPr>
        <p:sp>
          <p:nvSpPr>
            <p:cNvPr id="6" name="Rectangle 5">
              <a:extLst>
                <a:ext uri="{FF2B5EF4-FFF2-40B4-BE49-F238E27FC236}">
                  <a16:creationId xmlns:a16="http://schemas.microsoft.com/office/drawing/2014/main" id="{AE1BF419-5D64-3843-97C9-27B9405E19F5}"/>
                </a:ext>
              </a:extLst>
            </p:cNvPr>
            <p:cNvSpPr/>
            <p:nvPr/>
          </p:nvSpPr>
          <p:spPr>
            <a:xfrm>
              <a:off x="2216972" y="2666361"/>
              <a:ext cx="1975945" cy="197360"/>
            </a:xfrm>
            <a:prstGeom prst="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FFC2BA-239A-2341-AFA6-883E93F63A64}"/>
                </a:ext>
              </a:extLst>
            </p:cNvPr>
            <p:cNvSpPr/>
            <p:nvPr/>
          </p:nvSpPr>
          <p:spPr>
            <a:xfrm>
              <a:off x="4667729" y="2666361"/>
              <a:ext cx="1975945" cy="206229"/>
            </a:xfrm>
            <a:prstGeom prst="rect">
              <a:avLst/>
            </a:prstGeom>
            <a:noFill/>
            <a:ln w="190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77DFA1C-0C31-214B-85C2-4BEBBBFE6DF4}"/>
                </a:ext>
              </a:extLst>
            </p:cNvPr>
            <p:cNvSpPr/>
            <p:nvPr/>
          </p:nvSpPr>
          <p:spPr>
            <a:xfrm>
              <a:off x="1291833" y="3994280"/>
              <a:ext cx="1850278" cy="19736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44A5A47-B957-8243-9DFD-85B8F20D1953}"/>
                </a:ext>
              </a:extLst>
            </p:cNvPr>
            <p:cNvSpPr/>
            <p:nvPr/>
          </p:nvSpPr>
          <p:spPr>
            <a:xfrm>
              <a:off x="5655701" y="3985410"/>
              <a:ext cx="1975945" cy="19736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94083C2-FA6B-2146-8D6D-CA510A8C361A}"/>
                </a:ext>
              </a:extLst>
            </p:cNvPr>
            <p:cNvSpPr/>
            <p:nvPr/>
          </p:nvSpPr>
          <p:spPr bwMode="auto">
            <a:xfrm>
              <a:off x="3558920" y="1533812"/>
              <a:ext cx="1755228" cy="199697"/>
            </a:xfrm>
            <a:prstGeom prst="rect">
              <a:avLst/>
            </a:prstGeom>
            <a:no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Rectangle 17">
              <a:extLst>
                <a:ext uri="{FF2B5EF4-FFF2-40B4-BE49-F238E27FC236}">
                  <a16:creationId xmlns:a16="http://schemas.microsoft.com/office/drawing/2014/main" id="{200D5FB9-60CC-214F-8AEE-65031A356E03}"/>
                </a:ext>
              </a:extLst>
            </p:cNvPr>
            <p:cNvSpPr/>
            <p:nvPr/>
          </p:nvSpPr>
          <p:spPr bwMode="auto">
            <a:xfrm>
              <a:off x="2437689" y="2460415"/>
              <a:ext cx="1755228" cy="199697"/>
            </a:xfrm>
            <a:prstGeom prst="rect">
              <a:avLst/>
            </a:prstGeom>
            <a:no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A3F91665-4DB6-F04E-AF08-294652E16C28}"/>
                </a:ext>
              </a:extLst>
            </p:cNvPr>
            <p:cNvSpPr/>
            <p:nvPr/>
          </p:nvSpPr>
          <p:spPr bwMode="auto">
            <a:xfrm>
              <a:off x="4669258" y="2460415"/>
              <a:ext cx="1755228" cy="199697"/>
            </a:xfrm>
            <a:prstGeom prst="rect">
              <a:avLst/>
            </a:prstGeom>
            <a:no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FD183FAC-63F1-3A42-8390-D294C939BD4F}"/>
                </a:ext>
              </a:extLst>
            </p:cNvPr>
            <p:cNvSpPr/>
            <p:nvPr/>
          </p:nvSpPr>
          <p:spPr>
            <a:xfrm>
              <a:off x="1291833" y="4199182"/>
              <a:ext cx="1850277" cy="205945"/>
            </a:xfrm>
            <a:prstGeom prst="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CE68E96-346B-024C-8CE6-09EBA14F0149}"/>
                </a:ext>
              </a:extLst>
            </p:cNvPr>
            <p:cNvSpPr/>
            <p:nvPr/>
          </p:nvSpPr>
          <p:spPr>
            <a:xfrm>
              <a:off x="5655701" y="4182770"/>
              <a:ext cx="1975945" cy="197361"/>
            </a:xfrm>
            <a:prstGeom prst="rect">
              <a:avLst/>
            </a:prstGeom>
            <a:noFill/>
            <a:ln w="190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A1DC716-24C0-5741-B9AF-85673783698A}"/>
                </a:ext>
              </a:extLst>
            </p:cNvPr>
            <p:cNvSpPr/>
            <p:nvPr/>
          </p:nvSpPr>
          <p:spPr bwMode="auto">
            <a:xfrm>
              <a:off x="3682594" y="2478217"/>
              <a:ext cx="510323" cy="185020"/>
            </a:xfrm>
            <a:prstGeom prst="rect">
              <a:avLst/>
            </a:prstGeom>
            <a:no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3" name="Rectangle 22">
              <a:extLst>
                <a:ext uri="{FF2B5EF4-FFF2-40B4-BE49-F238E27FC236}">
                  <a16:creationId xmlns:a16="http://schemas.microsoft.com/office/drawing/2014/main" id="{48CFE671-9C05-A14B-982B-72152F0C935F}"/>
                </a:ext>
              </a:extLst>
            </p:cNvPr>
            <p:cNvSpPr/>
            <p:nvPr/>
          </p:nvSpPr>
          <p:spPr bwMode="auto">
            <a:xfrm>
              <a:off x="5914163" y="2480892"/>
              <a:ext cx="510323" cy="185020"/>
            </a:xfrm>
            <a:prstGeom prst="rect">
              <a:avLst/>
            </a:prstGeom>
            <a:no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Rectangle 23">
              <a:extLst>
                <a:ext uri="{FF2B5EF4-FFF2-40B4-BE49-F238E27FC236}">
                  <a16:creationId xmlns:a16="http://schemas.microsoft.com/office/drawing/2014/main" id="{23272105-4132-CC48-9B66-CB3B81843458}"/>
                </a:ext>
              </a:extLst>
            </p:cNvPr>
            <p:cNvSpPr/>
            <p:nvPr/>
          </p:nvSpPr>
          <p:spPr bwMode="auto">
            <a:xfrm>
              <a:off x="2455470" y="4006335"/>
              <a:ext cx="510323" cy="185020"/>
            </a:xfrm>
            <a:prstGeom prst="rect">
              <a:avLst/>
            </a:prstGeom>
            <a:no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5" name="Rectangle 24">
              <a:extLst>
                <a:ext uri="{FF2B5EF4-FFF2-40B4-BE49-F238E27FC236}">
                  <a16:creationId xmlns:a16="http://schemas.microsoft.com/office/drawing/2014/main" id="{1BCCCB3A-AA42-9F4D-867E-39E4ADB4E394}"/>
                </a:ext>
              </a:extLst>
            </p:cNvPr>
            <p:cNvSpPr/>
            <p:nvPr/>
          </p:nvSpPr>
          <p:spPr bwMode="auto">
            <a:xfrm>
              <a:off x="7031180" y="4006335"/>
              <a:ext cx="510323" cy="185020"/>
            </a:xfrm>
            <a:prstGeom prst="rect">
              <a:avLst/>
            </a:prstGeom>
            <a:no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 name="Rectangle 25">
              <a:extLst>
                <a:ext uri="{FF2B5EF4-FFF2-40B4-BE49-F238E27FC236}">
                  <a16:creationId xmlns:a16="http://schemas.microsoft.com/office/drawing/2014/main" id="{71C02DBE-88D8-B44F-A417-C129C7C308EA}"/>
                </a:ext>
              </a:extLst>
            </p:cNvPr>
            <p:cNvSpPr/>
            <p:nvPr/>
          </p:nvSpPr>
          <p:spPr>
            <a:xfrm>
              <a:off x="3447767" y="3508602"/>
              <a:ext cx="1866381" cy="206229"/>
            </a:xfrm>
            <a:prstGeom prst="rect">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C820CDE-107A-2340-A062-E3BA7B492F59}"/>
                </a:ext>
              </a:extLst>
            </p:cNvPr>
            <p:cNvSpPr/>
            <p:nvPr/>
          </p:nvSpPr>
          <p:spPr>
            <a:xfrm>
              <a:off x="3583233" y="3508602"/>
              <a:ext cx="1975945" cy="206229"/>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907C9C52-8018-0640-A9FE-0DFA2F497675}"/>
              </a:ext>
            </a:extLst>
          </p:cNvPr>
          <p:cNvSpPr/>
          <p:nvPr/>
        </p:nvSpPr>
        <p:spPr>
          <a:xfrm>
            <a:off x="6104513" y="820389"/>
            <a:ext cx="2891579" cy="2585323"/>
          </a:xfrm>
          <a:prstGeom prst="rect">
            <a:avLst/>
          </a:prstGeom>
        </p:spPr>
        <p:txBody>
          <a:bodyPr wrap="square">
            <a:spAutoFit/>
          </a:bodyPr>
          <a:lstStyle/>
          <a:p>
            <a:r>
              <a:rPr lang="en-US" b="1" dirty="0">
                <a:latin typeface="+mn-lt"/>
              </a:rPr>
              <a:t>Same NAT</a:t>
            </a:r>
          </a:p>
          <a:p>
            <a:pPr marL="285750" indent="-285750">
              <a:buFont typeface="Arial" panose="020B0604020202020204" pitchFamily="34" charset="0"/>
              <a:buChar char="•"/>
            </a:pPr>
            <a:r>
              <a:rPr lang="en-US" dirty="0">
                <a:latin typeface="+mn-lt"/>
              </a:rPr>
              <a:t>Why use relaying?</a:t>
            </a:r>
          </a:p>
          <a:p>
            <a:pPr marL="285750" indent="-285750">
              <a:buFont typeface="Arial" panose="020B0604020202020204" pitchFamily="34" charset="0"/>
              <a:buChar char="•"/>
            </a:pPr>
            <a:r>
              <a:rPr lang="en-US" dirty="0">
                <a:latin typeface="+mn-lt"/>
              </a:rPr>
              <a:t>With a /8 prefix the clients can find each other</a:t>
            </a:r>
          </a:p>
          <a:p>
            <a:pPr marL="285750" indent="-285750">
              <a:buFont typeface="Arial" panose="020B0604020202020204" pitchFamily="34" charset="0"/>
              <a:buChar char="•"/>
            </a:pPr>
            <a:r>
              <a:rPr lang="en-US" dirty="0">
                <a:latin typeface="+mn-lt"/>
              </a:rPr>
              <a:t>DHCP - addresses not fixed, Server S may use other host identifying means</a:t>
            </a:r>
          </a:p>
        </p:txBody>
      </p:sp>
    </p:spTree>
    <p:extLst>
      <p:ext uri="{BB962C8B-B14F-4D97-AF65-F5344CB8AC3E}">
        <p14:creationId xmlns:p14="http://schemas.microsoft.com/office/powerpoint/2010/main" val="9647071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30914" cy="1143000"/>
          </a:xfrm>
        </p:spPr>
        <p:txBody>
          <a:bodyPr/>
          <a:lstStyle/>
          <a:p>
            <a:r>
              <a:rPr lang="en-US" sz="3600" dirty="0"/>
              <a:t>Eliminating the Server Relaying Function</a:t>
            </a:r>
            <a:br>
              <a:rPr lang="en-US" sz="3600" dirty="0"/>
            </a:br>
            <a:r>
              <a:rPr lang="en-US" sz="3600" dirty="0"/>
              <a:t>Hole Punching – </a:t>
            </a:r>
            <a:r>
              <a:rPr lang="en-US" sz="3600"/>
              <a:t>UDP P2P applications</a:t>
            </a:r>
            <a:endParaRPr lang="en-US" sz="3600" dirty="0"/>
          </a:p>
        </p:txBody>
      </p:sp>
      <p:sp>
        <p:nvSpPr>
          <p:cNvPr id="3" name="Content Placeholder 2"/>
          <p:cNvSpPr>
            <a:spLocks noGrp="1"/>
          </p:cNvSpPr>
          <p:nvPr>
            <p:ph idx="1"/>
          </p:nvPr>
        </p:nvSpPr>
        <p:spPr>
          <a:xfrm>
            <a:off x="533399" y="1600200"/>
            <a:ext cx="8130915" cy="4648200"/>
          </a:xfrm>
          <a:noFill/>
        </p:spPr>
        <p:txBody>
          <a:bodyPr>
            <a:normAutofit fontScale="85000" lnSpcReduction="10000"/>
          </a:bodyPr>
          <a:lstStyle/>
          <a:p>
            <a:pPr marL="0" indent="0">
              <a:lnSpc>
                <a:spcPct val="110000"/>
              </a:lnSpc>
              <a:spcBef>
                <a:spcPts val="200"/>
              </a:spcBef>
              <a:buNone/>
            </a:pPr>
            <a:r>
              <a:rPr lang="en-US" sz="2600" dirty="0"/>
              <a:t>UDP hole punching enables two clients to set up a </a:t>
            </a:r>
            <a:r>
              <a:rPr lang="en-US" sz="2600" dirty="0">
                <a:solidFill>
                  <a:srgbClr val="C00000"/>
                </a:solidFill>
              </a:rPr>
              <a:t>direct</a:t>
            </a:r>
            <a:r>
              <a:rPr lang="en-US" sz="2600" dirty="0"/>
              <a:t> P2P UDP session with the help of a well-known </a:t>
            </a:r>
            <a:r>
              <a:rPr lang="en-US" sz="2600" dirty="0">
                <a:solidFill>
                  <a:srgbClr val="C00000"/>
                </a:solidFill>
              </a:rPr>
              <a:t>“rendezvous” server</a:t>
            </a:r>
            <a:r>
              <a:rPr lang="en-US" sz="2600" dirty="0"/>
              <a:t>, even if the clients are both behind NAT</a:t>
            </a:r>
            <a:r>
              <a:rPr lang="en-US" sz="2400" dirty="0"/>
              <a:t>s </a:t>
            </a:r>
          </a:p>
          <a:p>
            <a:pPr>
              <a:lnSpc>
                <a:spcPct val="110000"/>
              </a:lnSpc>
              <a:spcBef>
                <a:spcPts val="200"/>
              </a:spcBef>
            </a:pPr>
            <a:r>
              <a:rPr lang="en-US" sz="2400" dirty="0">
                <a:solidFill>
                  <a:srgbClr val="C00000"/>
                </a:solidFill>
              </a:rPr>
              <a:t>eliminates</a:t>
            </a:r>
            <a:r>
              <a:rPr lang="en-US" sz="2400" dirty="0"/>
              <a:t> the </a:t>
            </a:r>
            <a:r>
              <a:rPr lang="en-US" sz="2400" dirty="0">
                <a:solidFill>
                  <a:srgbClr val="C00000"/>
                </a:solidFill>
              </a:rPr>
              <a:t>“rendezvous” server</a:t>
            </a:r>
            <a:r>
              <a:rPr lang="en-US" sz="2400" dirty="0"/>
              <a:t> function after connection setup.</a:t>
            </a:r>
          </a:p>
          <a:p>
            <a:pPr>
              <a:lnSpc>
                <a:spcPct val="110000"/>
              </a:lnSpc>
              <a:spcBef>
                <a:spcPts val="200"/>
              </a:spcBef>
            </a:pPr>
            <a:r>
              <a:rPr lang="en-US" sz="2400" dirty="0">
                <a:solidFill>
                  <a:srgbClr val="C00000"/>
                </a:solidFill>
              </a:rPr>
              <a:t>hole punching </a:t>
            </a:r>
            <a:r>
              <a:rPr lang="en-US" sz="2400" dirty="0"/>
              <a:t>assumes that the two clients, </a:t>
            </a:r>
            <a:r>
              <a:rPr lang="en-US" sz="2400" dirty="0">
                <a:solidFill>
                  <a:srgbClr val="C00000"/>
                </a:solidFill>
              </a:rPr>
              <a:t>A</a:t>
            </a:r>
            <a:r>
              <a:rPr lang="en-US" sz="2400" dirty="0"/>
              <a:t> and </a:t>
            </a:r>
            <a:r>
              <a:rPr lang="en-US" sz="2400" dirty="0">
                <a:solidFill>
                  <a:srgbClr val="C00000"/>
                </a:solidFill>
              </a:rPr>
              <a:t>B,</a:t>
            </a:r>
            <a:r>
              <a:rPr lang="en-US" sz="2400" dirty="0"/>
              <a:t> already </a:t>
            </a:r>
            <a:r>
              <a:rPr lang="en-US" sz="2400" dirty="0">
                <a:solidFill>
                  <a:srgbClr val="C00000"/>
                </a:solidFill>
              </a:rPr>
              <a:t>have </a:t>
            </a:r>
            <a:r>
              <a:rPr lang="en-US" sz="2400" dirty="0"/>
              <a:t>active </a:t>
            </a:r>
            <a:r>
              <a:rPr lang="en-US" sz="2400" dirty="0">
                <a:solidFill>
                  <a:srgbClr val="C00000"/>
                </a:solidFill>
              </a:rPr>
              <a:t>UDP sessions </a:t>
            </a:r>
            <a:r>
              <a:rPr lang="en-US" sz="2400" dirty="0"/>
              <a:t>with a “</a:t>
            </a:r>
            <a:r>
              <a:rPr lang="en-US" sz="2400" dirty="0">
                <a:solidFill>
                  <a:srgbClr val="C00000"/>
                </a:solidFill>
              </a:rPr>
              <a:t>rendezvous</a:t>
            </a:r>
            <a:r>
              <a:rPr lang="en-US" sz="2400" dirty="0"/>
              <a:t>” </a:t>
            </a:r>
            <a:r>
              <a:rPr lang="en-US" sz="2400" dirty="0">
                <a:solidFill>
                  <a:srgbClr val="C00000"/>
                </a:solidFill>
              </a:rPr>
              <a:t>server S</a:t>
            </a:r>
            <a:endParaRPr lang="en-US" sz="2400" dirty="0"/>
          </a:p>
          <a:p>
            <a:pPr>
              <a:lnSpc>
                <a:spcPct val="110000"/>
              </a:lnSpc>
              <a:spcBef>
                <a:spcPts val="200"/>
              </a:spcBef>
            </a:pPr>
            <a:r>
              <a:rPr lang="en-US" sz="2400" dirty="0"/>
              <a:t>when a client registers with </a:t>
            </a:r>
            <a:r>
              <a:rPr lang="en-US" sz="2400" dirty="0">
                <a:solidFill>
                  <a:srgbClr val="C00000"/>
                </a:solidFill>
              </a:rPr>
              <a:t>S</a:t>
            </a:r>
            <a:r>
              <a:rPr lang="en-US" sz="2400" dirty="0"/>
              <a:t>, the server records </a:t>
            </a:r>
            <a:r>
              <a:rPr lang="en-US" sz="2400" i="1" dirty="0">
                <a:solidFill>
                  <a:srgbClr val="C00000"/>
                </a:solidFill>
              </a:rPr>
              <a:t>two </a:t>
            </a:r>
            <a:r>
              <a:rPr lang="en-US" sz="2400" dirty="0">
                <a:solidFill>
                  <a:srgbClr val="C00000"/>
                </a:solidFill>
              </a:rPr>
              <a:t>endpoints </a:t>
            </a:r>
            <a:r>
              <a:rPr lang="en-US" sz="2400" dirty="0"/>
              <a:t>for that client: </a:t>
            </a:r>
          </a:p>
          <a:p>
            <a:pPr lvl="1">
              <a:lnSpc>
                <a:spcPct val="110000"/>
              </a:lnSpc>
              <a:spcBef>
                <a:spcPts val="200"/>
              </a:spcBef>
            </a:pPr>
            <a:r>
              <a:rPr lang="en-US" sz="2000" dirty="0"/>
              <a:t>the (</a:t>
            </a:r>
            <a:r>
              <a:rPr lang="en-US" sz="2000" dirty="0">
                <a:solidFill>
                  <a:srgbClr val="C00000"/>
                </a:solidFill>
              </a:rPr>
              <a:t>IP address, UDP port</a:t>
            </a:r>
            <a:r>
              <a:rPr lang="en-US" sz="2000" dirty="0"/>
              <a:t>) pair that the </a:t>
            </a:r>
            <a:r>
              <a:rPr lang="en-US" sz="2000" dirty="0">
                <a:solidFill>
                  <a:srgbClr val="C00000"/>
                </a:solidFill>
              </a:rPr>
              <a:t>client is using</a:t>
            </a:r>
            <a:r>
              <a:rPr lang="en-US" sz="2000" dirty="0">
                <a:solidFill>
                  <a:srgbClr val="FF0000"/>
                </a:solidFill>
              </a:rPr>
              <a:t> </a:t>
            </a:r>
            <a:r>
              <a:rPr lang="en-US" sz="2000" dirty="0"/>
              <a:t>to talk with </a:t>
            </a:r>
            <a:r>
              <a:rPr lang="en-US" sz="2000" dirty="0">
                <a:solidFill>
                  <a:srgbClr val="C00000"/>
                </a:solidFill>
              </a:rPr>
              <a:t>router – private pair</a:t>
            </a:r>
            <a:r>
              <a:rPr lang="en-US" sz="2000" dirty="0"/>
              <a:t> </a:t>
            </a:r>
          </a:p>
          <a:p>
            <a:pPr lvl="1">
              <a:lnSpc>
                <a:spcPct val="110000"/>
              </a:lnSpc>
              <a:spcBef>
                <a:spcPts val="200"/>
              </a:spcBef>
            </a:pPr>
            <a:r>
              <a:rPr lang="en-US" sz="2000" dirty="0"/>
              <a:t>the (</a:t>
            </a:r>
            <a:r>
              <a:rPr lang="en-US" sz="2000" dirty="0">
                <a:solidFill>
                  <a:srgbClr val="C00000"/>
                </a:solidFill>
              </a:rPr>
              <a:t>IP address, UDP port</a:t>
            </a:r>
            <a:r>
              <a:rPr lang="en-US" sz="2000" dirty="0"/>
              <a:t>) pair that the server </a:t>
            </a:r>
            <a:r>
              <a:rPr lang="en-US" sz="2000" i="1" dirty="0">
                <a:solidFill>
                  <a:srgbClr val="C00000"/>
                </a:solidFill>
              </a:rPr>
              <a:t>observes</a:t>
            </a:r>
            <a:r>
              <a:rPr lang="en-US" sz="2000" i="1" dirty="0"/>
              <a:t> </a:t>
            </a:r>
            <a:r>
              <a:rPr lang="en-US" sz="2000" dirty="0"/>
              <a:t>the client to be using to talk with it the </a:t>
            </a:r>
            <a:r>
              <a:rPr lang="en-US" sz="2000" dirty="0">
                <a:solidFill>
                  <a:srgbClr val="C00000"/>
                </a:solidFill>
              </a:rPr>
              <a:t>server S</a:t>
            </a:r>
            <a:r>
              <a:rPr lang="en-US" sz="2000" dirty="0"/>
              <a:t> - </a:t>
            </a:r>
            <a:r>
              <a:rPr lang="en-US" sz="2000" dirty="0">
                <a:solidFill>
                  <a:srgbClr val="C00000"/>
                </a:solidFill>
              </a:rPr>
              <a:t>public pair</a:t>
            </a:r>
          </a:p>
          <a:p>
            <a:pPr>
              <a:lnSpc>
                <a:spcPct val="110000"/>
              </a:lnSpc>
              <a:spcBef>
                <a:spcPts val="200"/>
              </a:spcBef>
            </a:pPr>
            <a:r>
              <a:rPr lang="en-US" sz="2400" dirty="0"/>
              <a:t>we refer to the first pair as the </a:t>
            </a:r>
            <a:r>
              <a:rPr lang="en-US" sz="2400" dirty="0">
                <a:solidFill>
                  <a:srgbClr val="C00000"/>
                </a:solidFill>
              </a:rPr>
              <a:t>client’s </a:t>
            </a:r>
            <a:r>
              <a:rPr lang="en-US" sz="2400" i="1" dirty="0">
                <a:solidFill>
                  <a:srgbClr val="C00000"/>
                </a:solidFill>
              </a:rPr>
              <a:t>private </a:t>
            </a:r>
            <a:r>
              <a:rPr lang="en-US" sz="2400" dirty="0">
                <a:solidFill>
                  <a:srgbClr val="C00000"/>
                </a:solidFill>
              </a:rPr>
              <a:t>endpoint </a:t>
            </a:r>
            <a:r>
              <a:rPr lang="en-US" sz="2400" dirty="0"/>
              <a:t>and the second as </a:t>
            </a:r>
            <a:r>
              <a:rPr lang="en-US" sz="2400" dirty="0">
                <a:solidFill>
                  <a:srgbClr val="C00000"/>
                </a:solidFill>
              </a:rPr>
              <a:t>the client’s </a:t>
            </a:r>
            <a:r>
              <a:rPr lang="en-US" sz="2400" i="1" dirty="0">
                <a:solidFill>
                  <a:srgbClr val="C00000"/>
                </a:solidFill>
              </a:rPr>
              <a:t>public </a:t>
            </a:r>
            <a:r>
              <a:rPr lang="en-US" sz="2400" dirty="0">
                <a:solidFill>
                  <a:srgbClr val="C00000"/>
                </a:solidFill>
              </a:rPr>
              <a:t>endpoint</a:t>
            </a:r>
            <a:r>
              <a:rPr lang="en-US" sz="2400" dirty="0"/>
              <a:t>.</a:t>
            </a:r>
          </a:p>
        </p:txBody>
      </p:sp>
      <p:pic>
        <p:nvPicPr>
          <p:cNvPr id="4" name="Picture 2" descr="underline_base">
            <a:extLst>
              <a:ext uri="{FF2B5EF4-FFF2-40B4-BE49-F238E27FC236}">
                <a16:creationId xmlns:a16="http://schemas.microsoft.com/office/drawing/2014/main" id="{5CD05281-2864-0D49-AEAB-095D42576DEA}"/>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1359485"/>
            <a:ext cx="7403840" cy="252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03287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684" y="379070"/>
            <a:ext cx="8141043" cy="392459"/>
          </a:xfrm>
        </p:spPr>
        <p:txBody>
          <a:bodyPr/>
          <a:lstStyle/>
          <a:p>
            <a:r>
              <a:rPr lang="en-US" sz="2800" dirty="0"/>
              <a:t>Obtaining the Clients’ Private and Public Addresses</a:t>
            </a:r>
          </a:p>
        </p:txBody>
      </p:sp>
      <p:sp>
        <p:nvSpPr>
          <p:cNvPr id="3" name="Content Placeholder 2"/>
          <p:cNvSpPr>
            <a:spLocks noGrp="1"/>
          </p:cNvSpPr>
          <p:nvPr>
            <p:ph idx="1"/>
          </p:nvPr>
        </p:nvSpPr>
        <p:spPr>
          <a:xfrm>
            <a:off x="779463" y="1425388"/>
            <a:ext cx="7583487" cy="4823012"/>
          </a:xfrm>
          <a:noFill/>
        </p:spPr>
        <p:txBody>
          <a:bodyPr>
            <a:normAutofit/>
          </a:bodyPr>
          <a:lstStyle/>
          <a:p>
            <a:pPr marL="0" indent="0">
              <a:buNone/>
            </a:pPr>
            <a:r>
              <a:rPr lang="en-US" dirty="0"/>
              <a:t>The “rendezvous” server </a:t>
            </a:r>
            <a:r>
              <a:rPr lang="en-US" dirty="0">
                <a:solidFill>
                  <a:srgbClr val="C00000"/>
                </a:solidFill>
              </a:rPr>
              <a:t>S</a:t>
            </a:r>
            <a:r>
              <a:rPr lang="en-US" dirty="0"/>
              <a:t> will obtain: </a:t>
            </a:r>
          </a:p>
          <a:p>
            <a:pPr lvl="1"/>
            <a:r>
              <a:rPr lang="en-US" dirty="0"/>
              <a:t>the </a:t>
            </a:r>
            <a:r>
              <a:rPr lang="en-US" dirty="0">
                <a:solidFill>
                  <a:srgbClr val="C00000"/>
                </a:solidFill>
              </a:rPr>
              <a:t>client’s private </a:t>
            </a:r>
            <a:r>
              <a:rPr lang="en-US" dirty="0"/>
              <a:t>endpoint from the client itself in a field in the </a:t>
            </a:r>
            <a:r>
              <a:rPr lang="en-US" dirty="0">
                <a:solidFill>
                  <a:srgbClr val="C00000"/>
                </a:solidFill>
              </a:rPr>
              <a:t>body</a:t>
            </a:r>
            <a:r>
              <a:rPr lang="en-US" dirty="0"/>
              <a:t> of the client’s</a:t>
            </a:r>
            <a:r>
              <a:rPr lang="en-US" dirty="0">
                <a:solidFill>
                  <a:srgbClr val="FF0000"/>
                </a:solidFill>
              </a:rPr>
              <a:t> </a:t>
            </a:r>
            <a:r>
              <a:rPr lang="en-US" dirty="0">
                <a:solidFill>
                  <a:srgbClr val="C00000"/>
                </a:solidFill>
              </a:rPr>
              <a:t>registration message</a:t>
            </a:r>
          </a:p>
          <a:p>
            <a:pPr marL="457200" lvl="1" indent="0">
              <a:buNone/>
            </a:pPr>
            <a:r>
              <a:rPr lang="en-US" dirty="0"/>
              <a:t>and </a:t>
            </a:r>
          </a:p>
          <a:p>
            <a:pPr lvl="1"/>
            <a:r>
              <a:rPr lang="en-US" dirty="0"/>
              <a:t>obtain the </a:t>
            </a:r>
            <a:r>
              <a:rPr lang="en-US" dirty="0">
                <a:solidFill>
                  <a:srgbClr val="C00000"/>
                </a:solidFill>
              </a:rPr>
              <a:t>client’s public </a:t>
            </a:r>
            <a:r>
              <a:rPr lang="en-US" dirty="0"/>
              <a:t>endpoint from the </a:t>
            </a:r>
            <a:r>
              <a:rPr lang="en-US" dirty="0">
                <a:solidFill>
                  <a:srgbClr val="C00000"/>
                </a:solidFill>
              </a:rPr>
              <a:t>source IP address</a:t>
            </a:r>
            <a:r>
              <a:rPr lang="en-US" dirty="0"/>
              <a:t> and </a:t>
            </a:r>
            <a:r>
              <a:rPr lang="en-US" dirty="0">
                <a:solidFill>
                  <a:srgbClr val="C00000"/>
                </a:solidFill>
              </a:rPr>
              <a:t>source UDP port </a:t>
            </a:r>
            <a:r>
              <a:rPr lang="en-US" dirty="0"/>
              <a:t>from the </a:t>
            </a:r>
            <a:r>
              <a:rPr lang="en-US" dirty="0">
                <a:solidFill>
                  <a:srgbClr val="C00000"/>
                </a:solidFill>
              </a:rPr>
              <a:t>in the IP and UDP headers</a:t>
            </a:r>
            <a:r>
              <a:rPr lang="en-US" dirty="0">
                <a:solidFill>
                  <a:srgbClr val="FF0000"/>
                </a:solidFill>
              </a:rPr>
              <a:t> </a:t>
            </a:r>
            <a:r>
              <a:rPr lang="en-US" dirty="0"/>
              <a:t>of the registration message.</a:t>
            </a:r>
          </a:p>
        </p:txBody>
      </p:sp>
      <p:pic>
        <p:nvPicPr>
          <p:cNvPr id="4" name="Picture 2" descr="underline_base">
            <a:extLst>
              <a:ext uri="{FF2B5EF4-FFF2-40B4-BE49-F238E27FC236}">
                <a16:creationId xmlns:a16="http://schemas.microsoft.com/office/drawing/2014/main" id="{8EEF7B36-5DEE-5E4E-8812-AB2243A42E2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462" y="771529"/>
            <a:ext cx="7369115" cy="20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95895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1-24 at 5.42.42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t="-1" b="-1"/>
          <a:stretch/>
        </p:blipFill>
        <p:spPr>
          <a:xfrm>
            <a:off x="779462" y="1077310"/>
            <a:ext cx="7583487" cy="4970463"/>
          </a:xfrm>
          <a:ln w="19050"/>
        </p:spPr>
      </p:pic>
      <p:sp>
        <p:nvSpPr>
          <p:cNvPr id="2" name="Title 1"/>
          <p:cNvSpPr>
            <a:spLocks noGrp="1"/>
          </p:cNvSpPr>
          <p:nvPr>
            <p:ph type="title"/>
          </p:nvPr>
        </p:nvSpPr>
        <p:spPr>
          <a:xfrm>
            <a:off x="668252" y="124427"/>
            <a:ext cx="7583487" cy="685800"/>
          </a:xfrm>
        </p:spPr>
        <p:txBody>
          <a:bodyPr/>
          <a:lstStyle/>
          <a:p>
            <a:r>
              <a:rPr lang="en-US" dirty="0"/>
              <a:t>Hole Punching Using Endpoints</a:t>
            </a:r>
          </a:p>
        </p:txBody>
      </p:sp>
      <p:sp>
        <p:nvSpPr>
          <p:cNvPr id="3" name="Rectangle 2">
            <a:extLst>
              <a:ext uri="{FF2B5EF4-FFF2-40B4-BE49-F238E27FC236}">
                <a16:creationId xmlns:a16="http://schemas.microsoft.com/office/drawing/2014/main" id="{D05F5D5D-8FE1-9C48-B3A0-83E3F8C5FC1E}"/>
              </a:ext>
            </a:extLst>
          </p:cNvPr>
          <p:cNvSpPr/>
          <p:nvPr/>
        </p:nvSpPr>
        <p:spPr>
          <a:xfrm>
            <a:off x="1166648" y="2406869"/>
            <a:ext cx="1975945" cy="241738"/>
          </a:xfrm>
          <a:prstGeom prst="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EFA44D8-EA3C-8D4B-879D-913739565722}"/>
              </a:ext>
            </a:extLst>
          </p:cNvPr>
          <p:cNvSpPr/>
          <p:nvPr/>
        </p:nvSpPr>
        <p:spPr>
          <a:xfrm>
            <a:off x="5659820" y="2370083"/>
            <a:ext cx="1975945" cy="241738"/>
          </a:xfrm>
          <a:prstGeom prst="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0F210A4-EF44-EB41-A17B-F64FFF3D9A50}"/>
              </a:ext>
            </a:extLst>
          </p:cNvPr>
          <p:cNvSpPr/>
          <p:nvPr/>
        </p:nvSpPr>
        <p:spPr>
          <a:xfrm>
            <a:off x="6011820" y="4498428"/>
            <a:ext cx="1476703" cy="24173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CFAEDBD-82FE-834B-8412-B5634B86ADD3}"/>
              </a:ext>
            </a:extLst>
          </p:cNvPr>
          <p:cNvSpPr/>
          <p:nvPr/>
        </p:nvSpPr>
        <p:spPr>
          <a:xfrm>
            <a:off x="1166648" y="4477406"/>
            <a:ext cx="1502979" cy="234277"/>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95D1643-2253-1B4B-9C38-AB9347B00D86}"/>
              </a:ext>
            </a:extLst>
          </p:cNvPr>
          <p:cNvSpPr txBox="1"/>
          <p:nvPr/>
        </p:nvSpPr>
        <p:spPr>
          <a:xfrm>
            <a:off x="4067504" y="2805473"/>
            <a:ext cx="1141659" cy="584775"/>
          </a:xfrm>
          <a:prstGeom prst="rect">
            <a:avLst/>
          </a:prstGeom>
          <a:noFill/>
        </p:spPr>
        <p:txBody>
          <a:bodyPr wrap="none" rtlCol="0">
            <a:spAutoFit/>
          </a:bodyPr>
          <a:lstStyle/>
          <a:p>
            <a:r>
              <a:rPr lang="en-US" sz="1600" b="1" dirty="0">
                <a:solidFill>
                  <a:srgbClr val="00B050"/>
                </a:solidFill>
              </a:rPr>
              <a:t>Public</a:t>
            </a:r>
          </a:p>
          <a:p>
            <a:r>
              <a:rPr lang="en-US" sz="1600" b="1" dirty="0">
                <a:solidFill>
                  <a:srgbClr val="00B050"/>
                </a:solidFill>
              </a:rPr>
              <a:t>End Point</a:t>
            </a:r>
          </a:p>
        </p:txBody>
      </p:sp>
      <p:sp>
        <p:nvSpPr>
          <p:cNvPr id="9" name="Rectangle 8">
            <a:extLst>
              <a:ext uri="{FF2B5EF4-FFF2-40B4-BE49-F238E27FC236}">
                <a16:creationId xmlns:a16="http://schemas.microsoft.com/office/drawing/2014/main" id="{672EDF81-1245-424B-A50C-4FAA7D9921AE}"/>
              </a:ext>
            </a:extLst>
          </p:cNvPr>
          <p:cNvSpPr/>
          <p:nvPr/>
        </p:nvSpPr>
        <p:spPr>
          <a:xfrm>
            <a:off x="4792717" y="3500680"/>
            <a:ext cx="1618594" cy="241738"/>
          </a:xfrm>
          <a:prstGeom prst="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4AB116E-421C-BE40-A7AF-5AD1DBA0810D}"/>
              </a:ext>
            </a:extLst>
          </p:cNvPr>
          <p:cNvSpPr/>
          <p:nvPr/>
        </p:nvSpPr>
        <p:spPr>
          <a:xfrm>
            <a:off x="2643351" y="3496160"/>
            <a:ext cx="1618594" cy="241738"/>
          </a:xfrm>
          <a:prstGeom prst="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0F78116A-C3CA-B44E-A33A-33BD985E960B}"/>
              </a:ext>
            </a:extLst>
          </p:cNvPr>
          <p:cNvCxnSpPr/>
          <p:nvPr/>
        </p:nvCxnSpPr>
        <p:spPr>
          <a:xfrm flipH="1" flipV="1">
            <a:off x="2459421" y="2750661"/>
            <a:ext cx="1502979" cy="234277"/>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7413A30B-E366-3F4B-96DC-1B7BBCCD844B}"/>
              </a:ext>
            </a:extLst>
          </p:cNvPr>
          <p:cNvCxnSpPr>
            <a:cxnSpLocks/>
          </p:cNvCxnSpPr>
          <p:nvPr/>
        </p:nvCxnSpPr>
        <p:spPr>
          <a:xfrm flipV="1">
            <a:off x="4882152" y="2683080"/>
            <a:ext cx="1529159" cy="29284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06E991E5-10C5-DC4C-A814-5CCB69531EDB}"/>
              </a:ext>
            </a:extLst>
          </p:cNvPr>
          <p:cNvCxnSpPr>
            <a:cxnSpLocks/>
          </p:cNvCxnSpPr>
          <p:nvPr/>
        </p:nvCxnSpPr>
        <p:spPr>
          <a:xfrm flipH="1">
            <a:off x="2764221" y="4066189"/>
            <a:ext cx="1303283" cy="31058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45BEBB0D-E690-6543-9854-A23D85E4CF53}"/>
              </a:ext>
            </a:extLst>
          </p:cNvPr>
          <p:cNvCxnSpPr>
            <a:cxnSpLocks/>
          </p:cNvCxnSpPr>
          <p:nvPr/>
        </p:nvCxnSpPr>
        <p:spPr>
          <a:xfrm>
            <a:off x="4882151" y="4059253"/>
            <a:ext cx="930070" cy="31751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FE84EBA1-1A6F-9B42-9999-83845107E378}"/>
              </a:ext>
            </a:extLst>
          </p:cNvPr>
          <p:cNvSpPr txBox="1"/>
          <p:nvPr/>
        </p:nvSpPr>
        <p:spPr>
          <a:xfrm>
            <a:off x="4067504" y="3745835"/>
            <a:ext cx="1141659" cy="584775"/>
          </a:xfrm>
          <a:prstGeom prst="rect">
            <a:avLst/>
          </a:prstGeom>
          <a:noFill/>
        </p:spPr>
        <p:txBody>
          <a:bodyPr wrap="none" rtlCol="0">
            <a:spAutoFit/>
          </a:bodyPr>
          <a:lstStyle/>
          <a:p>
            <a:r>
              <a:rPr lang="en-US" sz="1600" b="1" dirty="0">
                <a:solidFill>
                  <a:srgbClr val="FF0000"/>
                </a:solidFill>
              </a:rPr>
              <a:t>Private</a:t>
            </a:r>
          </a:p>
          <a:p>
            <a:r>
              <a:rPr lang="en-US" sz="1600" b="1" dirty="0">
                <a:solidFill>
                  <a:srgbClr val="FF0000"/>
                </a:solidFill>
              </a:rPr>
              <a:t>End Point</a:t>
            </a:r>
          </a:p>
        </p:txBody>
      </p:sp>
      <p:pic>
        <p:nvPicPr>
          <p:cNvPr id="17" name="Picture 2" descr="underline_base">
            <a:extLst>
              <a:ext uri="{FF2B5EF4-FFF2-40B4-BE49-F238E27FC236}">
                <a16:creationId xmlns:a16="http://schemas.microsoft.com/office/drawing/2014/main" id="{2D703DF6-4308-8F40-A01C-D805950E6E7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62" y="798982"/>
            <a:ext cx="7075412" cy="204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DE6D663D-FA48-FB41-8AF1-F3C67087B6E7}"/>
              </a:ext>
            </a:extLst>
          </p:cNvPr>
          <p:cNvSpPr txBox="1"/>
          <p:nvPr/>
        </p:nvSpPr>
        <p:spPr>
          <a:xfrm>
            <a:off x="289301" y="1003277"/>
            <a:ext cx="1865319" cy="369332"/>
          </a:xfrm>
          <a:prstGeom prst="rect">
            <a:avLst/>
          </a:prstGeom>
          <a:noFill/>
        </p:spPr>
        <p:txBody>
          <a:bodyPr wrap="none" rtlCol="0">
            <a:spAutoFit/>
          </a:bodyPr>
          <a:lstStyle/>
          <a:p>
            <a:r>
              <a:rPr lang="en-US" b="1" dirty="0">
                <a:latin typeface="+mn-lt"/>
              </a:rPr>
              <a:t>Different NATS</a:t>
            </a:r>
          </a:p>
        </p:txBody>
      </p:sp>
    </p:spTree>
    <p:extLst>
      <p:ext uri="{BB962C8B-B14F-4D97-AF65-F5344CB8AC3E}">
        <p14:creationId xmlns:p14="http://schemas.microsoft.com/office/powerpoint/2010/main" val="22539176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221" y="40082"/>
            <a:ext cx="7583487" cy="651933"/>
          </a:xfrm>
        </p:spPr>
        <p:txBody>
          <a:bodyPr/>
          <a:lstStyle/>
          <a:p>
            <a:r>
              <a:rPr lang="en-US" dirty="0"/>
              <a:t>Hole Punching Using End Points </a:t>
            </a:r>
          </a:p>
        </p:txBody>
      </p:sp>
      <p:pic>
        <p:nvPicPr>
          <p:cNvPr id="4" name="Content Placeholder 3" descr="Screen Shot 2016-01-25 at 10.44.23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b="307"/>
          <a:stretch/>
        </p:blipFill>
        <p:spPr>
          <a:xfrm>
            <a:off x="168876" y="780524"/>
            <a:ext cx="6705600" cy="5520266"/>
          </a:xfrm>
        </p:spPr>
      </p:pic>
      <p:pic>
        <p:nvPicPr>
          <p:cNvPr id="5" name="Picture 2" descr="underline_base">
            <a:extLst>
              <a:ext uri="{FF2B5EF4-FFF2-40B4-BE49-F238E27FC236}">
                <a16:creationId xmlns:a16="http://schemas.microsoft.com/office/drawing/2014/main" id="{743E270C-CA8B-AB4E-857B-A5C30ABB847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96" y="680639"/>
            <a:ext cx="7387074" cy="99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611D3E93-1CE5-6842-A899-668EC01D4FC9}"/>
              </a:ext>
            </a:extLst>
          </p:cNvPr>
          <p:cNvGrpSpPr/>
          <p:nvPr/>
        </p:nvGrpSpPr>
        <p:grpSpPr>
          <a:xfrm>
            <a:off x="320352" y="2403602"/>
            <a:ext cx="6402647" cy="1741451"/>
            <a:chOff x="1228999" y="2666361"/>
            <a:chExt cx="6402647" cy="1741451"/>
          </a:xfrm>
        </p:grpSpPr>
        <p:sp>
          <p:nvSpPr>
            <p:cNvPr id="6" name="Rectangle 5">
              <a:extLst>
                <a:ext uri="{FF2B5EF4-FFF2-40B4-BE49-F238E27FC236}">
                  <a16:creationId xmlns:a16="http://schemas.microsoft.com/office/drawing/2014/main" id="{AE1BF419-5D64-3843-97C9-27B9405E19F5}"/>
                </a:ext>
              </a:extLst>
            </p:cNvPr>
            <p:cNvSpPr/>
            <p:nvPr/>
          </p:nvSpPr>
          <p:spPr>
            <a:xfrm>
              <a:off x="2216972" y="2666361"/>
              <a:ext cx="1975945" cy="241738"/>
            </a:xfrm>
            <a:prstGeom prst="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FFC2BA-239A-2341-AFA6-883E93F63A64}"/>
                </a:ext>
              </a:extLst>
            </p:cNvPr>
            <p:cNvSpPr/>
            <p:nvPr/>
          </p:nvSpPr>
          <p:spPr>
            <a:xfrm>
              <a:off x="4667729" y="2666361"/>
              <a:ext cx="1975945" cy="241738"/>
            </a:xfrm>
            <a:prstGeom prst="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77DFA1C-0C31-214B-85C2-4BEBBBFE6DF4}"/>
                </a:ext>
              </a:extLst>
            </p:cNvPr>
            <p:cNvSpPr/>
            <p:nvPr/>
          </p:nvSpPr>
          <p:spPr>
            <a:xfrm>
              <a:off x="1228999" y="4166074"/>
              <a:ext cx="1975945" cy="24173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44A5A47-B957-8243-9DFD-85B8F20D1953}"/>
                </a:ext>
              </a:extLst>
            </p:cNvPr>
            <p:cNvSpPr/>
            <p:nvPr/>
          </p:nvSpPr>
          <p:spPr>
            <a:xfrm>
              <a:off x="5655701" y="4166074"/>
              <a:ext cx="1975945" cy="24173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E79A264E-3F83-7D42-85E7-FB197D8F61F5}"/>
                </a:ext>
              </a:extLst>
            </p:cNvPr>
            <p:cNvCxnSpPr>
              <a:cxnSpLocks/>
            </p:cNvCxnSpPr>
            <p:nvPr/>
          </p:nvCxnSpPr>
          <p:spPr>
            <a:xfrm flipH="1">
              <a:off x="3204944" y="4066189"/>
              <a:ext cx="862561" cy="9988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B9006A62-3499-C344-AF1C-460E3412FE95}"/>
                </a:ext>
              </a:extLst>
            </p:cNvPr>
            <p:cNvCxnSpPr>
              <a:cxnSpLocks/>
            </p:cNvCxnSpPr>
            <p:nvPr/>
          </p:nvCxnSpPr>
          <p:spPr>
            <a:xfrm>
              <a:off x="4882151" y="4059253"/>
              <a:ext cx="773550" cy="271357"/>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2A729338-6C27-C441-9965-ECBB6E31BE44}"/>
                </a:ext>
              </a:extLst>
            </p:cNvPr>
            <p:cNvSpPr txBox="1"/>
            <p:nvPr/>
          </p:nvSpPr>
          <p:spPr>
            <a:xfrm>
              <a:off x="3992662" y="3766865"/>
              <a:ext cx="1141659" cy="584775"/>
            </a:xfrm>
            <a:prstGeom prst="rect">
              <a:avLst/>
            </a:prstGeom>
            <a:noFill/>
          </p:spPr>
          <p:txBody>
            <a:bodyPr wrap="none" rtlCol="0">
              <a:spAutoFit/>
            </a:bodyPr>
            <a:lstStyle/>
            <a:p>
              <a:r>
                <a:rPr lang="en-US" sz="1600" b="1" dirty="0">
                  <a:solidFill>
                    <a:srgbClr val="C00000"/>
                  </a:solidFill>
                </a:rPr>
                <a:t>Private</a:t>
              </a:r>
            </a:p>
            <a:p>
              <a:r>
                <a:rPr lang="en-US" sz="1600" b="1" dirty="0">
                  <a:solidFill>
                    <a:srgbClr val="C00000"/>
                  </a:solidFill>
                </a:rPr>
                <a:t>End Point</a:t>
              </a:r>
            </a:p>
          </p:txBody>
        </p:sp>
        <p:sp>
          <p:nvSpPr>
            <p:cNvPr id="14" name="TextBox 13">
              <a:extLst>
                <a:ext uri="{FF2B5EF4-FFF2-40B4-BE49-F238E27FC236}">
                  <a16:creationId xmlns:a16="http://schemas.microsoft.com/office/drawing/2014/main" id="{9D1FB5B2-E5DA-964F-9E90-B4F55EEEDDE2}"/>
                </a:ext>
              </a:extLst>
            </p:cNvPr>
            <p:cNvSpPr txBox="1"/>
            <p:nvPr/>
          </p:nvSpPr>
          <p:spPr>
            <a:xfrm>
              <a:off x="3971010" y="2883931"/>
              <a:ext cx="1141659" cy="584775"/>
            </a:xfrm>
            <a:prstGeom prst="rect">
              <a:avLst/>
            </a:prstGeom>
            <a:noFill/>
          </p:spPr>
          <p:txBody>
            <a:bodyPr wrap="none" rtlCol="0">
              <a:spAutoFit/>
            </a:bodyPr>
            <a:lstStyle/>
            <a:p>
              <a:r>
                <a:rPr lang="en-US" sz="1600" b="1" dirty="0">
                  <a:solidFill>
                    <a:srgbClr val="00B050"/>
                  </a:solidFill>
                </a:rPr>
                <a:t>Public</a:t>
              </a:r>
            </a:p>
            <a:p>
              <a:r>
                <a:rPr lang="en-US" sz="1600" b="1" dirty="0">
                  <a:solidFill>
                    <a:srgbClr val="00B050"/>
                  </a:solidFill>
                </a:rPr>
                <a:t>End Point</a:t>
              </a:r>
            </a:p>
          </p:txBody>
        </p:sp>
        <p:cxnSp>
          <p:nvCxnSpPr>
            <p:cNvPr id="15" name="Straight Arrow Connector 14">
              <a:extLst>
                <a:ext uri="{FF2B5EF4-FFF2-40B4-BE49-F238E27FC236}">
                  <a16:creationId xmlns:a16="http://schemas.microsoft.com/office/drawing/2014/main" id="{C0636AF0-9082-7B49-9F54-F356898497AD}"/>
                </a:ext>
              </a:extLst>
            </p:cNvPr>
            <p:cNvCxnSpPr/>
            <p:nvPr/>
          </p:nvCxnSpPr>
          <p:spPr>
            <a:xfrm flipH="1" flipV="1">
              <a:off x="2425098" y="2953172"/>
              <a:ext cx="1502979" cy="234277"/>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36927D36-CBB6-5943-8D34-4FF95826CCB7}"/>
                </a:ext>
              </a:extLst>
            </p:cNvPr>
            <p:cNvCxnSpPr>
              <a:cxnSpLocks/>
            </p:cNvCxnSpPr>
            <p:nvPr/>
          </p:nvCxnSpPr>
          <p:spPr>
            <a:xfrm flipV="1">
              <a:off x="4847829" y="2885591"/>
              <a:ext cx="1529159" cy="29284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6E1419FA-35A8-4741-9AAD-D1522EF4623D}"/>
                </a:ext>
              </a:extLst>
            </p:cNvPr>
            <p:cNvSpPr/>
            <p:nvPr/>
          </p:nvSpPr>
          <p:spPr>
            <a:xfrm>
              <a:off x="3448561" y="3476596"/>
              <a:ext cx="1975945" cy="241738"/>
            </a:xfrm>
            <a:prstGeom prst="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64D308FC-E910-634D-A090-416A2A265B8D}"/>
              </a:ext>
            </a:extLst>
          </p:cNvPr>
          <p:cNvSpPr/>
          <p:nvPr/>
        </p:nvSpPr>
        <p:spPr>
          <a:xfrm>
            <a:off x="6104513" y="820389"/>
            <a:ext cx="2891579" cy="2585323"/>
          </a:xfrm>
          <a:prstGeom prst="rect">
            <a:avLst/>
          </a:prstGeom>
        </p:spPr>
        <p:txBody>
          <a:bodyPr wrap="square">
            <a:spAutoFit/>
          </a:bodyPr>
          <a:lstStyle/>
          <a:p>
            <a:r>
              <a:rPr lang="en-US" b="1" dirty="0">
                <a:latin typeface="+mn-lt"/>
              </a:rPr>
              <a:t>Same NAT</a:t>
            </a:r>
          </a:p>
          <a:p>
            <a:pPr marL="285750" indent="-285750">
              <a:buFont typeface="Arial" panose="020B0604020202020204" pitchFamily="34" charset="0"/>
              <a:buChar char="•"/>
            </a:pPr>
            <a:r>
              <a:rPr lang="en-US" dirty="0">
                <a:latin typeface="+mn-lt"/>
              </a:rPr>
              <a:t>Why use relaying?</a:t>
            </a:r>
          </a:p>
          <a:p>
            <a:pPr marL="285750" indent="-285750">
              <a:buFont typeface="Arial" panose="020B0604020202020204" pitchFamily="34" charset="0"/>
              <a:buChar char="•"/>
            </a:pPr>
            <a:r>
              <a:rPr lang="en-US" dirty="0">
                <a:latin typeface="+mn-lt"/>
              </a:rPr>
              <a:t>With a /8 prefix the clients can find each other</a:t>
            </a:r>
          </a:p>
          <a:p>
            <a:pPr marL="285750" indent="-285750">
              <a:buFont typeface="Arial" panose="020B0604020202020204" pitchFamily="34" charset="0"/>
              <a:buChar char="•"/>
            </a:pPr>
            <a:r>
              <a:rPr lang="en-US" dirty="0">
                <a:latin typeface="+mn-lt"/>
              </a:rPr>
              <a:t>DHCP - addresses not fixed, Server S may use other host identifying means</a:t>
            </a:r>
          </a:p>
        </p:txBody>
      </p:sp>
    </p:spTree>
    <p:extLst>
      <p:ext uri="{BB962C8B-B14F-4D97-AF65-F5344CB8AC3E}">
        <p14:creationId xmlns:p14="http://schemas.microsoft.com/office/powerpoint/2010/main" val="12243607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28600"/>
            <a:ext cx="8169665" cy="542929"/>
          </a:xfrm>
        </p:spPr>
        <p:txBody>
          <a:bodyPr/>
          <a:lstStyle/>
          <a:p>
            <a:r>
              <a:rPr lang="en-US" sz="3600" dirty="0"/>
              <a:t>UDP Hole Punching</a:t>
            </a:r>
          </a:p>
        </p:txBody>
      </p:sp>
      <p:sp>
        <p:nvSpPr>
          <p:cNvPr id="3" name="Content Placeholder 2"/>
          <p:cNvSpPr>
            <a:spLocks noGrp="1"/>
          </p:cNvSpPr>
          <p:nvPr>
            <p:ph idx="1"/>
          </p:nvPr>
        </p:nvSpPr>
        <p:spPr>
          <a:xfrm>
            <a:off x="254833" y="1100667"/>
            <a:ext cx="8694295" cy="5418665"/>
          </a:xfrm>
          <a:noFill/>
        </p:spPr>
        <p:txBody>
          <a:bodyPr>
            <a:normAutofit fontScale="62500" lnSpcReduction="20000"/>
          </a:bodyPr>
          <a:lstStyle/>
          <a:p>
            <a:pPr marL="457200" indent="-457200">
              <a:lnSpc>
                <a:spcPct val="120000"/>
              </a:lnSpc>
              <a:spcBef>
                <a:spcPts val="200"/>
              </a:spcBef>
              <a:buFont typeface="+mj-lt"/>
              <a:buAutoNum type="arabicPeriod"/>
            </a:pPr>
            <a:r>
              <a:rPr lang="en-US" dirty="0">
                <a:solidFill>
                  <a:srgbClr val="C00000"/>
                </a:solidFill>
              </a:rPr>
              <a:t>A</a:t>
            </a:r>
            <a:r>
              <a:rPr lang="en-US" dirty="0"/>
              <a:t> initially does not know how to reach </a:t>
            </a:r>
            <a:r>
              <a:rPr lang="en-US" dirty="0">
                <a:solidFill>
                  <a:srgbClr val="C00000"/>
                </a:solidFill>
              </a:rPr>
              <a:t>B</a:t>
            </a:r>
            <a:r>
              <a:rPr lang="en-US" dirty="0"/>
              <a:t>, so </a:t>
            </a:r>
            <a:r>
              <a:rPr lang="en-US" dirty="0">
                <a:solidFill>
                  <a:srgbClr val="C00000"/>
                </a:solidFill>
              </a:rPr>
              <a:t>A</a:t>
            </a:r>
            <a:r>
              <a:rPr lang="en-US" dirty="0"/>
              <a:t> asks </a:t>
            </a:r>
            <a:r>
              <a:rPr lang="en-US" dirty="0">
                <a:solidFill>
                  <a:srgbClr val="C00000"/>
                </a:solidFill>
              </a:rPr>
              <a:t>S</a:t>
            </a:r>
            <a:r>
              <a:rPr lang="en-US" dirty="0"/>
              <a:t> for help establishing a UDP session with B.</a:t>
            </a:r>
          </a:p>
          <a:p>
            <a:pPr marL="457200" indent="-457200">
              <a:lnSpc>
                <a:spcPct val="120000"/>
              </a:lnSpc>
              <a:spcBef>
                <a:spcPts val="200"/>
              </a:spcBef>
              <a:buFont typeface="+mj-lt"/>
              <a:buAutoNum type="arabicPeriod"/>
            </a:pPr>
            <a:r>
              <a:rPr lang="en-US" dirty="0">
                <a:solidFill>
                  <a:srgbClr val="C00000"/>
                </a:solidFill>
              </a:rPr>
              <a:t>S</a:t>
            </a:r>
            <a:r>
              <a:rPr lang="en-US" dirty="0"/>
              <a:t> replies to </a:t>
            </a:r>
            <a:r>
              <a:rPr lang="en-US" dirty="0">
                <a:solidFill>
                  <a:srgbClr val="C00000"/>
                </a:solidFill>
              </a:rPr>
              <a:t>A</a:t>
            </a:r>
            <a:r>
              <a:rPr lang="en-US" dirty="0"/>
              <a:t> with a message containing </a:t>
            </a:r>
            <a:r>
              <a:rPr lang="en-US" dirty="0">
                <a:solidFill>
                  <a:srgbClr val="C00000"/>
                </a:solidFill>
              </a:rPr>
              <a:t>B</a:t>
            </a:r>
            <a:r>
              <a:rPr lang="en-US" dirty="0"/>
              <a:t>’s </a:t>
            </a:r>
            <a:r>
              <a:rPr lang="en-US" dirty="0">
                <a:solidFill>
                  <a:srgbClr val="C00000"/>
                </a:solidFill>
              </a:rPr>
              <a:t>public </a:t>
            </a:r>
            <a:r>
              <a:rPr lang="en-US" i="1" dirty="0">
                <a:solidFill>
                  <a:srgbClr val="C00000"/>
                </a:solidFill>
              </a:rPr>
              <a:t>and </a:t>
            </a:r>
            <a:r>
              <a:rPr lang="en-US" dirty="0">
                <a:solidFill>
                  <a:srgbClr val="C00000"/>
                </a:solidFill>
              </a:rPr>
              <a:t>private endpoints</a:t>
            </a:r>
            <a:r>
              <a:rPr lang="en-US" dirty="0"/>
              <a:t>. At the same time, </a:t>
            </a:r>
            <a:r>
              <a:rPr lang="en-US" dirty="0">
                <a:solidFill>
                  <a:srgbClr val="C00000"/>
                </a:solidFill>
              </a:rPr>
              <a:t>S</a:t>
            </a:r>
            <a:r>
              <a:rPr lang="en-US" dirty="0"/>
              <a:t> uses its UDP session with </a:t>
            </a:r>
            <a:r>
              <a:rPr lang="en-US" dirty="0">
                <a:solidFill>
                  <a:srgbClr val="C00000"/>
                </a:solidFill>
              </a:rPr>
              <a:t>B</a:t>
            </a:r>
            <a:r>
              <a:rPr lang="en-US" dirty="0"/>
              <a:t> to send B a connection request message containing </a:t>
            </a:r>
            <a:r>
              <a:rPr lang="en-US" dirty="0">
                <a:solidFill>
                  <a:srgbClr val="C00000"/>
                </a:solidFill>
              </a:rPr>
              <a:t>A</a:t>
            </a:r>
            <a:r>
              <a:rPr lang="en-US" dirty="0"/>
              <a:t>’s </a:t>
            </a:r>
            <a:r>
              <a:rPr lang="en-US" dirty="0">
                <a:solidFill>
                  <a:srgbClr val="C00000"/>
                </a:solidFill>
              </a:rPr>
              <a:t>public and private endpoints</a:t>
            </a:r>
            <a:r>
              <a:rPr lang="en-US" dirty="0"/>
              <a:t>. Once these messages are received, </a:t>
            </a:r>
            <a:r>
              <a:rPr lang="en-US" dirty="0">
                <a:solidFill>
                  <a:srgbClr val="C00000"/>
                </a:solidFill>
              </a:rPr>
              <a:t>A</a:t>
            </a:r>
            <a:r>
              <a:rPr lang="en-US" dirty="0"/>
              <a:t> and </a:t>
            </a:r>
            <a:r>
              <a:rPr lang="en-US" dirty="0">
                <a:solidFill>
                  <a:srgbClr val="C00000"/>
                </a:solidFill>
              </a:rPr>
              <a:t>B</a:t>
            </a:r>
            <a:r>
              <a:rPr lang="en-US" dirty="0"/>
              <a:t> know each other’s public and private endpoints.</a:t>
            </a:r>
          </a:p>
          <a:p>
            <a:pPr marL="457200" indent="-457200">
              <a:lnSpc>
                <a:spcPct val="120000"/>
              </a:lnSpc>
              <a:spcBef>
                <a:spcPts val="200"/>
              </a:spcBef>
              <a:buFont typeface="+mj-lt"/>
              <a:buAutoNum type="arabicPeriod"/>
            </a:pPr>
            <a:r>
              <a:rPr lang="en-US" dirty="0"/>
              <a:t>When </a:t>
            </a:r>
            <a:r>
              <a:rPr lang="en-US" dirty="0">
                <a:solidFill>
                  <a:srgbClr val="C00000"/>
                </a:solidFill>
              </a:rPr>
              <a:t>A</a:t>
            </a:r>
            <a:r>
              <a:rPr lang="en-US" dirty="0"/>
              <a:t> receives </a:t>
            </a:r>
            <a:r>
              <a:rPr lang="en-US" dirty="0">
                <a:solidFill>
                  <a:srgbClr val="C00000"/>
                </a:solidFill>
              </a:rPr>
              <a:t>B</a:t>
            </a:r>
            <a:r>
              <a:rPr lang="en-US" dirty="0"/>
              <a:t>’s public and private endpoints from </a:t>
            </a:r>
            <a:r>
              <a:rPr lang="en-US" dirty="0">
                <a:solidFill>
                  <a:srgbClr val="C00000"/>
                </a:solidFill>
              </a:rPr>
              <a:t>S</a:t>
            </a:r>
            <a:r>
              <a:rPr lang="en-US" dirty="0"/>
              <a:t>, </a:t>
            </a:r>
            <a:r>
              <a:rPr lang="en-US" dirty="0">
                <a:solidFill>
                  <a:srgbClr val="C00000"/>
                </a:solidFill>
              </a:rPr>
              <a:t>A</a:t>
            </a:r>
            <a:r>
              <a:rPr lang="en-US" dirty="0"/>
              <a:t> starts sending UDP packets to </a:t>
            </a:r>
            <a:r>
              <a:rPr lang="en-US" i="1" dirty="0">
                <a:solidFill>
                  <a:srgbClr val="C00000"/>
                </a:solidFill>
              </a:rPr>
              <a:t>both</a:t>
            </a:r>
            <a:r>
              <a:rPr lang="en-US" i="1" dirty="0"/>
              <a:t> </a:t>
            </a:r>
            <a:r>
              <a:rPr lang="en-US" dirty="0"/>
              <a:t>of these </a:t>
            </a:r>
            <a:r>
              <a:rPr lang="en-US" dirty="0">
                <a:solidFill>
                  <a:srgbClr val="C00000"/>
                </a:solidFill>
              </a:rPr>
              <a:t>endpoints</a:t>
            </a:r>
            <a:r>
              <a:rPr lang="en-US" dirty="0"/>
              <a:t>, and subsequently “locks in” whichever endpoint first elicits a valid response from </a:t>
            </a:r>
            <a:r>
              <a:rPr lang="en-US" dirty="0">
                <a:solidFill>
                  <a:srgbClr val="C00000"/>
                </a:solidFill>
              </a:rPr>
              <a:t>B</a:t>
            </a:r>
            <a:r>
              <a:rPr lang="en-US" dirty="0"/>
              <a:t>.</a:t>
            </a:r>
          </a:p>
          <a:p>
            <a:pPr marL="457200" indent="-457200">
              <a:lnSpc>
                <a:spcPct val="120000"/>
              </a:lnSpc>
              <a:spcBef>
                <a:spcPts val="200"/>
              </a:spcBef>
              <a:buFont typeface="+mj-lt"/>
              <a:buAutoNum type="arabicPeriod"/>
            </a:pPr>
            <a:r>
              <a:rPr lang="en-US" dirty="0"/>
              <a:t>Similarly, when </a:t>
            </a:r>
            <a:r>
              <a:rPr lang="en-US" dirty="0">
                <a:solidFill>
                  <a:srgbClr val="C00000"/>
                </a:solidFill>
              </a:rPr>
              <a:t>B</a:t>
            </a:r>
            <a:r>
              <a:rPr lang="en-US" dirty="0"/>
              <a:t> receives </a:t>
            </a:r>
            <a:r>
              <a:rPr lang="en-US" dirty="0">
                <a:solidFill>
                  <a:srgbClr val="C00000"/>
                </a:solidFill>
              </a:rPr>
              <a:t>A</a:t>
            </a:r>
            <a:r>
              <a:rPr lang="en-US" dirty="0"/>
              <a:t>’s public and private endpoints in the forwarded connection request, </a:t>
            </a:r>
            <a:r>
              <a:rPr lang="en-US" dirty="0">
                <a:solidFill>
                  <a:srgbClr val="C00000"/>
                </a:solidFill>
              </a:rPr>
              <a:t>B</a:t>
            </a:r>
            <a:r>
              <a:rPr lang="en-US" dirty="0"/>
              <a:t> starts sending UDP packets to </a:t>
            </a:r>
            <a:r>
              <a:rPr lang="en-US" dirty="0">
                <a:solidFill>
                  <a:srgbClr val="C00000"/>
                </a:solidFill>
              </a:rPr>
              <a:t>A</a:t>
            </a:r>
            <a:r>
              <a:rPr lang="en-US" dirty="0"/>
              <a:t> at each of </a:t>
            </a:r>
            <a:r>
              <a:rPr lang="en-US" dirty="0">
                <a:solidFill>
                  <a:srgbClr val="C00000"/>
                </a:solidFill>
              </a:rPr>
              <a:t>A</a:t>
            </a:r>
            <a:r>
              <a:rPr lang="en-US" dirty="0">
                <a:solidFill>
                  <a:srgbClr val="FF0000"/>
                </a:solidFill>
              </a:rPr>
              <a:t>’</a:t>
            </a:r>
            <a:r>
              <a:rPr lang="en-US" dirty="0"/>
              <a:t>s known endpoints, locking in the first endpoint that works.</a:t>
            </a:r>
          </a:p>
          <a:p>
            <a:pPr marL="457200" indent="-457200">
              <a:lnSpc>
                <a:spcPct val="120000"/>
              </a:lnSpc>
              <a:spcBef>
                <a:spcPts val="200"/>
              </a:spcBef>
              <a:buFont typeface="+mj-lt"/>
              <a:buAutoNum type="arabicPeriod"/>
            </a:pPr>
            <a:r>
              <a:rPr lang="en-US" dirty="0"/>
              <a:t>The </a:t>
            </a:r>
            <a:r>
              <a:rPr lang="en-US" dirty="0">
                <a:solidFill>
                  <a:srgbClr val="C00000"/>
                </a:solidFill>
              </a:rPr>
              <a:t>order and timing </a:t>
            </a:r>
            <a:r>
              <a:rPr lang="en-US" dirty="0"/>
              <a:t>of these messages are </a:t>
            </a:r>
            <a:r>
              <a:rPr lang="en-US" dirty="0">
                <a:solidFill>
                  <a:srgbClr val="C00000"/>
                </a:solidFill>
              </a:rPr>
              <a:t>not critical </a:t>
            </a:r>
            <a:r>
              <a:rPr lang="en-US" dirty="0"/>
              <a:t>as long as they are asynchronous.</a:t>
            </a:r>
          </a:p>
          <a:p>
            <a:pPr marL="457200" indent="-457200">
              <a:lnSpc>
                <a:spcPct val="120000"/>
              </a:lnSpc>
              <a:spcBef>
                <a:spcPts val="200"/>
              </a:spcBef>
              <a:buFont typeface="+mj-lt"/>
              <a:buAutoNum type="arabicPeriod"/>
            </a:pPr>
            <a:r>
              <a:rPr lang="en-US" dirty="0"/>
              <a:t>If both A and B are on the same NAT device the </a:t>
            </a:r>
            <a:r>
              <a:rPr lang="en-US" dirty="0">
                <a:solidFill>
                  <a:srgbClr val="C00000"/>
                </a:solidFill>
              </a:rPr>
              <a:t>private endpoints</a:t>
            </a:r>
            <a:r>
              <a:rPr lang="en-US" dirty="0"/>
              <a:t> will work as they will respond first. </a:t>
            </a:r>
          </a:p>
          <a:p>
            <a:pPr marL="457200" indent="-457200">
              <a:lnSpc>
                <a:spcPct val="120000"/>
              </a:lnSpc>
              <a:spcBef>
                <a:spcPts val="200"/>
              </a:spcBef>
              <a:buFont typeface="+mj-lt"/>
              <a:buAutoNum type="arabicPeriod"/>
            </a:pPr>
            <a:r>
              <a:rPr lang="en-US" dirty="0"/>
              <a:t>If they are not, then only the </a:t>
            </a:r>
            <a:r>
              <a:rPr lang="en-US" dirty="0">
                <a:solidFill>
                  <a:srgbClr val="C00000"/>
                </a:solidFill>
              </a:rPr>
              <a:t>public endpoints </a:t>
            </a:r>
            <a:r>
              <a:rPr lang="en-US" dirty="0"/>
              <a:t>will work to connect.</a:t>
            </a:r>
          </a:p>
        </p:txBody>
      </p:sp>
      <p:pic>
        <p:nvPicPr>
          <p:cNvPr id="4" name="Picture 2" descr="underline_base">
            <a:extLst>
              <a:ext uri="{FF2B5EF4-FFF2-40B4-BE49-F238E27FC236}">
                <a16:creationId xmlns:a16="http://schemas.microsoft.com/office/drawing/2014/main" id="{65A78255-1347-8148-84E4-3B82D22BC2B8}"/>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462" y="771530"/>
            <a:ext cx="3897641" cy="13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1415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890" y="117059"/>
            <a:ext cx="7583487" cy="635000"/>
          </a:xfrm>
        </p:spPr>
        <p:txBody>
          <a:bodyPr/>
          <a:lstStyle/>
          <a:p>
            <a:r>
              <a:rPr lang="en-US" sz="3600" dirty="0"/>
              <a:t>Hole Punching Process – Same NAT</a:t>
            </a:r>
          </a:p>
        </p:txBody>
      </p:sp>
      <p:pic>
        <p:nvPicPr>
          <p:cNvPr id="4" name="Content Placeholder 3" descr="Screen Shot 2016-01-25 at 10.47.31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1015206" y="1144588"/>
            <a:ext cx="7112000" cy="5316537"/>
          </a:xfrm>
          <a:ln w="19050"/>
        </p:spPr>
      </p:pic>
      <p:pic>
        <p:nvPicPr>
          <p:cNvPr id="5" name="Picture 2" descr="underline_base">
            <a:extLst>
              <a:ext uri="{FF2B5EF4-FFF2-40B4-BE49-F238E27FC236}">
                <a16:creationId xmlns:a16="http://schemas.microsoft.com/office/drawing/2014/main" id="{141A9AC8-F119-D54B-AA34-F91B5F98819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889" y="763776"/>
            <a:ext cx="6882579" cy="10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B5A47E4-F292-3B41-AD5B-E4BE4A3EB27C}"/>
              </a:ext>
            </a:extLst>
          </p:cNvPr>
          <p:cNvSpPr/>
          <p:nvPr/>
        </p:nvSpPr>
        <p:spPr bwMode="auto">
          <a:xfrm>
            <a:off x="1371600" y="4423719"/>
            <a:ext cx="1149178" cy="778476"/>
          </a:xfrm>
          <a:prstGeom prst="rect">
            <a:avLst/>
          </a:prstGeom>
          <a:noFill/>
          <a:ln w="1905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3F41C3A2-D536-D941-A97D-91E0809C3921}"/>
              </a:ext>
            </a:extLst>
          </p:cNvPr>
          <p:cNvSpPr/>
          <p:nvPr/>
        </p:nvSpPr>
        <p:spPr bwMode="auto">
          <a:xfrm>
            <a:off x="1606374" y="1895347"/>
            <a:ext cx="1705233" cy="778476"/>
          </a:xfrm>
          <a:prstGeom prst="rect">
            <a:avLst/>
          </a:prstGeom>
          <a:noFill/>
          <a:ln w="1905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961FF3BF-4583-8D45-8E37-D3EB68955CE1}"/>
              </a:ext>
            </a:extLst>
          </p:cNvPr>
          <p:cNvSpPr/>
          <p:nvPr/>
        </p:nvSpPr>
        <p:spPr bwMode="auto">
          <a:xfrm>
            <a:off x="6067167" y="1881852"/>
            <a:ext cx="1705233" cy="778476"/>
          </a:xfrm>
          <a:prstGeom prst="rect">
            <a:avLst/>
          </a:prstGeom>
          <a:noFill/>
          <a:ln w="1905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E166ED0B-1F54-5D49-B533-42CA540827EC}"/>
              </a:ext>
            </a:extLst>
          </p:cNvPr>
          <p:cNvSpPr/>
          <p:nvPr/>
        </p:nvSpPr>
        <p:spPr bwMode="auto">
          <a:xfrm>
            <a:off x="2791939" y="4423719"/>
            <a:ext cx="1953056" cy="778476"/>
          </a:xfrm>
          <a:prstGeom prst="rect">
            <a:avLst/>
          </a:prstGeom>
          <a:noFill/>
          <a:ln w="1905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3B81A7ED-2831-874A-8D3E-43367B3B31B1}"/>
              </a:ext>
            </a:extLst>
          </p:cNvPr>
          <p:cNvSpPr/>
          <p:nvPr/>
        </p:nvSpPr>
        <p:spPr bwMode="auto">
          <a:xfrm>
            <a:off x="4859636" y="4423719"/>
            <a:ext cx="2060148" cy="778476"/>
          </a:xfrm>
          <a:prstGeom prst="rect">
            <a:avLst/>
          </a:prstGeom>
          <a:noFill/>
          <a:ln w="1905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6A5A1B62-798B-E148-A222-09E6B0E9887F}"/>
              </a:ext>
            </a:extLst>
          </p:cNvPr>
          <p:cNvSpPr/>
          <p:nvPr/>
        </p:nvSpPr>
        <p:spPr>
          <a:xfrm>
            <a:off x="2699842" y="4953642"/>
            <a:ext cx="1953055" cy="14764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56B5F7A-E7C2-7749-934C-12D152CF20F9}"/>
              </a:ext>
            </a:extLst>
          </p:cNvPr>
          <p:cNvSpPr/>
          <p:nvPr/>
        </p:nvSpPr>
        <p:spPr>
          <a:xfrm>
            <a:off x="4859636" y="4947769"/>
            <a:ext cx="1919761" cy="17400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48BCCC3-FBAA-D542-A486-35B1AAA94B6B}"/>
              </a:ext>
            </a:extLst>
          </p:cNvPr>
          <p:cNvSpPr/>
          <p:nvPr/>
        </p:nvSpPr>
        <p:spPr>
          <a:xfrm>
            <a:off x="2699843" y="4786943"/>
            <a:ext cx="1953057" cy="147649"/>
          </a:xfrm>
          <a:prstGeom prst="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9CB245C-5D9A-C44E-8C4D-2643F08A24E3}"/>
              </a:ext>
            </a:extLst>
          </p:cNvPr>
          <p:cNvSpPr/>
          <p:nvPr/>
        </p:nvSpPr>
        <p:spPr>
          <a:xfrm>
            <a:off x="4842988" y="4754814"/>
            <a:ext cx="1953056" cy="174004"/>
          </a:xfrm>
          <a:prstGeom prst="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7D93336-349D-8645-8FC3-1A675AB576F4}"/>
              </a:ext>
            </a:extLst>
          </p:cNvPr>
          <p:cNvSpPr txBox="1"/>
          <p:nvPr/>
        </p:nvSpPr>
        <p:spPr>
          <a:xfrm>
            <a:off x="1683236" y="1037346"/>
            <a:ext cx="5775940" cy="369332"/>
          </a:xfrm>
          <a:prstGeom prst="rect">
            <a:avLst/>
          </a:prstGeom>
          <a:noFill/>
        </p:spPr>
        <p:txBody>
          <a:bodyPr wrap="none" rtlCol="0">
            <a:spAutoFit/>
          </a:bodyPr>
          <a:lstStyle/>
          <a:p>
            <a:r>
              <a:rPr lang="en-US" dirty="0"/>
              <a:t>Each Client has a live registered session with Server S</a:t>
            </a:r>
          </a:p>
        </p:txBody>
      </p:sp>
      <p:sp>
        <p:nvSpPr>
          <p:cNvPr id="16" name="Rectangle 15">
            <a:extLst>
              <a:ext uri="{FF2B5EF4-FFF2-40B4-BE49-F238E27FC236}">
                <a16:creationId xmlns:a16="http://schemas.microsoft.com/office/drawing/2014/main" id="{E20E23CD-777A-4549-A761-5AA33E60B7E0}"/>
              </a:ext>
            </a:extLst>
          </p:cNvPr>
          <p:cNvSpPr/>
          <p:nvPr/>
        </p:nvSpPr>
        <p:spPr>
          <a:xfrm>
            <a:off x="1454366" y="2455777"/>
            <a:ext cx="1953055" cy="14764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914CF48-B186-1948-821F-0E813C6E4ADA}"/>
              </a:ext>
            </a:extLst>
          </p:cNvPr>
          <p:cNvSpPr/>
          <p:nvPr/>
        </p:nvSpPr>
        <p:spPr>
          <a:xfrm>
            <a:off x="1454367" y="2289078"/>
            <a:ext cx="1953057" cy="147649"/>
          </a:xfrm>
          <a:prstGeom prst="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7AC347-E40F-A340-9141-69CD35F6BE90}"/>
              </a:ext>
            </a:extLst>
          </p:cNvPr>
          <p:cNvSpPr/>
          <p:nvPr/>
        </p:nvSpPr>
        <p:spPr>
          <a:xfrm>
            <a:off x="5943254" y="2453331"/>
            <a:ext cx="1953055" cy="14764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26463F4-7223-3641-BF70-041A00146D36}"/>
              </a:ext>
            </a:extLst>
          </p:cNvPr>
          <p:cNvSpPr/>
          <p:nvPr/>
        </p:nvSpPr>
        <p:spPr>
          <a:xfrm>
            <a:off x="5943255" y="2286632"/>
            <a:ext cx="1953057" cy="147649"/>
          </a:xfrm>
          <a:prstGeom prst="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392687B4-0F5C-4B4F-B7C5-259D62B5BDBA}"/>
              </a:ext>
            </a:extLst>
          </p:cNvPr>
          <p:cNvCxnSpPr>
            <a:cxnSpLocks/>
          </p:cNvCxnSpPr>
          <p:nvPr/>
        </p:nvCxnSpPr>
        <p:spPr bwMode="auto">
          <a:xfrm flipH="1">
            <a:off x="3407422" y="2067615"/>
            <a:ext cx="2563931" cy="3618482"/>
          </a:xfrm>
          <a:prstGeom prst="straightConnector1">
            <a:avLst/>
          </a:prstGeom>
          <a:solidFill>
            <a:schemeClr val="accent1"/>
          </a:solidFill>
          <a:ln w="9525" cap="flat" cmpd="sng" algn="ctr">
            <a:solidFill>
              <a:srgbClr val="0070C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2" name="Straight Arrow Connector 21">
            <a:extLst>
              <a:ext uri="{FF2B5EF4-FFF2-40B4-BE49-F238E27FC236}">
                <a16:creationId xmlns:a16="http://schemas.microsoft.com/office/drawing/2014/main" id="{0758A356-1DBB-A54B-BD40-BD29192A5C82}"/>
              </a:ext>
            </a:extLst>
          </p:cNvPr>
          <p:cNvCxnSpPr>
            <a:cxnSpLocks/>
          </p:cNvCxnSpPr>
          <p:nvPr/>
        </p:nvCxnSpPr>
        <p:spPr bwMode="auto">
          <a:xfrm>
            <a:off x="3407421" y="2067615"/>
            <a:ext cx="2827783" cy="3618482"/>
          </a:xfrm>
          <a:prstGeom prst="straightConnector1">
            <a:avLst/>
          </a:prstGeom>
          <a:solidFill>
            <a:schemeClr val="accent1"/>
          </a:solidFill>
          <a:ln w="9525" cap="flat" cmpd="sng" algn="ctr">
            <a:solidFill>
              <a:srgbClr val="0070C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6" name="Rectangle 25">
            <a:extLst>
              <a:ext uri="{FF2B5EF4-FFF2-40B4-BE49-F238E27FC236}">
                <a16:creationId xmlns:a16="http://schemas.microsoft.com/office/drawing/2014/main" id="{218BBA19-D3AA-F84A-8117-F1306FDB590D}"/>
              </a:ext>
            </a:extLst>
          </p:cNvPr>
          <p:cNvSpPr/>
          <p:nvPr/>
        </p:nvSpPr>
        <p:spPr bwMode="auto">
          <a:xfrm>
            <a:off x="3966519" y="3311611"/>
            <a:ext cx="395416" cy="420130"/>
          </a:xfrm>
          <a:prstGeom prst="rect">
            <a:avLst/>
          </a:prstGeom>
          <a:noFill/>
          <a:ln w="28575" cap="flat" cmpd="sng" algn="ctr">
            <a:solidFill>
              <a:srgbClr val="00B0F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7" name="Rectangle 26">
            <a:extLst>
              <a:ext uri="{FF2B5EF4-FFF2-40B4-BE49-F238E27FC236}">
                <a16:creationId xmlns:a16="http://schemas.microsoft.com/office/drawing/2014/main" id="{95B287DC-3893-1040-96CC-CC54DB5AFF2D}"/>
              </a:ext>
            </a:extLst>
          </p:cNvPr>
          <p:cNvSpPr/>
          <p:nvPr/>
        </p:nvSpPr>
        <p:spPr bwMode="auto">
          <a:xfrm>
            <a:off x="5712222" y="3352867"/>
            <a:ext cx="395416" cy="420130"/>
          </a:xfrm>
          <a:prstGeom prst="rect">
            <a:avLst/>
          </a:prstGeom>
          <a:noFill/>
          <a:ln w="28575" cap="flat" cmpd="sng" algn="ctr">
            <a:solidFill>
              <a:srgbClr val="00B0F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 name="TextBox 27">
            <a:extLst>
              <a:ext uri="{FF2B5EF4-FFF2-40B4-BE49-F238E27FC236}">
                <a16:creationId xmlns:a16="http://schemas.microsoft.com/office/drawing/2014/main" id="{20D59FF9-A596-CD43-B7F4-7013D77053D0}"/>
              </a:ext>
            </a:extLst>
          </p:cNvPr>
          <p:cNvSpPr txBox="1"/>
          <p:nvPr/>
        </p:nvSpPr>
        <p:spPr>
          <a:xfrm>
            <a:off x="3786139" y="6090864"/>
            <a:ext cx="2492990" cy="646331"/>
          </a:xfrm>
          <a:prstGeom prst="rect">
            <a:avLst/>
          </a:prstGeom>
          <a:noFill/>
        </p:spPr>
        <p:txBody>
          <a:bodyPr wrap="none" rtlCol="0">
            <a:spAutoFit/>
          </a:bodyPr>
          <a:lstStyle/>
          <a:p>
            <a:r>
              <a:rPr lang="en-US" b="1" dirty="0">
                <a:solidFill>
                  <a:srgbClr val="00B0F0"/>
                </a:solidFill>
              </a:rPr>
              <a:t>Which Connection??</a:t>
            </a:r>
          </a:p>
          <a:p>
            <a:r>
              <a:rPr lang="en-US" b="1" dirty="0">
                <a:solidFill>
                  <a:srgbClr val="00B0F0"/>
                </a:solidFill>
              </a:rPr>
              <a:t>Internal or External?</a:t>
            </a:r>
          </a:p>
        </p:txBody>
      </p:sp>
      <p:cxnSp>
        <p:nvCxnSpPr>
          <p:cNvPr id="30" name="Straight Arrow Connector 29">
            <a:extLst>
              <a:ext uri="{FF2B5EF4-FFF2-40B4-BE49-F238E27FC236}">
                <a16:creationId xmlns:a16="http://schemas.microsoft.com/office/drawing/2014/main" id="{4789F3E4-CDD2-8F4A-9D74-EA0B8AA1E2A2}"/>
              </a:ext>
            </a:extLst>
          </p:cNvPr>
          <p:cNvCxnSpPr>
            <a:cxnSpLocks/>
          </p:cNvCxnSpPr>
          <p:nvPr/>
        </p:nvCxnSpPr>
        <p:spPr bwMode="auto">
          <a:xfrm flipH="1" flipV="1">
            <a:off x="4164228" y="3830283"/>
            <a:ext cx="623545" cy="225965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D5ECC914-4CFF-9644-B1E2-68078F7726AF}"/>
              </a:ext>
            </a:extLst>
          </p:cNvPr>
          <p:cNvCxnSpPr>
            <a:cxnSpLocks/>
          </p:cNvCxnSpPr>
          <p:nvPr/>
        </p:nvCxnSpPr>
        <p:spPr bwMode="auto">
          <a:xfrm flipV="1">
            <a:off x="4937315" y="3838984"/>
            <a:ext cx="952395" cy="225095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26527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P spid="13" grpId="0" animBg="1"/>
      <p:bldP spid="16" grpId="0" animBg="1"/>
      <p:bldP spid="17" grpId="0" animBg="1"/>
      <p:bldP spid="18" grpId="0" animBg="1"/>
      <p:bldP spid="19" grpId="0" animBg="1"/>
      <p:bldP spid="26" grpId="0" animBg="1"/>
      <p:bldP spid="27" grpId="0" animBg="1"/>
      <p:bldP spid="2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650" y="246591"/>
            <a:ext cx="8463999" cy="702733"/>
          </a:xfrm>
        </p:spPr>
        <p:txBody>
          <a:bodyPr/>
          <a:lstStyle/>
          <a:p>
            <a:r>
              <a:rPr lang="en-US" dirty="0"/>
              <a:t>After Hole Punching: Same NAT</a:t>
            </a:r>
          </a:p>
        </p:txBody>
      </p:sp>
      <p:pic>
        <p:nvPicPr>
          <p:cNvPr id="4" name="Content Placeholder 3" descr="Screen Shot 2016-01-25 at 10.48.38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828" t="10" r="-9128"/>
          <a:stretch/>
        </p:blipFill>
        <p:spPr>
          <a:xfrm>
            <a:off x="779463" y="1083733"/>
            <a:ext cx="7583487" cy="5334000"/>
          </a:xfrm>
          <a:noFill/>
        </p:spPr>
      </p:pic>
      <p:sp>
        <p:nvSpPr>
          <p:cNvPr id="5" name="Donut 4"/>
          <p:cNvSpPr/>
          <p:nvPr/>
        </p:nvSpPr>
        <p:spPr>
          <a:xfrm>
            <a:off x="2657983" y="5179735"/>
            <a:ext cx="3594538" cy="530771"/>
          </a:xfrm>
          <a:prstGeom prst="donut">
            <a:avLst>
              <a:gd name="adj" fmla="val 0"/>
            </a:avLst>
          </a:prstGeom>
          <a:solidFill>
            <a:schemeClr val="accent5">
              <a:lumMod val="60000"/>
              <a:lumOff val="40000"/>
            </a:schemeClr>
          </a:solid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6" name="Picture 2" descr="underline_base">
            <a:extLst>
              <a:ext uri="{FF2B5EF4-FFF2-40B4-BE49-F238E27FC236}">
                <a16:creationId xmlns:a16="http://schemas.microsoft.com/office/drawing/2014/main" id="{B290DFA7-9EBB-5541-A9D1-2404F311DB1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65" y="852486"/>
            <a:ext cx="7583486" cy="163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U-Turn Arrow 6">
            <a:extLst>
              <a:ext uri="{FF2B5EF4-FFF2-40B4-BE49-F238E27FC236}">
                <a16:creationId xmlns:a16="http://schemas.microsoft.com/office/drawing/2014/main" id="{EABE6E21-3705-2A41-A407-7951126E2F95}"/>
              </a:ext>
            </a:extLst>
          </p:cNvPr>
          <p:cNvSpPr/>
          <p:nvPr/>
        </p:nvSpPr>
        <p:spPr bwMode="auto">
          <a:xfrm>
            <a:off x="2375337" y="4329094"/>
            <a:ext cx="4235669" cy="874694"/>
          </a:xfrm>
          <a:prstGeom prst="uturnArrow">
            <a:avLst>
              <a:gd name="adj1" fmla="val 6546"/>
              <a:gd name="adj2" fmla="val 8541"/>
              <a:gd name="adj3" fmla="val 22506"/>
              <a:gd name="adj4" fmla="val 43750"/>
              <a:gd name="adj5" fmla="val 92456"/>
            </a:avLst>
          </a:prstGeom>
          <a:solidFill>
            <a:srgbClr val="C00000"/>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A7B0E5EE-C7EA-B54C-AE58-11CF6A2D53D3}"/>
              </a:ext>
            </a:extLst>
          </p:cNvPr>
          <p:cNvSpPr/>
          <p:nvPr/>
        </p:nvSpPr>
        <p:spPr>
          <a:xfrm>
            <a:off x="1268556" y="4408733"/>
            <a:ext cx="1975945" cy="24173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F26D1DC-57C6-1945-BE18-88CF0DBBCC54}"/>
              </a:ext>
            </a:extLst>
          </p:cNvPr>
          <p:cNvSpPr/>
          <p:nvPr/>
        </p:nvSpPr>
        <p:spPr>
          <a:xfrm>
            <a:off x="5623033" y="4395661"/>
            <a:ext cx="1975945" cy="24173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DE658C9A-9835-EB48-81B2-325194224C74}"/>
              </a:ext>
            </a:extLst>
          </p:cNvPr>
          <p:cNvCxnSpPr/>
          <p:nvPr/>
        </p:nvCxnSpPr>
        <p:spPr bwMode="auto">
          <a:xfrm>
            <a:off x="3052119" y="6277232"/>
            <a:ext cx="2730843" cy="0"/>
          </a:xfrm>
          <a:prstGeom prst="straightConnector1">
            <a:avLst/>
          </a:prstGeom>
          <a:solidFill>
            <a:schemeClr val="accent1"/>
          </a:solidFill>
          <a:ln w="28575" cap="flat" cmpd="sng" algn="ctr">
            <a:solidFill>
              <a:srgbClr val="FF0000"/>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2" name="Straight Arrow Connector 11">
            <a:extLst>
              <a:ext uri="{FF2B5EF4-FFF2-40B4-BE49-F238E27FC236}">
                <a16:creationId xmlns:a16="http://schemas.microsoft.com/office/drawing/2014/main" id="{F4BBA749-314E-2F41-B90D-EB84576E07FE}"/>
              </a:ext>
            </a:extLst>
          </p:cNvPr>
          <p:cNvCxnSpPr/>
          <p:nvPr/>
        </p:nvCxnSpPr>
        <p:spPr bwMode="auto">
          <a:xfrm flipH="1" flipV="1">
            <a:off x="2137719" y="4673017"/>
            <a:ext cx="753762" cy="159185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4" name="Straight Arrow Connector 13">
            <a:extLst>
              <a:ext uri="{FF2B5EF4-FFF2-40B4-BE49-F238E27FC236}">
                <a16:creationId xmlns:a16="http://schemas.microsoft.com/office/drawing/2014/main" id="{9BD507F8-34C9-6347-B9B2-89AFB0934A85}"/>
              </a:ext>
            </a:extLst>
          </p:cNvPr>
          <p:cNvCxnSpPr>
            <a:cxnSpLocks/>
          </p:cNvCxnSpPr>
          <p:nvPr/>
        </p:nvCxnSpPr>
        <p:spPr bwMode="auto">
          <a:xfrm flipV="1">
            <a:off x="5923099" y="4703966"/>
            <a:ext cx="452987" cy="151325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25731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Slide Number Placeholder 4"/>
          <p:cNvSpPr>
            <a:spLocks noGrp="1"/>
          </p:cNvSpPr>
          <p:nvPr>
            <p:ph type="sldNum" sz="quarter" idx="4294967295"/>
          </p:nvPr>
        </p:nvSpPr>
        <p:spPr>
          <a:xfrm>
            <a:off x="685800" y="6248400"/>
            <a:ext cx="19050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rgbClr val="000000"/>
                </a:solidFill>
                <a:latin typeface="Times" charset="0"/>
                <a:ea typeface="ＭＳ Ｐゴシック" charset="0"/>
                <a:cs typeface="ＭＳ Ｐゴシック" charset="0"/>
              </a:defRPr>
            </a:lvl1pPr>
            <a:lvl2pPr marL="37931725" indent="-37474525">
              <a:defRPr sz="2400">
                <a:solidFill>
                  <a:srgbClr val="000000"/>
                </a:solidFill>
                <a:latin typeface="Times" charset="0"/>
                <a:ea typeface="ＭＳ Ｐゴシック" charset="0"/>
              </a:defRPr>
            </a:lvl2pPr>
            <a:lvl3pPr>
              <a:defRPr sz="2400">
                <a:solidFill>
                  <a:srgbClr val="000000"/>
                </a:solidFill>
                <a:latin typeface="Times" charset="0"/>
                <a:ea typeface="ＭＳ Ｐゴシック" charset="0"/>
              </a:defRPr>
            </a:lvl3pPr>
            <a:lvl4pPr>
              <a:defRPr sz="2400">
                <a:solidFill>
                  <a:srgbClr val="000000"/>
                </a:solidFill>
                <a:latin typeface="Times" charset="0"/>
                <a:ea typeface="ＭＳ Ｐゴシック" charset="0"/>
              </a:defRPr>
            </a:lvl4pPr>
            <a:lvl5pPr>
              <a:defRPr sz="2400">
                <a:solidFill>
                  <a:srgbClr val="000000"/>
                </a:solidFill>
                <a:latin typeface="Times" charset="0"/>
                <a:ea typeface="ＭＳ Ｐゴシック" charset="0"/>
              </a:defRPr>
            </a:lvl5pPr>
            <a:lvl6pPr marL="457200" eaLnBrk="0" fontAlgn="base" hangingPunct="0">
              <a:spcBef>
                <a:spcPts val="1000"/>
              </a:spcBef>
              <a:spcAft>
                <a:spcPts val="1000"/>
              </a:spcAft>
              <a:defRPr sz="2400">
                <a:solidFill>
                  <a:srgbClr val="000000"/>
                </a:solidFill>
                <a:latin typeface="Times" charset="0"/>
                <a:ea typeface="ＭＳ Ｐゴシック" charset="0"/>
              </a:defRPr>
            </a:lvl6pPr>
            <a:lvl7pPr marL="914400" eaLnBrk="0" fontAlgn="base" hangingPunct="0">
              <a:spcBef>
                <a:spcPts val="1000"/>
              </a:spcBef>
              <a:spcAft>
                <a:spcPts val="1000"/>
              </a:spcAft>
              <a:defRPr sz="2400">
                <a:solidFill>
                  <a:srgbClr val="000000"/>
                </a:solidFill>
                <a:latin typeface="Times" charset="0"/>
                <a:ea typeface="ＭＳ Ｐゴシック" charset="0"/>
              </a:defRPr>
            </a:lvl7pPr>
            <a:lvl8pPr marL="1371600" eaLnBrk="0" fontAlgn="base" hangingPunct="0">
              <a:spcBef>
                <a:spcPts val="1000"/>
              </a:spcBef>
              <a:spcAft>
                <a:spcPts val="1000"/>
              </a:spcAft>
              <a:defRPr sz="2400">
                <a:solidFill>
                  <a:srgbClr val="000000"/>
                </a:solidFill>
                <a:latin typeface="Times" charset="0"/>
                <a:ea typeface="ＭＳ Ｐゴシック" charset="0"/>
              </a:defRPr>
            </a:lvl8pPr>
            <a:lvl9pPr marL="1828800" eaLnBrk="0" fontAlgn="base" hangingPunct="0">
              <a:spcBef>
                <a:spcPts val="1000"/>
              </a:spcBef>
              <a:spcAft>
                <a:spcPts val="1000"/>
              </a:spcAft>
              <a:defRPr sz="2400">
                <a:solidFill>
                  <a:srgbClr val="000000"/>
                </a:solidFill>
                <a:latin typeface="Times" charset="0"/>
                <a:ea typeface="ＭＳ Ｐゴシック" charset="0"/>
              </a:defRPr>
            </a:lvl9pPr>
          </a:lstStyle>
          <a:p>
            <a:fld id="{CFA23874-1380-9A4B-979A-B5CF022D9527}" type="slidenum">
              <a:rPr lang="en-US" sz="1400">
                <a:solidFill>
                  <a:schemeClr val="tx1"/>
                </a:solidFill>
                <a:latin typeface="Times New Roman" charset="0"/>
              </a:rPr>
              <a:pPr/>
              <a:t>8</a:t>
            </a:fld>
            <a:endParaRPr lang="en-US" sz="1400">
              <a:solidFill>
                <a:schemeClr val="tx1"/>
              </a:solidFill>
              <a:latin typeface="Times New Roman" charset="0"/>
            </a:endParaRPr>
          </a:p>
        </p:txBody>
      </p:sp>
      <p:sp>
        <p:nvSpPr>
          <p:cNvPr id="31749" name="Rectangle 2"/>
          <p:cNvSpPr>
            <a:spLocks noGrp="1" noChangeArrowheads="1"/>
          </p:cNvSpPr>
          <p:nvPr>
            <p:ph type="title"/>
          </p:nvPr>
        </p:nvSpPr>
        <p:spPr>
          <a:xfrm>
            <a:off x="371690" y="219604"/>
            <a:ext cx="7836889" cy="512233"/>
          </a:xfrm>
        </p:spPr>
        <p:txBody>
          <a:bodyPr/>
          <a:lstStyle/>
          <a:p>
            <a:r>
              <a:rPr lang="en-US" sz="3200" dirty="0"/>
              <a:t>Step 1: Search for DHCP servers &amp; Offer</a:t>
            </a:r>
          </a:p>
        </p:txBody>
      </p:sp>
      <p:sp>
        <p:nvSpPr>
          <p:cNvPr id="31750" name="Rectangle 7"/>
          <p:cNvSpPr>
            <a:spLocks noGrp="1" noChangeArrowheads="1"/>
          </p:cNvSpPr>
          <p:nvPr>
            <p:ph type="body" sz="half" idx="1"/>
          </p:nvPr>
        </p:nvSpPr>
        <p:spPr>
          <a:xfrm>
            <a:off x="309034" y="1550987"/>
            <a:ext cx="3038475" cy="352425"/>
          </a:xfrm>
        </p:spPr>
        <p:txBody>
          <a:bodyPr/>
          <a:lstStyle/>
          <a:p>
            <a:pPr>
              <a:lnSpc>
                <a:spcPct val="90000"/>
              </a:lnSpc>
            </a:pPr>
            <a:r>
              <a:rPr lang="en-US" sz="1800" dirty="0">
                <a:latin typeface="Arial" charset="0"/>
              </a:rPr>
              <a:t>DCHP DISCOVER</a:t>
            </a:r>
          </a:p>
        </p:txBody>
      </p:sp>
      <p:graphicFrame>
        <p:nvGraphicFramePr>
          <p:cNvPr id="31746" name="Object 2"/>
          <p:cNvGraphicFramePr>
            <a:graphicFrameLocks noGrp="1" noChangeAspect="1"/>
          </p:cNvGraphicFramePr>
          <p:nvPr>
            <p:ph idx="4294967295"/>
          </p:nvPr>
        </p:nvGraphicFramePr>
        <p:xfrm>
          <a:off x="3959754" y="1419225"/>
          <a:ext cx="4875212" cy="2220913"/>
        </p:xfrm>
        <a:graphic>
          <a:graphicData uri="http://schemas.openxmlformats.org/presentationml/2006/ole">
            <mc:AlternateContent xmlns:mc="http://schemas.openxmlformats.org/markup-compatibility/2006">
              <mc:Choice xmlns:v="urn:schemas-microsoft-com:vml" Requires="v">
                <p:oleObj spid="_x0000_s236879" name="Visio" r:id="rId4" imgW="6235700" imgH="2667000" progId="Visio.Drawing.6">
                  <p:embed/>
                </p:oleObj>
              </mc:Choice>
              <mc:Fallback>
                <p:oleObj name="Visio" r:id="rId4" imgW="6235700" imgH="2667000" progId="Visio.Drawing.6">
                  <p:embed/>
                  <p:pic>
                    <p:nvPicPr>
                      <p:cNvPr id="3174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9754" y="1419225"/>
                        <a:ext cx="4875212" cy="2220913"/>
                      </a:xfrm>
                      <a:prstGeom prst="rect">
                        <a:avLst/>
                      </a:prstGeom>
                      <a:solidFill>
                        <a:schemeClr val="accent4">
                          <a:lumMod val="40000"/>
                          <a:lumOff val="60000"/>
                        </a:schemeClr>
                      </a:solidFill>
                      <a:ln>
                        <a:noFill/>
                      </a:ln>
                      <a:effectLst/>
                    </p:spPr>
                  </p:pic>
                </p:oleObj>
              </mc:Fallback>
            </mc:AlternateContent>
          </a:graphicData>
        </a:graphic>
      </p:graphicFrame>
      <p:graphicFrame>
        <p:nvGraphicFramePr>
          <p:cNvPr id="31747" name="Object 3"/>
          <p:cNvGraphicFramePr>
            <a:graphicFrameLocks noChangeAspect="1"/>
          </p:cNvGraphicFramePr>
          <p:nvPr/>
        </p:nvGraphicFramePr>
        <p:xfrm>
          <a:off x="3959754" y="3905250"/>
          <a:ext cx="4875212" cy="2220913"/>
        </p:xfrm>
        <a:graphic>
          <a:graphicData uri="http://schemas.openxmlformats.org/presentationml/2006/ole">
            <mc:AlternateContent xmlns:mc="http://schemas.openxmlformats.org/markup-compatibility/2006">
              <mc:Choice xmlns:v="urn:schemas-microsoft-com:vml" Requires="v">
                <p:oleObj spid="_x0000_s236880" name="Visio" r:id="rId6" imgW="6235700" imgH="2667000" progId="Visio.Drawing.6">
                  <p:embed/>
                </p:oleObj>
              </mc:Choice>
              <mc:Fallback>
                <p:oleObj name="Visio" r:id="rId6" imgW="6235700" imgH="2667000" progId="Visio.Drawing.6">
                  <p:embed/>
                  <p:pic>
                    <p:nvPicPr>
                      <p:cNvPr id="3174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9754" y="3905250"/>
                        <a:ext cx="4875212" cy="2220913"/>
                      </a:xfrm>
                      <a:prstGeom prst="rect">
                        <a:avLst/>
                      </a:prstGeom>
                      <a:solidFill>
                        <a:srgbClr val="FFBE7F"/>
                      </a:solidFill>
                      <a:ln>
                        <a:noFill/>
                      </a:ln>
                    </p:spPr>
                  </p:pic>
                </p:oleObj>
              </mc:Fallback>
            </mc:AlternateContent>
          </a:graphicData>
        </a:graphic>
      </p:graphicFrame>
      <p:sp>
        <p:nvSpPr>
          <p:cNvPr id="31751" name="Rectangle 9"/>
          <p:cNvSpPr>
            <a:spLocks noChangeArrowheads="1"/>
          </p:cNvSpPr>
          <p:nvPr/>
        </p:nvSpPr>
        <p:spPr bwMode="auto">
          <a:xfrm>
            <a:off x="200025" y="4724400"/>
            <a:ext cx="3038475" cy="35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3" tIns="45717" rIns="91433" bIns="45717"/>
          <a:lstStyle/>
          <a:p>
            <a:pPr marL="342900" indent="-342900">
              <a:lnSpc>
                <a:spcPct val="90000"/>
              </a:lnSpc>
              <a:spcBef>
                <a:spcPct val="20000"/>
              </a:spcBef>
              <a:spcAft>
                <a:spcPct val="0"/>
              </a:spcAft>
              <a:buFont typeface="Arial"/>
              <a:buChar char="•"/>
              <a:tabLst>
                <a:tab pos="5661025" algn="l"/>
              </a:tabLst>
            </a:pPr>
            <a:r>
              <a:rPr lang="en-US" sz="1800" dirty="0">
                <a:latin typeface="Arial" charset="0"/>
              </a:rPr>
              <a:t>DCHP OFFER</a:t>
            </a:r>
          </a:p>
        </p:txBody>
      </p:sp>
      <p:pic>
        <p:nvPicPr>
          <p:cNvPr id="8" name="Picture 95" descr="underline_base">
            <a:extLst>
              <a:ext uri="{FF2B5EF4-FFF2-40B4-BE49-F238E27FC236}">
                <a16:creationId xmlns:a16="http://schemas.microsoft.com/office/drawing/2014/main" id="{3C7796BB-E20F-414E-9869-3B8FB488CD36}"/>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689" y="736305"/>
            <a:ext cx="6880449" cy="125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82942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63526-716B-534A-BFA8-ECB16240B094}"/>
              </a:ext>
            </a:extLst>
          </p:cNvPr>
          <p:cNvSpPr>
            <a:spLocks noGrp="1"/>
          </p:cNvSpPr>
          <p:nvPr>
            <p:ph type="title"/>
          </p:nvPr>
        </p:nvSpPr>
        <p:spPr>
          <a:xfrm>
            <a:off x="533399" y="228600"/>
            <a:ext cx="8462319" cy="586946"/>
          </a:xfrm>
        </p:spPr>
        <p:txBody>
          <a:bodyPr/>
          <a:lstStyle/>
          <a:p>
            <a:r>
              <a:rPr lang="en-US" sz="3600" dirty="0"/>
              <a:t>Hole Punching Process – Different NATs</a:t>
            </a:r>
          </a:p>
        </p:txBody>
      </p:sp>
      <p:pic>
        <p:nvPicPr>
          <p:cNvPr id="4" name="Picture 2" descr="underline_base">
            <a:extLst>
              <a:ext uri="{FF2B5EF4-FFF2-40B4-BE49-F238E27FC236}">
                <a16:creationId xmlns:a16="http://schemas.microsoft.com/office/drawing/2014/main" id="{DC7A4636-7468-5444-AFC1-008DCB9B5A9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365" y="852486"/>
            <a:ext cx="7583486" cy="163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icture containing text, map&#10;&#10;Description automatically generated">
            <a:extLst>
              <a:ext uri="{FF2B5EF4-FFF2-40B4-BE49-F238E27FC236}">
                <a16:creationId xmlns:a16="http://schemas.microsoft.com/office/drawing/2014/main" id="{8DB6CE77-F3CB-3B47-953E-3F6AFC0F08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69" y="945497"/>
            <a:ext cx="5039207" cy="5285774"/>
          </a:xfrm>
          <a:prstGeom prst="rect">
            <a:avLst/>
          </a:prstGeom>
        </p:spPr>
      </p:pic>
      <p:sp>
        <p:nvSpPr>
          <p:cNvPr id="7" name="Rectangle 6">
            <a:extLst>
              <a:ext uri="{FF2B5EF4-FFF2-40B4-BE49-F238E27FC236}">
                <a16:creationId xmlns:a16="http://schemas.microsoft.com/office/drawing/2014/main" id="{FD9AE401-E14D-1640-BE28-12475F24AC8F}"/>
              </a:ext>
            </a:extLst>
          </p:cNvPr>
          <p:cNvSpPr/>
          <p:nvPr/>
        </p:nvSpPr>
        <p:spPr bwMode="auto">
          <a:xfrm>
            <a:off x="2432639" y="4671324"/>
            <a:ext cx="1149178" cy="778476"/>
          </a:xfrm>
          <a:prstGeom prst="rect">
            <a:avLst/>
          </a:prstGeom>
          <a:noFill/>
          <a:ln w="1905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EA355B0E-2C1A-9841-8FAD-D86CFC59471F}"/>
              </a:ext>
            </a:extLst>
          </p:cNvPr>
          <p:cNvSpPr/>
          <p:nvPr/>
        </p:nvSpPr>
        <p:spPr bwMode="auto">
          <a:xfrm>
            <a:off x="2656701" y="1321186"/>
            <a:ext cx="1705233" cy="778476"/>
          </a:xfrm>
          <a:prstGeom prst="rect">
            <a:avLst/>
          </a:prstGeom>
          <a:noFill/>
          <a:ln w="1905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5883B0E1-81F7-5241-AE97-3AA00B5A44DD}"/>
              </a:ext>
            </a:extLst>
          </p:cNvPr>
          <p:cNvSpPr/>
          <p:nvPr/>
        </p:nvSpPr>
        <p:spPr>
          <a:xfrm>
            <a:off x="2504692" y="1933865"/>
            <a:ext cx="1953055" cy="14764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3CD4D80-A9A9-9649-BD31-A5D8CD4A1A57}"/>
              </a:ext>
            </a:extLst>
          </p:cNvPr>
          <p:cNvSpPr/>
          <p:nvPr/>
        </p:nvSpPr>
        <p:spPr>
          <a:xfrm>
            <a:off x="2504692" y="1784897"/>
            <a:ext cx="1953057" cy="147649"/>
          </a:xfrm>
          <a:prstGeom prst="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44185F0-0F06-EC4A-B96D-D1268B465E06}"/>
              </a:ext>
            </a:extLst>
          </p:cNvPr>
          <p:cNvSpPr/>
          <p:nvPr/>
        </p:nvSpPr>
        <p:spPr bwMode="auto">
          <a:xfrm>
            <a:off x="5979753" y="1294393"/>
            <a:ext cx="1705233" cy="778476"/>
          </a:xfrm>
          <a:prstGeom prst="rect">
            <a:avLst/>
          </a:prstGeom>
          <a:noFill/>
          <a:ln w="1905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18EFFB4E-D244-4743-8808-51C5F076BA0B}"/>
              </a:ext>
            </a:extLst>
          </p:cNvPr>
          <p:cNvSpPr/>
          <p:nvPr/>
        </p:nvSpPr>
        <p:spPr>
          <a:xfrm>
            <a:off x="5840448" y="1907072"/>
            <a:ext cx="1953055" cy="14764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FEE1916-29BE-2348-88DB-49B3FDE7E512}"/>
              </a:ext>
            </a:extLst>
          </p:cNvPr>
          <p:cNvSpPr/>
          <p:nvPr/>
        </p:nvSpPr>
        <p:spPr>
          <a:xfrm>
            <a:off x="5855840" y="1758104"/>
            <a:ext cx="1953057" cy="147649"/>
          </a:xfrm>
          <a:prstGeom prst="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DE8600E-9BFF-BB44-82A6-E3AA61C2399C}"/>
              </a:ext>
            </a:extLst>
          </p:cNvPr>
          <p:cNvSpPr/>
          <p:nvPr/>
        </p:nvSpPr>
        <p:spPr bwMode="auto">
          <a:xfrm>
            <a:off x="3106423" y="4117741"/>
            <a:ext cx="1953056" cy="778476"/>
          </a:xfrm>
          <a:prstGeom prst="rect">
            <a:avLst/>
          </a:prstGeom>
          <a:noFill/>
          <a:ln w="1905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9ABCACB0-A283-3F4A-B263-4E027EDC3AF3}"/>
              </a:ext>
            </a:extLst>
          </p:cNvPr>
          <p:cNvSpPr/>
          <p:nvPr/>
        </p:nvSpPr>
        <p:spPr bwMode="auto">
          <a:xfrm>
            <a:off x="5150612" y="4121383"/>
            <a:ext cx="2060148" cy="778476"/>
          </a:xfrm>
          <a:prstGeom prst="rect">
            <a:avLst/>
          </a:prstGeom>
          <a:noFill/>
          <a:ln w="1905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216EE23A-8518-5A4C-BCAA-7414AC300A3A}"/>
              </a:ext>
            </a:extLst>
          </p:cNvPr>
          <p:cNvSpPr/>
          <p:nvPr/>
        </p:nvSpPr>
        <p:spPr>
          <a:xfrm>
            <a:off x="3134952" y="4659909"/>
            <a:ext cx="1953055" cy="14764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E386D-4D51-9D49-8B07-7B3EEC180A2E}"/>
              </a:ext>
            </a:extLst>
          </p:cNvPr>
          <p:cNvSpPr/>
          <p:nvPr/>
        </p:nvSpPr>
        <p:spPr>
          <a:xfrm>
            <a:off x="5233679" y="4650373"/>
            <a:ext cx="1919761" cy="17400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58D2B6-6170-7544-AF26-B40FA73120B0}"/>
              </a:ext>
            </a:extLst>
          </p:cNvPr>
          <p:cNvSpPr/>
          <p:nvPr/>
        </p:nvSpPr>
        <p:spPr>
          <a:xfrm>
            <a:off x="3135082" y="4470751"/>
            <a:ext cx="1953057" cy="147649"/>
          </a:xfrm>
          <a:prstGeom prst="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5DD6FD9-FB1A-844B-9A9D-38B9AC684625}"/>
              </a:ext>
            </a:extLst>
          </p:cNvPr>
          <p:cNvSpPr/>
          <p:nvPr/>
        </p:nvSpPr>
        <p:spPr>
          <a:xfrm>
            <a:off x="5200384" y="4423619"/>
            <a:ext cx="1953056" cy="174004"/>
          </a:xfrm>
          <a:prstGeom prst="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C7407D94-0466-A04F-836A-FC2C010D0E4D}"/>
              </a:ext>
            </a:extLst>
          </p:cNvPr>
          <p:cNvCxnSpPr>
            <a:cxnSpLocks/>
          </p:cNvCxnSpPr>
          <p:nvPr/>
        </p:nvCxnSpPr>
        <p:spPr bwMode="auto">
          <a:xfrm flipH="1">
            <a:off x="4122997" y="1438226"/>
            <a:ext cx="1794368" cy="4171742"/>
          </a:xfrm>
          <a:prstGeom prst="straightConnector1">
            <a:avLst/>
          </a:prstGeom>
          <a:solidFill>
            <a:schemeClr val="accent1"/>
          </a:solidFill>
          <a:ln w="9525" cap="flat" cmpd="sng" algn="ctr">
            <a:solidFill>
              <a:srgbClr val="0070C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1" name="Straight Arrow Connector 20">
            <a:extLst>
              <a:ext uri="{FF2B5EF4-FFF2-40B4-BE49-F238E27FC236}">
                <a16:creationId xmlns:a16="http://schemas.microsoft.com/office/drawing/2014/main" id="{88FDC21B-01FC-DF47-B650-2FA57A102659}"/>
              </a:ext>
            </a:extLst>
          </p:cNvPr>
          <p:cNvCxnSpPr>
            <a:cxnSpLocks/>
          </p:cNvCxnSpPr>
          <p:nvPr/>
        </p:nvCxnSpPr>
        <p:spPr bwMode="auto">
          <a:xfrm>
            <a:off x="4411706" y="1362754"/>
            <a:ext cx="1743908" cy="4247214"/>
          </a:xfrm>
          <a:prstGeom prst="straightConnector1">
            <a:avLst/>
          </a:prstGeom>
          <a:solidFill>
            <a:schemeClr val="accent1"/>
          </a:solidFill>
          <a:ln w="9525" cap="flat" cmpd="sng" algn="ctr">
            <a:solidFill>
              <a:srgbClr val="0070C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0" name="Rectangle 29">
            <a:extLst>
              <a:ext uri="{FF2B5EF4-FFF2-40B4-BE49-F238E27FC236}">
                <a16:creationId xmlns:a16="http://schemas.microsoft.com/office/drawing/2014/main" id="{37818739-32FE-D74B-A0E0-E4A24A7BB91D}"/>
              </a:ext>
            </a:extLst>
          </p:cNvPr>
          <p:cNvSpPr/>
          <p:nvPr/>
        </p:nvSpPr>
        <p:spPr bwMode="auto">
          <a:xfrm>
            <a:off x="3990300" y="5129659"/>
            <a:ext cx="2236573" cy="321276"/>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1" name="Rectangle 30">
            <a:extLst>
              <a:ext uri="{FF2B5EF4-FFF2-40B4-BE49-F238E27FC236}">
                <a16:creationId xmlns:a16="http://schemas.microsoft.com/office/drawing/2014/main" id="{205279C6-E318-D84E-99DB-40F374F91854}"/>
              </a:ext>
            </a:extLst>
          </p:cNvPr>
          <p:cNvSpPr/>
          <p:nvPr/>
        </p:nvSpPr>
        <p:spPr bwMode="auto">
          <a:xfrm>
            <a:off x="5892652" y="3065732"/>
            <a:ext cx="395416" cy="384978"/>
          </a:xfrm>
          <a:prstGeom prst="rect">
            <a:avLst/>
          </a:prstGeom>
          <a:noFill/>
          <a:ln w="28575" cap="flat" cmpd="sng" algn="ctr">
            <a:solidFill>
              <a:srgbClr val="00B0F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2" name="TextBox 31">
            <a:extLst>
              <a:ext uri="{FF2B5EF4-FFF2-40B4-BE49-F238E27FC236}">
                <a16:creationId xmlns:a16="http://schemas.microsoft.com/office/drawing/2014/main" id="{49F928FC-1636-414D-AA3B-82E72C99E751}"/>
              </a:ext>
            </a:extLst>
          </p:cNvPr>
          <p:cNvSpPr txBox="1"/>
          <p:nvPr/>
        </p:nvSpPr>
        <p:spPr>
          <a:xfrm>
            <a:off x="3511876" y="6068108"/>
            <a:ext cx="3994370" cy="646331"/>
          </a:xfrm>
          <a:prstGeom prst="rect">
            <a:avLst/>
          </a:prstGeom>
          <a:noFill/>
        </p:spPr>
        <p:txBody>
          <a:bodyPr wrap="square" rtlCol="0">
            <a:spAutoFit/>
          </a:bodyPr>
          <a:lstStyle/>
          <a:p>
            <a:r>
              <a:rPr lang="en-US" b="1" dirty="0">
                <a:solidFill>
                  <a:srgbClr val="00B0F0"/>
                </a:solidFill>
              </a:rPr>
              <a:t>Which Connection?</a:t>
            </a:r>
          </a:p>
          <a:p>
            <a:r>
              <a:rPr lang="en-US" b="1" dirty="0">
                <a:solidFill>
                  <a:srgbClr val="FF0000"/>
                </a:solidFill>
              </a:rPr>
              <a:t>Private</a:t>
            </a:r>
            <a:r>
              <a:rPr lang="en-US" b="1" dirty="0">
                <a:solidFill>
                  <a:srgbClr val="00B0F0"/>
                </a:solidFill>
              </a:rPr>
              <a:t> wont work - Different NATs</a:t>
            </a:r>
          </a:p>
        </p:txBody>
      </p:sp>
      <p:cxnSp>
        <p:nvCxnSpPr>
          <p:cNvPr id="33" name="Straight Arrow Connector 32">
            <a:extLst>
              <a:ext uri="{FF2B5EF4-FFF2-40B4-BE49-F238E27FC236}">
                <a16:creationId xmlns:a16="http://schemas.microsoft.com/office/drawing/2014/main" id="{9778FC81-E53B-1C4E-AB1C-2E034646F452}"/>
              </a:ext>
            </a:extLst>
          </p:cNvPr>
          <p:cNvCxnSpPr>
            <a:cxnSpLocks/>
          </p:cNvCxnSpPr>
          <p:nvPr/>
        </p:nvCxnSpPr>
        <p:spPr bwMode="auto">
          <a:xfrm flipH="1" flipV="1">
            <a:off x="4687030" y="3200401"/>
            <a:ext cx="108327" cy="286770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4" name="Straight Arrow Connector 33">
            <a:extLst>
              <a:ext uri="{FF2B5EF4-FFF2-40B4-BE49-F238E27FC236}">
                <a16:creationId xmlns:a16="http://schemas.microsoft.com/office/drawing/2014/main" id="{B2FD65C9-BC16-6D44-B00C-F16BCF326D8C}"/>
              </a:ext>
            </a:extLst>
          </p:cNvPr>
          <p:cNvCxnSpPr>
            <a:cxnSpLocks/>
          </p:cNvCxnSpPr>
          <p:nvPr/>
        </p:nvCxnSpPr>
        <p:spPr bwMode="auto">
          <a:xfrm flipV="1">
            <a:off x="5171074" y="3074002"/>
            <a:ext cx="682604" cy="295830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7129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30" grpId="0" animBg="1"/>
      <p:bldP spid="31" grpId="0" animBg="1"/>
      <p:bldP spid="3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1-24 at 5.42.42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t="-1" b="-1"/>
          <a:stretch/>
        </p:blipFill>
        <p:spPr>
          <a:xfrm>
            <a:off x="779463" y="1087784"/>
            <a:ext cx="7583487" cy="4970463"/>
          </a:xfrm>
        </p:spPr>
      </p:pic>
      <p:sp>
        <p:nvSpPr>
          <p:cNvPr id="2" name="Title 1"/>
          <p:cNvSpPr>
            <a:spLocks noGrp="1"/>
          </p:cNvSpPr>
          <p:nvPr>
            <p:ph type="title"/>
          </p:nvPr>
        </p:nvSpPr>
        <p:spPr>
          <a:xfrm>
            <a:off x="93211" y="196641"/>
            <a:ext cx="8859795" cy="685800"/>
          </a:xfrm>
        </p:spPr>
        <p:txBody>
          <a:bodyPr/>
          <a:lstStyle/>
          <a:p>
            <a:r>
              <a:rPr lang="en-US" dirty="0"/>
              <a:t>After Hole Punching: Different NATs</a:t>
            </a:r>
          </a:p>
        </p:txBody>
      </p:sp>
      <p:sp>
        <p:nvSpPr>
          <p:cNvPr id="3" name="Rectangle 2">
            <a:extLst>
              <a:ext uri="{FF2B5EF4-FFF2-40B4-BE49-F238E27FC236}">
                <a16:creationId xmlns:a16="http://schemas.microsoft.com/office/drawing/2014/main" id="{D05F5D5D-8FE1-9C48-B3A0-83E3F8C5FC1E}"/>
              </a:ext>
            </a:extLst>
          </p:cNvPr>
          <p:cNvSpPr/>
          <p:nvPr/>
        </p:nvSpPr>
        <p:spPr>
          <a:xfrm>
            <a:off x="1166648" y="2406869"/>
            <a:ext cx="1975945" cy="241738"/>
          </a:xfrm>
          <a:prstGeom prst="rect">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EFA44D8-EA3C-8D4B-879D-913739565722}"/>
              </a:ext>
            </a:extLst>
          </p:cNvPr>
          <p:cNvSpPr/>
          <p:nvPr/>
        </p:nvSpPr>
        <p:spPr>
          <a:xfrm>
            <a:off x="5659820" y="2370083"/>
            <a:ext cx="1975945" cy="241738"/>
          </a:xfrm>
          <a:prstGeom prst="rect">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95D1643-2253-1B4B-9C38-AB9347B00D86}"/>
              </a:ext>
            </a:extLst>
          </p:cNvPr>
          <p:cNvSpPr txBox="1"/>
          <p:nvPr/>
        </p:nvSpPr>
        <p:spPr>
          <a:xfrm>
            <a:off x="4067504" y="2805473"/>
            <a:ext cx="814647" cy="369332"/>
          </a:xfrm>
          <a:prstGeom prst="rect">
            <a:avLst/>
          </a:prstGeom>
          <a:noFill/>
        </p:spPr>
        <p:txBody>
          <a:bodyPr wrap="none" rtlCol="0">
            <a:spAutoFit/>
          </a:bodyPr>
          <a:lstStyle/>
          <a:p>
            <a:r>
              <a:rPr lang="en-US" dirty="0">
                <a:solidFill>
                  <a:srgbClr val="00B050"/>
                </a:solidFill>
              </a:rPr>
              <a:t>Public</a:t>
            </a:r>
          </a:p>
        </p:txBody>
      </p:sp>
      <p:sp>
        <p:nvSpPr>
          <p:cNvPr id="9" name="Rectangle 8">
            <a:extLst>
              <a:ext uri="{FF2B5EF4-FFF2-40B4-BE49-F238E27FC236}">
                <a16:creationId xmlns:a16="http://schemas.microsoft.com/office/drawing/2014/main" id="{672EDF81-1245-424B-A50C-4FAA7D9921AE}"/>
              </a:ext>
            </a:extLst>
          </p:cNvPr>
          <p:cNvSpPr/>
          <p:nvPr/>
        </p:nvSpPr>
        <p:spPr>
          <a:xfrm>
            <a:off x="4792717" y="3500680"/>
            <a:ext cx="1618594" cy="241738"/>
          </a:xfrm>
          <a:prstGeom prst="rect">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4AB116E-421C-BE40-A7AF-5AD1DBA0810D}"/>
              </a:ext>
            </a:extLst>
          </p:cNvPr>
          <p:cNvSpPr/>
          <p:nvPr/>
        </p:nvSpPr>
        <p:spPr>
          <a:xfrm>
            <a:off x="2643351" y="3496160"/>
            <a:ext cx="1618594" cy="241738"/>
          </a:xfrm>
          <a:prstGeom prst="rect">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0F78116A-C3CA-B44E-A33A-33BD985E960B}"/>
              </a:ext>
            </a:extLst>
          </p:cNvPr>
          <p:cNvCxnSpPr/>
          <p:nvPr/>
        </p:nvCxnSpPr>
        <p:spPr>
          <a:xfrm flipH="1" flipV="1">
            <a:off x="2459421" y="2750661"/>
            <a:ext cx="1502979" cy="234277"/>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7413A30B-E366-3F4B-96DC-1B7BBCCD844B}"/>
              </a:ext>
            </a:extLst>
          </p:cNvPr>
          <p:cNvCxnSpPr>
            <a:cxnSpLocks/>
          </p:cNvCxnSpPr>
          <p:nvPr/>
        </p:nvCxnSpPr>
        <p:spPr>
          <a:xfrm flipV="1">
            <a:off x="4882152" y="2683080"/>
            <a:ext cx="1529159" cy="29284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pic>
        <p:nvPicPr>
          <p:cNvPr id="17" name="Picture 2" descr="underline_base">
            <a:extLst>
              <a:ext uri="{FF2B5EF4-FFF2-40B4-BE49-F238E27FC236}">
                <a16:creationId xmlns:a16="http://schemas.microsoft.com/office/drawing/2014/main" id="{2D703DF6-4308-8F40-A01C-D805950E6E7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226" y="892295"/>
            <a:ext cx="8402504" cy="124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a:extLst>
              <a:ext uri="{FF2B5EF4-FFF2-40B4-BE49-F238E27FC236}">
                <a16:creationId xmlns:a16="http://schemas.microsoft.com/office/drawing/2014/main" id="{A8CB9B96-03E5-CC46-8725-005092F6ACC7}"/>
              </a:ext>
            </a:extLst>
          </p:cNvPr>
          <p:cNvCxnSpPr/>
          <p:nvPr/>
        </p:nvCxnSpPr>
        <p:spPr bwMode="auto">
          <a:xfrm>
            <a:off x="3888828" y="5116279"/>
            <a:ext cx="1187669" cy="0"/>
          </a:xfrm>
          <a:prstGeom prst="straightConnector1">
            <a:avLst/>
          </a:prstGeom>
          <a:solidFill>
            <a:schemeClr val="accent1"/>
          </a:solidFill>
          <a:ln w="57150" cap="flat" cmpd="sng" algn="ctr">
            <a:solidFill>
              <a:schemeClr val="bg2"/>
            </a:solidFill>
            <a:prstDash val="solid"/>
            <a:round/>
            <a:headEnd type="triangle"/>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5" name="TextBox 14">
            <a:extLst>
              <a:ext uri="{FF2B5EF4-FFF2-40B4-BE49-F238E27FC236}">
                <a16:creationId xmlns:a16="http://schemas.microsoft.com/office/drawing/2014/main" id="{CC6C6B7A-10E6-0442-8153-2E4ED2877836}"/>
              </a:ext>
            </a:extLst>
          </p:cNvPr>
          <p:cNvSpPr txBox="1"/>
          <p:nvPr/>
        </p:nvSpPr>
        <p:spPr>
          <a:xfrm>
            <a:off x="3623868" y="5984133"/>
            <a:ext cx="3823918" cy="830997"/>
          </a:xfrm>
          <a:prstGeom prst="rect">
            <a:avLst/>
          </a:prstGeom>
          <a:noFill/>
        </p:spPr>
        <p:txBody>
          <a:bodyPr wrap="square" rtlCol="0">
            <a:spAutoFit/>
          </a:bodyPr>
          <a:lstStyle/>
          <a:p>
            <a:r>
              <a:rPr lang="en-US" sz="1200" b="1" dirty="0">
                <a:solidFill>
                  <a:srgbClr val="C00000"/>
                </a:solidFill>
              </a:rPr>
              <a:t>Session A-B</a:t>
            </a:r>
          </a:p>
          <a:p>
            <a:r>
              <a:rPr lang="en-US" sz="1200" dirty="0"/>
              <a:t>Connection - A to Router 10.0.0.1 155.99.25.11</a:t>
            </a:r>
          </a:p>
          <a:p>
            <a:r>
              <a:rPr lang="en-US" sz="1200" dirty="0"/>
              <a:t>Connection - Router to Router 155.99.25 138.76.29.7</a:t>
            </a:r>
          </a:p>
          <a:p>
            <a:r>
              <a:rPr lang="en-US" sz="1200" dirty="0"/>
              <a:t>Connection - Router to B 138.76.29.7 10.1.</a:t>
            </a:r>
            <a:r>
              <a:rPr lang="en-US" sz="1100" dirty="0"/>
              <a:t>1.3</a:t>
            </a:r>
            <a:endParaRPr lang="en-US" sz="1000" dirty="0"/>
          </a:p>
        </p:txBody>
      </p:sp>
      <p:sp>
        <p:nvSpPr>
          <p:cNvPr id="19" name="U-Turn Arrow 18">
            <a:extLst>
              <a:ext uri="{FF2B5EF4-FFF2-40B4-BE49-F238E27FC236}">
                <a16:creationId xmlns:a16="http://schemas.microsoft.com/office/drawing/2014/main" id="{136A2BEA-3FF7-1F4F-BC7B-2894EAEFEDD2}"/>
              </a:ext>
            </a:extLst>
          </p:cNvPr>
          <p:cNvSpPr/>
          <p:nvPr/>
        </p:nvSpPr>
        <p:spPr bwMode="auto">
          <a:xfrm>
            <a:off x="3275437" y="2501463"/>
            <a:ext cx="2384383" cy="1744717"/>
          </a:xfrm>
          <a:prstGeom prst="uturnArrow">
            <a:avLst>
              <a:gd name="adj1" fmla="val 6546"/>
              <a:gd name="adj2" fmla="val 8541"/>
              <a:gd name="adj3" fmla="val 22506"/>
              <a:gd name="adj4" fmla="val 43750"/>
              <a:gd name="adj5" fmla="val 92456"/>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20" name="Straight Arrow Connector 19">
            <a:extLst>
              <a:ext uri="{FF2B5EF4-FFF2-40B4-BE49-F238E27FC236}">
                <a16:creationId xmlns:a16="http://schemas.microsoft.com/office/drawing/2014/main" id="{3853C635-BCC3-7141-B2AC-FA9277A3BE1B}"/>
              </a:ext>
            </a:extLst>
          </p:cNvPr>
          <p:cNvCxnSpPr/>
          <p:nvPr/>
        </p:nvCxnSpPr>
        <p:spPr bwMode="auto">
          <a:xfrm>
            <a:off x="3275437" y="5965705"/>
            <a:ext cx="2260390" cy="0"/>
          </a:xfrm>
          <a:prstGeom prst="straightConnector1">
            <a:avLst/>
          </a:prstGeom>
          <a:ln w="38100">
            <a:solidFill>
              <a:srgbClr val="00B050"/>
            </a:solidFill>
            <a:headEnd type="triangle"/>
            <a:tailEnd type="triangle"/>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26D9EBA-96D2-D447-A44D-3F84D7606E86}"/>
              </a:ext>
            </a:extLst>
          </p:cNvPr>
          <p:cNvCxnSpPr/>
          <p:nvPr/>
        </p:nvCxnSpPr>
        <p:spPr bwMode="auto">
          <a:xfrm flipH="1" flipV="1">
            <a:off x="2224216" y="2750661"/>
            <a:ext cx="918377" cy="319293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88D59C32-6C0C-5B4F-AC4B-E71BA8DF825A}"/>
              </a:ext>
            </a:extLst>
          </p:cNvPr>
          <p:cNvCxnSpPr/>
          <p:nvPr/>
        </p:nvCxnSpPr>
        <p:spPr bwMode="auto">
          <a:xfrm flipV="1">
            <a:off x="5832389" y="2683080"/>
            <a:ext cx="914400" cy="328262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1" name="Rectangle 20">
            <a:extLst>
              <a:ext uri="{FF2B5EF4-FFF2-40B4-BE49-F238E27FC236}">
                <a16:creationId xmlns:a16="http://schemas.microsoft.com/office/drawing/2014/main" id="{E1368AD4-D7D1-B041-A500-FE261195CAEB}"/>
              </a:ext>
            </a:extLst>
          </p:cNvPr>
          <p:cNvSpPr/>
          <p:nvPr/>
        </p:nvSpPr>
        <p:spPr>
          <a:xfrm>
            <a:off x="858298" y="4516292"/>
            <a:ext cx="1975945" cy="24173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3812457A-FBCE-5242-97B9-529559F88F67}"/>
              </a:ext>
            </a:extLst>
          </p:cNvPr>
          <p:cNvCxnSpPr/>
          <p:nvPr/>
        </p:nvCxnSpPr>
        <p:spPr bwMode="auto">
          <a:xfrm flipV="1">
            <a:off x="1977081" y="2683080"/>
            <a:ext cx="0" cy="1833212"/>
          </a:xfrm>
          <a:prstGeom prst="straightConnector1">
            <a:avLst/>
          </a:prstGeom>
          <a:solidFill>
            <a:schemeClr val="accent1"/>
          </a:solidFill>
          <a:ln w="19050" cap="flat" cmpd="sng" algn="ctr">
            <a:solidFill>
              <a:srgbClr val="C00000"/>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195B3EED-C571-454A-AB94-90A452093CDE}"/>
              </a:ext>
            </a:extLst>
          </p:cNvPr>
          <p:cNvCxnSpPr/>
          <p:nvPr/>
        </p:nvCxnSpPr>
        <p:spPr bwMode="auto">
          <a:xfrm>
            <a:off x="3261519" y="2479191"/>
            <a:ext cx="2260390" cy="0"/>
          </a:xfrm>
          <a:prstGeom prst="straightConnector1">
            <a:avLst/>
          </a:prstGeom>
          <a:ln w="38100">
            <a:solidFill>
              <a:srgbClr val="00B050"/>
            </a:solidFill>
            <a:headEnd type="triangle"/>
            <a:tailEnd type="triangle"/>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128B347-1BE3-EA4C-A5DD-27CDAE0EDE05}"/>
              </a:ext>
            </a:extLst>
          </p:cNvPr>
          <p:cNvCxnSpPr/>
          <p:nvPr/>
        </p:nvCxnSpPr>
        <p:spPr bwMode="auto">
          <a:xfrm flipV="1">
            <a:off x="6800335" y="2683080"/>
            <a:ext cx="0" cy="1833212"/>
          </a:xfrm>
          <a:prstGeom prst="straightConnector1">
            <a:avLst/>
          </a:prstGeom>
          <a:solidFill>
            <a:schemeClr val="accent1"/>
          </a:solidFill>
          <a:ln w="19050" cap="flat" cmpd="sng" algn="ctr">
            <a:solidFill>
              <a:srgbClr val="C00000"/>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 name="Rectangle 26">
            <a:extLst>
              <a:ext uri="{FF2B5EF4-FFF2-40B4-BE49-F238E27FC236}">
                <a16:creationId xmlns:a16="http://schemas.microsoft.com/office/drawing/2014/main" id="{869DC50D-BE3B-A74D-AD9E-FE2C97C1EA64}"/>
              </a:ext>
            </a:extLst>
          </p:cNvPr>
          <p:cNvSpPr/>
          <p:nvPr/>
        </p:nvSpPr>
        <p:spPr>
          <a:xfrm>
            <a:off x="5931385" y="4537725"/>
            <a:ext cx="1975945" cy="24173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995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1" grpId="0" animBg="1"/>
      <p:bldP spid="2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3">
            <a:extLst>
              <a:ext uri="{FF2B5EF4-FFF2-40B4-BE49-F238E27FC236}">
                <a16:creationId xmlns:a16="http://schemas.microsoft.com/office/drawing/2014/main" id="{DE6A06A0-174C-A649-A60F-FC248C245616}"/>
              </a:ext>
            </a:extLst>
          </p:cNvPr>
          <p:cNvSpPr>
            <a:spLocks noGrp="1" noChangeArrowheads="1"/>
          </p:cNvSpPr>
          <p:nvPr>
            <p:ph type="body" idx="1"/>
          </p:nvPr>
        </p:nvSpPr>
        <p:spPr>
          <a:xfrm>
            <a:off x="369888" y="1390135"/>
            <a:ext cx="8418512" cy="4648200"/>
          </a:xfrm>
        </p:spPr>
        <p:txBody>
          <a:bodyPr/>
          <a:lstStyle/>
          <a:p>
            <a:r>
              <a:rPr lang="en-US" altLang="en-US" dirty="0">
                <a:ea typeface="ＭＳ Ｐゴシック" panose="020B0600070205080204" pitchFamily="34" charset="-128"/>
                <a:cs typeface="ＭＳ Ｐゴシック" panose="020B0600070205080204" pitchFamily="34" charset="-128"/>
              </a:rPr>
              <a:t>local network uses just one IP address as far as outside world is concerned:</a:t>
            </a:r>
          </a:p>
          <a:p>
            <a:pPr lvl="1">
              <a:buFont typeface="Wingdings" pitchFamily="2" charset="2"/>
              <a:buChar char="§"/>
            </a:pPr>
            <a:r>
              <a:rPr lang="en-US" altLang="en-US" dirty="0">
                <a:latin typeface="Gill Sans MT" panose="020B0502020104020203" pitchFamily="34" charset="77"/>
                <a:ea typeface="ＭＳ Ｐゴシック" panose="020B0600070205080204" pitchFamily="34" charset="-128"/>
              </a:rPr>
              <a:t>range of addresses not needed from ISP:  just one IP address for all devices</a:t>
            </a:r>
          </a:p>
          <a:p>
            <a:pPr lvl="1">
              <a:buFont typeface="Wingdings" pitchFamily="2" charset="2"/>
              <a:buChar char="§"/>
            </a:pPr>
            <a:r>
              <a:rPr lang="en-US" altLang="en-US" dirty="0">
                <a:latin typeface="Gill Sans MT" panose="020B0502020104020203" pitchFamily="34" charset="77"/>
                <a:ea typeface="ＭＳ Ｐゴシック" panose="020B0600070205080204" pitchFamily="34" charset="-128"/>
              </a:rPr>
              <a:t>can change addresses of devices in local network without notifying outside world</a:t>
            </a:r>
          </a:p>
          <a:p>
            <a:pPr lvl="1">
              <a:buFont typeface="Wingdings" pitchFamily="2" charset="2"/>
              <a:buChar char="§"/>
            </a:pPr>
            <a:r>
              <a:rPr lang="en-US" altLang="en-US" dirty="0">
                <a:latin typeface="Gill Sans MT" panose="020B0502020104020203" pitchFamily="34" charset="77"/>
                <a:ea typeface="ＭＳ Ｐゴシック" panose="020B0600070205080204" pitchFamily="34" charset="-128"/>
              </a:rPr>
              <a:t>can change ISP without changing addresses of devices in local network</a:t>
            </a:r>
          </a:p>
          <a:p>
            <a:pPr lvl="1">
              <a:buFont typeface="Wingdings" pitchFamily="2" charset="2"/>
              <a:buChar char="§"/>
            </a:pPr>
            <a:r>
              <a:rPr lang="en-US" altLang="en-US" dirty="0">
                <a:latin typeface="Gill Sans MT" panose="020B0502020104020203" pitchFamily="34" charset="77"/>
                <a:ea typeface="ＭＳ Ｐゴシック" panose="020B0600070205080204" pitchFamily="34" charset="-128"/>
              </a:rPr>
              <a:t>Inherent/built in security - devices inside local net not explicitly addressable/visible by outside world</a:t>
            </a:r>
            <a:endParaRPr lang="en-US" altLang="en-US" dirty="0">
              <a:ea typeface="ＭＳ Ｐゴシック" panose="020B0600070205080204" pitchFamily="34" charset="-128"/>
              <a:cs typeface="ＭＳ Ｐゴシック" panose="020B0600070205080204" pitchFamily="34" charset="-128"/>
            </a:endParaRPr>
          </a:p>
        </p:txBody>
      </p:sp>
      <p:sp>
        <p:nvSpPr>
          <p:cNvPr id="57349" name="Rectangle 8">
            <a:extLst>
              <a:ext uri="{FF2B5EF4-FFF2-40B4-BE49-F238E27FC236}">
                <a16:creationId xmlns:a16="http://schemas.microsoft.com/office/drawing/2014/main" id="{E28FEFF4-2438-B249-8A80-323FF17C9E5F}"/>
              </a:ext>
            </a:extLst>
          </p:cNvPr>
          <p:cNvSpPr>
            <a:spLocks noGrp="1" noChangeArrowheads="1"/>
          </p:cNvSpPr>
          <p:nvPr>
            <p:ph type="title"/>
          </p:nvPr>
        </p:nvSpPr>
        <p:spPr>
          <a:xfrm>
            <a:off x="533400" y="230188"/>
            <a:ext cx="8091488" cy="908050"/>
          </a:xfrm>
        </p:spPr>
        <p:txBody>
          <a:bodyPr/>
          <a:lstStyle/>
          <a:p>
            <a:pPr>
              <a:defRPr/>
            </a:pPr>
            <a:r>
              <a:rPr lang="en-US" dirty="0">
                <a:cs typeface="+mj-cs"/>
              </a:rPr>
              <a:t>NAT Pros</a:t>
            </a:r>
          </a:p>
        </p:txBody>
      </p:sp>
      <p:pic>
        <p:nvPicPr>
          <p:cNvPr id="103427" name="Picture 9" descr="underline_base">
            <a:extLst>
              <a:ext uri="{FF2B5EF4-FFF2-40B4-BE49-F238E27FC236}">
                <a16:creationId xmlns:a16="http://schemas.microsoft.com/office/drawing/2014/main" id="{8D3A665D-A0FF-0243-A38D-E00637A771CC}"/>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51" y="1022377"/>
            <a:ext cx="2439001" cy="11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26483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3">
            <a:extLst>
              <a:ext uri="{FF2B5EF4-FFF2-40B4-BE49-F238E27FC236}">
                <a16:creationId xmlns:a16="http://schemas.microsoft.com/office/drawing/2014/main" id="{3DD759CE-4897-0E4D-B79E-DE103F78C879}"/>
              </a:ext>
            </a:extLst>
          </p:cNvPr>
          <p:cNvSpPr>
            <a:spLocks noGrp="1" noChangeArrowheads="1"/>
          </p:cNvSpPr>
          <p:nvPr>
            <p:ph type="body" idx="1"/>
          </p:nvPr>
        </p:nvSpPr>
        <p:spPr>
          <a:xfrm>
            <a:off x="533400" y="1473200"/>
            <a:ext cx="7772400" cy="4648200"/>
          </a:xfrm>
        </p:spPr>
        <p:txBody>
          <a:bodyPr/>
          <a:lstStyle/>
          <a:p>
            <a:r>
              <a:rPr lang="en-US" altLang="en-US" dirty="0">
                <a:ea typeface="ＭＳ Ｐゴシック" panose="020B0600070205080204" pitchFamily="34" charset="-128"/>
                <a:cs typeface="ＭＳ Ｐゴシック" panose="020B0600070205080204" pitchFamily="34" charset="-128"/>
              </a:rPr>
              <a:t>16-bit port-number field: </a:t>
            </a:r>
          </a:p>
          <a:p>
            <a:pPr lvl="1"/>
            <a:r>
              <a:rPr lang="en-US" altLang="en-US" sz="2800" dirty="0">
                <a:latin typeface="Gill Sans MT" panose="020B0502020104020203" pitchFamily="34" charset="77"/>
                <a:ea typeface="ＭＳ Ｐゴシック" panose="020B0600070205080204" pitchFamily="34" charset="-128"/>
              </a:rPr>
              <a:t>60,000 simultaneous connections with a </a:t>
            </a:r>
            <a:r>
              <a:rPr lang="en-US" altLang="en-US" sz="2800" dirty="0">
                <a:solidFill>
                  <a:srgbClr val="C00000"/>
                </a:solidFill>
                <a:latin typeface="Gill Sans MT" panose="020B0502020104020203" pitchFamily="34" charset="77"/>
                <a:ea typeface="ＭＳ Ｐゴシック" panose="020B0600070205080204" pitchFamily="34" charset="-128"/>
              </a:rPr>
              <a:t>single</a:t>
            </a:r>
            <a:r>
              <a:rPr lang="en-US" altLang="en-US" sz="2800" dirty="0">
                <a:latin typeface="Gill Sans MT" panose="020B0502020104020203" pitchFamily="34" charset="77"/>
                <a:ea typeface="ＭＳ Ｐゴシック" panose="020B0600070205080204" pitchFamily="34" charset="-128"/>
              </a:rPr>
              <a:t> LAN-side address!</a:t>
            </a:r>
          </a:p>
          <a:p>
            <a:r>
              <a:rPr lang="en-US" altLang="en-US" dirty="0">
                <a:ea typeface="ＭＳ Ｐゴシック" panose="020B0600070205080204" pitchFamily="34" charset="-128"/>
                <a:cs typeface="ＭＳ Ｐゴシック" panose="020B0600070205080204" pitchFamily="34" charset="-128"/>
              </a:rPr>
              <a:t>NAT is controversial:</a:t>
            </a:r>
          </a:p>
          <a:p>
            <a:pPr lvl="1"/>
            <a:r>
              <a:rPr lang="en-US" altLang="en-US" sz="2800" dirty="0">
                <a:latin typeface="Gill Sans MT" panose="020B0502020104020203" pitchFamily="34" charset="77"/>
                <a:ea typeface="ＭＳ Ｐゴシック" panose="020B0600070205080204" pitchFamily="34" charset="-128"/>
              </a:rPr>
              <a:t>routers should only process up to layer 3</a:t>
            </a:r>
          </a:p>
          <a:p>
            <a:pPr lvl="1"/>
            <a:r>
              <a:rPr lang="en-US" altLang="en-US" sz="2800" dirty="0">
                <a:latin typeface="Gill Sans MT" panose="020B0502020104020203" pitchFamily="34" charset="77"/>
                <a:ea typeface="ＭＳ Ｐゴシック" panose="020B0600070205080204" pitchFamily="34" charset="-128"/>
              </a:rPr>
              <a:t>address shortage should be solved: -&gt; IPv6</a:t>
            </a:r>
          </a:p>
          <a:p>
            <a:pPr lvl="1"/>
            <a:r>
              <a:rPr lang="en-US" altLang="en-US" sz="2800" dirty="0">
                <a:latin typeface="Gill Sans MT" panose="020B0502020104020203" pitchFamily="34" charset="77"/>
                <a:ea typeface="ＭＳ Ｐゴシック" panose="020B0600070205080204" pitchFamily="34" charset="-128"/>
              </a:rPr>
              <a:t>violates end-to-end argument</a:t>
            </a:r>
          </a:p>
          <a:p>
            <a:pPr lvl="1"/>
            <a:r>
              <a:rPr lang="en-US" altLang="en-US" sz="2800" dirty="0">
                <a:latin typeface="Gill Sans MT" panose="020B0502020104020203" pitchFamily="34" charset="77"/>
                <a:ea typeface="Gill Sans MT" panose="020B0502020104020203" pitchFamily="34" charset="77"/>
                <a:cs typeface="Gill Sans MT" panose="020B0502020104020203" pitchFamily="34" charset="77"/>
              </a:rPr>
              <a:t>NAT existence and usage must be taken into account by app designers, e.g., P2P applications (rendezvous servers, addresses in payload, etc.)</a:t>
            </a:r>
          </a:p>
          <a:p>
            <a:pPr marL="0" indent="0">
              <a:buNone/>
            </a:pPr>
            <a:endParaRPr lang="en-US" altLang="en-US" dirty="0">
              <a:ea typeface="ＭＳ Ｐゴシック" panose="020B0600070205080204" pitchFamily="34" charset="-128"/>
              <a:cs typeface="ＭＳ Ｐゴシック" panose="020B0600070205080204" pitchFamily="34" charset="-128"/>
            </a:endParaRPr>
          </a:p>
        </p:txBody>
      </p:sp>
      <p:sp>
        <p:nvSpPr>
          <p:cNvPr id="60421" name="Rectangle 5">
            <a:extLst>
              <a:ext uri="{FF2B5EF4-FFF2-40B4-BE49-F238E27FC236}">
                <a16:creationId xmlns:a16="http://schemas.microsoft.com/office/drawing/2014/main" id="{DFE593BC-62A4-1846-AD52-198C86983CB0}"/>
              </a:ext>
            </a:extLst>
          </p:cNvPr>
          <p:cNvSpPr>
            <a:spLocks noGrp="1" noChangeArrowheads="1"/>
          </p:cNvSpPr>
          <p:nvPr>
            <p:ph type="title"/>
          </p:nvPr>
        </p:nvSpPr>
        <p:spPr>
          <a:xfrm>
            <a:off x="533400" y="230188"/>
            <a:ext cx="8091488" cy="908050"/>
          </a:xfrm>
        </p:spPr>
        <p:txBody>
          <a:bodyPr/>
          <a:lstStyle/>
          <a:p>
            <a:pPr>
              <a:defRPr/>
            </a:pPr>
            <a:r>
              <a:rPr lang="en-US" dirty="0">
                <a:cs typeface="+mj-cs"/>
              </a:rPr>
              <a:t>NAT Cons</a:t>
            </a:r>
          </a:p>
        </p:txBody>
      </p:sp>
      <p:pic>
        <p:nvPicPr>
          <p:cNvPr id="106499" name="Picture 6" descr="underline_base">
            <a:extLst>
              <a:ext uri="{FF2B5EF4-FFF2-40B4-BE49-F238E27FC236}">
                <a16:creationId xmlns:a16="http://schemas.microsoft.com/office/drawing/2014/main" id="{76B4F3D0-53E6-EC41-90DA-A90DE3B68AB0}"/>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89" y="922338"/>
            <a:ext cx="2806864"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5169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441AA-1560-5441-941C-E31C1F24326F}"/>
              </a:ext>
            </a:extLst>
          </p:cNvPr>
          <p:cNvSpPr>
            <a:spLocks noGrp="1"/>
          </p:cNvSpPr>
          <p:nvPr>
            <p:ph type="title"/>
          </p:nvPr>
        </p:nvSpPr>
        <p:spPr>
          <a:xfrm>
            <a:off x="372268" y="228600"/>
            <a:ext cx="7772400" cy="529777"/>
          </a:xfrm>
        </p:spPr>
        <p:txBody>
          <a:bodyPr/>
          <a:lstStyle/>
          <a:p>
            <a:r>
              <a:rPr lang="en-US" dirty="0"/>
              <a:t>Discover and Offer Interactions</a:t>
            </a:r>
          </a:p>
        </p:txBody>
      </p:sp>
      <p:sp>
        <p:nvSpPr>
          <p:cNvPr id="4" name="Footer Placeholder 3">
            <a:extLst>
              <a:ext uri="{FF2B5EF4-FFF2-40B4-BE49-F238E27FC236}">
                <a16:creationId xmlns:a16="http://schemas.microsoft.com/office/drawing/2014/main" id="{56B2290B-16FC-CE43-A08F-2B2E31007658}"/>
              </a:ext>
            </a:extLst>
          </p:cNvPr>
          <p:cNvSpPr>
            <a:spLocks noGrp="1"/>
          </p:cNvSpPr>
          <p:nvPr>
            <p:ph type="ftr" sz="quarter" idx="4294967295"/>
          </p:nvPr>
        </p:nvSpPr>
        <p:spPr>
          <a:xfrm>
            <a:off x="5410200" y="6481682"/>
            <a:ext cx="2895600" cy="287338"/>
          </a:xfrm>
          <a:prstGeom prst="rect">
            <a:avLst/>
          </a:prstGeom>
        </p:spPr>
        <p:txBody>
          <a:bodyPr/>
          <a:lstStyle/>
          <a:p>
            <a:pPr>
              <a:defRPr/>
            </a:pPr>
            <a:r>
              <a:rPr lang="en-US"/>
              <a:t>Network Layer</a:t>
            </a:r>
            <a:endParaRPr lang="en-US" dirty="0"/>
          </a:p>
        </p:txBody>
      </p:sp>
      <p:sp>
        <p:nvSpPr>
          <p:cNvPr id="5" name="Slide Number Placeholder 4">
            <a:extLst>
              <a:ext uri="{FF2B5EF4-FFF2-40B4-BE49-F238E27FC236}">
                <a16:creationId xmlns:a16="http://schemas.microsoft.com/office/drawing/2014/main" id="{A9891AD7-AF2D-FE44-8EEA-84E63883E839}"/>
              </a:ext>
            </a:extLst>
          </p:cNvPr>
          <p:cNvSpPr>
            <a:spLocks noGrp="1"/>
          </p:cNvSpPr>
          <p:nvPr>
            <p:ph type="sldNum" sz="quarter" idx="4294967295"/>
          </p:nvPr>
        </p:nvSpPr>
        <p:spPr>
          <a:xfrm>
            <a:off x="8324850" y="6481763"/>
            <a:ext cx="676275" cy="276225"/>
          </a:xfrm>
          <a:prstGeom prst="rect">
            <a:avLst/>
          </a:prstGeom>
        </p:spPr>
        <p:txBody>
          <a:bodyPr/>
          <a:lstStyle/>
          <a:p>
            <a:r>
              <a:rPr lang="en-US" altLang="en-US"/>
              <a:t>4-</a:t>
            </a:r>
            <a:fld id="{2B9D4F64-E798-BB46-88F4-3B00D3152AC0}" type="slidenum">
              <a:rPr lang="en-US" altLang="en-US" smtClean="0"/>
              <a:pPr/>
              <a:t>9</a:t>
            </a:fld>
            <a:endParaRPr lang="en-US" altLang="en-US"/>
          </a:p>
        </p:txBody>
      </p:sp>
      <p:sp>
        <p:nvSpPr>
          <p:cNvPr id="6" name="Rectangle 3">
            <a:extLst>
              <a:ext uri="{FF2B5EF4-FFF2-40B4-BE49-F238E27FC236}">
                <a16:creationId xmlns:a16="http://schemas.microsoft.com/office/drawing/2014/main" id="{EBDA3DBF-C8A9-944D-A536-DCB1D23609AC}"/>
              </a:ext>
            </a:extLst>
          </p:cNvPr>
          <p:cNvSpPr>
            <a:spLocks noGrp="1" noChangeArrowheads="1"/>
          </p:cNvSpPr>
          <p:nvPr>
            <p:ph idx="1"/>
          </p:nvPr>
        </p:nvSpPr>
        <p:spPr>
          <a:xfrm>
            <a:off x="533400" y="1131416"/>
            <a:ext cx="7772400" cy="5116984"/>
          </a:xfrm>
          <a:solidFill>
            <a:schemeClr val="bg1"/>
          </a:solidFill>
        </p:spPr>
        <p:txBody>
          <a:bodyPr/>
          <a:lstStyle/>
          <a:p>
            <a:pPr>
              <a:tabLst/>
            </a:pPr>
            <a:r>
              <a:rPr lang="en-US" sz="2400" dirty="0"/>
              <a:t>the </a:t>
            </a:r>
            <a:r>
              <a:rPr lang="en-US" sz="2400" dirty="0">
                <a:solidFill>
                  <a:srgbClr val="C00000"/>
                </a:solidFill>
              </a:rPr>
              <a:t>client broadcasts</a:t>
            </a:r>
            <a:r>
              <a:rPr lang="en-US" sz="2400" dirty="0">
                <a:solidFill>
                  <a:srgbClr val="FF0000"/>
                </a:solidFill>
              </a:rPr>
              <a:t> </a:t>
            </a:r>
            <a:r>
              <a:rPr lang="en-US" sz="2400" dirty="0"/>
              <a:t>a </a:t>
            </a:r>
            <a:r>
              <a:rPr lang="en-US" sz="2400" dirty="0">
                <a:solidFill>
                  <a:srgbClr val="C00000"/>
                </a:solidFill>
              </a:rPr>
              <a:t>DHCPDISCOVER</a:t>
            </a:r>
            <a:r>
              <a:rPr lang="en-US" sz="2400" dirty="0"/>
              <a:t> message on its local physical subnet (if server remote, router will act as proxy and forward to a server)</a:t>
            </a:r>
          </a:p>
          <a:p>
            <a:pPr lvl="1">
              <a:tabLst/>
            </a:pPr>
            <a:r>
              <a:rPr lang="en-US" sz="2000" dirty="0">
                <a:latin typeface="+mn-lt"/>
              </a:rPr>
              <a:t>t</a:t>
            </a:r>
            <a:r>
              <a:rPr lang="en-US" sz="2000" dirty="0">
                <a:latin typeface="+mn-lt"/>
                <a:ea typeface="ＭＳ Ｐゴシック" charset="0"/>
              </a:rPr>
              <a:t>he DHCPDISCOVER message </a:t>
            </a:r>
            <a:r>
              <a:rPr lang="en-US" sz="2000" dirty="0">
                <a:solidFill>
                  <a:srgbClr val="C00000"/>
                </a:solidFill>
                <a:latin typeface="+mn-lt"/>
                <a:ea typeface="ＭＳ Ｐゴシック" charset="0"/>
              </a:rPr>
              <a:t>may include some options</a:t>
            </a:r>
            <a:r>
              <a:rPr lang="en-US" sz="2000" dirty="0">
                <a:latin typeface="+mn-lt"/>
                <a:ea typeface="ＭＳ Ｐゴシック" charset="0"/>
              </a:rPr>
              <a:t> such as a network </a:t>
            </a:r>
            <a:r>
              <a:rPr lang="en-US" sz="2000" dirty="0">
                <a:solidFill>
                  <a:srgbClr val="C00000"/>
                </a:solidFill>
                <a:latin typeface="+mn-lt"/>
                <a:ea typeface="ＭＳ Ｐゴシック" charset="0"/>
              </a:rPr>
              <a:t>address</a:t>
            </a:r>
            <a:r>
              <a:rPr lang="en-US" sz="2000" dirty="0">
                <a:latin typeface="+mn-lt"/>
                <a:ea typeface="ＭＳ Ｐゴシック" charset="0"/>
              </a:rPr>
              <a:t> </a:t>
            </a:r>
            <a:r>
              <a:rPr lang="en-US" sz="2000" dirty="0">
                <a:solidFill>
                  <a:srgbClr val="C00000"/>
                </a:solidFill>
                <a:latin typeface="+mn-lt"/>
                <a:ea typeface="ＭＳ Ｐゴシック" charset="0"/>
              </a:rPr>
              <a:t>suggestion</a:t>
            </a:r>
            <a:r>
              <a:rPr lang="en-US" sz="2000" dirty="0">
                <a:latin typeface="+mn-lt"/>
                <a:ea typeface="ＭＳ Ｐゴシック" charset="0"/>
              </a:rPr>
              <a:t> and/or </a:t>
            </a:r>
            <a:r>
              <a:rPr lang="en-US" sz="2000" dirty="0">
                <a:solidFill>
                  <a:srgbClr val="C00000"/>
                </a:solidFill>
                <a:latin typeface="+mn-lt"/>
                <a:ea typeface="ＭＳ Ｐゴシック" charset="0"/>
              </a:rPr>
              <a:t>lease duration</a:t>
            </a:r>
            <a:endParaRPr lang="en-US" sz="2000" dirty="0">
              <a:latin typeface="+mn-lt"/>
              <a:ea typeface="ＭＳ Ｐゴシック" charset="0"/>
            </a:endParaRPr>
          </a:p>
          <a:p>
            <a:pPr>
              <a:tabLst/>
            </a:pPr>
            <a:r>
              <a:rPr lang="en-US" sz="2400" dirty="0"/>
              <a:t>the </a:t>
            </a:r>
            <a:r>
              <a:rPr lang="en-US" sz="2400" dirty="0">
                <a:solidFill>
                  <a:srgbClr val="C00000"/>
                </a:solidFill>
              </a:rPr>
              <a:t>DHCP server </a:t>
            </a:r>
            <a:r>
              <a:rPr lang="en-US" sz="2400" dirty="0"/>
              <a:t>on the network will </a:t>
            </a:r>
            <a:r>
              <a:rPr lang="en-US" sz="2400" dirty="0">
                <a:solidFill>
                  <a:srgbClr val="C00000"/>
                </a:solidFill>
              </a:rPr>
              <a:t>respond </a:t>
            </a:r>
            <a:r>
              <a:rPr lang="en-US" sz="2400" dirty="0"/>
              <a:t>with a </a:t>
            </a:r>
            <a:r>
              <a:rPr lang="en-US" sz="2400" dirty="0">
                <a:solidFill>
                  <a:srgbClr val="C00000"/>
                </a:solidFill>
              </a:rPr>
              <a:t>DHCPOFFER</a:t>
            </a:r>
            <a:r>
              <a:rPr lang="en-US" sz="2400" dirty="0"/>
              <a:t> message that includes an available network address (</a:t>
            </a:r>
            <a:r>
              <a:rPr lang="en-US" sz="2400" dirty="0">
                <a:solidFill>
                  <a:srgbClr val="C00000"/>
                </a:solidFill>
              </a:rPr>
              <a:t>allocated IP address</a:t>
            </a:r>
            <a:r>
              <a:rPr lang="en-US" sz="2400" dirty="0"/>
              <a:t>) and other configuration options.</a:t>
            </a:r>
          </a:p>
          <a:p>
            <a:pPr lvl="1"/>
            <a:r>
              <a:rPr lang="en-US" sz="2000" dirty="0"/>
              <a:t>the host may get more than one offer if there are several servers in the network </a:t>
            </a:r>
          </a:p>
          <a:p>
            <a:r>
              <a:rPr lang="en-US" sz="2400" dirty="0">
                <a:latin typeface="+mn-lt"/>
              </a:rPr>
              <a:t>t</a:t>
            </a:r>
            <a:r>
              <a:rPr lang="en-US" sz="2400" dirty="0">
                <a:latin typeface="+mn-lt"/>
                <a:ea typeface="ＭＳ Ｐゴシック" charset="0"/>
              </a:rPr>
              <a:t>he </a:t>
            </a:r>
            <a:r>
              <a:rPr lang="en-US" sz="2400" dirty="0">
                <a:solidFill>
                  <a:srgbClr val="C00000"/>
                </a:solidFill>
                <a:latin typeface="+mn-lt"/>
                <a:ea typeface="ＭＳ Ｐゴシック" charset="0"/>
              </a:rPr>
              <a:t>DHCP server records the address</a:t>
            </a:r>
            <a:r>
              <a:rPr lang="en-US" sz="2400" dirty="0">
                <a:latin typeface="+mn-lt"/>
                <a:ea typeface="ＭＳ Ｐゴシック" charset="0"/>
              </a:rPr>
              <a:t> as offered to the client to prevent that same address from being offered to other clients in the event of further DHCPDISCOVER messages being received before the first client has completed its configuration by </a:t>
            </a:r>
            <a:r>
              <a:rPr lang="en-US" sz="2400" dirty="0" err="1">
                <a:latin typeface="+mn-lt"/>
                <a:ea typeface="ＭＳ Ｐゴシック" charset="0"/>
              </a:rPr>
              <a:t>ACKing</a:t>
            </a:r>
            <a:r>
              <a:rPr lang="en-US" sz="2400" dirty="0">
                <a:latin typeface="+mn-lt"/>
                <a:ea typeface="ＭＳ Ｐゴシック" charset="0"/>
              </a:rPr>
              <a:t> the offer</a:t>
            </a:r>
          </a:p>
        </p:txBody>
      </p:sp>
      <p:pic>
        <p:nvPicPr>
          <p:cNvPr id="7" name="Picture 95" descr="underline_base">
            <a:extLst>
              <a:ext uri="{FF2B5EF4-FFF2-40B4-BE49-F238E27FC236}">
                <a16:creationId xmlns:a16="http://schemas.microsoft.com/office/drawing/2014/main" id="{199494C0-80E9-1145-8AD1-FAFEE074C6CA}"/>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268" y="758377"/>
            <a:ext cx="7239494" cy="233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2673903"/>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40622</TotalTime>
  <Words>5215</Words>
  <Application>Microsoft Macintosh PowerPoint</Application>
  <PresentationFormat>On-screen Show (4:3)</PresentationFormat>
  <Paragraphs>590</Paragraphs>
  <Slides>83</Slides>
  <Notes>14</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83</vt:i4>
      </vt:variant>
    </vt:vector>
  </HeadingPairs>
  <TitlesOfParts>
    <vt:vector size="92" baseType="lpstr">
      <vt:lpstr>Arial</vt:lpstr>
      <vt:lpstr>Comic Sans MS</vt:lpstr>
      <vt:lpstr>Gill Sans MT</vt:lpstr>
      <vt:lpstr>Tahoma</vt:lpstr>
      <vt:lpstr>Times New Roman</vt:lpstr>
      <vt:lpstr>Wingdings</vt:lpstr>
      <vt:lpstr>Default Design</vt:lpstr>
      <vt:lpstr>1_Default Design</vt:lpstr>
      <vt:lpstr>Visio</vt:lpstr>
      <vt:lpstr>PowerPoint Presentation</vt:lpstr>
      <vt:lpstr>PowerPoint Presentation</vt:lpstr>
      <vt:lpstr>DHCP: Dynamic Host Configuration Protocol</vt:lpstr>
      <vt:lpstr>DHCP client-server scenario</vt:lpstr>
      <vt:lpstr>DHCP Server Scenarios</vt:lpstr>
      <vt:lpstr>Overview of DHCP</vt:lpstr>
      <vt:lpstr>DHCP: Dynamic Host Configuration Protocol</vt:lpstr>
      <vt:lpstr>Step 1: Search for DHCP servers &amp; Offer</vt:lpstr>
      <vt:lpstr>Discover and Offer Interactions</vt:lpstr>
      <vt:lpstr>What is in the Offer from Server</vt:lpstr>
      <vt:lpstr>Step 2: Accepting offer from a server &amp; ACK</vt:lpstr>
      <vt:lpstr>Request - Accept Offer, Lease Confirmation</vt:lpstr>
      <vt:lpstr>What is in Request from Client</vt:lpstr>
      <vt:lpstr>Step 3: Before full commitment from Client</vt:lpstr>
      <vt:lpstr>Summary of DHCP Interactions</vt:lpstr>
      <vt:lpstr>DHCP: more than IP address</vt:lpstr>
      <vt:lpstr>Client Configuration</vt:lpstr>
      <vt:lpstr>DHCP client-server scenario</vt:lpstr>
      <vt:lpstr>DHCP client-server data exchange</vt:lpstr>
      <vt:lpstr>DHCP Set Up Messages are Broadcast</vt:lpstr>
      <vt:lpstr>Step 4: Lease Renewal</vt:lpstr>
      <vt:lpstr>Summary of Lease Renewal</vt:lpstr>
      <vt:lpstr>Step 5: DHCP Release</vt:lpstr>
      <vt:lpstr>Summary of Address Release</vt:lpstr>
      <vt:lpstr>Summary of DHCP Operation</vt:lpstr>
      <vt:lpstr>DHCP Discover Message Format</vt:lpstr>
      <vt:lpstr>DHCP Offer Message Format</vt:lpstr>
      <vt:lpstr>DHCP Request Message Format</vt:lpstr>
      <vt:lpstr>DHCPACK Message Format</vt:lpstr>
      <vt:lpstr>DHCP Renewal Message Format</vt:lpstr>
      <vt:lpstr>DHCP Renewal ACK Message Format</vt:lpstr>
      <vt:lpstr>DHCP Release Message Format</vt:lpstr>
      <vt:lpstr>Differences in DHCP Implementation</vt:lpstr>
      <vt:lpstr>DHCP Set Up Msgs not all Broadcast</vt:lpstr>
      <vt:lpstr>Unicasting Scenario – Discover Msg</vt:lpstr>
      <vt:lpstr>PowerPoint Presentation</vt:lpstr>
      <vt:lpstr>DHCP Relay</vt:lpstr>
      <vt:lpstr>Using a Relay Agent</vt:lpstr>
      <vt:lpstr>Using a DHCP Relay Agent</vt:lpstr>
      <vt:lpstr>Using a Relay Agent – Getting an Address</vt:lpstr>
      <vt:lpstr>Using a Relay Agent Renewal and Release</vt:lpstr>
      <vt:lpstr>Discover Message with Relay</vt:lpstr>
      <vt:lpstr>PowerPoint Presentation</vt:lpstr>
      <vt:lpstr>Request Message with Relay</vt:lpstr>
      <vt:lpstr>ACK Message with Relay</vt:lpstr>
      <vt:lpstr>PowerPoint Presentation</vt:lpstr>
      <vt:lpstr>Network Address Translation - NAT</vt:lpstr>
      <vt:lpstr>NAT Terminology</vt:lpstr>
      <vt:lpstr>Private Network</vt:lpstr>
      <vt:lpstr>Private Networks and IP Addresses</vt:lpstr>
      <vt:lpstr>Network Address Translation (NAT)</vt:lpstr>
      <vt:lpstr>Basic operation of NAT</vt:lpstr>
      <vt:lpstr>Pooling of IP addresses</vt:lpstr>
      <vt:lpstr>Pooling of IP addresses</vt:lpstr>
      <vt:lpstr>Several Device Pooling</vt:lpstr>
      <vt:lpstr>Supporting migration between network service providers</vt:lpstr>
      <vt:lpstr>Supporting migration between network service providers</vt:lpstr>
      <vt:lpstr>IP Masquerading – Most Common NAT</vt:lpstr>
      <vt:lpstr>IP Masquerading</vt:lpstr>
      <vt:lpstr>NAT: network address translation</vt:lpstr>
      <vt:lpstr>Several Device NAPT</vt:lpstr>
      <vt:lpstr>Load balancing of servers</vt:lpstr>
      <vt:lpstr>Load balancing of servers</vt:lpstr>
      <vt:lpstr>Many “Other” Possible NAT Scenarios</vt:lpstr>
      <vt:lpstr>NAT: Public Services and P2P</vt:lpstr>
      <vt:lpstr>Solving the “Inbound” NAT Problem</vt:lpstr>
      <vt:lpstr>P2P - Public to Private Connection</vt:lpstr>
      <vt:lpstr>Traversal By Connection “Reversal” Using a Server</vt:lpstr>
      <vt:lpstr>Connection Reversal</vt:lpstr>
      <vt:lpstr>P2P both behind NAT - Relaying</vt:lpstr>
      <vt:lpstr>Relaying with a Server: Different NATs</vt:lpstr>
      <vt:lpstr>Relaying with a Server: Same NAT</vt:lpstr>
      <vt:lpstr>Eliminating the Server Relaying Function Hole Punching – UDP P2P applications</vt:lpstr>
      <vt:lpstr>Obtaining the Clients’ Private and Public Addresses</vt:lpstr>
      <vt:lpstr>Hole Punching Using Endpoints</vt:lpstr>
      <vt:lpstr>Hole Punching Using End Points </vt:lpstr>
      <vt:lpstr>UDP Hole Punching</vt:lpstr>
      <vt:lpstr>Hole Punching Process – Same NAT</vt:lpstr>
      <vt:lpstr>After Hole Punching: Same NAT</vt:lpstr>
      <vt:lpstr>Hole Punching Process – Different NATs</vt:lpstr>
      <vt:lpstr>After Hole Punching: Different NATs</vt:lpstr>
      <vt:lpstr>NAT Pros</vt:lpstr>
      <vt:lpstr>NAT Cons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3rd Edition: Chapter 4</dc:title>
  <dc:creator>Jim Kurose and Keith Ross</dc:creator>
  <cp:lastModifiedBy>Magda ElZarki</cp:lastModifiedBy>
  <cp:revision>765</cp:revision>
  <dcterms:created xsi:type="dcterms:W3CDTF">1999-10-08T19:08:27Z</dcterms:created>
  <dcterms:modified xsi:type="dcterms:W3CDTF">2021-03-09T03:42:32Z</dcterms:modified>
</cp:coreProperties>
</file>