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6"/>
  </p:notesMasterIdLst>
  <p:handoutMasterIdLst>
    <p:handoutMasterId r:id="rId17"/>
  </p:handoutMasterIdLst>
  <p:sldIdLst>
    <p:sldId id="372" r:id="rId2"/>
    <p:sldId id="375" r:id="rId3"/>
    <p:sldId id="374" r:id="rId4"/>
    <p:sldId id="373" r:id="rId5"/>
    <p:sldId id="350" r:id="rId6"/>
    <p:sldId id="356" r:id="rId7"/>
    <p:sldId id="354" r:id="rId8"/>
    <p:sldId id="367" r:id="rId9"/>
    <p:sldId id="361" r:id="rId10"/>
    <p:sldId id="353" r:id="rId11"/>
    <p:sldId id="370" r:id="rId12"/>
    <p:sldId id="352" r:id="rId13"/>
    <p:sldId id="320" r:id="rId14"/>
    <p:sldId id="37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11242"/>
    <a:srgbClr val="9D6C59"/>
    <a:srgbClr val="102246"/>
    <a:srgbClr val="11008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557" autoAdjust="0"/>
  </p:normalViewPr>
  <p:slideViewPr>
    <p:cSldViewPr>
      <p:cViewPr varScale="1">
        <p:scale>
          <a:sx n="88" d="100"/>
          <a:sy n="88" d="100"/>
        </p:scale>
        <p:origin x="-336" y="-96"/>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notesViewPr>
    <p:cSldViewPr>
      <p:cViewPr varScale="1">
        <p:scale>
          <a:sx n="133" d="100"/>
          <a:sy n="133" d="100"/>
        </p:scale>
        <p:origin x="-1818" y="-78"/>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E08B9-2B3E-4D5D-A880-B68A2B1B4FEE}"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B5DCF315-C0C6-4F76-8E13-54A1237618BA}">
      <dgm:prSet phldrT="[Text]"/>
      <dgm:spPr>
        <a:solidFill>
          <a:schemeClr val="bg2">
            <a:lumMod val="50000"/>
          </a:schemeClr>
        </a:solidFill>
      </dgm:spPr>
      <dgm:t>
        <a:bodyPr/>
        <a:lstStyle/>
        <a:p>
          <a:r>
            <a:rPr lang="en-US" dirty="0" smtClean="0"/>
            <a:t>LABEOC</a:t>
          </a:r>
          <a:endParaRPr lang="en-US" dirty="0"/>
        </a:p>
      </dgm:t>
    </dgm:pt>
    <dgm:pt modelId="{04236C07-D2C5-422B-BC75-D9720DAB39B7}" type="parTrans" cxnId="{B1AC1FCB-87BB-4B61-8E55-ADCA1482B739}">
      <dgm:prSet/>
      <dgm:spPr/>
      <dgm:t>
        <a:bodyPr/>
        <a:lstStyle/>
        <a:p>
          <a:endParaRPr lang="en-US"/>
        </a:p>
      </dgm:t>
    </dgm:pt>
    <dgm:pt modelId="{9E3DB77A-CA49-45F4-8965-400AC5E0B1BB}" type="sibTrans" cxnId="{B1AC1FCB-87BB-4B61-8E55-ADCA1482B739}">
      <dgm:prSet/>
      <dgm:spPr/>
      <dgm:t>
        <a:bodyPr/>
        <a:lstStyle/>
        <a:p>
          <a:endParaRPr lang="en-US"/>
        </a:p>
      </dgm:t>
    </dgm:pt>
    <dgm:pt modelId="{77C9254F-5A3F-475C-87B9-D3DFBC848804}">
      <dgm:prSet phldrT="[Text]" custT="1"/>
      <dgm:spPr>
        <a:solidFill>
          <a:srgbClr val="002060"/>
        </a:solidFill>
      </dgm:spPr>
      <dgm:t>
        <a:bodyPr/>
        <a:lstStyle/>
        <a:p>
          <a:r>
            <a:rPr lang="en-US" sz="2400" dirty="0" smtClean="0"/>
            <a:t>Nonprofit/</a:t>
          </a:r>
        </a:p>
        <a:p>
          <a:r>
            <a:rPr lang="en-US" sz="2400" dirty="0" smtClean="0"/>
            <a:t>Philanthropic Sector</a:t>
          </a:r>
          <a:endParaRPr lang="en-US" sz="2400" dirty="0"/>
        </a:p>
      </dgm:t>
    </dgm:pt>
    <dgm:pt modelId="{401F19A4-434D-4639-8B96-3EEE1F010EFB}" type="parTrans" cxnId="{D7352BC8-5168-4526-B231-B9401542E8AC}">
      <dgm:prSet/>
      <dgm:spPr>
        <a:solidFill>
          <a:srgbClr val="C00000"/>
        </a:solidFill>
      </dgm:spPr>
      <dgm:t>
        <a:bodyPr/>
        <a:lstStyle/>
        <a:p>
          <a:endParaRPr lang="en-US"/>
        </a:p>
      </dgm:t>
    </dgm:pt>
    <dgm:pt modelId="{72FDC075-9DB6-4123-8F2F-D2166C586DD6}" type="sibTrans" cxnId="{D7352BC8-5168-4526-B231-B9401542E8AC}">
      <dgm:prSet/>
      <dgm:spPr/>
      <dgm:t>
        <a:bodyPr/>
        <a:lstStyle/>
        <a:p>
          <a:endParaRPr lang="en-US"/>
        </a:p>
      </dgm:t>
    </dgm:pt>
    <dgm:pt modelId="{D8A56BD6-ECAA-491B-B763-E8FCA7304D81}">
      <dgm:prSet phldrT="[Text]" custT="1"/>
      <dgm:spPr>
        <a:solidFill>
          <a:srgbClr val="002060"/>
        </a:solidFill>
      </dgm:spPr>
      <dgm:t>
        <a:bodyPr/>
        <a:lstStyle/>
        <a:p>
          <a:r>
            <a:rPr lang="en-US" sz="2400" dirty="0" smtClean="0"/>
            <a:t>Public Sector</a:t>
          </a:r>
          <a:endParaRPr lang="en-US" sz="2400" dirty="0"/>
        </a:p>
      </dgm:t>
    </dgm:pt>
    <dgm:pt modelId="{C3C68FFF-E6EE-42D1-8D43-45570F52F6E4}" type="parTrans" cxnId="{3E234AAA-70E1-4AAF-8D6B-EB853C984589}">
      <dgm:prSet/>
      <dgm:spPr>
        <a:solidFill>
          <a:srgbClr val="CC0000"/>
        </a:solidFill>
      </dgm:spPr>
      <dgm:t>
        <a:bodyPr/>
        <a:lstStyle/>
        <a:p>
          <a:endParaRPr lang="en-US"/>
        </a:p>
      </dgm:t>
    </dgm:pt>
    <dgm:pt modelId="{689FDFA7-428E-4B09-9EB9-BAC06F13141A}" type="sibTrans" cxnId="{3E234AAA-70E1-4AAF-8D6B-EB853C984589}">
      <dgm:prSet/>
      <dgm:spPr/>
      <dgm:t>
        <a:bodyPr/>
        <a:lstStyle/>
        <a:p>
          <a:endParaRPr lang="en-US"/>
        </a:p>
      </dgm:t>
    </dgm:pt>
    <dgm:pt modelId="{60998B90-E68C-47E2-8A95-0BAE71BEEEAC}">
      <dgm:prSet phldrT="[Text]" custT="1"/>
      <dgm:spPr>
        <a:solidFill>
          <a:srgbClr val="002060"/>
        </a:solidFill>
      </dgm:spPr>
      <dgm:t>
        <a:bodyPr/>
        <a:lstStyle/>
        <a:p>
          <a:r>
            <a:rPr lang="en-US" sz="2400" dirty="0" smtClean="0"/>
            <a:t>Private Sector</a:t>
          </a:r>
          <a:endParaRPr lang="en-US" sz="2400" dirty="0"/>
        </a:p>
      </dgm:t>
    </dgm:pt>
    <dgm:pt modelId="{9502A0B2-CD58-44FC-8B0C-21BDBE304A31}" type="parTrans" cxnId="{9D3061F9-F675-4B4D-B957-6058F1F7C7A4}">
      <dgm:prSet/>
      <dgm:spPr>
        <a:solidFill>
          <a:srgbClr val="FF0000"/>
        </a:solidFill>
      </dgm:spPr>
      <dgm:t>
        <a:bodyPr/>
        <a:lstStyle/>
        <a:p>
          <a:endParaRPr lang="en-US"/>
        </a:p>
      </dgm:t>
    </dgm:pt>
    <dgm:pt modelId="{C4C78EA9-C0B5-4150-BFB4-838DA9788773}" type="sibTrans" cxnId="{9D3061F9-F675-4B4D-B957-6058F1F7C7A4}">
      <dgm:prSet/>
      <dgm:spPr/>
      <dgm:t>
        <a:bodyPr/>
        <a:lstStyle/>
        <a:p>
          <a:endParaRPr lang="en-US"/>
        </a:p>
      </dgm:t>
    </dgm:pt>
    <dgm:pt modelId="{1D5695E4-7AA3-4A0D-A30E-34BB7ABED41B}" type="pres">
      <dgm:prSet presAssocID="{4FEE08B9-2B3E-4D5D-A880-B68A2B1B4FEE}" presName="cycle" presStyleCnt="0">
        <dgm:presLayoutVars>
          <dgm:chMax val="1"/>
          <dgm:dir/>
          <dgm:animLvl val="ctr"/>
          <dgm:resizeHandles val="exact"/>
        </dgm:presLayoutVars>
      </dgm:prSet>
      <dgm:spPr/>
      <dgm:t>
        <a:bodyPr/>
        <a:lstStyle/>
        <a:p>
          <a:endParaRPr lang="en-US"/>
        </a:p>
      </dgm:t>
    </dgm:pt>
    <dgm:pt modelId="{7C933CED-9531-4D99-9C4E-0B91AFCA8B04}" type="pres">
      <dgm:prSet presAssocID="{B5DCF315-C0C6-4F76-8E13-54A1237618BA}" presName="centerShape" presStyleLbl="node0" presStyleIdx="0" presStyleCnt="1"/>
      <dgm:spPr/>
      <dgm:t>
        <a:bodyPr/>
        <a:lstStyle/>
        <a:p>
          <a:endParaRPr lang="en-US"/>
        </a:p>
      </dgm:t>
    </dgm:pt>
    <dgm:pt modelId="{5E3C64E4-A7D8-4BF6-9932-3F1A49CA7E8C}" type="pres">
      <dgm:prSet presAssocID="{401F19A4-434D-4639-8B96-3EEE1F010EFB}" presName="parTrans" presStyleLbl="bgSibTrans2D1" presStyleIdx="0" presStyleCnt="3"/>
      <dgm:spPr/>
      <dgm:t>
        <a:bodyPr/>
        <a:lstStyle/>
        <a:p>
          <a:endParaRPr lang="en-US"/>
        </a:p>
      </dgm:t>
    </dgm:pt>
    <dgm:pt modelId="{B9C49411-3EE5-4873-93BE-0CD7A9550D26}" type="pres">
      <dgm:prSet presAssocID="{77C9254F-5A3F-475C-87B9-D3DFBC848804}" presName="node" presStyleLbl="node1" presStyleIdx="0" presStyleCnt="3" custScaleX="114091">
        <dgm:presLayoutVars>
          <dgm:bulletEnabled val="1"/>
        </dgm:presLayoutVars>
      </dgm:prSet>
      <dgm:spPr/>
      <dgm:t>
        <a:bodyPr/>
        <a:lstStyle/>
        <a:p>
          <a:endParaRPr lang="en-US"/>
        </a:p>
      </dgm:t>
    </dgm:pt>
    <dgm:pt modelId="{1EA2FFC7-9E9B-412B-B453-2BC00FE04FD6}" type="pres">
      <dgm:prSet presAssocID="{C3C68FFF-E6EE-42D1-8D43-45570F52F6E4}" presName="parTrans" presStyleLbl="bgSibTrans2D1" presStyleIdx="1" presStyleCnt="3"/>
      <dgm:spPr/>
      <dgm:t>
        <a:bodyPr/>
        <a:lstStyle/>
        <a:p>
          <a:endParaRPr lang="en-US"/>
        </a:p>
      </dgm:t>
    </dgm:pt>
    <dgm:pt modelId="{99A1782C-3ECE-4C5F-909E-A1EB8834A116}" type="pres">
      <dgm:prSet presAssocID="{D8A56BD6-ECAA-491B-B763-E8FCA7304D81}" presName="node" presStyleLbl="node1" presStyleIdx="1" presStyleCnt="3">
        <dgm:presLayoutVars>
          <dgm:bulletEnabled val="1"/>
        </dgm:presLayoutVars>
      </dgm:prSet>
      <dgm:spPr/>
      <dgm:t>
        <a:bodyPr/>
        <a:lstStyle/>
        <a:p>
          <a:endParaRPr lang="en-US"/>
        </a:p>
      </dgm:t>
    </dgm:pt>
    <dgm:pt modelId="{4B7A80E2-49A2-4C18-A61E-2D02B09ADAEA}" type="pres">
      <dgm:prSet presAssocID="{9502A0B2-CD58-44FC-8B0C-21BDBE304A31}" presName="parTrans" presStyleLbl="bgSibTrans2D1" presStyleIdx="2" presStyleCnt="3"/>
      <dgm:spPr/>
      <dgm:t>
        <a:bodyPr/>
        <a:lstStyle/>
        <a:p>
          <a:endParaRPr lang="en-US"/>
        </a:p>
      </dgm:t>
    </dgm:pt>
    <dgm:pt modelId="{4E888F1E-67C6-41A9-8D07-19A81EF54A6A}" type="pres">
      <dgm:prSet presAssocID="{60998B90-E68C-47E2-8A95-0BAE71BEEEAC}" presName="node" presStyleLbl="node1" presStyleIdx="2" presStyleCnt="3">
        <dgm:presLayoutVars>
          <dgm:bulletEnabled val="1"/>
        </dgm:presLayoutVars>
      </dgm:prSet>
      <dgm:spPr/>
      <dgm:t>
        <a:bodyPr/>
        <a:lstStyle/>
        <a:p>
          <a:endParaRPr lang="en-US"/>
        </a:p>
      </dgm:t>
    </dgm:pt>
  </dgm:ptLst>
  <dgm:cxnLst>
    <dgm:cxn modelId="{2764E630-364E-49EA-8E8D-A715A0E83EBE}" type="presOf" srcId="{D8A56BD6-ECAA-491B-B763-E8FCA7304D81}" destId="{99A1782C-3ECE-4C5F-909E-A1EB8834A116}" srcOrd="0" destOrd="0" presId="urn:microsoft.com/office/officeart/2005/8/layout/radial4"/>
    <dgm:cxn modelId="{BAFD90E5-CC93-456E-89C8-8BC9E15B474D}" type="presOf" srcId="{C3C68FFF-E6EE-42D1-8D43-45570F52F6E4}" destId="{1EA2FFC7-9E9B-412B-B453-2BC00FE04FD6}" srcOrd="0" destOrd="0" presId="urn:microsoft.com/office/officeart/2005/8/layout/radial4"/>
    <dgm:cxn modelId="{4A29A4B7-CC63-4772-BED7-8776B3F3B36F}" type="presOf" srcId="{B5DCF315-C0C6-4F76-8E13-54A1237618BA}" destId="{7C933CED-9531-4D99-9C4E-0B91AFCA8B04}" srcOrd="0" destOrd="0" presId="urn:microsoft.com/office/officeart/2005/8/layout/radial4"/>
    <dgm:cxn modelId="{0979530E-715E-4253-8AA5-5108EF708061}" type="presOf" srcId="{4FEE08B9-2B3E-4D5D-A880-B68A2B1B4FEE}" destId="{1D5695E4-7AA3-4A0D-A30E-34BB7ABED41B}" srcOrd="0" destOrd="0" presId="urn:microsoft.com/office/officeart/2005/8/layout/radial4"/>
    <dgm:cxn modelId="{D7352BC8-5168-4526-B231-B9401542E8AC}" srcId="{B5DCF315-C0C6-4F76-8E13-54A1237618BA}" destId="{77C9254F-5A3F-475C-87B9-D3DFBC848804}" srcOrd="0" destOrd="0" parTransId="{401F19A4-434D-4639-8B96-3EEE1F010EFB}" sibTransId="{72FDC075-9DB6-4123-8F2F-D2166C586DD6}"/>
    <dgm:cxn modelId="{CD2B7230-EF47-4C61-B445-8702A11B9EC6}" type="presOf" srcId="{77C9254F-5A3F-475C-87B9-D3DFBC848804}" destId="{B9C49411-3EE5-4873-93BE-0CD7A9550D26}" srcOrd="0" destOrd="0" presId="urn:microsoft.com/office/officeart/2005/8/layout/radial4"/>
    <dgm:cxn modelId="{3E234AAA-70E1-4AAF-8D6B-EB853C984589}" srcId="{B5DCF315-C0C6-4F76-8E13-54A1237618BA}" destId="{D8A56BD6-ECAA-491B-B763-E8FCA7304D81}" srcOrd="1" destOrd="0" parTransId="{C3C68FFF-E6EE-42D1-8D43-45570F52F6E4}" sibTransId="{689FDFA7-428E-4B09-9EB9-BAC06F13141A}"/>
    <dgm:cxn modelId="{9D3061F9-F675-4B4D-B957-6058F1F7C7A4}" srcId="{B5DCF315-C0C6-4F76-8E13-54A1237618BA}" destId="{60998B90-E68C-47E2-8A95-0BAE71BEEEAC}" srcOrd="2" destOrd="0" parTransId="{9502A0B2-CD58-44FC-8B0C-21BDBE304A31}" sibTransId="{C4C78EA9-C0B5-4150-BFB4-838DA9788773}"/>
    <dgm:cxn modelId="{B2281603-0986-4CD7-B71F-E51E455EE48C}" type="presOf" srcId="{60998B90-E68C-47E2-8A95-0BAE71BEEEAC}" destId="{4E888F1E-67C6-41A9-8D07-19A81EF54A6A}" srcOrd="0" destOrd="0" presId="urn:microsoft.com/office/officeart/2005/8/layout/radial4"/>
    <dgm:cxn modelId="{FFD7568A-D352-4A9F-B97F-3F41B605DF1F}" type="presOf" srcId="{9502A0B2-CD58-44FC-8B0C-21BDBE304A31}" destId="{4B7A80E2-49A2-4C18-A61E-2D02B09ADAEA}" srcOrd="0" destOrd="0" presId="urn:microsoft.com/office/officeart/2005/8/layout/radial4"/>
    <dgm:cxn modelId="{8C6873C9-17F3-4748-9F5B-3E292A9D52ED}" type="presOf" srcId="{401F19A4-434D-4639-8B96-3EEE1F010EFB}" destId="{5E3C64E4-A7D8-4BF6-9932-3F1A49CA7E8C}" srcOrd="0" destOrd="0" presId="urn:microsoft.com/office/officeart/2005/8/layout/radial4"/>
    <dgm:cxn modelId="{B1AC1FCB-87BB-4B61-8E55-ADCA1482B739}" srcId="{4FEE08B9-2B3E-4D5D-A880-B68A2B1B4FEE}" destId="{B5DCF315-C0C6-4F76-8E13-54A1237618BA}" srcOrd="0" destOrd="0" parTransId="{04236C07-D2C5-422B-BC75-D9720DAB39B7}" sibTransId="{9E3DB77A-CA49-45F4-8965-400AC5E0B1BB}"/>
    <dgm:cxn modelId="{CF1402D4-630F-42CF-B52E-A9ED09DD80E6}" type="presParOf" srcId="{1D5695E4-7AA3-4A0D-A30E-34BB7ABED41B}" destId="{7C933CED-9531-4D99-9C4E-0B91AFCA8B04}" srcOrd="0" destOrd="0" presId="urn:microsoft.com/office/officeart/2005/8/layout/radial4"/>
    <dgm:cxn modelId="{91CCA3A5-AE76-4B71-A604-A38FC8D0A593}" type="presParOf" srcId="{1D5695E4-7AA3-4A0D-A30E-34BB7ABED41B}" destId="{5E3C64E4-A7D8-4BF6-9932-3F1A49CA7E8C}" srcOrd="1" destOrd="0" presId="urn:microsoft.com/office/officeart/2005/8/layout/radial4"/>
    <dgm:cxn modelId="{DA7E01AF-50FB-46B2-9EC1-0E5FCA11B16D}" type="presParOf" srcId="{1D5695E4-7AA3-4A0D-A30E-34BB7ABED41B}" destId="{B9C49411-3EE5-4873-93BE-0CD7A9550D26}" srcOrd="2" destOrd="0" presId="urn:microsoft.com/office/officeart/2005/8/layout/radial4"/>
    <dgm:cxn modelId="{4393F9FD-7C0F-4AE0-9243-6E9199095B7B}" type="presParOf" srcId="{1D5695E4-7AA3-4A0D-A30E-34BB7ABED41B}" destId="{1EA2FFC7-9E9B-412B-B453-2BC00FE04FD6}" srcOrd="3" destOrd="0" presId="urn:microsoft.com/office/officeart/2005/8/layout/radial4"/>
    <dgm:cxn modelId="{3ABE10CB-889E-4482-A13E-287A58A11B2D}" type="presParOf" srcId="{1D5695E4-7AA3-4A0D-A30E-34BB7ABED41B}" destId="{99A1782C-3ECE-4C5F-909E-A1EB8834A116}" srcOrd="4" destOrd="0" presId="urn:microsoft.com/office/officeart/2005/8/layout/radial4"/>
    <dgm:cxn modelId="{224BCE84-5EEA-4708-9EF4-C6C0CEEB2389}" type="presParOf" srcId="{1D5695E4-7AA3-4A0D-A30E-34BB7ABED41B}" destId="{4B7A80E2-49A2-4C18-A61E-2D02B09ADAEA}" srcOrd="5" destOrd="0" presId="urn:microsoft.com/office/officeart/2005/8/layout/radial4"/>
    <dgm:cxn modelId="{8DF55762-C172-42D2-A002-7A85BB54B6C2}" type="presParOf" srcId="{1D5695E4-7AA3-4A0D-A30E-34BB7ABED41B}" destId="{4E888F1E-67C6-41A9-8D07-19A81EF54A6A}" srcOrd="6"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33CED-9531-4D99-9C4E-0B91AFCA8B04}">
      <dsp:nvSpPr>
        <dsp:cNvPr id="0" name=""/>
        <dsp:cNvSpPr/>
      </dsp:nvSpPr>
      <dsp:spPr>
        <a:xfrm>
          <a:off x="2871765" y="2415200"/>
          <a:ext cx="2028869" cy="202886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LABEOC</a:t>
          </a:r>
          <a:endParaRPr lang="en-US" sz="2700" kern="1200" dirty="0"/>
        </a:p>
      </dsp:txBody>
      <dsp:txXfrm>
        <a:off x="2871765" y="2415200"/>
        <a:ext cx="2028869" cy="2028869"/>
      </dsp:txXfrm>
    </dsp:sp>
    <dsp:sp modelId="{5E3C64E4-A7D8-4BF6-9932-3F1A49CA7E8C}">
      <dsp:nvSpPr>
        <dsp:cNvPr id="0" name=""/>
        <dsp:cNvSpPr/>
      </dsp:nvSpPr>
      <dsp:spPr>
        <a:xfrm rot="12900000">
          <a:off x="1568690" y="2061465"/>
          <a:ext cx="1552918" cy="57822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B9C49411-3EE5-4873-93BE-0CD7A9550D26}">
      <dsp:nvSpPr>
        <dsp:cNvPr id="0" name=""/>
        <dsp:cNvSpPr/>
      </dsp:nvSpPr>
      <dsp:spPr>
        <a:xfrm>
          <a:off x="745398" y="1134250"/>
          <a:ext cx="1927426" cy="154194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Nonprofit/</a:t>
          </a:r>
        </a:p>
        <a:p>
          <a:pPr lvl="0" algn="ctr" defTabSz="1066800">
            <a:lnSpc>
              <a:spcPct val="90000"/>
            </a:lnSpc>
            <a:spcBef>
              <a:spcPct val="0"/>
            </a:spcBef>
            <a:spcAft>
              <a:spcPct val="35000"/>
            </a:spcAft>
          </a:pPr>
          <a:r>
            <a:rPr lang="en-US" sz="2400" kern="1200" dirty="0" smtClean="0"/>
            <a:t>Philanthropic Sector</a:t>
          </a:r>
          <a:endParaRPr lang="en-US" sz="2400" kern="1200" dirty="0"/>
        </a:p>
      </dsp:txBody>
      <dsp:txXfrm>
        <a:off x="745398" y="1134250"/>
        <a:ext cx="1927426" cy="1541940"/>
      </dsp:txXfrm>
    </dsp:sp>
    <dsp:sp modelId="{1EA2FFC7-9E9B-412B-B453-2BC00FE04FD6}">
      <dsp:nvSpPr>
        <dsp:cNvPr id="0" name=""/>
        <dsp:cNvSpPr/>
      </dsp:nvSpPr>
      <dsp:spPr>
        <a:xfrm rot="16200000">
          <a:off x="3109740" y="1259245"/>
          <a:ext cx="1552918" cy="578227"/>
        </a:xfrm>
        <a:prstGeom prst="leftArrow">
          <a:avLst>
            <a:gd name="adj1" fmla="val 60000"/>
            <a:gd name="adj2" fmla="val 50000"/>
          </a:avLst>
        </a:prstGeom>
        <a:solidFill>
          <a:srgbClr val="CC0000"/>
        </a:solidFill>
        <a:ln>
          <a:noFill/>
        </a:ln>
        <a:effectLst/>
      </dsp:spPr>
      <dsp:style>
        <a:lnRef idx="0">
          <a:scrgbClr r="0" g="0" b="0"/>
        </a:lnRef>
        <a:fillRef idx="1">
          <a:scrgbClr r="0" g="0" b="0"/>
        </a:fillRef>
        <a:effectRef idx="0">
          <a:scrgbClr r="0" g="0" b="0"/>
        </a:effectRef>
        <a:fontRef idx="minor">
          <a:schemeClr val="lt1"/>
        </a:fontRef>
      </dsp:style>
    </dsp:sp>
    <dsp:sp modelId="{99A1782C-3ECE-4C5F-909E-A1EB8834A116}">
      <dsp:nvSpPr>
        <dsp:cNvPr id="0" name=""/>
        <dsp:cNvSpPr/>
      </dsp:nvSpPr>
      <dsp:spPr>
        <a:xfrm>
          <a:off x="2922486" y="929"/>
          <a:ext cx="1927426" cy="154194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Public Sector</a:t>
          </a:r>
          <a:endParaRPr lang="en-US" sz="2400" kern="1200" dirty="0"/>
        </a:p>
      </dsp:txBody>
      <dsp:txXfrm>
        <a:off x="2922486" y="929"/>
        <a:ext cx="1927426" cy="1541940"/>
      </dsp:txXfrm>
    </dsp:sp>
    <dsp:sp modelId="{4B7A80E2-49A2-4C18-A61E-2D02B09ADAEA}">
      <dsp:nvSpPr>
        <dsp:cNvPr id="0" name=""/>
        <dsp:cNvSpPr/>
      </dsp:nvSpPr>
      <dsp:spPr>
        <a:xfrm rot="19500000">
          <a:off x="4650791" y="2061465"/>
          <a:ext cx="1552918" cy="578227"/>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4E888F1E-67C6-41A9-8D07-19A81EF54A6A}">
      <dsp:nvSpPr>
        <dsp:cNvPr id="0" name=""/>
        <dsp:cNvSpPr/>
      </dsp:nvSpPr>
      <dsp:spPr>
        <a:xfrm>
          <a:off x="5099575" y="1134250"/>
          <a:ext cx="1927426" cy="154194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Private Sector</a:t>
          </a:r>
          <a:endParaRPr lang="en-US" sz="2400" kern="1200" dirty="0"/>
        </a:p>
      </dsp:txBody>
      <dsp:txXfrm>
        <a:off x="5099575" y="1134250"/>
        <a:ext cx="1927426" cy="15419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40266" cy="46355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49155" name="Rectangle 3"/>
          <p:cNvSpPr>
            <a:spLocks noGrp="1" noChangeArrowheads="1"/>
          </p:cNvSpPr>
          <p:nvPr>
            <p:ph type="dt" sz="quarter" idx="1"/>
          </p:nvPr>
        </p:nvSpPr>
        <p:spPr bwMode="auto">
          <a:xfrm>
            <a:off x="3970134" y="0"/>
            <a:ext cx="3038648" cy="46355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49156" name="Rectangle 4"/>
          <p:cNvSpPr>
            <a:spLocks noGrp="1" noChangeArrowheads="1"/>
          </p:cNvSpPr>
          <p:nvPr>
            <p:ph type="ftr" sz="quarter" idx="2"/>
          </p:nvPr>
        </p:nvSpPr>
        <p:spPr bwMode="auto">
          <a:xfrm>
            <a:off x="0" y="8831263"/>
            <a:ext cx="3040266" cy="46355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49157" name="Rectangle 5"/>
          <p:cNvSpPr>
            <a:spLocks noGrp="1" noChangeArrowheads="1"/>
          </p:cNvSpPr>
          <p:nvPr>
            <p:ph type="sldNum" sz="quarter" idx="3"/>
          </p:nvPr>
        </p:nvSpPr>
        <p:spPr bwMode="auto">
          <a:xfrm>
            <a:off x="3970134" y="8831263"/>
            <a:ext cx="3038648" cy="46355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D554DA2D-35C8-4EB3-A2AE-6840A60194F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1519238" y="295275"/>
            <a:ext cx="9990138" cy="7491413"/>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701849" y="7886701"/>
            <a:ext cx="5606703" cy="111442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0885" y="8829054"/>
            <a:ext cx="3038319" cy="465242"/>
          </a:xfrm>
          <a:prstGeom prst="rect">
            <a:avLst/>
          </a:prstGeom>
          <a:noFill/>
        </p:spPr>
        <p:txBody>
          <a:bodyPr/>
          <a:lstStyle/>
          <a:p>
            <a:fld id="{1796AC61-1C64-4AEE-BDBE-2000AB059D8B}" type="slidenum">
              <a:rPr lang="en-US" smtClean="0"/>
              <a:pPr/>
              <a:t>2</a:t>
            </a:fld>
            <a:endParaRPr lang="en-US" smtClean="0"/>
          </a:p>
        </p:txBody>
      </p:sp>
      <p:sp>
        <p:nvSpPr>
          <p:cNvPr id="91139" name="Rectangle 2"/>
          <p:cNvSpPr>
            <a:spLocks noGrp="1" noRot="1" noChangeAspect="1" noChangeArrowheads="1" noTextEdit="1"/>
          </p:cNvSpPr>
          <p:nvPr>
            <p:ph type="sldImg"/>
          </p:nvPr>
        </p:nvSpPr>
        <p:spPr>
          <a:xfrm>
            <a:off x="1184275" y="698500"/>
            <a:ext cx="4643438" cy="3482975"/>
          </a:xfrm>
          <a:ln cap="flat"/>
        </p:spPr>
      </p:sp>
      <p:sp>
        <p:nvSpPr>
          <p:cNvPr id="91140" name="Rectangle 3"/>
          <p:cNvSpPr>
            <a:spLocks noGrp="1" noChangeArrowheads="1"/>
          </p:cNvSpPr>
          <p:nvPr>
            <p:ph type="body" idx="1"/>
          </p:nvPr>
        </p:nvSpPr>
        <p:spPr>
          <a:xfrm>
            <a:off x="701519" y="4418738"/>
            <a:ext cx="5607362" cy="4180854"/>
          </a:xfrm>
          <a:noFill/>
          <a:ln/>
        </p:spPr>
        <p:txBody>
          <a:bodyPr lIns="93824" tIns="46913" rIns="93824" bIns="46913"/>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970885" y="8829054"/>
            <a:ext cx="3038319" cy="465242"/>
          </a:xfrm>
          <a:prstGeom prst="rect">
            <a:avLst/>
          </a:prstGeom>
          <a:noFill/>
        </p:spPr>
        <p:txBody>
          <a:bodyPr/>
          <a:lstStyle/>
          <a:p>
            <a:fld id="{AECC5766-B922-4419-92B5-96186DB7A444}" type="slidenum">
              <a:rPr lang="en-US" smtClean="0"/>
              <a:pPr/>
              <a:t>3</a:t>
            </a:fld>
            <a:endParaRPr lang="en-US" smtClean="0"/>
          </a:p>
        </p:txBody>
      </p:sp>
      <p:sp>
        <p:nvSpPr>
          <p:cNvPr id="93187" name="Rectangle 2"/>
          <p:cNvSpPr>
            <a:spLocks noGrp="1" noRot="1" noChangeAspect="1" noChangeArrowheads="1" noTextEdit="1"/>
          </p:cNvSpPr>
          <p:nvPr>
            <p:ph type="sldImg"/>
          </p:nvPr>
        </p:nvSpPr>
        <p:spPr>
          <a:xfrm>
            <a:off x="1189038" y="698500"/>
            <a:ext cx="4643437" cy="3482975"/>
          </a:xfrm>
          <a:ln cap="flat">
            <a:solidFill>
              <a:schemeClr val="tx1"/>
            </a:solidFill>
          </a:ln>
        </p:spPr>
      </p:sp>
      <p:sp>
        <p:nvSpPr>
          <p:cNvPr id="93188" name="Rectangle 3"/>
          <p:cNvSpPr>
            <a:spLocks noGrp="1" noChangeArrowheads="1"/>
          </p:cNvSpPr>
          <p:nvPr>
            <p:ph type="body" idx="1"/>
          </p:nvPr>
        </p:nvSpPr>
        <p:spPr>
          <a:xfrm>
            <a:off x="934960" y="4418738"/>
            <a:ext cx="5140481" cy="4180854"/>
          </a:xfrm>
          <a:noFill/>
          <a:ln/>
        </p:spPr>
        <p:txBody>
          <a:bodyPr lIns="95443" tIns="46913" rIns="95443" bIns="46913"/>
          <a:lstStyle/>
          <a:p>
            <a:pPr eaLnBrk="1" hangingPunct="1">
              <a:lnSpc>
                <a:spcPct val="90000"/>
              </a:lnSpc>
              <a:spcBef>
                <a:spcPct val="4000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3970885" y="8829054"/>
            <a:ext cx="3038319" cy="465242"/>
          </a:xfrm>
          <a:prstGeom prst="rect">
            <a:avLst/>
          </a:prstGeom>
          <a:noFill/>
        </p:spPr>
        <p:txBody>
          <a:bodyPr/>
          <a:lstStyle/>
          <a:p>
            <a:fld id="{C607E753-53B0-43B8-922F-21CDB78FC86E}" type="slidenum">
              <a:rPr lang="en-US" smtClean="0"/>
              <a:pPr/>
              <a:t>4</a:t>
            </a:fld>
            <a:endParaRPr lang="en-US" smtClean="0"/>
          </a:p>
        </p:txBody>
      </p:sp>
      <p:sp>
        <p:nvSpPr>
          <p:cNvPr id="90115" name="Rectangle 2"/>
          <p:cNvSpPr>
            <a:spLocks noGrp="1" noRot="1" noChangeAspect="1" noChangeArrowheads="1" noTextEdit="1"/>
          </p:cNvSpPr>
          <p:nvPr>
            <p:ph type="sldImg"/>
          </p:nvPr>
        </p:nvSpPr>
        <p:spPr>
          <a:xfrm>
            <a:off x="1184275" y="698500"/>
            <a:ext cx="4643438" cy="3482975"/>
          </a:xfrm>
          <a:ln cap="flat"/>
        </p:spPr>
      </p:sp>
      <p:sp>
        <p:nvSpPr>
          <p:cNvPr id="90116" name="Rectangle 3"/>
          <p:cNvSpPr>
            <a:spLocks noGrp="1" noChangeArrowheads="1"/>
          </p:cNvSpPr>
          <p:nvPr>
            <p:ph type="body" idx="1"/>
          </p:nvPr>
        </p:nvSpPr>
        <p:spPr>
          <a:xfrm>
            <a:off x="701519" y="4418738"/>
            <a:ext cx="5607362" cy="4180854"/>
          </a:xfrm>
          <a:noFill/>
          <a:ln/>
        </p:spPr>
        <p:txBody>
          <a:bodyPr lIns="93824" tIns="46913" rIns="93824" bIns="46913"/>
          <a:lstStyle/>
          <a:p>
            <a:pPr eaLnBrk="1" hangingPunct="1"/>
            <a:r>
              <a:rPr lang="en-US" smtClean="0"/>
              <a:t>LSU CERA – Coastal Emergency Risk Assessment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4294967295"/>
          </p:nvPr>
        </p:nvSpPr>
        <p:spPr bwMode="auto">
          <a:xfrm>
            <a:off x="3970134" y="8831263"/>
            <a:ext cx="3038648" cy="463550"/>
          </a:xfrm>
          <a:prstGeom prst="rect">
            <a:avLst/>
          </a:prstGeom>
          <a:noFill/>
          <a:ln>
            <a:miter lim="800000"/>
            <a:headEnd/>
            <a:tailEnd/>
          </a:ln>
        </p:spPr>
        <p:txBody>
          <a:bodyPr/>
          <a:lstStyle/>
          <a:p>
            <a:fld id="{21BB3AF4-B2EA-4ACE-9F52-24A744546324}" type="slidenum">
              <a:rPr lang="en-US"/>
              <a:pPr/>
              <a:t>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4294967295"/>
          </p:nvPr>
        </p:nvSpPr>
        <p:spPr bwMode="auto">
          <a:xfrm>
            <a:off x="3970134" y="8829675"/>
            <a:ext cx="3038648" cy="465138"/>
          </a:xfrm>
          <a:prstGeom prst="rect">
            <a:avLst/>
          </a:prstGeom>
          <a:noFill/>
          <a:ln>
            <a:miter lim="800000"/>
            <a:headEnd/>
            <a:tailEnd/>
          </a:ln>
        </p:spPr>
        <p:txBody>
          <a:bodyPr/>
          <a:lstStyle/>
          <a:p>
            <a:fld id="{EE14EDEC-FA08-4BEF-BE95-ED557EC27AFA}" type="slidenum">
              <a:rPr lang="en-US"/>
              <a:pPr/>
              <a:t>7</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marL="228600" indent="-228600">
              <a:lnSpc>
                <a:spcPct val="80000"/>
              </a:lnSpc>
              <a:buFontTx/>
              <a:buAutoNum type="arabicPeriod"/>
            </a:pPr>
            <a:r>
              <a:rPr lang="en-US" sz="1000" dirty="0" smtClean="0">
                <a:solidFill>
                  <a:srgbClr val="000066"/>
                </a:solidFill>
                <a:latin typeface="Arial" pitchFamily="34" charset="0"/>
                <a:sym typeface="Gill Sans"/>
              </a:rPr>
              <a:t>After Katrina and Rita, started getting calls regarding gaps in tools.  Would have been better to plan prior to the event.  Saw the same thing with Gustav and Ike.</a:t>
            </a:r>
            <a:endParaRPr lang="en-US" sz="1000" dirty="0" smtClean="0">
              <a:latin typeface="Arial" pitchFamily="34" charset="0"/>
              <a:sym typeface="Gill Sans"/>
            </a:endParaRPr>
          </a:p>
          <a:p>
            <a:pPr marL="228600" indent="-228600">
              <a:lnSpc>
                <a:spcPct val="80000"/>
              </a:lnSpc>
              <a:buFontTx/>
              <a:buAutoNum type="arabicPeriod"/>
            </a:pPr>
            <a:endParaRPr lang="en-US" sz="1000" dirty="0" smtClean="0">
              <a:latin typeface="Arial" pitchFamily="34" charset="0"/>
              <a:sym typeface="Gill Sans"/>
            </a:endParaRPr>
          </a:p>
          <a:p>
            <a:pPr marL="228600" indent="-228600">
              <a:lnSpc>
                <a:spcPct val="80000"/>
              </a:lnSpc>
            </a:pPr>
            <a:r>
              <a:rPr lang="en-US" sz="1000" dirty="0" smtClean="0">
                <a:latin typeface="Arial" pitchFamily="34" charset="0"/>
                <a:sym typeface="Gill Sans"/>
              </a:rPr>
              <a:t>2. Post-Katrina we quickly saw the opportunity to bring private sector best-practices into the public sector’s approach to </a:t>
            </a:r>
            <a:r>
              <a:rPr lang="en-US" sz="1000" i="1" dirty="0" smtClean="0">
                <a:latin typeface="Arial" pitchFamily="34" charset="0"/>
                <a:sym typeface="Gill Sans"/>
              </a:rPr>
              <a:t>disaster</a:t>
            </a:r>
            <a:r>
              <a:rPr lang="en-US" sz="1000" dirty="0" smtClean="0">
                <a:latin typeface="Arial" pitchFamily="34" charset="0"/>
                <a:sym typeface="Gill Sans"/>
              </a:rPr>
              <a:t> </a:t>
            </a:r>
            <a:r>
              <a:rPr lang="en-US" sz="1000" i="1" dirty="0" smtClean="0">
                <a:latin typeface="Arial" pitchFamily="34" charset="0"/>
                <a:sym typeface="Gill Sans"/>
              </a:rPr>
              <a:t>management</a:t>
            </a:r>
            <a:r>
              <a:rPr lang="en-US" sz="1000" dirty="0" smtClean="0">
                <a:latin typeface="Arial" pitchFamily="34" charset="0"/>
                <a:sym typeface="Gill Sans"/>
              </a:rPr>
              <a:t>.. </a:t>
            </a:r>
          </a:p>
          <a:p>
            <a:pPr marL="228600" indent="-228600">
              <a:lnSpc>
                <a:spcPct val="80000"/>
              </a:lnSpc>
            </a:pPr>
            <a:r>
              <a:rPr lang="en-US" sz="1000" dirty="0" smtClean="0">
                <a:solidFill>
                  <a:srgbClr val="FF3300"/>
                </a:solidFill>
                <a:latin typeface="Arial" pitchFamily="34" charset="0"/>
                <a:sym typeface="Gill Sans"/>
              </a:rPr>
              <a:t>	</a:t>
            </a:r>
            <a:r>
              <a:rPr lang="en-US" sz="1000" dirty="0" smtClean="0">
                <a:latin typeface="Arial" pitchFamily="34" charset="0"/>
                <a:sym typeface="Gill Sans"/>
              </a:rPr>
              <a:t>EX: </a:t>
            </a:r>
            <a:r>
              <a:rPr lang="en-US" sz="1000" dirty="0" err="1" smtClean="0">
                <a:latin typeface="Arial" pitchFamily="34" charset="0"/>
                <a:sym typeface="Gill Sans"/>
              </a:rPr>
              <a:t>Wal</a:t>
            </a:r>
            <a:r>
              <a:rPr lang="en-US" sz="1000" smtClean="0">
                <a:latin typeface="Arial" pitchFamily="34" charset="0"/>
                <a:sym typeface="Gill Sans"/>
              </a:rPr>
              <a:t> Mart able to get in to Slidell faster than government</a:t>
            </a:r>
          </a:p>
          <a:p>
            <a:pPr marL="228600" indent="-228600">
              <a:lnSpc>
                <a:spcPct val="80000"/>
              </a:lnSpc>
              <a:buFontTx/>
              <a:buAutoNum type="arabicPeriod"/>
            </a:pPr>
            <a:endParaRPr lang="en-US" sz="1000" smtClean="0">
              <a:latin typeface="Arial" pitchFamily="34" charset="0"/>
              <a:sym typeface="Gill Sans"/>
            </a:endParaRPr>
          </a:p>
          <a:p>
            <a:pPr marL="228600" indent="-228600">
              <a:lnSpc>
                <a:spcPct val="80000"/>
              </a:lnSpc>
              <a:buFontTx/>
              <a:buAutoNum type="arabicPeriod" startAt="3"/>
            </a:pPr>
            <a:r>
              <a:rPr lang="en-US" sz="1000" smtClean="0">
                <a:latin typeface="Arial" pitchFamily="34" charset="0"/>
                <a:sym typeface="Gill Sans"/>
              </a:rPr>
              <a:t>Lack of access made solving problems more difficult – saw that had we had access, we could have worked more quickly and communicated useful information…</a:t>
            </a:r>
          </a:p>
          <a:p>
            <a:pPr marL="228600" indent="-228600">
              <a:lnSpc>
                <a:spcPct val="80000"/>
              </a:lnSpc>
            </a:pPr>
            <a:endParaRPr lang="en-US" sz="9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63600"/>
            <a:ext cx="2286000" cy="5360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63600"/>
            <a:ext cx="6705600"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863600"/>
            <a:ext cx="9144000" cy="6016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79588"/>
            <a:ext cx="7772400" cy="4445000"/>
          </a:xfrm>
        </p:spPr>
        <p:txBody>
          <a:bodyPr/>
          <a:lstStyle/>
          <a:p>
            <a:pPr lvl="0"/>
            <a:endParaRPr lang="en-US"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63600"/>
            <a:ext cx="9144000" cy="5360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54075"/>
            <a:ext cx="9144000" cy="601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00213"/>
            <a:ext cx="38100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38100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79588"/>
            <a:ext cx="3810000" cy="444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9588"/>
            <a:ext cx="3810000" cy="444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hyperlink" Target="http://207.96.48.13/index.ht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60" descr="BIS banner image">
            <a:hlinkClick r:id="rId16"/>
          </p:cNvPr>
          <p:cNvPicPr>
            <a:picLocks noChangeAspect="1" noChangeArrowheads="1"/>
          </p:cNvPicPr>
          <p:nvPr userDrawn="1"/>
        </p:nvPicPr>
        <p:blipFill>
          <a:blip r:embed="rId17" cstate="print"/>
          <a:srcRect r="21878" b="58511"/>
          <a:stretch>
            <a:fillRect/>
          </a:stretch>
        </p:blipFill>
        <p:spPr bwMode="auto">
          <a:xfrm>
            <a:off x="5592763" y="98425"/>
            <a:ext cx="3565525" cy="714375"/>
          </a:xfrm>
          <a:prstGeom prst="rect">
            <a:avLst/>
          </a:prstGeom>
          <a:noFill/>
          <a:ln w="9525">
            <a:noFill/>
            <a:miter lim="800000"/>
            <a:headEnd/>
            <a:tailEnd/>
          </a:ln>
        </p:spPr>
      </p:pic>
      <p:sp>
        <p:nvSpPr>
          <p:cNvPr id="1085" name="Rectangle 61"/>
          <p:cNvSpPr>
            <a:spLocks noChangeArrowheads="1"/>
          </p:cNvSpPr>
          <p:nvPr userDrawn="1"/>
        </p:nvSpPr>
        <p:spPr bwMode="auto">
          <a:xfrm rot="10800000">
            <a:off x="0" y="104775"/>
            <a:ext cx="6135688" cy="698500"/>
          </a:xfrm>
          <a:prstGeom prst="rect">
            <a:avLst/>
          </a:prstGeom>
          <a:gradFill rotWithShape="1">
            <a:gsLst>
              <a:gs pos="0">
                <a:schemeClr val="bg1">
                  <a:alpha val="17000"/>
                </a:schemeClr>
              </a:gs>
              <a:gs pos="50000">
                <a:srgbClr val="00004A"/>
              </a:gs>
              <a:gs pos="100000">
                <a:schemeClr val="bg1">
                  <a:alpha val="17000"/>
                </a:schemeClr>
              </a:gs>
            </a:gsLst>
            <a:lin ang="0" scaled="1"/>
          </a:gradFill>
          <a:ln w="9525">
            <a:noFill/>
            <a:miter lim="800000"/>
            <a:headEnd/>
            <a:tailEnd/>
          </a:ln>
          <a:effectLst/>
        </p:spPr>
        <p:txBody>
          <a:bodyPr wrap="none" anchor="ctr"/>
          <a:lstStyle/>
          <a:p>
            <a:pPr>
              <a:defRPr/>
            </a:pPr>
            <a:endParaRPr lang="en-US"/>
          </a:p>
        </p:txBody>
      </p:sp>
      <p:sp>
        <p:nvSpPr>
          <p:cNvPr id="1086" name="Rectangle 62"/>
          <p:cNvSpPr>
            <a:spLocks noChangeArrowheads="1"/>
          </p:cNvSpPr>
          <p:nvPr userDrawn="1"/>
        </p:nvSpPr>
        <p:spPr bwMode="auto">
          <a:xfrm rot="10800000">
            <a:off x="-23813" y="85725"/>
            <a:ext cx="9177338" cy="669925"/>
          </a:xfrm>
          <a:prstGeom prst="rect">
            <a:avLst/>
          </a:prstGeom>
          <a:gradFill rotWithShape="1">
            <a:gsLst>
              <a:gs pos="0">
                <a:schemeClr val="bg1">
                  <a:alpha val="17000"/>
                </a:schemeClr>
              </a:gs>
              <a:gs pos="100000">
                <a:srgbClr val="00004A">
                  <a:alpha val="96001"/>
                </a:srgbClr>
              </a:gs>
            </a:gsLst>
            <a:lin ang="0" scaled="1"/>
          </a:gradFill>
          <a:ln w="9525">
            <a:noFill/>
            <a:miter lim="800000"/>
            <a:headEnd/>
            <a:tailEnd/>
          </a:ln>
          <a:effectLst/>
        </p:spPr>
        <p:txBody>
          <a:bodyPr wrap="none" anchor="ctr"/>
          <a:lstStyle/>
          <a:p>
            <a:pPr>
              <a:defRPr/>
            </a:pPr>
            <a:endParaRPr lang="en-US"/>
          </a:p>
        </p:txBody>
      </p:sp>
      <p:sp>
        <p:nvSpPr>
          <p:cNvPr id="1087" name="Rectangle 63"/>
          <p:cNvSpPr>
            <a:spLocks noChangeArrowheads="1"/>
          </p:cNvSpPr>
          <p:nvPr userDrawn="1"/>
        </p:nvSpPr>
        <p:spPr bwMode="auto">
          <a:xfrm rot="10800000">
            <a:off x="0" y="104775"/>
            <a:ext cx="9163050" cy="727075"/>
          </a:xfrm>
          <a:prstGeom prst="rect">
            <a:avLst/>
          </a:prstGeom>
          <a:gradFill rotWithShape="1">
            <a:gsLst>
              <a:gs pos="0">
                <a:schemeClr val="bg1">
                  <a:alpha val="9000"/>
                </a:schemeClr>
              </a:gs>
              <a:gs pos="100000">
                <a:srgbClr val="00004A">
                  <a:alpha val="86000"/>
                </a:srgbClr>
              </a:gs>
            </a:gsLst>
            <a:lin ang="0" scaled="1"/>
          </a:gradFill>
          <a:ln w="9525">
            <a:noFill/>
            <a:miter lim="800000"/>
            <a:headEnd/>
            <a:tailEnd/>
          </a:ln>
          <a:effectLst/>
        </p:spPr>
        <p:txBody>
          <a:bodyPr wrap="none" anchor="ctr"/>
          <a:lstStyle/>
          <a:p>
            <a:pPr>
              <a:defRPr/>
            </a:pPr>
            <a:endParaRPr lang="en-US"/>
          </a:p>
        </p:txBody>
      </p:sp>
      <p:grpSp>
        <p:nvGrpSpPr>
          <p:cNvPr id="2" name="Group 64"/>
          <p:cNvGrpSpPr>
            <a:grpSpLocks/>
          </p:cNvGrpSpPr>
          <p:nvPr userDrawn="1"/>
        </p:nvGrpSpPr>
        <p:grpSpPr bwMode="auto">
          <a:xfrm>
            <a:off x="4827588" y="-76200"/>
            <a:ext cx="1835150" cy="1706563"/>
            <a:chOff x="2950" y="1651"/>
            <a:chExt cx="2219" cy="2112"/>
          </a:xfrm>
        </p:grpSpPr>
        <p:sp>
          <p:nvSpPr>
            <p:cNvPr id="1089" name="Oval 65"/>
            <p:cNvSpPr>
              <a:spLocks noChangeArrowheads="1"/>
            </p:cNvSpPr>
            <p:nvPr/>
          </p:nvSpPr>
          <p:spPr bwMode="auto">
            <a:xfrm>
              <a:off x="3109" y="1765"/>
              <a:ext cx="1897" cy="1882"/>
            </a:xfrm>
            <a:prstGeom prst="ellipse">
              <a:avLst/>
            </a:prstGeom>
            <a:solidFill>
              <a:srgbClr val="4D4D4D"/>
            </a:solidFill>
            <a:ln w="9525">
              <a:noFill/>
              <a:round/>
              <a:headEnd/>
              <a:tailEnd/>
            </a:ln>
            <a:effectLst/>
          </p:spPr>
          <p:txBody>
            <a:bodyPr wrap="none" anchor="ctr"/>
            <a:lstStyle/>
            <a:p>
              <a:pPr>
                <a:defRPr/>
              </a:pPr>
              <a:endParaRPr lang="en-US"/>
            </a:p>
          </p:txBody>
        </p:sp>
        <p:pic>
          <p:nvPicPr>
            <p:cNvPr id="1039" name="Picture 66" descr="i-laseal"/>
            <p:cNvPicPr>
              <a:picLocks noChangeAspect="1" noChangeArrowheads="1"/>
            </p:cNvPicPr>
            <p:nvPr/>
          </p:nvPicPr>
          <p:blipFill>
            <a:blip r:embed="rId18" cstate="print">
              <a:clrChange>
                <a:clrFrom>
                  <a:srgbClr val="000000"/>
                </a:clrFrom>
                <a:clrTo>
                  <a:srgbClr val="000000">
                    <a:alpha val="0"/>
                  </a:srgbClr>
                </a:clrTo>
              </a:clrChange>
              <a:grayscl/>
            </a:blip>
            <a:srcRect b="1505"/>
            <a:stretch>
              <a:fillRect/>
            </a:stretch>
          </p:blipFill>
          <p:spPr bwMode="auto">
            <a:xfrm>
              <a:off x="2950" y="1651"/>
              <a:ext cx="2219" cy="2112"/>
            </a:xfrm>
            <a:prstGeom prst="rect">
              <a:avLst/>
            </a:prstGeom>
            <a:noFill/>
            <a:ln w="9525">
              <a:noFill/>
              <a:miter lim="800000"/>
              <a:headEnd/>
              <a:tailEnd/>
            </a:ln>
          </p:spPr>
        </p:pic>
      </p:grpSp>
      <p:sp>
        <p:nvSpPr>
          <p:cNvPr id="1091" name="Rectangle 67"/>
          <p:cNvSpPr>
            <a:spLocks noChangeArrowheads="1"/>
          </p:cNvSpPr>
          <p:nvPr userDrawn="1"/>
        </p:nvSpPr>
        <p:spPr bwMode="auto">
          <a:xfrm>
            <a:off x="0" y="800100"/>
            <a:ext cx="9144000" cy="6048375"/>
          </a:xfrm>
          <a:prstGeom prst="rect">
            <a:avLst/>
          </a:prstGeom>
          <a:solidFill>
            <a:schemeClr val="bg1"/>
          </a:solidFill>
          <a:ln w="12700">
            <a:noFill/>
            <a:miter lim="800000"/>
            <a:headEnd type="none" w="sm" len="sm"/>
            <a:tailEnd type="none" w="sm" len="sm"/>
          </a:ln>
          <a:effectLst/>
        </p:spPr>
        <p:txBody>
          <a:bodyPr wrap="none" anchor="ctr"/>
          <a:lstStyle/>
          <a:p>
            <a:pPr>
              <a:defRPr/>
            </a:pPr>
            <a:endParaRPr lang="en-US"/>
          </a:p>
        </p:txBody>
      </p:sp>
      <p:sp>
        <p:nvSpPr>
          <p:cNvPr id="1092" name="Rectangle 68"/>
          <p:cNvSpPr>
            <a:spLocks noChangeArrowheads="1"/>
          </p:cNvSpPr>
          <p:nvPr userDrawn="1"/>
        </p:nvSpPr>
        <p:spPr bwMode="auto">
          <a:xfrm>
            <a:off x="28575" y="390525"/>
            <a:ext cx="7108825" cy="404813"/>
          </a:xfrm>
          <a:prstGeom prst="rect">
            <a:avLst/>
          </a:prstGeom>
          <a:noFill/>
          <a:ln w="9525">
            <a:noFill/>
            <a:miter lim="800000"/>
            <a:headEnd/>
            <a:tailEnd/>
          </a:ln>
          <a:effectLst>
            <a:outerShdw dist="35921" dir="2700000" algn="ctr" rotWithShape="0">
              <a:srgbClr val="080808">
                <a:alpha val="50000"/>
              </a:srgbClr>
            </a:outerShdw>
          </a:effectLst>
        </p:spPr>
        <p:txBody>
          <a:bodyPr/>
          <a:lstStyle/>
          <a:p>
            <a:pPr>
              <a:lnSpc>
                <a:spcPct val="90000"/>
              </a:lnSpc>
              <a:spcBef>
                <a:spcPct val="45000"/>
              </a:spcBef>
              <a:buClr>
                <a:srgbClr val="A50021"/>
              </a:buClr>
              <a:buSzPct val="90000"/>
              <a:buFont typeface="Wingdings" pitchFamily="2" charset="2"/>
              <a:buNone/>
              <a:defRPr/>
            </a:pPr>
            <a:r>
              <a:rPr lang="en-US" sz="2000" b="0" dirty="0" smtClean="0">
                <a:solidFill>
                  <a:schemeClr val="bg1"/>
                </a:solidFill>
                <a:latin typeface="Arial" charset="0"/>
              </a:rPr>
              <a:t>Business EOC</a:t>
            </a:r>
            <a:endParaRPr lang="en-US" sz="2000" b="0" dirty="0">
              <a:solidFill>
                <a:schemeClr val="bg1"/>
              </a:solidFill>
              <a:latin typeface="Arial" charset="0"/>
            </a:endParaRPr>
          </a:p>
        </p:txBody>
      </p:sp>
      <p:sp>
        <p:nvSpPr>
          <p:cNvPr id="1093" name="Line 69"/>
          <p:cNvSpPr>
            <a:spLocks noChangeShapeType="1"/>
          </p:cNvSpPr>
          <p:nvPr userDrawn="1"/>
        </p:nvSpPr>
        <p:spPr bwMode="auto">
          <a:xfrm>
            <a:off x="-9525" y="796925"/>
            <a:ext cx="9164638" cy="0"/>
          </a:xfrm>
          <a:prstGeom prst="line">
            <a:avLst/>
          </a:prstGeom>
          <a:noFill/>
          <a:ln w="28575">
            <a:solidFill>
              <a:srgbClr val="A50021"/>
            </a:solidFill>
            <a:round/>
            <a:headEnd/>
            <a:tailEnd/>
          </a:ln>
          <a:effectLst/>
        </p:spPr>
        <p:txBody>
          <a:bodyPr wrap="none"/>
          <a:lstStyle/>
          <a:p>
            <a:pPr>
              <a:defRPr/>
            </a:pPr>
            <a:endParaRPr lang="en-US"/>
          </a:p>
        </p:txBody>
      </p:sp>
      <p:sp>
        <p:nvSpPr>
          <p:cNvPr id="1094" name="Line 70"/>
          <p:cNvSpPr>
            <a:spLocks noChangeShapeType="1"/>
          </p:cNvSpPr>
          <p:nvPr userDrawn="1"/>
        </p:nvSpPr>
        <p:spPr bwMode="auto">
          <a:xfrm>
            <a:off x="-9525" y="844550"/>
            <a:ext cx="9164638" cy="0"/>
          </a:xfrm>
          <a:prstGeom prst="line">
            <a:avLst/>
          </a:prstGeom>
          <a:noFill/>
          <a:ln w="28575">
            <a:solidFill>
              <a:srgbClr val="000060"/>
            </a:solidFill>
            <a:round/>
            <a:headEnd/>
            <a:tailEnd/>
          </a:ln>
          <a:effectLst/>
        </p:spPr>
        <p:txBody>
          <a:bodyPr wrap="none"/>
          <a:lstStyle/>
          <a:p>
            <a:pPr>
              <a:defRPr/>
            </a:pPr>
            <a:endParaRPr lang="en-US"/>
          </a:p>
        </p:txBody>
      </p:sp>
      <p:sp>
        <p:nvSpPr>
          <p:cNvPr id="1035" name="Rectangle 2"/>
          <p:cNvSpPr>
            <a:spLocks noGrp="1" noChangeArrowheads="1"/>
          </p:cNvSpPr>
          <p:nvPr>
            <p:ph type="body" idx="1"/>
          </p:nvPr>
        </p:nvSpPr>
        <p:spPr bwMode="auto">
          <a:xfrm>
            <a:off x="685800" y="1779588"/>
            <a:ext cx="7772400" cy="4445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4"/>
          <p:cNvSpPr>
            <a:spLocks noGrp="1" noChangeArrowheads="1"/>
          </p:cNvSpPr>
          <p:nvPr>
            <p:ph type="title"/>
          </p:nvPr>
        </p:nvSpPr>
        <p:spPr bwMode="auto">
          <a:xfrm>
            <a:off x="0" y="863600"/>
            <a:ext cx="9144000" cy="601663"/>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7" name="WordArt 48"/>
          <p:cNvSpPr>
            <a:spLocks noChangeArrowheads="1" noChangeShapeType="1" noTextEdit="1"/>
          </p:cNvSpPr>
          <p:nvPr userDrawn="1"/>
        </p:nvSpPr>
        <p:spPr bwMode="auto">
          <a:xfrm>
            <a:off x="134938" y="227013"/>
            <a:ext cx="4383087" cy="173037"/>
          </a:xfrm>
          <a:prstGeom prst="rect">
            <a:avLst/>
          </a:prstGeom>
        </p:spPr>
        <p:txBody>
          <a:bodyPr wrap="none" fromWordArt="1">
            <a:prstTxWarp prst="textPlain">
              <a:avLst>
                <a:gd name="adj" fmla="val 50000"/>
              </a:avLst>
            </a:prstTxWarp>
          </a:bodyPr>
          <a:lstStyle/>
          <a:p>
            <a:pPr algn="ctr"/>
            <a:r>
              <a:rPr lang="en-US" sz="800" i="1" kern="10">
                <a:ln w="9525">
                  <a:noFill/>
                  <a:round/>
                  <a:headEnd/>
                  <a:tailEnd/>
                </a:ln>
                <a:solidFill>
                  <a:srgbClr val="EAEAEA"/>
                </a:solidFill>
                <a:latin typeface="Arial"/>
                <a:cs typeface="Arial"/>
              </a:rPr>
              <a:t>Governor's Office of Homeland Security &amp; Emergency Preparedness</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transition/>
  <p:txStyles>
    <p:titleStyle>
      <a:lvl1pPr algn="ctr" rtl="0" eaLnBrk="0" fontAlgn="base" hangingPunct="0">
        <a:spcBef>
          <a:spcPct val="0"/>
        </a:spcBef>
        <a:spcAft>
          <a:spcPct val="0"/>
        </a:spcAft>
        <a:defRPr sz="3800" i="1">
          <a:solidFill>
            <a:srgbClr val="000066"/>
          </a:solidFill>
          <a:latin typeface="+mj-lt"/>
          <a:ea typeface="+mj-ea"/>
          <a:cs typeface="+mj-cs"/>
        </a:defRPr>
      </a:lvl1pPr>
      <a:lvl2pPr algn="ctr" rtl="0" eaLnBrk="0" fontAlgn="base" hangingPunct="0">
        <a:spcBef>
          <a:spcPct val="0"/>
        </a:spcBef>
        <a:spcAft>
          <a:spcPct val="0"/>
        </a:spcAft>
        <a:defRPr sz="3800" i="1">
          <a:solidFill>
            <a:srgbClr val="000066"/>
          </a:solidFill>
          <a:latin typeface="Arial" charset="0"/>
        </a:defRPr>
      </a:lvl2pPr>
      <a:lvl3pPr algn="ctr" rtl="0" eaLnBrk="0" fontAlgn="base" hangingPunct="0">
        <a:spcBef>
          <a:spcPct val="0"/>
        </a:spcBef>
        <a:spcAft>
          <a:spcPct val="0"/>
        </a:spcAft>
        <a:defRPr sz="3800" i="1">
          <a:solidFill>
            <a:srgbClr val="000066"/>
          </a:solidFill>
          <a:latin typeface="Arial" charset="0"/>
        </a:defRPr>
      </a:lvl3pPr>
      <a:lvl4pPr algn="ctr" rtl="0" eaLnBrk="0" fontAlgn="base" hangingPunct="0">
        <a:spcBef>
          <a:spcPct val="0"/>
        </a:spcBef>
        <a:spcAft>
          <a:spcPct val="0"/>
        </a:spcAft>
        <a:defRPr sz="3800" i="1">
          <a:solidFill>
            <a:srgbClr val="000066"/>
          </a:solidFill>
          <a:latin typeface="Arial" charset="0"/>
        </a:defRPr>
      </a:lvl4pPr>
      <a:lvl5pPr algn="ctr" rtl="0" eaLnBrk="0" fontAlgn="base" hangingPunct="0">
        <a:spcBef>
          <a:spcPct val="0"/>
        </a:spcBef>
        <a:spcAft>
          <a:spcPct val="0"/>
        </a:spcAft>
        <a:defRPr sz="3800" i="1">
          <a:solidFill>
            <a:srgbClr val="000066"/>
          </a:solidFill>
          <a:latin typeface="Arial" charset="0"/>
        </a:defRPr>
      </a:lvl5pPr>
      <a:lvl6pPr marL="457200" algn="ctr" rtl="0" fontAlgn="base">
        <a:spcBef>
          <a:spcPct val="0"/>
        </a:spcBef>
        <a:spcAft>
          <a:spcPct val="0"/>
        </a:spcAft>
        <a:defRPr sz="3800" i="1">
          <a:solidFill>
            <a:srgbClr val="000066"/>
          </a:solidFill>
          <a:latin typeface="Arial" charset="0"/>
        </a:defRPr>
      </a:lvl6pPr>
      <a:lvl7pPr marL="914400" algn="ctr" rtl="0" fontAlgn="base">
        <a:spcBef>
          <a:spcPct val="0"/>
        </a:spcBef>
        <a:spcAft>
          <a:spcPct val="0"/>
        </a:spcAft>
        <a:defRPr sz="3800" i="1">
          <a:solidFill>
            <a:srgbClr val="000066"/>
          </a:solidFill>
          <a:latin typeface="Arial" charset="0"/>
        </a:defRPr>
      </a:lvl7pPr>
      <a:lvl8pPr marL="1371600" algn="ctr" rtl="0" fontAlgn="base">
        <a:spcBef>
          <a:spcPct val="0"/>
        </a:spcBef>
        <a:spcAft>
          <a:spcPct val="0"/>
        </a:spcAft>
        <a:defRPr sz="3800" i="1">
          <a:solidFill>
            <a:srgbClr val="000066"/>
          </a:solidFill>
          <a:latin typeface="Arial" charset="0"/>
        </a:defRPr>
      </a:lvl8pPr>
      <a:lvl9pPr marL="1828800" algn="ctr" rtl="0" fontAlgn="base">
        <a:spcBef>
          <a:spcPct val="0"/>
        </a:spcBef>
        <a:spcAft>
          <a:spcPct val="0"/>
        </a:spcAft>
        <a:defRPr sz="3800" i="1">
          <a:solidFill>
            <a:srgbClr val="000066"/>
          </a:solidFill>
          <a:latin typeface="Arial" charset="0"/>
        </a:defRPr>
      </a:lvl9pPr>
    </p:titleStyle>
    <p:bodyStyle>
      <a:lvl1pPr marL="347663" indent="-347663" algn="l" rtl="0" eaLnBrk="0" fontAlgn="base" hangingPunct="0">
        <a:lnSpc>
          <a:spcPct val="90000"/>
        </a:lnSpc>
        <a:spcBef>
          <a:spcPct val="45000"/>
        </a:spcBef>
        <a:spcAft>
          <a:spcPct val="0"/>
        </a:spcAft>
        <a:buClr>
          <a:srgbClr val="A50021"/>
        </a:buClr>
        <a:buSzPct val="90000"/>
        <a:buFont typeface="Wingdings" pitchFamily="2" charset="2"/>
        <a:buChar char="ü"/>
        <a:defRPr sz="3200">
          <a:solidFill>
            <a:schemeClr val="tx1"/>
          </a:solidFill>
          <a:latin typeface="+mn-lt"/>
          <a:ea typeface="+mn-ea"/>
          <a:cs typeface="+mn-cs"/>
        </a:defRPr>
      </a:lvl1pPr>
      <a:lvl2pPr marL="682625" indent="-171450" algn="l" rtl="0" eaLnBrk="0" fontAlgn="base" hangingPunct="0">
        <a:lnSpc>
          <a:spcPct val="90000"/>
        </a:lnSpc>
        <a:spcBef>
          <a:spcPct val="45000"/>
        </a:spcBef>
        <a:spcAft>
          <a:spcPct val="0"/>
        </a:spcAft>
        <a:buClr>
          <a:srgbClr val="000099"/>
        </a:buClr>
        <a:buSzPct val="75000"/>
        <a:buFont typeface="Wingdings" pitchFamily="2" charset="2"/>
        <a:buChar char="§"/>
        <a:defRPr sz="2800">
          <a:solidFill>
            <a:schemeClr val="tx1"/>
          </a:solidFill>
          <a:latin typeface="+mn-lt"/>
        </a:defRPr>
      </a:lvl2pPr>
      <a:lvl3pPr marL="1085850" indent="-171450" algn="l" rtl="0" eaLnBrk="0" fontAlgn="base" hangingPunct="0">
        <a:lnSpc>
          <a:spcPct val="90000"/>
        </a:lnSpc>
        <a:spcBef>
          <a:spcPct val="45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45000"/>
        </a:spcBef>
        <a:spcAft>
          <a:spcPct val="0"/>
        </a:spcAft>
        <a:buChar char="–"/>
        <a:defRPr sz="2000">
          <a:solidFill>
            <a:schemeClr val="tx1"/>
          </a:solidFill>
          <a:latin typeface="+mn-lt"/>
        </a:defRPr>
      </a:lvl4pPr>
      <a:lvl5pPr marL="2057400" indent="-228600" algn="l" rtl="0" eaLnBrk="0" fontAlgn="base" hangingPunct="0">
        <a:lnSpc>
          <a:spcPct val="90000"/>
        </a:lnSpc>
        <a:spcBef>
          <a:spcPct val="45000"/>
        </a:spcBef>
        <a:spcAft>
          <a:spcPct val="0"/>
        </a:spcAft>
        <a:buClr>
          <a:schemeClr val="tx2"/>
        </a:buClr>
        <a:buChar char="–"/>
        <a:defRPr sz="2000">
          <a:solidFill>
            <a:schemeClr val="tx1"/>
          </a:solidFill>
          <a:latin typeface="+mn-lt"/>
        </a:defRPr>
      </a:lvl5pPr>
      <a:lvl6pPr marL="2514600" indent="-228600" algn="l" rtl="0" fontAlgn="base">
        <a:lnSpc>
          <a:spcPct val="90000"/>
        </a:lnSpc>
        <a:spcBef>
          <a:spcPct val="45000"/>
        </a:spcBef>
        <a:spcAft>
          <a:spcPct val="0"/>
        </a:spcAft>
        <a:buClr>
          <a:schemeClr val="tx2"/>
        </a:buClr>
        <a:buChar char="–"/>
        <a:defRPr sz="2000">
          <a:solidFill>
            <a:schemeClr val="tx1"/>
          </a:solidFill>
          <a:latin typeface="+mn-lt"/>
        </a:defRPr>
      </a:lvl6pPr>
      <a:lvl7pPr marL="2971800" indent="-228600" algn="l" rtl="0" fontAlgn="base">
        <a:lnSpc>
          <a:spcPct val="90000"/>
        </a:lnSpc>
        <a:spcBef>
          <a:spcPct val="45000"/>
        </a:spcBef>
        <a:spcAft>
          <a:spcPct val="0"/>
        </a:spcAft>
        <a:buClr>
          <a:schemeClr val="tx2"/>
        </a:buClr>
        <a:buChar char="–"/>
        <a:defRPr sz="2000">
          <a:solidFill>
            <a:schemeClr val="tx1"/>
          </a:solidFill>
          <a:latin typeface="+mn-lt"/>
        </a:defRPr>
      </a:lvl7pPr>
      <a:lvl8pPr marL="3429000" indent="-228600" algn="l" rtl="0" fontAlgn="base">
        <a:lnSpc>
          <a:spcPct val="90000"/>
        </a:lnSpc>
        <a:spcBef>
          <a:spcPct val="45000"/>
        </a:spcBef>
        <a:spcAft>
          <a:spcPct val="0"/>
        </a:spcAft>
        <a:buClr>
          <a:schemeClr val="tx2"/>
        </a:buClr>
        <a:buChar char="–"/>
        <a:defRPr sz="2000">
          <a:solidFill>
            <a:schemeClr val="tx1"/>
          </a:solidFill>
          <a:latin typeface="+mn-lt"/>
        </a:defRPr>
      </a:lvl8pPr>
      <a:lvl9pPr marL="3886200" indent="-228600" algn="l" rtl="0" fontAlgn="base">
        <a:lnSpc>
          <a:spcPct val="90000"/>
        </a:lnSpc>
        <a:spcBef>
          <a:spcPct val="45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notesSlide" Target="../notesSlides/notesSlide3.xml"/><Relationship Id="rId7" Type="http://schemas.openxmlformats.org/officeDocument/2006/relationships/image" Target="../media/image7.emf"/><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emf"/><Relationship Id="rId11" Type="http://schemas.openxmlformats.org/officeDocument/2006/relationships/image" Target="../media/image11.wmf"/><Relationship Id="rId5" Type="http://schemas.openxmlformats.org/officeDocument/2006/relationships/image" Target="../media/image5.emf"/><Relationship Id="rId10" Type="http://schemas.openxmlformats.org/officeDocument/2006/relationships/image" Target="../media/image10.wmf"/><Relationship Id="rId4" Type="http://schemas.openxmlformats.org/officeDocument/2006/relationships/image" Target="../media/image4.emf"/><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l="50038" t="3027" b="3320"/>
          <a:stretch>
            <a:fillRect/>
          </a:stretch>
        </p:blipFill>
        <p:spPr bwMode="auto">
          <a:xfrm>
            <a:off x="0" y="0"/>
            <a:ext cx="9144000" cy="6856413"/>
          </a:xfrm>
          <a:prstGeom prst="rect">
            <a:avLst/>
          </a:prstGeom>
          <a:noFill/>
          <a:ln w="12700">
            <a:noFill/>
            <a:miter lim="800000"/>
            <a:headEnd type="none" w="sm" len="sm"/>
            <a:tailEnd type="none" w="sm" len="sm"/>
          </a:ln>
        </p:spPr>
      </p:pic>
      <p:sp>
        <p:nvSpPr>
          <p:cNvPr id="2052" name="Rectangle 8"/>
          <p:cNvSpPr>
            <a:spLocks noChangeArrowheads="1"/>
          </p:cNvSpPr>
          <p:nvPr/>
        </p:nvSpPr>
        <p:spPr bwMode="auto">
          <a:xfrm>
            <a:off x="190500" y="769938"/>
            <a:ext cx="8724900" cy="801687"/>
          </a:xfrm>
          <a:prstGeom prst="rect">
            <a:avLst/>
          </a:prstGeom>
          <a:noFill/>
          <a:ln w="9525">
            <a:noFill/>
            <a:miter lim="800000"/>
            <a:headEnd/>
            <a:tailEnd/>
          </a:ln>
        </p:spPr>
        <p:txBody>
          <a:bodyPr/>
          <a:lstStyle/>
          <a:p>
            <a:pPr>
              <a:lnSpc>
                <a:spcPct val="85000"/>
              </a:lnSpc>
              <a:spcBef>
                <a:spcPct val="45000"/>
              </a:spcBef>
              <a:buClr>
                <a:srgbClr val="A50021"/>
              </a:buClr>
              <a:buSzPct val="90000"/>
              <a:buFont typeface="Wingdings" pitchFamily="2" charset="2"/>
              <a:buNone/>
            </a:pPr>
            <a:r>
              <a:rPr lang="en-US" sz="3100" b="0" i="1" dirty="0">
                <a:solidFill>
                  <a:srgbClr val="DDDDDD"/>
                </a:solidFill>
                <a:latin typeface="Arial" charset="0"/>
              </a:rPr>
              <a:t>Governor’s Office of </a:t>
            </a:r>
            <a:br>
              <a:rPr lang="en-US" sz="3100" b="0" i="1" dirty="0">
                <a:solidFill>
                  <a:srgbClr val="DDDDDD"/>
                </a:solidFill>
                <a:latin typeface="Arial" charset="0"/>
              </a:rPr>
            </a:br>
            <a:r>
              <a:rPr lang="en-US" sz="3100" b="0" i="1" dirty="0">
                <a:solidFill>
                  <a:srgbClr val="DDDDDD"/>
                </a:solidFill>
                <a:latin typeface="Arial" charset="0"/>
              </a:rPr>
              <a:t>Homeland Security &amp; Emergency Preparedness</a:t>
            </a:r>
          </a:p>
        </p:txBody>
      </p:sp>
      <p:sp>
        <p:nvSpPr>
          <p:cNvPr id="2053" name="Line 12"/>
          <p:cNvSpPr>
            <a:spLocks noChangeShapeType="1"/>
          </p:cNvSpPr>
          <p:nvPr/>
        </p:nvSpPr>
        <p:spPr bwMode="auto">
          <a:xfrm>
            <a:off x="276225" y="1787525"/>
            <a:ext cx="8277225" cy="15875"/>
          </a:xfrm>
          <a:prstGeom prst="line">
            <a:avLst/>
          </a:prstGeom>
          <a:noFill/>
          <a:ln w="19050">
            <a:solidFill>
              <a:srgbClr val="DDDDDD"/>
            </a:solidFill>
            <a:round/>
            <a:headEnd type="none" w="sm" len="sm"/>
            <a:tailEnd type="none" w="sm" len="sm"/>
          </a:ln>
        </p:spPr>
        <p:txBody>
          <a:bodyPr/>
          <a:lstStyle/>
          <a:p>
            <a:endParaRPr lang="en-US"/>
          </a:p>
        </p:txBody>
      </p:sp>
      <p:sp>
        <p:nvSpPr>
          <p:cNvPr id="2054" name="Line 14"/>
          <p:cNvSpPr>
            <a:spLocks noChangeShapeType="1"/>
          </p:cNvSpPr>
          <p:nvPr/>
        </p:nvSpPr>
        <p:spPr bwMode="auto">
          <a:xfrm>
            <a:off x="314325" y="4359275"/>
            <a:ext cx="8229600" cy="15875"/>
          </a:xfrm>
          <a:prstGeom prst="line">
            <a:avLst/>
          </a:prstGeom>
          <a:noFill/>
          <a:ln w="19050">
            <a:solidFill>
              <a:srgbClr val="DDDDDD"/>
            </a:solidFill>
            <a:round/>
            <a:headEnd type="none" w="sm" len="sm"/>
            <a:tailEnd type="none" w="sm" len="sm"/>
          </a:ln>
        </p:spPr>
        <p:txBody>
          <a:bodyPr/>
          <a:lstStyle/>
          <a:p>
            <a:endParaRPr lang="en-US"/>
          </a:p>
        </p:txBody>
      </p:sp>
      <p:sp>
        <p:nvSpPr>
          <p:cNvPr id="2055" name="Rectangle 15"/>
          <p:cNvSpPr>
            <a:spLocks noChangeArrowheads="1"/>
          </p:cNvSpPr>
          <p:nvPr/>
        </p:nvSpPr>
        <p:spPr bwMode="auto">
          <a:xfrm>
            <a:off x="285750" y="1790699"/>
            <a:ext cx="8258175" cy="2619375"/>
          </a:xfrm>
          <a:prstGeom prst="rect">
            <a:avLst/>
          </a:prstGeom>
          <a:solidFill>
            <a:srgbClr val="000000">
              <a:alpha val="25098"/>
            </a:srgbClr>
          </a:solidFill>
          <a:ln w="12700">
            <a:noFill/>
            <a:miter lim="800000"/>
            <a:headEnd type="none" w="sm" len="sm"/>
            <a:tailEnd type="none" w="sm" len="sm"/>
          </a:ln>
        </p:spPr>
        <p:txBody>
          <a:bodyPr wrap="none" anchor="ctr"/>
          <a:lstStyle/>
          <a:p>
            <a:endParaRPr lang="en-US"/>
          </a:p>
        </p:txBody>
      </p:sp>
      <p:sp>
        <p:nvSpPr>
          <p:cNvPr id="2056" name="WordArt 5"/>
          <p:cNvSpPr>
            <a:spLocks noChangeArrowheads="1" noChangeShapeType="1" noTextEdit="1"/>
          </p:cNvSpPr>
          <p:nvPr/>
        </p:nvSpPr>
        <p:spPr bwMode="auto">
          <a:xfrm>
            <a:off x="401639" y="1981200"/>
            <a:ext cx="5322886" cy="1038224"/>
          </a:xfrm>
          <a:prstGeom prst="rect">
            <a:avLst/>
          </a:prstGeom>
        </p:spPr>
        <p:txBody>
          <a:bodyPr wrap="none" fromWordArt="1">
            <a:prstTxWarp prst="textPlain">
              <a:avLst>
                <a:gd name="adj" fmla="val 50000"/>
              </a:avLst>
            </a:prstTxWarp>
          </a:bodyPr>
          <a:lstStyle/>
          <a:p>
            <a:pPr algn="ctr"/>
            <a:r>
              <a:rPr lang="en-US" sz="3600" kern="10" spc="-180" dirty="0" smtClean="0">
                <a:ln w="9525">
                  <a:solidFill>
                    <a:srgbClr val="000000"/>
                  </a:solidFill>
                  <a:round/>
                  <a:headEnd type="none" w="sm" len="sm"/>
                  <a:tailEnd type="none" w="sm" len="sm"/>
                </a:ln>
                <a:solidFill>
                  <a:srgbClr val="FFFFFF"/>
                </a:solidFill>
                <a:latin typeface="Arial"/>
                <a:cs typeface="Arial"/>
              </a:rPr>
              <a:t>Business</a:t>
            </a:r>
            <a:endParaRPr lang="en-US" sz="3600" kern="10" spc="-180" dirty="0">
              <a:ln w="9525">
                <a:solidFill>
                  <a:srgbClr val="000000"/>
                </a:solidFill>
                <a:round/>
                <a:headEnd type="none" w="sm" len="sm"/>
                <a:tailEnd type="none" w="sm" len="sm"/>
              </a:ln>
              <a:solidFill>
                <a:srgbClr val="FFFFFF"/>
              </a:solidFill>
              <a:latin typeface="Arial"/>
              <a:cs typeface="Arial"/>
            </a:endParaRPr>
          </a:p>
        </p:txBody>
      </p:sp>
      <p:sp>
        <p:nvSpPr>
          <p:cNvPr id="2057" name="WordArt 6"/>
          <p:cNvSpPr>
            <a:spLocks noChangeArrowheads="1" noChangeShapeType="1" noTextEdit="1"/>
          </p:cNvSpPr>
          <p:nvPr/>
        </p:nvSpPr>
        <p:spPr bwMode="auto">
          <a:xfrm>
            <a:off x="419103" y="3257549"/>
            <a:ext cx="2362197" cy="876301"/>
          </a:xfrm>
          <a:prstGeom prst="rect">
            <a:avLst/>
          </a:prstGeom>
        </p:spPr>
        <p:txBody>
          <a:bodyPr wrap="none" fromWordArt="1">
            <a:prstTxWarp prst="textPlain">
              <a:avLst>
                <a:gd name="adj" fmla="val 50000"/>
              </a:avLst>
            </a:prstTxWarp>
          </a:bodyPr>
          <a:lstStyle/>
          <a:p>
            <a:pPr algn="ctr"/>
            <a:r>
              <a:rPr lang="en-US" sz="3600" kern="10" spc="-180" dirty="0" smtClean="0">
                <a:ln w="9525">
                  <a:solidFill>
                    <a:srgbClr val="000000"/>
                  </a:solidFill>
                  <a:round/>
                  <a:headEnd type="none" w="sm" len="sm"/>
                  <a:tailEnd type="none" w="sm" len="sm"/>
                </a:ln>
                <a:solidFill>
                  <a:srgbClr val="FFFFFF"/>
                </a:solidFill>
                <a:latin typeface="Arial"/>
                <a:cs typeface="Arial"/>
              </a:rPr>
              <a:t>EOC</a:t>
            </a:r>
            <a:endParaRPr lang="en-US" sz="3600" kern="10" spc="-180" dirty="0">
              <a:ln w="9525">
                <a:solidFill>
                  <a:srgbClr val="000000"/>
                </a:solidFill>
                <a:round/>
                <a:headEnd type="none" w="sm" len="sm"/>
                <a:tailEnd type="none" w="sm" len="sm"/>
              </a:ln>
              <a:solidFill>
                <a:srgbClr val="FFFFFF"/>
              </a:solidFill>
              <a:latin typeface="Arial"/>
              <a:cs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dirty="0" err="1" smtClean="0"/>
              <a:t>LaBEOC</a:t>
            </a:r>
            <a:r>
              <a:rPr lang="en-US" sz="3800" dirty="0" smtClean="0"/>
              <a:t> Goals</a:t>
            </a:r>
          </a:p>
        </p:txBody>
      </p:sp>
      <p:sp>
        <p:nvSpPr>
          <p:cNvPr id="10243" name="Rectangle 3"/>
          <p:cNvSpPr>
            <a:spLocks noGrp="1" noChangeArrowheads="1"/>
          </p:cNvSpPr>
          <p:nvPr>
            <p:ph idx="1"/>
          </p:nvPr>
        </p:nvSpPr>
        <p:spPr>
          <a:xfrm>
            <a:off x="152400" y="1524000"/>
            <a:ext cx="8839200" cy="4876800"/>
          </a:xfrm>
        </p:spPr>
        <p:txBody>
          <a:bodyPr/>
          <a:lstStyle/>
          <a:p>
            <a:pPr eaLnBrk="1" hangingPunct="1"/>
            <a:endParaRPr lang="en-US" sz="1000" dirty="0" smtClean="0"/>
          </a:p>
          <a:p>
            <a:pPr eaLnBrk="1" hangingPunct="1"/>
            <a:r>
              <a:rPr lang="en-US" sz="2400" dirty="0" smtClean="0">
                <a:solidFill>
                  <a:srgbClr val="FF0000"/>
                </a:solidFill>
                <a:latin typeface="+mj-lt"/>
              </a:rPr>
              <a:t>Goal 1:</a:t>
            </a:r>
            <a:r>
              <a:rPr lang="en-US" sz="2400" dirty="0" smtClean="0">
                <a:latin typeface="+mj-lt"/>
              </a:rPr>
              <a:t> Facilitate </a:t>
            </a:r>
            <a:r>
              <a:rPr lang="en-US" sz="2400" u="sng" dirty="0" smtClean="0">
                <a:latin typeface="+mj-lt"/>
              </a:rPr>
              <a:t>bi-directional communication </a:t>
            </a:r>
            <a:r>
              <a:rPr lang="en-US" sz="2400" dirty="0" smtClean="0">
                <a:latin typeface="+mj-lt"/>
              </a:rPr>
              <a:t>of critical information between the public sector and businesses to acquire comprehensive situational awareness</a:t>
            </a:r>
          </a:p>
          <a:p>
            <a:pPr eaLnBrk="1" hangingPunct="1"/>
            <a:r>
              <a:rPr lang="en-US" sz="2400" dirty="0" smtClean="0">
                <a:solidFill>
                  <a:srgbClr val="FF0000"/>
                </a:solidFill>
                <a:latin typeface="+mj-lt"/>
              </a:rPr>
              <a:t>Goal 2:</a:t>
            </a:r>
            <a:r>
              <a:rPr lang="en-US" sz="2400" dirty="0" smtClean="0">
                <a:latin typeface="+mj-lt"/>
              </a:rPr>
              <a:t> </a:t>
            </a:r>
            <a:r>
              <a:rPr lang="en-US" sz="2400" u="sng" dirty="0" smtClean="0">
                <a:latin typeface="+mj-lt"/>
              </a:rPr>
              <a:t>Coordinate voluntary donations </a:t>
            </a:r>
            <a:r>
              <a:rPr lang="en-US" sz="2400" dirty="0" smtClean="0">
                <a:latin typeface="+mj-lt"/>
              </a:rPr>
              <a:t>from businesses, VOADs and individuals</a:t>
            </a:r>
          </a:p>
          <a:p>
            <a:pPr eaLnBrk="1" hangingPunct="1"/>
            <a:r>
              <a:rPr lang="en-US" sz="2400" dirty="0" smtClean="0">
                <a:solidFill>
                  <a:srgbClr val="FF0000"/>
                </a:solidFill>
              </a:rPr>
              <a:t>Goal 3:</a:t>
            </a:r>
            <a:r>
              <a:rPr lang="en-US" sz="2400" dirty="0" smtClean="0"/>
              <a:t> </a:t>
            </a:r>
            <a:r>
              <a:rPr lang="en-US" sz="2400" u="sng" dirty="0" smtClean="0"/>
              <a:t>Maximize the use of Louisiana businesses</a:t>
            </a:r>
            <a:r>
              <a:rPr lang="en-US" sz="2400" dirty="0" smtClean="0"/>
              <a:t>, or national private sector resources, to provide needed emergency unplanned products and services</a:t>
            </a:r>
          </a:p>
          <a:p>
            <a:pPr eaLnBrk="1" hangingPunct="1"/>
            <a:r>
              <a:rPr lang="en-US" sz="2400" dirty="0" smtClean="0">
                <a:solidFill>
                  <a:srgbClr val="FF0000"/>
                </a:solidFill>
              </a:rPr>
              <a:t>Goal 4:</a:t>
            </a:r>
            <a:r>
              <a:rPr lang="en-US" sz="2400" dirty="0" smtClean="0"/>
              <a:t> </a:t>
            </a:r>
            <a:r>
              <a:rPr lang="en-US" sz="2400" u="sng" dirty="0" smtClean="0"/>
              <a:t>Assist GOHSEP Unified Logistics Element (ULE) team </a:t>
            </a:r>
            <a:r>
              <a:rPr lang="en-US" sz="2400" dirty="0" smtClean="0"/>
              <a:t>in coordinating </a:t>
            </a:r>
            <a:r>
              <a:rPr lang="en-US" sz="2400" dirty="0" smtClean="0"/>
              <a:t>products </a:t>
            </a:r>
            <a:r>
              <a:rPr lang="en-US" sz="2400" dirty="0" smtClean="0"/>
              <a:t>and services with Louisiana, regional, and national </a:t>
            </a:r>
            <a:r>
              <a:rPr lang="en-US" sz="2400" dirty="0" smtClean="0"/>
              <a:t>businesses &amp; their supply chains</a:t>
            </a:r>
            <a:endParaRPr lang="en-US" sz="2400"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dirty="0" err="1" smtClean="0"/>
              <a:t>LaBEOC</a:t>
            </a:r>
            <a:r>
              <a:rPr lang="en-US" sz="3800" dirty="0" smtClean="0"/>
              <a:t> Goals</a:t>
            </a:r>
          </a:p>
        </p:txBody>
      </p:sp>
      <p:sp>
        <p:nvSpPr>
          <p:cNvPr id="10243" name="Rectangle 3"/>
          <p:cNvSpPr>
            <a:spLocks noGrp="1" noChangeArrowheads="1"/>
          </p:cNvSpPr>
          <p:nvPr>
            <p:ph idx="1"/>
          </p:nvPr>
        </p:nvSpPr>
        <p:spPr>
          <a:xfrm>
            <a:off x="152400" y="1524000"/>
            <a:ext cx="8839200" cy="4876800"/>
          </a:xfrm>
        </p:spPr>
        <p:txBody>
          <a:bodyPr/>
          <a:lstStyle/>
          <a:p>
            <a:pPr eaLnBrk="1" hangingPunct="1"/>
            <a:endParaRPr lang="en-US" sz="1000" dirty="0" smtClean="0"/>
          </a:p>
          <a:p>
            <a:pPr lvl="0" eaLnBrk="1" hangingPunct="1"/>
            <a:r>
              <a:rPr lang="en-US" sz="2400" dirty="0" smtClean="0">
                <a:solidFill>
                  <a:srgbClr val="FF0000"/>
                </a:solidFill>
                <a:latin typeface="+mj-lt"/>
              </a:rPr>
              <a:t>Goal 5:</a:t>
            </a:r>
            <a:r>
              <a:rPr lang="en-US" sz="2400" dirty="0" smtClean="0">
                <a:latin typeface="+mj-lt"/>
              </a:rPr>
              <a:t> </a:t>
            </a:r>
            <a:r>
              <a:rPr lang="en-US" sz="2400" u="sng" dirty="0" smtClean="0">
                <a:latin typeface="+mj-lt"/>
              </a:rPr>
              <a:t>Estimate economic impacts </a:t>
            </a:r>
            <a:r>
              <a:rPr lang="en-US" sz="2400" dirty="0" smtClean="0">
                <a:latin typeface="+mj-lt"/>
              </a:rPr>
              <a:t>of the disaster to LED-identified major economic drivers across the state, as well as to GOHSEP-identified Critical Infrastructure and Key Resources (CIKR) assets, and the resulting impacts to the state and national economy.</a:t>
            </a:r>
          </a:p>
          <a:p>
            <a:pPr lvl="1" eaLnBrk="1" hangingPunct="1"/>
            <a:r>
              <a:rPr lang="en-US" sz="2000" dirty="0" smtClean="0">
                <a:latin typeface="+mj-lt"/>
              </a:rPr>
              <a:t>Reach out to businesses through LED and GOHSEP regional teams (pre-disaster) as well as through the BEOC portal (post-disaster) to capture operational status and impacts</a:t>
            </a:r>
          </a:p>
          <a:p>
            <a:pPr lvl="1" eaLnBrk="1" hangingPunct="1"/>
            <a:r>
              <a:rPr lang="en-US" sz="2000" dirty="0" smtClean="0">
                <a:latin typeface="+mj-lt"/>
              </a:rPr>
              <a:t>Identify critical roadblocks to recovery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838200"/>
            <a:ext cx="9144000" cy="1020762"/>
          </a:xfrm>
        </p:spPr>
        <p:txBody>
          <a:bodyPr/>
          <a:lstStyle/>
          <a:p>
            <a:pPr eaLnBrk="1" hangingPunct="1"/>
            <a:r>
              <a:rPr lang="en-US" sz="2800" dirty="0" smtClean="0"/>
              <a:t>  </a:t>
            </a:r>
            <a:r>
              <a:rPr lang="en-US" sz="3000" dirty="0" smtClean="0"/>
              <a:t>Information Collected from Businesses</a:t>
            </a:r>
            <a:endParaRPr lang="en-US" sz="2400" dirty="0" smtClean="0"/>
          </a:p>
        </p:txBody>
      </p:sp>
      <p:sp>
        <p:nvSpPr>
          <p:cNvPr id="10243" name="Rectangle 3"/>
          <p:cNvSpPr>
            <a:spLocks noGrp="1" noChangeArrowheads="1"/>
          </p:cNvSpPr>
          <p:nvPr>
            <p:ph idx="1"/>
          </p:nvPr>
        </p:nvSpPr>
        <p:spPr>
          <a:xfrm>
            <a:off x="-381000" y="1676400"/>
            <a:ext cx="6248400" cy="4191000"/>
          </a:xfrm>
        </p:spPr>
        <p:txBody>
          <a:bodyPr/>
          <a:lstStyle/>
          <a:p>
            <a:pPr marL="1257300" eaLnBrk="1" hangingPunct="1">
              <a:lnSpc>
                <a:spcPct val="150000"/>
              </a:lnSpc>
            </a:pPr>
            <a:r>
              <a:rPr lang="en-US" sz="2400" dirty="0" smtClean="0">
                <a:latin typeface="+mj-lt"/>
              </a:rPr>
              <a:t>Willingness to Participate </a:t>
            </a:r>
          </a:p>
          <a:p>
            <a:pPr marL="1257300" eaLnBrk="1" hangingPunct="1">
              <a:lnSpc>
                <a:spcPct val="150000"/>
              </a:lnSpc>
            </a:pPr>
            <a:r>
              <a:rPr lang="en-US" sz="2400" dirty="0" smtClean="0">
                <a:latin typeface="+mj-lt"/>
              </a:rPr>
              <a:t>Post-storm Status</a:t>
            </a:r>
          </a:p>
          <a:p>
            <a:pPr marL="1257300" eaLnBrk="1" hangingPunct="1">
              <a:lnSpc>
                <a:spcPct val="150000"/>
              </a:lnSpc>
            </a:pPr>
            <a:r>
              <a:rPr lang="en-US" sz="2400" dirty="0" smtClean="0">
                <a:latin typeface="+mj-lt"/>
              </a:rPr>
              <a:t>Supply Chain Disruptions</a:t>
            </a:r>
          </a:p>
          <a:p>
            <a:pPr marL="1257300" eaLnBrk="1" hangingPunct="1">
              <a:lnSpc>
                <a:spcPct val="150000"/>
              </a:lnSpc>
            </a:pPr>
            <a:r>
              <a:rPr lang="en-US" sz="2400" dirty="0" smtClean="0">
                <a:latin typeface="+mj-lt"/>
              </a:rPr>
              <a:t>Critical Recovery Needs</a:t>
            </a:r>
          </a:p>
          <a:p>
            <a:pPr marL="1257300" eaLnBrk="1" hangingPunct="1"/>
            <a:r>
              <a:rPr lang="en-US" sz="2400" dirty="0" smtClean="0">
                <a:latin typeface="+mj-lt"/>
              </a:rPr>
              <a:t>Availability of Products and Services for Possible Government Contracts</a:t>
            </a:r>
          </a:p>
          <a:p>
            <a:pPr marL="1257300" eaLnBrk="1" hangingPunct="1">
              <a:lnSpc>
                <a:spcPct val="150000"/>
              </a:lnSpc>
            </a:pPr>
            <a:r>
              <a:rPr lang="en-US" sz="2400" dirty="0" smtClean="0">
                <a:latin typeface="+mj-lt"/>
              </a:rPr>
              <a:t>Individual Economic Impact </a:t>
            </a:r>
          </a:p>
          <a:p>
            <a:pPr eaLnBrk="1" hangingPunct="1">
              <a:lnSpc>
                <a:spcPct val="150000"/>
              </a:lnSpc>
            </a:pPr>
            <a:endParaRPr lang="en-US" dirty="0" smtClean="0">
              <a:latin typeface="+mj-lt"/>
            </a:endParaRPr>
          </a:p>
        </p:txBody>
      </p:sp>
      <p:pic>
        <p:nvPicPr>
          <p:cNvPr id="3082" name="Picture 10" descr="C:\Documents and Settings\aaloisio\Local Settings\Temporary Internet Files\Content.IE5\42ON802F\MPj04014830000[1].jpg"/>
          <p:cNvPicPr>
            <a:picLocks noChangeAspect="1" noChangeArrowheads="1"/>
          </p:cNvPicPr>
          <p:nvPr/>
        </p:nvPicPr>
        <p:blipFill>
          <a:blip r:embed="rId3" cstate="print"/>
          <a:srcRect/>
          <a:stretch>
            <a:fillRect/>
          </a:stretch>
        </p:blipFill>
        <p:spPr bwMode="auto">
          <a:xfrm>
            <a:off x="6324600" y="2362200"/>
            <a:ext cx="2081784" cy="3121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Summary: </a:t>
            </a:r>
            <a:r>
              <a:rPr lang="en-US" dirty="0" err="1" smtClean="0"/>
              <a:t>LaBEOC</a:t>
            </a:r>
            <a:r>
              <a:rPr lang="en-US" dirty="0" smtClean="0"/>
              <a:t> Objectives</a:t>
            </a:r>
          </a:p>
        </p:txBody>
      </p:sp>
      <p:sp>
        <p:nvSpPr>
          <p:cNvPr id="10243" name="Rectangle 3"/>
          <p:cNvSpPr>
            <a:spLocks noGrp="1" noChangeArrowheads="1"/>
          </p:cNvSpPr>
          <p:nvPr>
            <p:ph idx="1"/>
          </p:nvPr>
        </p:nvSpPr>
        <p:spPr>
          <a:xfrm>
            <a:off x="304800" y="1524000"/>
            <a:ext cx="7848600" cy="4876800"/>
          </a:xfrm>
        </p:spPr>
        <p:txBody>
          <a:bodyPr/>
          <a:lstStyle/>
          <a:p>
            <a:pPr eaLnBrk="1" hangingPunct="1"/>
            <a:r>
              <a:rPr lang="en-US" sz="2400" dirty="0" smtClean="0">
                <a:latin typeface="+mj-lt"/>
              </a:rPr>
              <a:t>Serve as situational awareness communications hub</a:t>
            </a:r>
          </a:p>
          <a:p>
            <a:pPr eaLnBrk="1" hangingPunct="1"/>
            <a:endParaRPr lang="en-US" sz="1000" dirty="0" smtClean="0">
              <a:latin typeface="+mj-lt"/>
            </a:endParaRPr>
          </a:p>
          <a:p>
            <a:pPr eaLnBrk="1" hangingPunct="1"/>
            <a:r>
              <a:rPr lang="en-US" sz="2400" dirty="0" smtClean="0">
                <a:latin typeface="+mj-lt"/>
              </a:rPr>
              <a:t>Manage donations from businesses, VOAD’s and individuals</a:t>
            </a:r>
          </a:p>
          <a:p>
            <a:pPr eaLnBrk="1" hangingPunct="1"/>
            <a:endParaRPr lang="en-US" sz="1000" dirty="0" smtClean="0">
              <a:latin typeface="+mj-lt"/>
            </a:endParaRPr>
          </a:p>
          <a:p>
            <a:pPr eaLnBrk="1" hangingPunct="1"/>
            <a:r>
              <a:rPr lang="en-US" sz="2400" dirty="0" smtClean="0">
                <a:latin typeface="+mj-lt"/>
              </a:rPr>
              <a:t>Determine ability of Louisiana’s private sector resources to support disaster response – faster, cheaper!</a:t>
            </a:r>
          </a:p>
          <a:p>
            <a:pPr eaLnBrk="1" hangingPunct="1"/>
            <a:endParaRPr lang="en-US" sz="1000" dirty="0" smtClean="0">
              <a:latin typeface="+mj-lt"/>
            </a:endParaRPr>
          </a:p>
          <a:p>
            <a:pPr eaLnBrk="1" hangingPunct="1"/>
            <a:r>
              <a:rPr lang="en-US" sz="2400" dirty="0" smtClean="0">
                <a:latin typeface="+mj-lt"/>
              </a:rPr>
              <a:t>Assist GOHSEP ULE in coordinating pre-qualified vendors for contracting</a:t>
            </a:r>
          </a:p>
          <a:p>
            <a:pPr eaLnBrk="1" hangingPunct="1"/>
            <a:endParaRPr lang="en-US" sz="1000" dirty="0" smtClean="0">
              <a:latin typeface="+mj-lt"/>
            </a:endParaRPr>
          </a:p>
          <a:p>
            <a:pPr eaLnBrk="1" hangingPunct="1"/>
            <a:r>
              <a:rPr lang="en-US" sz="2400" dirty="0" smtClean="0">
                <a:latin typeface="+mj-lt"/>
              </a:rPr>
              <a:t>Coordinate the assessment of economic impact on affected businesses and communities</a:t>
            </a:r>
          </a:p>
          <a:p>
            <a:pPr eaLnBrk="1" hangingPunct="1">
              <a:lnSpc>
                <a:spcPct val="150000"/>
              </a:lnSpc>
            </a:pPr>
            <a:endParaRPr lang="en-US" sz="1000" dirty="0" smtClean="0">
              <a:latin typeface="+mj-lt"/>
            </a:endParaRPr>
          </a:p>
          <a:p>
            <a:pPr eaLnBrk="1" hangingPunct="1">
              <a:lnSpc>
                <a:spcPct val="150000"/>
              </a:lnSpc>
            </a:pPr>
            <a:endParaRPr lang="en-US" sz="900" dirty="0" smtClean="0">
              <a:latin typeface="+mj-lt"/>
            </a:endParaRPr>
          </a:p>
          <a:p>
            <a:pPr eaLnBrk="1" hangingPunct="1">
              <a:lnSpc>
                <a:spcPct val="150000"/>
              </a:lnSpc>
            </a:pPr>
            <a:endParaRPr lang="en-US" sz="2400" dirty="0" smtClean="0">
              <a:latin typeface="+mj-lt"/>
            </a:endParaRPr>
          </a:p>
          <a:p>
            <a:pPr algn="ctr" eaLnBrk="1" hangingPunct="1">
              <a:lnSpc>
                <a:spcPct val="150000"/>
              </a:lnSpc>
              <a:buFontTx/>
              <a:buNone/>
            </a:pPr>
            <a:endParaRPr lang="en-US" sz="1000" dirty="0" smtClean="0">
              <a:solidFill>
                <a:srgbClr val="FF0000"/>
              </a:solidFill>
              <a:latin typeface="+mj-lt"/>
            </a:endParaRPr>
          </a:p>
          <a:p>
            <a:pPr eaLnBrk="1" hangingPunct="1">
              <a:lnSpc>
                <a:spcPct val="150000"/>
              </a:lnSpc>
            </a:pPr>
            <a:endParaRPr lang="en-US" dirty="0" smtClean="0">
              <a:latin typeface="+mj-lt"/>
            </a:endParaRPr>
          </a:p>
        </p:txBody>
      </p:sp>
      <p:pic>
        <p:nvPicPr>
          <p:cNvPr id="4103" name="Picture 7" descr="C:\Documents and Settings\aaloisio\Local Settings\Temporary Internet Files\Content.IE5\42ON802F\MCj04414580000[1].png"/>
          <p:cNvPicPr>
            <a:picLocks noChangeAspect="1" noChangeArrowheads="1"/>
          </p:cNvPicPr>
          <p:nvPr/>
        </p:nvPicPr>
        <p:blipFill>
          <a:blip r:embed="rId3" cstate="print"/>
          <a:srcRect/>
          <a:stretch>
            <a:fillRect/>
          </a:stretch>
        </p:blipFill>
        <p:spPr bwMode="auto">
          <a:xfrm>
            <a:off x="7239343" y="3657600"/>
            <a:ext cx="1904657" cy="190465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l="50038" t="3027" b="3320"/>
          <a:stretch>
            <a:fillRect/>
          </a:stretch>
        </p:blipFill>
        <p:spPr bwMode="auto">
          <a:xfrm>
            <a:off x="0" y="0"/>
            <a:ext cx="9144000" cy="6856413"/>
          </a:xfrm>
          <a:prstGeom prst="rect">
            <a:avLst/>
          </a:prstGeom>
          <a:noFill/>
          <a:ln w="12700">
            <a:noFill/>
            <a:miter lim="800000"/>
            <a:headEnd type="none" w="sm" len="sm"/>
            <a:tailEnd type="none" w="sm" len="sm"/>
          </a:ln>
        </p:spPr>
      </p:pic>
      <p:sp>
        <p:nvSpPr>
          <p:cNvPr id="2051" name="Rectangle 7"/>
          <p:cNvSpPr>
            <a:spLocks noChangeArrowheads="1"/>
          </p:cNvSpPr>
          <p:nvPr/>
        </p:nvSpPr>
        <p:spPr bwMode="auto">
          <a:xfrm>
            <a:off x="334963" y="6248400"/>
            <a:ext cx="4484687" cy="444500"/>
          </a:xfrm>
          <a:prstGeom prst="rect">
            <a:avLst/>
          </a:prstGeom>
          <a:noFill/>
          <a:ln w="9525">
            <a:noFill/>
            <a:miter lim="800000"/>
            <a:headEnd/>
            <a:tailEnd/>
          </a:ln>
        </p:spPr>
        <p:txBody>
          <a:bodyPr/>
          <a:lstStyle/>
          <a:p>
            <a:pPr>
              <a:lnSpc>
                <a:spcPct val="70000"/>
              </a:lnSpc>
              <a:spcBef>
                <a:spcPct val="25000"/>
              </a:spcBef>
              <a:buClr>
                <a:srgbClr val="A50021"/>
              </a:buClr>
              <a:buSzPct val="90000"/>
              <a:buFont typeface="Wingdings" pitchFamily="2" charset="2"/>
              <a:buNone/>
            </a:pPr>
            <a:endParaRPr lang="en-US" sz="3300" b="0" dirty="0">
              <a:solidFill>
                <a:srgbClr val="EAEAEA"/>
              </a:solidFill>
              <a:latin typeface="Arial" charset="0"/>
            </a:endParaRPr>
          </a:p>
        </p:txBody>
      </p:sp>
      <p:sp>
        <p:nvSpPr>
          <p:cNvPr id="2052" name="Rectangle 8"/>
          <p:cNvSpPr>
            <a:spLocks noChangeArrowheads="1"/>
          </p:cNvSpPr>
          <p:nvPr/>
        </p:nvSpPr>
        <p:spPr bwMode="auto">
          <a:xfrm>
            <a:off x="190500" y="769938"/>
            <a:ext cx="8724900" cy="801687"/>
          </a:xfrm>
          <a:prstGeom prst="rect">
            <a:avLst/>
          </a:prstGeom>
          <a:noFill/>
          <a:ln w="9525">
            <a:noFill/>
            <a:miter lim="800000"/>
            <a:headEnd/>
            <a:tailEnd/>
          </a:ln>
        </p:spPr>
        <p:txBody>
          <a:bodyPr/>
          <a:lstStyle/>
          <a:p>
            <a:pPr>
              <a:lnSpc>
                <a:spcPct val="85000"/>
              </a:lnSpc>
              <a:spcBef>
                <a:spcPct val="45000"/>
              </a:spcBef>
              <a:buClr>
                <a:srgbClr val="A50021"/>
              </a:buClr>
              <a:buSzPct val="90000"/>
              <a:buFont typeface="Wingdings" pitchFamily="2" charset="2"/>
              <a:buNone/>
            </a:pPr>
            <a:r>
              <a:rPr lang="en-US" sz="3100" b="0" i="1" dirty="0">
                <a:solidFill>
                  <a:srgbClr val="DDDDDD"/>
                </a:solidFill>
                <a:latin typeface="Arial" charset="0"/>
              </a:rPr>
              <a:t>Governor’s Office of </a:t>
            </a:r>
            <a:br>
              <a:rPr lang="en-US" sz="3100" b="0" i="1" dirty="0">
                <a:solidFill>
                  <a:srgbClr val="DDDDDD"/>
                </a:solidFill>
                <a:latin typeface="Arial" charset="0"/>
              </a:rPr>
            </a:br>
            <a:r>
              <a:rPr lang="en-US" sz="3100" b="0" i="1" dirty="0">
                <a:solidFill>
                  <a:srgbClr val="DDDDDD"/>
                </a:solidFill>
                <a:latin typeface="Arial" charset="0"/>
              </a:rPr>
              <a:t>Homeland Security &amp; Emergency Preparedness</a:t>
            </a:r>
          </a:p>
        </p:txBody>
      </p:sp>
      <p:sp>
        <p:nvSpPr>
          <p:cNvPr id="2053" name="Line 12"/>
          <p:cNvSpPr>
            <a:spLocks noChangeShapeType="1"/>
          </p:cNvSpPr>
          <p:nvPr/>
        </p:nvSpPr>
        <p:spPr bwMode="auto">
          <a:xfrm>
            <a:off x="276225" y="1787525"/>
            <a:ext cx="8277225" cy="15875"/>
          </a:xfrm>
          <a:prstGeom prst="line">
            <a:avLst/>
          </a:prstGeom>
          <a:noFill/>
          <a:ln w="19050">
            <a:solidFill>
              <a:srgbClr val="DDDDDD"/>
            </a:solidFill>
            <a:round/>
            <a:headEnd type="none" w="sm" len="sm"/>
            <a:tailEnd type="none" w="sm" len="sm"/>
          </a:ln>
        </p:spPr>
        <p:txBody>
          <a:bodyPr/>
          <a:lstStyle/>
          <a:p>
            <a:endParaRPr lang="en-US"/>
          </a:p>
        </p:txBody>
      </p:sp>
      <p:sp>
        <p:nvSpPr>
          <p:cNvPr id="2054" name="Line 14"/>
          <p:cNvSpPr>
            <a:spLocks noChangeShapeType="1"/>
          </p:cNvSpPr>
          <p:nvPr/>
        </p:nvSpPr>
        <p:spPr bwMode="auto">
          <a:xfrm>
            <a:off x="314325" y="4359275"/>
            <a:ext cx="8229600" cy="15875"/>
          </a:xfrm>
          <a:prstGeom prst="line">
            <a:avLst/>
          </a:prstGeom>
          <a:noFill/>
          <a:ln w="19050">
            <a:solidFill>
              <a:srgbClr val="DDDDDD"/>
            </a:solidFill>
            <a:round/>
            <a:headEnd type="none" w="sm" len="sm"/>
            <a:tailEnd type="none" w="sm" len="sm"/>
          </a:ln>
        </p:spPr>
        <p:txBody>
          <a:bodyPr/>
          <a:lstStyle/>
          <a:p>
            <a:endParaRPr lang="en-US"/>
          </a:p>
        </p:txBody>
      </p:sp>
      <p:sp>
        <p:nvSpPr>
          <p:cNvPr id="2055" name="Rectangle 15"/>
          <p:cNvSpPr>
            <a:spLocks noChangeArrowheads="1"/>
          </p:cNvSpPr>
          <p:nvPr/>
        </p:nvSpPr>
        <p:spPr bwMode="auto">
          <a:xfrm>
            <a:off x="285750" y="1790699"/>
            <a:ext cx="8258175" cy="2619375"/>
          </a:xfrm>
          <a:prstGeom prst="rect">
            <a:avLst/>
          </a:prstGeom>
          <a:solidFill>
            <a:srgbClr val="000000">
              <a:alpha val="25098"/>
            </a:srgbClr>
          </a:solidFill>
          <a:ln w="12700">
            <a:noFill/>
            <a:miter lim="800000"/>
            <a:headEnd type="none" w="sm" len="sm"/>
            <a:tailEnd type="none" w="sm" len="sm"/>
          </a:ln>
        </p:spPr>
        <p:txBody>
          <a:bodyPr wrap="none" anchor="ctr"/>
          <a:lstStyle/>
          <a:p>
            <a:endParaRPr lang="en-US"/>
          </a:p>
        </p:txBody>
      </p:sp>
      <p:sp>
        <p:nvSpPr>
          <p:cNvPr id="2056" name="WordArt 5"/>
          <p:cNvSpPr>
            <a:spLocks noChangeArrowheads="1" noChangeShapeType="1" noTextEdit="1"/>
          </p:cNvSpPr>
          <p:nvPr/>
        </p:nvSpPr>
        <p:spPr bwMode="auto">
          <a:xfrm>
            <a:off x="401639" y="1981200"/>
            <a:ext cx="5322886" cy="1038224"/>
          </a:xfrm>
          <a:prstGeom prst="rect">
            <a:avLst/>
          </a:prstGeom>
        </p:spPr>
        <p:txBody>
          <a:bodyPr wrap="none" fromWordArt="1">
            <a:prstTxWarp prst="textPlain">
              <a:avLst>
                <a:gd name="adj" fmla="val 50000"/>
              </a:avLst>
            </a:prstTxWarp>
          </a:bodyPr>
          <a:lstStyle/>
          <a:p>
            <a:pPr algn="ctr"/>
            <a:r>
              <a:rPr lang="en-US" sz="3600" kern="10" spc="-180" dirty="0" smtClean="0">
                <a:ln w="9525">
                  <a:solidFill>
                    <a:srgbClr val="000000"/>
                  </a:solidFill>
                  <a:round/>
                  <a:headEnd type="none" w="sm" len="sm"/>
                  <a:tailEnd type="none" w="sm" len="sm"/>
                </a:ln>
                <a:solidFill>
                  <a:srgbClr val="FFFFFF"/>
                </a:solidFill>
                <a:latin typeface="Arial"/>
                <a:cs typeface="Arial"/>
              </a:rPr>
              <a:t>Business</a:t>
            </a:r>
            <a:endParaRPr lang="en-US" sz="3600" kern="10" spc="-180" dirty="0">
              <a:ln w="9525">
                <a:solidFill>
                  <a:srgbClr val="000000"/>
                </a:solidFill>
                <a:round/>
                <a:headEnd type="none" w="sm" len="sm"/>
                <a:tailEnd type="none" w="sm" len="sm"/>
              </a:ln>
              <a:solidFill>
                <a:srgbClr val="FFFFFF"/>
              </a:solidFill>
              <a:latin typeface="Arial"/>
              <a:cs typeface="Arial"/>
            </a:endParaRPr>
          </a:p>
        </p:txBody>
      </p:sp>
      <p:sp>
        <p:nvSpPr>
          <p:cNvPr id="2057" name="WordArt 6"/>
          <p:cNvSpPr>
            <a:spLocks noChangeArrowheads="1" noChangeShapeType="1" noTextEdit="1"/>
          </p:cNvSpPr>
          <p:nvPr/>
        </p:nvSpPr>
        <p:spPr bwMode="auto">
          <a:xfrm>
            <a:off x="419103" y="3257549"/>
            <a:ext cx="2362197" cy="876301"/>
          </a:xfrm>
          <a:prstGeom prst="rect">
            <a:avLst/>
          </a:prstGeom>
        </p:spPr>
        <p:txBody>
          <a:bodyPr wrap="none" fromWordArt="1">
            <a:prstTxWarp prst="textPlain">
              <a:avLst>
                <a:gd name="adj" fmla="val 50000"/>
              </a:avLst>
            </a:prstTxWarp>
          </a:bodyPr>
          <a:lstStyle/>
          <a:p>
            <a:pPr algn="ctr"/>
            <a:r>
              <a:rPr lang="en-US" sz="3600" kern="10" spc="-180" dirty="0" smtClean="0">
                <a:ln w="9525">
                  <a:solidFill>
                    <a:srgbClr val="000000"/>
                  </a:solidFill>
                  <a:round/>
                  <a:headEnd type="none" w="sm" len="sm"/>
                  <a:tailEnd type="none" w="sm" len="sm"/>
                </a:ln>
                <a:solidFill>
                  <a:srgbClr val="FFFFFF"/>
                </a:solidFill>
                <a:latin typeface="Arial"/>
                <a:cs typeface="Arial"/>
              </a:rPr>
              <a:t>EOC</a:t>
            </a:r>
            <a:endParaRPr lang="en-US" sz="3600" kern="10" spc="-180" dirty="0">
              <a:ln w="9525">
                <a:solidFill>
                  <a:srgbClr val="000000"/>
                </a:solidFill>
                <a:round/>
                <a:headEnd type="none" w="sm" len="sm"/>
                <a:tailEnd type="none" w="sm" len="sm"/>
              </a:ln>
              <a:solidFill>
                <a:srgbClr val="FFFFFF"/>
              </a:solidFill>
              <a:latin typeface="Arial"/>
              <a:cs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Line 39"/>
          <p:cNvSpPr>
            <a:spLocks noChangeShapeType="1"/>
          </p:cNvSpPr>
          <p:nvPr/>
        </p:nvSpPr>
        <p:spPr bwMode="auto">
          <a:xfrm flipH="1" flipV="1">
            <a:off x="5451474" y="4646613"/>
            <a:ext cx="377825" cy="397914"/>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72" name="Line 40"/>
          <p:cNvSpPr>
            <a:spLocks noChangeShapeType="1"/>
          </p:cNvSpPr>
          <p:nvPr/>
        </p:nvSpPr>
        <p:spPr bwMode="auto">
          <a:xfrm>
            <a:off x="5321300" y="4814888"/>
            <a:ext cx="368300" cy="425450"/>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5" name="Line 18"/>
          <p:cNvSpPr>
            <a:spLocks noChangeShapeType="1"/>
          </p:cNvSpPr>
          <p:nvPr/>
        </p:nvSpPr>
        <p:spPr bwMode="auto">
          <a:xfrm>
            <a:off x="4537075" y="2811463"/>
            <a:ext cx="58738" cy="446088"/>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6" name="Line 19"/>
          <p:cNvSpPr>
            <a:spLocks noChangeShapeType="1"/>
          </p:cNvSpPr>
          <p:nvPr/>
        </p:nvSpPr>
        <p:spPr bwMode="auto">
          <a:xfrm flipH="1" flipV="1">
            <a:off x="4718050" y="2711450"/>
            <a:ext cx="44450" cy="454025"/>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7" name="Line 21"/>
          <p:cNvSpPr>
            <a:spLocks noChangeShapeType="1"/>
          </p:cNvSpPr>
          <p:nvPr/>
        </p:nvSpPr>
        <p:spPr bwMode="auto">
          <a:xfrm flipH="1">
            <a:off x="5251450" y="2913063"/>
            <a:ext cx="320675" cy="403225"/>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8" name="Line 22"/>
          <p:cNvSpPr>
            <a:spLocks noChangeShapeType="1"/>
          </p:cNvSpPr>
          <p:nvPr/>
        </p:nvSpPr>
        <p:spPr bwMode="auto">
          <a:xfrm flipV="1">
            <a:off x="5429250" y="2992438"/>
            <a:ext cx="350838" cy="411163"/>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9" name="Line 18"/>
          <p:cNvSpPr>
            <a:spLocks noChangeShapeType="1"/>
          </p:cNvSpPr>
          <p:nvPr/>
        </p:nvSpPr>
        <p:spPr bwMode="auto">
          <a:xfrm rot="18261212" flipH="1">
            <a:off x="4065021" y="2995888"/>
            <a:ext cx="57523" cy="497958"/>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70" name="Line 19"/>
          <p:cNvSpPr>
            <a:spLocks noChangeShapeType="1"/>
          </p:cNvSpPr>
          <p:nvPr/>
        </p:nvSpPr>
        <p:spPr bwMode="auto">
          <a:xfrm rot="18261212" flipV="1">
            <a:off x="3884051" y="3075658"/>
            <a:ext cx="44632" cy="506819"/>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grpSp>
        <p:nvGrpSpPr>
          <p:cNvPr id="2" name="Group 63"/>
          <p:cNvGrpSpPr/>
          <p:nvPr/>
        </p:nvGrpSpPr>
        <p:grpSpPr>
          <a:xfrm>
            <a:off x="5668963" y="3914774"/>
            <a:ext cx="563562" cy="173411"/>
            <a:chOff x="7059613" y="2282826"/>
            <a:chExt cx="563562" cy="209550"/>
          </a:xfrm>
        </p:grpSpPr>
        <p:sp>
          <p:nvSpPr>
            <p:cNvPr id="62" name="Line 11"/>
            <p:cNvSpPr>
              <a:spLocks noChangeShapeType="1"/>
            </p:cNvSpPr>
            <p:nvPr/>
          </p:nvSpPr>
          <p:spPr bwMode="auto">
            <a:xfrm>
              <a:off x="7089775" y="2282826"/>
              <a:ext cx="533400" cy="0"/>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3" name="Line 12"/>
            <p:cNvSpPr>
              <a:spLocks noChangeShapeType="1"/>
            </p:cNvSpPr>
            <p:nvPr/>
          </p:nvSpPr>
          <p:spPr bwMode="auto">
            <a:xfrm flipH="1">
              <a:off x="7059613" y="2492376"/>
              <a:ext cx="533400" cy="0"/>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grpSp>
      <p:sp>
        <p:nvSpPr>
          <p:cNvPr id="60" name="Line 11"/>
          <p:cNvSpPr>
            <a:spLocks noChangeShapeType="1"/>
          </p:cNvSpPr>
          <p:nvPr/>
        </p:nvSpPr>
        <p:spPr bwMode="auto">
          <a:xfrm>
            <a:off x="3413125" y="3892551"/>
            <a:ext cx="533400" cy="0"/>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61" name="Line 12"/>
          <p:cNvSpPr>
            <a:spLocks noChangeShapeType="1"/>
          </p:cNvSpPr>
          <p:nvPr/>
        </p:nvSpPr>
        <p:spPr bwMode="auto">
          <a:xfrm flipH="1">
            <a:off x="3382963" y="4102101"/>
            <a:ext cx="533400" cy="0"/>
          </a:xfrm>
          <a:prstGeom prst="line">
            <a:avLst/>
          </a:prstGeom>
          <a:noFill/>
          <a:ln w="76200">
            <a:solidFill>
              <a:schemeClr val="bg1">
                <a:lumMod val="85000"/>
              </a:schemeClr>
            </a:solidFill>
            <a:round/>
            <a:headEnd type="none" w="sm" len="sm"/>
            <a:tailEnd type="stealth" w="med" len="med"/>
          </a:ln>
          <a:effectLst/>
        </p:spPr>
        <p:txBody>
          <a:bodyPr/>
          <a:lstStyle/>
          <a:p>
            <a:pPr>
              <a:defRPr/>
            </a:pPr>
            <a:endParaRPr lang="en-US">
              <a:latin typeface="+mn-lt"/>
            </a:endParaRPr>
          </a:p>
        </p:txBody>
      </p:sp>
      <p:sp>
        <p:nvSpPr>
          <p:cNvPr id="55" name="Oval 15"/>
          <p:cNvSpPr>
            <a:spLocks noChangeArrowheads="1"/>
          </p:cNvSpPr>
          <p:nvPr/>
        </p:nvSpPr>
        <p:spPr bwMode="auto">
          <a:xfrm>
            <a:off x="4033838" y="1631950"/>
            <a:ext cx="1062037" cy="1044575"/>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56" name="Oval 15"/>
          <p:cNvSpPr>
            <a:spLocks noChangeArrowheads="1"/>
          </p:cNvSpPr>
          <p:nvPr/>
        </p:nvSpPr>
        <p:spPr bwMode="auto">
          <a:xfrm>
            <a:off x="5403850" y="1870076"/>
            <a:ext cx="1082675" cy="1054100"/>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57" name="Oval 15"/>
          <p:cNvSpPr>
            <a:spLocks noChangeArrowheads="1"/>
          </p:cNvSpPr>
          <p:nvPr/>
        </p:nvSpPr>
        <p:spPr bwMode="auto">
          <a:xfrm>
            <a:off x="4098925" y="3286125"/>
            <a:ext cx="1482725" cy="1504950"/>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58" name="Oval 15"/>
          <p:cNvSpPr>
            <a:spLocks noChangeArrowheads="1"/>
          </p:cNvSpPr>
          <p:nvPr/>
        </p:nvSpPr>
        <p:spPr bwMode="auto">
          <a:xfrm>
            <a:off x="6362700" y="3286125"/>
            <a:ext cx="1352550" cy="1381126"/>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59" name="Oval 15"/>
          <p:cNvSpPr>
            <a:spLocks noChangeArrowheads="1"/>
          </p:cNvSpPr>
          <p:nvPr/>
        </p:nvSpPr>
        <p:spPr bwMode="auto">
          <a:xfrm>
            <a:off x="5619751" y="5062537"/>
            <a:ext cx="1314450" cy="1295400"/>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54" name="Oval 15"/>
          <p:cNvSpPr>
            <a:spLocks noChangeArrowheads="1"/>
          </p:cNvSpPr>
          <p:nvPr/>
        </p:nvSpPr>
        <p:spPr bwMode="auto">
          <a:xfrm>
            <a:off x="2843213" y="2143125"/>
            <a:ext cx="1057275" cy="1023938"/>
          </a:xfrm>
          <a:prstGeom prst="ellipse">
            <a:avLst/>
          </a:prstGeom>
          <a:noFill/>
          <a:ln w="38100">
            <a:solidFill>
              <a:schemeClr val="bg1">
                <a:lumMod val="85000"/>
              </a:schemeClr>
            </a:solidFill>
            <a:prstDash val="sysDot"/>
            <a:round/>
            <a:headEnd/>
            <a:tailEnd/>
          </a:ln>
          <a:effectLst/>
        </p:spPr>
        <p:txBody>
          <a:bodyPr wrap="none" lIns="92075" tIns="46038" rIns="92075" bIns="46038" anchor="ctr"/>
          <a:lstStyle/>
          <a:p>
            <a:pPr algn="ctr">
              <a:lnSpc>
                <a:spcPct val="85000"/>
              </a:lnSpc>
              <a:defRPr/>
            </a:pPr>
            <a:endParaRPr lang="en-US" sz="1800" b="0" dirty="0">
              <a:solidFill>
                <a:schemeClr val="bg1"/>
              </a:solidFill>
              <a:latin typeface="+mn-lt"/>
            </a:endParaRPr>
          </a:p>
        </p:txBody>
      </p:sp>
      <p:sp>
        <p:nvSpPr>
          <p:cNvPr id="18434" name="Rectangle 42"/>
          <p:cNvSpPr>
            <a:spLocks noChangeArrowheads="1"/>
          </p:cNvSpPr>
          <p:nvPr/>
        </p:nvSpPr>
        <p:spPr bwMode="auto">
          <a:xfrm>
            <a:off x="0" y="6400800"/>
            <a:ext cx="9144000" cy="457200"/>
          </a:xfrm>
          <a:prstGeom prst="rect">
            <a:avLst/>
          </a:prstGeom>
          <a:solidFill>
            <a:schemeClr val="bg1"/>
          </a:solidFill>
          <a:ln w="9525">
            <a:noFill/>
            <a:miter lim="800000"/>
            <a:headEnd/>
            <a:tailEnd/>
          </a:ln>
        </p:spPr>
        <p:txBody>
          <a:bodyPr wrap="none" anchor="ctr"/>
          <a:lstStyle/>
          <a:p>
            <a:endParaRPr lang="en-US"/>
          </a:p>
        </p:txBody>
      </p:sp>
      <p:grpSp>
        <p:nvGrpSpPr>
          <p:cNvPr id="3" name="Group 2"/>
          <p:cNvGrpSpPr>
            <a:grpSpLocks/>
          </p:cNvGrpSpPr>
          <p:nvPr/>
        </p:nvGrpSpPr>
        <p:grpSpPr bwMode="auto">
          <a:xfrm>
            <a:off x="358775" y="1598613"/>
            <a:ext cx="2106613" cy="788987"/>
            <a:chOff x="568" y="1217"/>
            <a:chExt cx="1327" cy="497"/>
          </a:xfrm>
        </p:grpSpPr>
        <p:sp>
          <p:nvSpPr>
            <p:cNvPr id="655363" name="Rectangle 3"/>
            <p:cNvSpPr>
              <a:spLocks noChangeArrowheads="1"/>
            </p:cNvSpPr>
            <p:nvPr/>
          </p:nvSpPr>
          <p:spPr bwMode="auto">
            <a:xfrm>
              <a:off x="577" y="1217"/>
              <a:ext cx="1133" cy="497"/>
            </a:xfrm>
            <a:prstGeom prst="rect">
              <a:avLst/>
            </a:prstGeom>
            <a:solidFill>
              <a:srgbClr val="DDDDDD"/>
            </a:solidFill>
            <a:ln w="9525">
              <a:solidFill>
                <a:schemeClr val="tx1"/>
              </a:solidFill>
              <a:miter lim="800000"/>
              <a:headEnd/>
              <a:tailEnd/>
            </a:ln>
            <a:effectLst/>
          </p:spPr>
          <p:txBody>
            <a:bodyPr wrap="none" anchor="ctr"/>
            <a:lstStyle/>
            <a:p>
              <a:pPr>
                <a:defRPr/>
              </a:pPr>
              <a:endParaRPr lang="en-US">
                <a:latin typeface="+mn-lt"/>
              </a:endParaRPr>
            </a:p>
          </p:txBody>
        </p:sp>
        <p:sp>
          <p:nvSpPr>
            <p:cNvPr id="655364" name="Rectangle 4"/>
            <p:cNvSpPr>
              <a:spLocks noChangeArrowheads="1"/>
            </p:cNvSpPr>
            <p:nvPr/>
          </p:nvSpPr>
          <p:spPr bwMode="auto">
            <a:xfrm>
              <a:off x="568" y="1234"/>
              <a:ext cx="521" cy="175"/>
            </a:xfrm>
            <a:prstGeom prst="rect">
              <a:avLst/>
            </a:prstGeom>
            <a:noFill/>
            <a:ln w="9525">
              <a:noFill/>
              <a:miter lim="800000"/>
              <a:headEnd/>
              <a:tailEnd/>
            </a:ln>
            <a:effectLst/>
          </p:spPr>
          <p:txBody>
            <a:bodyPr wrap="none" lIns="92075" tIns="46038" rIns="92075" bIns="46038">
              <a:spAutoFit/>
            </a:bodyPr>
            <a:lstStyle/>
            <a:p>
              <a:pPr>
                <a:defRPr/>
              </a:pPr>
              <a:r>
                <a:rPr lang="en-US" sz="1200">
                  <a:latin typeface="+mn-lt"/>
                </a:rPr>
                <a:t>LEGEND</a:t>
              </a:r>
            </a:p>
          </p:txBody>
        </p:sp>
        <p:sp>
          <p:nvSpPr>
            <p:cNvPr id="655365" name="Rectangle 5"/>
            <p:cNvSpPr>
              <a:spLocks noChangeArrowheads="1"/>
            </p:cNvSpPr>
            <p:nvPr/>
          </p:nvSpPr>
          <p:spPr bwMode="auto">
            <a:xfrm>
              <a:off x="657" y="1408"/>
              <a:ext cx="162" cy="96"/>
            </a:xfrm>
            <a:prstGeom prst="rect">
              <a:avLst/>
            </a:prstGeom>
            <a:solidFill>
              <a:srgbClr val="437550"/>
            </a:solidFill>
            <a:ln w="6350">
              <a:solidFill>
                <a:schemeClr val="tx1"/>
              </a:solidFill>
              <a:miter lim="800000"/>
              <a:headEnd/>
              <a:tailEnd/>
            </a:ln>
            <a:effectLst/>
          </p:spPr>
          <p:txBody>
            <a:bodyPr wrap="none" anchor="ctr"/>
            <a:lstStyle/>
            <a:p>
              <a:pPr>
                <a:defRPr/>
              </a:pPr>
              <a:endParaRPr lang="en-US">
                <a:latin typeface="+mn-lt"/>
              </a:endParaRPr>
            </a:p>
          </p:txBody>
        </p:sp>
        <p:sp>
          <p:nvSpPr>
            <p:cNvPr id="655366" name="Rectangle 6"/>
            <p:cNvSpPr>
              <a:spLocks noChangeArrowheads="1"/>
            </p:cNvSpPr>
            <p:nvPr/>
          </p:nvSpPr>
          <p:spPr bwMode="auto">
            <a:xfrm>
              <a:off x="657" y="1554"/>
              <a:ext cx="162" cy="96"/>
            </a:xfrm>
            <a:prstGeom prst="rect">
              <a:avLst/>
            </a:prstGeom>
            <a:solidFill>
              <a:srgbClr val="A50021"/>
            </a:solidFill>
            <a:ln w="6350">
              <a:solidFill>
                <a:schemeClr val="tx1"/>
              </a:solidFill>
              <a:miter lim="800000"/>
              <a:headEnd/>
              <a:tailEnd/>
            </a:ln>
            <a:effectLst/>
          </p:spPr>
          <p:txBody>
            <a:bodyPr wrap="none" anchor="ctr"/>
            <a:lstStyle/>
            <a:p>
              <a:pPr>
                <a:defRPr/>
              </a:pPr>
              <a:endParaRPr lang="en-US">
                <a:latin typeface="+mn-lt"/>
              </a:endParaRPr>
            </a:p>
          </p:txBody>
        </p:sp>
        <p:sp>
          <p:nvSpPr>
            <p:cNvPr id="655367" name="Rectangle 7"/>
            <p:cNvSpPr>
              <a:spLocks noChangeArrowheads="1"/>
            </p:cNvSpPr>
            <p:nvPr/>
          </p:nvSpPr>
          <p:spPr bwMode="auto">
            <a:xfrm>
              <a:off x="826" y="1389"/>
              <a:ext cx="776" cy="164"/>
            </a:xfrm>
            <a:prstGeom prst="rect">
              <a:avLst/>
            </a:prstGeom>
            <a:noFill/>
            <a:ln w="9525">
              <a:noFill/>
              <a:miter lim="800000"/>
              <a:headEnd/>
              <a:tailEnd/>
            </a:ln>
            <a:effectLst/>
          </p:spPr>
          <p:txBody>
            <a:bodyPr wrap="none" lIns="92075" tIns="46038" rIns="92075" bIns="46038">
              <a:spAutoFit/>
            </a:bodyPr>
            <a:lstStyle/>
            <a:p>
              <a:pPr>
                <a:defRPr/>
              </a:pPr>
              <a:r>
                <a:rPr lang="en-US" sz="1100" b="0">
                  <a:latin typeface="+mn-lt"/>
                </a:rPr>
                <a:t>Status Feedback</a:t>
              </a:r>
            </a:p>
          </p:txBody>
        </p:sp>
        <p:sp>
          <p:nvSpPr>
            <p:cNvPr id="655368" name="Rectangle 8"/>
            <p:cNvSpPr>
              <a:spLocks noChangeArrowheads="1"/>
            </p:cNvSpPr>
            <p:nvPr/>
          </p:nvSpPr>
          <p:spPr bwMode="auto">
            <a:xfrm>
              <a:off x="827" y="1525"/>
              <a:ext cx="1068" cy="148"/>
            </a:xfrm>
            <a:prstGeom prst="rect">
              <a:avLst/>
            </a:prstGeom>
            <a:noFill/>
            <a:ln w="9525">
              <a:noFill/>
              <a:miter lim="800000"/>
              <a:headEnd/>
              <a:tailEnd/>
            </a:ln>
            <a:effectLst/>
          </p:spPr>
          <p:txBody>
            <a:bodyPr lIns="92075" tIns="46038" rIns="92075" bIns="46038">
              <a:spAutoFit/>
            </a:bodyPr>
            <a:lstStyle/>
            <a:p>
              <a:pPr>
                <a:lnSpc>
                  <a:spcPct val="85000"/>
                </a:lnSpc>
                <a:defRPr/>
              </a:pPr>
              <a:r>
                <a:rPr lang="en-US" sz="1100" b="0">
                  <a:latin typeface="+mn-lt"/>
                </a:rPr>
                <a:t>Request for Support</a:t>
              </a:r>
            </a:p>
          </p:txBody>
        </p:sp>
      </p:grpSp>
      <p:grpSp>
        <p:nvGrpSpPr>
          <p:cNvPr id="4" name="Group 9"/>
          <p:cNvGrpSpPr>
            <a:grpSpLocks/>
          </p:cNvGrpSpPr>
          <p:nvPr/>
        </p:nvGrpSpPr>
        <p:grpSpPr bwMode="auto">
          <a:xfrm>
            <a:off x="3392488" y="3265488"/>
            <a:ext cx="2205037" cy="1549400"/>
            <a:chOff x="1850" y="2045"/>
            <a:chExt cx="1389" cy="976"/>
          </a:xfrm>
        </p:grpSpPr>
        <p:grpSp>
          <p:nvGrpSpPr>
            <p:cNvPr id="5" name="Group 10"/>
            <p:cNvGrpSpPr>
              <a:grpSpLocks/>
            </p:cNvGrpSpPr>
            <p:nvPr/>
          </p:nvGrpSpPr>
          <p:grpSpPr bwMode="auto">
            <a:xfrm>
              <a:off x="1850" y="2440"/>
              <a:ext cx="355" cy="132"/>
              <a:chOff x="1850" y="2440"/>
              <a:chExt cx="355" cy="132"/>
            </a:xfrm>
          </p:grpSpPr>
          <p:sp>
            <p:nvSpPr>
              <p:cNvPr id="655371" name="Line 11"/>
              <p:cNvSpPr>
                <a:spLocks noChangeShapeType="1"/>
              </p:cNvSpPr>
              <p:nvPr/>
            </p:nvSpPr>
            <p:spPr bwMode="auto">
              <a:xfrm>
                <a:off x="1869" y="2440"/>
                <a:ext cx="336" cy="0"/>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72" name="Line 12"/>
              <p:cNvSpPr>
                <a:spLocks noChangeShapeType="1"/>
              </p:cNvSpPr>
              <p:nvPr/>
            </p:nvSpPr>
            <p:spPr bwMode="auto">
              <a:xfrm flipH="1">
                <a:off x="1850" y="2572"/>
                <a:ext cx="336" cy="0"/>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sp>
          <p:nvSpPr>
            <p:cNvPr id="655373" name="Oval 13"/>
            <p:cNvSpPr>
              <a:spLocks noChangeArrowheads="1"/>
            </p:cNvSpPr>
            <p:nvPr/>
          </p:nvSpPr>
          <p:spPr bwMode="auto">
            <a:xfrm>
              <a:off x="2269" y="2045"/>
              <a:ext cx="970" cy="976"/>
            </a:xfrm>
            <a:prstGeom prst="ellipse">
              <a:avLst/>
            </a:prstGeom>
            <a:solidFill>
              <a:srgbClr val="000054"/>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90000"/>
                </a:lnSpc>
                <a:defRPr/>
              </a:pPr>
              <a:r>
                <a:rPr lang="en-US" sz="2100" b="0" dirty="0">
                  <a:solidFill>
                    <a:schemeClr val="bg1"/>
                  </a:solidFill>
                  <a:latin typeface="+mn-lt"/>
                </a:rPr>
                <a:t>State </a:t>
              </a:r>
            </a:p>
            <a:p>
              <a:pPr algn="ctr">
                <a:lnSpc>
                  <a:spcPct val="90000"/>
                </a:lnSpc>
                <a:defRPr/>
              </a:pPr>
              <a:r>
                <a:rPr lang="en-US" sz="2100" b="0" dirty="0">
                  <a:solidFill>
                    <a:schemeClr val="bg1"/>
                  </a:solidFill>
                  <a:latin typeface="+mn-lt"/>
                </a:rPr>
                <a:t>Operations</a:t>
              </a:r>
            </a:p>
          </p:txBody>
        </p:sp>
      </p:grpSp>
      <p:grpSp>
        <p:nvGrpSpPr>
          <p:cNvPr id="6" name="Group 23"/>
          <p:cNvGrpSpPr>
            <a:grpSpLocks/>
          </p:cNvGrpSpPr>
          <p:nvPr/>
        </p:nvGrpSpPr>
        <p:grpSpPr bwMode="auto">
          <a:xfrm>
            <a:off x="1290638" y="3332163"/>
            <a:ext cx="2959101" cy="3046412"/>
            <a:chOff x="526" y="2099"/>
            <a:chExt cx="1864" cy="1919"/>
          </a:xfrm>
        </p:grpSpPr>
        <p:sp>
          <p:nvSpPr>
            <p:cNvPr id="655384" name="Oval 24"/>
            <p:cNvSpPr>
              <a:spLocks noChangeArrowheads="1"/>
            </p:cNvSpPr>
            <p:nvPr/>
          </p:nvSpPr>
          <p:spPr bwMode="auto">
            <a:xfrm>
              <a:off x="907" y="2099"/>
              <a:ext cx="889" cy="884"/>
            </a:xfrm>
            <a:prstGeom prst="ellipse">
              <a:avLst/>
            </a:prstGeom>
            <a:solidFill>
              <a:srgbClr val="996633"/>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90000"/>
                </a:lnSpc>
                <a:defRPr/>
              </a:pPr>
              <a:r>
                <a:rPr lang="en-US" sz="1900" b="0" dirty="0">
                  <a:solidFill>
                    <a:schemeClr val="bg1"/>
                  </a:solidFill>
                  <a:latin typeface="+mn-lt"/>
                </a:rPr>
                <a:t>Parish</a:t>
              </a:r>
              <a:br>
                <a:rPr lang="en-US" sz="1900" b="0" dirty="0">
                  <a:solidFill>
                    <a:schemeClr val="bg1"/>
                  </a:solidFill>
                  <a:latin typeface="+mn-lt"/>
                </a:rPr>
              </a:br>
              <a:r>
                <a:rPr lang="en-US" sz="1900" b="0" dirty="0">
                  <a:solidFill>
                    <a:schemeClr val="bg1"/>
                  </a:solidFill>
                  <a:latin typeface="+mn-lt"/>
                </a:rPr>
                <a:t>EOC</a:t>
              </a:r>
            </a:p>
          </p:txBody>
        </p:sp>
        <p:sp>
          <p:nvSpPr>
            <p:cNvPr id="655385" name="Oval 25"/>
            <p:cNvSpPr>
              <a:spLocks noChangeArrowheads="1"/>
            </p:cNvSpPr>
            <p:nvPr/>
          </p:nvSpPr>
          <p:spPr bwMode="auto">
            <a:xfrm>
              <a:off x="1650" y="3220"/>
              <a:ext cx="740" cy="714"/>
            </a:xfrm>
            <a:prstGeom prst="ellipse">
              <a:avLst/>
            </a:prstGeom>
            <a:solidFill>
              <a:srgbClr val="996633"/>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90000"/>
                </a:lnSpc>
                <a:defRPr/>
              </a:pPr>
              <a:r>
                <a:rPr lang="en-US" sz="1900" b="0" dirty="0">
                  <a:solidFill>
                    <a:schemeClr val="bg1"/>
                  </a:solidFill>
                  <a:latin typeface="+mn-lt"/>
                </a:rPr>
                <a:t>Parish </a:t>
              </a:r>
            </a:p>
            <a:p>
              <a:pPr algn="ctr">
                <a:lnSpc>
                  <a:spcPct val="90000"/>
                </a:lnSpc>
                <a:defRPr/>
              </a:pPr>
              <a:r>
                <a:rPr lang="en-US" sz="1900" b="0" dirty="0">
                  <a:solidFill>
                    <a:schemeClr val="bg1"/>
                  </a:solidFill>
                  <a:latin typeface="+mn-lt"/>
                </a:rPr>
                <a:t>Assets</a:t>
              </a:r>
            </a:p>
          </p:txBody>
        </p:sp>
        <p:sp>
          <p:nvSpPr>
            <p:cNvPr id="655386" name="Line 26"/>
            <p:cNvSpPr>
              <a:spLocks noChangeShapeType="1"/>
            </p:cNvSpPr>
            <p:nvPr/>
          </p:nvSpPr>
          <p:spPr bwMode="auto">
            <a:xfrm flipH="1" flipV="1">
              <a:off x="1669" y="2916"/>
              <a:ext cx="198" cy="276"/>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87" name="Line 27"/>
            <p:cNvSpPr>
              <a:spLocks noChangeShapeType="1"/>
            </p:cNvSpPr>
            <p:nvPr/>
          </p:nvSpPr>
          <p:spPr bwMode="auto">
            <a:xfrm>
              <a:off x="1597" y="3030"/>
              <a:ext cx="156" cy="264"/>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88" name="Oval 28"/>
            <p:cNvSpPr>
              <a:spLocks noChangeArrowheads="1"/>
            </p:cNvSpPr>
            <p:nvPr/>
          </p:nvSpPr>
          <p:spPr bwMode="auto">
            <a:xfrm>
              <a:off x="526" y="3300"/>
              <a:ext cx="751" cy="718"/>
            </a:xfrm>
            <a:prstGeom prst="ellipse">
              <a:avLst/>
            </a:prstGeom>
            <a:solidFill>
              <a:srgbClr val="996633"/>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85000"/>
                </a:lnSpc>
                <a:defRPr/>
              </a:pPr>
              <a:r>
                <a:rPr lang="en-US" sz="1000" b="0" dirty="0">
                  <a:solidFill>
                    <a:schemeClr val="bg1"/>
                  </a:solidFill>
                  <a:latin typeface="+mn-lt"/>
                </a:rPr>
                <a:t/>
              </a:r>
              <a:br>
                <a:rPr lang="en-US" sz="1000" b="0" dirty="0">
                  <a:solidFill>
                    <a:schemeClr val="bg1"/>
                  </a:solidFill>
                  <a:latin typeface="+mn-lt"/>
                </a:rPr>
              </a:br>
              <a:r>
                <a:rPr lang="en-US" sz="1600" b="0" dirty="0">
                  <a:solidFill>
                    <a:schemeClr val="bg1"/>
                  </a:solidFill>
                  <a:latin typeface="+mn-lt"/>
                </a:rPr>
                <a:t>Contracts </a:t>
              </a:r>
            </a:p>
            <a:p>
              <a:pPr algn="ctr">
                <a:lnSpc>
                  <a:spcPct val="85000"/>
                </a:lnSpc>
                <a:defRPr/>
              </a:pPr>
              <a:r>
                <a:rPr lang="en-US" sz="1600" b="0" dirty="0">
                  <a:solidFill>
                    <a:schemeClr val="bg1"/>
                  </a:solidFill>
                  <a:latin typeface="+mn-lt"/>
                </a:rPr>
                <a:t> Rents </a:t>
              </a:r>
            </a:p>
            <a:p>
              <a:pPr algn="ctr">
                <a:lnSpc>
                  <a:spcPct val="85000"/>
                </a:lnSpc>
                <a:defRPr/>
              </a:pPr>
              <a:r>
                <a:rPr lang="en-US" sz="1600" b="0" dirty="0">
                  <a:solidFill>
                    <a:schemeClr val="bg1"/>
                  </a:solidFill>
                  <a:latin typeface="+mn-lt"/>
                </a:rPr>
                <a:t>etc.</a:t>
              </a:r>
            </a:p>
          </p:txBody>
        </p:sp>
        <p:grpSp>
          <p:nvGrpSpPr>
            <p:cNvPr id="7" name="Group 29"/>
            <p:cNvGrpSpPr>
              <a:grpSpLocks/>
            </p:cNvGrpSpPr>
            <p:nvPr/>
          </p:nvGrpSpPr>
          <p:grpSpPr bwMode="auto">
            <a:xfrm>
              <a:off x="1011" y="2976"/>
              <a:ext cx="226" cy="366"/>
              <a:chOff x="1011" y="2976"/>
              <a:chExt cx="226" cy="366"/>
            </a:xfrm>
          </p:grpSpPr>
          <p:sp>
            <p:nvSpPr>
              <p:cNvPr id="655390" name="Line 30"/>
              <p:cNvSpPr>
                <a:spLocks noChangeShapeType="1"/>
              </p:cNvSpPr>
              <p:nvPr/>
            </p:nvSpPr>
            <p:spPr bwMode="auto">
              <a:xfrm flipV="1">
                <a:off x="1011" y="2976"/>
                <a:ext cx="106" cy="282"/>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91" name="Line 31"/>
              <p:cNvSpPr>
                <a:spLocks noChangeShapeType="1"/>
              </p:cNvSpPr>
              <p:nvPr/>
            </p:nvSpPr>
            <p:spPr bwMode="auto">
              <a:xfrm flipH="1">
                <a:off x="1135" y="3060"/>
                <a:ext cx="102" cy="282"/>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grpSp>
        <p:nvGrpSpPr>
          <p:cNvPr id="8" name="Group 32"/>
          <p:cNvGrpSpPr>
            <a:grpSpLocks/>
          </p:cNvGrpSpPr>
          <p:nvPr/>
        </p:nvGrpSpPr>
        <p:grpSpPr bwMode="auto">
          <a:xfrm>
            <a:off x="5661025" y="3255963"/>
            <a:ext cx="2093913" cy="1444625"/>
            <a:chOff x="3279" y="2051"/>
            <a:chExt cx="1319" cy="910"/>
          </a:xfrm>
        </p:grpSpPr>
        <p:sp>
          <p:nvSpPr>
            <p:cNvPr id="655393" name="Oval 33"/>
            <p:cNvSpPr>
              <a:spLocks noChangeArrowheads="1"/>
            </p:cNvSpPr>
            <p:nvPr/>
          </p:nvSpPr>
          <p:spPr bwMode="auto">
            <a:xfrm>
              <a:off x="3698" y="2051"/>
              <a:ext cx="900" cy="910"/>
            </a:xfrm>
            <a:prstGeom prst="ellipse">
              <a:avLst/>
            </a:prstGeom>
            <a:solidFill>
              <a:srgbClr val="820019"/>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85000"/>
                </a:lnSpc>
                <a:defRPr/>
              </a:pPr>
              <a:r>
                <a:rPr lang="en-US" sz="1900" b="0">
                  <a:solidFill>
                    <a:schemeClr val="bg1"/>
                  </a:solidFill>
                  <a:latin typeface="+mn-lt"/>
                </a:rPr>
                <a:t>Federal</a:t>
              </a:r>
            </a:p>
            <a:p>
              <a:pPr algn="ctr">
                <a:lnSpc>
                  <a:spcPct val="85000"/>
                </a:lnSpc>
                <a:defRPr/>
              </a:pPr>
              <a:r>
                <a:rPr lang="en-US" sz="1900" b="0">
                  <a:solidFill>
                    <a:schemeClr val="bg1"/>
                  </a:solidFill>
                  <a:latin typeface="+mn-lt"/>
                </a:rPr>
                <a:t>Assistance</a:t>
              </a:r>
            </a:p>
          </p:txBody>
        </p:sp>
        <p:sp>
          <p:nvSpPr>
            <p:cNvPr id="655394" name="Line 34"/>
            <p:cNvSpPr>
              <a:spLocks noChangeShapeType="1"/>
            </p:cNvSpPr>
            <p:nvPr/>
          </p:nvSpPr>
          <p:spPr bwMode="auto">
            <a:xfrm>
              <a:off x="3279" y="2457"/>
              <a:ext cx="384" cy="0"/>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95" name="Line 35"/>
            <p:cNvSpPr>
              <a:spLocks noChangeShapeType="1"/>
            </p:cNvSpPr>
            <p:nvPr/>
          </p:nvSpPr>
          <p:spPr bwMode="auto">
            <a:xfrm flipH="1">
              <a:off x="3279" y="2575"/>
              <a:ext cx="359" cy="0"/>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nvGrpSpPr>
          <p:cNvPr id="9" name="Group 36"/>
          <p:cNvGrpSpPr>
            <a:grpSpLocks/>
          </p:cNvGrpSpPr>
          <p:nvPr/>
        </p:nvGrpSpPr>
        <p:grpSpPr bwMode="auto">
          <a:xfrm>
            <a:off x="5311775" y="4637088"/>
            <a:ext cx="1649413" cy="1741487"/>
            <a:chOff x="3059" y="2921"/>
            <a:chExt cx="1039" cy="1097"/>
          </a:xfrm>
        </p:grpSpPr>
        <p:sp>
          <p:nvSpPr>
            <p:cNvPr id="655397" name="Oval 37"/>
            <p:cNvSpPr>
              <a:spLocks noChangeArrowheads="1"/>
            </p:cNvSpPr>
            <p:nvPr/>
          </p:nvSpPr>
          <p:spPr bwMode="auto">
            <a:xfrm>
              <a:off x="3243" y="3164"/>
              <a:ext cx="855" cy="854"/>
            </a:xfrm>
            <a:prstGeom prst="ellipse">
              <a:avLst/>
            </a:prstGeom>
            <a:solidFill>
              <a:srgbClr val="4D4D4D"/>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defRPr/>
              </a:pPr>
              <a:r>
                <a:rPr lang="en-US" sz="1800" b="0" dirty="0">
                  <a:solidFill>
                    <a:schemeClr val="bg1"/>
                  </a:solidFill>
                  <a:latin typeface="+mn-lt"/>
                </a:rPr>
                <a:t>EMAC</a:t>
              </a:r>
              <a:br>
                <a:rPr lang="en-US" sz="1800" b="0" dirty="0">
                  <a:solidFill>
                    <a:schemeClr val="bg1"/>
                  </a:solidFill>
                  <a:latin typeface="+mn-lt"/>
                </a:rPr>
              </a:br>
              <a:r>
                <a:rPr lang="en-US" sz="1600" b="0" dirty="0">
                  <a:solidFill>
                    <a:schemeClr val="bg1"/>
                  </a:solidFill>
                  <a:latin typeface="+mn-lt"/>
                </a:rPr>
                <a:t>State </a:t>
              </a:r>
            </a:p>
            <a:p>
              <a:pPr algn="ctr">
                <a:defRPr/>
              </a:pPr>
              <a:r>
                <a:rPr lang="en-US" sz="1600" b="0" dirty="0">
                  <a:solidFill>
                    <a:schemeClr val="bg1"/>
                  </a:solidFill>
                  <a:latin typeface="+mn-lt"/>
                </a:rPr>
                <a:t>To State </a:t>
              </a:r>
              <a:br>
                <a:rPr lang="en-US" sz="1600" b="0" dirty="0">
                  <a:solidFill>
                    <a:schemeClr val="bg1"/>
                  </a:solidFill>
                  <a:latin typeface="+mn-lt"/>
                </a:rPr>
              </a:br>
              <a:r>
                <a:rPr lang="en-US" sz="1600" b="0" dirty="0">
                  <a:solidFill>
                    <a:schemeClr val="bg1"/>
                  </a:solidFill>
                  <a:latin typeface="+mn-lt"/>
                </a:rPr>
                <a:t>Assets</a:t>
              </a:r>
            </a:p>
          </p:txBody>
        </p:sp>
        <p:grpSp>
          <p:nvGrpSpPr>
            <p:cNvPr id="10" name="Group 38"/>
            <p:cNvGrpSpPr>
              <a:grpSpLocks/>
            </p:cNvGrpSpPr>
            <p:nvPr/>
          </p:nvGrpSpPr>
          <p:grpSpPr bwMode="auto">
            <a:xfrm>
              <a:off x="3059" y="2921"/>
              <a:ext cx="320" cy="374"/>
              <a:chOff x="3059" y="2921"/>
              <a:chExt cx="320" cy="374"/>
            </a:xfrm>
          </p:grpSpPr>
          <p:sp>
            <p:nvSpPr>
              <p:cNvPr id="655399" name="Line 39"/>
              <p:cNvSpPr>
                <a:spLocks noChangeShapeType="1"/>
              </p:cNvSpPr>
              <p:nvPr/>
            </p:nvSpPr>
            <p:spPr bwMode="auto">
              <a:xfrm flipH="1" flipV="1">
                <a:off x="3141" y="2921"/>
                <a:ext cx="238" cy="257"/>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400" name="Line 40"/>
              <p:cNvSpPr>
                <a:spLocks noChangeShapeType="1"/>
              </p:cNvSpPr>
              <p:nvPr/>
            </p:nvSpPr>
            <p:spPr bwMode="auto">
              <a:xfrm>
                <a:off x="3059" y="3027"/>
                <a:ext cx="232" cy="268"/>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sp>
        <p:nvSpPr>
          <p:cNvPr id="655401" name="Rectangle 41"/>
          <p:cNvSpPr>
            <a:spLocks noChangeArrowheads="1"/>
          </p:cNvSpPr>
          <p:nvPr/>
        </p:nvSpPr>
        <p:spPr bwMode="auto">
          <a:xfrm>
            <a:off x="0" y="914400"/>
            <a:ext cx="9144000" cy="601663"/>
          </a:xfrm>
          <a:prstGeom prst="rect">
            <a:avLst/>
          </a:prstGeom>
          <a:noFill/>
          <a:ln w="9525">
            <a:noFill/>
            <a:miter lim="800000"/>
            <a:headEnd/>
            <a:tailEnd/>
          </a:ln>
          <a:effectLst/>
        </p:spPr>
        <p:txBody>
          <a:bodyPr lIns="92075" tIns="46038" rIns="92075" bIns="46038" anchor="ctr"/>
          <a:lstStyle/>
          <a:p>
            <a:pPr algn="ctr">
              <a:lnSpc>
                <a:spcPct val="85000"/>
              </a:lnSpc>
              <a:defRPr/>
            </a:pPr>
            <a:r>
              <a:rPr lang="en-US" sz="4000" b="0" i="1" dirty="0">
                <a:solidFill>
                  <a:srgbClr val="000066"/>
                </a:solidFill>
                <a:latin typeface="+mj-lt"/>
              </a:rPr>
              <a:t>The Emergency Management Process</a:t>
            </a:r>
          </a:p>
        </p:txBody>
      </p:sp>
      <p:grpSp>
        <p:nvGrpSpPr>
          <p:cNvPr id="11" name="Group 52"/>
          <p:cNvGrpSpPr/>
          <p:nvPr/>
        </p:nvGrpSpPr>
        <p:grpSpPr>
          <a:xfrm>
            <a:off x="2813050" y="1622425"/>
            <a:ext cx="3702050" cy="1771650"/>
            <a:chOff x="2813050" y="1622425"/>
            <a:chExt cx="3702050" cy="1771650"/>
          </a:xfrm>
        </p:grpSpPr>
        <p:grpSp>
          <p:nvGrpSpPr>
            <p:cNvPr id="12" name="Group 14"/>
            <p:cNvGrpSpPr>
              <a:grpSpLocks/>
            </p:cNvGrpSpPr>
            <p:nvPr/>
          </p:nvGrpSpPr>
          <p:grpSpPr bwMode="auto">
            <a:xfrm>
              <a:off x="4003675" y="1622425"/>
              <a:ext cx="2511425" cy="1771650"/>
              <a:chOff x="2235" y="1028"/>
              <a:chExt cx="1582" cy="1116"/>
            </a:xfrm>
          </p:grpSpPr>
          <p:sp>
            <p:nvSpPr>
              <p:cNvPr id="655375" name="Oval 15"/>
              <p:cNvSpPr>
                <a:spLocks noChangeArrowheads="1"/>
              </p:cNvSpPr>
              <p:nvPr/>
            </p:nvSpPr>
            <p:spPr bwMode="auto">
              <a:xfrm>
                <a:off x="2235" y="1028"/>
                <a:ext cx="706" cy="678"/>
              </a:xfrm>
              <a:prstGeom prst="ellipse">
                <a:avLst/>
              </a:prstGeom>
              <a:solidFill>
                <a:srgbClr val="000054"/>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85000"/>
                  </a:lnSpc>
                  <a:defRPr/>
                </a:pPr>
                <a:r>
                  <a:rPr lang="en-US" sz="1900" b="0" dirty="0">
                    <a:solidFill>
                      <a:schemeClr val="bg1"/>
                    </a:solidFill>
                    <a:latin typeface="+mn-lt"/>
                  </a:rPr>
                  <a:t>State </a:t>
                </a:r>
              </a:p>
              <a:p>
                <a:pPr algn="ctr">
                  <a:lnSpc>
                    <a:spcPct val="85000"/>
                  </a:lnSpc>
                  <a:defRPr/>
                </a:pPr>
                <a:r>
                  <a:rPr lang="en-US" sz="1900" b="0" dirty="0">
                    <a:solidFill>
                      <a:schemeClr val="bg1"/>
                    </a:solidFill>
                    <a:latin typeface="+mn-lt"/>
                  </a:rPr>
                  <a:t>Agency </a:t>
                </a:r>
              </a:p>
              <a:p>
                <a:pPr algn="ctr">
                  <a:lnSpc>
                    <a:spcPct val="85000"/>
                  </a:lnSpc>
                  <a:defRPr/>
                </a:pPr>
                <a:r>
                  <a:rPr lang="en-US" sz="1900" b="0" dirty="0">
                    <a:solidFill>
                      <a:schemeClr val="bg1"/>
                    </a:solidFill>
                    <a:latin typeface="+mn-lt"/>
                  </a:rPr>
                  <a:t>Assets</a:t>
                </a:r>
              </a:p>
            </p:txBody>
          </p:sp>
          <p:sp>
            <p:nvSpPr>
              <p:cNvPr id="655376" name="Oval 16"/>
              <p:cNvSpPr>
                <a:spLocks noChangeArrowheads="1"/>
              </p:cNvSpPr>
              <p:nvPr/>
            </p:nvSpPr>
            <p:spPr bwMode="auto">
              <a:xfrm>
                <a:off x="3102" y="1165"/>
                <a:ext cx="715" cy="700"/>
              </a:xfrm>
              <a:prstGeom prst="ellipse">
                <a:avLst/>
              </a:prstGeom>
              <a:solidFill>
                <a:srgbClr val="000054"/>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85000"/>
                  </a:lnSpc>
                  <a:defRPr/>
                </a:pPr>
                <a:r>
                  <a:rPr lang="en-US" sz="1800" b="0">
                    <a:solidFill>
                      <a:schemeClr val="bg1"/>
                    </a:solidFill>
                    <a:latin typeface="+mn-lt"/>
                  </a:rPr>
                  <a:t>ESF </a:t>
                </a:r>
              </a:p>
              <a:p>
                <a:pPr algn="ctr">
                  <a:lnSpc>
                    <a:spcPct val="85000"/>
                  </a:lnSpc>
                  <a:defRPr/>
                </a:pPr>
                <a:r>
                  <a:rPr lang="en-US" sz="1600" b="0">
                    <a:solidFill>
                      <a:schemeClr val="bg1"/>
                    </a:solidFill>
                    <a:latin typeface="+mn-lt"/>
                  </a:rPr>
                  <a:t>Contracts </a:t>
                </a:r>
              </a:p>
              <a:p>
                <a:pPr algn="ctr">
                  <a:lnSpc>
                    <a:spcPct val="85000"/>
                  </a:lnSpc>
                  <a:defRPr/>
                </a:pPr>
                <a:r>
                  <a:rPr lang="en-US" sz="1600" b="0">
                    <a:solidFill>
                      <a:schemeClr val="bg1"/>
                    </a:solidFill>
                    <a:latin typeface="+mn-lt"/>
                  </a:rPr>
                  <a:t>Rents </a:t>
                </a:r>
              </a:p>
              <a:p>
                <a:pPr algn="ctr">
                  <a:lnSpc>
                    <a:spcPct val="85000"/>
                  </a:lnSpc>
                  <a:defRPr/>
                </a:pPr>
                <a:r>
                  <a:rPr lang="en-US" sz="1600" b="0">
                    <a:solidFill>
                      <a:schemeClr val="bg1"/>
                    </a:solidFill>
                    <a:latin typeface="+mn-lt"/>
                  </a:rPr>
                  <a:t>etc.</a:t>
                </a:r>
              </a:p>
            </p:txBody>
          </p:sp>
          <p:grpSp>
            <p:nvGrpSpPr>
              <p:cNvPr id="13" name="Group 17"/>
              <p:cNvGrpSpPr>
                <a:grpSpLocks/>
              </p:cNvGrpSpPr>
              <p:nvPr/>
            </p:nvGrpSpPr>
            <p:grpSpPr bwMode="auto">
              <a:xfrm>
                <a:off x="2571" y="1726"/>
                <a:ext cx="142" cy="344"/>
                <a:chOff x="2571" y="1726"/>
                <a:chExt cx="142" cy="344"/>
              </a:xfrm>
            </p:grpSpPr>
            <p:sp>
              <p:nvSpPr>
                <p:cNvPr id="655378" name="Line 18"/>
                <p:cNvSpPr>
                  <a:spLocks noChangeShapeType="1"/>
                </p:cNvSpPr>
                <p:nvPr/>
              </p:nvSpPr>
              <p:spPr bwMode="auto">
                <a:xfrm>
                  <a:off x="2571" y="1789"/>
                  <a:ext cx="37" cy="281"/>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79" name="Line 19"/>
                <p:cNvSpPr>
                  <a:spLocks noChangeShapeType="1"/>
                </p:cNvSpPr>
                <p:nvPr/>
              </p:nvSpPr>
              <p:spPr bwMode="auto">
                <a:xfrm flipH="1" flipV="1">
                  <a:off x="2685" y="1726"/>
                  <a:ext cx="28" cy="286"/>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nvGrpSpPr>
              <p:cNvPr id="14" name="Group 20"/>
              <p:cNvGrpSpPr>
                <a:grpSpLocks/>
              </p:cNvGrpSpPr>
              <p:nvPr/>
            </p:nvGrpSpPr>
            <p:grpSpPr bwMode="auto">
              <a:xfrm>
                <a:off x="3021" y="1835"/>
                <a:ext cx="333" cy="309"/>
                <a:chOff x="3021" y="1835"/>
                <a:chExt cx="333" cy="309"/>
              </a:xfrm>
            </p:grpSpPr>
            <p:sp>
              <p:nvSpPr>
                <p:cNvPr id="655381" name="Line 21"/>
                <p:cNvSpPr>
                  <a:spLocks noChangeShapeType="1"/>
                </p:cNvSpPr>
                <p:nvPr/>
              </p:nvSpPr>
              <p:spPr bwMode="auto">
                <a:xfrm flipH="1">
                  <a:off x="3021" y="1835"/>
                  <a:ext cx="202" cy="254"/>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655382" name="Line 22"/>
                <p:cNvSpPr>
                  <a:spLocks noChangeShapeType="1"/>
                </p:cNvSpPr>
                <p:nvPr/>
              </p:nvSpPr>
              <p:spPr bwMode="auto">
                <a:xfrm flipV="1">
                  <a:off x="3133" y="1885"/>
                  <a:ext cx="221" cy="259"/>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grpSp>
          <p:nvGrpSpPr>
            <p:cNvPr id="15" name="Group 51"/>
            <p:cNvGrpSpPr/>
            <p:nvPr/>
          </p:nvGrpSpPr>
          <p:grpSpPr>
            <a:xfrm>
              <a:off x="2813050" y="2117725"/>
              <a:ext cx="1491815" cy="1268982"/>
              <a:chOff x="2813050" y="2117725"/>
              <a:chExt cx="1491815" cy="1268982"/>
            </a:xfrm>
          </p:grpSpPr>
          <p:sp>
            <p:nvSpPr>
              <p:cNvPr id="44" name="Oval 15"/>
              <p:cNvSpPr>
                <a:spLocks noChangeArrowheads="1"/>
              </p:cNvSpPr>
              <p:nvPr/>
            </p:nvSpPr>
            <p:spPr bwMode="auto">
              <a:xfrm>
                <a:off x="2813050" y="2117725"/>
                <a:ext cx="1120775" cy="1076325"/>
              </a:xfrm>
              <a:prstGeom prst="ellipse">
                <a:avLst/>
              </a:prstGeom>
              <a:solidFill>
                <a:srgbClr val="000054"/>
              </a:solidFill>
              <a:ln w="9525">
                <a:solidFill>
                  <a:schemeClr val="tx1"/>
                </a:solidFill>
                <a:round/>
                <a:headEnd/>
                <a:tailEnd/>
              </a:ln>
              <a:effectLst>
                <a:outerShdw dist="35921" dir="2700000" algn="ctr" rotWithShape="0">
                  <a:srgbClr val="B2B2B2"/>
                </a:outerShdw>
              </a:effectLst>
            </p:spPr>
            <p:txBody>
              <a:bodyPr wrap="none" lIns="92075" tIns="46038" rIns="92075" bIns="46038" anchor="ctr"/>
              <a:lstStyle/>
              <a:p>
                <a:pPr algn="ctr">
                  <a:lnSpc>
                    <a:spcPct val="85000"/>
                  </a:lnSpc>
                  <a:defRPr/>
                </a:pPr>
                <a:r>
                  <a:rPr lang="en-US" sz="1800" b="0" dirty="0" smtClean="0">
                    <a:solidFill>
                      <a:schemeClr val="bg1"/>
                    </a:solidFill>
                    <a:latin typeface="+mn-lt"/>
                  </a:rPr>
                  <a:t>Business</a:t>
                </a:r>
              </a:p>
              <a:p>
                <a:pPr algn="ctr">
                  <a:lnSpc>
                    <a:spcPct val="85000"/>
                  </a:lnSpc>
                  <a:defRPr/>
                </a:pPr>
                <a:r>
                  <a:rPr lang="en-US" sz="1800" b="0" dirty="0" smtClean="0">
                    <a:solidFill>
                      <a:schemeClr val="bg1"/>
                    </a:solidFill>
                    <a:latin typeface="+mn-lt"/>
                  </a:rPr>
                  <a:t>EOC</a:t>
                </a:r>
                <a:endParaRPr lang="en-US" sz="1800" b="0" dirty="0">
                  <a:solidFill>
                    <a:schemeClr val="bg1"/>
                  </a:solidFill>
                  <a:latin typeface="+mn-lt"/>
                </a:endParaRPr>
              </a:p>
            </p:txBody>
          </p:sp>
          <p:grpSp>
            <p:nvGrpSpPr>
              <p:cNvPr id="16" name="Group 17"/>
              <p:cNvGrpSpPr>
                <a:grpSpLocks/>
              </p:cNvGrpSpPr>
              <p:nvPr/>
            </p:nvGrpSpPr>
            <p:grpSpPr bwMode="auto">
              <a:xfrm rot="18261212" flipH="1">
                <a:off x="3886890" y="2968732"/>
                <a:ext cx="226350" cy="609600"/>
                <a:chOff x="2571" y="1702"/>
                <a:chExt cx="142" cy="344"/>
              </a:xfrm>
            </p:grpSpPr>
            <p:sp>
              <p:nvSpPr>
                <p:cNvPr id="50" name="Line 18"/>
                <p:cNvSpPr>
                  <a:spLocks noChangeShapeType="1"/>
                </p:cNvSpPr>
                <p:nvPr/>
              </p:nvSpPr>
              <p:spPr bwMode="auto">
                <a:xfrm>
                  <a:off x="2571" y="1765"/>
                  <a:ext cx="37" cy="281"/>
                </a:xfrm>
                <a:prstGeom prst="line">
                  <a:avLst/>
                </a:prstGeom>
                <a:noFill/>
                <a:ln w="76200">
                  <a:solidFill>
                    <a:srgbClr val="A50021"/>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sp>
              <p:nvSpPr>
                <p:cNvPr id="51" name="Line 19"/>
                <p:cNvSpPr>
                  <a:spLocks noChangeShapeType="1"/>
                </p:cNvSpPr>
                <p:nvPr/>
              </p:nvSpPr>
              <p:spPr bwMode="auto">
                <a:xfrm flipH="1" flipV="1">
                  <a:off x="2685" y="1702"/>
                  <a:ext cx="28" cy="286"/>
                </a:xfrm>
                <a:prstGeom prst="line">
                  <a:avLst/>
                </a:prstGeom>
                <a:noFill/>
                <a:ln w="76200">
                  <a:solidFill>
                    <a:srgbClr val="437550"/>
                  </a:solidFill>
                  <a:round/>
                  <a:headEnd type="none" w="sm" len="sm"/>
                  <a:tailEnd type="stealth" w="med" len="med"/>
                </a:ln>
                <a:effectLst>
                  <a:outerShdw dist="35921" dir="2700000" algn="ctr" rotWithShape="0">
                    <a:srgbClr val="B2B2B2"/>
                  </a:outerShdw>
                </a:effectLst>
              </p:spPr>
              <p:txBody>
                <a:bodyPr/>
                <a:lstStyle/>
                <a:p>
                  <a:pPr>
                    <a:defRPr/>
                  </a:pPr>
                  <a:endParaRPr lang="en-US">
                    <a:latin typeface="+mn-lt"/>
                  </a:endParaRPr>
                </a:p>
              </p:txBody>
            </p:sp>
          </p:gr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62" name="Rectangle 30"/>
          <p:cNvSpPr>
            <a:spLocks noChangeArrowheads="1"/>
          </p:cNvSpPr>
          <p:nvPr/>
        </p:nvSpPr>
        <p:spPr bwMode="auto">
          <a:xfrm>
            <a:off x="0" y="6086475"/>
            <a:ext cx="9144000" cy="771525"/>
          </a:xfrm>
          <a:prstGeom prst="rect">
            <a:avLst/>
          </a:prstGeom>
          <a:solidFill>
            <a:schemeClr val="bg1"/>
          </a:solidFill>
          <a:ln w="9525">
            <a:noFill/>
            <a:miter lim="800000"/>
            <a:headEnd/>
            <a:tailEnd/>
          </a:ln>
          <a:effectLst/>
        </p:spPr>
        <p:txBody>
          <a:bodyPr wrap="none" anchor="ctr"/>
          <a:lstStyle/>
          <a:p>
            <a:pPr>
              <a:defRPr/>
            </a:pPr>
            <a:endParaRPr lang="en-US">
              <a:latin typeface="+mn-lt"/>
            </a:endParaRPr>
          </a:p>
        </p:txBody>
      </p:sp>
      <p:pic>
        <p:nvPicPr>
          <p:cNvPr id="20483" name="Picture 2"/>
          <p:cNvPicPr>
            <a:picLocks noChangeArrowheads="1"/>
          </p:cNvPicPr>
          <p:nvPr/>
        </p:nvPicPr>
        <p:blipFill>
          <a:blip r:embed="rId4" cstate="print">
            <a:grayscl/>
          </a:blip>
          <a:srcRect/>
          <a:stretch>
            <a:fillRect/>
          </a:stretch>
        </p:blipFill>
        <p:spPr bwMode="auto">
          <a:xfrm>
            <a:off x="6072188" y="5095875"/>
            <a:ext cx="2447925" cy="1490663"/>
          </a:xfrm>
          <a:prstGeom prst="rect">
            <a:avLst/>
          </a:prstGeom>
          <a:noFill/>
          <a:ln w="9525">
            <a:noFill/>
            <a:miter lim="800000"/>
            <a:headEnd/>
            <a:tailEnd/>
          </a:ln>
        </p:spPr>
      </p:pic>
      <p:sp>
        <p:nvSpPr>
          <p:cNvPr id="760835" name="AutoShape 3"/>
          <p:cNvSpPr>
            <a:spLocks noChangeArrowheads="1"/>
          </p:cNvSpPr>
          <p:nvPr/>
        </p:nvSpPr>
        <p:spPr bwMode="auto">
          <a:xfrm rot="10800000">
            <a:off x="5743575" y="3309938"/>
            <a:ext cx="828675" cy="7858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11E57"/>
          </a:solidFill>
          <a:ln w="9525" algn="ctr">
            <a:noFill/>
            <a:miter lim="800000"/>
            <a:headEnd/>
            <a:tailEnd/>
          </a:ln>
          <a:effectLst>
            <a:outerShdw dist="35921" dir="2700000" algn="ctr" rotWithShape="0">
              <a:srgbClr val="5F5F5F"/>
            </a:outerShdw>
          </a:effectLst>
        </p:spPr>
        <p:txBody>
          <a:bodyPr/>
          <a:lstStyle/>
          <a:p>
            <a:pPr>
              <a:defRPr/>
            </a:pPr>
            <a:endParaRPr lang="en-US">
              <a:latin typeface="+mn-lt"/>
            </a:endParaRPr>
          </a:p>
        </p:txBody>
      </p:sp>
      <p:pic>
        <p:nvPicPr>
          <p:cNvPr id="20485" name="Picture 4"/>
          <p:cNvPicPr>
            <a:picLocks noChangeArrowheads="1"/>
          </p:cNvPicPr>
          <p:nvPr/>
        </p:nvPicPr>
        <p:blipFill>
          <a:blip r:embed="rId5" cstate="print">
            <a:grayscl/>
          </a:blip>
          <a:srcRect/>
          <a:stretch>
            <a:fillRect/>
          </a:stretch>
        </p:blipFill>
        <p:spPr bwMode="auto">
          <a:xfrm>
            <a:off x="6062663" y="1905000"/>
            <a:ext cx="2505075" cy="1490663"/>
          </a:xfrm>
          <a:prstGeom prst="rect">
            <a:avLst/>
          </a:prstGeom>
          <a:noFill/>
          <a:ln w="9525" algn="ctr">
            <a:noFill/>
            <a:miter lim="800000"/>
            <a:headEnd/>
            <a:tailEnd/>
          </a:ln>
        </p:spPr>
      </p:pic>
      <p:sp>
        <p:nvSpPr>
          <p:cNvPr id="760837" name="AutoShape 5"/>
          <p:cNvSpPr>
            <a:spLocks noChangeArrowheads="1"/>
          </p:cNvSpPr>
          <p:nvPr/>
        </p:nvSpPr>
        <p:spPr bwMode="auto">
          <a:xfrm rot="10800000">
            <a:off x="2962275" y="4945063"/>
            <a:ext cx="828675" cy="7858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11E57"/>
          </a:solidFill>
          <a:ln w="9525" algn="ctr">
            <a:noFill/>
            <a:miter lim="800000"/>
            <a:headEnd/>
            <a:tailEnd/>
          </a:ln>
          <a:effectLst>
            <a:outerShdw dist="35921" dir="2700000" algn="ctr" rotWithShape="0">
              <a:srgbClr val="5F5F5F"/>
            </a:outerShdw>
          </a:effectLst>
        </p:spPr>
        <p:txBody>
          <a:bodyPr/>
          <a:lstStyle/>
          <a:p>
            <a:pPr>
              <a:defRPr/>
            </a:pPr>
            <a:endParaRPr lang="en-US">
              <a:latin typeface="+mn-lt"/>
            </a:endParaRPr>
          </a:p>
        </p:txBody>
      </p:sp>
      <p:sp>
        <p:nvSpPr>
          <p:cNvPr id="760838" name="AutoShape 6"/>
          <p:cNvSpPr>
            <a:spLocks noChangeArrowheads="1"/>
          </p:cNvSpPr>
          <p:nvPr/>
        </p:nvSpPr>
        <p:spPr bwMode="auto">
          <a:xfrm>
            <a:off x="5211763" y="2822575"/>
            <a:ext cx="828675" cy="78581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C0021"/>
          </a:solidFill>
          <a:ln w="9525" algn="ctr">
            <a:noFill/>
            <a:miter lim="800000"/>
            <a:headEnd/>
            <a:tailEnd/>
          </a:ln>
          <a:effectLst>
            <a:outerShdw dist="35921" dir="2700000" algn="ctr" rotWithShape="0">
              <a:srgbClr val="5F5F5F"/>
            </a:outerShdw>
          </a:effectLst>
        </p:spPr>
        <p:txBody>
          <a:bodyPr/>
          <a:lstStyle/>
          <a:p>
            <a:pPr algn="ctr">
              <a:defRPr/>
            </a:pPr>
            <a:endParaRPr lang="en-US" sz="2800">
              <a:latin typeface="+mn-lt"/>
            </a:endParaRPr>
          </a:p>
        </p:txBody>
      </p:sp>
      <p:pic>
        <p:nvPicPr>
          <p:cNvPr id="20488" name="Picture 7"/>
          <p:cNvPicPr>
            <a:picLocks noChangeArrowheads="1"/>
          </p:cNvPicPr>
          <p:nvPr/>
        </p:nvPicPr>
        <p:blipFill>
          <a:blip r:embed="rId6" cstate="print">
            <a:grayscl/>
          </a:blip>
          <a:srcRect/>
          <a:stretch>
            <a:fillRect/>
          </a:stretch>
        </p:blipFill>
        <p:spPr bwMode="auto">
          <a:xfrm>
            <a:off x="3286125" y="3490913"/>
            <a:ext cx="2447925" cy="1490662"/>
          </a:xfrm>
          <a:prstGeom prst="rect">
            <a:avLst/>
          </a:prstGeom>
          <a:noFill/>
          <a:ln w="9525">
            <a:noFill/>
            <a:miter lim="800000"/>
            <a:headEnd/>
            <a:tailEnd/>
          </a:ln>
        </p:spPr>
      </p:pic>
      <p:sp>
        <p:nvSpPr>
          <p:cNvPr id="760840" name="AutoShape 8"/>
          <p:cNvSpPr>
            <a:spLocks noChangeArrowheads="1"/>
          </p:cNvSpPr>
          <p:nvPr/>
        </p:nvSpPr>
        <p:spPr bwMode="auto">
          <a:xfrm>
            <a:off x="2422525" y="4459288"/>
            <a:ext cx="828675" cy="78581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C0021"/>
          </a:solidFill>
          <a:ln w="9525" algn="ctr">
            <a:noFill/>
            <a:miter lim="800000"/>
            <a:headEnd/>
            <a:tailEnd/>
          </a:ln>
          <a:effectLst>
            <a:outerShdw dist="35921" dir="2700000" algn="ctr" rotWithShape="0">
              <a:srgbClr val="5F5F5F"/>
            </a:outerShdw>
          </a:effectLst>
        </p:spPr>
        <p:txBody>
          <a:bodyPr/>
          <a:lstStyle/>
          <a:p>
            <a:pPr>
              <a:defRPr/>
            </a:pPr>
            <a:endParaRPr lang="en-US">
              <a:latin typeface="+mn-lt"/>
            </a:endParaRPr>
          </a:p>
        </p:txBody>
      </p:sp>
      <p:pic>
        <p:nvPicPr>
          <p:cNvPr id="760841" name="Picture 9"/>
          <p:cNvPicPr>
            <a:picLocks noChangeArrowheads="1"/>
          </p:cNvPicPr>
          <p:nvPr/>
        </p:nvPicPr>
        <p:blipFill>
          <a:blip r:embed="rId7" cstate="print">
            <a:grayscl/>
          </a:blip>
          <a:srcRect/>
          <a:stretch>
            <a:fillRect/>
          </a:stretch>
        </p:blipFill>
        <p:spPr bwMode="auto">
          <a:xfrm>
            <a:off x="481013" y="5143500"/>
            <a:ext cx="2447925" cy="1490663"/>
          </a:xfrm>
          <a:prstGeom prst="rect">
            <a:avLst/>
          </a:prstGeom>
          <a:noFill/>
          <a:ln w="9525">
            <a:noFill/>
            <a:miter lim="800000"/>
            <a:headEnd/>
            <a:tailEnd/>
          </a:ln>
          <a:effectLst>
            <a:outerShdw dist="35921" dir="2700000" algn="ctr" rotWithShape="0">
              <a:schemeClr val="bg2"/>
            </a:outerShdw>
          </a:effectLst>
        </p:spPr>
      </p:pic>
      <p:sp>
        <p:nvSpPr>
          <p:cNvPr id="760842" name="Rectangle 10"/>
          <p:cNvSpPr>
            <a:spLocks noChangeArrowheads="1"/>
          </p:cNvSpPr>
          <p:nvPr/>
        </p:nvSpPr>
        <p:spPr bwMode="auto">
          <a:xfrm>
            <a:off x="585788" y="5202238"/>
            <a:ext cx="2212975" cy="1211262"/>
          </a:xfrm>
          <a:prstGeom prst="rect">
            <a:avLst/>
          </a:prstGeom>
          <a:noFill/>
          <a:ln w="9525">
            <a:noFill/>
            <a:miter lim="800000"/>
            <a:headEnd/>
            <a:tailEnd/>
          </a:ln>
          <a:effectLst/>
        </p:spPr>
        <p:txBody>
          <a:bodyPr wrap="none" lIns="0" tIns="0" rIns="0" bIns="0" anchor="ctr"/>
          <a:lstStyle/>
          <a:p>
            <a:pPr algn="ctr" eaLnBrk="0" hangingPunct="0">
              <a:lnSpc>
                <a:spcPct val="90000"/>
              </a:lnSpc>
              <a:spcBef>
                <a:spcPct val="20000"/>
              </a:spcBef>
              <a:defRPr/>
            </a:pPr>
            <a:endParaRPr lang="en-US" sz="1700" b="0">
              <a:latin typeface="+mn-lt"/>
            </a:endParaRPr>
          </a:p>
          <a:p>
            <a:pPr algn="ctr" eaLnBrk="0" hangingPunct="0">
              <a:lnSpc>
                <a:spcPct val="90000"/>
              </a:lnSpc>
              <a:spcBef>
                <a:spcPct val="20000"/>
              </a:spcBef>
              <a:defRPr/>
            </a:pPr>
            <a:r>
              <a:rPr lang="en-US" sz="1700" b="0">
                <a:latin typeface="+mn-lt"/>
              </a:rPr>
              <a:t/>
            </a:r>
            <a:br>
              <a:rPr lang="en-US" sz="1700" b="0">
                <a:latin typeface="+mn-lt"/>
              </a:rPr>
            </a:br>
            <a:endParaRPr lang="en-US" sz="1700" b="0">
              <a:latin typeface="+mn-lt"/>
            </a:endParaRPr>
          </a:p>
        </p:txBody>
      </p:sp>
      <p:sp>
        <p:nvSpPr>
          <p:cNvPr id="760843" name="Rectangle 11"/>
          <p:cNvSpPr>
            <a:spLocks noChangeArrowheads="1"/>
          </p:cNvSpPr>
          <p:nvPr/>
        </p:nvSpPr>
        <p:spPr bwMode="auto">
          <a:xfrm>
            <a:off x="3360738" y="3587750"/>
            <a:ext cx="2270125" cy="1185863"/>
          </a:xfrm>
          <a:prstGeom prst="rect">
            <a:avLst/>
          </a:prstGeom>
          <a:noFill/>
          <a:ln w="9525">
            <a:noFill/>
            <a:miter lim="800000"/>
            <a:headEnd/>
            <a:tailEnd/>
          </a:ln>
          <a:effectLst/>
        </p:spPr>
        <p:txBody>
          <a:bodyPr wrap="none" lIns="0" tIns="0" rIns="0" bIns="0" anchor="ctr"/>
          <a:lstStyle/>
          <a:p>
            <a:pPr algn="ctr" eaLnBrk="0" hangingPunct="0">
              <a:lnSpc>
                <a:spcPct val="90000"/>
              </a:lnSpc>
              <a:spcBef>
                <a:spcPct val="20000"/>
              </a:spcBef>
              <a:defRPr/>
            </a:pPr>
            <a:r>
              <a:rPr lang="en-US" sz="1800" b="0">
                <a:solidFill>
                  <a:schemeClr val="bg1"/>
                </a:solidFill>
                <a:latin typeface="+mn-lt"/>
              </a:rPr>
              <a:t/>
            </a:r>
            <a:br>
              <a:rPr lang="en-US" sz="1800" b="0">
                <a:solidFill>
                  <a:schemeClr val="bg1"/>
                </a:solidFill>
                <a:latin typeface="+mn-lt"/>
              </a:rPr>
            </a:br>
            <a:r>
              <a:rPr lang="en-US" sz="1800" b="0">
                <a:solidFill>
                  <a:schemeClr val="bg1"/>
                </a:solidFill>
                <a:latin typeface="+mn-lt"/>
              </a:rPr>
              <a:t/>
            </a:r>
            <a:br>
              <a:rPr lang="en-US" sz="1800" b="0">
                <a:solidFill>
                  <a:schemeClr val="bg1"/>
                </a:solidFill>
                <a:latin typeface="+mn-lt"/>
              </a:rPr>
            </a:br>
            <a:r>
              <a:rPr lang="en-US" sz="1700" b="0">
                <a:solidFill>
                  <a:schemeClr val="bg1"/>
                </a:solidFill>
                <a:latin typeface="+mn-lt"/>
              </a:rPr>
              <a:t>Receives, Validates, </a:t>
            </a:r>
            <a:br>
              <a:rPr lang="en-US" sz="1700" b="0">
                <a:solidFill>
                  <a:schemeClr val="bg1"/>
                </a:solidFill>
                <a:latin typeface="+mn-lt"/>
              </a:rPr>
            </a:br>
            <a:r>
              <a:rPr lang="en-US" sz="1700" b="0">
                <a:solidFill>
                  <a:schemeClr val="bg1"/>
                </a:solidFill>
                <a:latin typeface="+mn-lt"/>
              </a:rPr>
              <a:t>Authorizes &amp; </a:t>
            </a:r>
            <a:br>
              <a:rPr lang="en-US" sz="1700" b="0">
                <a:solidFill>
                  <a:schemeClr val="bg1"/>
                </a:solidFill>
                <a:latin typeface="+mn-lt"/>
              </a:rPr>
            </a:br>
            <a:r>
              <a:rPr lang="en-US" sz="1700" b="0">
                <a:solidFill>
                  <a:schemeClr val="bg1"/>
                </a:solidFill>
                <a:latin typeface="+mn-lt"/>
              </a:rPr>
              <a:t>Tracks Support</a:t>
            </a:r>
          </a:p>
        </p:txBody>
      </p:sp>
      <p:sp>
        <p:nvSpPr>
          <p:cNvPr id="760844" name="Rectangle 12"/>
          <p:cNvSpPr>
            <a:spLocks noChangeArrowheads="1"/>
          </p:cNvSpPr>
          <p:nvPr/>
        </p:nvSpPr>
        <p:spPr bwMode="auto">
          <a:xfrm>
            <a:off x="6215063" y="5229225"/>
            <a:ext cx="2198687" cy="1108075"/>
          </a:xfrm>
          <a:prstGeom prst="rect">
            <a:avLst/>
          </a:prstGeom>
          <a:noFill/>
          <a:ln w="9525">
            <a:noFill/>
            <a:miter lim="800000"/>
            <a:headEnd/>
            <a:tailEnd/>
          </a:ln>
          <a:effectLst/>
        </p:spPr>
        <p:txBody>
          <a:bodyPr wrap="none" lIns="0" tIns="0" rIns="0" bIns="0" anchor="ctr"/>
          <a:lstStyle/>
          <a:p>
            <a:pPr algn="ctr" eaLnBrk="0" hangingPunct="0">
              <a:lnSpc>
                <a:spcPct val="90000"/>
              </a:lnSpc>
              <a:spcBef>
                <a:spcPct val="20000"/>
              </a:spcBef>
              <a:defRPr/>
            </a:pPr>
            <a:r>
              <a:rPr lang="en-US" sz="1700" b="0">
                <a:solidFill>
                  <a:schemeClr val="bg1"/>
                </a:solidFill>
                <a:latin typeface="+mn-lt"/>
              </a:rPr>
              <a:t/>
            </a:r>
            <a:br>
              <a:rPr lang="en-US" sz="1700" b="0">
                <a:solidFill>
                  <a:schemeClr val="bg1"/>
                </a:solidFill>
                <a:latin typeface="+mn-lt"/>
              </a:rPr>
            </a:br>
            <a:endParaRPr lang="en-US" sz="1700" b="0">
              <a:solidFill>
                <a:schemeClr val="bg1"/>
              </a:solidFill>
              <a:latin typeface="+mn-lt"/>
            </a:endParaRPr>
          </a:p>
          <a:p>
            <a:pPr algn="ctr" eaLnBrk="0" hangingPunct="0">
              <a:lnSpc>
                <a:spcPct val="90000"/>
              </a:lnSpc>
              <a:spcBef>
                <a:spcPct val="20000"/>
              </a:spcBef>
              <a:defRPr/>
            </a:pPr>
            <a:r>
              <a:rPr lang="en-US" sz="1700" b="0">
                <a:solidFill>
                  <a:schemeClr val="bg1"/>
                </a:solidFill>
                <a:latin typeface="+mn-lt"/>
              </a:rPr>
              <a:t/>
            </a:r>
            <a:br>
              <a:rPr lang="en-US" sz="1700" b="0">
                <a:solidFill>
                  <a:schemeClr val="bg1"/>
                </a:solidFill>
                <a:latin typeface="+mn-lt"/>
              </a:rPr>
            </a:br>
            <a:r>
              <a:rPr lang="en-US" sz="1700" b="0">
                <a:solidFill>
                  <a:schemeClr val="bg1"/>
                </a:solidFill>
                <a:latin typeface="+mn-lt"/>
              </a:rPr>
              <a:t>Maintain Linkage</a:t>
            </a:r>
          </a:p>
        </p:txBody>
      </p:sp>
      <p:sp>
        <p:nvSpPr>
          <p:cNvPr id="760845" name="Line 13"/>
          <p:cNvSpPr>
            <a:spLocks noChangeShapeType="1"/>
          </p:cNvSpPr>
          <p:nvPr/>
        </p:nvSpPr>
        <p:spPr bwMode="auto">
          <a:xfrm>
            <a:off x="3033713" y="6386513"/>
            <a:ext cx="2965450" cy="0"/>
          </a:xfrm>
          <a:prstGeom prst="line">
            <a:avLst/>
          </a:prstGeom>
          <a:noFill/>
          <a:ln w="76200">
            <a:solidFill>
              <a:srgbClr val="FF9900"/>
            </a:solidFill>
            <a:prstDash val="sysDot"/>
            <a:round/>
            <a:headEnd type="stealth" w="med" len="med"/>
            <a:tailEnd type="stealth" w="med" len="med"/>
          </a:ln>
          <a:effectLst/>
        </p:spPr>
        <p:txBody>
          <a:bodyPr/>
          <a:lstStyle/>
          <a:p>
            <a:pPr>
              <a:defRPr/>
            </a:pPr>
            <a:endParaRPr lang="en-US">
              <a:latin typeface="+mn-lt"/>
            </a:endParaRPr>
          </a:p>
        </p:txBody>
      </p:sp>
      <p:sp>
        <p:nvSpPr>
          <p:cNvPr id="760846" name="Line 14"/>
          <p:cNvSpPr>
            <a:spLocks noChangeShapeType="1"/>
          </p:cNvSpPr>
          <p:nvPr/>
        </p:nvSpPr>
        <p:spPr bwMode="auto">
          <a:xfrm>
            <a:off x="8243888" y="3471863"/>
            <a:ext cx="0" cy="1533525"/>
          </a:xfrm>
          <a:prstGeom prst="line">
            <a:avLst/>
          </a:prstGeom>
          <a:noFill/>
          <a:ln w="76200">
            <a:solidFill>
              <a:srgbClr val="FF9900"/>
            </a:solidFill>
            <a:prstDash val="sysDot"/>
            <a:round/>
            <a:headEnd type="stealth" w="med" len="med"/>
            <a:tailEnd type="stealth" w="med" len="med"/>
          </a:ln>
          <a:effectLst/>
        </p:spPr>
        <p:txBody>
          <a:bodyPr/>
          <a:lstStyle/>
          <a:p>
            <a:pPr>
              <a:defRPr/>
            </a:pPr>
            <a:endParaRPr lang="en-US">
              <a:latin typeface="+mn-lt"/>
            </a:endParaRPr>
          </a:p>
        </p:txBody>
      </p:sp>
      <p:sp>
        <p:nvSpPr>
          <p:cNvPr id="760847" name="Rectangle 15"/>
          <p:cNvSpPr>
            <a:spLocks noChangeArrowheads="1"/>
          </p:cNvSpPr>
          <p:nvPr/>
        </p:nvSpPr>
        <p:spPr bwMode="auto">
          <a:xfrm>
            <a:off x="0" y="982663"/>
            <a:ext cx="9144000" cy="533400"/>
          </a:xfrm>
          <a:prstGeom prst="rect">
            <a:avLst/>
          </a:prstGeom>
          <a:noFill/>
          <a:ln w="9525" algn="ctr">
            <a:noFill/>
            <a:miter lim="800000"/>
            <a:headEnd/>
            <a:tailEnd/>
          </a:ln>
          <a:effectLst/>
        </p:spPr>
        <p:txBody>
          <a:bodyPr lIns="92075" tIns="46038" rIns="92075" bIns="46038" anchor="ctr"/>
          <a:lstStyle/>
          <a:p>
            <a:pPr algn="ctr">
              <a:defRPr/>
            </a:pPr>
            <a:r>
              <a:rPr lang="en-US" sz="5500" b="0" i="1" dirty="0">
                <a:solidFill>
                  <a:srgbClr val="000066"/>
                </a:solidFill>
                <a:latin typeface="+mn-lt"/>
              </a:rPr>
              <a:t>Support Request To State</a:t>
            </a:r>
          </a:p>
        </p:txBody>
      </p:sp>
      <p:pic>
        <p:nvPicPr>
          <p:cNvPr id="20497" name="Picture 16"/>
          <p:cNvPicPr>
            <a:picLocks noChangeArrowheads="1"/>
          </p:cNvPicPr>
          <p:nvPr/>
        </p:nvPicPr>
        <p:blipFill>
          <a:blip r:embed="rId8" cstate="print"/>
          <a:srcRect/>
          <a:stretch>
            <a:fillRect/>
          </a:stretch>
        </p:blipFill>
        <p:spPr bwMode="auto">
          <a:xfrm>
            <a:off x="3713163" y="3657600"/>
            <a:ext cx="1511300" cy="307975"/>
          </a:xfrm>
          <a:prstGeom prst="rect">
            <a:avLst/>
          </a:prstGeom>
          <a:noFill/>
          <a:ln w="9525">
            <a:noFill/>
            <a:miter lim="800000"/>
            <a:headEnd/>
            <a:tailEnd/>
          </a:ln>
        </p:spPr>
      </p:pic>
      <p:pic>
        <p:nvPicPr>
          <p:cNvPr id="20498" name="Picture 17"/>
          <p:cNvPicPr>
            <a:picLocks noChangeArrowheads="1"/>
          </p:cNvPicPr>
          <p:nvPr/>
        </p:nvPicPr>
        <p:blipFill>
          <a:blip r:embed="rId9" cstate="print"/>
          <a:srcRect/>
          <a:stretch>
            <a:fillRect/>
          </a:stretch>
        </p:blipFill>
        <p:spPr bwMode="auto">
          <a:xfrm>
            <a:off x="1157288" y="5341938"/>
            <a:ext cx="1139825" cy="330200"/>
          </a:xfrm>
          <a:prstGeom prst="rect">
            <a:avLst/>
          </a:prstGeom>
          <a:noFill/>
          <a:ln w="9525">
            <a:noFill/>
            <a:miter lim="800000"/>
            <a:headEnd/>
            <a:tailEnd/>
          </a:ln>
        </p:spPr>
      </p:pic>
      <p:pic>
        <p:nvPicPr>
          <p:cNvPr id="20499" name="Picture 18"/>
          <p:cNvPicPr>
            <a:picLocks noChangeArrowheads="1"/>
          </p:cNvPicPr>
          <p:nvPr/>
        </p:nvPicPr>
        <p:blipFill>
          <a:blip r:embed="rId10" cstate="print"/>
          <a:srcRect/>
          <a:stretch>
            <a:fillRect/>
          </a:stretch>
        </p:blipFill>
        <p:spPr bwMode="auto">
          <a:xfrm>
            <a:off x="6165850" y="2043113"/>
            <a:ext cx="2298700" cy="265112"/>
          </a:xfrm>
          <a:prstGeom prst="rect">
            <a:avLst/>
          </a:prstGeom>
          <a:noFill/>
          <a:ln w="9525">
            <a:noFill/>
            <a:miter lim="800000"/>
            <a:headEnd/>
            <a:tailEnd/>
          </a:ln>
        </p:spPr>
      </p:pic>
      <p:pic>
        <p:nvPicPr>
          <p:cNvPr id="20500" name="Picture 19"/>
          <p:cNvPicPr>
            <a:picLocks noChangeArrowheads="1"/>
          </p:cNvPicPr>
          <p:nvPr/>
        </p:nvPicPr>
        <p:blipFill>
          <a:blip r:embed="rId11" cstate="print"/>
          <a:srcRect/>
          <a:stretch>
            <a:fillRect/>
          </a:stretch>
        </p:blipFill>
        <p:spPr bwMode="auto">
          <a:xfrm>
            <a:off x="6372225" y="5292725"/>
            <a:ext cx="1835150" cy="295275"/>
          </a:xfrm>
          <a:prstGeom prst="rect">
            <a:avLst/>
          </a:prstGeom>
          <a:noFill/>
          <a:ln w="9525">
            <a:noFill/>
            <a:miter lim="800000"/>
            <a:headEnd/>
            <a:tailEnd/>
          </a:ln>
        </p:spPr>
      </p:pic>
      <p:pic>
        <p:nvPicPr>
          <p:cNvPr id="20501" name="Picture 20"/>
          <p:cNvPicPr>
            <a:picLocks noChangeArrowheads="1"/>
          </p:cNvPicPr>
          <p:nvPr/>
        </p:nvPicPr>
        <p:blipFill>
          <a:blip r:embed="rId12" cstate="print"/>
          <a:srcRect/>
          <a:stretch>
            <a:fillRect/>
          </a:stretch>
        </p:blipFill>
        <p:spPr bwMode="auto">
          <a:xfrm>
            <a:off x="6443663" y="5659438"/>
            <a:ext cx="1757362" cy="223837"/>
          </a:xfrm>
          <a:prstGeom prst="rect">
            <a:avLst/>
          </a:prstGeom>
          <a:noFill/>
          <a:ln w="9525">
            <a:noFill/>
            <a:miter lim="800000"/>
            <a:headEnd/>
            <a:tailEnd/>
          </a:ln>
        </p:spPr>
      </p:pic>
      <p:sp>
        <p:nvSpPr>
          <p:cNvPr id="760853" name="Rectangle 21"/>
          <p:cNvSpPr>
            <a:spLocks noChangeArrowheads="1"/>
          </p:cNvSpPr>
          <p:nvPr/>
        </p:nvSpPr>
        <p:spPr bwMode="auto">
          <a:xfrm>
            <a:off x="6354763" y="2714625"/>
            <a:ext cx="1916112" cy="533400"/>
          </a:xfrm>
          <a:prstGeom prst="rect">
            <a:avLst/>
          </a:prstGeom>
          <a:noFill/>
          <a:ln w="9525">
            <a:noFill/>
            <a:miter lim="800000"/>
            <a:headEnd/>
            <a:tailEnd/>
          </a:ln>
          <a:effectLst/>
        </p:spPr>
        <p:txBody>
          <a:bodyPr wrap="none" lIns="92075" tIns="46038" rIns="92075" bIns="46038">
            <a:spAutoFit/>
          </a:bodyPr>
          <a:lstStyle/>
          <a:p>
            <a:pPr algn="ctr">
              <a:lnSpc>
                <a:spcPct val="85000"/>
              </a:lnSpc>
              <a:spcBef>
                <a:spcPct val="25000"/>
              </a:spcBef>
              <a:defRPr/>
            </a:pPr>
            <a:r>
              <a:rPr lang="en-US" sz="1700" b="0">
                <a:solidFill>
                  <a:schemeClr val="bg1"/>
                </a:solidFill>
                <a:latin typeface="+mn-lt"/>
              </a:rPr>
              <a:t>Provides </a:t>
            </a:r>
            <a:br>
              <a:rPr lang="en-US" sz="1700" b="0">
                <a:solidFill>
                  <a:schemeClr val="bg1"/>
                </a:solidFill>
                <a:latin typeface="+mn-lt"/>
              </a:rPr>
            </a:br>
            <a:r>
              <a:rPr lang="en-US" sz="1700" b="0">
                <a:solidFill>
                  <a:schemeClr val="bg1"/>
                </a:solidFill>
                <a:latin typeface="+mn-lt"/>
              </a:rPr>
              <a:t> Support &amp; Tracks</a:t>
            </a:r>
          </a:p>
        </p:txBody>
      </p:sp>
      <p:sp>
        <p:nvSpPr>
          <p:cNvPr id="760854" name="Rectangle 22"/>
          <p:cNvSpPr>
            <a:spLocks noChangeArrowheads="1"/>
          </p:cNvSpPr>
          <p:nvPr/>
        </p:nvSpPr>
        <p:spPr bwMode="auto">
          <a:xfrm>
            <a:off x="481013" y="5819775"/>
            <a:ext cx="2425700" cy="590550"/>
          </a:xfrm>
          <a:prstGeom prst="rect">
            <a:avLst/>
          </a:prstGeom>
          <a:noFill/>
          <a:ln w="9525">
            <a:noFill/>
            <a:miter lim="800000"/>
            <a:headEnd/>
            <a:tailEnd/>
          </a:ln>
          <a:effectLst/>
        </p:spPr>
        <p:txBody>
          <a:bodyPr lIns="92075" tIns="46038" rIns="92075" bIns="46038">
            <a:spAutoFit/>
          </a:bodyPr>
          <a:lstStyle/>
          <a:p>
            <a:pPr algn="ctr">
              <a:lnSpc>
                <a:spcPct val="95000"/>
              </a:lnSpc>
              <a:spcBef>
                <a:spcPct val="40000"/>
              </a:spcBef>
              <a:defRPr/>
            </a:pPr>
            <a:r>
              <a:rPr lang="en-US" sz="1700" b="0">
                <a:solidFill>
                  <a:schemeClr val="bg1"/>
                </a:solidFill>
                <a:latin typeface="+mn-lt"/>
              </a:rPr>
              <a:t>Request For Support </a:t>
            </a:r>
            <a:br>
              <a:rPr lang="en-US" sz="1700" b="0">
                <a:solidFill>
                  <a:schemeClr val="bg1"/>
                </a:solidFill>
                <a:latin typeface="+mn-lt"/>
              </a:rPr>
            </a:br>
            <a:r>
              <a:rPr lang="en-US" sz="1700" b="0">
                <a:solidFill>
                  <a:schemeClr val="bg1"/>
                </a:solidFill>
                <a:latin typeface="+mn-lt"/>
              </a:rPr>
              <a:t>Provide SITREP </a:t>
            </a:r>
          </a:p>
        </p:txBody>
      </p:sp>
      <p:sp>
        <p:nvSpPr>
          <p:cNvPr id="760855" name="Rectangle 23"/>
          <p:cNvSpPr>
            <a:spLocks noChangeArrowheads="1"/>
          </p:cNvSpPr>
          <p:nvPr/>
        </p:nvSpPr>
        <p:spPr bwMode="auto">
          <a:xfrm>
            <a:off x="466725" y="1870075"/>
            <a:ext cx="2446338" cy="296863"/>
          </a:xfrm>
          <a:prstGeom prst="rect">
            <a:avLst/>
          </a:prstGeom>
          <a:noFill/>
          <a:ln w="9525">
            <a:noFill/>
            <a:miter lim="800000"/>
            <a:headEnd/>
            <a:tailEnd/>
          </a:ln>
          <a:effectLst/>
        </p:spPr>
        <p:txBody>
          <a:bodyPr wrap="none" lIns="92075" tIns="46038" rIns="92075" bIns="46038" anchor="ctr"/>
          <a:lstStyle/>
          <a:p>
            <a:pPr algn="ctr">
              <a:defRPr/>
            </a:pPr>
            <a:endParaRPr lang="en-US" sz="3200" b="0">
              <a:latin typeface="+mn-lt"/>
            </a:endParaRPr>
          </a:p>
        </p:txBody>
      </p:sp>
      <p:sp>
        <p:nvSpPr>
          <p:cNvPr id="760856" name="Rectangle 24"/>
          <p:cNvSpPr>
            <a:spLocks noChangeArrowheads="1"/>
          </p:cNvSpPr>
          <p:nvPr/>
        </p:nvSpPr>
        <p:spPr bwMode="auto">
          <a:xfrm>
            <a:off x="352425" y="1685925"/>
            <a:ext cx="3662363" cy="1531938"/>
          </a:xfrm>
          <a:prstGeom prst="rect">
            <a:avLst/>
          </a:prstGeom>
          <a:noFill/>
          <a:ln w="9525">
            <a:noFill/>
            <a:miter lim="800000"/>
            <a:headEnd/>
            <a:tailEnd/>
          </a:ln>
          <a:effectLst/>
        </p:spPr>
        <p:txBody>
          <a:bodyPr lIns="92075" tIns="46038" rIns="92075" bIns="46038">
            <a:spAutoFit/>
          </a:bodyPr>
          <a:lstStyle/>
          <a:p>
            <a:pPr>
              <a:defRPr/>
            </a:pPr>
            <a:r>
              <a:rPr lang="en-US" sz="2500" b="0" dirty="0">
                <a:latin typeface="+mn-lt"/>
              </a:rPr>
              <a:t>Request Methodology</a:t>
            </a:r>
          </a:p>
          <a:p>
            <a:pPr>
              <a:lnSpc>
                <a:spcPct val="90000"/>
              </a:lnSpc>
              <a:defRPr/>
            </a:pPr>
            <a:r>
              <a:rPr lang="en-US" sz="500" b="0" dirty="0">
                <a:latin typeface="+mn-lt"/>
              </a:rPr>
              <a:t/>
            </a:r>
            <a:br>
              <a:rPr lang="en-US" sz="500" b="0" dirty="0">
                <a:latin typeface="+mn-lt"/>
              </a:rPr>
            </a:br>
            <a:r>
              <a:rPr lang="en-US" sz="1800" b="0" dirty="0">
                <a:latin typeface="+mn-lt"/>
              </a:rPr>
              <a:t>Primary:  WebEOC</a:t>
            </a:r>
          </a:p>
          <a:p>
            <a:pPr>
              <a:lnSpc>
                <a:spcPct val="90000"/>
              </a:lnSpc>
              <a:defRPr/>
            </a:pPr>
            <a:r>
              <a:rPr lang="en-US" sz="1800" b="0" dirty="0">
                <a:latin typeface="+mn-lt"/>
              </a:rPr>
              <a:t>Other:     FAX, Phone, e-mail,</a:t>
            </a:r>
          </a:p>
          <a:p>
            <a:pPr>
              <a:lnSpc>
                <a:spcPct val="90000"/>
              </a:lnSpc>
              <a:defRPr/>
            </a:pPr>
            <a:r>
              <a:rPr lang="en-US" sz="1800" b="0" dirty="0">
                <a:latin typeface="+mn-lt"/>
              </a:rPr>
              <a:t>               800/700 MHz Statewide</a:t>
            </a:r>
            <a:br>
              <a:rPr lang="en-US" sz="1800" b="0" dirty="0">
                <a:latin typeface="+mn-lt"/>
              </a:rPr>
            </a:br>
            <a:r>
              <a:rPr lang="en-US" sz="1800" b="0" dirty="0">
                <a:latin typeface="+mn-lt"/>
              </a:rPr>
              <a:t>               radio, Satellite phone</a:t>
            </a:r>
          </a:p>
        </p:txBody>
      </p:sp>
      <p:pic>
        <p:nvPicPr>
          <p:cNvPr id="20506" name="Picture 25"/>
          <p:cNvPicPr>
            <a:picLocks noChangeArrowheads="1"/>
          </p:cNvPicPr>
          <p:nvPr/>
        </p:nvPicPr>
        <p:blipFill>
          <a:blip r:embed="rId13" cstate="print"/>
          <a:srcRect/>
          <a:stretch>
            <a:fillRect/>
          </a:stretch>
        </p:blipFill>
        <p:spPr bwMode="auto">
          <a:xfrm>
            <a:off x="6216650" y="2395538"/>
            <a:ext cx="2244725" cy="244475"/>
          </a:xfrm>
          <a:prstGeom prst="rect">
            <a:avLst/>
          </a:prstGeom>
          <a:noFill/>
          <a:ln w="9525">
            <a:noFill/>
            <a:miter lim="800000"/>
            <a:headEnd/>
            <a:tailEnd/>
          </a:ln>
        </p:spPr>
      </p:pic>
      <p:sp>
        <p:nvSpPr>
          <p:cNvPr id="20507" name="WordArt 26"/>
          <p:cNvSpPr>
            <a:spLocks noChangeArrowheads="1" noChangeShapeType="1" noTextEdit="1"/>
          </p:cNvSpPr>
          <p:nvPr/>
        </p:nvSpPr>
        <p:spPr bwMode="auto">
          <a:xfrm rot="-137271">
            <a:off x="5894388" y="3779838"/>
            <a:ext cx="392112" cy="157162"/>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FFFFFF"/>
                </a:solidFill>
                <a:latin typeface="+mn-lt"/>
                <a:ea typeface="+mn-lt"/>
                <a:cs typeface="+mn-lt"/>
              </a:rPr>
              <a:t>Status</a:t>
            </a:r>
          </a:p>
        </p:txBody>
      </p:sp>
      <p:sp>
        <p:nvSpPr>
          <p:cNvPr id="20508" name="WordArt 27"/>
          <p:cNvSpPr>
            <a:spLocks noChangeArrowheads="1" noChangeShapeType="1" noTextEdit="1"/>
          </p:cNvSpPr>
          <p:nvPr/>
        </p:nvSpPr>
        <p:spPr bwMode="auto">
          <a:xfrm>
            <a:off x="5468938" y="2979738"/>
            <a:ext cx="476250" cy="173037"/>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FFFFFF"/>
                </a:solidFill>
                <a:latin typeface="+mn-lt"/>
                <a:ea typeface="+mn-lt"/>
                <a:cs typeface="+mn-lt"/>
              </a:rPr>
              <a:t>Request</a:t>
            </a:r>
          </a:p>
        </p:txBody>
      </p:sp>
      <p:sp>
        <p:nvSpPr>
          <p:cNvPr id="20509" name="WordArt 28"/>
          <p:cNvSpPr>
            <a:spLocks noChangeArrowheads="1" noChangeShapeType="1" noTextEdit="1"/>
          </p:cNvSpPr>
          <p:nvPr/>
        </p:nvSpPr>
        <p:spPr bwMode="auto">
          <a:xfrm rot="-137271">
            <a:off x="3098800" y="5413375"/>
            <a:ext cx="392113" cy="157163"/>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FFFFFF"/>
                </a:solidFill>
                <a:latin typeface="+mn-lt"/>
                <a:ea typeface="+mn-lt"/>
                <a:cs typeface="+mn-lt"/>
              </a:rPr>
              <a:t>Status</a:t>
            </a:r>
          </a:p>
        </p:txBody>
      </p:sp>
      <p:sp>
        <p:nvSpPr>
          <p:cNvPr id="20510" name="WordArt 29"/>
          <p:cNvSpPr>
            <a:spLocks noChangeArrowheads="1" noChangeShapeType="1" noTextEdit="1"/>
          </p:cNvSpPr>
          <p:nvPr/>
        </p:nvSpPr>
        <p:spPr bwMode="auto">
          <a:xfrm>
            <a:off x="2673350" y="4613275"/>
            <a:ext cx="476250" cy="173038"/>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FFFFFF"/>
                </a:solidFill>
                <a:latin typeface="+mn-lt"/>
                <a:ea typeface="+mn-lt"/>
                <a:cs typeface="+mn-lt"/>
              </a:rPr>
              <a:t>Request</a:t>
            </a:r>
          </a:p>
        </p:txBody>
      </p:sp>
      <p:sp>
        <p:nvSpPr>
          <p:cNvPr id="31" name="Rectangle 30"/>
          <p:cNvSpPr/>
          <p:nvPr/>
        </p:nvSpPr>
        <p:spPr bwMode="auto">
          <a:xfrm>
            <a:off x="2466975" y="2276476"/>
            <a:ext cx="4800600" cy="2543174"/>
          </a:xfrm>
          <a:prstGeom prst="rect">
            <a:avLst/>
          </a:prstGeom>
          <a:solidFill>
            <a:srgbClr val="94A7D0"/>
          </a:solidFill>
          <a:ln w="28575" cap="flat" cmpd="sng" algn="ctr">
            <a:solidFill>
              <a:srgbClr val="A5002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0" tIns="0" rIns="0" bIns="0" numCol="1" rtlCol="0" anchor="ctr" anchorCtr="1" compatLnSpc="1">
            <a:prstTxWarp prst="textNoShape">
              <a:avLst/>
            </a:prstTxWarp>
          </a:bodyPr>
          <a:lstStyle/>
          <a:p>
            <a:pPr algn="ctr">
              <a:buClr>
                <a:srgbClr val="A50021"/>
              </a:buClr>
            </a:pPr>
            <a:r>
              <a:rPr lang="en-US" sz="3600" b="0" dirty="0" smtClean="0">
                <a:solidFill>
                  <a:schemeClr val="bg1"/>
                </a:solidFill>
                <a:latin typeface="+mj-lt"/>
              </a:rPr>
              <a:t>ESF-7 </a:t>
            </a:r>
            <a:r>
              <a:rPr lang="en-US" sz="3200" b="0" dirty="0" smtClean="0">
                <a:solidFill>
                  <a:schemeClr val="bg1"/>
                </a:solidFill>
                <a:latin typeface="+mj-lt"/>
              </a:rPr>
              <a:t>Unified Logistics</a:t>
            </a:r>
          </a:p>
          <a:p>
            <a:pPr algn="ctr">
              <a:buClr>
                <a:srgbClr val="A50021"/>
              </a:buClr>
            </a:pPr>
            <a:r>
              <a:rPr lang="en-US" sz="3200" b="0" dirty="0" smtClean="0">
                <a:solidFill>
                  <a:schemeClr val="bg1"/>
                </a:solidFill>
                <a:latin typeface="+mj-lt"/>
              </a:rPr>
              <a:t>Business EOC   </a:t>
            </a:r>
            <a:r>
              <a:rPr lang="en-US" sz="3200" b="0" dirty="0" smtClean="0">
                <a:latin typeface="+mj-lt"/>
              </a:rPr>
              <a:t/>
            </a:r>
            <a:br>
              <a:rPr lang="en-US" sz="3200" b="0" dirty="0" smtClean="0">
                <a:latin typeface="+mj-lt"/>
              </a:rPr>
            </a:br>
            <a:endParaRPr lang="en-US" sz="700" b="0" dirty="0" smtClean="0">
              <a:latin typeface="+mj-lt"/>
            </a:endParaRPr>
          </a:p>
          <a:p>
            <a:pPr marL="914400" lvl="1" indent="-400050">
              <a:buClr>
                <a:srgbClr val="A50021"/>
              </a:buClr>
              <a:buSzPct val="93000"/>
              <a:buFont typeface="Wingdings" pitchFamily="2" charset="2"/>
              <a:buChar char="ü"/>
            </a:pPr>
            <a:r>
              <a:rPr kumimoji="0" lang="en-US" sz="2800" b="0" i="0" u="none" strike="noStrike" cap="none" normalizeH="0" baseline="0" dirty="0" smtClean="0">
                <a:ln>
                  <a:noFill/>
                </a:ln>
                <a:effectLst/>
                <a:latin typeface="+mj-lt"/>
              </a:rPr>
              <a:t>VOAD</a:t>
            </a:r>
          </a:p>
          <a:p>
            <a:pPr marL="914400" lvl="1" indent="-400050">
              <a:buClr>
                <a:srgbClr val="A50021"/>
              </a:buClr>
              <a:buSzPct val="93000"/>
              <a:buFont typeface="Wingdings" pitchFamily="2" charset="2"/>
              <a:buChar char="ü"/>
            </a:pPr>
            <a:r>
              <a:rPr lang="en-US" sz="2800" b="0" dirty="0" smtClean="0">
                <a:latin typeface="+mj-lt"/>
              </a:rPr>
              <a:t>Private Industry</a:t>
            </a:r>
          </a:p>
          <a:p>
            <a:pPr marL="914400" lvl="1" indent="-400050">
              <a:buClr>
                <a:srgbClr val="A50021"/>
              </a:buClr>
              <a:buSzPct val="93000"/>
              <a:buFont typeface="Wingdings" pitchFamily="2" charset="2"/>
              <a:buChar char="ü"/>
            </a:pPr>
            <a:r>
              <a:rPr kumimoji="0" lang="en-US" sz="2800" b="0" i="0" u="none" strike="noStrike" cap="none" normalizeH="0" baseline="0" dirty="0" smtClean="0">
                <a:ln>
                  <a:noFill/>
                </a:ln>
                <a:effectLst/>
                <a:latin typeface="+mj-lt"/>
              </a:rPr>
              <a:t>Faith Based</a:t>
            </a:r>
            <a:endParaRPr kumimoji="0" lang="en-US" sz="3600" b="1" i="0" u="none" strike="noStrike" cap="none" normalizeH="0" baseline="0" dirty="0" smtClean="0">
              <a:ln>
                <a:noFill/>
              </a:ln>
              <a:effectLst/>
              <a:latin typeface="+mj-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ChangeArrowheads="1"/>
          </p:cNvSpPr>
          <p:nvPr/>
        </p:nvSpPr>
        <p:spPr bwMode="auto">
          <a:xfrm>
            <a:off x="87313" y="1973263"/>
            <a:ext cx="2273300" cy="4283075"/>
          </a:xfrm>
          <a:prstGeom prst="rect">
            <a:avLst/>
          </a:prstGeom>
          <a:solidFill>
            <a:srgbClr val="DDDDDD"/>
          </a:solidFill>
          <a:ln w="12700">
            <a:solidFill>
              <a:srgbClr val="4D4D4D"/>
            </a:solidFill>
            <a:prstDash val="dash"/>
            <a:miter lim="800000"/>
            <a:headEnd/>
            <a:tailEnd/>
          </a:ln>
          <a:effectLst/>
        </p:spPr>
        <p:txBody>
          <a:bodyPr wrap="none" anchor="ctr"/>
          <a:lstStyle/>
          <a:p>
            <a:pPr>
              <a:defRPr/>
            </a:pPr>
            <a:endParaRPr lang="en-US">
              <a:latin typeface="+mn-lt"/>
            </a:endParaRPr>
          </a:p>
        </p:txBody>
      </p:sp>
      <p:sp>
        <p:nvSpPr>
          <p:cNvPr id="712707" name="Rectangle 3"/>
          <p:cNvSpPr>
            <a:spLocks noGrp="1" noChangeArrowheads="1"/>
          </p:cNvSpPr>
          <p:nvPr>
            <p:ph type="title"/>
          </p:nvPr>
        </p:nvSpPr>
        <p:spPr>
          <a:xfrm>
            <a:off x="2514600" y="5289550"/>
            <a:ext cx="6610350" cy="815975"/>
          </a:xfrm>
        </p:spPr>
        <p:txBody>
          <a:bodyPr/>
          <a:lstStyle/>
          <a:p>
            <a:pPr algn="l" eaLnBrk="1" hangingPunct="1">
              <a:lnSpc>
                <a:spcPct val="80000"/>
              </a:lnSpc>
              <a:spcBef>
                <a:spcPct val="35000"/>
              </a:spcBef>
              <a:defRPr/>
            </a:pPr>
            <a:r>
              <a:rPr lang="en-US" sz="6000" dirty="0" smtClean="0">
                <a:solidFill>
                  <a:srgbClr val="252571"/>
                </a:solidFill>
                <a:latin typeface="+mn-lt"/>
              </a:rPr>
              <a:t>Unified Command </a:t>
            </a:r>
            <a:br>
              <a:rPr lang="en-US" sz="6000" dirty="0" smtClean="0">
                <a:solidFill>
                  <a:srgbClr val="252571"/>
                </a:solidFill>
                <a:latin typeface="+mn-lt"/>
              </a:rPr>
            </a:br>
            <a:r>
              <a:rPr lang="en-US" sz="6000" dirty="0" smtClean="0">
                <a:solidFill>
                  <a:srgbClr val="252571"/>
                </a:solidFill>
                <a:latin typeface="+mn-lt"/>
              </a:rPr>
              <a:t>Structure</a:t>
            </a:r>
          </a:p>
        </p:txBody>
      </p:sp>
      <p:sp>
        <p:nvSpPr>
          <p:cNvPr id="712708" name="Line 4"/>
          <p:cNvSpPr>
            <a:spLocks noChangeShapeType="1"/>
          </p:cNvSpPr>
          <p:nvPr/>
        </p:nvSpPr>
        <p:spPr bwMode="auto">
          <a:xfrm flipV="1">
            <a:off x="811213" y="2032000"/>
            <a:ext cx="20637" cy="3870325"/>
          </a:xfrm>
          <a:prstGeom prst="line">
            <a:avLst/>
          </a:prstGeom>
          <a:noFill/>
          <a:ln w="12700">
            <a:solidFill>
              <a:schemeClr val="tx1"/>
            </a:solidFill>
            <a:round/>
            <a:headEnd type="none" w="sm" len="sm"/>
            <a:tailEnd type="none" w="sm" len="sm"/>
          </a:ln>
          <a:effectLst/>
        </p:spPr>
        <p:txBody>
          <a:bodyPr/>
          <a:lstStyle/>
          <a:p>
            <a:pPr>
              <a:defRPr/>
            </a:pPr>
            <a:endParaRPr lang="en-US">
              <a:latin typeface="+mn-lt"/>
            </a:endParaRPr>
          </a:p>
        </p:txBody>
      </p:sp>
      <p:sp>
        <p:nvSpPr>
          <p:cNvPr id="17413" name="Line 5"/>
          <p:cNvSpPr>
            <a:spLocks noChangeShapeType="1"/>
          </p:cNvSpPr>
          <p:nvPr/>
        </p:nvSpPr>
        <p:spPr bwMode="auto">
          <a:xfrm>
            <a:off x="4495800" y="1214438"/>
            <a:ext cx="0" cy="819150"/>
          </a:xfrm>
          <a:prstGeom prst="line">
            <a:avLst/>
          </a:prstGeom>
          <a:noFill/>
          <a:ln w="12700">
            <a:solidFill>
              <a:schemeClr val="tx1"/>
            </a:solidFill>
            <a:round/>
            <a:headEnd type="none" w="sm" len="sm"/>
            <a:tailEnd type="none" w="sm" len="sm"/>
          </a:ln>
        </p:spPr>
        <p:txBody>
          <a:bodyPr/>
          <a:lstStyle/>
          <a:p>
            <a:endParaRPr lang="en-US"/>
          </a:p>
        </p:txBody>
      </p:sp>
      <p:sp>
        <p:nvSpPr>
          <p:cNvPr id="712710" name="Rectangle 6"/>
          <p:cNvSpPr>
            <a:spLocks noChangeArrowheads="1"/>
          </p:cNvSpPr>
          <p:nvPr/>
        </p:nvSpPr>
        <p:spPr bwMode="auto">
          <a:xfrm>
            <a:off x="173038" y="2111375"/>
            <a:ext cx="1384300" cy="587375"/>
          </a:xfrm>
          <a:prstGeom prst="rect">
            <a:avLst/>
          </a:prstGeom>
          <a:solidFill>
            <a:srgbClr val="000066"/>
          </a:solidFill>
          <a:ln w="9525">
            <a:solidFill>
              <a:srgbClr val="4D4D4D"/>
            </a:solidFill>
            <a:miter lim="800000"/>
            <a:headEnd/>
            <a:tailEnd/>
          </a:ln>
          <a:effectLst>
            <a:outerShdw dist="35921" dir="2700000" algn="ctr" rotWithShape="0">
              <a:srgbClr val="B2B2B2"/>
            </a:outerShdw>
          </a:effectLst>
        </p:spPr>
        <p:txBody>
          <a:bodyPr wrap="none" lIns="92075" tIns="46038" rIns="92075" bIns="46038" anchor="ctr"/>
          <a:lstStyle/>
          <a:p>
            <a:pPr marL="344488" indent="-344488" algn="ctr">
              <a:lnSpc>
                <a:spcPct val="95000"/>
              </a:lnSpc>
              <a:defRPr/>
            </a:pPr>
            <a:r>
              <a:rPr lang="en-US" sz="1100" b="0">
                <a:solidFill>
                  <a:schemeClr val="bg1"/>
                </a:solidFill>
                <a:latin typeface="+mn-lt"/>
              </a:rPr>
              <a:t>Operations</a:t>
            </a:r>
          </a:p>
          <a:p>
            <a:pPr marL="344488" indent="-344488" algn="ctr">
              <a:lnSpc>
                <a:spcPct val="95000"/>
              </a:lnSpc>
              <a:defRPr/>
            </a:pPr>
            <a:r>
              <a:rPr lang="en-US" sz="1100" b="0">
                <a:solidFill>
                  <a:schemeClr val="bg1"/>
                </a:solidFill>
                <a:latin typeface="+mn-lt"/>
              </a:rPr>
              <a:t>Section</a:t>
            </a:r>
          </a:p>
        </p:txBody>
      </p:sp>
      <p:sp>
        <p:nvSpPr>
          <p:cNvPr id="712711" name="Line 7"/>
          <p:cNvSpPr>
            <a:spLocks noChangeShapeType="1"/>
          </p:cNvSpPr>
          <p:nvPr/>
        </p:nvSpPr>
        <p:spPr bwMode="auto">
          <a:xfrm>
            <a:off x="828675" y="2033588"/>
            <a:ext cx="6724650" cy="0"/>
          </a:xfrm>
          <a:prstGeom prst="line">
            <a:avLst/>
          </a:prstGeom>
          <a:noFill/>
          <a:ln w="12700">
            <a:solidFill>
              <a:schemeClr val="tx1"/>
            </a:solidFill>
            <a:round/>
            <a:headEnd type="none" w="sm" len="sm"/>
            <a:tailEnd type="none" w="sm" len="sm"/>
          </a:ln>
          <a:effectLst/>
        </p:spPr>
        <p:txBody>
          <a:bodyPr/>
          <a:lstStyle/>
          <a:p>
            <a:pPr>
              <a:defRPr/>
            </a:pPr>
            <a:endParaRPr lang="en-US">
              <a:latin typeface="+mn-lt"/>
            </a:endParaRPr>
          </a:p>
        </p:txBody>
      </p:sp>
      <p:sp>
        <p:nvSpPr>
          <p:cNvPr id="712712" name="Rectangle 8"/>
          <p:cNvSpPr>
            <a:spLocks noChangeArrowheads="1"/>
          </p:cNvSpPr>
          <p:nvPr/>
        </p:nvSpPr>
        <p:spPr bwMode="auto">
          <a:xfrm>
            <a:off x="231775" y="2798763"/>
            <a:ext cx="1209675"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Human</a:t>
            </a:r>
          </a:p>
          <a:p>
            <a:pPr marL="344488" indent="-344488" algn="ctr">
              <a:lnSpc>
                <a:spcPct val="95000"/>
              </a:lnSpc>
              <a:defRPr/>
            </a:pPr>
            <a:r>
              <a:rPr lang="en-US" sz="1100" b="0">
                <a:latin typeface="+mn-lt"/>
              </a:rPr>
              <a:t>Services</a:t>
            </a:r>
          </a:p>
          <a:p>
            <a:pPr marL="344488" indent="-344488" algn="ctr">
              <a:lnSpc>
                <a:spcPct val="95000"/>
              </a:lnSpc>
              <a:defRPr/>
            </a:pPr>
            <a:r>
              <a:rPr lang="en-US" sz="1100" b="0">
                <a:latin typeface="+mn-lt"/>
              </a:rPr>
              <a:t>Branch</a:t>
            </a:r>
          </a:p>
        </p:txBody>
      </p:sp>
      <p:sp>
        <p:nvSpPr>
          <p:cNvPr id="712713" name="Rectangle 9"/>
          <p:cNvSpPr>
            <a:spLocks noChangeArrowheads="1"/>
          </p:cNvSpPr>
          <p:nvPr/>
        </p:nvSpPr>
        <p:spPr bwMode="auto">
          <a:xfrm>
            <a:off x="231775" y="3465513"/>
            <a:ext cx="1209675"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Emergency</a:t>
            </a:r>
          </a:p>
          <a:p>
            <a:pPr marL="344488" indent="-344488" algn="ctr">
              <a:lnSpc>
                <a:spcPct val="95000"/>
              </a:lnSpc>
              <a:defRPr/>
            </a:pPr>
            <a:r>
              <a:rPr lang="en-US" sz="1100" b="0">
                <a:latin typeface="+mn-lt"/>
              </a:rPr>
              <a:t>Services</a:t>
            </a:r>
          </a:p>
          <a:p>
            <a:pPr marL="344488" indent="-344488" algn="ctr">
              <a:lnSpc>
                <a:spcPct val="95000"/>
              </a:lnSpc>
              <a:defRPr/>
            </a:pPr>
            <a:r>
              <a:rPr lang="en-US" sz="1100" b="0">
                <a:latin typeface="+mn-lt"/>
              </a:rPr>
              <a:t>Branch</a:t>
            </a:r>
          </a:p>
        </p:txBody>
      </p:sp>
      <p:sp>
        <p:nvSpPr>
          <p:cNvPr id="712714" name="Rectangle 10"/>
          <p:cNvSpPr>
            <a:spLocks noChangeArrowheads="1"/>
          </p:cNvSpPr>
          <p:nvPr/>
        </p:nvSpPr>
        <p:spPr bwMode="auto">
          <a:xfrm>
            <a:off x="231775" y="4122738"/>
            <a:ext cx="1209675"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Infrastructure</a:t>
            </a:r>
          </a:p>
          <a:p>
            <a:pPr marL="344488" indent="-344488" algn="ctr">
              <a:lnSpc>
                <a:spcPct val="95000"/>
              </a:lnSpc>
              <a:defRPr/>
            </a:pPr>
            <a:r>
              <a:rPr lang="en-US" sz="1100" b="0">
                <a:latin typeface="+mn-lt"/>
              </a:rPr>
              <a:t>Support</a:t>
            </a:r>
          </a:p>
          <a:p>
            <a:pPr marL="344488" indent="-344488" algn="ctr">
              <a:lnSpc>
                <a:spcPct val="95000"/>
              </a:lnSpc>
              <a:defRPr/>
            </a:pPr>
            <a:r>
              <a:rPr lang="en-US" sz="1100" b="0">
                <a:latin typeface="+mn-lt"/>
              </a:rPr>
              <a:t>Branch</a:t>
            </a:r>
          </a:p>
        </p:txBody>
      </p:sp>
      <p:sp>
        <p:nvSpPr>
          <p:cNvPr id="712715" name="Rectangle 11"/>
          <p:cNvSpPr>
            <a:spLocks noChangeArrowheads="1"/>
          </p:cNvSpPr>
          <p:nvPr/>
        </p:nvSpPr>
        <p:spPr bwMode="auto">
          <a:xfrm>
            <a:off x="231775" y="4792663"/>
            <a:ext cx="1209675" cy="752475"/>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Transportation </a:t>
            </a:r>
          </a:p>
          <a:p>
            <a:pPr marL="344488" indent="-344488" algn="ctr">
              <a:lnSpc>
                <a:spcPct val="95000"/>
              </a:lnSpc>
              <a:defRPr/>
            </a:pPr>
            <a:r>
              <a:rPr lang="en-US" sz="1100" b="0">
                <a:latin typeface="+mn-lt"/>
              </a:rPr>
              <a:t>Pre-Storm </a:t>
            </a:r>
          </a:p>
          <a:p>
            <a:pPr marL="344488" indent="-344488" algn="ctr">
              <a:lnSpc>
                <a:spcPct val="95000"/>
              </a:lnSpc>
              <a:defRPr/>
            </a:pPr>
            <a:r>
              <a:rPr lang="en-US" sz="1100" b="0">
                <a:latin typeface="+mn-lt"/>
              </a:rPr>
              <a:t>Evacuation</a:t>
            </a:r>
          </a:p>
          <a:p>
            <a:pPr marL="344488" indent="-344488" algn="ctr">
              <a:lnSpc>
                <a:spcPct val="95000"/>
              </a:lnSpc>
              <a:defRPr/>
            </a:pPr>
            <a:r>
              <a:rPr lang="en-US" sz="1100" b="0">
                <a:latin typeface="+mn-lt"/>
              </a:rPr>
              <a:t>Branch</a:t>
            </a:r>
          </a:p>
        </p:txBody>
      </p:sp>
      <p:sp>
        <p:nvSpPr>
          <p:cNvPr id="712716" name="Line 12"/>
          <p:cNvSpPr>
            <a:spLocks noChangeShapeType="1"/>
          </p:cNvSpPr>
          <p:nvPr/>
        </p:nvSpPr>
        <p:spPr bwMode="auto">
          <a:xfrm flipV="1">
            <a:off x="3157538" y="2035175"/>
            <a:ext cx="0" cy="1812925"/>
          </a:xfrm>
          <a:prstGeom prst="line">
            <a:avLst/>
          </a:prstGeom>
          <a:noFill/>
          <a:ln w="12700">
            <a:solidFill>
              <a:schemeClr val="tx1"/>
            </a:solidFill>
            <a:round/>
            <a:headEnd type="none" w="sm" len="sm"/>
            <a:tailEnd type="none" w="sm" len="sm"/>
          </a:ln>
          <a:effectLst/>
        </p:spPr>
        <p:txBody>
          <a:bodyPr/>
          <a:lstStyle/>
          <a:p>
            <a:pPr>
              <a:defRPr/>
            </a:pPr>
            <a:endParaRPr lang="en-US">
              <a:latin typeface="+mn-lt"/>
            </a:endParaRPr>
          </a:p>
        </p:txBody>
      </p:sp>
      <p:sp>
        <p:nvSpPr>
          <p:cNvPr id="712717" name="Line 13"/>
          <p:cNvSpPr>
            <a:spLocks noChangeShapeType="1"/>
          </p:cNvSpPr>
          <p:nvPr/>
        </p:nvSpPr>
        <p:spPr bwMode="auto">
          <a:xfrm flipV="1">
            <a:off x="5343525" y="2030413"/>
            <a:ext cx="1588" cy="2498725"/>
          </a:xfrm>
          <a:prstGeom prst="line">
            <a:avLst/>
          </a:prstGeom>
          <a:noFill/>
          <a:ln w="12700">
            <a:solidFill>
              <a:schemeClr val="tx1"/>
            </a:solidFill>
            <a:round/>
            <a:headEnd type="none" w="sm" len="sm"/>
            <a:tailEnd type="none" w="sm" len="sm"/>
          </a:ln>
          <a:effectLst/>
        </p:spPr>
        <p:txBody>
          <a:bodyPr/>
          <a:lstStyle/>
          <a:p>
            <a:pPr>
              <a:defRPr/>
            </a:pPr>
            <a:endParaRPr lang="en-US">
              <a:latin typeface="+mn-lt"/>
            </a:endParaRPr>
          </a:p>
        </p:txBody>
      </p:sp>
      <p:sp>
        <p:nvSpPr>
          <p:cNvPr id="712718" name="Rectangle 14"/>
          <p:cNvSpPr>
            <a:spLocks noChangeArrowheads="1"/>
          </p:cNvSpPr>
          <p:nvPr/>
        </p:nvSpPr>
        <p:spPr bwMode="auto">
          <a:xfrm>
            <a:off x="2514600" y="2825750"/>
            <a:ext cx="1209675"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Plans &amp;</a:t>
            </a:r>
          </a:p>
          <a:p>
            <a:pPr marL="344488" indent="-344488" algn="ctr">
              <a:lnSpc>
                <a:spcPct val="95000"/>
              </a:lnSpc>
              <a:defRPr/>
            </a:pPr>
            <a:r>
              <a:rPr lang="en-US" sz="1100" b="0">
                <a:latin typeface="+mn-lt"/>
              </a:rPr>
              <a:t>Intelligence</a:t>
            </a:r>
          </a:p>
          <a:p>
            <a:pPr marL="344488" indent="-344488" algn="ctr">
              <a:lnSpc>
                <a:spcPct val="95000"/>
              </a:lnSpc>
              <a:defRPr/>
            </a:pPr>
            <a:r>
              <a:rPr lang="en-US" sz="1100" b="0">
                <a:latin typeface="+mn-lt"/>
              </a:rPr>
              <a:t>Branch</a:t>
            </a:r>
          </a:p>
        </p:txBody>
      </p:sp>
      <p:sp>
        <p:nvSpPr>
          <p:cNvPr id="712719" name="Rectangle 15"/>
          <p:cNvSpPr>
            <a:spLocks noChangeArrowheads="1"/>
          </p:cNvSpPr>
          <p:nvPr/>
        </p:nvSpPr>
        <p:spPr bwMode="auto">
          <a:xfrm>
            <a:off x="2514600" y="3495675"/>
            <a:ext cx="1209675"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Technical</a:t>
            </a:r>
          </a:p>
          <a:p>
            <a:pPr marL="344488" indent="-344488" algn="ctr">
              <a:lnSpc>
                <a:spcPct val="95000"/>
              </a:lnSpc>
              <a:defRPr/>
            </a:pPr>
            <a:r>
              <a:rPr lang="en-US" sz="1100" b="0">
                <a:latin typeface="+mn-lt"/>
              </a:rPr>
              <a:t>Specialist</a:t>
            </a:r>
          </a:p>
          <a:p>
            <a:pPr marL="344488" indent="-344488" algn="ctr">
              <a:lnSpc>
                <a:spcPct val="95000"/>
              </a:lnSpc>
              <a:defRPr/>
            </a:pPr>
            <a:r>
              <a:rPr lang="en-US" sz="1100" b="0">
                <a:latin typeface="+mn-lt"/>
              </a:rPr>
              <a:t>Branch</a:t>
            </a:r>
          </a:p>
        </p:txBody>
      </p:sp>
      <p:sp>
        <p:nvSpPr>
          <p:cNvPr id="712720" name="Rectangle 16"/>
          <p:cNvSpPr>
            <a:spLocks noChangeArrowheads="1"/>
          </p:cNvSpPr>
          <p:nvPr/>
        </p:nvSpPr>
        <p:spPr bwMode="auto">
          <a:xfrm>
            <a:off x="2427288" y="2122488"/>
            <a:ext cx="1384300" cy="587375"/>
          </a:xfrm>
          <a:prstGeom prst="rect">
            <a:avLst/>
          </a:prstGeom>
          <a:solidFill>
            <a:srgbClr val="000066"/>
          </a:solidFill>
          <a:ln w="9525">
            <a:solidFill>
              <a:srgbClr val="4D4D4D"/>
            </a:solidFill>
            <a:miter lim="800000"/>
            <a:headEnd/>
            <a:tailEnd/>
          </a:ln>
          <a:effectLst>
            <a:outerShdw dist="35921" dir="2700000" algn="ctr" rotWithShape="0">
              <a:srgbClr val="B2B2B2"/>
            </a:outerShdw>
          </a:effectLst>
        </p:spPr>
        <p:txBody>
          <a:bodyPr wrap="none" lIns="92075" tIns="46038" rIns="92075" bIns="46038" anchor="ctr"/>
          <a:lstStyle/>
          <a:p>
            <a:pPr marL="344488" indent="-344488" algn="ctr">
              <a:lnSpc>
                <a:spcPct val="95000"/>
              </a:lnSpc>
              <a:defRPr/>
            </a:pPr>
            <a:r>
              <a:rPr lang="en-US" sz="1100" b="0">
                <a:solidFill>
                  <a:schemeClr val="bg1"/>
                </a:solidFill>
                <a:latin typeface="+mn-lt"/>
              </a:rPr>
              <a:t>Plans &amp; Intel</a:t>
            </a:r>
          </a:p>
          <a:p>
            <a:pPr marL="344488" indent="-344488" algn="ctr">
              <a:lnSpc>
                <a:spcPct val="95000"/>
              </a:lnSpc>
              <a:defRPr/>
            </a:pPr>
            <a:r>
              <a:rPr lang="en-US" sz="1100" b="0">
                <a:solidFill>
                  <a:schemeClr val="bg1"/>
                </a:solidFill>
                <a:latin typeface="+mn-lt"/>
              </a:rPr>
              <a:t>Section</a:t>
            </a:r>
          </a:p>
        </p:txBody>
      </p:sp>
      <p:sp>
        <p:nvSpPr>
          <p:cNvPr id="712721" name="Rectangle 17"/>
          <p:cNvSpPr>
            <a:spLocks noChangeArrowheads="1"/>
          </p:cNvSpPr>
          <p:nvPr/>
        </p:nvSpPr>
        <p:spPr bwMode="auto">
          <a:xfrm>
            <a:off x="4675188" y="2146300"/>
            <a:ext cx="1374775" cy="587375"/>
          </a:xfrm>
          <a:prstGeom prst="rect">
            <a:avLst/>
          </a:prstGeom>
          <a:solidFill>
            <a:srgbClr val="000066"/>
          </a:solidFill>
          <a:ln w="9525">
            <a:solidFill>
              <a:srgbClr val="4D4D4D"/>
            </a:solidFill>
            <a:miter lim="800000"/>
            <a:headEnd/>
            <a:tailEnd/>
          </a:ln>
          <a:effectLst>
            <a:outerShdw dist="35921" dir="2700000" algn="ctr" rotWithShape="0">
              <a:srgbClr val="B2B2B2"/>
            </a:outerShdw>
          </a:effectLst>
        </p:spPr>
        <p:txBody>
          <a:bodyPr wrap="none" lIns="92075" tIns="46038" rIns="92075" bIns="46038" anchor="ctr"/>
          <a:lstStyle/>
          <a:p>
            <a:pPr marL="344488" indent="-344488" algn="ctr">
              <a:lnSpc>
                <a:spcPct val="95000"/>
              </a:lnSpc>
              <a:defRPr/>
            </a:pPr>
            <a:r>
              <a:rPr lang="en-US" sz="1100" b="0">
                <a:solidFill>
                  <a:schemeClr val="bg1"/>
                </a:solidFill>
                <a:latin typeface="+mn-lt"/>
              </a:rPr>
              <a:t>Unified</a:t>
            </a:r>
          </a:p>
          <a:p>
            <a:pPr marL="344488" indent="-344488" algn="ctr">
              <a:lnSpc>
                <a:spcPct val="95000"/>
              </a:lnSpc>
              <a:defRPr/>
            </a:pPr>
            <a:r>
              <a:rPr lang="en-US" sz="1100" b="0">
                <a:solidFill>
                  <a:schemeClr val="bg1"/>
                </a:solidFill>
                <a:latin typeface="+mn-lt"/>
              </a:rPr>
              <a:t>Logistics</a:t>
            </a:r>
          </a:p>
          <a:p>
            <a:pPr marL="344488" indent="-344488" algn="ctr">
              <a:lnSpc>
                <a:spcPct val="95000"/>
              </a:lnSpc>
              <a:defRPr/>
            </a:pPr>
            <a:r>
              <a:rPr lang="en-US" sz="1100" b="0">
                <a:solidFill>
                  <a:schemeClr val="bg1"/>
                </a:solidFill>
                <a:latin typeface="+mn-lt"/>
              </a:rPr>
              <a:t>Section</a:t>
            </a:r>
          </a:p>
        </p:txBody>
      </p:sp>
      <p:sp>
        <p:nvSpPr>
          <p:cNvPr id="712722" name="Rectangle 18"/>
          <p:cNvSpPr>
            <a:spLocks noChangeArrowheads="1"/>
          </p:cNvSpPr>
          <p:nvPr/>
        </p:nvSpPr>
        <p:spPr bwMode="auto">
          <a:xfrm>
            <a:off x="4751388" y="2830513"/>
            <a:ext cx="1193800"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Support</a:t>
            </a:r>
          </a:p>
          <a:p>
            <a:pPr marL="344488" indent="-344488" algn="ctr">
              <a:lnSpc>
                <a:spcPct val="95000"/>
              </a:lnSpc>
              <a:defRPr/>
            </a:pPr>
            <a:r>
              <a:rPr lang="en-US" sz="1100" b="0">
                <a:latin typeface="+mn-lt"/>
              </a:rPr>
              <a:t>Branch</a:t>
            </a:r>
          </a:p>
        </p:txBody>
      </p:sp>
      <p:sp>
        <p:nvSpPr>
          <p:cNvPr id="712723" name="Rectangle 19"/>
          <p:cNvSpPr>
            <a:spLocks noChangeArrowheads="1"/>
          </p:cNvSpPr>
          <p:nvPr/>
        </p:nvSpPr>
        <p:spPr bwMode="auto">
          <a:xfrm>
            <a:off x="4751388" y="3500438"/>
            <a:ext cx="1193800"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Services</a:t>
            </a:r>
          </a:p>
          <a:p>
            <a:pPr marL="344488" indent="-344488" algn="ctr">
              <a:lnSpc>
                <a:spcPct val="95000"/>
              </a:lnSpc>
              <a:defRPr/>
            </a:pPr>
            <a:r>
              <a:rPr lang="en-US" sz="1100" b="0">
                <a:latin typeface="+mn-lt"/>
              </a:rPr>
              <a:t>Branch</a:t>
            </a:r>
          </a:p>
        </p:txBody>
      </p:sp>
      <p:sp>
        <p:nvSpPr>
          <p:cNvPr id="712724" name="Rectangle 20"/>
          <p:cNvSpPr>
            <a:spLocks noChangeArrowheads="1"/>
          </p:cNvSpPr>
          <p:nvPr/>
        </p:nvSpPr>
        <p:spPr bwMode="auto">
          <a:xfrm>
            <a:off x="4751388" y="4178300"/>
            <a:ext cx="1193800"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dirty="0" smtClean="0">
                <a:latin typeface="+mn-lt"/>
              </a:rPr>
              <a:t>Business</a:t>
            </a:r>
          </a:p>
          <a:p>
            <a:pPr marL="344488" indent="-344488" algn="ctr">
              <a:lnSpc>
                <a:spcPct val="95000"/>
              </a:lnSpc>
              <a:defRPr/>
            </a:pPr>
            <a:r>
              <a:rPr lang="en-US" sz="1100" b="0" dirty="0" smtClean="0">
                <a:latin typeface="+mn-lt"/>
              </a:rPr>
              <a:t>EOC</a:t>
            </a:r>
            <a:endParaRPr lang="en-US" sz="1100" b="0" dirty="0">
              <a:latin typeface="+mn-lt"/>
            </a:endParaRPr>
          </a:p>
        </p:txBody>
      </p:sp>
      <p:sp>
        <p:nvSpPr>
          <p:cNvPr id="712725" name="Rectangle 21"/>
          <p:cNvSpPr>
            <a:spLocks noChangeArrowheads="1"/>
          </p:cNvSpPr>
          <p:nvPr/>
        </p:nvSpPr>
        <p:spPr bwMode="auto">
          <a:xfrm>
            <a:off x="2371725" y="4776788"/>
            <a:ext cx="838200" cy="533400"/>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712726" name="Rectangle 22"/>
          <p:cNvSpPr>
            <a:spLocks noChangeArrowheads="1"/>
          </p:cNvSpPr>
          <p:nvPr/>
        </p:nvSpPr>
        <p:spPr bwMode="auto">
          <a:xfrm>
            <a:off x="1433513" y="2759075"/>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DSS</a:t>
            </a:r>
          </a:p>
          <a:p>
            <a:pPr marL="344488" indent="-344488">
              <a:lnSpc>
                <a:spcPct val="90000"/>
              </a:lnSpc>
              <a:defRPr/>
            </a:pPr>
            <a:r>
              <a:rPr lang="en-US" sz="1300" b="0">
                <a:solidFill>
                  <a:srgbClr val="000082"/>
                </a:solidFill>
                <a:latin typeface="+mn-lt"/>
              </a:rPr>
              <a:t>DHH</a:t>
            </a:r>
          </a:p>
        </p:txBody>
      </p:sp>
      <p:sp>
        <p:nvSpPr>
          <p:cNvPr id="712727" name="Rectangle 23"/>
          <p:cNvSpPr>
            <a:spLocks noChangeArrowheads="1"/>
          </p:cNvSpPr>
          <p:nvPr/>
        </p:nvSpPr>
        <p:spPr bwMode="auto">
          <a:xfrm>
            <a:off x="1433513" y="3406775"/>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GOHSEP</a:t>
            </a:r>
          </a:p>
          <a:p>
            <a:pPr marL="344488" indent="-344488">
              <a:lnSpc>
                <a:spcPct val="90000"/>
              </a:lnSpc>
              <a:defRPr/>
            </a:pPr>
            <a:r>
              <a:rPr lang="en-US" sz="1300" b="0">
                <a:solidFill>
                  <a:srgbClr val="000082"/>
                </a:solidFill>
                <a:latin typeface="+mn-lt"/>
              </a:rPr>
              <a:t>LSP</a:t>
            </a:r>
          </a:p>
        </p:txBody>
      </p:sp>
      <p:sp>
        <p:nvSpPr>
          <p:cNvPr id="712728" name="Rectangle 24"/>
          <p:cNvSpPr>
            <a:spLocks noChangeArrowheads="1"/>
          </p:cNvSpPr>
          <p:nvPr/>
        </p:nvSpPr>
        <p:spPr bwMode="auto">
          <a:xfrm>
            <a:off x="1433513" y="4191000"/>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dirty="0">
                <a:solidFill>
                  <a:srgbClr val="000082"/>
                </a:solidFill>
                <a:latin typeface="+mn-lt"/>
              </a:rPr>
              <a:t>DOTD</a:t>
            </a:r>
          </a:p>
          <a:p>
            <a:pPr marL="344488" indent="-344488">
              <a:lnSpc>
                <a:spcPct val="90000"/>
              </a:lnSpc>
              <a:defRPr/>
            </a:pPr>
            <a:r>
              <a:rPr lang="en-US" sz="1300" b="0" dirty="0" smtClean="0">
                <a:solidFill>
                  <a:srgbClr val="000082"/>
                </a:solidFill>
                <a:latin typeface="+mn-lt"/>
              </a:rPr>
              <a:t>LPSC</a:t>
            </a:r>
          </a:p>
          <a:p>
            <a:pPr marL="344488" indent="-344488">
              <a:lnSpc>
                <a:spcPct val="90000"/>
              </a:lnSpc>
              <a:defRPr/>
            </a:pPr>
            <a:r>
              <a:rPr lang="en-US" sz="1300" dirty="0" smtClean="0">
                <a:solidFill>
                  <a:srgbClr val="000082"/>
                </a:solidFill>
              </a:rPr>
              <a:t>NIMSAT</a:t>
            </a:r>
            <a:endParaRPr lang="en-US" sz="1300" b="0" dirty="0">
              <a:solidFill>
                <a:srgbClr val="000082"/>
              </a:solidFill>
              <a:latin typeface="+mn-lt"/>
            </a:endParaRPr>
          </a:p>
        </p:txBody>
      </p:sp>
      <p:sp>
        <p:nvSpPr>
          <p:cNvPr id="712729" name="Rectangle 25"/>
          <p:cNvSpPr>
            <a:spLocks noChangeArrowheads="1"/>
          </p:cNvSpPr>
          <p:nvPr/>
        </p:nvSpPr>
        <p:spPr bwMode="auto">
          <a:xfrm>
            <a:off x="1433513" y="5006975"/>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DOTD</a:t>
            </a:r>
          </a:p>
          <a:p>
            <a:pPr marL="344488" indent="-344488">
              <a:lnSpc>
                <a:spcPct val="90000"/>
              </a:lnSpc>
              <a:defRPr/>
            </a:pPr>
            <a:r>
              <a:rPr lang="en-US" sz="1300" b="0">
                <a:solidFill>
                  <a:srgbClr val="000082"/>
                </a:solidFill>
                <a:latin typeface="+mn-lt"/>
              </a:rPr>
              <a:t>LSP</a:t>
            </a:r>
          </a:p>
          <a:p>
            <a:pPr marL="344488" indent="-344488">
              <a:lnSpc>
                <a:spcPct val="90000"/>
              </a:lnSpc>
              <a:defRPr/>
            </a:pPr>
            <a:r>
              <a:rPr lang="en-US" sz="1300" b="0">
                <a:solidFill>
                  <a:srgbClr val="000066"/>
                </a:solidFill>
                <a:latin typeface="+mn-lt"/>
              </a:rPr>
              <a:t>(DSS</a:t>
            </a:r>
          </a:p>
          <a:p>
            <a:pPr marL="344488" indent="-344488">
              <a:lnSpc>
                <a:spcPct val="90000"/>
              </a:lnSpc>
              <a:defRPr/>
            </a:pPr>
            <a:r>
              <a:rPr lang="en-US" sz="1300" b="0">
                <a:solidFill>
                  <a:srgbClr val="000066"/>
                </a:solidFill>
                <a:latin typeface="+mn-lt"/>
              </a:rPr>
              <a:t>DHH)</a:t>
            </a:r>
          </a:p>
          <a:p>
            <a:pPr marL="344488" indent="-344488">
              <a:lnSpc>
                <a:spcPct val="90000"/>
              </a:lnSpc>
              <a:defRPr/>
            </a:pPr>
            <a:endParaRPr lang="en-US" sz="1300" b="0">
              <a:solidFill>
                <a:srgbClr val="000066"/>
              </a:solidFill>
              <a:latin typeface="+mn-lt"/>
            </a:endParaRPr>
          </a:p>
        </p:txBody>
      </p:sp>
      <p:sp>
        <p:nvSpPr>
          <p:cNvPr id="712730" name="Rectangle 26"/>
          <p:cNvSpPr>
            <a:spLocks noChangeArrowheads="1"/>
          </p:cNvSpPr>
          <p:nvPr/>
        </p:nvSpPr>
        <p:spPr bwMode="auto">
          <a:xfrm>
            <a:off x="5945188" y="2790825"/>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LANG</a:t>
            </a:r>
          </a:p>
          <a:p>
            <a:pPr marL="344488" indent="-344488">
              <a:lnSpc>
                <a:spcPct val="90000"/>
              </a:lnSpc>
              <a:defRPr/>
            </a:pPr>
            <a:r>
              <a:rPr lang="en-US" sz="1300" b="0">
                <a:solidFill>
                  <a:srgbClr val="000082"/>
                </a:solidFill>
                <a:latin typeface="+mn-lt"/>
              </a:rPr>
              <a:t>GOHSEP</a:t>
            </a:r>
          </a:p>
        </p:txBody>
      </p:sp>
      <p:sp>
        <p:nvSpPr>
          <p:cNvPr id="712731" name="Rectangle 27"/>
          <p:cNvSpPr>
            <a:spLocks noChangeArrowheads="1"/>
          </p:cNvSpPr>
          <p:nvPr/>
        </p:nvSpPr>
        <p:spPr bwMode="auto">
          <a:xfrm>
            <a:off x="5945188" y="3467100"/>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LANG</a:t>
            </a:r>
          </a:p>
          <a:p>
            <a:pPr marL="344488" indent="-344488">
              <a:lnSpc>
                <a:spcPct val="90000"/>
              </a:lnSpc>
              <a:defRPr/>
            </a:pPr>
            <a:r>
              <a:rPr lang="en-US" sz="1300" b="0">
                <a:solidFill>
                  <a:srgbClr val="000082"/>
                </a:solidFill>
                <a:latin typeface="+mn-lt"/>
              </a:rPr>
              <a:t>GOHSEP</a:t>
            </a:r>
          </a:p>
        </p:txBody>
      </p:sp>
      <p:sp>
        <p:nvSpPr>
          <p:cNvPr id="712732" name="Rectangle 28"/>
          <p:cNvSpPr>
            <a:spLocks noChangeArrowheads="1"/>
          </p:cNvSpPr>
          <p:nvPr/>
        </p:nvSpPr>
        <p:spPr bwMode="auto">
          <a:xfrm>
            <a:off x="5954713" y="4238625"/>
            <a:ext cx="1019175"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dirty="0" smtClean="0">
                <a:solidFill>
                  <a:srgbClr val="000082"/>
                </a:solidFill>
                <a:latin typeface="+mn-lt"/>
              </a:rPr>
              <a:t>NIMSAT</a:t>
            </a:r>
          </a:p>
          <a:p>
            <a:pPr marL="344488" indent="-344488">
              <a:lnSpc>
                <a:spcPct val="90000"/>
              </a:lnSpc>
              <a:defRPr/>
            </a:pPr>
            <a:r>
              <a:rPr lang="en-US" sz="1300" b="0" dirty="0" smtClean="0">
                <a:solidFill>
                  <a:srgbClr val="000082"/>
                </a:solidFill>
                <a:latin typeface="+mn-lt"/>
              </a:rPr>
              <a:t>SDMI</a:t>
            </a:r>
            <a:endParaRPr lang="en-US" sz="1300" b="0" dirty="0">
              <a:solidFill>
                <a:srgbClr val="000082"/>
              </a:solidFill>
              <a:latin typeface="+mn-lt"/>
            </a:endParaRPr>
          </a:p>
          <a:p>
            <a:pPr marL="344488" indent="-344488">
              <a:lnSpc>
                <a:spcPct val="90000"/>
              </a:lnSpc>
              <a:defRPr/>
            </a:pPr>
            <a:r>
              <a:rPr lang="en-US" sz="1300" b="0" dirty="0" smtClean="0">
                <a:solidFill>
                  <a:srgbClr val="000082"/>
                </a:solidFill>
                <a:latin typeface="+mn-lt"/>
              </a:rPr>
              <a:t>LA-VOAD</a:t>
            </a:r>
            <a:endParaRPr lang="en-US" sz="1300" b="0" dirty="0">
              <a:solidFill>
                <a:srgbClr val="000082"/>
              </a:solidFill>
              <a:latin typeface="+mn-lt"/>
            </a:endParaRPr>
          </a:p>
        </p:txBody>
      </p:sp>
      <p:sp>
        <p:nvSpPr>
          <p:cNvPr id="712733" name="Rectangle 29"/>
          <p:cNvSpPr>
            <a:spLocks noChangeArrowheads="1"/>
          </p:cNvSpPr>
          <p:nvPr/>
        </p:nvSpPr>
        <p:spPr bwMode="auto">
          <a:xfrm>
            <a:off x="3729038" y="2865438"/>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LANG</a:t>
            </a:r>
          </a:p>
          <a:p>
            <a:pPr marL="344488" indent="-344488">
              <a:lnSpc>
                <a:spcPct val="90000"/>
              </a:lnSpc>
              <a:defRPr/>
            </a:pPr>
            <a:r>
              <a:rPr lang="en-US" sz="1300" b="0">
                <a:solidFill>
                  <a:srgbClr val="000082"/>
                </a:solidFill>
                <a:latin typeface="+mn-lt"/>
              </a:rPr>
              <a:t>GOHSEP</a:t>
            </a:r>
          </a:p>
          <a:p>
            <a:pPr marL="344488" indent="-344488">
              <a:lnSpc>
                <a:spcPct val="90000"/>
              </a:lnSpc>
              <a:defRPr/>
            </a:pPr>
            <a:r>
              <a:rPr lang="en-US" sz="1300" b="0">
                <a:solidFill>
                  <a:srgbClr val="000082"/>
                </a:solidFill>
                <a:latin typeface="+mn-lt"/>
              </a:rPr>
              <a:t>LSP</a:t>
            </a:r>
          </a:p>
        </p:txBody>
      </p:sp>
      <p:sp>
        <p:nvSpPr>
          <p:cNvPr id="712734" name="Rectangle 30"/>
          <p:cNvSpPr>
            <a:spLocks noChangeArrowheads="1"/>
          </p:cNvSpPr>
          <p:nvPr/>
        </p:nvSpPr>
        <p:spPr bwMode="auto">
          <a:xfrm>
            <a:off x="1509713" y="1993900"/>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GOHSEP</a:t>
            </a:r>
          </a:p>
        </p:txBody>
      </p:sp>
      <p:sp>
        <p:nvSpPr>
          <p:cNvPr id="712735" name="Rectangle 31"/>
          <p:cNvSpPr>
            <a:spLocks noChangeArrowheads="1"/>
          </p:cNvSpPr>
          <p:nvPr/>
        </p:nvSpPr>
        <p:spPr bwMode="auto">
          <a:xfrm>
            <a:off x="3776663" y="2065338"/>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GOHSEP</a:t>
            </a:r>
          </a:p>
          <a:p>
            <a:pPr marL="344488" indent="-344488">
              <a:lnSpc>
                <a:spcPct val="90000"/>
              </a:lnSpc>
              <a:defRPr/>
            </a:pPr>
            <a:r>
              <a:rPr lang="en-US" sz="1300" b="0">
                <a:solidFill>
                  <a:srgbClr val="000082"/>
                </a:solidFill>
                <a:latin typeface="+mn-lt"/>
              </a:rPr>
              <a:t>LANG</a:t>
            </a:r>
          </a:p>
        </p:txBody>
      </p:sp>
      <p:sp>
        <p:nvSpPr>
          <p:cNvPr id="712736" name="Rectangle 32"/>
          <p:cNvSpPr>
            <a:spLocks noChangeArrowheads="1"/>
          </p:cNvSpPr>
          <p:nvPr/>
        </p:nvSpPr>
        <p:spPr bwMode="auto">
          <a:xfrm>
            <a:off x="6011863" y="2305050"/>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GOHSEP</a:t>
            </a:r>
          </a:p>
          <a:p>
            <a:pPr marL="344488" indent="-344488">
              <a:lnSpc>
                <a:spcPct val="90000"/>
              </a:lnSpc>
              <a:defRPr/>
            </a:pPr>
            <a:r>
              <a:rPr lang="en-US" sz="1300" b="0">
                <a:solidFill>
                  <a:srgbClr val="000082"/>
                </a:solidFill>
                <a:latin typeface="+mn-lt"/>
              </a:rPr>
              <a:t>LANG</a:t>
            </a:r>
          </a:p>
          <a:p>
            <a:pPr marL="344488" indent="-344488">
              <a:lnSpc>
                <a:spcPct val="90000"/>
              </a:lnSpc>
              <a:defRPr/>
            </a:pPr>
            <a:r>
              <a:rPr lang="en-US" sz="1300" b="0">
                <a:solidFill>
                  <a:srgbClr val="000082"/>
                </a:solidFill>
                <a:latin typeface="+mn-lt"/>
              </a:rPr>
              <a:t>DOA</a:t>
            </a:r>
          </a:p>
          <a:p>
            <a:pPr marL="344488" indent="-344488">
              <a:lnSpc>
                <a:spcPct val="90000"/>
              </a:lnSpc>
              <a:defRPr/>
            </a:pPr>
            <a:endParaRPr lang="en-US" sz="1300" b="0">
              <a:solidFill>
                <a:srgbClr val="000082"/>
              </a:solidFill>
              <a:latin typeface="+mn-lt"/>
            </a:endParaRPr>
          </a:p>
        </p:txBody>
      </p:sp>
      <p:sp>
        <p:nvSpPr>
          <p:cNvPr id="712737" name="Line 33"/>
          <p:cNvSpPr>
            <a:spLocks noChangeShapeType="1"/>
          </p:cNvSpPr>
          <p:nvPr/>
        </p:nvSpPr>
        <p:spPr bwMode="auto">
          <a:xfrm flipH="1" flipV="1">
            <a:off x="7556500" y="2032000"/>
            <a:ext cx="55563" cy="2117725"/>
          </a:xfrm>
          <a:prstGeom prst="line">
            <a:avLst/>
          </a:prstGeom>
          <a:noFill/>
          <a:ln w="12700">
            <a:solidFill>
              <a:schemeClr val="tx1"/>
            </a:solidFill>
            <a:round/>
            <a:headEnd type="none" w="sm" len="sm"/>
            <a:tailEnd type="none" w="sm" len="sm"/>
          </a:ln>
          <a:effectLst/>
        </p:spPr>
        <p:txBody>
          <a:bodyPr/>
          <a:lstStyle/>
          <a:p>
            <a:pPr>
              <a:defRPr/>
            </a:pPr>
            <a:endParaRPr lang="en-US">
              <a:latin typeface="+mn-lt"/>
            </a:endParaRPr>
          </a:p>
        </p:txBody>
      </p:sp>
      <p:sp>
        <p:nvSpPr>
          <p:cNvPr id="712738" name="Rectangle 34"/>
          <p:cNvSpPr>
            <a:spLocks noChangeArrowheads="1"/>
          </p:cNvSpPr>
          <p:nvPr/>
        </p:nvSpPr>
        <p:spPr bwMode="auto">
          <a:xfrm>
            <a:off x="6913563" y="2147888"/>
            <a:ext cx="1346200" cy="587375"/>
          </a:xfrm>
          <a:prstGeom prst="rect">
            <a:avLst/>
          </a:prstGeom>
          <a:solidFill>
            <a:srgbClr val="000066"/>
          </a:solidFill>
          <a:ln w="9525">
            <a:solidFill>
              <a:srgbClr val="4D4D4D"/>
            </a:solidFill>
            <a:miter lim="800000"/>
            <a:headEnd/>
            <a:tailEnd/>
          </a:ln>
          <a:effectLst>
            <a:outerShdw dist="35921" dir="2700000" algn="ctr" rotWithShape="0">
              <a:srgbClr val="B2B2B2"/>
            </a:outerShdw>
          </a:effectLst>
        </p:spPr>
        <p:txBody>
          <a:bodyPr wrap="none" lIns="92075" tIns="46038" rIns="92075" bIns="46038" anchor="ctr"/>
          <a:lstStyle/>
          <a:p>
            <a:pPr marL="344488" indent="-344488" algn="ctr">
              <a:lnSpc>
                <a:spcPct val="95000"/>
              </a:lnSpc>
              <a:defRPr/>
            </a:pPr>
            <a:r>
              <a:rPr lang="en-US" sz="1100" b="0">
                <a:solidFill>
                  <a:schemeClr val="bg1"/>
                </a:solidFill>
                <a:latin typeface="+mn-lt"/>
              </a:rPr>
              <a:t>Admin &amp; </a:t>
            </a:r>
          </a:p>
          <a:p>
            <a:pPr marL="344488" indent="-344488" algn="ctr">
              <a:lnSpc>
                <a:spcPct val="95000"/>
              </a:lnSpc>
              <a:defRPr/>
            </a:pPr>
            <a:r>
              <a:rPr lang="en-US" sz="1100" b="0">
                <a:solidFill>
                  <a:schemeClr val="bg1"/>
                </a:solidFill>
                <a:latin typeface="+mn-lt"/>
              </a:rPr>
              <a:t>Finance</a:t>
            </a:r>
          </a:p>
          <a:p>
            <a:pPr marL="344488" indent="-344488" algn="ctr">
              <a:lnSpc>
                <a:spcPct val="95000"/>
              </a:lnSpc>
              <a:defRPr/>
            </a:pPr>
            <a:r>
              <a:rPr lang="en-US" sz="1100" b="0">
                <a:solidFill>
                  <a:schemeClr val="bg1"/>
                </a:solidFill>
                <a:latin typeface="+mn-lt"/>
              </a:rPr>
              <a:t>Section</a:t>
            </a:r>
          </a:p>
        </p:txBody>
      </p:sp>
      <p:sp>
        <p:nvSpPr>
          <p:cNvPr id="712739" name="Rectangle 35"/>
          <p:cNvSpPr>
            <a:spLocks noChangeArrowheads="1"/>
          </p:cNvSpPr>
          <p:nvPr/>
        </p:nvSpPr>
        <p:spPr bwMode="auto">
          <a:xfrm>
            <a:off x="6992938" y="3536950"/>
            <a:ext cx="1217612" cy="8128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Accounting,</a:t>
            </a:r>
          </a:p>
          <a:p>
            <a:pPr marL="344488" indent="-344488" algn="ctr">
              <a:lnSpc>
                <a:spcPct val="95000"/>
              </a:lnSpc>
              <a:defRPr/>
            </a:pPr>
            <a:r>
              <a:rPr lang="en-US" sz="1100" b="0">
                <a:latin typeface="+mn-lt"/>
              </a:rPr>
              <a:t>Budget, </a:t>
            </a:r>
          </a:p>
          <a:p>
            <a:pPr marL="344488" indent="-344488" algn="ctr">
              <a:lnSpc>
                <a:spcPct val="95000"/>
              </a:lnSpc>
              <a:defRPr/>
            </a:pPr>
            <a:r>
              <a:rPr lang="en-US" sz="1100" b="0">
                <a:latin typeface="+mn-lt"/>
              </a:rPr>
              <a:t>Audit &amp; Doc</a:t>
            </a:r>
          </a:p>
          <a:p>
            <a:pPr marL="344488" indent="-344488" algn="ctr">
              <a:lnSpc>
                <a:spcPct val="95000"/>
              </a:lnSpc>
              <a:defRPr/>
            </a:pPr>
            <a:r>
              <a:rPr lang="en-US" sz="1100" b="0">
                <a:latin typeface="+mn-lt"/>
              </a:rPr>
              <a:t>Branch</a:t>
            </a:r>
          </a:p>
        </p:txBody>
      </p:sp>
      <p:sp>
        <p:nvSpPr>
          <p:cNvPr id="712740" name="Rectangle 36"/>
          <p:cNvSpPr>
            <a:spLocks noChangeArrowheads="1"/>
          </p:cNvSpPr>
          <p:nvPr/>
        </p:nvSpPr>
        <p:spPr bwMode="auto">
          <a:xfrm>
            <a:off x="6992938" y="2851150"/>
            <a:ext cx="1225550" cy="584200"/>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Purchasing</a:t>
            </a:r>
          </a:p>
          <a:p>
            <a:pPr marL="344488" indent="-344488" algn="ctr">
              <a:lnSpc>
                <a:spcPct val="95000"/>
              </a:lnSpc>
              <a:defRPr/>
            </a:pPr>
            <a:r>
              <a:rPr lang="en-US" sz="1100" b="0">
                <a:latin typeface="+mn-lt"/>
              </a:rPr>
              <a:t>&amp; Contracting</a:t>
            </a:r>
          </a:p>
          <a:p>
            <a:pPr marL="344488" indent="-344488" algn="ctr">
              <a:lnSpc>
                <a:spcPct val="95000"/>
              </a:lnSpc>
              <a:defRPr/>
            </a:pPr>
            <a:r>
              <a:rPr lang="en-US" sz="1100" b="0">
                <a:latin typeface="+mn-lt"/>
              </a:rPr>
              <a:t>Branch</a:t>
            </a:r>
          </a:p>
        </p:txBody>
      </p:sp>
      <p:sp>
        <p:nvSpPr>
          <p:cNvPr id="712741" name="Rectangle 37"/>
          <p:cNvSpPr>
            <a:spLocks noChangeArrowheads="1"/>
          </p:cNvSpPr>
          <p:nvPr/>
        </p:nvSpPr>
        <p:spPr bwMode="auto">
          <a:xfrm>
            <a:off x="8202613" y="2808288"/>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DOA</a:t>
            </a:r>
          </a:p>
          <a:p>
            <a:pPr marL="344488" indent="-344488">
              <a:lnSpc>
                <a:spcPct val="90000"/>
              </a:lnSpc>
              <a:defRPr/>
            </a:pPr>
            <a:r>
              <a:rPr lang="en-US" sz="1300" b="0">
                <a:solidFill>
                  <a:srgbClr val="000082"/>
                </a:solidFill>
                <a:latin typeface="+mn-lt"/>
              </a:rPr>
              <a:t>GOHSEP</a:t>
            </a:r>
          </a:p>
        </p:txBody>
      </p:sp>
      <p:sp>
        <p:nvSpPr>
          <p:cNvPr id="712742" name="Rectangle 38"/>
          <p:cNvSpPr>
            <a:spLocks noChangeArrowheads="1"/>
          </p:cNvSpPr>
          <p:nvPr/>
        </p:nvSpPr>
        <p:spPr bwMode="auto">
          <a:xfrm>
            <a:off x="8193088" y="3506788"/>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DOA</a:t>
            </a:r>
          </a:p>
          <a:p>
            <a:pPr marL="344488" indent="-344488">
              <a:lnSpc>
                <a:spcPct val="90000"/>
              </a:lnSpc>
              <a:defRPr/>
            </a:pPr>
            <a:r>
              <a:rPr lang="en-US" sz="1300" b="0">
                <a:solidFill>
                  <a:srgbClr val="000082"/>
                </a:solidFill>
                <a:latin typeface="+mn-lt"/>
              </a:rPr>
              <a:t>GOHSEP</a:t>
            </a:r>
          </a:p>
        </p:txBody>
      </p:sp>
      <p:sp>
        <p:nvSpPr>
          <p:cNvPr id="712743" name="Rectangle 39"/>
          <p:cNvSpPr>
            <a:spLocks noChangeArrowheads="1"/>
          </p:cNvSpPr>
          <p:nvPr/>
        </p:nvSpPr>
        <p:spPr bwMode="auto">
          <a:xfrm>
            <a:off x="8215313" y="2097088"/>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300" b="0">
                <a:solidFill>
                  <a:srgbClr val="000082"/>
                </a:solidFill>
                <a:latin typeface="+mn-lt"/>
              </a:rPr>
              <a:t>GOHSEP</a:t>
            </a:r>
          </a:p>
          <a:p>
            <a:pPr marL="344488" indent="-344488">
              <a:lnSpc>
                <a:spcPct val="90000"/>
              </a:lnSpc>
              <a:defRPr/>
            </a:pPr>
            <a:r>
              <a:rPr lang="en-US" sz="1300" b="0">
                <a:solidFill>
                  <a:srgbClr val="000082"/>
                </a:solidFill>
                <a:latin typeface="+mn-lt"/>
              </a:rPr>
              <a:t>DOA</a:t>
            </a:r>
          </a:p>
        </p:txBody>
      </p:sp>
      <p:sp>
        <p:nvSpPr>
          <p:cNvPr id="712744" name="Rectangle 40"/>
          <p:cNvSpPr>
            <a:spLocks noChangeArrowheads="1"/>
          </p:cNvSpPr>
          <p:nvPr/>
        </p:nvSpPr>
        <p:spPr bwMode="auto">
          <a:xfrm>
            <a:off x="252413" y="5618163"/>
            <a:ext cx="1171575" cy="523875"/>
          </a:xfrm>
          <a:prstGeom prst="rect">
            <a:avLst/>
          </a:prstGeom>
          <a:solidFill>
            <a:srgbClr val="FFCC99"/>
          </a:solidFill>
          <a:ln w="9525">
            <a:solidFill>
              <a:srgbClr val="4D4D4D"/>
            </a:solidFill>
            <a:miter lim="800000"/>
            <a:headEnd/>
            <a:tailEnd/>
          </a:ln>
          <a:effectLst>
            <a:outerShdw dist="35921" dir="2700000" algn="ctr" rotWithShape="0">
              <a:srgbClr val="B2B2B2"/>
            </a:outerShdw>
          </a:effectLst>
        </p:spPr>
        <p:txBody>
          <a:bodyPr lIns="92075" tIns="46038" rIns="92075" bIns="46038" anchor="ctr"/>
          <a:lstStyle/>
          <a:p>
            <a:pPr marL="344488" indent="-344488" algn="ctr">
              <a:lnSpc>
                <a:spcPct val="95000"/>
              </a:lnSpc>
              <a:defRPr/>
            </a:pPr>
            <a:r>
              <a:rPr lang="en-US" sz="1100" b="0">
                <a:latin typeface="+mn-lt"/>
              </a:rPr>
              <a:t>Military</a:t>
            </a:r>
          </a:p>
          <a:p>
            <a:pPr marL="344488" indent="-344488" algn="ctr">
              <a:lnSpc>
                <a:spcPct val="95000"/>
              </a:lnSpc>
              <a:defRPr/>
            </a:pPr>
            <a:r>
              <a:rPr lang="en-US" sz="1100" b="0">
                <a:latin typeface="+mn-lt"/>
              </a:rPr>
              <a:t>Support</a:t>
            </a:r>
          </a:p>
          <a:p>
            <a:pPr marL="344488" indent="-344488" algn="ctr">
              <a:lnSpc>
                <a:spcPct val="95000"/>
              </a:lnSpc>
              <a:defRPr/>
            </a:pPr>
            <a:r>
              <a:rPr lang="en-US" sz="1100" b="0">
                <a:latin typeface="+mn-lt"/>
              </a:rPr>
              <a:t>Branch</a:t>
            </a:r>
          </a:p>
        </p:txBody>
      </p:sp>
      <p:sp>
        <p:nvSpPr>
          <p:cNvPr id="712745" name="Rectangle 41"/>
          <p:cNvSpPr>
            <a:spLocks noChangeArrowheads="1"/>
          </p:cNvSpPr>
          <p:nvPr/>
        </p:nvSpPr>
        <p:spPr bwMode="auto">
          <a:xfrm>
            <a:off x="1433513" y="5397500"/>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endParaRPr lang="en-US" sz="1300" b="0">
              <a:solidFill>
                <a:srgbClr val="000082"/>
              </a:solidFill>
              <a:latin typeface="+mn-lt"/>
            </a:endParaRPr>
          </a:p>
          <a:p>
            <a:pPr marL="344488" indent="-344488">
              <a:lnSpc>
                <a:spcPct val="90000"/>
              </a:lnSpc>
              <a:defRPr/>
            </a:pPr>
            <a:r>
              <a:rPr lang="en-US" sz="1300" b="0">
                <a:solidFill>
                  <a:srgbClr val="000082"/>
                </a:solidFill>
                <a:latin typeface="+mn-lt"/>
              </a:rPr>
              <a:t>LANG</a:t>
            </a:r>
          </a:p>
        </p:txBody>
      </p:sp>
      <p:sp>
        <p:nvSpPr>
          <p:cNvPr id="712746" name="Rectangle 42"/>
          <p:cNvSpPr>
            <a:spLocks noChangeArrowheads="1"/>
          </p:cNvSpPr>
          <p:nvPr/>
        </p:nvSpPr>
        <p:spPr bwMode="auto">
          <a:xfrm>
            <a:off x="3714750" y="3598863"/>
            <a:ext cx="762000" cy="863600"/>
          </a:xfrm>
          <a:prstGeom prst="rect">
            <a:avLst/>
          </a:prstGeom>
          <a:noFill/>
          <a:ln w="9525">
            <a:noFill/>
            <a:miter lim="800000"/>
            <a:headEnd/>
            <a:tailEnd/>
          </a:ln>
          <a:effectLst/>
        </p:spPr>
        <p:txBody>
          <a:bodyPr wrap="none" lIns="92075" tIns="46038" rIns="92075" bIns="46038" anchor="ctr"/>
          <a:lstStyle/>
          <a:p>
            <a:pPr>
              <a:lnSpc>
                <a:spcPct val="90000"/>
              </a:lnSpc>
              <a:defRPr/>
            </a:pPr>
            <a:r>
              <a:rPr lang="en-US" sz="1300" b="0">
                <a:solidFill>
                  <a:srgbClr val="000082"/>
                </a:solidFill>
                <a:latin typeface="+mn-lt"/>
              </a:rPr>
              <a:t>NWS</a:t>
            </a:r>
          </a:p>
          <a:p>
            <a:pPr>
              <a:lnSpc>
                <a:spcPct val="90000"/>
              </a:lnSpc>
              <a:defRPr/>
            </a:pPr>
            <a:r>
              <a:rPr lang="en-US" sz="1300" b="0">
                <a:solidFill>
                  <a:srgbClr val="000082"/>
                </a:solidFill>
                <a:latin typeface="+mn-lt"/>
              </a:rPr>
              <a:t>USGS</a:t>
            </a:r>
          </a:p>
          <a:p>
            <a:pPr>
              <a:lnSpc>
                <a:spcPct val="90000"/>
              </a:lnSpc>
              <a:defRPr/>
            </a:pPr>
            <a:r>
              <a:rPr lang="en-US" sz="1300" b="0">
                <a:solidFill>
                  <a:srgbClr val="000082"/>
                </a:solidFill>
                <a:latin typeface="+mn-lt"/>
              </a:rPr>
              <a:t>USCG</a:t>
            </a:r>
          </a:p>
          <a:p>
            <a:pPr>
              <a:lnSpc>
                <a:spcPct val="90000"/>
              </a:lnSpc>
              <a:defRPr/>
            </a:pPr>
            <a:r>
              <a:rPr lang="en-US" sz="1300" b="0">
                <a:solidFill>
                  <a:srgbClr val="000082"/>
                </a:solidFill>
                <a:latin typeface="+mn-lt"/>
              </a:rPr>
              <a:t>USACE</a:t>
            </a:r>
          </a:p>
          <a:p>
            <a:pPr>
              <a:lnSpc>
                <a:spcPct val="90000"/>
              </a:lnSpc>
              <a:defRPr/>
            </a:pPr>
            <a:r>
              <a:rPr lang="en-US" sz="1300" b="0">
                <a:solidFill>
                  <a:srgbClr val="000082"/>
                </a:solidFill>
                <a:latin typeface="+mn-lt"/>
              </a:rPr>
              <a:t>LSUES</a:t>
            </a:r>
            <a:br>
              <a:rPr lang="en-US" sz="1300" b="0">
                <a:solidFill>
                  <a:srgbClr val="000082"/>
                </a:solidFill>
                <a:latin typeface="+mn-lt"/>
              </a:rPr>
            </a:br>
            <a:r>
              <a:rPr lang="en-US" sz="1300" b="0">
                <a:solidFill>
                  <a:srgbClr val="000082"/>
                </a:solidFill>
                <a:latin typeface="+mn-lt"/>
              </a:rPr>
              <a:t>LSU CERA</a:t>
            </a:r>
          </a:p>
        </p:txBody>
      </p:sp>
      <p:sp>
        <p:nvSpPr>
          <p:cNvPr id="712747" name="Rectangle 43"/>
          <p:cNvSpPr>
            <a:spLocks noChangeArrowheads="1"/>
          </p:cNvSpPr>
          <p:nvPr/>
        </p:nvSpPr>
        <p:spPr bwMode="auto">
          <a:xfrm>
            <a:off x="455613" y="1420813"/>
            <a:ext cx="838200" cy="457200"/>
          </a:xfrm>
          <a:prstGeom prst="rect">
            <a:avLst/>
          </a:prstGeom>
          <a:noFill/>
          <a:ln w="9525">
            <a:noFill/>
            <a:miter lim="800000"/>
            <a:headEnd/>
            <a:tailEnd/>
          </a:ln>
          <a:effectLst/>
        </p:spPr>
        <p:txBody>
          <a:bodyPr wrap="none" lIns="92075" tIns="46038" rIns="92075" bIns="46038" anchor="ctr"/>
          <a:lstStyle/>
          <a:p>
            <a:pPr marL="344488" indent="-344488">
              <a:lnSpc>
                <a:spcPct val="90000"/>
              </a:lnSpc>
              <a:defRPr/>
            </a:pPr>
            <a:r>
              <a:rPr lang="en-US" sz="1500" dirty="0">
                <a:solidFill>
                  <a:srgbClr val="777777"/>
                </a:solidFill>
                <a:latin typeface="+mn-lt"/>
              </a:rPr>
              <a:t>GOHSEP EOC</a:t>
            </a:r>
          </a:p>
        </p:txBody>
      </p:sp>
      <p:sp>
        <p:nvSpPr>
          <p:cNvPr id="712748" name="Freeform 44"/>
          <p:cNvSpPr>
            <a:spLocks/>
          </p:cNvSpPr>
          <p:nvPr/>
        </p:nvSpPr>
        <p:spPr bwMode="auto">
          <a:xfrm>
            <a:off x="95250" y="1762125"/>
            <a:ext cx="2259013" cy="211138"/>
          </a:xfrm>
          <a:custGeom>
            <a:avLst/>
            <a:gdLst/>
            <a:ahLst/>
            <a:cxnLst>
              <a:cxn ang="0">
                <a:pos x="1404" y="204"/>
              </a:cxn>
              <a:cxn ang="0">
                <a:pos x="1402" y="184"/>
              </a:cxn>
              <a:cxn ang="0">
                <a:pos x="1395" y="165"/>
              </a:cxn>
              <a:cxn ang="0">
                <a:pos x="1384" y="147"/>
              </a:cxn>
              <a:cxn ang="0">
                <a:pos x="1370" y="132"/>
              </a:cxn>
              <a:cxn ang="0">
                <a:pos x="1353" y="120"/>
              </a:cxn>
              <a:cxn ang="0">
                <a:pos x="1333" y="110"/>
              </a:cxn>
              <a:cxn ang="0">
                <a:pos x="1311" y="105"/>
              </a:cxn>
              <a:cxn ang="0">
                <a:pos x="1287" y="103"/>
              </a:cxn>
              <a:cxn ang="0">
                <a:pos x="819" y="103"/>
              </a:cxn>
              <a:cxn ang="0">
                <a:pos x="796" y="100"/>
              </a:cxn>
              <a:cxn ang="0">
                <a:pos x="774" y="95"/>
              </a:cxn>
              <a:cxn ang="0">
                <a:pos x="754" y="85"/>
              </a:cxn>
              <a:cxn ang="0">
                <a:pos x="737" y="73"/>
              </a:cxn>
              <a:cxn ang="0">
                <a:pos x="722" y="58"/>
              </a:cxn>
              <a:cxn ang="0">
                <a:pos x="711" y="40"/>
              </a:cxn>
              <a:cxn ang="0">
                <a:pos x="705" y="21"/>
              </a:cxn>
              <a:cxn ang="0">
                <a:pos x="702" y="0"/>
              </a:cxn>
              <a:cxn ang="0">
                <a:pos x="700" y="21"/>
              </a:cxn>
              <a:cxn ang="0">
                <a:pos x="693" y="40"/>
              </a:cxn>
              <a:cxn ang="0">
                <a:pos x="682" y="58"/>
              </a:cxn>
              <a:cxn ang="0">
                <a:pos x="668" y="73"/>
              </a:cxn>
              <a:cxn ang="0">
                <a:pos x="651" y="85"/>
              </a:cxn>
              <a:cxn ang="0">
                <a:pos x="631" y="95"/>
              </a:cxn>
              <a:cxn ang="0">
                <a:pos x="609" y="100"/>
              </a:cxn>
              <a:cxn ang="0">
                <a:pos x="585" y="103"/>
              </a:cxn>
              <a:cxn ang="0">
                <a:pos x="117" y="103"/>
              </a:cxn>
              <a:cxn ang="0">
                <a:pos x="94" y="105"/>
              </a:cxn>
              <a:cxn ang="0">
                <a:pos x="72" y="110"/>
              </a:cxn>
              <a:cxn ang="0">
                <a:pos x="52" y="120"/>
              </a:cxn>
              <a:cxn ang="0">
                <a:pos x="35" y="132"/>
              </a:cxn>
              <a:cxn ang="0">
                <a:pos x="20" y="147"/>
              </a:cxn>
              <a:cxn ang="0">
                <a:pos x="9" y="165"/>
              </a:cxn>
              <a:cxn ang="0">
                <a:pos x="3" y="184"/>
              </a:cxn>
              <a:cxn ang="0">
                <a:pos x="0" y="204"/>
              </a:cxn>
            </a:cxnLst>
            <a:rect l="0" t="0" r="r" b="b"/>
            <a:pathLst>
              <a:path w="1405" h="205">
                <a:moveTo>
                  <a:pt x="1404" y="204"/>
                </a:moveTo>
                <a:lnTo>
                  <a:pt x="1402" y="184"/>
                </a:lnTo>
                <a:lnTo>
                  <a:pt x="1395" y="165"/>
                </a:lnTo>
                <a:lnTo>
                  <a:pt x="1384" y="147"/>
                </a:lnTo>
                <a:lnTo>
                  <a:pt x="1370" y="132"/>
                </a:lnTo>
                <a:lnTo>
                  <a:pt x="1353" y="120"/>
                </a:lnTo>
                <a:lnTo>
                  <a:pt x="1333" y="110"/>
                </a:lnTo>
                <a:lnTo>
                  <a:pt x="1311" y="105"/>
                </a:lnTo>
                <a:lnTo>
                  <a:pt x="1287" y="103"/>
                </a:lnTo>
                <a:lnTo>
                  <a:pt x="819" y="103"/>
                </a:lnTo>
                <a:lnTo>
                  <a:pt x="796" y="100"/>
                </a:lnTo>
                <a:lnTo>
                  <a:pt x="774" y="95"/>
                </a:lnTo>
                <a:lnTo>
                  <a:pt x="754" y="85"/>
                </a:lnTo>
                <a:lnTo>
                  <a:pt x="737" y="73"/>
                </a:lnTo>
                <a:lnTo>
                  <a:pt x="722" y="58"/>
                </a:lnTo>
                <a:lnTo>
                  <a:pt x="711" y="40"/>
                </a:lnTo>
                <a:lnTo>
                  <a:pt x="705" y="21"/>
                </a:lnTo>
                <a:lnTo>
                  <a:pt x="702" y="0"/>
                </a:lnTo>
                <a:lnTo>
                  <a:pt x="700" y="21"/>
                </a:lnTo>
                <a:lnTo>
                  <a:pt x="693" y="40"/>
                </a:lnTo>
                <a:lnTo>
                  <a:pt x="682" y="58"/>
                </a:lnTo>
                <a:lnTo>
                  <a:pt x="668" y="73"/>
                </a:lnTo>
                <a:lnTo>
                  <a:pt x="651" y="85"/>
                </a:lnTo>
                <a:lnTo>
                  <a:pt x="631" y="95"/>
                </a:lnTo>
                <a:lnTo>
                  <a:pt x="609" y="100"/>
                </a:lnTo>
                <a:lnTo>
                  <a:pt x="585" y="103"/>
                </a:lnTo>
                <a:lnTo>
                  <a:pt x="117" y="103"/>
                </a:lnTo>
                <a:lnTo>
                  <a:pt x="94" y="105"/>
                </a:lnTo>
                <a:lnTo>
                  <a:pt x="72" y="110"/>
                </a:lnTo>
                <a:lnTo>
                  <a:pt x="52" y="120"/>
                </a:lnTo>
                <a:lnTo>
                  <a:pt x="35" y="132"/>
                </a:lnTo>
                <a:lnTo>
                  <a:pt x="20" y="147"/>
                </a:lnTo>
                <a:lnTo>
                  <a:pt x="9" y="165"/>
                </a:lnTo>
                <a:lnTo>
                  <a:pt x="3" y="184"/>
                </a:lnTo>
                <a:lnTo>
                  <a:pt x="0" y="204"/>
                </a:lnTo>
              </a:path>
            </a:pathLst>
          </a:custGeom>
          <a:noFill/>
          <a:ln w="19050" cap="rnd" cmpd="sng">
            <a:solidFill>
              <a:srgbClr val="5F5F5F"/>
            </a:solidFill>
            <a:prstDash val="solid"/>
            <a:round/>
            <a:headEnd type="none" w="sm" len="sm"/>
            <a:tailEnd type="none" w="sm" len="sm"/>
          </a:ln>
          <a:effectLst/>
        </p:spPr>
        <p:txBody>
          <a:bodyPr/>
          <a:lstStyle/>
          <a:p>
            <a:pPr>
              <a:defRPr/>
            </a:pPr>
            <a:endParaRPr lang="en-US">
              <a:latin typeface="+mn-lt"/>
            </a:endParaRPr>
          </a:p>
        </p:txBody>
      </p:sp>
      <p:sp>
        <p:nvSpPr>
          <p:cNvPr id="712749" name="Rectangle 45"/>
          <p:cNvSpPr>
            <a:spLocks noChangeArrowheads="1"/>
          </p:cNvSpPr>
          <p:nvPr/>
        </p:nvSpPr>
        <p:spPr bwMode="auto">
          <a:xfrm>
            <a:off x="2744788" y="1209675"/>
            <a:ext cx="3368675" cy="441325"/>
          </a:xfrm>
          <a:prstGeom prst="rect">
            <a:avLst/>
          </a:prstGeom>
          <a:solidFill>
            <a:srgbClr val="801227"/>
          </a:solidFill>
          <a:ln w="9525">
            <a:solidFill>
              <a:srgbClr val="000036"/>
            </a:solidFill>
            <a:miter lim="800000"/>
            <a:headEnd/>
            <a:tailEnd/>
          </a:ln>
          <a:effectLst>
            <a:outerShdw dist="35921" dir="2700000" algn="ctr" rotWithShape="0">
              <a:srgbClr val="B2B2B2"/>
            </a:outerShdw>
          </a:effectLst>
        </p:spPr>
        <p:txBody>
          <a:bodyPr wrap="none" lIns="0" tIns="0" rIns="0" bIns="0" anchor="ctr"/>
          <a:lstStyle/>
          <a:p>
            <a:pPr marL="344488" indent="-344488" algn="ctr">
              <a:lnSpc>
                <a:spcPct val="85000"/>
              </a:lnSpc>
              <a:defRPr/>
            </a:pPr>
            <a:r>
              <a:rPr lang="en-US" sz="2000" b="0" dirty="0" smtClean="0">
                <a:solidFill>
                  <a:schemeClr val="bg1"/>
                </a:solidFill>
                <a:latin typeface="+mj-lt"/>
              </a:rPr>
              <a:t>     </a:t>
            </a:r>
            <a:r>
              <a:rPr lang="en-US" sz="1900" b="0" dirty="0" smtClean="0">
                <a:solidFill>
                  <a:schemeClr val="bg1"/>
                </a:solidFill>
                <a:latin typeface="+mj-lt"/>
              </a:rPr>
              <a:t>Unified Command Group</a:t>
            </a:r>
            <a:endParaRPr lang="en-US" sz="1900" b="0" dirty="0">
              <a:solidFill>
                <a:schemeClr val="bg1"/>
              </a:solidFill>
              <a:latin typeface="+mj-lt"/>
            </a:endParaRPr>
          </a:p>
        </p:txBody>
      </p:sp>
      <p:pic>
        <p:nvPicPr>
          <p:cNvPr id="17454" name="Picture 46"/>
          <p:cNvPicPr>
            <a:picLocks noChangeAspect="1" noChangeArrowheads="1"/>
          </p:cNvPicPr>
          <p:nvPr/>
        </p:nvPicPr>
        <p:blipFill>
          <a:blip r:embed="rId3" cstate="print">
            <a:clrChange>
              <a:clrFrom>
                <a:srgbClr val="FEFEFE"/>
              </a:clrFrom>
              <a:clrTo>
                <a:srgbClr val="FEFEFE">
                  <a:alpha val="0"/>
                </a:srgbClr>
              </a:clrTo>
            </a:clrChange>
          </a:blip>
          <a:srcRect l="13235" t="-1500"/>
          <a:stretch>
            <a:fillRect/>
          </a:stretch>
        </p:blipFill>
        <p:spPr bwMode="auto">
          <a:xfrm>
            <a:off x="2867025" y="974725"/>
            <a:ext cx="214313" cy="671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800" dirty="0" smtClean="0">
                <a:solidFill>
                  <a:srgbClr val="C00000"/>
                </a:solidFill>
              </a:rPr>
              <a:t>www.LABEOC.com</a:t>
            </a:r>
          </a:p>
        </p:txBody>
      </p:sp>
      <p:sp>
        <p:nvSpPr>
          <p:cNvPr id="9219" name="Rectangle 3"/>
          <p:cNvSpPr>
            <a:spLocks noChangeArrowheads="1"/>
          </p:cNvSpPr>
          <p:nvPr/>
        </p:nvSpPr>
        <p:spPr bwMode="auto">
          <a:xfrm>
            <a:off x="457200" y="1600201"/>
            <a:ext cx="8229600" cy="2362199"/>
          </a:xfrm>
          <a:prstGeom prst="rect">
            <a:avLst/>
          </a:prstGeom>
          <a:noFill/>
          <a:ln w="9525">
            <a:noFill/>
            <a:miter lim="800000"/>
            <a:headEnd/>
            <a:tailEnd/>
          </a:ln>
        </p:spPr>
        <p:txBody>
          <a:bodyPr/>
          <a:lstStyle/>
          <a:p>
            <a:pPr marL="342900" indent="-342900" algn="ctr">
              <a:spcBef>
                <a:spcPct val="20000"/>
              </a:spcBef>
            </a:pPr>
            <a:r>
              <a:rPr lang="en-US" sz="4400" i="1" dirty="0" smtClean="0">
                <a:latin typeface="+mj-lt"/>
              </a:rPr>
              <a:t>Louisiana Business Emergency Operations Center </a:t>
            </a:r>
          </a:p>
          <a:p>
            <a:pPr marL="342900" indent="-342900" algn="ctr">
              <a:spcBef>
                <a:spcPct val="20000"/>
              </a:spcBef>
            </a:pPr>
            <a:r>
              <a:rPr lang="en-US" i="1" dirty="0" smtClean="0">
                <a:latin typeface="+mj-lt"/>
              </a:rPr>
              <a:t>A Partnership Of</a:t>
            </a:r>
            <a:endParaRPr lang="en-US" i="1" dirty="0">
              <a:latin typeface="+mj-lt"/>
            </a:endParaRPr>
          </a:p>
        </p:txBody>
      </p:sp>
      <p:pic>
        <p:nvPicPr>
          <p:cNvPr id="4" name="Picture 3" descr="GOHSEP_Med.jpg"/>
          <p:cNvPicPr>
            <a:picLocks noChangeAspect="1"/>
          </p:cNvPicPr>
          <p:nvPr/>
        </p:nvPicPr>
        <p:blipFill>
          <a:blip r:embed="rId3" cstate="print"/>
          <a:stretch>
            <a:fillRect/>
          </a:stretch>
        </p:blipFill>
        <p:spPr>
          <a:xfrm>
            <a:off x="2133600" y="3733800"/>
            <a:ext cx="1524000" cy="1464236"/>
          </a:xfrm>
          <a:prstGeom prst="rect">
            <a:avLst/>
          </a:prstGeom>
          <a:ln w="25400" cap="rnd" cmpd="sng">
            <a:solidFill>
              <a:schemeClr val="tx1"/>
            </a:solidFill>
          </a:ln>
        </p:spPr>
      </p:pic>
      <p:pic>
        <p:nvPicPr>
          <p:cNvPr id="6" name="Picture 5" descr="NIMSAT logo.jpg"/>
          <p:cNvPicPr>
            <a:picLocks noChangeAspect="1"/>
          </p:cNvPicPr>
          <p:nvPr/>
        </p:nvPicPr>
        <p:blipFill>
          <a:blip r:embed="rId4" cstate="print"/>
          <a:stretch>
            <a:fillRect/>
          </a:stretch>
        </p:blipFill>
        <p:spPr>
          <a:xfrm>
            <a:off x="1600200" y="5410200"/>
            <a:ext cx="2707857" cy="990600"/>
          </a:xfrm>
          <a:prstGeom prst="rect">
            <a:avLst/>
          </a:prstGeom>
        </p:spPr>
      </p:pic>
      <p:pic>
        <p:nvPicPr>
          <p:cNvPr id="11" name="Picture 10" descr="LED with white background.gif"/>
          <p:cNvPicPr>
            <a:picLocks noChangeAspect="1"/>
          </p:cNvPicPr>
          <p:nvPr/>
        </p:nvPicPr>
        <p:blipFill>
          <a:blip r:embed="rId5" cstate="print"/>
          <a:stretch>
            <a:fillRect/>
          </a:stretch>
        </p:blipFill>
        <p:spPr>
          <a:xfrm>
            <a:off x="4876800" y="4191000"/>
            <a:ext cx="2742428" cy="504825"/>
          </a:xfrm>
          <a:prstGeom prst="rect">
            <a:avLst/>
          </a:prstGeom>
        </p:spPr>
      </p:pic>
      <p:pic>
        <p:nvPicPr>
          <p:cNvPr id="8" name="Picture 1" descr="image002"/>
          <p:cNvPicPr>
            <a:picLocks noChangeAspect="1" noChangeArrowheads="1"/>
          </p:cNvPicPr>
          <p:nvPr/>
        </p:nvPicPr>
        <p:blipFill>
          <a:blip r:embed="rId6"/>
          <a:srcRect/>
          <a:stretch>
            <a:fillRect/>
          </a:stretch>
        </p:blipFill>
        <p:spPr bwMode="auto">
          <a:xfrm>
            <a:off x="5029200" y="5257800"/>
            <a:ext cx="1845029" cy="893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Need to Enhance Collaboration</a:t>
            </a:r>
            <a:endParaRPr lang="en-US" dirty="0"/>
          </a:p>
        </p:txBody>
      </p:sp>
      <p:graphicFrame>
        <p:nvGraphicFramePr>
          <p:cNvPr id="5" name="Content Placeholder 4"/>
          <p:cNvGraphicFramePr>
            <a:graphicFrameLocks noGrp="1"/>
          </p:cNvGraphicFramePr>
          <p:nvPr>
            <p:ph idx="1"/>
          </p:nvPr>
        </p:nvGraphicFramePr>
        <p:xfrm>
          <a:off x="685800" y="1779588"/>
          <a:ext cx="7772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Private Sector</a:t>
            </a:r>
          </a:p>
        </p:txBody>
      </p:sp>
      <p:sp>
        <p:nvSpPr>
          <p:cNvPr id="4099" name="Rectangle 7"/>
          <p:cNvSpPr>
            <a:spLocks noGrp="1" noChangeArrowheads="1"/>
          </p:cNvSpPr>
          <p:nvPr>
            <p:ph type="body" sz="half" idx="1"/>
          </p:nvPr>
        </p:nvSpPr>
        <p:spPr>
          <a:xfrm>
            <a:off x="152400" y="1524000"/>
            <a:ext cx="8839200" cy="5105400"/>
          </a:xfrm>
        </p:spPr>
        <p:txBody>
          <a:bodyPr/>
          <a:lstStyle/>
          <a:p>
            <a:endParaRPr lang="en-US" sz="1200" dirty="0" smtClean="0"/>
          </a:p>
          <a:p>
            <a:r>
              <a:rPr lang="en-US" sz="2400" dirty="0" smtClean="0">
                <a:latin typeface="+mj-lt"/>
              </a:rPr>
              <a:t>Disaster </a:t>
            </a:r>
            <a:r>
              <a:rPr lang="en-US" sz="2400" u="sng" dirty="0" smtClean="0">
                <a:latin typeface="+mj-lt"/>
              </a:rPr>
              <a:t>Recovery</a:t>
            </a:r>
            <a:r>
              <a:rPr lang="en-US" sz="2400" dirty="0" smtClean="0">
                <a:latin typeface="+mj-lt"/>
              </a:rPr>
              <a:t> and </a:t>
            </a:r>
            <a:r>
              <a:rPr lang="en-US" sz="2400" u="sng" dirty="0" smtClean="0">
                <a:latin typeface="+mj-lt"/>
              </a:rPr>
              <a:t>Resiliency</a:t>
            </a:r>
            <a:r>
              <a:rPr lang="en-US" sz="2400" dirty="0" smtClean="0">
                <a:latin typeface="+mj-lt"/>
              </a:rPr>
              <a:t> are directly connected to the private and nonprofit sector</a:t>
            </a:r>
          </a:p>
          <a:p>
            <a:endParaRPr lang="en-US" sz="1000" dirty="0" smtClean="0">
              <a:latin typeface="+mj-lt"/>
            </a:endParaRPr>
          </a:p>
          <a:p>
            <a:r>
              <a:rPr lang="en-US" sz="2400" dirty="0" smtClean="0">
                <a:latin typeface="+mj-lt"/>
              </a:rPr>
              <a:t>Owns 98% supply chains and distribution networks</a:t>
            </a:r>
          </a:p>
          <a:p>
            <a:endParaRPr lang="en-US" sz="1000" dirty="0" smtClean="0">
              <a:latin typeface="+mj-lt"/>
            </a:endParaRPr>
          </a:p>
          <a:p>
            <a:r>
              <a:rPr lang="en-US" sz="2400" dirty="0" smtClean="0">
                <a:latin typeface="+mj-lt"/>
              </a:rPr>
              <a:t>Operates 85% of Critical Infrastructures and Key Resources (CIKR)</a:t>
            </a:r>
          </a:p>
          <a:p>
            <a:endParaRPr lang="en-US" sz="1000" dirty="0" smtClean="0">
              <a:latin typeface="+mj-lt"/>
            </a:endParaRPr>
          </a:p>
          <a:p>
            <a:r>
              <a:rPr lang="en-US" sz="2400" dirty="0" smtClean="0">
                <a:latin typeface="+mj-lt"/>
              </a:rPr>
              <a:t>Has the expertise and assets, but unable to support without organized direction</a:t>
            </a:r>
          </a:p>
        </p:txBody>
      </p:sp>
      <p:pic>
        <p:nvPicPr>
          <p:cNvPr id="4100" name="Picture 5"/>
          <p:cNvPicPr>
            <a:picLocks noChangeAspect="1" noChangeArrowheads="1"/>
          </p:cNvPicPr>
          <p:nvPr/>
        </p:nvPicPr>
        <p:blipFill>
          <a:blip r:embed="rId3" cstate="print"/>
          <a:srcRect/>
          <a:stretch>
            <a:fillRect/>
          </a:stretch>
        </p:blipFill>
        <p:spPr bwMode="auto">
          <a:xfrm>
            <a:off x="3352800" y="4953000"/>
            <a:ext cx="2895600" cy="17367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LABEOC Mission</a:t>
            </a:r>
            <a:endParaRPr lang="en-US" sz="3800" dirty="0"/>
          </a:p>
        </p:txBody>
      </p:sp>
      <p:sp>
        <p:nvSpPr>
          <p:cNvPr id="3" name="Content Placeholder 2"/>
          <p:cNvSpPr>
            <a:spLocks noGrp="1"/>
          </p:cNvSpPr>
          <p:nvPr>
            <p:ph idx="1"/>
          </p:nvPr>
        </p:nvSpPr>
        <p:spPr/>
        <p:txBody>
          <a:bodyPr/>
          <a:lstStyle/>
          <a:p>
            <a:r>
              <a:rPr lang="en-US" sz="2000" i="1" dirty="0" smtClean="0">
                <a:latin typeface="+mj-lt"/>
              </a:rPr>
              <a:t>To support disaster management in Louisiana by developing an accurate understanding of economic impacts to critical infrastructures and major economic drivers, as well as facilitating the coordination of businesses and volunteer organizations with the public sector through enhanced resource and information management. </a:t>
            </a:r>
          </a:p>
          <a:p>
            <a:endParaRPr lang="en-US" sz="2000" i="1" dirty="0" smtClean="0">
              <a:latin typeface="+mj-lt"/>
            </a:endParaRPr>
          </a:p>
          <a:p>
            <a:r>
              <a:rPr lang="en-US" sz="2000" i="1" dirty="0" smtClean="0">
                <a:latin typeface="+mj-lt"/>
              </a:rPr>
              <a:t>Through the Louisiana BEOC, the State of Louisiana will improve disaster preparedness and response, reduce reliance on FEMA and other federal assistance, thereby maximizing business, industry and economic stabilization, returning the business environment to normal operations as quickly as possible. </a:t>
            </a:r>
          </a:p>
          <a:p>
            <a:pPr>
              <a:buNone/>
            </a:pPr>
            <a:endParaRPr lang="en-US"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601663"/>
          </a:xfrm>
        </p:spPr>
        <p:txBody>
          <a:bodyPr/>
          <a:lstStyle/>
          <a:p>
            <a:pPr algn="r"/>
            <a:r>
              <a:rPr lang="en-US" dirty="0" smtClean="0"/>
              <a:t>Proposed Organizational Summary</a:t>
            </a:r>
            <a:endParaRPr lang="en-US" dirty="0"/>
          </a:p>
        </p:txBody>
      </p:sp>
      <p:grpSp>
        <p:nvGrpSpPr>
          <p:cNvPr id="69" name="Group 68"/>
          <p:cNvGrpSpPr/>
          <p:nvPr/>
        </p:nvGrpSpPr>
        <p:grpSpPr>
          <a:xfrm>
            <a:off x="838200" y="1905000"/>
            <a:ext cx="7543800" cy="4628317"/>
            <a:chOff x="838200" y="1600200"/>
            <a:chExt cx="7543800" cy="4628317"/>
          </a:xfrm>
        </p:grpSpPr>
        <p:cxnSp>
          <p:nvCxnSpPr>
            <p:cNvPr id="70" name="Straight Connector 69"/>
            <p:cNvCxnSpPr>
              <a:stCxn id="71" idx="2"/>
            </p:cNvCxnSpPr>
            <p:nvPr/>
          </p:nvCxnSpPr>
          <p:spPr>
            <a:xfrm rot="5400000">
              <a:off x="3656808" y="3352802"/>
              <a:ext cx="1677195" cy="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5"/>
            <p:cNvSpPr txBox="1"/>
            <p:nvPr/>
          </p:nvSpPr>
          <p:spPr>
            <a:xfrm>
              <a:off x="3657600" y="1600200"/>
              <a:ext cx="1676400" cy="914400"/>
            </a:xfrm>
            <a:prstGeom prst="rect">
              <a:avLst/>
            </a:prstGeom>
            <a:no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atin typeface="+mj-lt"/>
                </a:rPr>
                <a:t>B-EOC Incident Commander</a:t>
              </a:r>
              <a:endParaRPr lang="en-US" dirty="0">
                <a:latin typeface="+mj-lt"/>
              </a:endParaRPr>
            </a:p>
          </p:txBody>
        </p:sp>
        <p:sp>
          <p:nvSpPr>
            <p:cNvPr id="72" name="TextBox 6"/>
            <p:cNvSpPr txBox="1"/>
            <p:nvPr/>
          </p:nvSpPr>
          <p:spPr>
            <a:xfrm>
              <a:off x="3657600" y="2590800"/>
              <a:ext cx="1676400" cy="914400"/>
            </a:xfrm>
            <a:prstGeom prst="rect">
              <a:avLst/>
            </a:prstGeom>
            <a:solidFill>
              <a:schemeClr val="bg1"/>
            </a:solid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atin typeface="+mj-lt"/>
                </a:rPr>
                <a:t>Deputy Incident Commander</a:t>
              </a:r>
              <a:endParaRPr lang="en-US" dirty="0">
                <a:latin typeface="+mj-lt"/>
              </a:endParaRPr>
            </a:p>
          </p:txBody>
        </p:sp>
        <p:sp>
          <p:nvSpPr>
            <p:cNvPr id="73" name="TextBox 8"/>
            <p:cNvSpPr txBox="1"/>
            <p:nvPr/>
          </p:nvSpPr>
          <p:spPr>
            <a:xfrm>
              <a:off x="838200" y="4221480"/>
              <a:ext cx="1676400" cy="584775"/>
            </a:xfrm>
            <a:prstGeom prst="rect">
              <a:avLst/>
            </a:prstGeom>
            <a:no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mj-lt"/>
                </a:rPr>
                <a:t>Operations Section</a:t>
              </a:r>
              <a:endParaRPr lang="en-US" sz="1600" dirty="0">
                <a:latin typeface="+mj-lt"/>
              </a:endParaRPr>
            </a:p>
          </p:txBody>
        </p:sp>
        <p:sp>
          <p:nvSpPr>
            <p:cNvPr id="74" name="TextBox 9"/>
            <p:cNvSpPr txBox="1"/>
            <p:nvPr/>
          </p:nvSpPr>
          <p:spPr>
            <a:xfrm>
              <a:off x="3657600" y="4196178"/>
              <a:ext cx="1676400" cy="584775"/>
            </a:xfrm>
            <a:prstGeom prst="rect">
              <a:avLst/>
            </a:prstGeom>
            <a:no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mj-lt"/>
                </a:rPr>
                <a:t>Planning Section</a:t>
              </a:r>
              <a:endParaRPr lang="en-US" sz="1600" dirty="0">
                <a:latin typeface="+mj-lt"/>
              </a:endParaRPr>
            </a:p>
          </p:txBody>
        </p:sp>
        <p:sp>
          <p:nvSpPr>
            <p:cNvPr id="75" name="TextBox 10"/>
            <p:cNvSpPr txBox="1"/>
            <p:nvPr/>
          </p:nvSpPr>
          <p:spPr>
            <a:xfrm>
              <a:off x="6400800" y="4202430"/>
              <a:ext cx="1676400" cy="598170"/>
            </a:xfrm>
            <a:prstGeom prst="rect">
              <a:avLst/>
            </a:prstGeom>
            <a:no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mj-lt"/>
                </a:rPr>
                <a:t>Logistics Section</a:t>
              </a:r>
              <a:endParaRPr lang="en-US" sz="1600" dirty="0">
                <a:latin typeface="+mj-lt"/>
              </a:endParaRPr>
            </a:p>
          </p:txBody>
        </p:sp>
        <p:cxnSp>
          <p:nvCxnSpPr>
            <p:cNvPr id="76" name="Straight Connector 75"/>
            <p:cNvCxnSpPr/>
            <p:nvPr/>
          </p:nvCxnSpPr>
          <p:spPr>
            <a:xfrm>
              <a:off x="1676400" y="4037012"/>
              <a:ext cx="556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1606828" y="4120634"/>
              <a:ext cx="13993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614502" y="5185708"/>
              <a:ext cx="752991"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40"/>
            <p:cNvSpPr txBox="1"/>
            <p:nvPr/>
          </p:nvSpPr>
          <p:spPr>
            <a:xfrm>
              <a:off x="1143000" y="5014555"/>
              <a:ext cx="21336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Business Ops Branch</a:t>
              </a:r>
              <a:endParaRPr lang="en-US" sz="1400" dirty="0">
                <a:latin typeface="+mj-lt"/>
              </a:endParaRPr>
            </a:p>
          </p:txBody>
        </p:sp>
        <p:sp>
          <p:nvSpPr>
            <p:cNvPr id="80" name="TextBox 41"/>
            <p:cNvSpPr txBox="1"/>
            <p:nvPr/>
          </p:nvSpPr>
          <p:spPr>
            <a:xfrm>
              <a:off x="1143000" y="5407223"/>
              <a:ext cx="20574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VOAD Ops Branch</a:t>
              </a:r>
              <a:endParaRPr lang="en-US" sz="1400" dirty="0">
                <a:latin typeface="+mj-lt"/>
              </a:endParaRPr>
            </a:p>
          </p:txBody>
        </p:sp>
        <p:cxnSp>
          <p:nvCxnSpPr>
            <p:cNvPr id="81" name="Straight Connector 80"/>
            <p:cNvCxnSpPr/>
            <p:nvPr/>
          </p:nvCxnSpPr>
          <p:spPr>
            <a:xfrm>
              <a:off x="990600" y="5218707"/>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90600" y="5562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3429397" y="4766707"/>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57600" y="5003958"/>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57"/>
            <p:cNvSpPr txBox="1"/>
            <p:nvPr/>
          </p:nvSpPr>
          <p:spPr>
            <a:xfrm>
              <a:off x="3810000" y="4800600"/>
              <a:ext cx="21336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Business Analysis</a:t>
              </a:r>
              <a:endParaRPr lang="en-US" sz="1400" dirty="0">
                <a:latin typeface="+mj-lt"/>
              </a:endParaRPr>
            </a:p>
          </p:txBody>
        </p:sp>
        <p:cxnSp>
          <p:nvCxnSpPr>
            <p:cNvPr id="86" name="Straight Connector 85"/>
            <p:cNvCxnSpPr/>
            <p:nvPr/>
          </p:nvCxnSpPr>
          <p:spPr>
            <a:xfrm rot="5400000" flipH="1" flipV="1">
              <a:off x="5638403" y="5299313"/>
              <a:ext cx="15240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63"/>
            <p:cNvSpPr txBox="1"/>
            <p:nvPr/>
          </p:nvSpPr>
          <p:spPr>
            <a:xfrm>
              <a:off x="6553200" y="4788376"/>
              <a:ext cx="18288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Communications</a:t>
              </a:r>
              <a:endParaRPr lang="en-US" sz="1400" dirty="0">
                <a:latin typeface="+mj-lt"/>
              </a:endParaRPr>
            </a:p>
          </p:txBody>
        </p:sp>
        <p:sp>
          <p:nvSpPr>
            <p:cNvPr id="88" name="TextBox 64"/>
            <p:cNvSpPr txBox="1"/>
            <p:nvPr/>
          </p:nvSpPr>
          <p:spPr>
            <a:xfrm>
              <a:off x="6553200" y="5158184"/>
              <a:ext cx="16764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Security/Safety</a:t>
              </a:r>
              <a:endParaRPr lang="en-US" sz="1400" dirty="0">
                <a:latin typeface="+mj-lt"/>
              </a:endParaRPr>
            </a:p>
          </p:txBody>
        </p:sp>
        <p:cxnSp>
          <p:nvCxnSpPr>
            <p:cNvPr id="89" name="Straight Connector 88"/>
            <p:cNvCxnSpPr/>
            <p:nvPr/>
          </p:nvCxnSpPr>
          <p:spPr>
            <a:xfrm>
              <a:off x="6400800" y="4969668"/>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00800" y="5373528"/>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67"/>
            <p:cNvSpPr txBox="1"/>
            <p:nvPr/>
          </p:nvSpPr>
          <p:spPr>
            <a:xfrm>
              <a:off x="6553200" y="5539978"/>
              <a:ext cx="16764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Time Keeping</a:t>
              </a:r>
              <a:endParaRPr lang="en-US" sz="1400" dirty="0">
                <a:latin typeface="+mj-lt"/>
              </a:endParaRPr>
            </a:p>
          </p:txBody>
        </p:sp>
        <p:sp>
          <p:nvSpPr>
            <p:cNvPr id="92" name="TextBox 68"/>
            <p:cNvSpPr txBox="1"/>
            <p:nvPr/>
          </p:nvSpPr>
          <p:spPr>
            <a:xfrm>
              <a:off x="6553200" y="5920740"/>
              <a:ext cx="1828800" cy="307777"/>
            </a:xfrm>
            <a:prstGeom prst="rect">
              <a:avLst/>
            </a:prstGeom>
            <a:noFill/>
            <a:ln w="25400" cap="rnd">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mj-lt"/>
                </a:rPr>
                <a:t>Admin/Finance</a:t>
              </a:r>
              <a:endParaRPr lang="en-US" sz="1400" dirty="0">
                <a:latin typeface="+mj-lt"/>
              </a:endParaRPr>
            </a:p>
          </p:txBody>
        </p:sp>
        <p:cxnSp>
          <p:nvCxnSpPr>
            <p:cNvPr id="93" name="Straight Connector 92"/>
            <p:cNvCxnSpPr/>
            <p:nvPr/>
          </p:nvCxnSpPr>
          <p:spPr>
            <a:xfrm>
              <a:off x="6400800" y="5755322"/>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400800" y="606171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31"/>
            <p:cNvSpPr txBox="1"/>
            <p:nvPr/>
          </p:nvSpPr>
          <p:spPr>
            <a:xfrm>
              <a:off x="5867400" y="3276600"/>
              <a:ext cx="1676400" cy="584775"/>
            </a:xfrm>
            <a:prstGeom prst="rect">
              <a:avLst/>
            </a:prstGeom>
            <a:solidFill>
              <a:schemeClr val="bg1"/>
            </a:solid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mj-lt"/>
                </a:rPr>
                <a:t>Technical Services Staff</a:t>
              </a:r>
              <a:endParaRPr lang="en-US" sz="1600" dirty="0">
                <a:latin typeface="+mj-lt"/>
              </a:endParaRPr>
            </a:p>
          </p:txBody>
        </p:sp>
        <p:cxnSp>
          <p:nvCxnSpPr>
            <p:cNvPr id="96" name="Straight Connector 95"/>
            <p:cNvCxnSpPr/>
            <p:nvPr/>
          </p:nvCxnSpPr>
          <p:spPr>
            <a:xfrm>
              <a:off x="4495800" y="3657600"/>
              <a:ext cx="1371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43"/>
            <p:cNvSpPr txBox="1"/>
            <p:nvPr/>
          </p:nvSpPr>
          <p:spPr>
            <a:xfrm>
              <a:off x="2362200" y="3406140"/>
              <a:ext cx="762000" cy="338554"/>
            </a:xfrm>
            <a:prstGeom prst="rect">
              <a:avLst/>
            </a:prstGeom>
            <a:solidFill>
              <a:schemeClr val="bg1"/>
            </a:solidFill>
            <a:ln w="25400" cap="rnd">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mj-lt"/>
                </a:rPr>
                <a:t>PIO</a:t>
              </a:r>
              <a:endParaRPr lang="en-US" sz="1600" dirty="0">
                <a:latin typeface="+mj-lt"/>
              </a:endParaRPr>
            </a:p>
          </p:txBody>
        </p:sp>
        <p:cxnSp>
          <p:nvCxnSpPr>
            <p:cNvPr id="129" name="Straight Connector 128"/>
            <p:cNvCxnSpPr/>
            <p:nvPr/>
          </p:nvCxnSpPr>
          <p:spPr>
            <a:xfrm>
              <a:off x="3124200" y="3657600"/>
              <a:ext cx="1371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4426228" y="4108172"/>
              <a:ext cx="13993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flipH="1" flipV="1">
              <a:off x="7168634" y="4119602"/>
              <a:ext cx="13993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4|.5"/>
</p:tagLst>
</file>

<file path=ppt/tags/tag2.xml><?xml version="1.0" encoding="utf-8"?>
<p:tagLst xmlns:a="http://schemas.openxmlformats.org/drawingml/2006/main" xmlns:r="http://schemas.openxmlformats.org/officeDocument/2006/relationships" xmlns:p="http://schemas.openxmlformats.org/presentationml/2006/main">
  <p:tag name="TIMING" val="|0|.1|0|0|0|0"/>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6538</TotalTime>
  <Words>671</Words>
  <Application>Microsoft Office PowerPoint</Application>
  <PresentationFormat>On-screen Show (4:3)</PresentationFormat>
  <Paragraphs>220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Global</vt:lpstr>
      <vt:lpstr>Slide 1</vt:lpstr>
      <vt:lpstr>Slide 2</vt:lpstr>
      <vt:lpstr>Slide 3</vt:lpstr>
      <vt:lpstr>Unified Command  Structure</vt:lpstr>
      <vt:lpstr>www.LABEOC.com</vt:lpstr>
      <vt:lpstr> Need to Enhance Collaboration</vt:lpstr>
      <vt:lpstr>Private Sector</vt:lpstr>
      <vt:lpstr>LABEOC Mission</vt:lpstr>
      <vt:lpstr>Proposed Organizational Summary</vt:lpstr>
      <vt:lpstr>LaBEOC Goals</vt:lpstr>
      <vt:lpstr>LaBEOC Goals</vt:lpstr>
      <vt:lpstr>  Information Collected from Businesses</vt:lpstr>
      <vt:lpstr>Summary: LaBEOC Objectives</vt:lpstr>
      <vt:lpstr>Slide 14</vt:lpstr>
    </vt:vector>
  </TitlesOfParts>
  <Company>UL Lafayette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nmcclurg</dc:creator>
  <cp:lastModifiedBy>rkolluru</cp:lastModifiedBy>
  <cp:revision>410</cp:revision>
  <dcterms:created xsi:type="dcterms:W3CDTF">2008-10-23T14:46:50Z</dcterms:created>
  <dcterms:modified xsi:type="dcterms:W3CDTF">2009-11-03T17:49:46Z</dcterms:modified>
</cp:coreProperties>
</file>