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theme/theme3.xml" ContentType="application/vnd.openxmlformats-officedocument.them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Default Extension="wmf" ContentType="image/x-wmf"/>
  <Override PartName="/ppt/notesSlides/notesSlide7.xml" ContentType="application/vnd.openxmlformats-officedocument.presentationml.notes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Layouts/slideLayout12.xml" ContentType="application/vnd.openxmlformats-officedocument.presentationml.slideLayout+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15"/>
  </p:notesMasterIdLst>
  <p:handoutMasterIdLst>
    <p:handoutMasterId r:id="rId16"/>
  </p:handoutMasterIdLst>
  <p:sldIdLst>
    <p:sldId id="415" r:id="rId2"/>
    <p:sldId id="378" r:id="rId3"/>
    <p:sldId id="400" r:id="rId4"/>
    <p:sldId id="484" r:id="rId5"/>
    <p:sldId id="479" r:id="rId6"/>
    <p:sldId id="480" r:id="rId7"/>
    <p:sldId id="481" r:id="rId8"/>
    <p:sldId id="482" r:id="rId9"/>
    <p:sldId id="477" r:id="rId10"/>
    <p:sldId id="478" r:id="rId11"/>
    <p:sldId id="485" r:id="rId12"/>
    <p:sldId id="412" r:id="rId13"/>
    <p:sldId id="486" r:id="rId1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1pPr>
    <a:lvl2pPr marL="457200" algn="l" rtl="0" eaLnBrk="0" fontAlgn="base" hangingPunct="0">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2pPr>
    <a:lvl3pPr marL="914400" algn="l" rtl="0" eaLnBrk="0" fontAlgn="base" hangingPunct="0">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3pPr>
    <a:lvl4pPr marL="1371600" algn="l" rtl="0" eaLnBrk="0" fontAlgn="base" hangingPunct="0">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4pPr>
    <a:lvl5pPr marL="1828800" algn="l" rtl="0" eaLnBrk="0" fontAlgn="base" hangingPunct="0">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5pPr>
    <a:lvl6pPr marL="22860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6pPr>
    <a:lvl7pPr marL="27432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7pPr>
    <a:lvl8pPr marL="32004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8pPr>
    <a:lvl9pPr marL="36576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1E284"/>
    <a:srgbClr val="5A5A5A"/>
    <a:srgbClr val="666602"/>
    <a:srgbClr val="E15300"/>
    <a:srgbClr val="3C3C3C"/>
    <a:srgbClr val="2D2D2D"/>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p:scale>
          <a:sx n="100" d="100"/>
          <a:sy n="100" d="100"/>
        </p:scale>
        <p:origin x="-1024"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4" Type="http://schemas.openxmlformats.org/officeDocument/2006/relationships/slide" Target="slides/slide13.xml"/><Relationship Id="rId20" Type="http://schemas.openxmlformats.org/officeDocument/2006/relationships/theme" Target="theme/theme1.xml"/><Relationship Id="rId4" Type="http://schemas.openxmlformats.org/officeDocument/2006/relationships/slide" Target="slides/slide3.xml"/><Relationship Id="rId21" Type="http://schemas.openxmlformats.org/officeDocument/2006/relationships/tableStyles" Target="tableStyles.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handoutMaster" Target="handoutMasters/handoutMaster1.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printerSettings" Target="printerSettings/printerSettings1.bin"/><Relationship Id="rId19" Type="http://schemas.openxmlformats.org/officeDocument/2006/relationships/viewProps" Target="viewProps.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414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34147"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34148"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34149"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3AC14A6A-9162-5347-997D-9CFE1EDDFB4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EB9863F2-5693-3D49-873C-EB2172AF390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D84EEF5-901F-1B4D-AA43-2A2FCB794086}" type="slidenum">
              <a:rPr lang="en-US">
                <a:latin typeface="Arial" pitchFamily="-109" charset="0"/>
                <a:ea typeface="ＭＳ Ｐゴシック" pitchFamily="-109" charset="-128"/>
                <a:cs typeface="ＭＳ Ｐゴシック" pitchFamily="-109" charset="-128"/>
              </a:rPr>
              <a:pPr/>
              <a:t>1</a:t>
            </a:fld>
            <a:endParaRPr lang="en-US">
              <a:latin typeface="Arial" pitchFamily="-109" charset="0"/>
              <a:ea typeface="ＭＳ Ｐゴシック" pitchFamily="-109" charset="-128"/>
              <a:cs typeface="ＭＳ Ｐゴシック" pitchFamily="-109" charset="-128"/>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smtClean="0">
                <a:latin typeface="Arial" pitchFamily="-109" charset="0"/>
                <a:ea typeface="ＭＳ Ｐゴシック" pitchFamily="-109" charset="-128"/>
                <a:cs typeface="ＭＳ Ｐゴシック" pitchFamily="-109" charset="-128"/>
              </a:rPr>
              <a:t>OLD NOTES: This summer marks the 10</a:t>
            </a:r>
            <a:r>
              <a:rPr lang="en-US" baseline="30000" smtClean="0">
                <a:latin typeface="Arial" pitchFamily="-109" charset="0"/>
                <a:ea typeface="ＭＳ Ｐゴシック" pitchFamily="-109" charset="-128"/>
                <a:cs typeface="ＭＳ Ｐゴシック" pitchFamily="-109" charset="-128"/>
              </a:rPr>
              <a:t>th</a:t>
            </a:r>
            <a:r>
              <a:rPr lang="en-US" smtClean="0">
                <a:latin typeface="Arial" pitchFamily="-109" charset="0"/>
                <a:ea typeface="ＭＳ Ｐゴシック" pitchFamily="-109" charset="-128"/>
                <a:cs typeface="ＭＳ Ｐゴシック" pitchFamily="-109" charset="-128"/>
              </a:rPr>
              <a:t> anniversary of the Institute for Creative Technologies.  It was established at the University of Southern California as a university affiliated research center under the sponsorship of the United States Army.</a:t>
            </a:r>
          </a:p>
          <a:p>
            <a:pPr eaLnBrk="1" hangingPunct="1"/>
            <a:r>
              <a:rPr lang="en-US" smtClean="0">
                <a:latin typeface="Arial" pitchFamily="-109" charset="0"/>
                <a:ea typeface="ＭＳ Ｐゴシック" pitchFamily="-109" charset="-128"/>
                <a:cs typeface="ＭＳ Ｐゴシック" pitchFamily="-109" charset="-128"/>
              </a:rPr>
              <a:t>The ICT has a strategic relationship with the Army and with DOD – our charter is to be responsive to Army needs and to perform world class research that revolutionize the way training is performed.  This is all done in partnership with the Simulation &amp; Training Technology Center in Orlando, and with RDECOM.</a:t>
            </a:r>
          </a:p>
          <a:p>
            <a:pPr eaLnBrk="1" hangingPunct="1"/>
            <a:r>
              <a:rPr lang="en-US" smtClean="0">
                <a:latin typeface="Arial" pitchFamily="-109" charset="0"/>
                <a:ea typeface="ＭＳ Ｐゴシック" pitchFamily="-109" charset="-128"/>
                <a:cs typeface="ＭＳ Ｐゴシック" pitchFamily="-109" charset="-128"/>
              </a:rPr>
              <a:t>Remarkable progress has been made, both in terms of scientific advancement and the application of the resulting technologies to military problems.</a:t>
            </a:r>
          </a:p>
          <a:p>
            <a:pPr eaLnBrk="1" hangingPunct="1"/>
            <a:r>
              <a:rPr lang="en-US" smtClean="0">
                <a:latin typeface="Arial" pitchFamily="-109" charset="0"/>
                <a:ea typeface="ＭＳ Ｐゴシック" pitchFamily="-109" charset="-128"/>
                <a:cs typeface="ＭＳ Ｐゴシック" pitchFamily="-109" charset="-128"/>
              </a:rPr>
              <a:t>Today I will give you a glimpse of the technology and its applications to training.</a:t>
            </a:r>
          </a:p>
          <a:p>
            <a:pPr eaLnBrk="1" hangingPunct="1"/>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769216BB-C717-C645-A1C8-CD2D14FC79DE}" type="slidenum">
              <a:rPr lang="en-US"/>
              <a:pPr/>
              <a:t>13</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a:spcBef>
                <a:spcPct val="0"/>
              </a:spcBef>
            </a:pPr>
            <a:r>
              <a:rPr lang="en-US" altLang="ko-KR" smtClean="0">
                <a:latin typeface="Arial" pitchFamily="-107" charset="0"/>
                <a:ea typeface="ＭＳ Ｐゴシック" pitchFamily="-107" charset="-128"/>
                <a:cs typeface="ＭＳ Ｐゴシック" pitchFamily="-107" charset="-128"/>
              </a:rPr>
              <a:t>OLD NOTES: </a:t>
            </a:r>
            <a:br>
              <a:rPr lang="en-US" altLang="ko-KR" smtClean="0">
                <a:latin typeface="Arial" pitchFamily="-107" charset="0"/>
                <a:ea typeface="ＭＳ Ｐゴシック" pitchFamily="-107" charset="-128"/>
                <a:cs typeface="ＭＳ Ｐゴシック" pitchFamily="-107" charset="-128"/>
              </a:rPr>
            </a:br>
            <a:r>
              <a:rPr lang="en-US" altLang="ko-KR" smtClean="0">
                <a:latin typeface="Arial" pitchFamily="-107" charset="0"/>
                <a:ea typeface="ＭＳ Ｐゴシック" pitchFamily="-107" charset="-128"/>
                <a:cs typeface="ＭＳ Ｐゴシック" pitchFamily="-107" charset="-128"/>
              </a:rPr>
              <a:t>leverage lessons learned from previous ICT research projects and incorporate those lessons in subsequent endeavors</a:t>
            </a:r>
          </a:p>
          <a:p>
            <a:pPr>
              <a:spcBef>
                <a:spcPct val="0"/>
              </a:spcBef>
            </a:pPr>
            <a:endParaRPr lang="en-US" altLang="ko-KR" smtClean="0">
              <a:latin typeface="Arial" pitchFamily="-107" charset="0"/>
              <a:ea typeface="ＭＳ Ｐゴシック" pitchFamily="-107" charset="-128"/>
              <a:cs typeface="ＭＳ Ｐゴシック" pitchFamily="-107" charset="-128"/>
            </a:endParaRPr>
          </a:p>
          <a:p>
            <a:pPr>
              <a:spcBef>
                <a:spcPct val="0"/>
              </a:spcBef>
            </a:pPr>
            <a:r>
              <a:rPr lang="en-US" altLang="ko-KR" smtClean="0">
                <a:latin typeface="Arial" pitchFamily="-107" charset="0"/>
                <a:ea typeface="ＭＳ Ｐゴシック" pitchFamily="-107" charset="-128"/>
                <a:cs typeface="ＭＳ Ｐゴシック" pitchFamily="-107" charset="-128"/>
              </a:rPr>
              <a:t>using multiple forms of training technologies</a:t>
            </a:r>
          </a:p>
          <a:p>
            <a:pPr>
              <a:spcBef>
                <a:spcPct val="0"/>
              </a:spcBef>
            </a:pPr>
            <a:endParaRPr lang="en-US" altLang="ko-KR" smtClean="0">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F693837-3ED1-644C-AC47-46B36F51C195}" type="slidenum">
              <a:rPr lang="en-US">
                <a:latin typeface="Arial" pitchFamily="-109" charset="0"/>
                <a:ea typeface="ＭＳ Ｐゴシック" pitchFamily="-109" charset="-128"/>
                <a:cs typeface="ＭＳ Ｐゴシック" pitchFamily="-109" charset="-128"/>
              </a:rPr>
              <a:pPr/>
              <a:t>2</a:t>
            </a:fld>
            <a:endParaRPr lang="en-US">
              <a:latin typeface="Arial" pitchFamily="-109" charset="0"/>
              <a:ea typeface="ＭＳ Ｐゴシック" pitchFamily="-109" charset="-128"/>
              <a:cs typeface="ＭＳ Ｐゴシック" pitchFamily="-109" charset="-128"/>
            </a:endParaRPr>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109" charset="0"/>
                <a:ea typeface="ＭＳ Ｐゴシック" pitchFamily="-109" charset="-128"/>
                <a:cs typeface="ＭＳ Ｐゴシック" pitchFamily="-109" charset="-128"/>
              </a:rPr>
              <a:t>ICT is where storytelling meets simulation.  Our brains are wired to enjoy and remember stories.  Stories affect our emotions and they are memorable.  They also happen to be the most ancient way of passing knowledge from human to human. “There have been great societies that did not use the wheel, but there are no societies that did not tell stories.”  Ursula Le Guin</a:t>
            </a:r>
          </a:p>
          <a:p>
            <a:pPr eaLnBrk="1" hangingPunct="1"/>
            <a:endParaRPr lang="en-US" smtClean="0">
              <a:latin typeface="Arial" pitchFamily="-109" charset="0"/>
              <a:ea typeface="ＭＳ Ｐゴシック" pitchFamily="-109" charset="-128"/>
              <a:cs typeface="ＭＳ Ｐゴシック" pitchFamily="-109" charset="-128"/>
            </a:endParaRPr>
          </a:p>
          <a:p>
            <a:pPr eaLnBrk="1" hangingPunct="1"/>
            <a:r>
              <a:rPr lang="en-US" smtClean="0">
                <a:latin typeface="Arial" pitchFamily="-109" charset="0"/>
                <a:ea typeface="ＭＳ Ｐゴシック" pitchFamily="-109" charset="-128"/>
                <a:cs typeface="ＭＳ Ｐゴシック" pitchFamily="-109" charset="-128"/>
              </a:rPr>
              <a:t>Yet this is where the DOD found itself in 1997.  Billions of dollars were being invested in training simulators but something was missing – immersion – they were boring. They were dull.  </a:t>
            </a:r>
          </a:p>
          <a:p>
            <a:pPr eaLnBrk="1" hangingPunct="1"/>
            <a:endParaRPr lang="en-US" smtClean="0">
              <a:latin typeface="Arial" pitchFamily="-109" charset="0"/>
              <a:ea typeface="ＭＳ Ｐゴシック" pitchFamily="-109" charset="-128"/>
              <a:cs typeface="ＭＳ Ｐゴシック" pitchFamily="-109" charset="-128"/>
            </a:endParaRPr>
          </a:p>
          <a:p>
            <a:pPr eaLnBrk="1" hangingPunct="1"/>
            <a:r>
              <a:rPr lang="en-US" smtClean="0">
                <a:latin typeface="Arial" pitchFamily="-109" charset="0"/>
                <a:ea typeface="ＭＳ Ｐゴシック" pitchFamily="-109" charset="-128"/>
                <a:cs typeface="ＭＳ Ｐゴシック" pitchFamily="-109" charset="-128"/>
              </a:rPr>
              <a:t>This was where the idea for the ICT was born – what if you could take the power of storytelling and merge it with an advanced simulator?  And what if we could advance the state of the art of the simulations themselves so that one could create synthetic experiences so compelling that the participants react as though the simulation is real?   Could we create experiences that engage the mind, the body and the emotions, that will result in learning that is deep and that sticks?  This was what was behind the genesis of ICT as an Army-sponsored research center.</a:t>
            </a:r>
          </a:p>
          <a:p>
            <a:pPr eaLnBrk="1" hangingPunct="1"/>
            <a:endParaRPr lang="en-US" smtClean="0">
              <a:latin typeface="Arial" pitchFamily="-109" charset="0"/>
              <a:ea typeface="ＭＳ Ｐゴシック" pitchFamily="-109" charset="-128"/>
              <a:cs typeface="ＭＳ Ｐゴシック" pitchFamily="-109" charset="-128"/>
            </a:endParaRPr>
          </a:p>
          <a:p>
            <a:pPr eaLnBrk="1" hangingPunct="1"/>
            <a:endParaRPr lang="en-US" smtClean="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7C44FCD-CD01-004E-B8D7-7D1C2AC1995F}" type="slidenum">
              <a:rPr lang="en-US">
                <a:latin typeface="Arial" pitchFamily="-109" charset="0"/>
                <a:ea typeface="ＭＳ Ｐゴシック" pitchFamily="-109" charset="-128"/>
                <a:cs typeface="ＭＳ Ｐゴシック" pitchFamily="-109" charset="-128"/>
              </a:rPr>
              <a:pPr/>
              <a:t>3</a:t>
            </a:fld>
            <a:endParaRPr lang="en-US">
              <a:latin typeface="Arial" pitchFamily="-109" charset="0"/>
              <a:ea typeface="ＭＳ Ｐゴシック" pitchFamily="-109" charset="-128"/>
              <a:cs typeface="ＭＳ Ｐゴシック" pitchFamily="-109" charset="-128"/>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smtClean="0">
                <a:latin typeface="Arial" pitchFamily="-109" charset="0"/>
                <a:ea typeface="ＭＳ Ｐゴシック" pitchFamily="-109" charset="-128"/>
                <a:cs typeface="ＭＳ Ｐゴシック" pitchFamily="-109" charset="-128"/>
              </a:rPr>
              <a:t>OLD NOTES:</a:t>
            </a:r>
          </a:p>
          <a:p>
            <a:pPr eaLnBrk="1" hangingPunct="1"/>
            <a:r>
              <a:rPr lang="en-US" smtClean="0">
                <a:latin typeface="Arial" pitchFamily="-109" charset="0"/>
                <a:ea typeface="ＭＳ Ｐゴシック" pitchFamily="-109" charset="-128"/>
                <a:cs typeface="ＭＳ Ｐゴシック" pitchFamily="-109" charset="-128"/>
              </a:rPr>
              <a:t>To accomplish this vision and this mission, our research program is structured around six pillars –</a:t>
            </a:r>
          </a:p>
          <a:p>
            <a:pPr eaLnBrk="1" hangingPunct="1"/>
            <a:endParaRPr lang="en-US" smtClean="0">
              <a:latin typeface="Arial" pitchFamily="-109" charset="0"/>
              <a:ea typeface="ＭＳ Ｐゴシック" pitchFamily="-109" charset="-128"/>
              <a:cs typeface="ＭＳ Ｐゴシック" pitchFamily="-109" charset="-128"/>
            </a:endParaRPr>
          </a:p>
          <a:p>
            <a:pPr eaLnBrk="1" hangingPunct="1"/>
            <a:r>
              <a:rPr lang="en-US" smtClean="0">
                <a:latin typeface="Arial" pitchFamily="-109" charset="0"/>
                <a:ea typeface="ＭＳ Ｐゴシック" pitchFamily="-109" charset="-128"/>
                <a:cs typeface="ＭＳ Ｐゴシック" pitchFamily="-109" charset="-128"/>
              </a:rPr>
              <a:t>Immersion – to engage all the human senses</a:t>
            </a:r>
          </a:p>
          <a:p>
            <a:pPr eaLnBrk="1" hangingPunct="1"/>
            <a:r>
              <a:rPr lang="en-US" smtClean="0">
                <a:latin typeface="Arial" pitchFamily="-109" charset="0"/>
                <a:ea typeface="ＭＳ Ｐゴシック" pitchFamily="-109" charset="-128"/>
                <a:cs typeface="ＭＳ Ｐゴシック" pitchFamily="-109" charset="-128"/>
              </a:rPr>
              <a:t>VH –to inhabit the virtual world and to engage in person to person interaction</a:t>
            </a:r>
          </a:p>
          <a:p>
            <a:pPr eaLnBrk="1" hangingPunct="1"/>
            <a:r>
              <a:rPr lang="en-US" smtClean="0">
                <a:latin typeface="Arial" pitchFamily="-109" charset="0"/>
                <a:ea typeface="ＭＳ Ｐゴシック" pitchFamily="-109" charset="-128"/>
                <a:cs typeface="ＭＳ Ｐゴシック" pitchFamily="-109" charset="-128"/>
              </a:rPr>
              <a:t>Graphics – to engage the visual sense with highly realistic environments, objects and people</a:t>
            </a:r>
          </a:p>
          <a:p>
            <a:pPr eaLnBrk="1" hangingPunct="1"/>
            <a:r>
              <a:rPr lang="en-US" smtClean="0">
                <a:latin typeface="Arial" pitchFamily="-109" charset="0"/>
                <a:ea typeface="ＭＳ Ｐゴシック" pitchFamily="-109" charset="-128"/>
                <a:cs typeface="ＭＳ Ｐゴシック" pitchFamily="-109" charset="-128"/>
              </a:rPr>
              <a:t>Games &amp; simulation – platforms for delivering an interactive experience, but the design principles that make them especially engaging. </a:t>
            </a:r>
          </a:p>
          <a:p>
            <a:pPr eaLnBrk="1" hangingPunct="1"/>
            <a:r>
              <a:rPr lang="en-US" smtClean="0">
                <a:latin typeface="Arial" pitchFamily="-109" charset="0"/>
                <a:ea typeface="ＭＳ Ｐゴシック" pitchFamily="-109" charset="-128"/>
                <a:cs typeface="ＭＳ Ｐゴシック" pitchFamily="-109" charset="-128"/>
              </a:rPr>
              <a:t>Narrative &amp; storytelling – pervasive use of storytelling, one of the oldest and most engaging forms of virtual on the planet</a:t>
            </a:r>
          </a:p>
          <a:p>
            <a:pPr eaLnBrk="1" hangingPunct="1"/>
            <a:r>
              <a:rPr lang="en-US" smtClean="0">
                <a:latin typeface="Arial" pitchFamily="-109" charset="0"/>
                <a:ea typeface="ＭＳ Ｐゴシック" pitchFamily="-109" charset="-128"/>
                <a:cs typeface="ＭＳ Ｐゴシック" pitchFamily="-109" charset="-128"/>
              </a:rPr>
              <a:t>Learning sciences – we seek to make the engaging experience and effective learning experience.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F00871D9-E3E3-3440-8224-D8A9C5313CE1}" type="slidenum">
              <a:rPr lang="en-US">
                <a:latin typeface="Arial" pitchFamily="-107" charset="0"/>
                <a:ea typeface="ＭＳ Ｐゴシック" pitchFamily="-107" charset="-128"/>
                <a:cs typeface="ＭＳ Ｐゴシック" pitchFamily="-107" charset="-128"/>
              </a:rPr>
              <a:pPr/>
              <a:t>4</a:t>
            </a:fld>
            <a:endParaRPr lang="en-US">
              <a:latin typeface="Arial" pitchFamily="-107" charset="0"/>
              <a:ea typeface="ＭＳ Ｐゴシック" pitchFamily="-107" charset="-128"/>
              <a:cs typeface="ＭＳ Ｐゴシック" pitchFamily="-107" charset="-128"/>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D22DAD8-363F-D246-A898-7E28B8278307}" type="slidenum">
              <a:rPr lang="en-US">
                <a:latin typeface="Arial" pitchFamily="-107" charset="0"/>
                <a:ea typeface="ＭＳ Ｐゴシック" pitchFamily="-107" charset="-128"/>
                <a:cs typeface="ＭＳ Ｐゴシック" pitchFamily="-107" charset="-128"/>
              </a:rPr>
              <a:pPr/>
              <a:t>5</a:t>
            </a:fld>
            <a:endParaRPr lang="en-US">
              <a:latin typeface="Arial" pitchFamily="-107" charset="0"/>
              <a:ea typeface="ＭＳ Ｐゴシック" pitchFamily="-107" charset="-128"/>
              <a:cs typeface="ＭＳ Ｐゴシック" pitchFamily="-107" charset="-128"/>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p:spPr>
        <p:txBody>
          <a:bodyPr/>
          <a:lstStyle/>
          <a:p>
            <a:endParaRPr lang="en-US">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EE4FCF9E-3921-AE42-9FB4-68E94722EF4A}" type="slidenum">
              <a:rPr lang="en-US"/>
              <a:pPr/>
              <a:t>10</a:t>
            </a:fld>
            <a:endParaRPr 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pPr eaLnBrk="1" hangingPunct="1"/>
            <a:r>
              <a:rPr lang="en-US">
                <a:latin typeface="Arial" pitchFamily="-109" charset="0"/>
              </a:rPr>
              <a:t>Situational awareness, planning and decision making in disaster relief operations</a:t>
            </a:r>
          </a:p>
          <a:p>
            <a:pPr eaLnBrk="1" hangingPunct="1"/>
            <a:endParaRPr lang="en-US">
              <a:latin typeface="Arial" pitchFamily="-109" charset="0"/>
            </a:endParaRPr>
          </a:p>
          <a:p>
            <a:pPr eaLnBrk="1" hangingPunct="1"/>
            <a:r>
              <a:rPr lang="en-US">
                <a:latin typeface="Arial" pitchFamily="-109" charset="0"/>
              </a:rPr>
              <a:t>Common architecture and delivery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7D17BE9F-BCD9-FD40-99EC-ECFF27A1DC08}" type="slidenum">
              <a:rPr lang="en-US"/>
              <a:pPr/>
              <a:t>11</a:t>
            </a:fld>
            <a:endParaRPr lang="en-US"/>
          </a:p>
        </p:txBody>
      </p:sp>
      <p:sp>
        <p:nvSpPr>
          <p:cNvPr id="77827" name="Rectangle 2"/>
          <p:cNvSpPr>
            <a:spLocks noChangeArrowheads="1" noTextEdit="1"/>
          </p:cNvSpPr>
          <p:nvPr>
            <p:ph type="sldImg"/>
          </p:nvPr>
        </p:nvSpPr>
        <p:spPr>
          <a:solidFill>
            <a:srgbClr val="FFFFFF"/>
          </a:solidFill>
          <a:ln/>
        </p:spPr>
      </p:sp>
      <p:sp>
        <p:nvSpPr>
          <p:cNvPr id="7782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E1C68F4-302C-2843-938C-A9AA59D65FCF}" type="slidenum">
              <a:rPr lang="en-US">
                <a:latin typeface="Arial" pitchFamily="-109" charset="0"/>
                <a:ea typeface="ＭＳ Ｐゴシック" pitchFamily="-109" charset="-128"/>
                <a:cs typeface="ＭＳ Ｐゴシック" pitchFamily="-109" charset="-128"/>
              </a:rPr>
              <a:pPr/>
              <a:t>12</a:t>
            </a:fld>
            <a:endParaRPr lang="en-US">
              <a:latin typeface="Arial" pitchFamily="-109" charset="0"/>
              <a:ea typeface="ＭＳ Ｐゴシック" pitchFamily="-109" charset="-128"/>
              <a:cs typeface="ＭＳ Ｐゴシック" pitchFamily="-109" charset="-128"/>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685800" y="4343400"/>
            <a:ext cx="5486400" cy="4114800"/>
          </a:xfrm>
          <a:noFill/>
          <a:ln/>
        </p:spPr>
        <p:txBody>
          <a:bodyPr/>
          <a:lstStyle/>
          <a:p>
            <a:pPr marL="44450" eaLnBrk="1" hangingPunct="1">
              <a:spcBef>
                <a:spcPts val="463"/>
              </a:spcBef>
            </a:pPr>
            <a:r>
              <a:rPr lang="en-US">
                <a:latin typeface="Arial" pitchFamily="-109" charset="0"/>
                <a:ea typeface="ＭＳ Ｐゴシック" pitchFamily="-109" charset="-128"/>
                <a:cs typeface="ＭＳ Ｐゴシック" pitchFamily="-109" charset="-128"/>
              </a:rPr>
              <a:t>Virtual Officer Leadership Trainer (VOLT) </a:t>
            </a:r>
            <a:endParaRPr lang="en-US" b="1">
              <a:solidFill>
                <a:srgbClr val="000000"/>
              </a:solidFill>
              <a:latin typeface="Arial" pitchFamily="-109" charset="0"/>
              <a:ea typeface="Arial" pitchFamily="-109" charset="0"/>
              <a:cs typeface="Arial" pitchFamily="-109" charset="0"/>
              <a:sym typeface="Arial" pitchFamily="-109"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4" name="Picture 7" descr="bg_cover"/>
          <p:cNvPicPr>
            <a:picLocks noChangeAspect="1" noChangeArrowheads="1"/>
          </p:cNvPicPr>
          <p:nvPr userDrawn="1"/>
        </p:nvPicPr>
        <p:blipFill>
          <a:blip r:embed="rId2"/>
          <a:srcRect/>
          <a:stretch>
            <a:fillRect/>
          </a:stretch>
        </p:blipFill>
        <p:spPr bwMode="auto">
          <a:xfrm>
            <a:off x="0" y="2732088"/>
            <a:ext cx="9140825" cy="4125912"/>
          </a:xfrm>
          <a:prstGeom prst="rect">
            <a:avLst/>
          </a:prstGeom>
          <a:noFill/>
          <a:ln w="9525">
            <a:noFill/>
            <a:miter lim="800000"/>
            <a:headEnd/>
            <a:tailEnd/>
          </a:ln>
        </p:spPr>
      </p:pic>
      <p:sp>
        <p:nvSpPr>
          <p:cNvPr id="5" name="Rectangle 8"/>
          <p:cNvSpPr>
            <a:spLocks noChangeArrowheads="1"/>
          </p:cNvSpPr>
          <p:nvPr userDrawn="1"/>
        </p:nvSpPr>
        <p:spPr bwMode="auto">
          <a:xfrm>
            <a:off x="0" y="0"/>
            <a:ext cx="9144000" cy="2743200"/>
          </a:xfrm>
          <a:prstGeom prst="rect">
            <a:avLst/>
          </a:prstGeom>
          <a:solidFill>
            <a:srgbClr val="2D2D2D"/>
          </a:solidFill>
          <a:ln w="9525">
            <a:noFill/>
            <a:miter lim="800000"/>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pic>
        <p:nvPicPr>
          <p:cNvPr id="6" name="Picture 18" descr="ict_logo"/>
          <p:cNvPicPr>
            <a:picLocks noChangeAspect="1" noChangeArrowheads="1"/>
          </p:cNvPicPr>
          <p:nvPr userDrawn="1"/>
        </p:nvPicPr>
        <p:blipFill>
          <a:blip r:embed="rId3"/>
          <a:srcRect/>
          <a:stretch>
            <a:fillRect/>
          </a:stretch>
        </p:blipFill>
        <p:spPr bwMode="auto">
          <a:xfrm>
            <a:off x="6764338" y="5486400"/>
            <a:ext cx="2074862" cy="954088"/>
          </a:xfrm>
          <a:prstGeom prst="rect">
            <a:avLst/>
          </a:prstGeom>
          <a:noFill/>
          <a:ln w="9525">
            <a:noFill/>
            <a:miter lim="800000"/>
            <a:headEnd/>
            <a:tailEnd/>
          </a:ln>
        </p:spPr>
      </p:pic>
      <p:pic>
        <p:nvPicPr>
          <p:cNvPr id="7" name="Picture 20" descr="usc_logo_bw"/>
          <p:cNvPicPr>
            <a:picLocks noChangeAspect="1" noChangeArrowheads="1"/>
          </p:cNvPicPr>
          <p:nvPr userDrawn="1"/>
        </p:nvPicPr>
        <p:blipFill>
          <a:blip r:embed="rId4"/>
          <a:srcRect/>
          <a:stretch>
            <a:fillRect/>
          </a:stretch>
        </p:blipFill>
        <p:spPr bwMode="auto">
          <a:xfrm>
            <a:off x="381000" y="5867400"/>
            <a:ext cx="684213" cy="428625"/>
          </a:xfrm>
          <a:prstGeom prst="rect">
            <a:avLst/>
          </a:prstGeom>
          <a:noFill/>
          <a:ln w="9525">
            <a:noFill/>
            <a:miter lim="800000"/>
            <a:headEnd/>
            <a:tailEnd/>
          </a:ln>
        </p:spPr>
      </p:pic>
      <p:sp>
        <p:nvSpPr>
          <p:cNvPr id="3074" name="Rectangle 2"/>
          <p:cNvSpPr>
            <a:spLocks noGrp="1" noChangeArrowheads="1"/>
          </p:cNvSpPr>
          <p:nvPr>
            <p:ph type="ctrTitle"/>
          </p:nvPr>
        </p:nvSpPr>
        <p:spPr>
          <a:xfrm>
            <a:off x="533400" y="457200"/>
            <a:ext cx="8077200" cy="914400"/>
          </a:xfrm>
        </p:spPr>
        <p:txBody>
          <a:bodyPr anchor="b"/>
          <a:lstStyle>
            <a:lvl1pPr>
              <a:lnSpc>
                <a:spcPts val="3200"/>
              </a:lnSpc>
              <a:defRPr sz="3000">
                <a:solidFill>
                  <a:srgbClr val="FF6600"/>
                </a:solidFill>
              </a:defRPr>
            </a:lvl1pPr>
          </a:lstStyle>
          <a:p>
            <a:r>
              <a:rPr lang="en-US"/>
              <a:t>Click to edit Master title style</a:t>
            </a:r>
          </a:p>
        </p:txBody>
      </p:sp>
      <p:sp>
        <p:nvSpPr>
          <p:cNvPr id="3075" name="Rectangle 3"/>
          <p:cNvSpPr>
            <a:spLocks noGrp="1" noChangeArrowheads="1"/>
          </p:cNvSpPr>
          <p:nvPr>
            <p:ph type="subTitle" idx="1"/>
          </p:nvPr>
        </p:nvSpPr>
        <p:spPr>
          <a:xfrm>
            <a:off x="533400" y="1371600"/>
            <a:ext cx="8077200" cy="685800"/>
          </a:xfrm>
        </p:spPr>
        <p:txBody>
          <a:bodyPr/>
          <a:lstStyle>
            <a:lvl1pPr marL="0" indent="0">
              <a:lnSpc>
                <a:spcPts val="2600"/>
              </a:lnSpc>
              <a:spcBef>
                <a:spcPct val="0"/>
              </a:spcBef>
              <a:buFont typeface="Wingdings" pitchFamily="-111" charset="2"/>
              <a:buNone/>
              <a:defRPr sz="2400" b="0">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609600"/>
            <a:ext cx="2019300" cy="51800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609600"/>
            <a:ext cx="5905500" cy="51800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077200" cy="457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33400" y="1447800"/>
            <a:ext cx="8077200" cy="4341813"/>
          </a:xfr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0772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447800"/>
            <a:ext cx="3962400" cy="43418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3962400" cy="2093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94113"/>
            <a:ext cx="39624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0772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447800"/>
            <a:ext cx="3962400" cy="43418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962400" cy="43418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3962400" cy="4341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962400" cy="4341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1.jpeg"/><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theme" Target="../theme/theme1.xml"/><Relationship Id="rId12" Type="http://schemas.openxmlformats.org/officeDocument/2006/relationships/slideLayout" Target="../slideLayouts/slideLayout12.xml"/><Relationship Id="rId17" Type="http://schemas.openxmlformats.org/officeDocument/2006/relationships/image" Target="../media/image2.jpeg"/><Relationship Id="rId19" Type="http://schemas.openxmlformats.org/officeDocument/2006/relationships/image" Target="../media/image4.png"/><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26" name="Picture 8" descr="bg_header_bottom"/>
          <p:cNvPicPr>
            <a:picLocks noChangeAspect="1" noChangeArrowheads="1"/>
          </p:cNvPicPr>
          <p:nvPr userDrawn="1"/>
        </p:nvPicPr>
        <p:blipFill>
          <a:blip r:embed="rId16"/>
          <a:srcRect/>
          <a:stretch>
            <a:fillRect/>
          </a:stretch>
        </p:blipFill>
        <p:spPr bwMode="auto">
          <a:xfrm>
            <a:off x="3175" y="6134100"/>
            <a:ext cx="9140825" cy="571500"/>
          </a:xfrm>
          <a:prstGeom prst="rect">
            <a:avLst/>
          </a:prstGeom>
          <a:noFill/>
          <a:ln w="9525">
            <a:noFill/>
            <a:miter lim="800000"/>
            <a:headEnd/>
            <a:tailEnd/>
          </a:ln>
        </p:spPr>
      </p:pic>
      <p:sp>
        <p:nvSpPr>
          <p:cNvPr id="1033" name="Rectangle 9"/>
          <p:cNvSpPr>
            <a:spLocks noChangeArrowheads="1"/>
          </p:cNvSpPr>
          <p:nvPr userDrawn="1"/>
        </p:nvSpPr>
        <p:spPr bwMode="auto">
          <a:xfrm>
            <a:off x="0" y="6675438"/>
            <a:ext cx="9144000" cy="182562"/>
          </a:xfrm>
          <a:prstGeom prst="rect">
            <a:avLst/>
          </a:prstGeom>
          <a:solidFill>
            <a:srgbClr val="3C3C3C"/>
          </a:solidFill>
          <a:ln w="9525">
            <a:noFill/>
            <a:miter lim="800000"/>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1028" name="Rectangle 2"/>
          <p:cNvSpPr>
            <a:spLocks noGrp="1" noChangeArrowheads="1"/>
          </p:cNvSpPr>
          <p:nvPr>
            <p:ph type="title"/>
          </p:nvPr>
        </p:nvSpPr>
        <p:spPr bwMode="auto">
          <a:xfrm>
            <a:off x="533400" y="609600"/>
            <a:ext cx="8077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533400" y="1447800"/>
            <a:ext cx="8077200" cy="4341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7" descr="bg_header_top"/>
          <p:cNvPicPr>
            <a:picLocks noChangeAspect="1" noChangeArrowheads="1"/>
          </p:cNvPicPr>
          <p:nvPr userDrawn="1"/>
        </p:nvPicPr>
        <p:blipFill>
          <a:blip r:embed="rId17"/>
          <a:srcRect/>
          <a:stretch>
            <a:fillRect/>
          </a:stretch>
        </p:blipFill>
        <p:spPr bwMode="auto">
          <a:xfrm>
            <a:off x="3175" y="0"/>
            <a:ext cx="9140825" cy="317500"/>
          </a:xfrm>
          <a:prstGeom prst="rect">
            <a:avLst/>
          </a:prstGeom>
          <a:noFill/>
          <a:ln w="9525">
            <a:noFill/>
            <a:miter lim="800000"/>
            <a:headEnd/>
            <a:tailEnd/>
          </a:ln>
        </p:spPr>
      </p:pic>
      <p:sp>
        <p:nvSpPr>
          <p:cNvPr id="1034" name="Line 10"/>
          <p:cNvSpPr>
            <a:spLocks noChangeShapeType="1"/>
          </p:cNvSpPr>
          <p:nvPr userDrawn="1"/>
        </p:nvSpPr>
        <p:spPr bwMode="auto">
          <a:xfrm>
            <a:off x="609600" y="1143000"/>
            <a:ext cx="7924800" cy="0"/>
          </a:xfrm>
          <a:prstGeom prst="line">
            <a:avLst/>
          </a:prstGeom>
          <a:noFill/>
          <a:ln w="12700">
            <a:solidFill>
              <a:srgbClr val="3C3C3C"/>
            </a:solidFill>
            <a:prstDash val="sysDot"/>
            <a:round/>
            <a:headEnd/>
            <a:tailEnd/>
          </a:ln>
          <a:effectLst/>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sp>
        <p:nvSpPr>
          <p:cNvPr id="1037" name="Text Box 13"/>
          <p:cNvSpPr txBox="1">
            <a:spLocks noChangeArrowheads="1"/>
          </p:cNvSpPr>
          <p:nvPr userDrawn="1"/>
        </p:nvSpPr>
        <p:spPr bwMode="auto">
          <a:xfrm>
            <a:off x="514350" y="6411913"/>
            <a:ext cx="307975" cy="214312"/>
          </a:xfrm>
          <a:prstGeom prst="rect">
            <a:avLst/>
          </a:prstGeom>
          <a:noFill/>
          <a:ln w="9525">
            <a:noFill/>
            <a:miter lim="800000"/>
            <a:headEnd/>
            <a:tailEnd/>
          </a:ln>
        </p:spPr>
        <p:txBody>
          <a:bodyPr wrap="none">
            <a:prstTxWarp prst="textNoShape">
              <a:avLst/>
            </a:prstTxWarp>
            <a:spAutoFit/>
          </a:bodyPr>
          <a:lstStyle/>
          <a:p>
            <a:pPr>
              <a:defRPr/>
            </a:pPr>
            <a:fld id="{2881528F-FBEE-B944-AD4D-0944F601FB74}" type="slidenum">
              <a:rPr lang="en-US" sz="800">
                <a:solidFill>
                  <a:srgbClr val="5A5A5A"/>
                </a:solidFill>
                <a:latin typeface="Helvetica" charset="0"/>
                <a:ea typeface="ＭＳ Ｐゴシック" charset="-128"/>
                <a:cs typeface="ＭＳ Ｐゴシック" charset="-128"/>
              </a:rPr>
              <a:pPr>
                <a:defRPr/>
              </a:pPr>
              <a:t>‹#›</a:t>
            </a:fld>
            <a:endParaRPr lang="en-US" sz="800">
              <a:solidFill>
                <a:srgbClr val="5A5A5A"/>
              </a:solidFill>
              <a:latin typeface="Helvetica" charset="0"/>
              <a:ea typeface="ＭＳ Ｐゴシック" charset="-128"/>
              <a:cs typeface="ＭＳ Ｐゴシック" charset="-128"/>
            </a:endParaRPr>
          </a:p>
        </p:txBody>
      </p:sp>
      <p:pic>
        <p:nvPicPr>
          <p:cNvPr id="2" name="Picture 14" descr="ict_logo"/>
          <p:cNvPicPr>
            <a:picLocks noChangeAspect="1" noChangeArrowheads="1"/>
          </p:cNvPicPr>
          <p:nvPr userDrawn="1"/>
        </p:nvPicPr>
        <p:blipFill>
          <a:blip r:embed="rId18"/>
          <a:srcRect/>
          <a:stretch>
            <a:fillRect/>
          </a:stretch>
        </p:blipFill>
        <p:spPr bwMode="auto">
          <a:xfrm>
            <a:off x="7235825" y="6019800"/>
            <a:ext cx="1298575" cy="595313"/>
          </a:xfrm>
          <a:prstGeom prst="rect">
            <a:avLst/>
          </a:prstGeom>
          <a:noFill/>
          <a:ln w="9525">
            <a:noFill/>
            <a:miter lim="800000"/>
            <a:headEnd/>
            <a:tailEnd/>
          </a:ln>
        </p:spPr>
      </p:pic>
      <p:sp>
        <p:nvSpPr>
          <p:cNvPr id="1040" name="Rectangle 16"/>
          <p:cNvSpPr>
            <a:spLocks noChangeArrowheads="1"/>
          </p:cNvSpPr>
          <p:nvPr userDrawn="1"/>
        </p:nvSpPr>
        <p:spPr bwMode="auto">
          <a:xfrm>
            <a:off x="1828800" y="6858000"/>
            <a:ext cx="184150" cy="457200"/>
          </a:xfrm>
          <a:prstGeom prst="rect">
            <a:avLst/>
          </a:prstGeom>
          <a:noFill/>
          <a:ln w="9525">
            <a:noFill/>
            <a:miter lim="800000"/>
            <a:headEnd/>
            <a:tailEnd/>
          </a:ln>
        </p:spPr>
        <p:txBody>
          <a:bodyPr wrap="none">
            <a:prstTxWarp prst="textNoShape">
              <a:avLst/>
            </a:prstTxWarp>
            <a:spAutoFit/>
          </a:bodyPr>
          <a:lstStyle/>
          <a:p>
            <a:pPr>
              <a:defRPr/>
            </a:pPr>
            <a:endParaRPr lang="en-US">
              <a:latin typeface="Arial" charset="0"/>
              <a:ea typeface="ＭＳ Ｐゴシック" charset="-128"/>
              <a:cs typeface="ＭＳ Ｐゴシック" charset="-128"/>
            </a:endParaRPr>
          </a:p>
        </p:txBody>
      </p:sp>
      <p:pic>
        <p:nvPicPr>
          <p:cNvPr id="1035" name="Picture 18" descr="usc_logo_bw"/>
          <p:cNvPicPr>
            <a:picLocks noChangeAspect="1" noChangeArrowheads="1"/>
          </p:cNvPicPr>
          <p:nvPr userDrawn="1"/>
        </p:nvPicPr>
        <p:blipFill>
          <a:blip r:embed="rId19"/>
          <a:srcRect/>
          <a:stretch>
            <a:fillRect/>
          </a:stretch>
        </p:blipFill>
        <p:spPr bwMode="auto">
          <a:xfrm>
            <a:off x="995363" y="6361113"/>
            <a:ext cx="347662" cy="2174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74"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78" r:id="rId13"/>
    <p:sldLayoutId id="2147484379" r:id="rId14"/>
  </p:sldLayoutIdLst>
  <p:txStyles>
    <p:titleStyle>
      <a:lvl1pPr algn="l" rtl="0" eaLnBrk="0" fontAlgn="base" hangingPunct="0">
        <a:lnSpc>
          <a:spcPts val="2600"/>
        </a:lnSpc>
        <a:spcBef>
          <a:spcPct val="0"/>
        </a:spcBef>
        <a:spcAft>
          <a:spcPct val="0"/>
        </a:spcAft>
        <a:defRPr sz="2600" b="1">
          <a:solidFill>
            <a:srgbClr val="E15300"/>
          </a:solidFill>
          <a:latin typeface="+mj-lt"/>
          <a:ea typeface="+mj-ea"/>
          <a:cs typeface="+mj-cs"/>
        </a:defRPr>
      </a:lvl1pPr>
      <a:lvl2pPr algn="l" rtl="0" eaLnBrk="0" fontAlgn="base" hangingPunct="0">
        <a:lnSpc>
          <a:spcPts val="2600"/>
        </a:lnSpc>
        <a:spcBef>
          <a:spcPct val="0"/>
        </a:spcBef>
        <a:spcAft>
          <a:spcPct val="0"/>
        </a:spcAft>
        <a:defRPr sz="2600" b="1">
          <a:solidFill>
            <a:srgbClr val="E15300"/>
          </a:solidFill>
          <a:latin typeface="Helvetica" pitchFamily="-111" charset="0"/>
          <a:ea typeface="ＭＳ Ｐゴシック" pitchFamily="-111" charset="-128"/>
          <a:cs typeface="ＭＳ Ｐゴシック" pitchFamily="-111" charset="-128"/>
        </a:defRPr>
      </a:lvl2pPr>
      <a:lvl3pPr algn="l" rtl="0" eaLnBrk="0" fontAlgn="base" hangingPunct="0">
        <a:lnSpc>
          <a:spcPts val="2600"/>
        </a:lnSpc>
        <a:spcBef>
          <a:spcPct val="0"/>
        </a:spcBef>
        <a:spcAft>
          <a:spcPct val="0"/>
        </a:spcAft>
        <a:defRPr sz="2600" b="1">
          <a:solidFill>
            <a:srgbClr val="E15300"/>
          </a:solidFill>
          <a:latin typeface="Helvetica" pitchFamily="-111" charset="0"/>
          <a:ea typeface="ＭＳ Ｐゴシック" pitchFamily="-111" charset="-128"/>
          <a:cs typeface="ＭＳ Ｐゴシック" pitchFamily="-111" charset="-128"/>
        </a:defRPr>
      </a:lvl3pPr>
      <a:lvl4pPr algn="l" rtl="0" eaLnBrk="0" fontAlgn="base" hangingPunct="0">
        <a:lnSpc>
          <a:spcPts val="2600"/>
        </a:lnSpc>
        <a:spcBef>
          <a:spcPct val="0"/>
        </a:spcBef>
        <a:spcAft>
          <a:spcPct val="0"/>
        </a:spcAft>
        <a:defRPr sz="2600" b="1">
          <a:solidFill>
            <a:srgbClr val="E15300"/>
          </a:solidFill>
          <a:latin typeface="Helvetica" pitchFamily="-111" charset="0"/>
          <a:ea typeface="ＭＳ Ｐゴシック" pitchFamily="-111" charset="-128"/>
          <a:cs typeface="ＭＳ Ｐゴシック" pitchFamily="-111" charset="-128"/>
        </a:defRPr>
      </a:lvl4pPr>
      <a:lvl5pPr algn="l" rtl="0" eaLnBrk="0" fontAlgn="base" hangingPunct="0">
        <a:lnSpc>
          <a:spcPts val="2600"/>
        </a:lnSpc>
        <a:spcBef>
          <a:spcPct val="0"/>
        </a:spcBef>
        <a:spcAft>
          <a:spcPct val="0"/>
        </a:spcAft>
        <a:defRPr sz="2600" b="1">
          <a:solidFill>
            <a:srgbClr val="E15300"/>
          </a:solidFill>
          <a:latin typeface="Helvetica" pitchFamily="-111" charset="0"/>
          <a:ea typeface="ＭＳ Ｐゴシック" pitchFamily="-111" charset="-128"/>
          <a:cs typeface="ＭＳ Ｐゴシック" pitchFamily="-111" charset="-128"/>
        </a:defRPr>
      </a:lvl5pPr>
      <a:lvl6pPr marL="457200" algn="l" rtl="0" fontAlgn="base">
        <a:lnSpc>
          <a:spcPts val="2600"/>
        </a:lnSpc>
        <a:spcBef>
          <a:spcPct val="0"/>
        </a:spcBef>
        <a:spcAft>
          <a:spcPct val="0"/>
        </a:spcAft>
        <a:defRPr sz="2600" b="1">
          <a:solidFill>
            <a:srgbClr val="E15300"/>
          </a:solidFill>
          <a:latin typeface="Helvetica" pitchFamily="-111" charset="0"/>
          <a:ea typeface="ＭＳ Ｐゴシック" pitchFamily="-111" charset="-128"/>
          <a:cs typeface="ＭＳ Ｐゴシック" pitchFamily="-111" charset="-128"/>
        </a:defRPr>
      </a:lvl6pPr>
      <a:lvl7pPr marL="914400" algn="l" rtl="0" fontAlgn="base">
        <a:lnSpc>
          <a:spcPts val="2600"/>
        </a:lnSpc>
        <a:spcBef>
          <a:spcPct val="0"/>
        </a:spcBef>
        <a:spcAft>
          <a:spcPct val="0"/>
        </a:spcAft>
        <a:defRPr sz="2600" b="1">
          <a:solidFill>
            <a:srgbClr val="E15300"/>
          </a:solidFill>
          <a:latin typeface="Helvetica" pitchFamily="-111" charset="0"/>
          <a:ea typeface="ＭＳ Ｐゴシック" pitchFamily="-111" charset="-128"/>
          <a:cs typeface="ＭＳ Ｐゴシック" pitchFamily="-111" charset="-128"/>
        </a:defRPr>
      </a:lvl7pPr>
      <a:lvl8pPr marL="1371600" algn="l" rtl="0" fontAlgn="base">
        <a:lnSpc>
          <a:spcPts val="2600"/>
        </a:lnSpc>
        <a:spcBef>
          <a:spcPct val="0"/>
        </a:spcBef>
        <a:spcAft>
          <a:spcPct val="0"/>
        </a:spcAft>
        <a:defRPr sz="2600" b="1">
          <a:solidFill>
            <a:srgbClr val="E15300"/>
          </a:solidFill>
          <a:latin typeface="Helvetica" pitchFamily="-111" charset="0"/>
          <a:ea typeface="ＭＳ Ｐゴシック" pitchFamily="-111" charset="-128"/>
          <a:cs typeface="ＭＳ Ｐゴシック" pitchFamily="-111" charset="-128"/>
        </a:defRPr>
      </a:lvl8pPr>
      <a:lvl9pPr marL="1828800" algn="l" rtl="0" fontAlgn="base">
        <a:lnSpc>
          <a:spcPts val="2600"/>
        </a:lnSpc>
        <a:spcBef>
          <a:spcPct val="0"/>
        </a:spcBef>
        <a:spcAft>
          <a:spcPct val="0"/>
        </a:spcAft>
        <a:defRPr sz="2600" b="1">
          <a:solidFill>
            <a:srgbClr val="E15300"/>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50000"/>
        </a:spcBef>
        <a:spcAft>
          <a:spcPct val="0"/>
        </a:spcAft>
        <a:buClr>
          <a:srgbClr val="5A5A5A"/>
        </a:buClr>
        <a:buSzPct val="80000"/>
        <a:buFont typeface="Wingdings" pitchFamily="-109" charset="2"/>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lr>
          <a:srgbClr val="5A5A5A"/>
        </a:buClr>
        <a:buChar char="–"/>
        <a:defRPr sz="1600">
          <a:solidFill>
            <a:schemeClr val="tx1"/>
          </a:solidFill>
          <a:latin typeface="+mn-lt"/>
          <a:ea typeface="+mn-ea"/>
          <a:cs typeface="ＭＳ Ｐゴシック"/>
        </a:defRPr>
      </a:lvl2pPr>
      <a:lvl3pPr marL="1085850" indent="-228600" algn="l" rtl="0" eaLnBrk="0" fontAlgn="base" hangingPunct="0">
        <a:spcBef>
          <a:spcPct val="20000"/>
        </a:spcBef>
        <a:spcAft>
          <a:spcPct val="0"/>
        </a:spcAft>
        <a:buClr>
          <a:srgbClr val="5A5A5A"/>
        </a:buClr>
        <a:buSzPct val="80000"/>
        <a:buFont typeface="Wingdings" pitchFamily="-109" charset="2"/>
        <a:buChar char="§"/>
        <a:defRPr sz="1400">
          <a:solidFill>
            <a:schemeClr val="tx1"/>
          </a:solidFill>
          <a:latin typeface="+mn-lt"/>
          <a:ea typeface="+mn-ea"/>
          <a:cs typeface="ＭＳ Ｐゴシック"/>
        </a:defRPr>
      </a:lvl3pPr>
      <a:lvl4pPr marL="1428750" indent="-228600" algn="l" rtl="0" eaLnBrk="0" fontAlgn="base" hangingPunct="0">
        <a:spcBef>
          <a:spcPct val="20000"/>
        </a:spcBef>
        <a:spcAft>
          <a:spcPct val="0"/>
        </a:spcAft>
        <a:buClr>
          <a:srgbClr val="5A5A5A"/>
        </a:buClr>
        <a:buChar char="–"/>
        <a:defRPr sz="1200">
          <a:solidFill>
            <a:schemeClr val="tx1"/>
          </a:solidFill>
          <a:latin typeface="+mn-lt"/>
          <a:ea typeface="+mn-ea"/>
          <a:cs typeface="ＭＳ Ｐゴシック"/>
        </a:defRPr>
      </a:lvl4pPr>
      <a:lvl5pPr marL="1771650" indent="-228600" algn="l" rtl="0" eaLnBrk="0" fontAlgn="base" hangingPunct="0">
        <a:spcBef>
          <a:spcPct val="20000"/>
        </a:spcBef>
        <a:spcAft>
          <a:spcPct val="0"/>
        </a:spcAft>
        <a:buClr>
          <a:srgbClr val="5A5A5A"/>
        </a:buClr>
        <a:buChar char="»"/>
        <a:defRPr sz="1200">
          <a:solidFill>
            <a:schemeClr val="tx1"/>
          </a:solidFill>
          <a:latin typeface="+mn-lt"/>
          <a:ea typeface="+mn-ea"/>
          <a:cs typeface="ＭＳ Ｐゴシック"/>
        </a:defRPr>
      </a:lvl5pPr>
      <a:lvl6pPr marL="2228850" indent="-228600" algn="l" rtl="0" fontAlgn="base">
        <a:spcBef>
          <a:spcPct val="20000"/>
        </a:spcBef>
        <a:spcAft>
          <a:spcPct val="0"/>
        </a:spcAft>
        <a:buClr>
          <a:srgbClr val="5A5A5A"/>
        </a:buClr>
        <a:buChar char="»"/>
        <a:defRPr sz="1200">
          <a:solidFill>
            <a:schemeClr val="tx1"/>
          </a:solidFill>
          <a:latin typeface="+mn-lt"/>
          <a:ea typeface="+mn-ea"/>
        </a:defRPr>
      </a:lvl6pPr>
      <a:lvl7pPr marL="2686050" indent="-228600" algn="l" rtl="0" fontAlgn="base">
        <a:spcBef>
          <a:spcPct val="20000"/>
        </a:spcBef>
        <a:spcAft>
          <a:spcPct val="0"/>
        </a:spcAft>
        <a:buClr>
          <a:srgbClr val="5A5A5A"/>
        </a:buClr>
        <a:buChar char="»"/>
        <a:defRPr sz="1200">
          <a:solidFill>
            <a:schemeClr val="tx1"/>
          </a:solidFill>
          <a:latin typeface="+mn-lt"/>
          <a:ea typeface="+mn-ea"/>
        </a:defRPr>
      </a:lvl7pPr>
      <a:lvl8pPr marL="3143250" indent="-228600" algn="l" rtl="0" fontAlgn="base">
        <a:spcBef>
          <a:spcPct val="20000"/>
        </a:spcBef>
        <a:spcAft>
          <a:spcPct val="0"/>
        </a:spcAft>
        <a:buClr>
          <a:srgbClr val="5A5A5A"/>
        </a:buClr>
        <a:buChar char="»"/>
        <a:defRPr sz="1200">
          <a:solidFill>
            <a:schemeClr val="tx1"/>
          </a:solidFill>
          <a:latin typeface="+mn-lt"/>
          <a:ea typeface="+mn-ea"/>
        </a:defRPr>
      </a:lvl8pPr>
      <a:lvl9pPr marL="3600450" indent="-228600" algn="l" rtl="0" fontAlgn="base">
        <a:spcBef>
          <a:spcPct val="20000"/>
        </a:spcBef>
        <a:spcAft>
          <a:spcPct val="0"/>
        </a:spcAft>
        <a:buClr>
          <a:srgbClr val="5A5A5A"/>
        </a:buClr>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25.jpeg"/><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4.jpeg"/></Relationships>
</file>

<file path=ppt/slides/_rels/slide11.xml.rels><?xml version="1.0" encoding="UTF-8" standalone="yes"?>
<Relationships xmlns="http://schemas.openxmlformats.org/package/2006/relationships"><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6.jpeg"/><Relationship Id="rId5"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4" Type="http://schemas.openxmlformats.org/officeDocument/2006/relationships/image" Target="../media/image40.jpeg"/><Relationship Id="rId20" Type="http://schemas.openxmlformats.org/officeDocument/2006/relationships/image" Target="../media/image46.png"/><Relationship Id="rId4" Type="http://schemas.openxmlformats.org/officeDocument/2006/relationships/image" Target="../media/image30.jpeg"/><Relationship Id="rId21" Type="http://schemas.openxmlformats.org/officeDocument/2006/relationships/image" Target="../media/image47.jpeg"/><Relationship Id="rId22" Type="http://schemas.openxmlformats.org/officeDocument/2006/relationships/image" Target="../media/image48.png"/><Relationship Id="rId7" Type="http://schemas.openxmlformats.org/officeDocument/2006/relationships/image" Target="../media/image33.png"/><Relationship Id="rId11"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image" Target="../media/image32.png"/><Relationship Id="rId16" Type="http://schemas.openxmlformats.org/officeDocument/2006/relationships/image" Target="../media/image42.jpeg"/><Relationship Id="rId8" Type="http://schemas.openxmlformats.org/officeDocument/2006/relationships/image" Target="../media/image34.jpeg"/><Relationship Id="rId13" Type="http://schemas.openxmlformats.org/officeDocument/2006/relationships/image" Target="../media/image39.jpeg"/><Relationship Id="rId10" Type="http://schemas.openxmlformats.org/officeDocument/2006/relationships/image" Target="../media/image36.png"/><Relationship Id="rId5" Type="http://schemas.openxmlformats.org/officeDocument/2006/relationships/image" Target="../media/image31.jpeg"/><Relationship Id="rId15" Type="http://schemas.openxmlformats.org/officeDocument/2006/relationships/image" Target="../media/image41.jpeg"/><Relationship Id="rId12" Type="http://schemas.openxmlformats.org/officeDocument/2006/relationships/image" Target="../media/image38.jpeg"/><Relationship Id="rId17" Type="http://schemas.openxmlformats.org/officeDocument/2006/relationships/image" Target="../media/image43.jpeg"/><Relationship Id="rId19" Type="http://schemas.openxmlformats.org/officeDocument/2006/relationships/image" Target="../media/image45.png"/><Relationship Id="rId2" Type="http://schemas.openxmlformats.org/officeDocument/2006/relationships/notesSlide" Target="../notesSlides/notesSlide10.xml"/><Relationship Id="rId9" Type="http://schemas.openxmlformats.org/officeDocument/2006/relationships/image" Target="../media/image35.png"/><Relationship Id="rId3" Type="http://schemas.openxmlformats.org/officeDocument/2006/relationships/image" Target="../media/image29.jpeg"/><Relationship Id="rId18"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4" Type="http://schemas.openxmlformats.org/officeDocument/2006/relationships/image" Target="../media/image9.jpeg"/><Relationship Id="rId5" Type="http://schemas.openxmlformats.org/officeDocument/2006/relationships/image" Target="../media/image10.jpeg"/><Relationship Id="rId7"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eg"/><Relationship Id="rId6"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4" Type="http://schemas.openxmlformats.org/officeDocument/2006/relationships/image" Target="../media/image15.png"/><Relationship Id="rId5" Type="http://schemas.openxmlformats.org/officeDocument/2006/relationships/image" Target="../media/image16.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6" Type="http://schemas.openxmlformats.org/officeDocument/2006/relationships/image" Target="../media/image17.png"/></Relationships>
</file>

<file path=ppt/slides/_rels/slide6.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OLE_LINK1"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3"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3" Type="http://schemas.openxmlformats.org/officeDocument/2006/relationships/image" Target="../media/image2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p:txBody>
          <a:bodyPr/>
          <a:lstStyle/>
          <a:p>
            <a:pPr eaLnBrk="1" hangingPunct="1"/>
            <a:r>
              <a:rPr lang="en-US" smtClean="0"/>
              <a:t>USC Institute for Creative Technologies</a:t>
            </a:r>
          </a:p>
        </p:txBody>
      </p:sp>
      <p:sp>
        <p:nvSpPr>
          <p:cNvPr id="43011" name="Rectangle 3"/>
          <p:cNvSpPr>
            <a:spLocks noGrp="1" noChangeArrowheads="1"/>
          </p:cNvSpPr>
          <p:nvPr>
            <p:ph type="subTitle" idx="1"/>
          </p:nvPr>
        </p:nvSpPr>
        <p:spPr/>
        <p:txBody>
          <a:bodyPr/>
          <a:lstStyle/>
          <a:p>
            <a:pPr>
              <a:buFont typeface="Wingdings" pitchFamily="-109" charset="2"/>
              <a:buNone/>
            </a:pPr>
            <a:r>
              <a:rPr lang="en-US" smtClean="0"/>
              <a:t>Randall W. Hill, Jr., Ph.D.</a:t>
            </a:r>
          </a:p>
          <a:p>
            <a:pPr>
              <a:buFont typeface="Wingdings" pitchFamily="-109" charset="2"/>
              <a:buNone/>
            </a:pPr>
            <a:r>
              <a:rPr lang="en-US" smtClean="0"/>
              <a:t>Executive Director</a:t>
            </a:r>
          </a:p>
          <a:p>
            <a:pPr eaLnBrk="1" hangingPunct="1">
              <a:buFont typeface="Wingdings" pitchFamily="-109" charset="2"/>
              <a:buNone/>
            </a:pPr>
            <a:endParaRPr lang="en-US" smtClean="0"/>
          </a:p>
        </p:txBody>
      </p:sp>
      <p:sp>
        <p:nvSpPr>
          <p:cNvPr id="43012" name="Rectangle 5"/>
          <p:cNvSpPr>
            <a:spLocks/>
          </p:cNvSpPr>
          <p:nvPr/>
        </p:nvSpPr>
        <p:spPr bwMode="auto">
          <a:xfrm>
            <a:off x="2286000" y="5943600"/>
            <a:ext cx="3962400" cy="533400"/>
          </a:xfrm>
          <a:prstGeom prst="rect">
            <a:avLst/>
          </a:prstGeom>
          <a:noFill/>
          <a:ln w="12700">
            <a:noFill/>
            <a:miter lim="800000"/>
            <a:headEnd/>
            <a:tailEnd/>
          </a:ln>
        </p:spPr>
        <p:txBody>
          <a:bodyPr lIns="0" tIns="0" rIns="40639" bIns="0">
            <a:prstTxWarp prst="textNoShape">
              <a:avLst/>
            </a:prstTxWarp>
          </a:bodyPr>
          <a:lstStyle/>
          <a:p>
            <a:pPr algn="just"/>
            <a:r>
              <a:rPr lang="en-US" sz="800"/>
              <a:t>The projects or efforts depicted were or are sponsored by the U.S. Army Research, Development, and Engineering Command (RDECOM) Simulation Training and Technology Center (STTC). The content or information presented does not necessarily reflect the position or the policy of the Government, and no official endorsement should be inferred.</a:t>
            </a:r>
          </a:p>
        </p:txBody>
      </p:sp>
      <p:pic>
        <p:nvPicPr>
          <p:cNvPr id="43013" name="Picture 5" descr="STTC_LOGO_2009.gif"/>
          <p:cNvPicPr>
            <a:picLocks noChangeAspect="1"/>
          </p:cNvPicPr>
          <p:nvPr/>
        </p:nvPicPr>
        <p:blipFill>
          <a:blip r:embed="rId3"/>
          <a:srcRect/>
          <a:stretch>
            <a:fillRect/>
          </a:stretch>
        </p:blipFill>
        <p:spPr bwMode="auto">
          <a:xfrm>
            <a:off x="1371600" y="5943600"/>
            <a:ext cx="685800"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Rectangle 4"/>
          <p:cNvSpPr txBox="1">
            <a:spLocks noChangeArrowheads="1"/>
          </p:cNvSpPr>
          <p:nvPr/>
        </p:nvSpPr>
        <p:spPr bwMode="auto">
          <a:xfrm>
            <a:off x="3352800" y="4114800"/>
            <a:ext cx="2514600" cy="1676400"/>
          </a:xfrm>
          <a:prstGeom prst="rect">
            <a:avLst/>
          </a:prstGeom>
          <a:solidFill>
            <a:srgbClr val="005CAB"/>
          </a:solidFill>
          <a:ln w="9525">
            <a:solidFill>
              <a:schemeClr val="tx1"/>
            </a:solidFill>
            <a:miter lim="800000"/>
            <a:headEnd/>
            <a:tailEnd/>
          </a:ln>
        </p:spPr>
        <p:txBody>
          <a:bodyPr anchor="ctr" anchorCtr="1">
            <a:prstTxWarp prst="textNoShape">
              <a:avLst/>
            </a:prstTxWarp>
          </a:bodyPr>
          <a:lstStyle/>
          <a:p>
            <a:pPr marL="342900" indent="-342900">
              <a:lnSpc>
                <a:spcPct val="80000"/>
              </a:lnSpc>
              <a:spcBef>
                <a:spcPct val="50000"/>
              </a:spcBef>
            </a:pPr>
            <a:endParaRPr lang="en-US" sz="3200" b="1">
              <a:latin typeface="Helvetica" pitchFamily="-109" charset="0"/>
            </a:endParaRPr>
          </a:p>
        </p:txBody>
      </p:sp>
      <p:sp>
        <p:nvSpPr>
          <p:cNvPr id="2" name="Rectangle 4"/>
          <p:cNvSpPr txBox="1">
            <a:spLocks noChangeArrowheads="1"/>
          </p:cNvSpPr>
          <p:nvPr/>
        </p:nvSpPr>
        <p:spPr bwMode="auto">
          <a:xfrm>
            <a:off x="3352800" y="4114800"/>
            <a:ext cx="2514600" cy="1676400"/>
          </a:xfrm>
          <a:prstGeom prst="rect">
            <a:avLst/>
          </a:prstGeom>
          <a:solidFill>
            <a:srgbClr val="005CAB"/>
          </a:solidFill>
          <a:ln w="9525">
            <a:solidFill>
              <a:schemeClr val="tx1"/>
            </a:solidFill>
            <a:miter lim="800000"/>
            <a:headEnd/>
            <a:tailEnd/>
          </a:ln>
        </p:spPr>
        <p:txBody>
          <a:bodyPr anchor="ctr" anchorCtr="1">
            <a:prstTxWarp prst="textNoShape">
              <a:avLst/>
            </a:prstTxWarp>
          </a:bodyPr>
          <a:lstStyle/>
          <a:p>
            <a:pPr marL="342900" indent="-342900">
              <a:lnSpc>
                <a:spcPct val="80000"/>
              </a:lnSpc>
              <a:spcBef>
                <a:spcPct val="50000"/>
              </a:spcBef>
            </a:pPr>
            <a:r>
              <a:rPr lang="en-US" sz="3200" b="1">
                <a:latin typeface="Helvetica" pitchFamily="-109" charset="0"/>
              </a:rPr>
              <a:t>Ground</a:t>
            </a:r>
          </a:p>
          <a:p>
            <a:pPr marL="342900" indent="-342900">
              <a:lnSpc>
                <a:spcPct val="80000"/>
              </a:lnSpc>
              <a:spcBef>
                <a:spcPct val="50000"/>
              </a:spcBef>
            </a:pPr>
            <a:r>
              <a:rPr lang="en-US" sz="3200" b="1">
                <a:latin typeface="Helvetica" pitchFamily="-109" charset="0"/>
              </a:rPr>
              <a:t>Truth</a:t>
            </a:r>
          </a:p>
        </p:txBody>
      </p:sp>
      <p:sp>
        <p:nvSpPr>
          <p:cNvPr id="4113" name="Freeform 17"/>
          <p:cNvSpPr>
            <a:spLocks/>
          </p:cNvSpPr>
          <p:nvPr/>
        </p:nvSpPr>
        <p:spPr bwMode="auto">
          <a:xfrm>
            <a:off x="5867400" y="3124200"/>
            <a:ext cx="1371600" cy="1828800"/>
          </a:xfrm>
          <a:custGeom>
            <a:avLst/>
            <a:gdLst/>
            <a:ahLst/>
            <a:cxnLst>
              <a:cxn ang="0">
                <a:pos x="968" y="0"/>
              </a:cxn>
              <a:cxn ang="0">
                <a:pos x="0" y="1136"/>
              </a:cxn>
            </a:cxnLst>
            <a:rect l="0" t="0" r="r" b="b"/>
            <a:pathLst>
              <a:path w="968" h="1136">
                <a:moveTo>
                  <a:pt x="968" y="0"/>
                </a:moveTo>
                <a:lnTo>
                  <a:pt x="0" y="1136"/>
                </a:lnTo>
              </a:path>
            </a:pathLst>
          </a:custGeom>
          <a:noFill/>
          <a:ln w="12700" cap="flat" cmpd="sng">
            <a:solidFill>
              <a:schemeClr val="tx1"/>
            </a:solidFill>
            <a:prstDash val="dash"/>
            <a:round/>
            <a:headEnd type="none" w="med" len="med"/>
            <a:tailEnd type="none" w="med" len="med"/>
          </a:ln>
          <a:effectLst/>
        </p:spPr>
        <p:txBody>
          <a:bodyPr anchor="ctr">
            <a:prstTxWarp prst="textNoShape">
              <a:avLst/>
            </a:prstTxWarp>
            <a:spAutoFit/>
          </a:bodyPr>
          <a:lstStyle/>
          <a:p>
            <a:endParaRPr lang="en-US"/>
          </a:p>
        </p:txBody>
      </p:sp>
      <p:sp>
        <p:nvSpPr>
          <p:cNvPr id="4112" name="Line 16"/>
          <p:cNvSpPr>
            <a:spLocks noChangeShapeType="1"/>
          </p:cNvSpPr>
          <p:nvPr/>
        </p:nvSpPr>
        <p:spPr bwMode="auto">
          <a:xfrm>
            <a:off x="1981200" y="3124200"/>
            <a:ext cx="1371600" cy="1828800"/>
          </a:xfrm>
          <a:prstGeom prst="line">
            <a:avLst/>
          </a:prstGeom>
          <a:noFill/>
          <a:ln w="12700">
            <a:solidFill>
              <a:schemeClr val="tx1"/>
            </a:solidFill>
            <a:prstDash val="dash"/>
            <a:round/>
            <a:headEnd/>
            <a:tailEnd/>
          </a:ln>
          <a:effectLst/>
        </p:spPr>
        <p:txBody>
          <a:bodyPr anchor="ctr">
            <a:prstTxWarp prst="textNoShape">
              <a:avLst/>
            </a:prstTxWarp>
            <a:spAutoFit/>
          </a:bodyPr>
          <a:lstStyle/>
          <a:p>
            <a:endParaRPr lang="en-US"/>
          </a:p>
        </p:txBody>
      </p:sp>
      <p:sp>
        <p:nvSpPr>
          <p:cNvPr id="4111" name="Line 15"/>
          <p:cNvSpPr>
            <a:spLocks noChangeShapeType="1"/>
          </p:cNvSpPr>
          <p:nvPr/>
        </p:nvSpPr>
        <p:spPr bwMode="auto">
          <a:xfrm>
            <a:off x="3276600" y="2286000"/>
            <a:ext cx="2667000" cy="0"/>
          </a:xfrm>
          <a:prstGeom prst="line">
            <a:avLst/>
          </a:prstGeom>
          <a:noFill/>
          <a:ln w="12700">
            <a:solidFill>
              <a:schemeClr val="tx1"/>
            </a:solidFill>
            <a:prstDash val="dash"/>
            <a:round/>
            <a:headEnd/>
            <a:tailEnd/>
          </a:ln>
          <a:effectLst/>
        </p:spPr>
        <p:txBody>
          <a:bodyPr wrap="none" anchor="ctr">
            <a:prstTxWarp prst="textNoShape">
              <a:avLst/>
            </a:prstTxWarp>
            <a:spAutoFit/>
          </a:bodyPr>
          <a:lstStyle/>
          <a:p>
            <a:endParaRPr lang="en-US"/>
          </a:p>
        </p:txBody>
      </p:sp>
      <p:sp>
        <p:nvSpPr>
          <p:cNvPr id="686082" name="Rectangle 2"/>
          <p:cNvSpPr>
            <a:spLocks noGrp="1" noChangeArrowheads="1"/>
          </p:cNvSpPr>
          <p:nvPr>
            <p:ph type="title"/>
          </p:nvPr>
        </p:nvSpPr>
        <p:spPr/>
        <p:txBody>
          <a:bodyPr>
            <a:normAutofit/>
          </a:bodyPr>
          <a:lstStyle/>
          <a:p>
            <a:pPr eaLnBrk="1" hangingPunct="1"/>
            <a:r>
              <a:rPr lang="en-US" sz="2500"/>
              <a:t>Systems Loosely Joined for Training</a:t>
            </a:r>
            <a:endParaRPr lang="en-US" sz="2300"/>
          </a:p>
        </p:txBody>
      </p:sp>
      <p:pic>
        <p:nvPicPr>
          <p:cNvPr id="4099" name="Picture 9" descr="DMCTI_Logo_round"/>
          <p:cNvPicPr>
            <a:picLocks noChangeAspect="1" noChangeArrowheads="1"/>
          </p:cNvPicPr>
          <p:nvPr/>
        </p:nvPicPr>
        <p:blipFill>
          <a:blip r:embed="rId3"/>
          <a:srcRect/>
          <a:stretch>
            <a:fillRect/>
          </a:stretch>
        </p:blipFill>
        <p:spPr bwMode="auto">
          <a:xfrm>
            <a:off x="5943600" y="1447800"/>
            <a:ext cx="2514600" cy="1697038"/>
          </a:xfrm>
          <a:prstGeom prst="rect">
            <a:avLst/>
          </a:prstGeom>
          <a:noFill/>
          <a:ln w="12700">
            <a:solidFill>
              <a:schemeClr val="tx1"/>
            </a:solidFill>
            <a:miter lim="800000"/>
            <a:headEnd/>
            <a:tailEnd/>
          </a:ln>
        </p:spPr>
      </p:pic>
      <p:pic>
        <p:nvPicPr>
          <p:cNvPr id="4100" name="Picture 12" descr="USim"/>
          <p:cNvPicPr>
            <a:picLocks noChangeAspect="1" noChangeArrowheads="1"/>
          </p:cNvPicPr>
          <p:nvPr/>
        </p:nvPicPr>
        <p:blipFill>
          <a:blip r:embed="rId4"/>
          <a:srcRect/>
          <a:stretch>
            <a:fillRect/>
          </a:stretch>
        </p:blipFill>
        <p:spPr bwMode="auto">
          <a:xfrm>
            <a:off x="762000" y="1438275"/>
            <a:ext cx="2514600" cy="1685925"/>
          </a:xfrm>
          <a:prstGeom prst="rect">
            <a:avLst/>
          </a:prstGeom>
          <a:noFill/>
          <a:ln w="9525">
            <a:solidFill>
              <a:schemeClr val="tx1"/>
            </a:solidFill>
            <a:miter lim="800000"/>
            <a:headEnd/>
            <a:tailEnd/>
          </a:ln>
        </p:spPr>
      </p:pic>
      <p:sp>
        <p:nvSpPr>
          <p:cNvPr id="3" name="Rectangle 4"/>
          <p:cNvSpPr txBox="1">
            <a:spLocks noChangeArrowheads="1"/>
          </p:cNvSpPr>
          <p:nvPr/>
        </p:nvSpPr>
        <p:spPr bwMode="auto">
          <a:xfrm>
            <a:off x="3352800" y="4114800"/>
            <a:ext cx="2514600" cy="1676400"/>
          </a:xfrm>
          <a:prstGeom prst="rect">
            <a:avLst/>
          </a:prstGeom>
          <a:solidFill>
            <a:srgbClr val="005CAB"/>
          </a:solidFill>
          <a:ln w="9525">
            <a:solidFill>
              <a:schemeClr val="tx1"/>
            </a:solidFill>
            <a:miter lim="800000"/>
            <a:headEnd/>
            <a:tailEnd/>
          </a:ln>
        </p:spPr>
        <p:txBody>
          <a:bodyPr anchor="ctr" anchorCtr="1">
            <a:prstTxWarp prst="textNoShape">
              <a:avLst/>
            </a:prstTxWarp>
          </a:bodyPr>
          <a:lstStyle/>
          <a:p>
            <a:pPr marL="342900" indent="-342900">
              <a:lnSpc>
                <a:spcPct val="80000"/>
              </a:lnSpc>
              <a:spcBef>
                <a:spcPct val="50000"/>
              </a:spcBef>
            </a:pPr>
            <a:r>
              <a:rPr lang="en-US" sz="3200" b="1">
                <a:latin typeface="Helvetica" pitchFamily="-109" charset="0"/>
              </a:rPr>
              <a:t>Storytelling</a:t>
            </a:r>
          </a:p>
        </p:txBody>
      </p:sp>
      <p:sp>
        <p:nvSpPr>
          <p:cNvPr id="4" name="Rectangle 2"/>
          <p:cNvSpPr>
            <a:spLocks noChangeArrowheads="1"/>
          </p:cNvSpPr>
          <p:nvPr/>
        </p:nvSpPr>
        <p:spPr bwMode="auto">
          <a:xfrm>
            <a:off x="533400" y="609600"/>
            <a:ext cx="6781800" cy="457200"/>
          </a:xfrm>
          <a:prstGeom prst="rect">
            <a:avLst/>
          </a:prstGeom>
          <a:noFill/>
          <a:ln w="9525">
            <a:noFill/>
            <a:miter lim="800000"/>
            <a:headEnd/>
            <a:tailEnd/>
          </a:ln>
        </p:spPr>
        <p:txBody>
          <a:bodyPr>
            <a:prstTxWarp prst="textNoShape">
              <a:avLst/>
            </a:prstTxWarp>
          </a:bodyPr>
          <a:lstStyle/>
          <a:p>
            <a:pPr algn="l"/>
            <a:r>
              <a:rPr lang="en-US" sz="2500" b="1">
                <a:solidFill>
                  <a:srgbClr val="E15300"/>
                </a:solidFill>
                <a:latin typeface="Helvetica" pitchFamily="-109" charset="0"/>
              </a:rPr>
              <a:t>Systems Loosely Joined for </a:t>
            </a:r>
            <a:r>
              <a:rPr lang="en-US" sz="2500" b="1">
                <a:solidFill>
                  <a:srgbClr val="005CAB"/>
                </a:solidFill>
                <a:latin typeface="Helvetica" pitchFamily="-109" charset="0"/>
              </a:rPr>
              <a:t>ACTION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111"/>
                                        </p:tgtEl>
                                        <p:attrNameLst>
                                          <p:attrName>style.visibility</p:attrName>
                                        </p:attrNameLst>
                                      </p:cBhvr>
                                      <p:to>
                                        <p:strVal val="visible"/>
                                      </p:to>
                                    </p:set>
                                    <p:animEffect transition="in" filter="box(out)">
                                      <p:cBhvr>
                                        <p:cTn id="7" dur="500"/>
                                        <p:tgtEl>
                                          <p:spTgt spid="41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409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112"/>
                                        </p:tgtEl>
                                        <p:attrNameLst>
                                          <p:attrName>style.visibility</p:attrName>
                                        </p:attrNameLst>
                                      </p:cBhvr>
                                      <p:to>
                                        <p:strVal val="visible"/>
                                      </p:to>
                                    </p:set>
                                    <p:animEffect transition="in" filter="wipe(up)">
                                      <p:cBhvr>
                                        <p:cTn id="18" dur="500"/>
                                        <p:tgtEl>
                                          <p:spTgt spid="411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113"/>
                                        </p:tgtEl>
                                        <p:attrNameLst>
                                          <p:attrName>style.visibility</p:attrName>
                                        </p:attrNameLst>
                                      </p:cBhvr>
                                      <p:to>
                                        <p:strVal val="visible"/>
                                      </p:to>
                                    </p:set>
                                    <p:animEffect transition="in" filter="wipe(up)">
                                      <p:cBhvr>
                                        <p:cTn id="21" dur="500"/>
                                        <p:tgtEl>
                                          <p:spTgt spid="4113"/>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686082"/>
                                        </p:tgtEl>
                                        <p:attrNameLst>
                                          <p:attrName>style.visibility</p:attrName>
                                        </p:attrNameLst>
                                      </p:cBhvr>
                                      <p:to>
                                        <p:strVal val="hidden"/>
                                      </p:to>
                                    </p:set>
                                  </p:childTnLst>
                                </p:cTn>
                              </p:par>
                            </p:childTnLst>
                          </p:cTn>
                        </p:par>
                        <p:par>
                          <p:cTn id="31" fill="hold">
                            <p:stCondLst>
                              <p:cond delay="0"/>
                            </p:stCondLst>
                            <p:childTnLst>
                              <p:par>
                                <p:cTn id="32" presetID="1" presetClass="exit" presetSubtype="0" fill="hold" grpId="1" nodeType="afterEffect">
                                  <p:stCondLst>
                                    <p:cond delay="1000"/>
                                  </p:stCondLst>
                                  <p:childTnLst>
                                    <p:set>
                                      <p:cBhvr>
                                        <p:cTn id="33" dur="1" fill="hold">
                                          <p:stCondLst>
                                            <p:cond delay="0"/>
                                          </p:stCondLst>
                                        </p:cTn>
                                        <p:tgtEl>
                                          <p:spTgt spid="3"/>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par>
                          <p:cTn id="36" fill="hold">
                            <p:stCondLst>
                              <p:cond delay="1000"/>
                            </p:stCondLst>
                            <p:childTnLst>
                              <p:par>
                                <p:cTn id="37" presetID="1" presetClass="exit" presetSubtype="0" fill="hold" grpId="1" nodeType="after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 grpId="0" animBg="1"/>
      <p:bldP spid="4113" grpId="0" animBg="1"/>
      <p:bldP spid="4112" grpId="0" animBg="1"/>
      <p:bldP spid="4111" grpId="0" animBg="1"/>
      <p:bldP spid="686082" grpId="0"/>
      <p:bldP spid="3" grpId="0" animBg="1"/>
      <p:bldP spid="3" grpId="1" animBg="1"/>
      <p:bldP spid="4"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6675438"/>
            <a:ext cx="9144000" cy="182562"/>
          </a:xfrm>
          <a:prstGeom prst="rect">
            <a:avLst/>
          </a:prstGeom>
          <a:solidFill>
            <a:srgbClr val="3C3C3C"/>
          </a:solidFill>
          <a:ln w="9525">
            <a:noFill/>
            <a:miter lim="800000"/>
            <a:headEnd/>
            <a:tailEnd/>
          </a:ln>
        </p:spPr>
        <p:txBody>
          <a:bodyPr wrap="none" anchor="ctr">
            <a:prstTxWarp prst="textNoShape">
              <a:avLst/>
            </a:prstTxWarp>
          </a:bodyPr>
          <a:lstStyle/>
          <a:p>
            <a:endParaRPr lang="en-US"/>
          </a:p>
        </p:txBody>
      </p:sp>
      <p:pic>
        <p:nvPicPr>
          <p:cNvPr id="76803" name="Picture 3" descr="ict_logo_lrg"/>
          <p:cNvPicPr>
            <a:picLocks noChangeAspect="1" noChangeArrowheads="1"/>
          </p:cNvPicPr>
          <p:nvPr/>
        </p:nvPicPr>
        <p:blipFill>
          <a:blip r:embed="rId3"/>
          <a:srcRect/>
          <a:stretch>
            <a:fillRect/>
          </a:stretch>
        </p:blipFill>
        <p:spPr bwMode="auto">
          <a:xfrm>
            <a:off x="885825" y="1528763"/>
            <a:ext cx="7102475" cy="3043237"/>
          </a:xfrm>
          <a:prstGeom prst="rect">
            <a:avLst/>
          </a:prstGeom>
          <a:noFill/>
          <a:ln w="9525">
            <a:noFill/>
            <a:miter lim="800000"/>
            <a:headEnd/>
            <a:tailEnd/>
          </a:ln>
        </p:spPr>
      </p:pic>
      <p:pic>
        <p:nvPicPr>
          <p:cNvPr id="76804" name="Picture 4" descr="bg_header_bottom2"/>
          <p:cNvPicPr>
            <a:picLocks noChangeAspect="1" noChangeArrowheads="1"/>
          </p:cNvPicPr>
          <p:nvPr/>
        </p:nvPicPr>
        <p:blipFill>
          <a:blip r:embed="rId4"/>
          <a:srcRect/>
          <a:stretch>
            <a:fillRect/>
          </a:stretch>
        </p:blipFill>
        <p:spPr bwMode="auto">
          <a:xfrm>
            <a:off x="0" y="6102350"/>
            <a:ext cx="9140825" cy="571500"/>
          </a:xfrm>
          <a:prstGeom prst="rect">
            <a:avLst/>
          </a:prstGeom>
          <a:noFill/>
          <a:ln w="9525">
            <a:noFill/>
            <a:miter lim="800000"/>
            <a:headEnd/>
            <a:tailEnd/>
          </a:ln>
        </p:spPr>
      </p:pic>
      <p:pic>
        <p:nvPicPr>
          <p:cNvPr id="76805" name="Picture 5" descr="bg_header_top2"/>
          <p:cNvPicPr>
            <a:picLocks noChangeAspect="1" noChangeArrowheads="1"/>
          </p:cNvPicPr>
          <p:nvPr/>
        </p:nvPicPr>
        <p:blipFill>
          <a:blip r:embed="rId5"/>
          <a:srcRect/>
          <a:stretch>
            <a:fillRect/>
          </a:stretch>
        </p:blipFill>
        <p:spPr bwMode="auto">
          <a:xfrm>
            <a:off x="3175" y="0"/>
            <a:ext cx="9140825" cy="571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Line 2"/>
          <p:cNvSpPr>
            <a:spLocks noChangeShapeType="1"/>
          </p:cNvSpPr>
          <p:nvPr/>
        </p:nvSpPr>
        <p:spPr bwMode="auto">
          <a:xfrm>
            <a:off x="4560888" y="1655763"/>
            <a:ext cx="0" cy="4105275"/>
          </a:xfrm>
          <a:prstGeom prst="line">
            <a:avLst/>
          </a:prstGeom>
          <a:noFill/>
          <a:ln w="50800">
            <a:solidFill>
              <a:srgbClr val="FCFF6B"/>
            </a:solidFill>
            <a:round/>
            <a:headEnd/>
            <a:tailEnd/>
          </a:ln>
        </p:spPr>
        <p:txBody>
          <a:bodyPr>
            <a:prstTxWarp prst="textNoShape">
              <a:avLst/>
            </a:prstTxWarp>
          </a:bodyPr>
          <a:lstStyle/>
          <a:p>
            <a:endParaRPr lang="en-US"/>
          </a:p>
        </p:txBody>
      </p:sp>
      <p:grpSp>
        <p:nvGrpSpPr>
          <p:cNvPr id="51203" name="Group 3"/>
          <p:cNvGrpSpPr>
            <a:grpSpLocks/>
          </p:cNvGrpSpPr>
          <p:nvPr/>
        </p:nvGrpSpPr>
        <p:grpSpPr bwMode="auto">
          <a:xfrm>
            <a:off x="11113" y="11113"/>
            <a:ext cx="9437687" cy="6846887"/>
            <a:chOff x="0" y="-16"/>
            <a:chExt cx="5945" cy="4313"/>
          </a:xfrm>
        </p:grpSpPr>
        <p:sp>
          <p:nvSpPr>
            <p:cNvPr id="51246" name="Rectangle 4"/>
            <p:cNvSpPr>
              <a:spLocks/>
            </p:cNvSpPr>
            <p:nvPr/>
          </p:nvSpPr>
          <p:spPr bwMode="auto">
            <a:xfrm>
              <a:off x="0" y="-16"/>
              <a:ext cx="5753" cy="4313"/>
            </a:xfrm>
            <a:prstGeom prst="rect">
              <a:avLst/>
            </a:prstGeom>
            <a:solidFill>
              <a:srgbClr val="000000"/>
            </a:solidFill>
            <a:ln w="88900">
              <a:solidFill>
                <a:srgbClr val="90070A"/>
              </a:solidFill>
              <a:miter lim="800000"/>
              <a:headEnd/>
              <a:tailEnd/>
            </a:ln>
          </p:spPr>
          <p:txBody>
            <a:bodyPr lIns="82296" tIns="41148" rIns="82296" bIns="41148">
              <a:prstTxWarp prst="textNoShape">
                <a:avLst/>
              </a:prstTxWarp>
            </a:bodyPr>
            <a:lstStyle/>
            <a:p>
              <a:pPr algn="ctr" defTabSz="822325"/>
              <a:endParaRPr lang="en-US" sz="1400">
                <a:solidFill>
                  <a:srgbClr val="FFFFFF"/>
                </a:solidFill>
                <a:ea typeface="Arial" pitchFamily="-109" charset="0"/>
                <a:cs typeface="Arial" pitchFamily="-109" charset="0"/>
                <a:sym typeface="Arial" pitchFamily="-109" charset="0"/>
              </a:endParaRPr>
            </a:p>
          </p:txBody>
        </p:sp>
        <p:sp>
          <p:nvSpPr>
            <p:cNvPr id="51247" name="Rectangle 5"/>
            <p:cNvSpPr>
              <a:spLocks/>
            </p:cNvSpPr>
            <p:nvPr/>
          </p:nvSpPr>
          <p:spPr bwMode="auto">
            <a:xfrm>
              <a:off x="1584" y="96"/>
              <a:ext cx="2772" cy="216"/>
            </a:xfrm>
            <a:prstGeom prst="rect">
              <a:avLst/>
            </a:prstGeom>
            <a:noFill/>
            <a:ln w="9525">
              <a:noFill/>
              <a:miter lim="800000"/>
              <a:headEnd/>
              <a:tailEnd/>
            </a:ln>
          </p:spPr>
          <p:txBody>
            <a:bodyPr lIns="0" tIns="0" rIns="40640" bIns="0">
              <a:prstTxWarp prst="textNoShape">
                <a:avLst/>
              </a:prstTxWarp>
            </a:bodyPr>
            <a:lstStyle/>
            <a:p>
              <a:pPr marL="39688" defTabSz="822325"/>
              <a:r>
                <a:rPr lang="en-US" sz="1600" b="1">
                  <a:solidFill>
                    <a:srgbClr val="FFFFFF"/>
                  </a:solidFill>
                  <a:ea typeface="Arial" pitchFamily="-109" charset="0"/>
                  <a:cs typeface="Arial" pitchFamily="-109" charset="0"/>
                  <a:sym typeface="Arial" pitchFamily="-109" charset="0"/>
                </a:rPr>
                <a:t>Research &amp; Development Portfolio for 2010</a:t>
              </a:r>
            </a:p>
          </p:txBody>
        </p:sp>
        <p:sp>
          <p:nvSpPr>
            <p:cNvPr id="51248" name="AutoShape 6"/>
            <p:cNvSpPr>
              <a:spLocks/>
            </p:cNvSpPr>
            <p:nvPr/>
          </p:nvSpPr>
          <p:spPr bwMode="auto">
            <a:xfrm>
              <a:off x="103" y="329"/>
              <a:ext cx="1750" cy="238"/>
            </a:xfrm>
            <a:prstGeom prst="roundRect">
              <a:avLst>
                <a:gd name="adj" fmla="val 45454"/>
              </a:avLst>
            </a:prstGeom>
            <a:solidFill>
              <a:srgbClr val="F1E284"/>
            </a:solidFill>
            <a:ln w="9525">
              <a:solidFill>
                <a:schemeClr val="tx1"/>
              </a:solidFill>
              <a:round/>
              <a:headEnd/>
              <a:tailEnd/>
            </a:ln>
          </p:spPr>
          <p:txBody>
            <a:bodyPr>
              <a:prstTxWarp prst="textNoShape">
                <a:avLst/>
              </a:prstTxWarp>
            </a:bodyPr>
            <a:lstStyle/>
            <a:p>
              <a:endParaRPr lang="en-US"/>
            </a:p>
          </p:txBody>
        </p:sp>
        <p:sp>
          <p:nvSpPr>
            <p:cNvPr id="51249" name="Rectangle 7"/>
            <p:cNvSpPr>
              <a:spLocks/>
            </p:cNvSpPr>
            <p:nvPr/>
          </p:nvSpPr>
          <p:spPr bwMode="auto">
            <a:xfrm>
              <a:off x="401" y="393"/>
              <a:ext cx="1656" cy="237"/>
            </a:xfrm>
            <a:prstGeom prst="rect">
              <a:avLst/>
            </a:prstGeom>
            <a:noFill/>
            <a:ln w="9525">
              <a:noFill/>
              <a:miter lim="800000"/>
              <a:headEnd/>
              <a:tailEnd/>
            </a:ln>
          </p:spPr>
          <p:txBody>
            <a:bodyPr lIns="0" tIns="0" rIns="40640" bIns="0">
              <a:prstTxWarp prst="textNoShape">
                <a:avLst/>
              </a:prstTxWarp>
            </a:bodyPr>
            <a:lstStyle/>
            <a:p>
              <a:pPr marL="39688" defTabSz="822325"/>
              <a:r>
                <a:rPr lang="en-US" sz="1600" dirty="0">
                  <a:solidFill>
                    <a:srgbClr val="320E10"/>
                  </a:solidFill>
                  <a:latin typeface="Charcoal CY" pitchFamily="-109" charset="-52"/>
                  <a:sym typeface="Charcoal CY" pitchFamily="-109" charset="-52"/>
                </a:rPr>
                <a:t>BASIC </a:t>
              </a:r>
              <a:r>
                <a:rPr lang="en-US" sz="1600" dirty="0" smtClean="0">
                  <a:solidFill>
                    <a:srgbClr val="320E10"/>
                  </a:solidFill>
                  <a:latin typeface="Charcoal CY" pitchFamily="-109" charset="-52"/>
                  <a:sym typeface="Charcoal CY" pitchFamily="-109" charset="-52"/>
                </a:rPr>
                <a:t>RESEARCH</a:t>
              </a:r>
              <a:endParaRPr lang="en-US" sz="1600" dirty="0">
                <a:solidFill>
                  <a:srgbClr val="320E10"/>
                </a:solidFill>
                <a:latin typeface="Charcoal CY" pitchFamily="-109" charset="-52"/>
                <a:sym typeface="Charcoal CY" pitchFamily="-109" charset="-52"/>
              </a:endParaRPr>
            </a:p>
          </p:txBody>
        </p:sp>
        <p:sp>
          <p:nvSpPr>
            <p:cNvPr id="51250" name="AutoShape 8"/>
            <p:cNvSpPr>
              <a:spLocks/>
            </p:cNvSpPr>
            <p:nvPr/>
          </p:nvSpPr>
          <p:spPr bwMode="auto">
            <a:xfrm>
              <a:off x="1889" y="322"/>
              <a:ext cx="1937" cy="238"/>
            </a:xfrm>
            <a:prstGeom prst="roundRect">
              <a:avLst>
                <a:gd name="adj" fmla="val 45454"/>
              </a:avLst>
            </a:prstGeom>
            <a:solidFill>
              <a:srgbClr val="F1E284"/>
            </a:solidFill>
            <a:ln w="9525">
              <a:solidFill>
                <a:schemeClr val="tx1"/>
              </a:solidFill>
              <a:round/>
              <a:headEnd/>
              <a:tailEnd/>
            </a:ln>
          </p:spPr>
          <p:txBody>
            <a:bodyPr>
              <a:prstTxWarp prst="textNoShape">
                <a:avLst/>
              </a:prstTxWarp>
            </a:bodyPr>
            <a:lstStyle/>
            <a:p>
              <a:endParaRPr lang="en-US"/>
            </a:p>
          </p:txBody>
        </p:sp>
        <p:sp>
          <p:nvSpPr>
            <p:cNvPr id="51251" name="Rectangle 9"/>
            <p:cNvSpPr>
              <a:spLocks/>
            </p:cNvSpPr>
            <p:nvPr/>
          </p:nvSpPr>
          <p:spPr bwMode="auto">
            <a:xfrm>
              <a:off x="2225" y="383"/>
              <a:ext cx="1800" cy="139"/>
            </a:xfrm>
            <a:prstGeom prst="rect">
              <a:avLst/>
            </a:prstGeom>
            <a:noFill/>
            <a:ln w="9525">
              <a:noFill/>
              <a:miter lim="800000"/>
              <a:headEnd/>
              <a:tailEnd/>
            </a:ln>
          </p:spPr>
          <p:txBody>
            <a:bodyPr lIns="0" tIns="0" rIns="40640" bIns="0">
              <a:prstTxWarp prst="textNoShape">
                <a:avLst/>
              </a:prstTxWarp>
            </a:bodyPr>
            <a:lstStyle/>
            <a:p>
              <a:pPr marL="39688" defTabSz="822325"/>
              <a:r>
                <a:rPr lang="en-US" sz="1600" dirty="0">
                  <a:solidFill>
                    <a:srgbClr val="320E10"/>
                  </a:solidFill>
                  <a:latin typeface="Charcoal CY" pitchFamily="-109" charset="-52"/>
                  <a:sym typeface="Charcoal CY" pitchFamily="-109" charset="-52"/>
                </a:rPr>
                <a:t>APPLIED </a:t>
              </a:r>
              <a:r>
                <a:rPr lang="en-US" sz="1600" dirty="0" smtClean="0">
                  <a:solidFill>
                    <a:srgbClr val="320E10"/>
                  </a:solidFill>
                  <a:latin typeface="Charcoal CY" pitchFamily="-109" charset="-52"/>
                  <a:sym typeface="Charcoal CY" pitchFamily="-109" charset="-52"/>
                </a:rPr>
                <a:t>RESEARCH</a:t>
              </a:r>
              <a:endParaRPr lang="en-US" sz="1600" dirty="0">
                <a:solidFill>
                  <a:srgbClr val="320E10"/>
                </a:solidFill>
                <a:latin typeface="Charcoal CY" pitchFamily="-109" charset="-52"/>
                <a:sym typeface="Charcoal CY" pitchFamily="-109" charset="-52"/>
              </a:endParaRPr>
            </a:p>
          </p:txBody>
        </p:sp>
        <p:sp>
          <p:nvSpPr>
            <p:cNvPr id="51252" name="Line 10"/>
            <p:cNvSpPr>
              <a:spLocks noChangeShapeType="1"/>
            </p:cNvSpPr>
            <p:nvPr/>
          </p:nvSpPr>
          <p:spPr bwMode="auto">
            <a:xfrm rot="10800000" flipH="1">
              <a:off x="4368" y="161"/>
              <a:ext cx="1284" cy="0"/>
            </a:xfrm>
            <a:prstGeom prst="line">
              <a:avLst/>
            </a:prstGeom>
            <a:noFill/>
            <a:ln w="50800">
              <a:solidFill>
                <a:srgbClr val="333333"/>
              </a:solidFill>
              <a:round/>
              <a:headEnd/>
              <a:tailEnd/>
            </a:ln>
          </p:spPr>
          <p:txBody>
            <a:bodyPr>
              <a:prstTxWarp prst="textNoShape">
                <a:avLst/>
              </a:prstTxWarp>
            </a:bodyPr>
            <a:lstStyle/>
            <a:p>
              <a:endParaRPr lang="en-US"/>
            </a:p>
          </p:txBody>
        </p:sp>
        <p:sp>
          <p:nvSpPr>
            <p:cNvPr id="51253" name="Line 11"/>
            <p:cNvSpPr>
              <a:spLocks noChangeShapeType="1"/>
            </p:cNvSpPr>
            <p:nvPr/>
          </p:nvSpPr>
          <p:spPr bwMode="auto">
            <a:xfrm rot="10800000" flipH="1">
              <a:off x="192" y="168"/>
              <a:ext cx="1284" cy="0"/>
            </a:xfrm>
            <a:prstGeom prst="line">
              <a:avLst/>
            </a:prstGeom>
            <a:noFill/>
            <a:ln w="50800">
              <a:solidFill>
                <a:srgbClr val="333333"/>
              </a:solidFill>
              <a:round/>
              <a:headEnd/>
              <a:tailEnd/>
            </a:ln>
          </p:spPr>
          <p:txBody>
            <a:bodyPr>
              <a:prstTxWarp prst="textNoShape">
                <a:avLst/>
              </a:prstTxWarp>
            </a:bodyPr>
            <a:lstStyle/>
            <a:p>
              <a:endParaRPr lang="en-US"/>
            </a:p>
          </p:txBody>
        </p:sp>
        <p:sp>
          <p:nvSpPr>
            <p:cNvPr id="51254" name="AutoShape 12"/>
            <p:cNvSpPr>
              <a:spLocks/>
            </p:cNvSpPr>
            <p:nvPr/>
          </p:nvSpPr>
          <p:spPr bwMode="auto">
            <a:xfrm>
              <a:off x="3862" y="319"/>
              <a:ext cx="1814" cy="238"/>
            </a:xfrm>
            <a:prstGeom prst="roundRect">
              <a:avLst>
                <a:gd name="adj" fmla="val 45454"/>
              </a:avLst>
            </a:prstGeom>
            <a:solidFill>
              <a:srgbClr val="F1E284"/>
            </a:solidFill>
            <a:ln w="9525">
              <a:solidFill>
                <a:schemeClr val="tx1"/>
              </a:solidFill>
              <a:round/>
              <a:headEnd/>
              <a:tailEnd/>
            </a:ln>
          </p:spPr>
          <p:txBody>
            <a:bodyPr>
              <a:prstTxWarp prst="textNoShape">
                <a:avLst/>
              </a:prstTxWarp>
            </a:bodyPr>
            <a:lstStyle/>
            <a:p>
              <a:endParaRPr lang="en-US"/>
            </a:p>
          </p:txBody>
        </p:sp>
        <p:sp>
          <p:nvSpPr>
            <p:cNvPr id="51255" name="Rectangle 13"/>
            <p:cNvSpPr>
              <a:spLocks/>
            </p:cNvSpPr>
            <p:nvPr/>
          </p:nvSpPr>
          <p:spPr bwMode="auto">
            <a:xfrm>
              <a:off x="4145" y="383"/>
              <a:ext cx="1800" cy="187"/>
            </a:xfrm>
            <a:prstGeom prst="rect">
              <a:avLst/>
            </a:prstGeom>
            <a:noFill/>
            <a:ln w="9525">
              <a:noFill/>
              <a:miter lim="800000"/>
              <a:headEnd/>
              <a:tailEnd/>
            </a:ln>
          </p:spPr>
          <p:txBody>
            <a:bodyPr lIns="0" tIns="0" rIns="40640" bIns="0">
              <a:prstTxWarp prst="textNoShape">
                <a:avLst/>
              </a:prstTxWarp>
            </a:bodyPr>
            <a:lstStyle/>
            <a:p>
              <a:pPr marL="39688" defTabSz="822325"/>
              <a:r>
                <a:rPr lang="en-US" sz="1600" dirty="0">
                  <a:solidFill>
                    <a:srgbClr val="320E10"/>
                  </a:solidFill>
                  <a:latin typeface="Charcoal CY" pitchFamily="-109" charset="-52"/>
                  <a:sym typeface="Charcoal CY" pitchFamily="-109" charset="-52"/>
                </a:rPr>
                <a:t>PROTOTYPE/</a:t>
              </a:r>
              <a:r>
                <a:rPr lang="en-US" sz="1600" dirty="0" smtClean="0">
                  <a:solidFill>
                    <a:srgbClr val="320E10"/>
                  </a:solidFill>
                  <a:latin typeface="Charcoal CY" pitchFamily="-109" charset="-52"/>
                  <a:sym typeface="Charcoal CY" pitchFamily="-109" charset="-52"/>
                </a:rPr>
                <a:t>DEMO</a:t>
              </a:r>
              <a:endParaRPr lang="en-US" sz="1600" dirty="0">
                <a:solidFill>
                  <a:srgbClr val="320E10"/>
                </a:solidFill>
                <a:latin typeface="Charcoal CY" pitchFamily="-109" charset="-52"/>
                <a:sym typeface="Charcoal CY" pitchFamily="-109" charset="-52"/>
              </a:endParaRPr>
            </a:p>
          </p:txBody>
        </p:sp>
      </p:grpSp>
      <p:sp>
        <p:nvSpPr>
          <p:cNvPr id="51204" name="Rectangle 14"/>
          <p:cNvSpPr>
            <a:spLocks/>
          </p:cNvSpPr>
          <p:nvPr/>
        </p:nvSpPr>
        <p:spPr bwMode="auto">
          <a:xfrm>
            <a:off x="560388" y="1211263"/>
            <a:ext cx="176212" cy="1233487"/>
          </a:xfrm>
          <a:prstGeom prst="rect">
            <a:avLst/>
          </a:prstGeom>
          <a:noFill/>
          <a:ln w="9525">
            <a:noFill/>
            <a:miter lim="800000"/>
            <a:headEnd/>
            <a:tailEnd/>
          </a:ln>
        </p:spPr>
        <p:txBody>
          <a:bodyPr wrap="none" lIns="0" tIns="0" rIns="40623" bIns="0">
            <a:prstTxWarp prst="textNoShape">
              <a:avLst/>
            </a:prstTxWarp>
            <a:spAutoFit/>
          </a:bodyPr>
          <a:lstStyle/>
          <a:p>
            <a:pPr marL="39688" defTabSz="822325"/>
            <a:endParaRPr lang="en-US" sz="1400" b="1">
              <a:solidFill>
                <a:srgbClr val="E8E8E8"/>
              </a:solidFill>
              <a:ea typeface="Arial" pitchFamily="-109" charset="0"/>
              <a:cs typeface="Arial" pitchFamily="-109" charset="0"/>
              <a:sym typeface="Arial" pitchFamily="-109" charset="0"/>
            </a:endParaRPr>
          </a:p>
          <a:p>
            <a:pPr marL="39688" defTabSz="822325">
              <a:buClr>
                <a:srgbClr val="333333"/>
              </a:buClr>
              <a:buSzPct val="125000"/>
              <a:buFont typeface="Lucida Grande" pitchFamily="-109" charset="0"/>
              <a:buChar char="‣"/>
            </a:pPr>
            <a:endParaRPr lang="en-US" sz="1300">
              <a:solidFill>
                <a:srgbClr val="E8E8E8"/>
              </a:solidFill>
              <a:ea typeface="Arial" pitchFamily="-109" charset="0"/>
              <a:cs typeface="Arial" pitchFamily="-109" charset="0"/>
              <a:sym typeface="Arial" pitchFamily="-109" charset="0"/>
            </a:endParaRPr>
          </a:p>
          <a:p>
            <a:pPr marL="39688" defTabSz="822325"/>
            <a:endParaRPr lang="en-US" sz="1400" b="1">
              <a:solidFill>
                <a:srgbClr val="E8E8E8"/>
              </a:solidFill>
              <a:ea typeface="Arial" pitchFamily="-109" charset="0"/>
              <a:cs typeface="Arial" pitchFamily="-109" charset="0"/>
              <a:sym typeface="Arial" pitchFamily="-109" charset="0"/>
            </a:endParaRPr>
          </a:p>
          <a:p>
            <a:pPr marL="39688" defTabSz="822325">
              <a:buClr>
                <a:srgbClr val="333333"/>
              </a:buClr>
              <a:buSzPct val="125000"/>
              <a:buFont typeface="Lucida Grande" pitchFamily="-109" charset="0"/>
              <a:buChar char="‣"/>
            </a:pPr>
            <a:endParaRPr lang="en-US" sz="1300">
              <a:solidFill>
                <a:srgbClr val="E8E8E8"/>
              </a:solidFill>
              <a:ea typeface="Arial" pitchFamily="-109" charset="0"/>
              <a:cs typeface="Arial" pitchFamily="-109" charset="0"/>
              <a:sym typeface="Arial" pitchFamily="-109" charset="0"/>
            </a:endParaRPr>
          </a:p>
          <a:p>
            <a:pPr marL="39688" defTabSz="822325"/>
            <a:endParaRPr lang="en-US" sz="1400" b="1">
              <a:solidFill>
                <a:srgbClr val="E8E8E8"/>
              </a:solidFill>
              <a:ea typeface="Arial" pitchFamily="-109" charset="0"/>
              <a:cs typeface="Arial" pitchFamily="-109" charset="0"/>
              <a:sym typeface="Arial" pitchFamily="-109" charset="0"/>
            </a:endParaRPr>
          </a:p>
          <a:p>
            <a:pPr marL="39688" defTabSz="822325">
              <a:buClr>
                <a:srgbClr val="333333"/>
              </a:buClr>
              <a:buSzPct val="125000"/>
              <a:buFont typeface="Lucida Grande" pitchFamily="-109" charset="0"/>
              <a:buChar char="‣"/>
            </a:pPr>
            <a:endParaRPr lang="en-US" sz="1300">
              <a:ea typeface="Arial" pitchFamily="-109" charset="0"/>
              <a:cs typeface="Arial" pitchFamily="-109" charset="0"/>
              <a:sym typeface="Arial" pitchFamily="-109" charset="0"/>
            </a:endParaRPr>
          </a:p>
        </p:txBody>
      </p:sp>
      <p:grpSp>
        <p:nvGrpSpPr>
          <p:cNvPr id="3" name="Group 24"/>
          <p:cNvGrpSpPr>
            <a:grpSpLocks/>
          </p:cNvGrpSpPr>
          <p:nvPr/>
        </p:nvGrpSpPr>
        <p:grpSpPr bwMode="auto">
          <a:xfrm>
            <a:off x="3295650" y="1066800"/>
            <a:ext cx="2419350" cy="609600"/>
            <a:chOff x="2076" y="672"/>
            <a:chExt cx="1620" cy="504"/>
          </a:xfrm>
          <a:solidFill>
            <a:schemeClr val="tx2">
              <a:lumMod val="65000"/>
              <a:lumOff val="35000"/>
            </a:schemeClr>
          </a:solidFill>
        </p:grpSpPr>
        <p:sp>
          <p:nvSpPr>
            <p:cNvPr id="35880" name="Rectangle 25"/>
            <p:cNvSpPr>
              <a:spLocks/>
            </p:cNvSpPr>
            <p:nvPr/>
          </p:nvSpPr>
          <p:spPr bwMode="auto">
            <a:xfrm>
              <a:off x="2076" y="672"/>
              <a:ext cx="1620" cy="504"/>
            </a:xfrm>
            <a:prstGeom prst="rect">
              <a:avLst/>
            </a:prstGeom>
            <a:grpFill/>
            <a:ln w="9525">
              <a:solidFill>
                <a:schemeClr val="tx1"/>
              </a:solidFill>
              <a:miter lim="800000"/>
              <a:headEnd/>
              <a:tailEnd/>
            </a:ln>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5881" name="Rectangle 26"/>
            <p:cNvSpPr>
              <a:spLocks/>
            </p:cNvSpPr>
            <p:nvPr/>
          </p:nvSpPr>
          <p:spPr bwMode="auto">
            <a:xfrm>
              <a:off x="2232" y="897"/>
              <a:ext cx="1296" cy="216"/>
            </a:xfrm>
            <a:prstGeom prst="rect">
              <a:avLst/>
            </a:prstGeom>
            <a:grpFill/>
            <a:ln w="9525">
              <a:noFill/>
              <a:miter lim="800000"/>
              <a:headEnd/>
              <a:tailEnd/>
            </a:ln>
          </p:spPr>
          <p:txBody>
            <a:bodyPr lIns="0" tIns="0" rIns="40623" bIns="0" anchor="b"/>
            <a:lstStyle/>
            <a:p>
              <a:pPr marL="39688" algn="ctr" defTabSz="822325">
                <a:defRPr/>
              </a:pPr>
              <a:r>
                <a:rPr lang="en-US" sz="1600" b="1" dirty="0">
                  <a:solidFill>
                    <a:schemeClr val="bg1"/>
                  </a:solidFill>
                  <a:latin typeface="Arial" pitchFamily="-65" charset="0"/>
                  <a:ea typeface="Arial" pitchFamily="33" charset="0"/>
                  <a:cs typeface="Arial" pitchFamily="33" charset="0"/>
                  <a:sym typeface="Arial" pitchFamily="33" charset="0"/>
                </a:rPr>
                <a:t>Integrated Virtual Humans</a:t>
              </a:r>
              <a:endParaRPr lang="en-US" sz="1600" b="1" dirty="0">
                <a:ln>
                  <a:solidFill>
                    <a:schemeClr val="bg1"/>
                  </a:solidFill>
                </a:ln>
                <a:solidFill>
                  <a:srgbClr val="000000"/>
                </a:solidFill>
                <a:latin typeface="Arial" pitchFamily="-112" charset="0"/>
                <a:ea typeface="Arial" pitchFamily="24" charset="0"/>
                <a:cs typeface="Arial" pitchFamily="24" charset="0"/>
                <a:sym typeface="Arial" pitchFamily="24" charset="0"/>
              </a:endParaRPr>
            </a:p>
          </p:txBody>
        </p:sp>
      </p:grpSp>
      <p:sp>
        <p:nvSpPr>
          <p:cNvPr id="51206" name="Rectangle 51"/>
          <p:cNvSpPr>
            <a:spLocks/>
          </p:cNvSpPr>
          <p:nvPr/>
        </p:nvSpPr>
        <p:spPr bwMode="auto">
          <a:xfrm>
            <a:off x="152400" y="914400"/>
            <a:ext cx="2606675" cy="342900"/>
          </a:xfrm>
          <a:prstGeom prst="rect">
            <a:avLst/>
          </a:prstGeom>
          <a:noFill/>
          <a:ln w="9525">
            <a:noFill/>
            <a:miter lim="800000"/>
            <a:headEnd/>
            <a:tailEnd/>
          </a:ln>
        </p:spPr>
        <p:txBody>
          <a:bodyPr lIns="0" tIns="0" rIns="40623" bIns="0" anchor="b">
            <a:prstTxWarp prst="textNoShape">
              <a:avLst/>
            </a:prstTxWarp>
          </a:bodyPr>
          <a:lstStyle/>
          <a:p>
            <a:pPr marL="39688" defTabSz="822325"/>
            <a:r>
              <a:rPr lang="en-US" sz="1600" b="1">
                <a:solidFill>
                  <a:srgbClr val="F80A12"/>
                </a:solidFill>
                <a:ea typeface="Arial" pitchFamily="-109" charset="0"/>
                <a:cs typeface="Arial" pitchFamily="-109" charset="0"/>
                <a:sym typeface="Arial" pitchFamily="-109" charset="0"/>
              </a:rPr>
              <a:t>Virtual Humans</a:t>
            </a:r>
          </a:p>
        </p:txBody>
      </p:sp>
      <p:sp>
        <p:nvSpPr>
          <p:cNvPr id="51207" name="Rectangle 54"/>
          <p:cNvSpPr>
            <a:spLocks/>
          </p:cNvSpPr>
          <p:nvPr/>
        </p:nvSpPr>
        <p:spPr bwMode="auto">
          <a:xfrm>
            <a:off x="152400" y="2895600"/>
            <a:ext cx="2606675" cy="342900"/>
          </a:xfrm>
          <a:prstGeom prst="rect">
            <a:avLst/>
          </a:prstGeom>
          <a:noFill/>
          <a:ln w="9525">
            <a:noFill/>
            <a:miter lim="800000"/>
            <a:headEnd/>
            <a:tailEnd/>
          </a:ln>
        </p:spPr>
        <p:txBody>
          <a:bodyPr lIns="0" tIns="0" rIns="40623" bIns="0" anchor="b">
            <a:prstTxWarp prst="textNoShape">
              <a:avLst/>
            </a:prstTxWarp>
          </a:bodyPr>
          <a:lstStyle/>
          <a:p>
            <a:pPr marL="39688" defTabSz="822325"/>
            <a:r>
              <a:rPr lang="en-US" sz="1600" b="1">
                <a:solidFill>
                  <a:srgbClr val="F80A12"/>
                </a:solidFill>
                <a:ea typeface="Arial" pitchFamily="-109" charset="0"/>
                <a:cs typeface="Arial" pitchFamily="-109" charset="0"/>
                <a:sym typeface="Arial" pitchFamily="-109" charset="0"/>
              </a:rPr>
              <a:t>Social Simulation</a:t>
            </a:r>
          </a:p>
        </p:txBody>
      </p:sp>
      <p:sp>
        <p:nvSpPr>
          <p:cNvPr id="51208" name="Rectangle 57"/>
          <p:cNvSpPr>
            <a:spLocks/>
          </p:cNvSpPr>
          <p:nvPr/>
        </p:nvSpPr>
        <p:spPr bwMode="auto">
          <a:xfrm>
            <a:off x="152400" y="4506913"/>
            <a:ext cx="2606675" cy="342900"/>
          </a:xfrm>
          <a:prstGeom prst="rect">
            <a:avLst/>
          </a:prstGeom>
          <a:noFill/>
          <a:ln w="9525">
            <a:noFill/>
            <a:miter lim="800000"/>
            <a:headEnd/>
            <a:tailEnd/>
          </a:ln>
        </p:spPr>
        <p:txBody>
          <a:bodyPr lIns="0" tIns="0" rIns="40623" bIns="0" anchor="b">
            <a:prstTxWarp prst="textNoShape">
              <a:avLst/>
            </a:prstTxWarp>
          </a:bodyPr>
          <a:lstStyle/>
          <a:p>
            <a:pPr marL="39688" defTabSz="822325"/>
            <a:r>
              <a:rPr lang="en-US" sz="1600" b="1">
                <a:solidFill>
                  <a:srgbClr val="F80A12"/>
                </a:solidFill>
                <a:ea typeface="Arial" pitchFamily="-109" charset="0"/>
                <a:cs typeface="Arial" pitchFamily="-109" charset="0"/>
                <a:sym typeface="Arial" pitchFamily="-109" charset="0"/>
              </a:rPr>
              <a:t>Learning Sciences</a:t>
            </a:r>
          </a:p>
        </p:txBody>
      </p:sp>
      <p:sp>
        <p:nvSpPr>
          <p:cNvPr id="51209" name="Rectangle 17"/>
          <p:cNvSpPr>
            <a:spLocks/>
          </p:cNvSpPr>
          <p:nvPr/>
        </p:nvSpPr>
        <p:spPr bwMode="auto">
          <a:xfrm>
            <a:off x="296863" y="1295400"/>
            <a:ext cx="2720975" cy="1600200"/>
          </a:xfrm>
          <a:prstGeom prst="rect">
            <a:avLst/>
          </a:prstGeom>
          <a:solidFill>
            <a:schemeClr val="tx1"/>
          </a:solidFill>
          <a:ln w="9525">
            <a:noFill/>
            <a:miter lim="800000"/>
            <a:headEnd/>
            <a:tailEnd/>
          </a:ln>
        </p:spPr>
        <p:txBody>
          <a:bodyPr wrap="none" lIns="0" tIns="0" rIns="40623" bIns="0">
            <a:prstTxWarp prst="textNoShape">
              <a:avLst/>
            </a:prstTxWarp>
            <a:spAutoFit/>
          </a:bodyPr>
          <a:lstStyle/>
          <a:p>
            <a:pPr marL="39688" defTabSz="822325">
              <a:buClr>
                <a:schemeClr val="tx1"/>
              </a:buClr>
              <a:buSzPct val="125000"/>
            </a:pPr>
            <a:r>
              <a:rPr lang="en-US" sz="1300" dirty="0">
                <a:solidFill>
                  <a:schemeClr val="bg1"/>
                </a:solidFill>
                <a:ea typeface="Arial" pitchFamily="-109" charset="0"/>
                <a:cs typeface="Arial" pitchFamily="-109" charset="0"/>
                <a:sym typeface="Arial" pitchFamily="-109" charset="0"/>
              </a:rPr>
              <a:t>  Emotions</a:t>
            </a:r>
          </a:p>
          <a:p>
            <a:pPr marL="39688" defTabSz="822325">
              <a:buClr>
                <a:schemeClr val="tx1"/>
              </a:buClr>
              <a:buSzPct val="125000"/>
              <a:buFont typeface="Lucida Grande" pitchFamily="-109" charset="0"/>
              <a:buChar char="‣"/>
            </a:pPr>
            <a:r>
              <a:rPr lang="en-US" sz="1300" dirty="0">
                <a:solidFill>
                  <a:schemeClr val="bg1"/>
                </a:solidFill>
                <a:ea typeface="Arial" pitchFamily="-109" charset="0"/>
                <a:cs typeface="Arial" pitchFamily="-109" charset="0"/>
                <a:sym typeface="Arial" pitchFamily="-109" charset="0"/>
              </a:rPr>
              <a:t>Speech Recognition</a:t>
            </a:r>
          </a:p>
          <a:p>
            <a:pPr marL="39688" defTabSz="822325">
              <a:buClr>
                <a:schemeClr val="tx1"/>
              </a:buClr>
              <a:buSzPct val="125000"/>
              <a:buFont typeface="Lucida Grande" pitchFamily="-109" charset="0"/>
              <a:buChar char="‣"/>
            </a:pPr>
            <a:r>
              <a:rPr lang="en-US" sz="1300" dirty="0">
                <a:solidFill>
                  <a:schemeClr val="bg1"/>
                </a:solidFill>
                <a:ea typeface="Arial" pitchFamily="-109" charset="0"/>
                <a:cs typeface="Arial" pitchFamily="-109" charset="0"/>
                <a:sym typeface="Arial" pitchFamily="-109" charset="0"/>
              </a:rPr>
              <a:t>Nonverbal Behavior Understanding</a:t>
            </a:r>
          </a:p>
          <a:p>
            <a:pPr marL="39688" defTabSz="822325">
              <a:buClr>
                <a:schemeClr val="tx1"/>
              </a:buClr>
              <a:buSzPct val="125000"/>
              <a:buFont typeface="Lucida Grande" pitchFamily="-109" charset="0"/>
              <a:buChar char="‣"/>
            </a:pPr>
            <a:r>
              <a:rPr lang="en-US" sz="1300" dirty="0">
                <a:solidFill>
                  <a:schemeClr val="bg1"/>
                </a:solidFill>
                <a:ea typeface="Arial" pitchFamily="-109" charset="0"/>
                <a:cs typeface="Arial" pitchFamily="-109" charset="0"/>
                <a:sym typeface="Arial" pitchFamily="-109" charset="0"/>
              </a:rPr>
              <a:t>Process and Knowledge</a:t>
            </a:r>
          </a:p>
          <a:p>
            <a:pPr marL="39688" defTabSz="822325">
              <a:buClr>
                <a:schemeClr val="tx1"/>
              </a:buClr>
              <a:buSzPct val="125000"/>
              <a:buFont typeface="Lucida Grande" pitchFamily="-109" charset="0"/>
              <a:buChar char="‣"/>
            </a:pPr>
            <a:r>
              <a:rPr lang="en-US" sz="1300" dirty="0">
                <a:solidFill>
                  <a:schemeClr val="bg1"/>
                </a:solidFill>
                <a:ea typeface="Arial" pitchFamily="-109" charset="0"/>
                <a:cs typeface="Arial" pitchFamily="-109" charset="0"/>
                <a:sym typeface="Arial" pitchFamily="-109" charset="0"/>
              </a:rPr>
              <a:t>   Representation</a:t>
            </a:r>
          </a:p>
          <a:p>
            <a:pPr marL="39688" defTabSz="822325">
              <a:buClr>
                <a:schemeClr val="tx1"/>
              </a:buClr>
              <a:buSzPct val="125000"/>
              <a:buFont typeface="Lucida Grande" pitchFamily="-109" charset="0"/>
              <a:buChar char="‣"/>
            </a:pPr>
            <a:r>
              <a:rPr lang="en-US" sz="1300" dirty="0">
                <a:solidFill>
                  <a:schemeClr val="bg1"/>
                </a:solidFill>
                <a:ea typeface="Arial" pitchFamily="-109" charset="0"/>
                <a:cs typeface="Arial" pitchFamily="-109" charset="0"/>
                <a:sym typeface="Arial" pitchFamily="-109" charset="0"/>
              </a:rPr>
              <a:t>Natural Language Understanding</a:t>
            </a:r>
          </a:p>
          <a:p>
            <a:pPr marL="39688" defTabSz="822325">
              <a:buClr>
                <a:schemeClr val="tx1"/>
              </a:buClr>
              <a:buSzPct val="125000"/>
              <a:buFont typeface="Lucida Grande" pitchFamily="-109" charset="0"/>
              <a:buChar char="‣"/>
            </a:pPr>
            <a:r>
              <a:rPr lang="en-US" sz="1300" dirty="0">
                <a:solidFill>
                  <a:schemeClr val="bg1"/>
                </a:solidFill>
                <a:ea typeface="Arial" pitchFamily="-109" charset="0"/>
                <a:cs typeface="Arial" pitchFamily="-109" charset="0"/>
                <a:sym typeface="Arial" pitchFamily="-109" charset="0"/>
              </a:rPr>
              <a:t>Behavior and Gesturing</a:t>
            </a:r>
          </a:p>
          <a:p>
            <a:pPr marL="39688" defTabSz="822325">
              <a:buClr>
                <a:schemeClr val="tx1"/>
              </a:buClr>
              <a:buSzPct val="125000"/>
              <a:buFont typeface="Lucida Grande" pitchFamily="-109" charset="0"/>
              <a:buChar char="‣"/>
            </a:pPr>
            <a:r>
              <a:rPr lang="en-US" sz="1300" dirty="0">
                <a:solidFill>
                  <a:schemeClr val="bg1"/>
                </a:solidFill>
                <a:ea typeface="Arial" pitchFamily="-109" charset="0"/>
                <a:cs typeface="Arial" pitchFamily="-109" charset="0"/>
                <a:sym typeface="Arial" pitchFamily="-109" charset="0"/>
              </a:rPr>
              <a:t>Cognitive Architecture</a:t>
            </a:r>
          </a:p>
        </p:txBody>
      </p:sp>
      <p:grpSp>
        <p:nvGrpSpPr>
          <p:cNvPr id="51210" name="Group 47"/>
          <p:cNvGrpSpPr>
            <a:grpSpLocks/>
          </p:cNvGrpSpPr>
          <p:nvPr/>
        </p:nvGrpSpPr>
        <p:grpSpPr bwMode="auto">
          <a:xfrm>
            <a:off x="3138488" y="4343400"/>
            <a:ext cx="2733675" cy="685800"/>
            <a:chOff x="3138488" y="4267200"/>
            <a:chExt cx="2733675" cy="685800"/>
          </a:xfrm>
        </p:grpSpPr>
        <p:sp>
          <p:nvSpPr>
            <p:cNvPr id="59" name="Rectangle 19"/>
            <p:cNvSpPr>
              <a:spLocks/>
            </p:cNvSpPr>
            <p:nvPr/>
          </p:nvSpPr>
          <p:spPr bwMode="auto">
            <a:xfrm>
              <a:off x="3284538" y="4267200"/>
              <a:ext cx="2430462" cy="685800"/>
            </a:xfrm>
            <a:prstGeom prst="rect">
              <a:avLst/>
            </a:prstGeom>
            <a:solidFill>
              <a:schemeClr val="tx2">
                <a:lumMod val="65000"/>
                <a:lumOff val="35000"/>
              </a:schemeClr>
            </a:solidFill>
            <a:ln w="9525">
              <a:solidFill>
                <a:schemeClr val="tx1"/>
              </a:solidFill>
              <a:miter lim="800000"/>
              <a:headEnd/>
              <a:tailEnd/>
            </a:ln>
          </p:spPr>
          <p:txBody>
            <a:bodyPr>
              <a:prstTxWarp prst="textNoShape">
                <a:avLst/>
              </a:prstTxWarp>
            </a:bodyPr>
            <a:lstStyle/>
            <a:p>
              <a:pPr>
                <a:defRPr/>
              </a:pPr>
              <a:endParaRPr lang="en-US" b="1">
                <a:solidFill>
                  <a:schemeClr val="bg1"/>
                </a:solidFill>
                <a:latin typeface="Arial" charset="0"/>
                <a:ea typeface="ＭＳ Ｐゴシック" charset="-128"/>
                <a:cs typeface="ＭＳ Ｐゴシック" charset="-128"/>
              </a:endParaRPr>
            </a:p>
          </p:txBody>
        </p:sp>
        <p:sp>
          <p:nvSpPr>
            <p:cNvPr id="51245" name="Rectangle 20"/>
            <p:cNvSpPr>
              <a:spLocks/>
            </p:cNvSpPr>
            <p:nvPr/>
          </p:nvSpPr>
          <p:spPr bwMode="auto">
            <a:xfrm>
              <a:off x="3138488" y="4597400"/>
              <a:ext cx="2733675" cy="228600"/>
            </a:xfrm>
            <a:prstGeom prst="rect">
              <a:avLst/>
            </a:prstGeom>
            <a:noFill/>
            <a:ln w="9525">
              <a:noFill/>
              <a:miter lim="800000"/>
              <a:headEnd/>
              <a:tailEnd/>
            </a:ln>
          </p:spPr>
          <p:txBody>
            <a:bodyPr lIns="0" tIns="0" rIns="40623" bIns="0" anchor="b">
              <a:prstTxWarp prst="textNoShape">
                <a:avLst/>
              </a:prstTxWarp>
            </a:bodyPr>
            <a:lstStyle/>
            <a:p>
              <a:pPr marL="39688" algn="ctr" defTabSz="822325"/>
              <a:r>
                <a:rPr lang="en-US" sz="1600" b="1">
                  <a:solidFill>
                    <a:schemeClr val="bg1"/>
                  </a:solidFill>
                  <a:ea typeface="Arial" pitchFamily="-109" charset="0"/>
                  <a:cs typeface="Arial" pitchFamily="-109" charset="0"/>
                  <a:sym typeface="Arial" pitchFamily="-109" charset="0"/>
                </a:rPr>
                <a:t>Pedagogical </a:t>
              </a:r>
            </a:p>
            <a:p>
              <a:pPr marL="39688" algn="ctr" defTabSz="822325"/>
              <a:r>
                <a:rPr lang="en-US" sz="1600" b="1">
                  <a:solidFill>
                    <a:schemeClr val="bg1"/>
                  </a:solidFill>
                  <a:ea typeface="Arial" pitchFamily="-109" charset="0"/>
                  <a:cs typeface="Arial" pitchFamily="-109" charset="0"/>
                  <a:sym typeface="Arial" pitchFamily="-109" charset="0"/>
                </a:rPr>
                <a:t>Catalysts</a:t>
              </a:r>
            </a:p>
          </p:txBody>
        </p:sp>
      </p:grpSp>
      <p:grpSp>
        <p:nvGrpSpPr>
          <p:cNvPr id="51211" name="Group 46"/>
          <p:cNvGrpSpPr>
            <a:grpSpLocks/>
          </p:cNvGrpSpPr>
          <p:nvPr/>
        </p:nvGrpSpPr>
        <p:grpSpPr bwMode="auto">
          <a:xfrm>
            <a:off x="3187700" y="5029200"/>
            <a:ext cx="2733675" cy="762000"/>
            <a:chOff x="3187700" y="5105400"/>
            <a:chExt cx="2733675" cy="762000"/>
          </a:xfrm>
        </p:grpSpPr>
        <p:sp>
          <p:nvSpPr>
            <p:cNvPr id="61" name="Rectangle 19"/>
            <p:cNvSpPr>
              <a:spLocks/>
            </p:cNvSpPr>
            <p:nvPr/>
          </p:nvSpPr>
          <p:spPr bwMode="auto">
            <a:xfrm>
              <a:off x="3284538" y="5105400"/>
              <a:ext cx="2430462" cy="762000"/>
            </a:xfrm>
            <a:prstGeom prst="rect">
              <a:avLst/>
            </a:prstGeom>
            <a:solidFill>
              <a:schemeClr val="tx2">
                <a:lumMod val="65000"/>
                <a:lumOff val="35000"/>
              </a:schemeClr>
            </a:solidFill>
            <a:ln w="9525">
              <a:solidFill>
                <a:schemeClr val="tx1"/>
              </a:solidFill>
              <a:miter lim="800000"/>
              <a:headEnd/>
              <a:tailEnd/>
            </a:ln>
          </p:spPr>
          <p:txBody>
            <a:bodyPr>
              <a:prstTxWarp prst="textNoShape">
                <a:avLst/>
              </a:prstTxWarp>
            </a:bodyPr>
            <a:lstStyle/>
            <a:p>
              <a:pPr>
                <a:defRPr/>
              </a:pPr>
              <a:endParaRPr lang="en-US" b="1">
                <a:solidFill>
                  <a:schemeClr val="bg1"/>
                </a:solidFill>
                <a:latin typeface="Arial" charset="0"/>
                <a:ea typeface="ＭＳ Ｐゴシック" charset="-128"/>
                <a:cs typeface="ＭＳ Ｐゴシック" charset="-128"/>
              </a:endParaRPr>
            </a:p>
          </p:txBody>
        </p:sp>
        <p:sp>
          <p:nvSpPr>
            <p:cNvPr id="51243" name="Rectangle 20"/>
            <p:cNvSpPr>
              <a:spLocks/>
            </p:cNvSpPr>
            <p:nvPr/>
          </p:nvSpPr>
          <p:spPr bwMode="auto">
            <a:xfrm>
              <a:off x="3187700" y="5632450"/>
              <a:ext cx="2733675" cy="184150"/>
            </a:xfrm>
            <a:prstGeom prst="rect">
              <a:avLst/>
            </a:prstGeom>
            <a:noFill/>
            <a:ln w="9525">
              <a:noFill/>
              <a:miter lim="800000"/>
              <a:headEnd/>
              <a:tailEnd/>
            </a:ln>
          </p:spPr>
          <p:txBody>
            <a:bodyPr lIns="0" tIns="0" rIns="40623" bIns="0" anchor="b">
              <a:prstTxWarp prst="textNoShape">
                <a:avLst/>
              </a:prstTxWarp>
            </a:bodyPr>
            <a:lstStyle/>
            <a:p>
              <a:pPr marL="39688" algn="ctr" defTabSz="822325"/>
              <a:r>
                <a:rPr lang="en-US" sz="1600" b="1">
                  <a:solidFill>
                    <a:schemeClr val="bg1"/>
                  </a:solidFill>
                  <a:ea typeface="Arial" pitchFamily="-109" charset="0"/>
                  <a:cs typeface="Arial" pitchFamily="-109" charset="0"/>
                  <a:sym typeface="Arial" pitchFamily="-109" charset="0"/>
                </a:rPr>
                <a:t>Technologies for Accelerated Continuous Learning (TACL)</a:t>
              </a:r>
            </a:p>
          </p:txBody>
        </p:sp>
      </p:grpSp>
      <p:grpSp>
        <p:nvGrpSpPr>
          <p:cNvPr id="51212" name="Group 45"/>
          <p:cNvGrpSpPr>
            <a:grpSpLocks/>
          </p:cNvGrpSpPr>
          <p:nvPr/>
        </p:nvGrpSpPr>
        <p:grpSpPr bwMode="auto">
          <a:xfrm>
            <a:off x="3124200" y="5791200"/>
            <a:ext cx="2733675" cy="609600"/>
            <a:chOff x="3124200" y="6019800"/>
            <a:chExt cx="2733675" cy="609600"/>
          </a:xfrm>
        </p:grpSpPr>
        <p:sp>
          <p:nvSpPr>
            <p:cNvPr id="63" name="Rectangle 19"/>
            <p:cNvSpPr>
              <a:spLocks/>
            </p:cNvSpPr>
            <p:nvPr/>
          </p:nvSpPr>
          <p:spPr bwMode="auto">
            <a:xfrm>
              <a:off x="3282950" y="6019800"/>
              <a:ext cx="2430463" cy="609600"/>
            </a:xfrm>
            <a:prstGeom prst="rect">
              <a:avLst/>
            </a:prstGeom>
            <a:solidFill>
              <a:schemeClr val="tx2">
                <a:lumMod val="65000"/>
                <a:lumOff val="35000"/>
              </a:schemeClr>
            </a:solidFill>
            <a:ln w="9525">
              <a:solidFill>
                <a:schemeClr val="tx1"/>
              </a:solidFill>
              <a:miter lim="800000"/>
              <a:headEnd/>
              <a:tailEnd/>
            </a:ln>
          </p:spPr>
          <p:txBody>
            <a:bodyPr>
              <a:prstTxWarp prst="textNoShape">
                <a:avLst/>
              </a:prstTxWarp>
            </a:bodyPr>
            <a:lstStyle/>
            <a:p>
              <a:pPr>
                <a:defRPr/>
              </a:pPr>
              <a:endParaRPr lang="en-US" b="1">
                <a:solidFill>
                  <a:schemeClr val="bg1"/>
                </a:solidFill>
                <a:latin typeface="Arial" charset="0"/>
                <a:ea typeface="ＭＳ Ｐゴシック" charset="-128"/>
                <a:cs typeface="ＭＳ Ｐゴシック" charset="-128"/>
              </a:endParaRPr>
            </a:p>
          </p:txBody>
        </p:sp>
        <p:sp>
          <p:nvSpPr>
            <p:cNvPr id="51241" name="Rectangle 20"/>
            <p:cNvSpPr>
              <a:spLocks/>
            </p:cNvSpPr>
            <p:nvPr/>
          </p:nvSpPr>
          <p:spPr bwMode="auto">
            <a:xfrm>
              <a:off x="3124200" y="6324600"/>
              <a:ext cx="2733675" cy="228600"/>
            </a:xfrm>
            <a:prstGeom prst="rect">
              <a:avLst/>
            </a:prstGeom>
            <a:noFill/>
            <a:ln w="9525">
              <a:noFill/>
              <a:miter lim="800000"/>
              <a:headEnd/>
              <a:tailEnd/>
            </a:ln>
          </p:spPr>
          <p:txBody>
            <a:bodyPr lIns="0" tIns="0" rIns="40623" bIns="0" anchor="b">
              <a:prstTxWarp prst="textNoShape">
                <a:avLst/>
              </a:prstTxWarp>
            </a:bodyPr>
            <a:lstStyle/>
            <a:p>
              <a:pPr marL="39688" algn="ctr" defTabSz="822325"/>
              <a:r>
                <a:rPr lang="en-US" sz="1600" b="1">
                  <a:solidFill>
                    <a:schemeClr val="bg1"/>
                  </a:solidFill>
                  <a:ea typeface="Arial" pitchFamily="-109" charset="0"/>
                  <a:cs typeface="Arial" pitchFamily="-109" charset="0"/>
                  <a:sym typeface="Arial" pitchFamily="-109" charset="0"/>
                </a:rPr>
                <a:t>IGEL</a:t>
              </a:r>
            </a:p>
            <a:p>
              <a:pPr marL="39688" algn="ctr" defTabSz="822325"/>
              <a:r>
                <a:rPr lang="en-US" sz="1600" b="1">
                  <a:solidFill>
                    <a:schemeClr val="bg1"/>
                  </a:solidFill>
                  <a:ea typeface="Arial" pitchFamily="-109" charset="0"/>
                  <a:cs typeface="Arial" pitchFamily="-109" charset="0"/>
                  <a:sym typeface="Arial" pitchFamily="-109" charset="0"/>
                </a:rPr>
                <a:t>Tutoring for Practice</a:t>
              </a:r>
            </a:p>
          </p:txBody>
        </p:sp>
      </p:grpSp>
      <p:grpSp>
        <p:nvGrpSpPr>
          <p:cNvPr id="51213" name="Group 48"/>
          <p:cNvGrpSpPr>
            <a:grpSpLocks/>
          </p:cNvGrpSpPr>
          <p:nvPr/>
        </p:nvGrpSpPr>
        <p:grpSpPr bwMode="auto">
          <a:xfrm>
            <a:off x="3124200" y="1828800"/>
            <a:ext cx="2733675" cy="609600"/>
            <a:chOff x="6029325" y="4343400"/>
            <a:chExt cx="2733675" cy="609600"/>
          </a:xfrm>
        </p:grpSpPr>
        <p:sp>
          <p:nvSpPr>
            <p:cNvPr id="65" name="Rectangle 19"/>
            <p:cNvSpPr>
              <a:spLocks/>
            </p:cNvSpPr>
            <p:nvPr/>
          </p:nvSpPr>
          <p:spPr bwMode="auto">
            <a:xfrm>
              <a:off x="6188075" y="4343400"/>
              <a:ext cx="2430463" cy="609600"/>
            </a:xfrm>
            <a:prstGeom prst="rect">
              <a:avLst/>
            </a:prstGeom>
            <a:solidFill>
              <a:schemeClr val="tx2">
                <a:lumMod val="65000"/>
                <a:lumOff val="35000"/>
              </a:schemeClr>
            </a:solidFill>
            <a:ln w="9525">
              <a:solidFill>
                <a:schemeClr val="tx1"/>
              </a:solidFill>
              <a:miter lim="800000"/>
              <a:headEnd/>
              <a:tailEnd/>
            </a:ln>
          </p:spPr>
          <p:txBody>
            <a:bodyPr>
              <a:prstTxWarp prst="textNoShape">
                <a:avLst/>
              </a:prstTxWarp>
            </a:bodyPr>
            <a:lstStyle/>
            <a:p>
              <a:pPr>
                <a:defRPr/>
              </a:pPr>
              <a:endParaRPr lang="en-US" b="1">
                <a:solidFill>
                  <a:schemeClr val="bg1"/>
                </a:solidFill>
                <a:latin typeface="Arial" charset="0"/>
                <a:ea typeface="ＭＳ Ｐゴシック" charset="-128"/>
                <a:cs typeface="ＭＳ Ｐゴシック" charset="-128"/>
              </a:endParaRPr>
            </a:p>
          </p:txBody>
        </p:sp>
        <p:sp>
          <p:nvSpPr>
            <p:cNvPr id="51239" name="Rectangle 20"/>
            <p:cNvSpPr>
              <a:spLocks/>
            </p:cNvSpPr>
            <p:nvPr/>
          </p:nvSpPr>
          <p:spPr bwMode="auto">
            <a:xfrm>
              <a:off x="6029325" y="4648200"/>
              <a:ext cx="2733675" cy="228600"/>
            </a:xfrm>
            <a:prstGeom prst="rect">
              <a:avLst/>
            </a:prstGeom>
            <a:noFill/>
            <a:ln w="9525">
              <a:noFill/>
              <a:miter lim="800000"/>
              <a:headEnd/>
              <a:tailEnd/>
            </a:ln>
          </p:spPr>
          <p:txBody>
            <a:bodyPr lIns="0" tIns="0" rIns="40623" bIns="0" anchor="b">
              <a:prstTxWarp prst="textNoShape">
                <a:avLst/>
              </a:prstTxWarp>
            </a:bodyPr>
            <a:lstStyle/>
            <a:p>
              <a:pPr marL="39688" algn="ctr" defTabSz="822325"/>
              <a:r>
                <a:rPr lang="en-US" sz="1600" b="1">
                  <a:solidFill>
                    <a:schemeClr val="bg1"/>
                  </a:solidFill>
                  <a:ea typeface="Arial" pitchFamily="-109" charset="0"/>
                  <a:cs typeface="Arial" pitchFamily="-109" charset="0"/>
                  <a:sym typeface="Arial" pitchFamily="-109" charset="0"/>
                </a:rPr>
                <a:t>Story Representation Management </a:t>
              </a:r>
            </a:p>
          </p:txBody>
        </p:sp>
      </p:grpSp>
      <p:grpSp>
        <p:nvGrpSpPr>
          <p:cNvPr id="51214" name="Group 49"/>
          <p:cNvGrpSpPr>
            <a:grpSpLocks/>
          </p:cNvGrpSpPr>
          <p:nvPr/>
        </p:nvGrpSpPr>
        <p:grpSpPr bwMode="auto">
          <a:xfrm>
            <a:off x="3124200" y="2590800"/>
            <a:ext cx="2733675" cy="609600"/>
            <a:chOff x="6029325" y="5105400"/>
            <a:chExt cx="2733675" cy="609600"/>
          </a:xfrm>
        </p:grpSpPr>
        <p:sp>
          <p:nvSpPr>
            <p:cNvPr id="67" name="Rectangle 19"/>
            <p:cNvSpPr>
              <a:spLocks/>
            </p:cNvSpPr>
            <p:nvPr/>
          </p:nvSpPr>
          <p:spPr bwMode="auto">
            <a:xfrm>
              <a:off x="6180138" y="5105400"/>
              <a:ext cx="2430462" cy="609600"/>
            </a:xfrm>
            <a:prstGeom prst="rect">
              <a:avLst/>
            </a:prstGeom>
            <a:solidFill>
              <a:schemeClr val="tx2">
                <a:lumMod val="65000"/>
                <a:lumOff val="35000"/>
              </a:schemeClr>
            </a:solidFill>
            <a:ln w="9525">
              <a:solidFill>
                <a:schemeClr val="tx1"/>
              </a:solidFill>
              <a:miter lim="800000"/>
              <a:headEnd/>
              <a:tailEnd/>
            </a:ln>
          </p:spPr>
          <p:txBody>
            <a:bodyPr>
              <a:prstTxWarp prst="textNoShape">
                <a:avLst/>
              </a:prstTxWarp>
            </a:bodyPr>
            <a:lstStyle/>
            <a:p>
              <a:pPr>
                <a:defRPr/>
              </a:pPr>
              <a:endParaRPr lang="en-US" b="1">
                <a:solidFill>
                  <a:schemeClr val="bg1"/>
                </a:solidFill>
                <a:latin typeface="Arial" charset="0"/>
                <a:ea typeface="ＭＳ Ｐゴシック" charset="-128"/>
                <a:cs typeface="ＭＳ Ｐゴシック" charset="-128"/>
              </a:endParaRPr>
            </a:p>
          </p:txBody>
        </p:sp>
        <p:sp>
          <p:nvSpPr>
            <p:cNvPr id="51237" name="Rectangle 20"/>
            <p:cNvSpPr>
              <a:spLocks/>
            </p:cNvSpPr>
            <p:nvPr/>
          </p:nvSpPr>
          <p:spPr bwMode="auto">
            <a:xfrm>
              <a:off x="6029325" y="5300663"/>
              <a:ext cx="2733675" cy="228600"/>
            </a:xfrm>
            <a:prstGeom prst="rect">
              <a:avLst/>
            </a:prstGeom>
            <a:noFill/>
            <a:ln w="9525">
              <a:noFill/>
              <a:miter lim="800000"/>
              <a:headEnd/>
              <a:tailEnd/>
            </a:ln>
          </p:spPr>
          <p:txBody>
            <a:bodyPr lIns="0" tIns="0" rIns="40623" bIns="0" anchor="b">
              <a:prstTxWarp prst="textNoShape">
                <a:avLst/>
              </a:prstTxWarp>
            </a:bodyPr>
            <a:lstStyle/>
            <a:p>
              <a:pPr marL="39688" algn="ctr" defTabSz="822325"/>
              <a:r>
                <a:rPr lang="en-US" sz="1600" b="1">
                  <a:solidFill>
                    <a:schemeClr val="bg1"/>
                  </a:solidFill>
                  <a:ea typeface="Arial" pitchFamily="-109" charset="0"/>
                  <a:cs typeface="Arial" pitchFamily="-109" charset="0"/>
                  <a:sym typeface="Arial" pitchFamily="-109" charset="0"/>
                </a:rPr>
                <a:t>Mixed Reality (MxR)</a:t>
              </a:r>
            </a:p>
          </p:txBody>
        </p:sp>
      </p:grpSp>
      <p:sp>
        <p:nvSpPr>
          <p:cNvPr id="51215" name="Rectangle 40"/>
          <p:cNvSpPr>
            <a:spLocks/>
          </p:cNvSpPr>
          <p:nvPr/>
        </p:nvSpPr>
        <p:spPr bwMode="auto">
          <a:xfrm>
            <a:off x="6318250" y="1143000"/>
            <a:ext cx="2593975" cy="274638"/>
          </a:xfrm>
          <a:prstGeom prst="rect">
            <a:avLst/>
          </a:prstGeom>
          <a:solidFill>
            <a:srgbClr val="000000"/>
          </a:solidFill>
          <a:ln w="9525">
            <a:noFill/>
            <a:miter lim="800000"/>
            <a:headEnd/>
            <a:tailEnd/>
          </a:ln>
        </p:spPr>
        <p:txBody>
          <a:bodyPr lIns="0" tIns="0" rIns="40623" bIns="0" anchor="b">
            <a:prstTxWarp prst="textNoShape">
              <a:avLst/>
            </a:prstTxWarp>
          </a:bodyPr>
          <a:lstStyle/>
          <a:p>
            <a:pPr marL="39688" defTabSz="822325">
              <a:lnSpc>
                <a:spcPct val="90000"/>
              </a:lnSpc>
            </a:pPr>
            <a:r>
              <a:rPr lang="en-US" sz="1300">
                <a:solidFill>
                  <a:srgbClr val="FFFFFF"/>
                </a:solidFill>
                <a:ea typeface="Arial" pitchFamily="-109" charset="0"/>
                <a:cs typeface="Arial" pitchFamily="-109" charset="0"/>
                <a:sym typeface="Arial" pitchFamily="-109" charset="0"/>
              </a:rPr>
              <a:t>Mixed Reality (MxR)</a:t>
            </a:r>
          </a:p>
          <a:p>
            <a:pPr marL="39688" defTabSz="822325">
              <a:lnSpc>
                <a:spcPct val="90000"/>
              </a:lnSpc>
            </a:pPr>
            <a:r>
              <a:rPr lang="en-US" sz="1300">
                <a:solidFill>
                  <a:srgbClr val="FFFFFF"/>
                </a:solidFill>
                <a:ea typeface="Arial" pitchFamily="-109" charset="0"/>
                <a:cs typeface="Arial" pitchFamily="-109" charset="0"/>
                <a:sym typeface="Arial" pitchFamily="-109" charset="0"/>
              </a:rPr>
              <a:t>  Development</a:t>
            </a:r>
          </a:p>
        </p:txBody>
      </p:sp>
      <p:sp>
        <p:nvSpPr>
          <p:cNvPr id="51216" name="Rectangle 40"/>
          <p:cNvSpPr>
            <a:spLocks/>
          </p:cNvSpPr>
          <p:nvPr/>
        </p:nvSpPr>
        <p:spPr bwMode="auto">
          <a:xfrm>
            <a:off x="6321425" y="1447800"/>
            <a:ext cx="2593975" cy="274638"/>
          </a:xfrm>
          <a:prstGeom prst="rect">
            <a:avLst/>
          </a:prstGeom>
          <a:solidFill>
            <a:srgbClr val="000000"/>
          </a:solidFill>
          <a:ln w="9525">
            <a:noFill/>
            <a:miter lim="800000"/>
            <a:headEnd/>
            <a:tailEnd/>
          </a:ln>
        </p:spPr>
        <p:txBody>
          <a:bodyPr lIns="0" tIns="0" rIns="40623" bIns="0" anchor="b">
            <a:prstTxWarp prst="textNoShape">
              <a:avLst/>
            </a:prstTxWarp>
          </a:bodyPr>
          <a:lstStyle/>
          <a:p>
            <a:pPr marL="39688" defTabSz="822325">
              <a:lnSpc>
                <a:spcPct val="90000"/>
              </a:lnSpc>
            </a:pPr>
            <a:r>
              <a:rPr lang="en-US" sz="1300">
                <a:solidFill>
                  <a:srgbClr val="FFFFFF"/>
                </a:solidFill>
                <a:ea typeface="Arial" pitchFamily="-109" charset="0"/>
                <a:cs typeface="Arial" pitchFamily="-109" charset="0"/>
                <a:sym typeface="Arial" pitchFamily="-109" charset="0"/>
              </a:rPr>
              <a:t>Digital Backlot</a:t>
            </a:r>
          </a:p>
        </p:txBody>
      </p:sp>
      <p:sp>
        <p:nvSpPr>
          <p:cNvPr id="51217" name="Rectangle 40"/>
          <p:cNvSpPr>
            <a:spLocks/>
          </p:cNvSpPr>
          <p:nvPr/>
        </p:nvSpPr>
        <p:spPr bwMode="auto">
          <a:xfrm>
            <a:off x="6321425" y="1722438"/>
            <a:ext cx="2593975" cy="274637"/>
          </a:xfrm>
          <a:prstGeom prst="rect">
            <a:avLst/>
          </a:prstGeom>
          <a:solidFill>
            <a:srgbClr val="000000"/>
          </a:solidFill>
          <a:ln w="9525">
            <a:noFill/>
            <a:miter lim="800000"/>
            <a:headEnd/>
            <a:tailEnd/>
          </a:ln>
        </p:spPr>
        <p:txBody>
          <a:bodyPr lIns="0" tIns="0" rIns="40623" bIns="0" anchor="b">
            <a:prstTxWarp prst="textNoShape">
              <a:avLst/>
            </a:prstTxWarp>
          </a:bodyPr>
          <a:lstStyle/>
          <a:p>
            <a:pPr marL="39688" defTabSz="822325">
              <a:lnSpc>
                <a:spcPct val="90000"/>
              </a:lnSpc>
            </a:pPr>
            <a:r>
              <a:rPr lang="en-US" sz="1300">
                <a:solidFill>
                  <a:srgbClr val="FFFFFF"/>
                </a:solidFill>
                <a:ea typeface="Arial" pitchFamily="-109" charset="0"/>
                <a:cs typeface="Arial" pitchFamily="-109" charset="0"/>
                <a:sym typeface="Arial" pitchFamily="-109" charset="0"/>
              </a:rPr>
              <a:t>UrbanSIM</a:t>
            </a:r>
          </a:p>
        </p:txBody>
      </p:sp>
      <p:sp>
        <p:nvSpPr>
          <p:cNvPr id="51218" name="Rectangle 40"/>
          <p:cNvSpPr>
            <a:spLocks/>
          </p:cNvSpPr>
          <p:nvPr/>
        </p:nvSpPr>
        <p:spPr bwMode="auto">
          <a:xfrm>
            <a:off x="6321425" y="2209800"/>
            <a:ext cx="2593975" cy="274638"/>
          </a:xfrm>
          <a:prstGeom prst="rect">
            <a:avLst/>
          </a:prstGeom>
          <a:solidFill>
            <a:srgbClr val="000000"/>
          </a:solidFill>
          <a:ln w="9525">
            <a:noFill/>
            <a:miter lim="800000"/>
            <a:headEnd/>
            <a:tailEnd/>
          </a:ln>
        </p:spPr>
        <p:txBody>
          <a:bodyPr lIns="0" tIns="0" rIns="40623" bIns="0" anchor="b">
            <a:prstTxWarp prst="textNoShape">
              <a:avLst/>
            </a:prstTxWarp>
          </a:bodyPr>
          <a:lstStyle/>
          <a:p>
            <a:pPr marL="39688" defTabSz="822325">
              <a:lnSpc>
                <a:spcPct val="90000"/>
              </a:lnSpc>
            </a:pPr>
            <a:r>
              <a:rPr lang="en-US" sz="1300">
                <a:solidFill>
                  <a:srgbClr val="FFFFFF"/>
                </a:solidFill>
                <a:ea typeface="Arial" pitchFamily="-109" charset="0"/>
                <a:cs typeface="Arial" pitchFamily="-109" charset="0"/>
                <a:sym typeface="Arial" pitchFamily="-109" charset="0"/>
              </a:rPr>
              <a:t>Military Terrain for Games Pipeline (MTGP)</a:t>
            </a:r>
          </a:p>
        </p:txBody>
      </p:sp>
      <p:grpSp>
        <p:nvGrpSpPr>
          <p:cNvPr id="51219" name="Group 50"/>
          <p:cNvGrpSpPr>
            <a:grpSpLocks/>
          </p:cNvGrpSpPr>
          <p:nvPr/>
        </p:nvGrpSpPr>
        <p:grpSpPr bwMode="auto">
          <a:xfrm>
            <a:off x="3124200" y="3352800"/>
            <a:ext cx="2733675" cy="609600"/>
            <a:chOff x="6029325" y="5867400"/>
            <a:chExt cx="2733675" cy="609600"/>
          </a:xfrm>
        </p:grpSpPr>
        <p:sp>
          <p:nvSpPr>
            <p:cNvPr id="80" name="Rectangle 19"/>
            <p:cNvSpPr>
              <a:spLocks/>
            </p:cNvSpPr>
            <p:nvPr/>
          </p:nvSpPr>
          <p:spPr bwMode="auto">
            <a:xfrm>
              <a:off x="6188075" y="5867400"/>
              <a:ext cx="2430463" cy="609600"/>
            </a:xfrm>
            <a:prstGeom prst="rect">
              <a:avLst/>
            </a:prstGeom>
            <a:solidFill>
              <a:schemeClr val="tx2">
                <a:lumMod val="65000"/>
                <a:lumOff val="35000"/>
              </a:schemeClr>
            </a:solidFill>
            <a:ln w="9525">
              <a:solidFill>
                <a:schemeClr val="tx1"/>
              </a:solidFill>
              <a:miter lim="800000"/>
              <a:headEnd/>
              <a:tailEnd/>
            </a:ln>
          </p:spPr>
          <p:txBody>
            <a:bodyPr>
              <a:prstTxWarp prst="textNoShape">
                <a:avLst/>
              </a:prstTxWarp>
            </a:bodyPr>
            <a:lstStyle/>
            <a:p>
              <a:pPr>
                <a:defRPr/>
              </a:pPr>
              <a:endParaRPr lang="en-US" b="1">
                <a:solidFill>
                  <a:schemeClr val="bg1"/>
                </a:solidFill>
                <a:latin typeface="Arial" charset="0"/>
                <a:ea typeface="ＭＳ Ｐゴシック" charset="-128"/>
                <a:cs typeface="ＭＳ Ｐゴシック" charset="-128"/>
              </a:endParaRPr>
            </a:p>
          </p:txBody>
        </p:sp>
        <p:sp>
          <p:nvSpPr>
            <p:cNvPr id="51235" name="Rectangle 20"/>
            <p:cNvSpPr>
              <a:spLocks/>
            </p:cNvSpPr>
            <p:nvPr/>
          </p:nvSpPr>
          <p:spPr bwMode="auto">
            <a:xfrm>
              <a:off x="6029325" y="6172200"/>
              <a:ext cx="2733675" cy="228600"/>
            </a:xfrm>
            <a:prstGeom prst="rect">
              <a:avLst/>
            </a:prstGeom>
            <a:noFill/>
            <a:ln w="9525">
              <a:noFill/>
              <a:miter lim="800000"/>
              <a:headEnd/>
              <a:tailEnd/>
            </a:ln>
          </p:spPr>
          <p:txBody>
            <a:bodyPr lIns="0" tIns="0" rIns="40623" bIns="0" anchor="b">
              <a:prstTxWarp prst="textNoShape">
                <a:avLst/>
              </a:prstTxWarp>
            </a:bodyPr>
            <a:lstStyle/>
            <a:p>
              <a:pPr marL="39688" algn="ctr" defTabSz="822325"/>
              <a:r>
                <a:rPr lang="en-US" sz="1600" b="1">
                  <a:solidFill>
                    <a:schemeClr val="bg1"/>
                  </a:solidFill>
                  <a:ea typeface="Arial" pitchFamily="-109" charset="0"/>
                  <a:cs typeface="Arial" pitchFamily="-109" charset="0"/>
                  <a:sym typeface="Arial" pitchFamily="-109" charset="0"/>
                </a:rPr>
                <a:t>Coming Home</a:t>
              </a:r>
            </a:p>
            <a:p>
              <a:pPr marL="39688" algn="ctr" defTabSz="822325"/>
              <a:r>
                <a:rPr lang="en-US" sz="1600" b="1">
                  <a:solidFill>
                    <a:schemeClr val="bg1"/>
                  </a:solidFill>
                  <a:ea typeface="Arial" pitchFamily="-109" charset="0"/>
                  <a:cs typeface="Arial" pitchFamily="-109" charset="0"/>
                  <a:sym typeface="Arial" pitchFamily="-109" charset="0"/>
                </a:rPr>
                <a:t>(TOPPS-VW)</a:t>
              </a:r>
            </a:p>
          </p:txBody>
        </p:sp>
      </p:grpSp>
      <p:sp>
        <p:nvSpPr>
          <p:cNvPr id="51220" name="Rectangle 40"/>
          <p:cNvSpPr>
            <a:spLocks/>
          </p:cNvSpPr>
          <p:nvPr/>
        </p:nvSpPr>
        <p:spPr bwMode="auto">
          <a:xfrm>
            <a:off x="6321425" y="2667000"/>
            <a:ext cx="2593975" cy="274638"/>
          </a:xfrm>
          <a:prstGeom prst="rect">
            <a:avLst/>
          </a:prstGeom>
          <a:solidFill>
            <a:srgbClr val="000000"/>
          </a:solidFill>
          <a:ln w="9525">
            <a:noFill/>
            <a:miter lim="800000"/>
            <a:headEnd/>
            <a:tailEnd/>
          </a:ln>
        </p:spPr>
        <p:txBody>
          <a:bodyPr lIns="0" tIns="0" rIns="40623" bIns="0" anchor="b">
            <a:prstTxWarp prst="textNoShape">
              <a:avLst/>
            </a:prstTxWarp>
          </a:bodyPr>
          <a:lstStyle/>
          <a:p>
            <a:pPr marL="39688" defTabSz="822325">
              <a:lnSpc>
                <a:spcPct val="90000"/>
              </a:lnSpc>
            </a:pPr>
            <a:r>
              <a:rPr lang="en-US" sz="1300">
                <a:solidFill>
                  <a:srgbClr val="FFFFFF"/>
                </a:solidFill>
                <a:ea typeface="Arial" pitchFamily="-109" charset="0"/>
                <a:cs typeface="Arial" pitchFamily="-109" charset="0"/>
                <a:sym typeface="Arial" pitchFamily="-109" charset="0"/>
              </a:rPr>
              <a:t>Virtual Officer Leadership Trainer (VOLT) </a:t>
            </a:r>
          </a:p>
        </p:txBody>
      </p:sp>
      <p:sp>
        <p:nvSpPr>
          <p:cNvPr id="51221" name="Rectangle 54"/>
          <p:cNvSpPr>
            <a:spLocks/>
          </p:cNvSpPr>
          <p:nvPr/>
        </p:nvSpPr>
        <p:spPr bwMode="auto">
          <a:xfrm>
            <a:off x="152400" y="3581400"/>
            <a:ext cx="2606675" cy="342900"/>
          </a:xfrm>
          <a:prstGeom prst="rect">
            <a:avLst/>
          </a:prstGeom>
          <a:noFill/>
          <a:ln w="9525">
            <a:noFill/>
            <a:miter lim="800000"/>
            <a:headEnd/>
            <a:tailEnd/>
          </a:ln>
        </p:spPr>
        <p:txBody>
          <a:bodyPr lIns="0" tIns="0" rIns="40623" bIns="0" anchor="b">
            <a:prstTxWarp prst="textNoShape">
              <a:avLst/>
            </a:prstTxWarp>
          </a:bodyPr>
          <a:lstStyle/>
          <a:p>
            <a:pPr marL="39688" defTabSz="822325"/>
            <a:r>
              <a:rPr lang="en-US" sz="1600" b="1">
                <a:solidFill>
                  <a:srgbClr val="F80A12"/>
                </a:solidFill>
                <a:ea typeface="Arial" pitchFamily="-109" charset="0"/>
                <a:cs typeface="Arial" pitchFamily="-109" charset="0"/>
                <a:sym typeface="Arial" pitchFamily="-109" charset="0"/>
              </a:rPr>
              <a:t>Graphics</a:t>
            </a:r>
          </a:p>
        </p:txBody>
      </p:sp>
      <p:sp>
        <p:nvSpPr>
          <p:cNvPr id="51222" name="Rectangle 57"/>
          <p:cNvSpPr>
            <a:spLocks/>
          </p:cNvSpPr>
          <p:nvPr/>
        </p:nvSpPr>
        <p:spPr bwMode="auto">
          <a:xfrm>
            <a:off x="152400" y="4229100"/>
            <a:ext cx="2606675" cy="342900"/>
          </a:xfrm>
          <a:prstGeom prst="rect">
            <a:avLst/>
          </a:prstGeom>
          <a:noFill/>
          <a:ln w="9525">
            <a:noFill/>
            <a:miter lim="800000"/>
            <a:headEnd/>
            <a:tailEnd/>
          </a:ln>
        </p:spPr>
        <p:txBody>
          <a:bodyPr lIns="0" tIns="0" rIns="40623" bIns="0" anchor="b">
            <a:prstTxWarp prst="textNoShape">
              <a:avLst/>
            </a:prstTxWarp>
          </a:bodyPr>
          <a:lstStyle/>
          <a:p>
            <a:pPr marL="39688" defTabSz="822325"/>
            <a:endParaRPr lang="en-US" sz="1600" b="1">
              <a:solidFill>
                <a:srgbClr val="F80A12"/>
              </a:solidFill>
              <a:ea typeface="Arial" pitchFamily="-109" charset="0"/>
              <a:cs typeface="Arial" pitchFamily="-109" charset="0"/>
              <a:sym typeface="Arial" pitchFamily="-109" charset="0"/>
            </a:endParaRPr>
          </a:p>
        </p:txBody>
      </p:sp>
      <p:sp>
        <p:nvSpPr>
          <p:cNvPr id="51223" name="Rectangle 17"/>
          <p:cNvSpPr>
            <a:spLocks/>
          </p:cNvSpPr>
          <p:nvPr/>
        </p:nvSpPr>
        <p:spPr bwMode="auto">
          <a:xfrm>
            <a:off x="304800" y="3924300"/>
            <a:ext cx="2182813" cy="600075"/>
          </a:xfrm>
          <a:prstGeom prst="rect">
            <a:avLst/>
          </a:prstGeom>
          <a:solidFill>
            <a:schemeClr val="tx1"/>
          </a:solidFill>
          <a:ln w="9525">
            <a:noFill/>
            <a:miter lim="800000"/>
            <a:headEnd/>
            <a:tailEnd/>
          </a:ln>
        </p:spPr>
        <p:txBody>
          <a:bodyPr wrap="none" lIns="0" tIns="0" rIns="40623" bIns="0">
            <a:prstTxWarp prst="textNoShape">
              <a:avLst/>
            </a:prstTxWarp>
            <a:spAutoFit/>
          </a:bodyPr>
          <a:lstStyle/>
          <a:p>
            <a:pPr marL="39688" defTabSz="822325">
              <a:buClr>
                <a:schemeClr val="tx1"/>
              </a:buClr>
              <a:buSzPct val="125000"/>
            </a:pPr>
            <a:r>
              <a:rPr lang="en-US" sz="1300">
                <a:solidFill>
                  <a:schemeClr val="bg1"/>
                </a:solidFill>
                <a:ea typeface="Arial" pitchFamily="-109" charset="0"/>
                <a:cs typeface="Arial" pitchFamily="-109" charset="0"/>
                <a:sym typeface="Arial" pitchFamily="-109" charset="0"/>
              </a:rPr>
              <a:t>  Multi-view Facial Geometry</a:t>
            </a:r>
          </a:p>
          <a:p>
            <a:pPr marL="39688" defTabSz="822325">
              <a:buClr>
                <a:schemeClr val="tx1"/>
              </a:buClr>
              <a:buSzPct val="125000"/>
              <a:buFont typeface="Lucida Grande" pitchFamily="-109" charset="0"/>
              <a:buChar char="‣"/>
            </a:pPr>
            <a:r>
              <a:rPr lang="en-US" sz="1300">
                <a:solidFill>
                  <a:schemeClr val="bg1"/>
                </a:solidFill>
                <a:ea typeface="Arial" pitchFamily="-109" charset="0"/>
                <a:cs typeface="Arial" pitchFamily="-109" charset="0"/>
                <a:sym typeface="Arial" pitchFamily="-109" charset="0"/>
              </a:rPr>
              <a:t>Facial Cartography</a:t>
            </a:r>
          </a:p>
          <a:p>
            <a:pPr marL="39688" defTabSz="822325">
              <a:buClr>
                <a:schemeClr val="tx1"/>
              </a:buClr>
              <a:buSzPct val="125000"/>
              <a:buFont typeface="Lucida Grande" pitchFamily="-109" charset="0"/>
              <a:buChar char="‣"/>
            </a:pPr>
            <a:r>
              <a:rPr lang="en-US" sz="1300">
                <a:solidFill>
                  <a:schemeClr val="bg1"/>
                </a:solidFill>
                <a:ea typeface="Arial" pitchFamily="-109" charset="0"/>
                <a:cs typeface="Arial" pitchFamily="-109" charset="0"/>
                <a:sym typeface="Arial" pitchFamily="-109" charset="0"/>
              </a:rPr>
              <a:t>3D Display Systems</a:t>
            </a:r>
          </a:p>
        </p:txBody>
      </p:sp>
      <p:sp>
        <p:nvSpPr>
          <p:cNvPr id="51224" name="Rectangle 17"/>
          <p:cNvSpPr>
            <a:spLocks/>
          </p:cNvSpPr>
          <p:nvPr/>
        </p:nvSpPr>
        <p:spPr bwMode="auto">
          <a:xfrm>
            <a:off x="304800" y="3257550"/>
            <a:ext cx="1219200" cy="400050"/>
          </a:xfrm>
          <a:prstGeom prst="rect">
            <a:avLst/>
          </a:prstGeom>
          <a:solidFill>
            <a:schemeClr val="tx1"/>
          </a:solidFill>
          <a:ln w="9525">
            <a:noFill/>
            <a:miter lim="800000"/>
            <a:headEnd/>
            <a:tailEnd/>
          </a:ln>
        </p:spPr>
        <p:txBody>
          <a:bodyPr lIns="0" tIns="0" rIns="40623" bIns="0">
            <a:prstTxWarp prst="textNoShape">
              <a:avLst/>
            </a:prstTxWarp>
            <a:spAutoFit/>
          </a:bodyPr>
          <a:lstStyle/>
          <a:p>
            <a:pPr marL="39688" defTabSz="822325">
              <a:buClr>
                <a:schemeClr val="tx1"/>
              </a:buClr>
              <a:buSzPct val="125000"/>
            </a:pPr>
            <a:r>
              <a:rPr lang="en-US" sz="1300">
                <a:solidFill>
                  <a:schemeClr val="bg1"/>
                </a:solidFill>
                <a:ea typeface="Arial" pitchFamily="-109" charset="0"/>
                <a:cs typeface="Arial" pitchFamily="-109" charset="0"/>
                <a:sym typeface="Arial" pitchFamily="-109" charset="0"/>
              </a:rPr>
              <a:t>  COSMOS</a:t>
            </a:r>
          </a:p>
          <a:p>
            <a:pPr marL="39688" defTabSz="822325">
              <a:buClr>
                <a:schemeClr val="tx1"/>
              </a:buClr>
              <a:buSzPct val="125000"/>
            </a:pPr>
            <a:r>
              <a:rPr lang="en-US" sz="1300">
                <a:solidFill>
                  <a:schemeClr val="bg1"/>
                </a:solidFill>
                <a:ea typeface="Arial" pitchFamily="-109" charset="0"/>
                <a:cs typeface="Arial" pitchFamily="-109" charset="0"/>
                <a:sym typeface="Arial" pitchFamily="-109" charset="0"/>
              </a:rPr>
              <a:t>  </a:t>
            </a:r>
          </a:p>
        </p:txBody>
      </p:sp>
      <p:sp>
        <p:nvSpPr>
          <p:cNvPr id="51225" name="Rectangle 17"/>
          <p:cNvSpPr>
            <a:spLocks/>
          </p:cNvSpPr>
          <p:nvPr/>
        </p:nvSpPr>
        <p:spPr bwMode="auto">
          <a:xfrm>
            <a:off x="401638" y="4845050"/>
            <a:ext cx="2598737" cy="800100"/>
          </a:xfrm>
          <a:prstGeom prst="rect">
            <a:avLst/>
          </a:prstGeom>
          <a:solidFill>
            <a:schemeClr val="tx1"/>
          </a:solidFill>
          <a:ln w="9525">
            <a:noFill/>
            <a:miter lim="800000"/>
            <a:headEnd/>
            <a:tailEnd/>
          </a:ln>
        </p:spPr>
        <p:txBody>
          <a:bodyPr wrap="none" lIns="0" tIns="0" rIns="40623" bIns="0">
            <a:prstTxWarp prst="textNoShape">
              <a:avLst/>
            </a:prstTxWarp>
            <a:spAutoFit/>
          </a:bodyPr>
          <a:lstStyle/>
          <a:p>
            <a:pPr marL="39688" defTabSz="822325">
              <a:buClr>
                <a:schemeClr val="tx1"/>
              </a:buClr>
              <a:buSzPct val="125000"/>
            </a:pPr>
            <a:r>
              <a:rPr lang="en-US" sz="1300">
                <a:solidFill>
                  <a:schemeClr val="bg1"/>
                </a:solidFill>
                <a:ea typeface="Arial" pitchFamily="-109" charset="0"/>
                <a:cs typeface="Arial" pitchFamily="-109" charset="0"/>
                <a:sym typeface="Arial" pitchFamily="-109" charset="0"/>
              </a:rPr>
              <a:t>VR Cognitive Performance</a:t>
            </a:r>
          </a:p>
          <a:p>
            <a:pPr marL="39688" defTabSz="822325">
              <a:buClr>
                <a:schemeClr val="tx1"/>
              </a:buClr>
              <a:buSzPct val="125000"/>
            </a:pPr>
            <a:r>
              <a:rPr lang="en-US" sz="1300">
                <a:solidFill>
                  <a:schemeClr val="bg1"/>
                </a:solidFill>
                <a:ea typeface="Arial" pitchFamily="-109" charset="0"/>
                <a:cs typeface="Arial" pitchFamily="-109" charset="0"/>
                <a:sym typeface="Arial" pitchFamily="-109" charset="0"/>
              </a:rPr>
              <a:t>    Aptitude Test</a:t>
            </a:r>
          </a:p>
          <a:p>
            <a:pPr marL="39688" defTabSz="822325">
              <a:buClr>
                <a:schemeClr val="tx1"/>
              </a:buClr>
              <a:buSzPct val="125000"/>
            </a:pPr>
            <a:r>
              <a:rPr lang="en-US" sz="1300">
                <a:solidFill>
                  <a:schemeClr val="bg1"/>
                </a:solidFill>
                <a:ea typeface="Arial" pitchFamily="-109" charset="0"/>
                <a:cs typeface="Arial" pitchFamily="-109" charset="0"/>
                <a:sym typeface="Arial" pitchFamily="-109" charset="0"/>
              </a:rPr>
              <a:t>Assessing &amp; Improving Design</a:t>
            </a:r>
          </a:p>
          <a:p>
            <a:pPr marL="39688" defTabSz="822325">
              <a:buClr>
                <a:schemeClr val="tx1"/>
              </a:buClr>
              <a:buSzPct val="125000"/>
            </a:pPr>
            <a:r>
              <a:rPr lang="en-US" sz="1300">
                <a:solidFill>
                  <a:schemeClr val="bg1"/>
                </a:solidFill>
                <a:ea typeface="Arial" pitchFamily="-109" charset="0"/>
                <a:cs typeface="Arial" pitchFamily="-109" charset="0"/>
                <a:sym typeface="Arial" pitchFamily="-109" charset="0"/>
              </a:rPr>
              <a:t>   Virtual Interpersonal Skill Trainer</a:t>
            </a:r>
          </a:p>
        </p:txBody>
      </p:sp>
      <p:sp>
        <p:nvSpPr>
          <p:cNvPr id="51226" name="Rectangle 57"/>
          <p:cNvSpPr>
            <a:spLocks/>
          </p:cNvSpPr>
          <p:nvPr/>
        </p:nvSpPr>
        <p:spPr bwMode="auto">
          <a:xfrm>
            <a:off x="3489325" y="3962400"/>
            <a:ext cx="2606675" cy="342900"/>
          </a:xfrm>
          <a:prstGeom prst="rect">
            <a:avLst/>
          </a:prstGeom>
          <a:noFill/>
          <a:ln w="9525">
            <a:noFill/>
            <a:miter lim="800000"/>
            <a:headEnd/>
            <a:tailEnd/>
          </a:ln>
        </p:spPr>
        <p:txBody>
          <a:bodyPr lIns="0" tIns="0" rIns="40623" bIns="0" anchor="b">
            <a:prstTxWarp prst="textNoShape">
              <a:avLst/>
            </a:prstTxWarp>
          </a:bodyPr>
          <a:lstStyle/>
          <a:p>
            <a:pPr marL="39688" defTabSz="822325"/>
            <a:r>
              <a:rPr lang="en-US" sz="1600" b="1">
                <a:solidFill>
                  <a:srgbClr val="FF0000"/>
                </a:solidFill>
                <a:ea typeface="Arial" pitchFamily="-109" charset="0"/>
                <a:cs typeface="Arial" pitchFamily="-109" charset="0"/>
                <a:sym typeface="Arial" pitchFamily="-109" charset="0"/>
              </a:rPr>
              <a:t>Learning Sciences</a:t>
            </a:r>
          </a:p>
        </p:txBody>
      </p:sp>
      <p:sp>
        <p:nvSpPr>
          <p:cNvPr id="51227" name="Rectangle 45"/>
          <p:cNvSpPr>
            <a:spLocks/>
          </p:cNvSpPr>
          <p:nvPr/>
        </p:nvSpPr>
        <p:spPr bwMode="auto">
          <a:xfrm>
            <a:off x="6324600" y="3611563"/>
            <a:ext cx="3222625" cy="274637"/>
          </a:xfrm>
          <a:prstGeom prst="rect">
            <a:avLst/>
          </a:prstGeom>
          <a:noFill/>
          <a:ln w="9525">
            <a:noFill/>
            <a:miter lim="800000"/>
            <a:headEnd/>
            <a:tailEnd/>
          </a:ln>
        </p:spPr>
        <p:txBody>
          <a:bodyPr lIns="0" tIns="0" rIns="40623" bIns="0" anchor="b">
            <a:prstTxWarp prst="textNoShape">
              <a:avLst/>
            </a:prstTxWarp>
          </a:bodyPr>
          <a:lstStyle/>
          <a:p>
            <a:pPr marL="39688" defTabSz="822325">
              <a:lnSpc>
                <a:spcPct val="90000"/>
              </a:lnSpc>
            </a:pPr>
            <a:r>
              <a:rPr lang="en-US" sz="1300">
                <a:solidFill>
                  <a:srgbClr val="FFFFFF"/>
                </a:solidFill>
                <a:ea typeface="Arial" pitchFamily="-109" charset="0"/>
                <a:cs typeface="Arial" pitchFamily="-109" charset="0"/>
                <a:sym typeface="Arial" pitchFamily="-109" charset="0"/>
              </a:rPr>
              <a:t>Mobile Counter-IED Interactive </a:t>
            </a:r>
          </a:p>
          <a:p>
            <a:pPr marL="39688" defTabSz="822325">
              <a:lnSpc>
                <a:spcPct val="90000"/>
              </a:lnSpc>
            </a:pPr>
            <a:r>
              <a:rPr lang="en-US" sz="1300">
                <a:solidFill>
                  <a:srgbClr val="FFFFFF"/>
                </a:solidFill>
                <a:ea typeface="Arial" pitchFamily="-109" charset="0"/>
                <a:cs typeface="Arial" pitchFamily="-109" charset="0"/>
                <a:sym typeface="Arial" pitchFamily="-109" charset="0"/>
              </a:rPr>
              <a:t>Trainer (MCIT)</a:t>
            </a:r>
          </a:p>
        </p:txBody>
      </p:sp>
      <p:sp>
        <p:nvSpPr>
          <p:cNvPr id="51228" name="Rectangle 45"/>
          <p:cNvSpPr>
            <a:spLocks/>
          </p:cNvSpPr>
          <p:nvPr/>
        </p:nvSpPr>
        <p:spPr bwMode="auto">
          <a:xfrm>
            <a:off x="6324600" y="3124200"/>
            <a:ext cx="3222625" cy="274638"/>
          </a:xfrm>
          <a:prstGeom prst="rect">
            <a:avLst/>
          </a:prstGeom>
          <a:noFill/>
          <a:ln w="9525">
            <a:noFill/>
            <a:miter lim="800000"/>
            <a:headEnd/>
            <a:tailEnd/>
          </a:ln>
        </p:spPr>
        <p:txBody>
          <a:bodyPr lIns="0" tIns="0" rIns="40623" bIns="0" anchor="b">
            <a:prstTxWarp prst="textNoShape">
              <a:avLst/>
            </a:prstTxWarp>
          </a:bodyPr>
          <a:lstStyle/>
          <a:p>
            <a:pPr marL="39688" defTabSz="822325">
              <a:lnSpc>
                <a:spcPct val="90000"/>
              </a:lnSpc>
            </a:pPr>
            <a:r>
              <a:rPr lang="en-US" sz="1300">
                <a:solidFill>
                  <a:srgbClr val="FFFFFF"/>
                </a:solidFill>
                <a:ea typeface="Arial" pitchFamily="-109" charset="0"/>
                <a:cs typeface="Arial" pitchFamily="-109" charset="0"/>
                <a:sym typeface="Arial" pitchFamily="-109" charset="0"/>
              </a:rPr>
              <a:t>Immersive Naval Officer Training </a:t>
            </a:r>
          </a:p>
          <a:p>
            <a:pPr marL="39688" defTabSz="822325">
              <a:lnSpc>
                <a:spcPct val="90000"/>
              </a:lnSpc>
            </a:pPr>
            <a:r>
              <a:rPr lang="en-US" sz="1300">
                <a:solidFill>
                  <a:srgbClr val="FFFFFF"/>
                </a:solidFill>
                <a:ea typeface="Arial" pitchFamily="-109" charset="0"/>
                <a:cs typeface="Arial" pitchFamily="-109" charset="0"/>
                <a:sym typeface="Arial" pitchFamily="-109" charset="0"/>
              </a:rPr>
              <a:t>System (INOTS)</a:t>
            </a:r>
          </a:p>
        </p:txBody>
      </p:sp>
      <p:sp>
        <p:nvSpPr>
          <p:cNvPr id="51229" name="Rectangle 45"/>
          <p:cNvSpPr>
            <a:spLocks/>
          </p:cNvSpPr>
          <p:nvPr/>
        </p:nvSpPr>
        <p:spPr bwMode="auto">
          <a:xfrm>
            <a:off x="6324600" y="3916363"/>
            <a:ext cx="3222625" cy="274637"/>
          </a:xfrm>
          <a:prstGeom prst="rect">
            <a:avLst/>
          </a:prstGeom>
          <a:noFill/>
          <a:ln w="9525">
            <a:noFill/>
            <a:miter lim="800000"/>
            <a:headEnd/>
            <a:tailEnd/>
          </a:ln>
        </p:spPr>
        <p:txBody>
          <a:bodyPr lIns="0" tIns="0" rIns="40623" bIns="0" anchor="b">
            <a:prstTxWarp prst="textNoShape">
              <a:avLst/>
            </a:prstTxWarp>
          </a:bodyPr>
          <a:lstStyle/>
          <a:p>
            <a:pPr marL="39688" defTabSz="822325">
              <a:lnSpc>
                <a:spcPct val="90000"/>
              </a:lnSpc>
            </a:pPr>
            <a:r>
              <a:rPr lang="en-US" sz="1300">
                <a:solidFill>
                  <a:srgbClr val="FFFFFF"/>
                </a:solidFill>
                <a:ea typeface="Arial" pitchFamily="-109" charset="0"/>
                <a:cs typeface="Arial" pitchFamily="-109" charset="0"/>
                <a:sym typeface="Arial" pitchFamily="-109" charset="0"/>
              </a:rPr>
              <a:t>FITE JCTD</a:t>
            </a:r>
          </a:p>
        </p:txBody>
      </p:sp>
      <p:sp>
        <p:nvSpPr>
          <p:cNvPr id="51230" name="Rectangle 45"/>
          <p:cNvSpPr>
            <a:spLocks/>
          </p:cNvSpPr>
          <p:nvPr/>
        </p:nvSpPr>
        <p:spPr bwMode="auto">
          <a:xfrm>
            <a:off x="6324600" y="4221163"/>
            <a:ext cx="3222625" cy="274637"/>
          </a:xfrm>
          <a:prstGeom prst="rect">
            <a:avLst/>
          </a:prstGeom>
          <a:noFill/>
          <a:ln w="9525">
            <a:noFill/>
            <a:miter lim="800000"/>
            <a:headEnd/>
            <a:tailEnd/>
          </a:ln>
        </p:spPr>
        <p:txBody>
          <a:bodyPr lIns="0" tIns="0" rIns="40623" bIns="0" anchor="b">
            <a:prstTxWarp prst="textNoShape">
              <a:avLst/>
            </a:prstTxWarp>
          </a:bodyPr>
          <a:lstStyle/>
          <a:p>
            <a:pPr marL="39688" defTabSz="822325">
              <a:lnSpc>
                <a:spcPct val="90000"/>
              </a:lnSpc>
            </a:pPr>
            <a:r>
              <a:rPr lang="en-US" sz="1300">
                <a:solidFill>
                  <a:srgbClr val="FFFFFF"/>
                </a:solidFill>
                <a:ea typeface="Arial" pitchFamily="-109" charset="0"/>
                <a:cs typeface="Arial" pitchFamily="-109" charset="0"/>
                <a:sym typeface="Arial" pitchFamily="-109" charset="0"/>
              </a:rPr>
              <a:t>SimCoach</a:t>
            </a:r>
          </a:p>
        </p:txBody>
      </p:sp>
      <p:sp>
        <p:nvSpPr>
          <p:cNvPr id="51231" name="Rectangle 45"/>
          <p:cNvSpPr>
            <a:spLocks/>
          </p:cNvSpPr>
          <p:nvPr/>
        </p:nvSpPr>
        <p:spPr bwMode="auto">
          <a:xfrm>
            <a:off x="6302375" y="4495800"/>
            <a:ext cx="3222625" cy="274638"/>
          </a:xfrm>
          <a:prstGeom prst="rect">
            <a:avLst/>
          </a:prstGeom>
          <a:noFill/>
          <a:ln w="9525">
            <a:noFill/>
            <a:miter lim="800000"/>
            <a:headEnd/>
            <a:tailEnd/>
          </a:ln>
        </p:spPr>
        <p:txBody>
          <a:bodyPr lIns="0" tIns="0" rIns="40623" bIns="0" anchor="b">
            <a:prstTxWarp prst="textNoShape">
              <a:avLst/>
            </a:prstTxWarp>
          </a:bodyPr>
          <a:lstStyle/>
          <a:p>
            <a:pPr marL="39688" defTabSz="822325">
              <a:lnSpc>
                <a:spcPct val="90000"/>
              </a:lnSpc>
            </a:pPr>
            <a:r>
              <a:rPr lang="en-US" sz="1300">
                <a:solidFill>
                  <a:srgbClr val="FFFFFF"/>
                </a:solidFill>
                <a:ea typeface="Arial" pitchFamily="-109" charset="0"/>
                <a:cs typeface="Arial" pitchFamily="-109" charset="0"/>
                <a:sym typeface="Arial" pitchFamily="-109" charset="0"/>
              </a:rPr>
              <a:t>Virtual Patient</a:t>
            </a:r>
          </a:p>
        </p:txBody>
      </p:sp>
      <p:sp>
        <p:nvSpPr>
          <p:cNvPr id="51232" name="Rectangle 45"/>
          <p:cNvSpPr>
            <a:spLocks/>
          </p:cNvSpPr>
          <p:nvPr/>
        </p:nvSpPr>
        <p:spPr bwMode="auto">
          <a:xfrm>
            <a:off x="6324600" y="4800600"/>
            <a:ext cx="3222625" cy="274638"/>
          </a:xfrm>
          <a:prstGeom prst="rect">
            <a:avLst/>
          </a:prstGeom>
          <a:noFill/>
          <a:ln w="9525">
            <a:noFill/>
            <a:miter lim="800000"/>
            <a:headEnd/>
            <a:tailEnd/>
          </a:ln>
        </p:spPr>
        <p:txBody>
          <a:bodyPr lIns="0" tIns="0" rIns="40623" bIns="0" anchor="b">
            <a:prstTxWarp prst="textNoShape">
              <a:avLst/>
            </a:prstTxWarp>
          </a:bodyPr>
          <a:lstStyle/>
          <a:p>
            <a:pPr marL="39688" defTabSz="822325">
              <a:lnSpc>
                <a:spcPct val="90000"/>
              </a:lnSpc>
            </a:pPr>
            <a:r>
              <a:rPr lang="en-US" sz="1300">
                <a:solidFill>
                  <a:srgbClr val="FFFFFF"/>
                </a:solidFill>
                <a:ea typeface="Arial" pitchFamily="-109" charset="0"/>
                <a:cs typeface="Arial" pitchFamily="-109" charset="0"/>
                <a:sym typeface="Arial" pitchFamily="-109" charset="0"/>
              </a:rPr>
              <a:t>BRAVEMIND PTSD Therapy</a:t>
            </a:r>
          </a:p>
        </p:txBody>
      </p:sp>
      <p:sp>
        <p:nvSpPr>
          <p:cNvPr id="51233" name="Rectangle 45"/>
          <p:cNvSpPr>
            <a:spLocks/>
          </p:cNvSpPr>
          <p:nvPr/>
        </p:nvSpPr>
        <p:spPr bwMode="auto">
          <a:xfrm>
            <a:off x="6302375" y="5105400"/>
            <a:ext cx="3222625" cy="274638"/>
          </a:xfrm>
          <a:prstGeom prst="rect">
            <a:avLst/>
          </a:prstGeom>
          <a:noFill/>
          <a:ln w="9525">
            <a:noFill/>
            <a:miter lim="800000"/>
            <a:headEnd/>
            <a:tailEnd/>
          </a:ln>
        </p:spPr>
        <p:txBody>
          <a:bodyPr lIns="0" tIns="0" rIns="40623" bIns="0" anchor="b">
            <a:prstTxWarp prst="textNoShape">
              <a:avLst/>
            </a:prstTxWarp>
          </a:bodyPr>
          <a:lstStyle/>
          <a:p>
            <a:pPr marL="39688" defTabSz="822325">
              <a:lnSpc>
                <a:spcPct val="90000"/>
              </a:lnSpc>
            </a:pPr>
            <a:r>
              <a:rPr lang="en-US" sz="1300">
                <a:solidFill>
                  <a:srgbClr val="FFFFFF"/>
                </a:solidFill>
                <a:ea typeface="Arial" pitchFamily="-109" charset="0"/>
                <a:cs typeface="Arial" pitchFamily="-109" charset="0"/>
                <a:sym typeface="Arial" pitchFamily="-109" charset="0"/>
              </a:rPr>
              <a:t>Fallen Eagle – Ethics Movies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4"/>
          <p:cNvSpPr>
            <a:spLocks noGrp="1" noChangeArrowheads="1"/>
          </p:cNvSpPr>
          <p:nvPr>
            <p:ph type="title"/>
          </p:nvPr>
        </p:nvSpPr>
        <p:spPr/>
        <p:txBody>
          <a:bodyPr/>
          <a:lstStyle/>
          <a:p>
            <a:r>
              <a:rPr lang="en-US"/>
              <a:t>Application Prototypes</a:t>
            </a:r>
          </a:p>
        </p:txBody>
      </p:sp>
      <p:grpSp>
        <p:nvGrpSpPr>
          <p:cNvPr id="2" name="Group 45"/>
          <p:cNvGrpSpPr>
            <a:grpSpLocks/>
          </p:cNvGrpSpPr>
          <p:nvPr/>
        </p:nvGrpSpPr>
        <p:grpSpPr bwMode="auto">
          <a:xfrm>
            <a:off x="684213" y="1163638"/>
            <a:ext cx="3071812" cy="4843462"/>
            <a:chOff x="684603" y="1163066"/>
            <a:chExt cx="3071812" cy="4844034"/>
          </a:xfrm>
        </p:grpSpPr>
        <p:sp>
          <p:nvSpPr>
            <p:cNvPr id="80926" name="Rectangle 55"/>
            <p:cNvSpPr>
              <a:spLocks noChangeArrowheads="1"/>
            </p:cNvSpPr>
            <p:nvPr/>
          </p:nvSpPr>
          <p:spPr bwMode="auto">
            <a:xfrm>
              <a:off x="2275278" y="1163066"/>
              <a:ext cx="1462087" cy="287338"/>
            </a:xfrm>
            <a:prstGeom prst="rect">
              <a:avLst/>
            </a:prstGeom>
            <a:noFill/>
            <a:ln w="9525">
              <a:noFill/>
              <a:miter lim="800000"/>
              <a:headEnd/>
              <a:tailEnd/>
            </a:ln>
          </p:spPr>
          <p:txBody>
            <a:bodyPr>
              <a:prstTxWarp prst="textNoShape">
                <a:avLst/>
              </a:prstTxWarp>
            </a:bodyPr>
            <a:lstStyle/>
            <a:p>
              <a:pPr marL="342900" indent="-342900" algn="ctr"/>
              <a:r>
                <a:rPr lang="en-US" sz="1200" b="1">
                  <a:ea typeface="Arial" pitchFamily="-107" charset="0"/>
                  <a:cs typeface="Arial" pitchFamily="-107" charset="0"/>
                </a:rPr>
                <a:t>FSW</a:t>
              </a:r>
            </a:p>
          </p:txBody>
        </p:sp>
        <p:sp>
          <p:nvSpPr>
            <p:cNvPr id="80927" name="Rectangle 17"/>
            <p:cNvSpPr>
              <a:spLocks noChangeArrowheads="1"/>
            </p:cNvSpPr>
            <p:nvPr/>
          </p:nvSpPr>
          <p:spPr bwMode="auto">
            <a:xfrm>
              <a:off x="684603" y="2392362"/>
              <a:ext cx="1447800" cy="274638"/>
            </a:xfrm>
            <a:prstGeom prst="rect">
              <a:avLst/>
            </a:prstGeom>
            <a:noFill/>
            <a:ln w="9525">
              <a:noFill/>
              <a:miter lim="800000"/>
              <a:headEnd/>
              <a:tailEnd/>
            </a:ln>
          </p:spPr>
          <p:txBody>
            <a:bodyPr>
              <a:prstTxWarp prst="textNoShape">
                <a:avLst/>
              </a:prstTxWarp>
              <a:spAutoFit/>
            </a:bodyPr>
            <a:lstStyle/>
            <a:p>
              <a:pPr marL="342900" indent="-342900" algn="ctr"/>
              <a:r>
                <a:rPr lang="en-US" sz="1200" b="1">
                  <a:latin typeface="Helvetica" pitchFamily="-107" charset="0"/>
                </a:rPr>
                <a:t>UrbanSIM</a:t>
              </a:r>
            </a:p>
          </p:txBody>
        </p:sp>
        <p:pic>
          <p:nvPicPr>
            <p:cNvPr id="80928" name="Picture 28" descr="sn2"/>
            <p:cNvPicPr>
              <a:picLocks noChangeArrowheads="1"/>
            </p:cNvPicPr>
            <p:nvPr/>
          </p:nvPicPr>
          <p:blipFill>
            <a:blip r:embed="rId3"/>
            <a:srcRect/>
            <a:stretch>
              <a:fillRect/>
            </a:stretch>
          </p:blipFill>
          <p:spPr bwMode="auto">
            <a:xfrm>
              <a:off x="689365" y="2620963"/>
              <a:ext cx="1435100" cy="960437"/>
            </a:xfrm>
            <a:prstGeom prst="rect">
              <a:avLst/>
            </a:prstGeom>
            <a:noFill/>
            <a:ln w="9525">
              <a:solidFill>
                <a:schemeClr val="tx1"/>
              </a:solidFill>
              <a:miter lim="800000"/>
              <a:headEnd/>
              <a:tailEnd/>
            </a:ln>
          </p:spPr>
        </p:pic>
        <p:sp>
          <p:nvSpPr>
            <p:cNvPr id="80929" name="Rectangle 15"/>
            <p:cNvSpPr>
              <a:spLocks noChangeArrowheads="1"/>
            </p:cNvSpPr>
            <p:nvPr/>
          </p:nvSpPr>
          <p:spPr bwMode="auto">
            <a:xfrm>
              <a:off x="689365" y="3613158"/>
              <a:ext cx="1447800" cy="274638"/>
            </a:xfrm>
            <a:prstGeom prst="rect">
              <a:avLst/>
            </a:prstGeom>
            <a:noFill/>
            <a:ln w="9525">
              <a:noFill/>
              <a:miter lim="800000"/>
              <a:headEnd/>
              <a:tailEnd/>
            </a:ln>
          </p:spPr>
          <p:txBody>
            <a:bodyPr>
              <a:prstTxWarp prst="textNoShape">
                <a:avLst/>
              </a:prstTxWarp>
              <a:spAutoFit/>
            </a:bodyPr>
            <a:lstStyle/>
            <a:p>
              <a:pPr marL="342900" indent="-342900" algn="ctr"/>
              <a:r>
                <a:rPr lang="en-US" sz="1200" b="1">
                  <a:latin typeface="Helvetica" pitchFamily="-107" charset="0"/>
                </a:rPr>
                <a:t>BiLAT</a:t>
              </a:r>
            </a:p>
          </p:txBody>
        </p:sp>
        <p:pic>
          <p:nvPicPr>
            <p:cNvPr id="80930" name="Picture 30" descr="ELECT BILAT"/>
            <p:cNvPicPr>
              <a:picLocks noChangeArrowheads="1"/>
            </p:cNvPicPr>
            <p:nvPr/>
          </p:nvPicPr>
          <p:blipFill>
            <a:blip r:embed="rId4"/>
            <a:srcRect/>
            <a:stretch>
              <a:fillRect/>
            </a:stretch>
          </p:blipFill>
          <p:spPr bwMode="auto">
            <a:xfrm>
              <a:off x="689365" y="3844707"/>
              <a:ext cx="1435100" cy="960438"/>
            </a:xfrm>
            <a:prstGeom prst="rect">
              <a:avLst/>
            </a:prstGeom>
            <a:noFill/>
            <a:ln w="9525">
              <a:solidFill>
                <a:schemeClr val="tx1"/>
              </a:solidFill>
              <a:miter lim="800000"/>
              <a:headEnd/>
              <a:tailEnd/>
            </a:ln>
          </p:spPr>
        </p:pic>
        <p:sp>
          <p:nvSpPr>
            <p:cNvPr id="80931" name="Rectangle 17"/>
            <p:cNvSpPr>
              <a:spLocks noChangeArrowheads="1"/>
            </p:cNvSpPr>
            <p:nvPr/>
          </p:nvSpPr>
          <p:spPr bwMode="auto">
            <a:xfrm>
              <a:off x="689365" y="1175766"/>
              <a:ext cx="1447800" cy="274638"/>
            </a:xfrm>
            <a:prstGeom prst="rect">
              <a:avLst/>
            </a:prstGeom>
            <a:noFill/>
            <a:ln w="9525">
              <a:noFill/>
              <a:miter lim="800000"/>
              <a:headEnd/>
              <a:tailEnd/>
            </a:ln>
          </p:spPr>
          <p:txBody>
            <a:bodyPr>
              <a:prstTxWarp prst="textNoShape">
                <a:avLst/>
              </a:prstTxWarp>
              <a:spAutoFit/>
            </a:bodyPr>
            <a:lstStyle/>
            <a:p>
              <a:pPr marL="342900" indent="-342900" algn="ctr"/>
              <a:r>
                <a:rPr lang="en-US" sz="1200" b="1">
                  <a:latin typeface="Helvetica" pitchFamily="-107" charset="0"/>
                </a:rPr>
                <a:t>  Virtual Patient</a:t>
              </a:r>
            </a:p>
          </p:txBody>
        </p:sp>
        <p:pic>
          <p:nvPicPr>
            <p:cNvPr id="80932" name="Picture 10"/>
            <p:cNvPicPr>
              <a:picLocks noChangeArrowheads="1"/>
            </p:cNvPicPr>
            <p:nvPr/>
          </p:nvPicPr>
          <p:blipFill>
            <a:blip r:embed="rId5"/>
            <a:srcRect/>
            <a:stretch>
              <a:fillRect/>
            </a:stretch>
          </p:blipFill>
          <p:spPr bwMode="auto">
            <a:xfrm>
              <a:off x="689365" y="1401763"/>
              <a:ext cx="1435100" cy="960437"/>
            </a:xfrm>
            <a:prstGeom prst="rect">
              <a:avLst/>
            </a:prstGeom>
            <a:noFill/>
            <a:ln w="9525">
              <a:solidFill>
                <a:schemeClr val="tx1"/>
              </a:solidFill>
              <a:miter lim="800000"/>
              <a:headEnd/>
              <a:tailEnd/>
            </a:ln>
          </p:spPr>
        </p:pic>
        <p:sp>
          <p:nvSpPr>
            <p:cNvPr id="80933" name="Rectangle 17"/>
            <p:cNvSpPr>
              <a:spLocks noChangeArrowheads="1"/>
            </p:cNvSpPr>
            <p:nvPr/>
          </p:nvSpPr>
          <p:spPr bwMode="auto">
            <a:xfrm>
              <a:off x="684603" y="4831536"/>
              <a:ext cx="1447800" cy="274638"/>
            </a:xfrm>
            <a:prstGeom prst="rect">
              <a:avLst/>
            </a:prstGeom>
            <a:noFill/>
            <a:ln w="9525">
              <a:noFill/>
              <a:miter lim="800000"/>
              <a:headEnd/>
              <a:tailEnd/>
            </a:ln>
          </p:spPr>
          <p:txBody>
            <a:bodyPr>
              <a:prstTxWarp prst="textNoShape">
                <a:avLst/>
              </a:prstTxWarp>
              <a:spAutoFit/>
            </a:bodyPr>
            <a:lstStyle/>
            <a:p>
              <a:pPr marL="342900" indent="-342900" algn="ctr"/>
              <a:r>
                <a:rPr lang="en-US" sz="1200" b="1">
                  <a:latin typeface="Helvetica" pitchFamily="-107" charset="0"/>
                </a:rPr>
                <a:t>ArmyFit</a:t>
              </a:r>
            </a:p>
          </p:txBody>
        </p:sp>
        <p:pic>
          <p:nvPicPr>
            <p:cNvPr id="80934" name="Picture 41" descr="Picture 5"/>
            <p:cNvPicPr>
              <a:picLocks noChangeArrowheads="1"/>
            </p:cNvPicPr>
            <p:nvPr/>
          </p:nvPicPr>
          <p:blipFill>
            <a:blip r:embed="rId6"/>
            <a:srcRect/>
            <a:stretch>
              <a:fillRect/>
            </a:stretch>
          </p:blipFill>
          <p:spPr bwMode="auto">
            <a:xfrm>
              <a:off x="689365" y="5048250"/>
              <a:ext cx="1435100" cy="958850"/>
            </a:xfrm>
            <a:prstGeom prst="rect">
              <a:avLst/>
            </a:prstGeom>
            <a:noFill/>
            <a:ln w="9525">
              <a:solidFill>
                <a:schemeClr val="tx1"/>
              </a:solidFill>
              <a:miter lim="800000"/>
              <a:headEnd/>
              <a:tailEnd/>
            </a:ln>
          </p:spPr>
        </p:pic>
        <p:sp>
          <p:nvSpPr>
            <p:cNvPr id="80935" name="Rectangle 17"/>
            <p:cNvSpPr>
              <a:spLocks noChangeArrowheads="1"/>
            </p:cNvSpPr>
            <p:nvPr/>
          </p:nvSpPr>
          <p:spPr bwMode="auto">
            <a:xfrm>
              <a:off x="2284803" y="2392363"/>
              <a:ext cx="1447800" cy="274637"/>
            </a:xfrm>
            <a:prstGeom prst="rect">
              <a:avLst/>
            </a:prstGeom>
            <a:noFill/>
            <a:ln w="9525">
              <a:noFill/>
              <a:miter lim="800000"/>
              <a:headEnd/>
              <a:tailEnd/>
            </a:ln>
          </p:spPr>
          <p:txBody>
            <a:bodyPr>
              <a:prstTxWarp prst="textNoShape">
                <a:avLst/>
              </a:prstTxWarp>
              <a:spAutoFit/>
            </a:bodyPr>
            <a:lstStyle/>
            <a:p>
              <a:pPr marL="342900" indent="-342900" algn="ctr"/>
              <a:r>
                <a:rPr lang="en-US" sz="1200" b="1">
                  <a:latin typeface="Helvetica" pitchFamily="-107" charset="0"/>
                </a:rPr>
                <a:t>FSC</a:t>
              </a:r>
            </a:p>
          </p:txBody>
        </p:sp>
        <p:pic>
          <p:nvPicPr>
            <p:cNvPr id="80936" name="Picture 49" descr="fsc1"/>
            <p:cNvPicPr>
              <a:picLocks noChangeArrowheads="1"/>
            </p:cNvPicPr>
            <p:nvPr/>
          </p:nvPicPr>
          <p:blipFill>
            <a:blip r:embed="rId7"/>
            <a:srcRect/>
            <a:stretch>
              <a:fillRect/>
            </a:stretch>
          </p:blipFill>
          <p:spPr bwMode="auto">
            <a:xfrm>
              <a:off x="2289565" y="2620963"/>
              <a:ext cx="1435100" cy="960437"/>
            </a:xfrm>
            <a:prstGeom prst="rect">
              <a:avLst/>
            </a:prstGeom>
            <a:noFill/>
            <a:ln w="9525">
              <a:solidFill>
                <a:schemeClr val="tx1"/>
              </a:solidFill>
              <a:miter lim="800000"/>
              <a:headEnd/>
              <a:tailEnd/>
            </a:ln>
          </p:spPr>
        </p:pic>
        <p:pic>
          <p:nvPicPr>
            <p:cNvPr id="80937" name="Picture 54" descr="FSW_Screenshot"/>
            <p:cNvPicPr>
              <a:picLocks noChangeArrowheads="1"/>
            </p:cNvPicPr>
            <p:nvPr/>
          </p:nvPicPr>
          <p:blipFill>
            <a:blip r:embed="rId8"/>
            <a:srcRect/>
            <a:stretch>
              <a:fillRect/>
            </a:stretch>
          </p:blipFill>
          <p:spPr bwMode="auto">
            <a:xfrm>
              <a:off x="2289565" y="1401763"/>
              <a:ext cx="1435100" cy="960437"/>
            </a:xfrm>
            <a:prstGeom prst="rect">
              <a:avLst/>
            </a:prstGeom>
            <a:noFill/>
            <a:ln w="9525">
              <a:solidFill>
                <a:schemeClr val="tx1"/>
              </a:solidFill>
              <a:miter lim="800000"/>
              <a:headEnd/>
              <a:tailEnd/>
            </a:ln>
          </p:spPr>
        </p:pic>
        <p:pic>
          <p:nvPicPr>
            <p:cNvPr id="80938" name="Picture 50"/>
            <p:cNvPicPr>
              <a:picLocks noChangeAspect="1"/>
            </p:cNvPicPr>
            <p:nvPr/>
          </p:nvPicPr>
          <p:blipFill>
            <a:blip r:embed="rId9"/>
            <a:srcRect/>
            <a:stretch>
              <a:fillRect/>
            </a:stretch>
          </p:blipFill>
          <p:spPr bwMode="auto">
            <a:xfrm>
              <a:off x="2289565" y="5047488"/>
              <a:ext cx="1435100" cy="952500"/>
            </a:xfrm>
            <a:prstGeom prst="rect">
              <a:avLst/>
            </a:prstGeom>
            <a:noFill/>
            <a:ln w="9525">
              <a:solidFill>
                <a:schemeClr val="tx2"/>
              </a:solidFill>
              <a:miter lim="800000"/>
              <a:headEnd/>
              <a:tailEnd/>
            </a:ln>
          </p:spPr>
        </p:pic>
        <p:sp>
          <p:nvSpPr>
            <p:cNvPr id="80939" name="Rectangle 15"/>
            <p:cNvSpPr>
              <a:spLocks noChangeArrowheads="1"/>
            </p:cNvSpPr>
            <p:nvPr/>
          </p:nvSpPr>
          <p:spPr bwMode="auto">
            <a:xfrm>
              <a:off x="2284803" y="4829949"/>
              <a:ext cx="1447800" cy="276225"/>
            </a:xfrm>
            <a:prstGeom prst="rect">
              <a:avLst/>
            </a:prstGeom>
            <a:noFill/>
            <a:ln w="9525">
              <a:noFill/>
              <a:miter lim="800000"/>
              <a:headEnd/>
              <a:tailEnd/>
            </a:ln>
          </p:spPr>
          <p:txBody>
            <a:bodyPr>
              <a:prstTxWarp prst="textNoShape">
                <a:avLst/>
              </a:prstTxWarp>
              <a:spAutoFit/>
            </a:bodyPr>
            <a:lstStyle/>
            <a:p>
              <a:pPr marL="342900" indent="-342900" algn="ctr"/>
              <a:r>
                <a:rPr lang="en-US" sz="1200" b="1">
                  <a:latin typeface="Helvetica" pitchFamily="-107" charset="0"/>
                </a:rPr>
                <a:t>Leaders</a:t>
              </a:r>
            </a:p>
          </p:txBody>
        </p:sp>
        <p:pic>
          <p:nvPicPr>
            <p:cNvPr id="80940" name="Picture 49"/>
            <p:cNvPicPr>
              <a:picLocks/>
            </p:cNvPicPr>
            <p:nvPr/>
          </p:nvPicPr>
          <p:blipFill>
            <a:blip r:embed="rId10"/>
            <a:srcRect r="35274" b="8929"/>
            <a:stretch>
              <a:fillRect/>
            </a:stretch>
          </p:blipFill>
          <p:spPr bwMode="auto">
            <a:xfrm>
              <a:off x="2289565" y="3844707"/>
              <a:ext cx="914400" cy="960438"/>
            </a:xfrm>
            <a:prstGeom prst="rect">
              <a:avLst/>
            </a:prstGeom>
            <a:noFill/>
            <a:ln w="9525">
              <a:noFill/>
              <a:miter lim="800000"/>
              <a:headEnd/>
              <a:tailEnd/>
            </a:ln>
          </p:spPr>
        </p:pic>
        <p:sp>
          <p:nvSpPr>
            <p:cNvPr id="80941" name="Rectangle 17"/>
            <p:cNvSpPr>
              <a:spLocks noChangeArrowheads="1"/>
            </p:cNvSpPr>
            <p:nvPr/>
          </p:nvSpPr>
          <p:spPr bwMode="auto">
            <a:xfrm>
              <a:off x="2308615" y="3613158"/>
              <a:ext cx="1447800" cy="274638"/>
            </a:xfrm>
            <a:prstGeom prst="rect">
              <a:avLst/>
            </a:prstGeom>
            <a:noFill/>
            <a:ln w="9525">
              <a:noFill/>
              <a:miter lim="800000"/>
              <a:headEnd/>
              <a:tailEnd/>
            </a:ln>
          </p:spPr>
          <p:txBody>
            <a:bodyPr>
              <a:prstTxWarp prst="textNoShape">
                <a:avLst/>
              </a:prstTxWarp>
              <a:spAutoFit/>
            </a:bodyPr>
            <a:lstStyle/>
            <a:p>
              <a:pPr marL="342900" indent="-342900" algn="ctr"/>
              <a:r>
                <a:rPr lang="en-US" sz="1200" b="1">
                  <a:latin typeface="Helvetica" pitchFamily="-107" charset="0"/>
                </a:rPr>
                <a:t>PTSD Therapy</a:t>
              </a:r>
            </a:p>
          </p:txBody>
        </p:sp>
      </p:grpSp>
      <p:grpSp>
        <p:nvGrpSpPr>
          <p:cNvPr id="3" name="Group 46"/>
          <p:cNvGrpSpPr>
            <a:grpSpLocks/>
          </p:cNvGrpSpPr>
          <p:nvPr/>
        </p:nvGrpSpPr>
        <p:grpSpPr bwMode="auto">
          <a:xfrm>
            <a:off x="3203575" y="1176338"/>
            <a:ext cx="5302250" cy="4832350"/>
            <a:chOff x="3203965" y="1175765"/>
            <a:chExt cx="5301403" cy="4832159"/>
          </a:xfrm>
        </p:grpSpPr>
        <p:sp>
          <p:nvSpPr>
            <p:cNvPr id="80901" name="Rectangle 9"/>
            <p:cNvSpPr>
              <a:spLocks noChangeArrowheads="1"/>
            </p:cNvSpPr>
            <p:nvPr/>
          </p:nvSpPr>
          <p:spPr bwMode="auto">
            <a:xfrm>
              <a:off x="5489963" y="1175765"/>
              <a:ext cx="1371599" cy="274638"/>
            </a:xfrm>
            <a:prstGeom prst="rect">
              <a:avLst/>
            </a:prstGeom>
            <a:noFill/>
            <a:ln w="9525">
              <a:noFill/>
              <a:miter lim="800000"/>
              <a:headEnd/>
              <a:tailEnd/>
            </a:ln>
          </p:spPr>
          <p:txBody>
            <a:bodyPr>
              <a:prstTxWarp prst="textNoShape">
                <a:avLst/>
              </a:prstTxWarp>
              <a:spAutoFit/>
            </a:bodyPr>
            <a:lstStyle/>
            <a:p>
              <a:pPr marL="342900" indent="-342900" algn="ctr"/>
              <a:r>
                <a:rPr lang="en-US" sz="1200" b="1">
                  <a:latin typeface="Helvetica" pitchFamily="-107" charset="0"/>
                </a:rPr>
                <a:t>JFETS</a:t>
              </a:r>
            </a:p>
          </p:txBody>
        </p:sp>
        <p:sp>
          <p:nvSpPr>
            <p:cNvPr id="80902" name="Rectangle 10"/>
            <p:cNvSpPr>
              <a:spLocks noChangeArrowheads="1"/>
            </p:cNvSpPr>
            <p:nvPr/>
          </p:nvSpPr>
          <p:spPr bwMode="auto">
            <a:xfrm>
              <a:off x="4266012" y="1175765"/>
              <a:ext cx="709635" cy="274638"/>
            </a:xfrm>
            <a:prstGeom prst="rect">
              <a:avLst/>
            </a:prstGeom>
            <a:noFill/>
            <a:ln w="9525">
              <a:noFill/>
              <a:miter lim="800000"/>
              <a:headEnd/>
              <a:tailEnd/>
            </a:ln>
          </p:spPr>
          <p:txBody>
            <a:bodyPr wrap="none">
              <a:prstTxWarp prst="textNoShape">
                <a:avLst/>
              </a:prstTxWarp>
              <a:spAutoFit/>
            </a:bodyPr>
            <a:lstStyle/>
            <a:p>
              <a:pPr marL="342900" indent="-342900"/>
              <a:r>
                <a:rPr lang="en-US" sz="1200">
                  <a:latin typeface="Helvetica" pitchFamily="-107" charset="0"/>
                </a:rPr>
                <a:t> </a:t>
              </a:r>
              <a:r>
                <a:rPr lang="en-US" sz="1200" b="1">
                  <a:latin typeface="Helvetica" pitchFamily="-107" charset="0"/>
                </a:rPr>
                <a:t>DMCTI</a:t>
              </a:r>
            </a:p>
          </p:txBody>
        </p:sp>
        <p:sp>
          <p:nvSpPr>
            <p:cNvPr id="80903" name="Rectangle 11"/>
            <p:cNvSpPr>
              <a:spLocks noChangeArrowheads="1"/>
            </p:cNvSpPr>
            <p:nvPr/>
          </p:nvSpPr>
          <p:spPr bwMode="auto">
            <a:xfrm>
              <a:off x="7067301" y="1175765"/>
              <a:ext cx="1371599" cy="274638"/>
            </a:xfrm>
            <a:prstGeom prst="rect">
              <a:avLst/>
            </a:prstGeom>
            <a:noFill/>
            <a:ln w="9525">
              <a:noFill/>
              <a:miter lim="800000"/>
              <a:headEnd/>
              <a:tailEnd/>
            </a:ln>
          </p:spPr>
          <p:txBody>
            <a:bodyPr>
              <a:prstTxWarp prst="textNoShape">
                <a:avLst/>
              </a:prstTxWarp>
              <a:spAutoFit/>
            </a:bodyPr>
            <a:lstStyle/>
            <a:p>
              <a:pPr marL="342900" indent="-342900" algn="ctr"/>
              <a:r>
                <a:rPr lang="en-US" sz="1200" b="1">
                  <a:latin typeface="Helvetica" pitchFamily="-107" charset="0"/>
                </a:rPr>
                <a:t>CAD-TS</a:t>
              </a:r>
            </a:p>
          </p:txBody>
        </p:sp>
        <p:sp>
          <p:nvSpPr>
            <p:cNvPr id="80904" name="Rectangle 12"/>
            <p:cNvSpPr>
              <a:spLocks noChangeArrowheads="1"/>
            </p:cNvSpPr>
            <p:nvPr/>
          </p:nvSpPr>
          <p:spPr bwMode="auto">
            <a:xfrm>
              <a:off x="7512131" y="3610796"/>
              <a:ext cx="492459" cy="276999"/>
            </a:xfrm>
            <a:prstGeom prst="rect">
              <a:avLst/>
            </a:prstGeom>
            <a:noFill/>
            <a:ln w="9525">
              <a:noFill/>
              <a:miter lim="800000"/>
              <a:headEnd/>
              <a:tailEnd/>
            </a:ln>
          </p:spPr>
          <p:txBody>
            <a:bodyPr wrap="none">
              <a:prstTxWarp prst="textNoShape">
                <a:avLst/>
              </a:prstTxWarp>
              <a:spAutoFit/>
            </a:bodyPr>
            <a:lstStyle/>
            <a:p>
              <a:pPr marL="342900" indent="-342900"/>
              <a:r>
                <a:rPr lang="en-US" sz="1200" b="1">
                  <a:latin typeface="Helvetica" pitchFamily="-107" charset="0"/>
                </a:rPr>
                <a:t>AXL</a:t>
              </a:r>
            </a:p>
          </p:txBody>
        </p:sp>
        <p:pic>
          <p:nvPicPr>
            <p:cNvPr id="80905" name="Picture 8" descr="ForWeb"/>
            <p:cNvPicPr>
              <a:picLocks noChangeArrowheads="1"/>
            </p:cNvPicPr>
            <p:nvPr/>
          </p:nvPicPr>
          <p:blipFill>
            <a:blip r:embed="rId11"/>
            <a:srcRect/>
            <a:stretch>
              <a:fillRect/>
            </a:stretch>
          </p:blipFill>
          <p:spPr bwMode="auto">
            <a:xfrm>
              <a:off x="3896906" y="2624327"/>
              <a:ext cx="1408176" cy="960437"/>
            </a:xfrm>
            <a:prstGeom prst="rect">
              <a:avLst/>
            </a:prstGeom>
            <a:noFill/>
            <a:ln w="9525">
              <a:solidFill>
                <a:schemeClr val="tx1"/>
              </a:solidFill>
              <a:miter lim="800000"/>
              <a:headEnd/>
              <a:tailEnd/>
            </a:ln>
          </p:spPr>
        </p:pic>
        <p:sp>
          <p:nvSpPr>
            <p:cNvPr id="80906" name="Rectangle 58"/>
            <p:cNvSpPr>
              <a:spLocks noChangeArrowheads="1"/>
            </p:cNvSpPr>
            <p:nvPr/>
          </p:nvSpPr>
          <p:spPr bwMode="auto">
            <a:xfrm>
              <a:off x="3889763" y="2392362"/>
              <a:ext cx="1462133" cy="274637"/>
            </a:xfrm>
            <a:prstGeom prst="rect">
              <a:avLst/>
            </a:prstGeom>
            <a:noFill/>
            <a:ln w="9525">
              <a:noFill/>
              <a:miter lim="800000"/>
              <a:headEnd/>
              <a:tailEnd/>
            </a:ln>
          </p:spPr>
          <p:txBody>
            <a:bodyPr>
              <a:prstTxWarp prst="textNoShape">
                <a:avLst/>
              </a:prstTxWarp>
            </a:bodyPr>
            <a:lstStyle/>
            <a:p>
              <a:pPr marL="342900" indent="-342900" algn="ctr"/>
              <a:r>
                <a:rPr lang="en-US" sz="1200" b="1">
                  <a:ea typeface="Arial" pitchFamily="-107" charset="0"/>
                  <a:cs typeface="Arial" pitchFamily="-107" charset="0"/>
                </a:rPr>
                <a:t>SGT Star</a:t>
              </a:r>
            </a:p>
          </p:txBody>
        </p:sp>
        <p:pic>
          <p:nvPicPr>
            <p:cNvPr id="80907" name="Picture 2"/>
            <p:cNvPicPr>
              <a:picLocks noChangeArrowheads="1"/>
            </p:cNvPicPr>
            <p:nvPr/>
          </p:nvPicPr>
          <p:blipFill>
            <a:blip r:embed="rId12"/>
            <a:srcRect/>
            <a:stretch>
              <a:fillRect/>
            </a:stretch>
          </p:blipFill>
          <p:spPr bwMode="auto">
            <a:xfrm>
              <a:off x="3896906" y="1399031"/>
              <a:ext cx="1408176" cy="960120"/>
            </a:xfrm>
            <a:prstGeom prst="rect">
              <a:avLst/>
            </a:prstGeom>
            <a:noFill/>
            <a:ln w="9525">
              <a:solidFill>
                <a:schemeClr val="tx1"/>
              </a:solidFill>
              <a:miter lim="800000"/>
              <a:headEnd/>
              <a:tailEnd/>
            </a:ln>
          </p:spPr>
        </p:pic>
        <p:pic>
          <p:nvPicPr>
            <p:cNvPr id="80908" name="Picture 6" descr="cyclorama small rm color Lori_tj_edit"/>
            <p:cNvPicPr>
              <a:picLocks noChangeArrowheads="1"/>
            </p:cNvPicPr>
            <p:nvPr/>
          </p:nvPicPr>
          <p:blipFill>
            <a:blip r:embed="rId13"/>
            <a:srcRect/>
            <a:stretch>
              <a:fillRect/>
            </a:stretch>
          </p:blipFill>
          <p:spPr bwMode="auto">
            <a:xfrm>
              <a:off x="5472762" y="1399031"/>
              <a:ext cx="1408176" cy="960120"/>
            </a:xfrm>
            <a:prstGeom prst="rect">
              <a:avLst/>
            </a:prstGeom>
            <a:noFill/>
            <a:ln w="9525">
              <a:solidFill>
                <a:schemeClr val="tx1"/>
              </a:solidFill>
              <a:miter lim="800000"/>
              <a:headEnd/>
              <a:tailEnd/>
            </a:ln>
          </p:spPr>
        </p:pic>
        <p:pic>
          <p:nvPicPr>
            <p:cNvPr id="80909" name="Picture 13" descr="Small rm w_3 soldiers-2381 14X11 copy"/>
            <p:cNvPicPr>
              <a:picLocks noChangeArrowheads="1"/>
            </p:cNvPicPr>
            <p:nvPr/>
          </p:nvPicPr>
          <p:blipFill>
            <a:blip r:embed="rId14"/>
            <a:srcRect/>
            <a:stretch>
              <a:fillRect/>
            </a:stretch>
          </p:blipFill>
          <p:spPr bwMode="auto">
            <a:xfrm>
              <a:off x="7056729" y="1399031"/>
              <a:ext cx="1408176" cy="960436"/>
            </a:xfrm>
            <a:prstGeom prst="rect">
              <a:avLst/>
            </a:prstGeom>
            <a:noFill/>
            <a:ln w="9525">
              <a:solidFill>
                <a:schemeClr val="tx1"/>
              </a:solidFill>
              <a:miter lim="800000"/>
              <a:headEnd/>
              <a:tailEnd/>
            </a:ln>
          </p:spPr>
        </p:pic>
        <p:pic>
          <p:nvPicPr>
            <p:cNvPr id="80910" name="Picture 11" descr="IMG_0220_sm.jpg"/>
            <p:cNvPicPr>
              <a:picLocks/>
            </p:cNvPicPr>
            <p:nvPr/>
          </p:nvPicPr>
          <p:blipFill>
            <a:blip r:embed="rId15"/>
            <a:srcRect/>
            <a:stretch>
              <a:fillRect/>
            </a:stretch>
          </p:blipFill>
          <p:spPr bwMode="auto">
            <a:xfrm>
              <a:off x="3896906" y="3845849"/>
              <a:ext cx="1408176" cy="960120"/>
            </a:xfrm>
            <a:prstGeom prst="rect">
              <a:avLst/>
            </a:prstGeom>
            <a:noFill/>
            <a:ln w="9525">
              <a:solidFill>
                <a:schemeClr val="tx1"/>
              </a:solidFill>
              <a:miter lim="800000"/>
              <a:headEnd/>
              <a:tailEnd/>
            </a:ln>
          </p:spPr>
        </p:pic>
        <p:sp>
          <p:nvSpPr>
            <p:cNvPr id="80911" name="Rectangle 19"/>
            <p:cNvSpPr>
              <a:spLocks noChangeArrowheads="1"/>
            </p:cNvSpPr>
            <p:nvPr/>
          </p:nvSpPr>
          <p:spPr bwMode="auto">
            <a:xfrm>
              <a:off x="5489963" y="2392361"/>
              <a:ext cx="1371599" cy="274638"/>
            </a:xfrm>
            <a:prstGeom prst="rect">
              <a:avLst/>
            </a:prstGeom>
            <a:noFill/>
            <a:ln w="9525">
              <a:noFill/>
              <a:miter lim="800000"/>
              <a:headEnd/>
              <a:tailEnd/>
            </a:ln>
          </p:spPr>
          <p:txBody>
            <a:bodyPr>
              <a:prstTxWarp prst="textNoShape">
                <a:avLst/>
              </a:prstTxWarp>
              <a:spAutoFit/>
            </a:bodyPr>
            <a:lstStyle/>
            <a:p>
              <a:pPr marL="342900" indent="-342900" algn="ctr"/>
              <a:r>
                <a:rPr lang="en-US" sz="1200" b="1">
                  <a:latin typeface="Helvetica" pitchFamily="-107" charset="0"/>
                </a:rPr>
                <a:t>MCIT</a:t>
              </a:r>
            </a:p>
          </p:txBody>
        </p:sp>
        <p:pic>
          <p:nvPicPr>
            <p:cNvPr id="80912" name="Picture 14" descr="LIFE-BOAT_logo_concept"/>
            <p:cNvPicPr>
              <a:picLocks noChangeArrowheads="1"/>
            </p:cNvPicPr>
            <p:nvPr/>
          </p:nvPicPr>
          <p:blipFill>
            <a:blip r:embed="rId16"/>
            <a:srcRect/>
            <a:stretch>
              <a:fillRect/>
            </a:stretch>
          </p:blipFill>
          <p:spPr bwMode="auto">
            <a:xfrm>
              <a:off x="7053585" y="2624327"/>
              <a:ext cx="1408176" cy="960120"/>
            </a:xfrm>
            <a:prstGeom prst="rect">
              <a:avLst/>
            </a:prstGeom>
            <a:noFill/>
            <a:ln w="9525">
              <a:solidFill>
                <a:schemeClr val="tx1"/>
              </a:solidFill>
              <a:miter lim="800000"/>
              <a:headEnd/>
              <a:tailEnd/>
            </a:ln>
          </p:spPr>
        </p:pic>
        <p:sp>
          <p:nvSpPr>
            <p:cNvPr id="80913" name="Rectangle 20"/>
            <p:cNvSpPr>
              <a:spLocks noChangeArrowheads="1"/>
            </p:cNvSpPr>
            <p:nvPr/>
          </p:nvSpPr>
          <p:spPr bwMode="auto">
            <a:xfrm>
              <a:off x="7067301" y="2390000"/>
              <a:ext cx="1371599" cy="276999"/>
            </a:xfrm>
            <a:prstGeom prst="rect">
              <a:avLst/>
            </a:prstGeom>
            <a:noFill/>
            <a:ln w="9525">
              <a:noFill/>
              <a:prstDash val="lgDashDotDot"/>
              <a:miter lim="800000"/>
              <a:headEnd/>
              <a:tailEnd/>
            </a:ln>
          </p:spPr>
          <p:txBody>
            <a:bodyPr>
              <a:prstTxWarp prst="textNoShape">
                <a:avLst/>
              </a:prstTxWarp>
              <a:spAutoFit/>
            </a:bodyPr>
            <a:lstStyle/>
            <a:p>
              <a:pPr marL="342900" indent="-342900" algn="ctr"/>
              <a:r>
                <a:rPr lang="en-US" sz="1200" b="1">
                  <a:latin typeface="Helvetica" pitchFamily="-107" charset="0"/>
                </a:rPr>
                <a:t>INOTS</a:t>
              </a:r>
            </a:p>
          </p:txBody>
        </p:sp>
        <p:sp>
          <p:nvSpPr>
            <p:cNvPr id="80914" name="Rectangle 22"/>
            <p:cNvSpPr>
              <a:spLocks noChangeArrowheads="1"/>
            </p:cNvSpPr>
            <p:nvPr/>
          </p:nvSpPr>
          <p:spPr bwMode="auto">
            <a:xfrm>
              <a:off x="4362851" y="3613157"/>
              <a:ext cx="515954" cy="274638"/>
            </a:xfrm>
            <a:prstGeom prst="rect">
              <a:avLst/>
            </a:prstGeom>
            <a:noFill/>
            <a:ln w="9525">
              <a:noFill/>
              <a:miter lim="800000"/>
              <a:headEnd/>
              <a:tailEnd/>
            </a:ln>
          </p:spPr>
          <p:txBody>
            <a:bodyPr wrap="none">
              <a:prstTxWarp prst="textNoShape">
                <a:avLst/>
              </a:prstTxWarp>
              <a:spAutoFit/>
            </a:bodyPr>
            <a:lstStyle/>
            <a:p>
              <a:pPr marL="342900" indent="-342900"/>
              <a:r>
                <a:rPr lang="en-US" sz="1200" b="1">
                  <a:latin typeface="Helvetica" pitchFamily="-107" charset="0"/>
                </a:rPr>
                <a:t>FITE</a:t>
              </a:r>
            </a:p>
          </p:txBody>
        </p:sp>
        <p:pic>
          <p:nvPicPr>
            <p:cNvPr id="80915" name="Picture 27" descr="3328098983_11964530"/>
            <p:cNvPicPr>
              <a:picLocks noChangeArrowheads="1"/>
            </p:cNvPicPr>
            <p:nvPr/>
          </p:nvPicPr>
          <p:blipFill>
            <a:blip r:embed="rId17"/>
            <a:srcRect/>
            <a:stretch>
              <a:fillRect/>
            </a:stretch>
          </p:blipFill>
          <p:spPr bwMode="auto">
            <a:xfrm>
              <a:off x="7053585" y="3845850"/>
              <a:ext cx="1408176" cy="960437"/>
            </a:xfrm>
            <a:prstGeom prst="rect">
              <a:avLst/>
            </a:prstGeom>
            <a:noFill/>
            <a:ln w="9525">
              <a:solidFill>
                <a:schemeClr val="tx1"/>
              </a:solidFill>
              <a:miter lim="800000"/>
              <a:headEnd/>
              <a:tailEnd/>
            </a:ln>
          </p:spPr>
        </p:pic>
        <p:pic>
          <p:nvPicPr>
            <p:cNvPr id="80916" name="Picture 29" descr="MCIT_humvee"/>
            <p:cNvPicPr>
              <a:picLocks noChangeArrowheads="1"/>
            </p:cNvPicPr>
            <p:nvPr/>
          </p:nvPicPr>
          <p:blipFill>
            <a:blip r:embed="rId18"/>
            <a:srcRect/>
            <a:stretch>
              <a:fillRect/>
            </a:stretch>
          </p:blipFill>
          <p:spPr bwMode="auto">
            <a:xfrm>
              <a:off x="5472762" y="2624327"/>
              <a:ext cx="1408176" cy="963612"/>
            </a:xfrm>
            <a:prstGeom prst="rect">
              <a:avLst/>
            </a:prstGeom>
            <a:noFill/>
            <a:ln w="9525">
              <a:solidFill>
                <a:schemeClr val="tx1"/>
              </a:solidFill>
              <a:miter lim="800000"/>
              <a:headEnd/>
              <a:tailEnd/>
            </a:ln>
          </p:spPr>
        </p:pic>
        <p:sp>
          <p:nvSpPr>
            <p:cNvPr id="80917" name="Rectangle 17"/>
            <p:cNvSpPr>
              <a:spLocks noChangeArrowheads="1"/>
            </p:cNvSpPr>
            <p:nvPr/>
          </p:nvSpPr>
          <p:spPr bwMode="auto">
            <a:xfrm>
              <a:off x="4233532" y="4829174"/>
              <a:ext cx="774595" cy="276999"/>
            </a:xfrm>
            <a:prstGeom prst="rect">
              <a:avLst/>
            </a:prstGeom>
            <a:noFill/>
            <a:ln w="9525">
              <a:noFill/>
              <a:miter lim="800000"/>
              <a:headEnd/>
              <a:tailEnd/>
            </a:ln>
          </p:spPr>
          <p:txBody>
            <a:bodyPr wrap="none">
              <a:prstTxWarp prst="textNoShape">
                <a:avLst/>
              </a:prstTxWarp>
              <a:spAutoFit/>
            </a:bodyPr>
            <a:lstStyle/>
            <a:p>
              <a:pPr marL="342900" indent="-342900"/>
              <a:r>
                <a:rPr lang="en-US" sz="1200" b="1">
                  <a:latin typeface="Helvetica" pitchFamily="-107" charset="0"/>
                </a:rPr>
                <a:t>IEWTPT</a:t>
              </a:r>
            </a:p>
          </p:txBody>
        </p:sp>
        <p:sp>
          <p:nvSpPr>
            <p:cNvPr id="80918" name="Rectangle 17"/>
            <p:cNvSpPr>
              <a:spLocks noChangeArrowheads="1"/>
            </p:cNvSpPr>
            <p:nvPr/>
          </p:nvSpPr>
          <p:spPr bwMode="auto">
            <a:xfrm>
              <a:off x="5451862" y="4831537"/>
              <a:ext cx="1447799" cy="274637"/>
            </a:xfrm>
            <a:prstGeom prst="rect">
              <a:avLst/>
            </a:prstGeom>
            <a:noFill/>
            <a:ln w="9525">
              <a:noFill/>
              <a:miter lim="800000"/>
              <a:headEnd/>
              <a:tailEnd/>
            </a:ln>
          </p:spPr>
          <p:txBody>
            <a:bodyPr>
              <a:prstTxWarp prst="textNoShape">
                <a:avLst/>
              </a:prstTxWarp>
              <a:spAutoFit/>
            </a:bodyPr>
            <a:lstStyle/>
            <a:p>
              <a:pPr marL="342900" indent="-342900" algn="ctr"/>
              <a:r>
                <a:rPr lang="en-US" sz="1200" b="1">
                  <a:latin typeface="Helvetica" pitchFamily="-107" charset="0"/>
                </a:rPr>
                <a:t>  Gunslinger</a:t>
              </a:r>
            </a:p>
          </p:txBody>
        </p:sp>
        <p:pic>
          <p:nvPicPr>
            <p:cNvPr id="80919" name="Picture 10"/>
            <p:cNvPicPr>
              <a:picLocks noChangeArrowheads="1"/>
            </p:cNvPicPr>
            <p:nvPr/>
          </p:nvPicPr>
          <p:blipFill>
            <a:blip r:embed="rId19"/>
            <a:srcRect/>
            <a:stretch>
              <a:fillRect/>
            </a:stretch>
          </p:blipFill>
          <p:spPr bwMode="auto">
            <a:xfrm>
              <a:off x="3896906" y="5047487"/>
              <a:ext cx="1408176" cy="960437"/>
            </a:xfrm>
            <a:prstGeom prst="rect">
              <a:avLst/>
            </a:prstGeom>
            <a:noFill/>
            <a:ln w="9525">
              <a:solidFill>
                <a:schemeClr val="tx1"/>
              </a:solidFill>
              <a:miter lim="800000"/>
              <a:headEnd/>
              <a:tailEnd/>
            </a:ln>
          </p:spPr>
        </p:pic>
        <p:pic>
          <p:nvPicPr>
            <p:cNvPr id="80920" name="Picture 48" descr="Gunslinger_Saloon"/>
            <p:cNvPicPr>
              <a:picLocks noChangeArrowheads="1"/>
            </p:cNvPicPr>
            <p:nvPr/>
          </p:nvPicPr>
          <p:blipFill>
            <a:blip r:embed="rId20"/>
            <a:srcRect/>
            <a:stretch>
              <a:fillRect/>
            </a:stretch>
          </p:blipFill>
          <p:spPr bwMode="auto">
            <a:xfrm>
              <a:off x="5472762" y="5047487"/>
              <a:ext cx="1408176" cy="960437"/>
            </a:xfrm>
            <a:prstGeom prst="rect">
              <a:avLst/>
            </a:prstGeom>
            <a:noFill/>
            <a:ln w="9525">
              <a:solidFill>
                <a:schemeClr val="tx1"/>
              </a:solidFill>
              <a:miter lim="800000"/>
              <a:headEnd/>
              <a:tailEnd/>
            </a:ln>
          </p:spPr>
        </p:pic>
        <p:pic>
          <p:nvPicPr>
            <p:cNvPr id="80921" name="Picture 51" descr="SLIM-ES3_2_pic01"/>
            <p:cNvPicPr>
              <a:picLocks noChangeArrowheads="1"/>
            </p:cNvPicPr>
            <p:nvPr/>
          </p:nvPicPr>
          <p:blipFill>
            <a:blip r:embed="rId21"/>
            <a:srcRect/>
            <a:stretch>
              <a:fillRect/>
            </a:stretch>
          </p:blipFill>
          <p:spPr bwMode="auto">
            <a:xfrm>
              <a:off x="7056728" y="5047488"/>
              <a:ext cx="1408176" cy="960120"/>
            </a:xfrm>
            <a:prstGeom prst="rect">
              <a:avLst/>
            </a:prstGeom>
            <a:noFill/>
            <a:ln w="9525">
              <a:solidFill>
                <a:schemeClr val="tx1"/>
              </a:solidFill>
              <a:miter lim="800000"/>
              <a:headEnd/>
              <a:tailEnd/>
            </a:ln>
          </p:spPr>
        </p:pic>
        <p:sp>
          <p:nvSpPr>
            <p:cNvPr id="80922" name="Rectangle 52"/>
            <p:cNvSpPr>
              <a:spLocks noChangeArrowheads="1"/>
            </p:cNvSpPr>
            <p:nvPr/>
          </p:nvSpPr>
          <p:spPr bwMode="auto">
            <a:xfrm>
              <a:off x="7043234" y="4831538"/>
              <a:ext cx="1462134" cy="274637"/>
            </a:xfrm>
            <a:prstGeom prst="rect">
              <a:avLst/>
            </a:prstGeom>
            <a:noFill/>
            <a:ln w="9525">
              <a:noFill/>
              <a:miter lim="800000"/>
              <a:headEnd/>
              <a:tailEnd/>
            </a:ln>
          </p:spPr>
          <p:txBody>
            <a:bodyPr>
              <a:prstTxWarp prst="textNoShape">
                <a:avLst/>
              </a:prstTxWarp>
            </a:bodyPr>
            <a:lstStyle/>
            <a:p>
              <a:pPr marL="342900" indent="-342900" algn="ctr"/>
              <a:r>
                <a:rPr lang="en-US" sz="1200" b="1">
                  <a:ea typeface="Arial" pitchFamily="-107" charset="0"/>
                  <a:cs typeface="Arial" pitchFamily="-107" charset="0"/>
                </a:rPr>
                <a:t>SLIM-ES3</a:t>
              </a:r>
            </a:p>
          </p:txBody>
        </p:sp>
        <p:sp>
          <p:nvSpPr>
            <p:cNvPr id="80923" name="Rectangle 17"/>
            <p:cNvSpPr>
              <a:spLocks noChangeArrowheads="1"/>
            </p:cNvSpPr>
            <p:nvPr/>
          </p:nvSpPr>
          <p:spPr bwMode="auto">
            <a:xfrm>
              <a:off x="5489963" y="3610796"/>
              <a:ext cx="1381388" cy="276999"/>
            </a:xfrm>
            <a:prstGeom prst="rect">
              <a:avLst/>
            </a:prstGeom>
            <a:noFill/>
            <a:ln w="9525">
              <a:noFill/>
              <a:miter lim="800000"/>
              <a:headEnd/>
              <a:tailEnd/>
            </a:ln>
          </p:spPr>
          <p:txBody>
            <a:bodyPr>
              <a:prstTxWarp prst="textNoShape">
                <a:avLst/>
              </a:prstTxWarp>
              <a:spAutoFit/>
            </a:bodyPr>
            <a:lstStyle/>
            <a:p>
              <a:pPr marL="342900" indent="-342900" algn="ctr"/>
              <a:r>
                <a:rPr lang="en-US" sz="1200" b="1">
                  <a:latin typeface="Helvetica" pitchFamily="-107" charset="0"/>
                </a:rPr>
                <a:t>SimCoach</a:t>
              </a:r>
            </a:p>
          </p:txBody>
        </p:sp>
        <p:pic>
          <p:nvPicPr>
            <p:cNvPr id="80924" name="Picture 46"/>
            <p:cNvPicPr>
              <a:picLocks/>
            </p:cNvPicPr>
            <p:nvPr/>
          </p:nvPicPr>
          <p:blipFill>
            <a:blip r:embed="rId22"/>
            <a:srcRect/>
            <a:stretch>
              <a:fillRect/>
            </a:stretch>
          </p:blipFill>
          <p:spPr bwMode="auto">
            <a:xfrm>
              <a:off x="5472762" y="3845850"/>
              <a:ext cx="1408175" cy="960120"/>
            </a:xfrm>
            <a:prstGeom prst="rect">
              <a:avLst/>
            </a:prstGeom>
            <a:noFill/>
            <a:ln w="9525">
              <a:solidFill>
                <a:schemeClr val="tx1"/>
              </a:solidFill>
              <a:miter lim="800000"/>
              <a:headEnd/>
              <a:tailEnd/>
            </a:ln>
          </p:spPr>
        </p:pic>
        <p:pic>
          <p:nvPicPr>
            <p:cNvPr id="80925" name="Picture 49"/>
            <p:cNvPicPr>
              <a:picLocks/>
            </p:cNvPicPr>
            <p:nvPr/>
          </p:nvPicPr>
          <p:blipFill>
            <a:blip r:embed="rId10"/>
            <a:srcRect l="64726" r="214" b="8929"/>
            <a:stretch>
              <a:fillRect/>
            </a:stretch>
          </p:blipFill>
          <p:spPr bwMode="auto">
            <a:xfrm>
              <a:off x="3203965" y="3844862"/>
              <a:ext cx="495300" cy="96043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3000" fill="hold"/>
                                        <p:tgtEl>
                                          <p:spTgt spid="3"/>
                                        </p:tgtEl>
                                        <p:attrNameLst>
                                          <p:attrName>ppt_x</p:attrName>
                                        </p:attrNameLst>
                                      </p:cBhvr>
                                      <p:tavLst>
                                        <p:tav tm="0">
                                          <p:val>
                                            <p:strVal val="1+#ppt_w/2"/>
                                          </p:val>
                                        </p:tav>
                                        <p:tav tm="100000">
                                          <p:val>
                                            <p:strVal val="#ppt_x"/>
                                          </p:val>
                                        </p:tav>
                                      </p:tavLst>
                                    </p:anim>
                                    <p:anim calcmode="lin" valueType="num">
                                      <p:cBhvr additive="base">
                                        <p:cTn id="14"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p:txBody>
          <a:bodyPr/>
          <a:lstStyle/>
          <a:p>
            <a:pPr eaLnBrk="1" hangingPunct="1"/>
            <a:r>
              <a:rPr lang="en-US"/>
              <a:t>ICT</a:t>
            </a:r>
          </a:p>
        </p:txBody>
      </p:sp>
      <p:sp>
        <p:nvSpPr>
          <p:cNvPr id="45059" name="Rectangle 3"/>
          <p:cNvSpPr>
            <a:spLocks noGrp="1" noChangeArrowheads="1"/>
          </p:cNvSpPr>
          <p:nvPr>
            <p:ph type="subTitle" idx="1"/>
          </p:nvPr>
        </p:nvSpPr>
        <p:spPr/>
        <p:txBody>
          <a:bodyPr/>
          <a:lstStyle/>
          <a:p>
            <a:pPr eaLnBrk="1" hangingPunct="1">
              <a:buFont typeface="Wingdings" pitchFamily="-109" charset="2"/>
              <a:buNone/>
            </a:pPr>
            <a:r>
              <a:rPr lang="en-US"/>
              <a:t>What We Do</a:t>
            </a:r>
          </a:p>
        </p:txBody>
      </p:sp>
      <p:sp>
        <p:nvSpPr>
          <p:cNvPr id="45060" name="Rectangle 4"/>
          <p:cNvSpPr>
            <a:spLocks noChangeArrowheads="1"/>
          </p:cNvSpPr>
          <p:nvPr/>
        </p:nvSpPr>
        <p:spPr bwMode="auto">
          <a:xfrm>
            <a:off x="381000" y="2897188"/>
            <a:ext cx="8458200" cy="1062037"/>
          </a:xfrm>
          <a:prstGeom prst="rect">
            <a:avLst/>
          </a:prstGeom>
          <a:noFill/>
          <a:ln w="9525">
            <a:noFill/>
            <a:miter lim="800000"/>
            <a:headEnd/>
            <a:tailEnd/>
          </a:ln>
        </p:spPr>
        <p:txBody>
          <a:bodyPr>
            <a:prstTxWarp prst="textNoShape">
              <a:avLst/>
            </a:prstTxWarp>
            <a:spAutoFit/>
          </a:bodyPr>
          <a:lstStyle/>
          <a:p>
            <a:pPr>
              <a:spcBef>
                <a:spcPct val="50000"/>
              </a:spcBef>
              <a:buClr>
                <a:srgbClr val="5A5A5A"/>
              </a:buClr>
              <a:buSzPct val="80000"/>
              <a:buFont typeface="Wingdings" pitchFamily="-109" charset="2"/>
              <a:buNone/>
            </a:pPr>
            <a:r>
              <a:rPr lang="en-US" sz="1800">
                <a:latin typeface="Helvetica" pitchFamily="-109" charset="0"/>
              </a:rPr>
              <a:t>Develop high-tech tools and merge them with classic storytelling to pioneer new ways to teach, train and interact</a:t>
            </a:r>
            <a:r>
              <a:rPr lang="en-US" sz="1800" i="1">
                <a:latin typeface="Helvetica" pitchFamily="-109" charset="0"/>
              </a:rPr>
              <a:t>.</a:t>
            </a:r>
            <a:endParaRPr lang="en-US" sz="1800"/>
          </a:p>
          <a:p>
            <a:endParaRPr lang="en-US" sz="1800" i="1">
              <a:latin typeface="Helvetica" pitchFamily="-109" charset="0"/>
            </a:endParaRPr>
          </a:p>
        </p:txBody>
      </p:sp>
      <p:sp>
        <p:nvSpPr>
          <p:cNvPr id="45061" name="Rectangle 4"/>
          <p:cNvSpPr>
            <a:spLocks noChangeArrowheads="1"/>
          </p:cNvSpPr>
          <p:nvPr/>
        </p:nvSpPr>
        <p:spPr bwMode="auto">
          <a:xfrm>
            <a:off x="3200400" y="4267200"/>
            <a:ext cx="5638800" cy="738188"/>
          </a:xfrm>
          <a:prstGeom prst="rect">
            <a:avLst/>
          </a:prstGeom>
          <a:noFill/>
          <a:ln w="9525">
            <a:noFill/>
            <a:miter lim="800000"/>
            <a:headEnd/>
            <a:tailEnd/>
          </a:ln>
        </p:spPr>
        <p:txBody>
          <a:bodyPr>
            <a:prstTxWarp prst="textNoShape">
              <a:avLst/>
            </a:prstTxWarp>
            <a:spAutoFit/>
          </a:bodyPr>
          <a:lstStyle/>
          <a:p>
            <a:r>
              <a:rPr lang="en-US" sz="1400" i="1">
                <a:latin typeface="Helvetica" pitchFamily="-109" charset="0"/>
              </a:rPr>
              <a:t>Stories are the creative conversion of life itself into a more powerful, clearer, more meaningful experience. They are the currency of human contact.  </a:t>
            </a:r>
          </a:p>
        </p:txBody>
      </p:sp>
      <p:sp>
        <p:nvSpPr>
          <p:cNvPr id="45062" name="Rectangle 5"/>
          <p:cNvSpPr>
            <a:spLocks noChangeArrowheads="1"/>
          </p:cNvSpPr>
          <p:nvPr/>
        </p:nvSpPr>
        <p:spPr bwMode="auto">
          <a:xfrm>
            <a:off x="7500938" y="4876800"/>
            <a:ext cx="1262062" cy="276225"/>
          </a:xfrm>
          <a:prstGeom prst="rect">
            <a:avLst/>
          </a:prstGeom>
          <a:noFill/>
          <a:ln w="9525">
            <a:noFill/>
            <a:miter lim="800000"/>
            <a:headEnd/>
            <a:tailEnd/>
          </a:ln>
        </p:spPr>
        <p:txBody>
          <a:bodyPr wrap="none">
            <a:prstTxWarp prst="textNoShape">
              <a:avLst/>
            </a:prstTxWarp>
            <a:spAutoFit/>
          </a:bodyPr>
          <a:lstStyle/>
          <a:p>
            <a:r>
              <a:rPr lang="en-US" sz="1200">
                <a:latin typeface="Helvetica" pitchFamily="-109" charset="0"/>
              </a:rPr>
              <a:t>- Robert McKee </a:t>
            </a:r>
          </a:p>
        </p:txBody>
      </p:sp>
      <p:pic>
        <p:nvPicPr>
          <p:cNvPr id="45063" name="Picture 6"/>
          <p:cNvPicPr>
            <a:picLocks noChangeAspect="1"/>
          </p:cNvPicPr>
          <p:nvPr/>
        </p:nvPicPr>
        <p:blipFill>
          <a:blip r:embed="rId3"/>
          <a:srcRect/>
          <a:stretch>
            <a:fillRect/>
          </a:stretch>
        </p:blipFill>
        <p:spPr bwMode="auto">
          <a:xfrm>
            <a:off x="609600" y="3773488"/>
            <a:ext cx="2366963" cy="1789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tx1"/>
        </a:solidFill>
        <a:effectLst/>
      </p:bgPr>
    </p:bg>
    <p:spTree>
      <p:nvGrpSpPr>
        <p:cNvPr id="1" name=""/>
        <p:cNvGrpSpPr/>
        <p:nvPr/>
      </p:nvGrpSpPr>
      <p:grpSpPr>
        <a:xfrm>
          <a:off x="0" y="0"/>
          <a:ext cx="0" cy="0"/>
          <a:chOff x="0" y="0"/>
          <a:chExt cx="0" cy="0"/>
        </a:xfrm>
      </p:grpSpPr>
      <p:sp>
        <p:nvSpPr>
          <p:cNvPr id="49154" name="Title 3"/>
          <p:cNvSpPr>
            <a:spLocks noGrp="1"/>
          </p:cNvSpPr>
          <p:nvPr>
            <p:ph type="title"/>
          </p:nvPr>
        </p:nvSpPr>
        <p:spPr/>
        <p:txBody>
          <a:bodyPr/>
          <a:lstStyle/>
          <a:p>
            <a:r>
              <a:rPr lang="en-US" smtClean="0"/>
              <a:t>Core Areas</a:t>
            </a:r>
          </a:p>
        </p:txBody>
      </p:sp>
      <p:grpSp>
        <p:nvGrpSpPr>
          <p:cNvPr id="2" name="Group 25"/>
          <p:cNvGrpSpPr>
            <a:grpSpLocks/>
          </p:cNvGrpSpPr>
          <p:nvPr/>
        </p:nvGrpSpPr>
        <p:grpSpPr bwMode="auto">
          <a:xfrm>
            <a:off x="3429000" y="1371600"/>
            <a:ext cx="1905000" cy="2362200"/>
            <a:chOff x="2160" y="864"/>
            <a:chExt cx="1200" cy="1488"/>
          </a:xfrm>
        </p:grpSpPr>
        <p:sp>
          <p:nvSpPr>
            <p:cNvPr id="49171" name="TextBox 20"/>
            <p:cNvSpPr txBox="1">
              <a:spLocks noChangeArrowheads="1"/>
            </p:cNvSpPr>
            <p:nvPr/>
          </p:nvSpPr>
          <p:spPr bwMode="auto">
            <a:xfrm>
              <a:off x="2400" y="2179"/>
              <a:ext cx="770" cy="173"/>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Virtual Humans</a:t>
              </a:r>
            </a:p>
          </p:txBody>
        </p:sp>
        <p:pic>
          <p:nvPicPr>
            <p:cNvPr id="49172" name="Picture 21" descr="ForWeb"/>
            <p:cNvPicPr>
              <a:picLocks noChangeAspect="1" noChangeArrowheads="1"/>
            </p:cNvPicPr>
            <p:nvPr/>
          </p:nvPicPr>
          <p:blipFill>
            <a:blip r:embed="rId3"/>
            <a:srcRect l="18921" r="13512"/>
            <a:stretch>
              <a:fillRect/>
            </a:stretch>
          </p:blipFill>
          <p:spPr bwMode="auto">
            <a:xfrm>
              <a:off x="2160" y="864"/>
              <a:ext cx="1200" cy="1332"/>
            </a:xfrm>
            <a:prstGeom prst="rect">
              <a:avLst/>
            </a:prstGeom>
            <a:noFill/>
            <a:ln w="9525">
              <a:noFill/>
              <a:miter lim="800000"/>
              <a:headEnd/>
              <a:tailEnd/>
            </a:ln>
          </p:spPr>
        </p:pic>
      </p:grpSp>
      <p:grpSp>
        <p:nvGrpSpPr>
          <p:cNvPr id="3" name="Group 21"/>
          <p:cNvGrpSpPr>
            <a:grpSpLocks/>
          </p:cNvGrpSpPr>
          <p:nvPr/>
        </p:nvGrpSpPr>
        <p:grpSpPr bwMode="auto">
          <a:xfrm>
            <a:off x="1143000" y="1371600"/>
            <a:ext cx="1905000" cy="2408238"/>
            <a:chOff x="720" y="864"/>
            <a:chExt cx="1200" cy="1517"/>
          </a:xfrm>
        </p:grpSpPr>
        <p:sp>
          <p:nvSpPr>
            <p:cNvPr id="49169" name="TextBox 15"/>
            <p:cNvSpPr txBox="1">
              <a:spLocks noChangeArrowheads="1"/>
            </p:cNvSpPr>
            <p:nvPr/>
          </p:nvSpPr>
          <p:spPr bwMode="auto">
            <a:xfrm>
              <a:off x="1056" y="2208"/>
              <a:ext cx="563" cy="173"/>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Immersion</a:t>
              </a:r>
            </a:p>
          </p:txBody>
        </p:sp>
        <p:pic>
          <p:nvPicPr>
            <p:cNvPr id="49170" name="Picture 26" descr="BIG ROOM TRIAL Lori copy"/>
            <p:cNvPicPr>
              <a:picLocks noChangeAspect="1" noChangeArrowheads="1"/>
            </p:cNvPicPr>
            <p:nvPr/>
          </p:nvPicPr>
          <p:blipFill>
            <a:blip r:embed="rId4"/>
            <a:srcRect l="37256" t="5620" r="11571" b="6625"/>
            <a:stretch>
              <a:fillRect/>
            </a:stretch>
          </p:blipFill>
          <p:spPr bwMode="auto">
            <a:xfrm>
              <a:off x="720" y="864"/>
              <a:ext cx="1200" cy="1344"/>
            </a:xfrm>
            <a:prstGeom prst="rect">
              <a:avLst/>
            </a:prstGeom>
            <a:noFill/>
            <a:ln w="9525">
              <a:noFill/>
              <a:miter lim="800000"/>
              <a:headEnd/>
              <a:tailEnd/>
            </a:ln>
          </p:spPr>
        </p:pic>
      </p:grpSp>
      <p:grpSp>
        <p:nvGrpSpPr>
          <p:cNvPr id="4" name="Group 26"/>
          <p:cNvGrpSpPr>
            <a:grpSpLocks/>
          </p:cNvGrpSpPr>
          <p:nvPr/>
        </p:nvGrpSpPr>
        <p:grpSpPr bwMode="auto">
          <a:xfrm>
            <a:off x="5778500" y="1295400"/>
            <a:ext cx="1917700" cy="2486025"/>
            <a:chOff x="3640" y="816"/>
            <a:chExt cx="1208" cy="1566"/>
          </a:xfrm>
        </p:grpSpPr>
        <p:sp>
          <p:nvSpPr>
            <p:cNvPr id="49167" name="TextBox 13"/>
            <p:cNvSpPr txBox="1">
              <a:spLocks noChangeArrowheads="1"/>
            </p:cNvSpPr>
            <p:nvPr/>
          </p:nvSpPr>
          <p:spPr bwMode="auto">
            <a:xfrm>
              <a:off x="4032" y="2208"/>
              <a:ext cx="504" cy="174"/>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Graphics</a:t>
              </a:r>
            </a:p>
          </p:txBody>
        </p:sp>
        <p:pic>
          <p:nvPicPr>
            <p:cNvPr id="49168" name="Picture 25" descr="Digital_Emily_Main"/>
            <p:cNvPicPr>
              <a:picLocks noChangeAspect="1" noChangeArrowheads="1"/>
            </p:cNvPicPr>
            <p:nvPr/>
          </p:nvPicPr>
          <p:blipFill>
            <a:blip r:embed="rId5"/>
            <a:srcRect l="20000" t="-3572" r="14999"/>
            <a:stretch>
              <a:fillRect/>
            </a:stretch>
          </p:blipFill>
          <p:spPr bwMode="auto">
            <a:xfrm>
              <a:off x="3640" y="816"/>
              <a:ext cx="1208" cy="1392"/>
            </a:xfrm>
            <a:prstGeom prst="rect">
              <a:avLst/>
            </a:prstGeom>
            <a:noFill/>
            <a:ln w="9525">
              <a:noFill/>
              <a:miter lim="800000"/>
              <a:headEnd/>
              <a:tailEnd/>
            </a:ln>
          </p:spPr>
        </p:pic>
      </p:grpSp>
      <p:grpSp>
        <p:nvGrpSpPr>
          <p:cNvPr id="5" name="Group 18"/>
          <p:cNvGrpSpPr>
            <a:grpSpLocks/>
          </p:cNvGrpSpPr>
          <p:nvPr/>
        </p:nvGrpSpPr>
        <p:grpSpPr bwMode="auto">
          <a:xfrm>
            <a:off x="5791200" y="4038600"/>
            <a:ext cx="1920875" cy="2409825"/>
            <a:chOff x="3352800" y="4067175"/>
            <a:chExt cx="1920875" cy="2409825"/>
          </a:xfrm>
        </p:grpSpPr>
        <p:pic>
          <p:nvPicPr>
            <p:cNvPr id="49165" name="Picture 19" descr="learning.jpg"/>
            <p:cNvPicPr>
              <a:picLocks/>
            </p:cNvPicPr>
            <p:nvPr/>
          </p:nvPicPr>
          <p:blipFill>
            <a:blip r:embed="rId6"/>
            <a:srcRect/>
            <a:stretch>
              <a:fillRect/>
            </a:stretch>
          </p:blipFill>
          <p:spPr bwMode="auto">
            <a:xfrm>
              <a:off x="3352800" y="4067175"/>
              <a:ext cx="1920875" cy="2101850"/>
            </a:xfrm>
            <a:prstGeom prst="rect">
              <a:avLst/>
            </a:prstGeom>
            <a:noFill/>
            <a:ln w="9525">
              <a:noFill/>
              <a:miter lim="800000"/>
              <a:headEnd/>
              <a:tailEnd/>
            </a:ln>
          </p:spPr>
        </p:pic>
        <p:sp>
          <p:nvSpPr>
            <p:cNvPr id="49166" name="TextBox 21"/>
            <p:cNvSpPr txBox="1">
              <a:spLocks noChangeArrowheads="1"/>
            </p:cNvSpPr>
            <p:nvPr/>
          </p:nvSpPr>
          <p:spPr bwMode="auto">
            <a:xfrm>
              <a:off x="3581400" y="6200775"/>
              <a:ext cx="1454150" cy="276225"/>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Learning Sciences</a:t>
              </a:r>
            </a:p>
          </p:txBody>
        </p:sp>
      </p:grpSp>
      <p:grpSp>
        <p:nvGrpSpPr>
          <p:cNvPr id="6" name="Group 24"/>
          <p:cNvGrpSpPr>
            <a:grpSpLocks/>
          </p:cNvGrpSpPr>
          <p:nvPr/>
        </p:nvGrpSpPr>
        <p:grpSpPr bwMode="auto">
          <a:xfrm>
            <a:off x="3429000" y="4038600"/>
            <a:ext cx="1905000" cy="2408238"/>
            <a:chOff x="2160" y="2544"/>
            <a:chExt cx="1200" cy="1517"/>
          </a:xfrm>
        </p:grpSpPr>
        <p:sp>
          <p:nvSpPr>
            <p:cNvPr id="49163" name="TextBox 15"/>
            <p:cNvSpPr txBox="1">
              <a:spLocks noChangeArrowheads="1"/>
            </p:cNvSpPr>
            <p:nvPr/>
          </p:nvSpPr>
          <p:spPr bwMode="auto">
            <a:xfrm>
              <a:off x="2198" y="3888"/>
              <a:ext cx="1095" cy="173"/>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Narrative &amp; Storytelling</a:t>
              </a:r>
            </a:p>
          </p:txBody>
        </p:sp>
        <p:pic>
          <p:nvPicPr>
            <p:cNvPr id="49164" name="Picture 23" descr="3039248456_10ea895eff_o"/>
            <p:cNvPicPr>
              <a:picLocks noChangeAspect="1" noChangeArrowheads="1"/>
            </p:cNvPicPr>
            <p:nvPr/>
          </p:nvPicPr>
          <p:blipFill>
            <a:blip r:embed="rId7"/>
            <a:srcRect l="14285" r="26193" b="-299"/>
            <a:stretch>
              <a:fillRect/>
            </a:stretch>
          </p:blipFill>
          <p:spPr bwMode="auto">
            <a:xfrm>
              <a:off x="2160" y="2544"/>
              <a:ext cx="1200" cy="1344"/>
            </a:xfrm>
            <a:prstGeom prst="rect">
              <a:avLst/>
            </a:prstGeom>
            <a:noFill/>
            <a:ln w="9525">
              <a:noFill/>
              <a:miter lim="800000"/>
              <a:headEnd/>
              <a:tailEnd/>
            </a:ln>
          </p:spPr>
        </p:pic>
      </p:grpSp>
      <p:grpSp>
        <p:nvGrpSpPr>
          <p:cNvPr id="7" name="Group 24"/>
          <p:cNvGrpSpPr>
            <a:grpSpLocks/>
          </p:cNvGrpSpPr>
          <p:nvPr/>
        </p:nvGrpSpPr>
        <p:grpSpPr bwMode="auto">
          <a:xfrm>
            <a:off x="1143000" y="4075113"/>
            <a:ext cx="1905000" cy="2371725"/>
            <a:chOff x="720" y="2567"/>
            <a:chExt cx="1200" cy="1494"/>
          </a:xfrm>
        </p:grpSpPr>
        <p:sp>
          <p:nvSpPr>
            <p:cNvPr id="49161" name="TextBox 17"/>
            <p:cNvSpPr txBox="1">
              <a:spLocks noChangeArrowheads="1"/>
            </p:cNvSpPr>
            <p:nvPr/>
          </p:nvSpPr>
          <p:spPr bwMode="auto">
            <a:xfrm>
              <a:off x="816" y="3888"/>
              <a:ext cx="989" cy="173"/>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Games &amp; Simulation</a:t>
              </a:r>
            </a:p>
          </p:txBody>
        </p:sp>
        <p:pic>
          <p:nvPicPr>
            <p:cNvPr id="49162" name="Picture 23" descr="ani_truckconvoy"/>
            <p:cNvPicPr>
              <a:picLocks noChangeAspect="1" noChangeArrowheads="1"/>
            </p:cNvPicPr>
            <p:nvPr/>
          </p:nvPicPr>
          <p:blipFill>
            <a:blip r:embed="rId8"/>
            <a:srcRect l="15286" t="25464" r="47672" b="23607"/>
            <a:stretch>
              <a:fillRect/>
            </a:stretch>
          </p:blipFill>
          <p:spPr bwMode="auto">
            <a:xfrm>
              <a:off x="720" y="2567"/>
              <a:ext cx="1200" cy="1321"/>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p:txBody>
          <a:bodyPr/>
          <a:lstStyle/>
          <a:p>
            <a:pPr eaLnBrk="1" hangingPunct="1"/>
            <a:r>
              <a:rPr lang="en-US" smtClean="0"/>
              <a:t>UrbanSim</a:t>
            </a:r>
          </a:p>
        </p:txBody>
      </p:sp>
      <p:sp>
        <p:nvSpPr>
          <p:cNvPr id="126979" name="Rectangle 3"/>
          <p:cNvSpPr>
            <a:spLocks noGrp="1" noChangeArrowheads="1"/>
          </p:cNvSpPr>
          <p:nvPr>
            <p:ph type="subTitle" idx="1"/>
          </p:nvPr>
        </p:nvSpPr>
        <p:spPr/>
        <p:txBody>
          <a:bodyPr/>
          <a:lstStyle/>
          <a:p>
            <a:pPr eaLnBrk="1" hangingPunct="1">
              <a:buFont typeface="Wingdings" pitchFamily="-107" charset="2"/>
              <a:buNone/>
            </a:pPr>
            <a:r>
              <a:rPr lang="en-US"/>
              <a:t>Cognitive Training for Command in Complex Operations</a:t>
            </a:r>
          </a:p>
          <a:p>
            <a:pPr eaLnBrk="1" hangingPunct="1">
              <a:buFont typeface="Wingdings" pitchFamily="-107" charset="2"/>
              <a:buNone/>
            </a:pP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t>Problem / Solution</a:t>
            </a:r>
          </a:p>
        </p:txBody>
      </p:sp>
      <p:sp>
        <p:nvSpPr>
          <p:cNvPr id="16387" name="Rectangle 3"/>
          <p:cNvSpPr>
            <a:spLocks noGrp="1" noChangeArrowheads="1"/>
          </p:cNvSpPr>
          <p:nvPr>
            <p:ph type="body" idx="1"/>
          </p:nvPr>
        </p:nvSpPr>
        <p:spPr/>
        <p:txBody>
          <a:bodyPr/>
          <a:lstStyle/>
          <a:p>
            <a:pPr eaLnBrk="1" hangingPunct="1"/>
            <a:r>
              <a:rPr lang="en-US"/>
              <a:t>Problem: Simulation-based training for complex operations</a:t>
            </a:r>
          </a:p>
          <a:p>
            <a:pPr lvl="1" eaLnBrk="1" hangingPunct="1"/>
            <a:r>
              <a:rPr lang="en-US"/>
              <a:t>Shift toward stability and counterinsurgency operations</a:t>
            </a:r>
          </a:p>
          <a:p>
            <a:pPr lvl="1" eaLnBrk="1" hangingPunct="1"/>
            <a:r>
              <a:rPr lang="en-US"/>
              <a:t>Doctrine has changed, Instruction has changed</a:t>
            </a:r>
          </a:p>
          <a:p>
            <a:pPr lvl="1" eaLnBrk="1" hangingPunct="1"/>
            <a:r>
              <a:rPr lang="en-US"/>
              <a:t>New training technologies are needed now</a:t>
            </a:r>
          </a:p>
          <a:p>
            <a:pPr eaLnBrk="1" hangingPunct="1"/>
            <a:r>
              <a:rPr lang="en-US"/>
              <a:t>Solution: UrbanSim Learning Package</a:t>
            </a:r>
          </a:p>
          <a:p>
            <a:pPr lvl="1" eaLnBrk="1" hangingPunct="1"/>
            <a:r>
              <a:rPr lang="en-US"/>
              <a:t>A multimedia primer and game-based practice environment</a:t>
            </a:r>
          </a:p>
          <a:p>
            <a:pPr lvl="1" eaLnBrk="1" hangingPunct="1"/>
            <a:r>
              <a:rPr lang="en-US"/>
              <a:t>A cognitive training tool for practicing the art of battle command</a:t>
            </a:r>
          </a:p>
        </p:txBody>
      </p:sp>
      <p:grpSp>
        <p:nvGrpSpPr>
          <p:cNvPr id="2" name="Group 12"/>
          <p:cNvGrpSpPr>
            <a:grpSpLocks/>
          </p:cNvGrpSpPr>
          <p:nvPr/>
        </p:nvGrpSpPr>
        <p:grpSpPr bwMode="auto">
          <a:xfrm>
            <a:off x="0" y="4102100"/>
            <a:ext cx="5956300" cy="2062163"/>
            <a:chOff x="0" y="4102100"/>
            <a:chExt cx="5956300" cy="2062163"/>
          </a:xfrm>
        </p:grpSpPr>
        <p:pic>
          <p:nvPicPr>
            <p:cNvPr id="129029" name="Picture 4"/>
            <p:cNvPicPr>
              <a:picLocks noChangeAspect="1"/>
            </p:cNvPicPr>
            <p:nvPr/>
          </p:nvPicPr>
          <p:blipFill>
            <a:blip r:embed="rId3"/>
            <a:srcRect/>
            <a:stretch>
              <a:fillRect/>
            </a:stretch>
          </p:blipFill>
          <p:spPr bwMode="auto">
            <a:xfrm>
              <a:off x="1066800" y="4572000"/>
              <a:ext cx="1219200" cy="1592263"/>
            </a:xfrm>
            <a:prstGeom prst="rect">
              <a:avLst/>
            </a:prstGeom>
            <a:noFill/>
            <a:ln w="9525">
              <a:noFill/>
              <a:miter lim="800000"/>
              <a:headEnd/>
              <a:tailEnd/>
            </a:ln>
          </p:spPr>
        </p:pic>
        <p:pic>
          <p:nvPicPr>
            <p:cNvPr id="129030" name="Picture 5"/>
            <p:cNvPicPr>
              <a:picLocks noChangeAspect="1"/>
            </p:cNvPicPr>
            <p:nvPr/>
          </p:nvPicPr>
          <p:blipFill>
            <a:blip r:embed="rId4"/>
            <a:srcRect/>
            <a:stretch>
              <a:fillRect/>
            </a:stretch>
          </p:blipFill>
          <p:spPr bwMode="auto">
            <a:xfrm>
              <a:off x="3522663" y="4572000"/>
              <a:ext cx="1201737" cy="1562100"/>
            </a:xfrm>
            <a:prstGeom prst="rect">
              <a:avLst/>
            </a:prstGeom>
            <a:noFill/>
            <a:ln w="9525">
              <a:noFill/>
              <a:miter lim="800000"/>
              <a:headEnd/>
              <a:tailEnd/>
            </a:ln>
          </p:spPr>
        </p:pic>
        <p:pic>
          <p:nvPicPr>
            <p:cNvPr id="129031" name="Picture 3"/>
            <p:cNvPicPr>
              <a:picLocks noChangeAspect="1"/>
            </p:cNvPicPr>
            <p:nvPr/>
          </p:nvPicPr>
          <p:blipFill>
            <a:blip r:embed="rId5"/>
            <a:srcRect/>
            <a:stretch>
              <a:fillRect/>
            </a:stretch>
          </p:blipFill>
          <p:spPr bwMode="auto">
            <a:xfrm>
              <a:off x="4737100" y="4572000"/>
              <a:ext cx="1219200" cy="1574800"/>
            </a:xfrm>
            <a:prstGeom prst="rect">
              <a:avLst/>
            </a:prstGeom>
            <a:noFill/>
            <a:ln w="9525">
              <a:noFill/>
              <a:miter lim="800000"/>
              <a:headEnd/>
              <a:tailEnd/>
            </a:ln>
          </p:spPr>
        </p:pic>
        <p:pic>
          <p:nvPicPr>
            <p:cNvPr id="129032" name="Picture 6"/>
            <p:cNvPicPr>
              <a:picLocks noChangeAspect="1"/>
            </p:cNvPicPr>
            <p:nvPr/>
          </p:nvPicPr>
          <p:blipFill>
            <a:blip r:embed="rId6"/>
            <a:srcRect/>
            <a:stretch>
              <a:fillRect/>
            </a:stretch>
          </p:blipFill>
          <p:spPr bwMode="auto">
            <a:xfrm>
              <a:off x="0" y="4572000"/>
              <a:ext cx="1052513" cy="1576388"/>
            </a:xfrm>
            <a:prstGeom prst="rect">
              <a:avLst/>
            </a:prstGeom>
            <a:noFill/>
            <a:ln w="9525">
              <a:noFill/>
              <a:miter lim="800000"/>
              <a:headEnd/>
              <a:tailEnd/>
            </a:ln>
          </p:spPr>
        </p:pic>
        <p:cxnSp>
          <p:nvCxnSpPr>
            <p:cNvPr id="129033" name="Straight Arrow Connector 8"/>
            <p:cNvCxnSpPr>
              <a:cxnSpLocks noChangeShapeType="1"/>
            </p:cNvCxnSpPr>
            <p:nvPr/>
          </p:nvCxnSpPr>
          <p:spPr bwMode="auto">
            <a:xfrm>
              <a:off x="304800" y="4419600"/>
              <a:ext cx="4038600" cy="1588"/>
            </a:xfrm>
            <a:prstGeom prst="straightConnector1">
              <a:avLst/>
            </a:prstGeom>
            <a:noFill/>
            <a:ln w="9525">
              <a:solidFill>
                <a:schemeClr val="tx1"/>
              </a:solidFill>
              <a:round/>
              <a:headEnd/>
              <a:tailEnd type="arrow" w="med" len="med"/>
            </a:ln>
          </p:spPr>
        </p:cxnSp>
        <p:sp>
          <p:nvSpPr>
            <p:cNvPr id="129034" name="TextBox 9"/>
            <p:cNvSpPr txBox="1">
              <a:spLocks noChangeArrowheads="1"/>
            </p:cNvSpPr>
            <p:nvPr/>
          </p:nvSpPr>
          <p:spPr bwMode="auto">
            <a:xfrm>
              <a:off x="546100" y="4102100"/>
              <a:ext cx="3701026" cy="338554"/>
            </a:xfrm>
            <a:prstGeom prst="rect">
              <a:avLst/>
            </a:prstGeom>
            <a:noFill/>
            <a:ln w="9525">
              <a:noFill/>
              <a:miter lim="800000"/>
              <a:headEnd/>
              <a:tailEnd/>
            </a:ln>
          </p:spPr>
          <p:txBody>
            <a:bodyPr wrap="none">
              <a:prstTxWarp prst="textNoShape">
                <a:avLst/>
              </a:prstTxWarp>
              <a:spAutoFit/>
            </a:bodyPr>
            <a:lstStyle/>
            <a:p>
              <a:r>
                <a:rPr lang="en-US" sz="1600" i="1"/>
                <a:t>the new doctrine of counterinsurgency</a:t>
              </a:r>
            </a:p>
          </p:txBody>
        </p:sp>
        <p:pic>
          <p:nvPicPr>
            <p:cNvPr id="129035" name="Picture 11"/>
            <p:cNvPicPr>
              <a:picLocks noChangeAspect="1"/>
            </p:cNvPicPr>
            <p:nvPr/>
          </p:nvPicPr>
          <p:blipFill>
            <a:blip r:embed="rId7"/>
            <a:srcRect/>
            <a:stretch>
              <a:fillRect/>
            </a:stretch>
          </p:blipFill>
          <p:spPr bwMode="auto">
            <a:xfrm>
              <a:off x="2286000" y="4572000"/>
              <a:ext cx="1219200" cy="158335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38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38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5" name="Title 1"/>
          <p:cNvSpPr>
            <a:spLocks noGrp="1"/>
          </p:cNvSpPr>
          <p:nvPr>
            <p:ph type="title"/>
          </p:nvPr>
        </p:nvSpPr>
        <p:spPr/>
        <p:txBody>
          <a:bodyPr/>
          <a:lstStyle/>
          <a:p>
            <a:pPr eaLnBrk="1" hangingPunct="1"/>
            <a:r>
              <a:rPr lang="en-US"/>
              <a:t>UrbanSim Learning Package	</a:t>
            </a:r>
          </a:p>
        </p:txBody>
      </p:sp>
      <p:sp>
        <p:nvSpPr>
          <p:cNvPr id="131076" name="Content Placeholder 2"/>
          <p:cNvSpPr>
            <a:spLocks noGrp="1"/>
          </p:cNvSpPr>
          <p:nvPr>
            <p:ph idx="1"/>
          </p:nvPr>
        </p:nvSpPr>
        <p:spPr>
          <a:xfrm>
            <a:off x="533400" y="1447800"/>
            <a:ext cx="8382000" cy="1524000"/>
          </a:xfrm>
        </p:spPr>
        <p:txBody>
          <a:bodyPr/>
          <a:lstStyle/>
          <a:p>
            <a:pPr eaLnBrk="1" hangingPunct="1"/>
            <a:r>
              <a:rPr lang="en-US"/>
              <a:t>Primer: </a:t>
            </a:r>
            <a:r>
              <a:rPr lang="en-US" b="0"/>
              <a:t>Web-based multimedia instruction on stability and counterinsurgency</a:t>
            </a:r>
          </a:p>
          <a:p>
            <a:pPr eaLnBrk="1" hangingPunct="1"/>
            <a:r>
              <a:rPr lang="en-US"/>
              <a:t>Practice Environment: </a:t>
            </a:r>
            <a:r>
              <a:rPr lang="en-US" b="0"/>
              <a:t>Game-based cognitive trainer</a:t>
            </a:r>
          </a:p>
        </p:txBody>
      </p:sp>
      <p:graphicFrame>
        <p:nvGraphicFramePr>
          <p:cNvPr id="131074" name="Object 2"/>
          <p:cNvGraphicFramePr>
            <a:graphicFrameLocks noChangeAspect="1"/>
          </p:cNvGraphicFramePr>
          <p:nvPr/>
        </p:nvGraphicFramePr>
        <p:xfrm>
          <a:off x="152400" y="2590800"/>
          <a:ext cx="4495800" cy="3138488"/>
        </p:xfrm>
        <a:graphic>
          <a:graphicData uri="http://schemas.openxmlformats.org/presentationml/2006/ole">
            <p:oleObj spid="_x0000_s63490" name="Document" r:id="rId3" imgW="2692400" imgH="1879600" progId="Word.Document.12">
              <p:link updateAutomatic="1"/>
            </p:oleObj>
          </a:graphicData>
        </a:graphic>
      </p:graphicFrame>
      <p:pic>
        <p:nvPicPr>
          <p:cNvPr id="131077" name="Picture 2"/>
          <p:cNvPicPr>
            <a:picLocks noChangeAspect="1" noChangeArrowheads="1"/>
          </p:cNvPicPr>
          <p:nvPr/>
        </p:nvPicPr>
        <p:blipFill>
          <a:blip r:embed="rId4"/>
          <a:srcRect/>
          <a:stretch>
            <a:fillRect/>
          </a:stretch>
        </p:blipFill>
        <p:spPr bwMode="auto">
          <a:xfrm>
            <a:off x="4892675" y="2590800"/>
            <a:ext cx="4022725"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t>UrbanSim Primer</a:t>
            </a:r>
          </a:p>
        </p:txBody>
      </p:sp>
      <p:sp>
        <p:nvSpPr>
          <p:cNvPr id="20483" name="Rectangle 3"/>
          <p:cNvSpPr>
            <a:spLocks noGrp="1" noChangeArrowheads="1"/>
          </p:cNvSpPr>
          <p:nvPr>
            <p:ph type="body" idx="1"/>
          </p:nvPr>
        </p:nvSpPr>
        <p:spPr>
          <a:xfrm>
            <a:off x="533400" y="1447800"/>
            <a:ext cx="8382000" cy="4648200"/>
          </a:xfrm>
        </p:spPr>
        <p:txBody>
          <a:bodyPr/>
          <a:lstStyle/>
          <a:p>
            <a:pPr eaLnBrk="1" hangingPunct="1">
              <a:spcBef>
                <a:spcPct val="20000"/>
              </a:spcBef>
              <a:spcAft>
                <a:spcPts val="600"/>
              </a:spcAft>
            </a:pPr>
            <a:r>
              <a:rPr lang="en-US" b="0"/>
              <a:t>Web-based multimedia instruction</a:t>
            </a:r>
          </a:p>
          <a:p>
            <a:pPr eaLnBrk="1" hangingPunct="1">
              <a:spcBef>
                <a:spcPct val="20000"/>
              </a:spcBef>
            </a:pPr>
            <a:r>
              <a:rPr lang="en-US" b="0"/>
              <a:t>Fundamentals of counterinsurgency and stability operations</a:t>
            </a:r>
          </a:p>
          <a:p>
            <a:r>
              <a:rPr lang="en-US" b="0"/>
              <a:t>8 Primer Lessons</a:t>
            </a:r>
          </a:p>
          <a:p>
            <a:pPr marL="800100" lvl="1" indent="-342900">
              <a:spcBef>
                <a:spcPct val="50000"/>
              </a:spcBef>
              <a:buSzPct val="80000"/>
              <a:buFont typeface="Helvetica" pitchFamily="-107" charset="0"/>
              <a:buAutoNum type="arabicPeriod"/>
            </a:pPr>
            <a:r>
              <a:rPr lang="en-US">
                <a:ea typeface="Arial" pitchFamily="-107" charset="0"/>
                <a:cs typeface="Arial" pitchFamily="-107" charset="0"/>
              </a:rPr>
              <a:t>Population is the center of Gravity</a:t>
            </a:r>
          </a:p>
          <a:p>
            <a:pPr marL="800100" lvl="1" indent="-342900">
              <a:spcBef>
                <a:spcPct val="50000"/>
              </a:spcBef>
              <a:buSzPct val="80000"/>
              <a:buFont typeface="Helvetica" pitchFamily="-107" charset="0"/>
              <a:buAutoNum type="arabicPeriod"/>
            </a:pPr>
            <a:r>
              <a:rPr lang="en-US">
                <a:ea typeface="Arial" pitchFamily="-107" charset="0"/>
                <a:cs typeface="Arial" pitchFamily="-107" charset="0"/>
              </a:rPr>
              <a:t>Brigade Commander’s Products</a:t>
            </a:r>
          </a:p>
          <a:p>
            <a:pPr marL="800100" lvl="1" indent="-342900">
              <a:spcBef>
                <a:spcPct val="50000"/>
              </a:spcBef>
              <a:buSzPct val="80000"/>
              <a:buFont typeface="Helvetica" pitchFamily="-107" charset="0"/>
              <a:buAutoNum type="arabicPeriod"/>
            </a:pPr>
            <a:r>
              <a:rPr lang="en-US">
                <a:ea typeface="Arial" pitchFamily="-107" charset="0"/>
                <a:cs typeface="Arial" pitchFamily="-107" charset="0"/>
              </a:rPr>
              <a:t>Intelligence gathering and analysis</a:t>
            </a:r>
          </a:p>
          <a:p>
            <a:pPr marL="800100" lvl="1" indent="-342900">
              <a:spcBef>
                <a:spcPct val="50000"/>
              </a:spcBef>
              <a:buSzPct val="80000"/>
              <a:buFont typeface="Helvetica" pitchFamily="-107" charset="0"/>
              <a:buAutoNum type="arabicPeriod"/>
            </a:pPr>
            <a:r>
              <a:rPr lang="en-US">
                <a:ea typeface="Arial" pitchFamily="-107" charset="0"/>
                <a:cs typeface="Arial" pitchFamily="-107" charset="0"/>
              </a:rPr>
              <a:t>HUMINT &amp; Social networks</a:t>
            </a:r>
          </a:p>
          <a:p>
            <a:pPr marL="800100" lvl="1" indent="-342900">
              <a:spcBef>
                <a:spcPct val="50000"/>
              </a:spcBef>
              <a:buSzPct val="80000"/>
              <a:buFont typeface="Helvetica" pitchFamily="-107" charset="0"/>
              <a:buAutoNum type="arabicPeriod"/>
            </a:pPr>
            <a:r>
              <a:rPr lang="en-US">
                <a:ea typeface="Arial" pitchFamily="-107" charset="0"/>
                <a:cs typeface="Arial" pitchFamily="-107" charset="0"/>
              </a:rPr>
              <a:t>Battalion Commander’s products</a:t>
            </a:r>
          </a:p>
          <a:p>
            <a:pPr marL="800100" lvl="1" indent="-342900">
              <a:spcBef>
                <a:spcPct val="50000"/>
              </a:spcBef>
              <a:buSzPct val="80000"/>
              <a:buFont typeface="Helvetica" pitchFamily="-107" charset="0"/>
              <a:buAutoNum type="arabicPeriod"/>
            </a:pPr>
            <a:r>
              <a:rPr lang="en-US">
                <a:ea typeface="Arial" pitchFamily="-107" charset="0"/>
                <a:cs typeface="Arial" pitchFamily="-107" charset="0"/>
              </a:rPr>
              <a:t>Anticipating 2</a:t>
            </a:r>
            <a:r>
              <a:rPr lang="en-US" baseline="30000">
                <a:ea typeface="Arial" pitchFamily="-107" charset="0"/>
                <a:cs typeface="Arial" pitchFamily="-107" charset="0"/>
              </a:rPr>
              <a:t>nd</a:t>
            </a:r>
            <a:r>
              <a:rPr lang="en-US">
                <a:ea typeface="Arial" pitchFamily="-107" charset="0"/>
                <a:cs typeface="Arial" pitchFamily="-107" charset="0"/>
              </a:rPr>
              <a:t> and 3</a:t>
            </a:r>
            <a:r>
              <a:rPr lang="en-US" baseline="30000">
                <a:ea typeface="Arial" pitchFamily="-107" charset="0"/>
                <a:cs typeface="Arial" pitchFamily="-107" charset="0"/>
              </a:rPr>
              <a:t>rd</a:t>
            </a:r>
            <a:r>
              <a:rPr lang="en-US">
                <a:ea typeface="Arial" pitchFamily="-107" charset="0"/>
                <a:cs typeface="Arial" pitchFamily="-107" charset="0"/>
              </a:rPr>
              <a:t> order effects</a:t>
            </a:r>
          </a:p>
          <a:p>
            <a:pPr marL="800100" lvl="1" indent="-342900">
              <a:spcBef>
                <a:spcPct val="50000"/>
              </a:spcBef>
              <a:buSzPct val="80000"/>
              <a:buFont typeface="Helvetica" pitchFamily="-107" charset="0"/>
              <a:buAutoNum type="arabicPeriod"/>
            </a:pPr>
            <a:r>
              <a:rPr lang="en-US">
                <a:ea typeface="Arial" pitchFamily="-107" charset="0"/>
                <a:cs typeface="Arial" pitchFamily="-107" charset="0"/>
              </a:rPr>
              <a:t>Executing a COIN operation</a:t>
            </a:r>
          </a:p>
          <a:p>
            <a:pPr marL="800100" lvl="1" indent="-342900">
              <a:spcBef>
                <a:spcPct val="50000"/>
              </a:spcBef>
              <a:buSzPct val="80000"/>
              <a:buFont typeface="Helvetica" pitchFamily="-107" charset="0"/>
              <a:buAutoNum type="arabicPeriod"/>
            </a:pPr>
            <a:r>
              <a:rPr lang="en-US">
                <a:ea typeface="Arial" pitchFamily="-107" charset="0"/>
                <a:cs typeface="Arial" pitchFamily="-107" charset="0"/>
              </a:rPr>
              <a:t>COIN Assessment</a:t>
            </a:r>
          </a:p>
          <a:p>
            <a:r>
              <a:rPr lang="en-US" sz="1600" b="0"/>
              <a:t>Concept introduction / Doctrine / Practical application / Application in UrbanSim</a:t>
            </a:r>
            <a:endParaRPr lang="en-US" b="0"/>
          </a:p>
        </p:txBody>
      </p:sp>
      <p:pic>
        <p:nvPicPr>
          <p:cNvPr id="132100" name="Picture 7"/>
          <p:cNvPicPr>
            <a:picLocks noChangeAspect="1" noChangeArrowheads="1"/>
          </p:cNvPicPr>
          <p:nvPr/>
        </p:nvPicPr>
        <p:blipFill>
          <a:blip r:embed="rId3"/>
          <a:srcRect l="12778" t="16000" r="16667" b="5779"/>
          <a:stretch>
            <a:fillRect/>
          </a:stretch>
        </p:blipFill>
        <p:spPr bwMode="auto">
          <a:xfrm>
            <a:off x="5024438" y="2514600"/>
            <a:ext cx="3738562" cy="259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48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48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48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48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48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48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48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48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a:t>UrbanSim Practice Environment</a:t>
            </a:r>
          </a:p>
        </p:txBody>
      </p:sp>
      <p:sp>
        <p:nvSpPr>
          <p:cNvPr id="22531" name="Rectangle 3"/>
          <p:cNvSpPr>
            <a:spLocks noGrp="1" noChangeArrowheads="1"/>
          </p:cNvSpPr>
          <p:nvPr>
            <p:ph type="body" idx="1"/>
          </p:nvPr>
        </p:nvSpPr>
        <p:spPr>
          <a:xfrm>
            <a:off x="533400" y="1336675"/>
            <a:ext cx="5029200" cy="4759325"/>
          </a:xfrm>
        </p:spPr>
        <p:txBody>
          <a:bodyPr/>
          <a:lstStyle/>
          <a:p>
            <a:pPr eaLnBrk="1" hangingPunct="1"/>
            <a:r>
              <a:rPr lang="en-US" sz="1600"/>
              <a:t>Student to </a:t>
            </a:r>
            <a:r>
              <a:rPr lang="en-US" sz="1600" i="1">
                <a:solidFill>
                  <a:srgbClr val="E15300"/>
                </a:solidFill>
              </a:rPr>
              <a:t>practice</a:t>
            </a:r>
            <a:r>
              <a:rPr lang="en-US" sz="1600"/>
              <a:t> a complex operations, from planning through to assessment</a:t>
            </a:r>
          </a:p>
          <a:p>
            <a:pPr eaLnBrk="1" hangingPunct="1"/>
            <a:r>
              <a:rPr lang="en-US" sz="1600"/>
              <a:t>Analogous to a turn-based strategy game </a:t>
            </a:r>
          </a:p>
          <a:p>
            <a:pPr lvl="1" eaLnBrk="1" hangingPunct="1"/>
            <a:r>
              <a:rPr lang="en-US" sz="1400"/>
              <a:t>e.g. Civilization, Age of Empires</a:t>
            </a:r>
          </a:p>
          <a:p>
            <a:pPr lvl="1" eaLnBrk="1" hangingPunct="1"/>
            <a:r>
              <a:rPr lang="en-US" sz="1400"/>
              <a:t>e.g. SimCity for Iraq and Afghanistan</a:t>
            </a:r>
          </a:p>
          <a:p>
            <a:pPr eaLnBrk="1" hangingPunct="1"/>
            <a:r>
              <a:rPr lang="en-US" sz="1600"/>
              <a:t>Targets battalion and brigade commanders</a:t>
            </a:r>
          </a:p>
          <a:p>
            <a:pPr lvl="1" eaLnBrk="1" hangingPunct="1"/>
            <a:r>
              <a:rPr lang="en-US" sz="1400"/>
              <a:t>esp. Students at School for Command Prep</a:t>
            </a:r>
          </a:p>
          <a:p>
            <a:pPr lvl="1" eaLnBrk="1" hangingPunct="1"/>
            <a:r>
              <a:rPr lang="en-US" sz="1400"/>
              <a:t>Applicable to other echelons and staff officers</a:t>
            </a:r>
          </a:p>
          <a:p>
            <a:pPr eaLnBrk="1" hangingPunct="1"/>
            <a:r>
              <a:rPr lang="en-US" sz="1600"/>
              <a:t>Military Decision Making Process (MDMP) and art of battle command</a:t>
            </a:r>
          </a:p>
          <a:p>
            <a:pPr lvl="1" eaLnBrk="1" hangingPunct="1"/>
            <a:r>
              <a:rPr lang="en-US" sz="1400"/>
              <a:t>Plan, Prepare, Execute, Assess</a:t>
            </a:r>
          </a:p>
          <a:p>
            <a:pPr lvl="1" eaLnBrk="1" hangingPunct="1"/>
            <a:r>
              <a:rPr lang="en-US" sz="1400"/>
              <a:t>Understand, Visualize, Describe, Direct, Lead, Assess</a:t>
            </a:r>
          </a:p>
          <a:p>
            <a:pPr eaLnBrk="1" hangingPunct="1"/>
            <a:r>
              <a:rPr lang="en-US"/>
              <a:t>Varied use cases</a:t>
            </a:r>
          </a:p>
          <a:p>
            <a:pPr lvl="1" eaLnBrk="1" hangingPunct="1"/>
            <a:r>
              <a:rPr lang="en-US" sz="1400"/>
              <a:t>2 students, collaborative learning</a:t>
            </a:r>
          </a:p>
          <a:p>
            <a:pPr lvl="1" eaLnBrk="1" hangingPunct="1"/>
            <a:r>
              <a:rPr lang="en-US" sz="1400"/>
              <a:t>Significant role for classroom instructor</a:t>
            </a:r>
          </a:p>
          <a:p>
            <a:pPr lvl="1" eaLnBrk="1" hangingPunct="1"/>
            <a:r>
              <a:rPr lang="en-US" sz="1400"/>
              <a:t>Used over 3 days of instruction</a:t>
            </a:r>
          </a:p>
          <a:p>
            <a:pPr lvl="1" eaLnBrk="1" hangingPunct="1"/>
            <a:endParaRPr lang="en-US"/>
          </a:p>
        </p:txBody>
      </p:sp>
      <p:pic>
        <p:nvPicPr>
          <p:cNvPr id="134148" name="Picture 6" descr="Untitled.png"/>
          <p:cNvPicPr>
            <a:picLocks noChangeAspect="1"/>
          </p:cNvPicPr>
          <p:nvPr/>
        </p:nvPicPr>
        <p:blipFill>
          <a:blip r:embed="rId2"/>
          <a:srcRect/>
          <a:stretch>
            <a:fillRect/>
          </a:stretch>
        </p:blipFill>
        <p:spPr bwMode="auto">
          <a:xfrm>
            <a:off x="5818188" y="3657600"/>
            <a:ext cx="3325812" cy="2495550"/>
          </a:xfrm>
          <a:prstGeom prst="rect">
            <a:avLst/>
          </a:prstGeom>
          <a:noFill/>
          <a:ln w="9525">
            <a:noFill/>
            <a:miter lim="800000"/>
            <a:headEnd/>
            <a:tailEnd/>
          </a:ln>
        </p:spPr>
      </p:pic>
      <p:pic>
        <p:nvPicPr>
          <p:cNvPr id="134149" name="Picture 2"/>
          <p:cNvPicPr>
            <a:picLocks noChangeAspect="1" noChangeArrowheads="1"/>
          </p:cNvPicPr>
          <p:nvPr/>
        </p:nvPicPr>
        <p:blipFill>
          <a:blip r:embed="rId3"/>
          <a:srcRect/>
          <a:stretch>
            <a:fillRect/>
          </a:stretch>
        </p:blipFill>
        <p:spPr bwMode="auto">
          <a:xfrm>
            <a:off x="5808663" y="990600"/>
            <a:ext cx="3335337" cy="259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53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531">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53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531">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531">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531">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53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41" name="Picture 2"/>
          <p:cNvPicPr>
            <a:picLocks noChangeAspect="1" noChangeArrowheads="1"/>
          </p:cNvPicPr>
          <p:nvPr/>
        </p:nvPicPr>
        <p:blipFill>
          <a:blip r:embed="rId2"/>
          <a:srcRect t="4919"/>
          <a:stretch>
            <a:fillRect/>
          </a:stretch>
        </p:blipFill>
        <p:spPr bwMode="auto">
          <a:xfrm>
            <a:off x="838200" y="1295400"/>
            <a:ext cx="3025775" cy="2233613"/>
          </a:xfrm>
          <a:prstGeom prst="rect">
            <a:avLst/>
          </a:prstGeom>
          <a:noFill/>
          <a:ln w="9525">
            <a:solidFill>
              <a:schemeClr val="tx1"/>
            </a:solidFill>
            <a:miter lim="800000"/>
            <a:headEnd/>
            <a:tailEnd/>
          </a:ln>
        </p:spPr>
      </p:pic>
      <p:sp>
        <p:nvSpPr>
          <p:cNvPr id="22532" name="Rectangle 4"/>
          <p:cNvSpPr>
            <a:spLocks noGrp="1" noChangeArrowheads="1"/>
          </p:cNvSpPr>
          <p:nvPr>
            <p:ph type="title"/>
          </p:nvPr>
        </p:nvSpPr>
        <p:spPr>
          <a:xfrm>
            <a:off x="838200" y="609600"/>
            <a:ext cx="3048000" cy="457200"/>
          </a:xfrm>
        </p:spPr>
        <p:txBody>
          <a:bodyPr/>
          <a:lstStyle/>
          <a:p>
            <a:pPr algn="ctr"/>
            <a:r>
              <a:rPr lang="en-US" sz="2500"/>
              <a:t>UrbanSim</a:t>
            </a:r>
          </a:p>
        </p:txBody>
      </p:sp>
      <p:sp>
        <p:nvSpPr>
          <p:cNvPr id="22533" name="Rectangle 5"/>
          <p:cNvSpPr>
            <a:spLocks noGrp="1" noChangeArrowheads="1"/>
          </p:cNvSpPr>
          <p:nvPr>
            <p:ph type="body" sz="half" idx="1"/>
          </p:nvPr>
        </p:nvSpPr>
        <p:spPr>
          <a:xfrm>
            <a:off x="533400" y="3657600"/>
            <a:ext cx="3962400" cy="2209800"/>
          </a:xfrm>
        </p:spPr>
        <p:txBody>
          <a:bodyPr/>
          <a:lstStyle/>
          <a:p>
            <a:pPr eaLnBrk="1" hangingPunct="1"/>
            <a:r>
              <a:rPr lang="en-US" sz="1600"/>
              <a:t>Instructional Primer</a:t>
            </a:r>
          </a:p>
          <a:p>
            <a:pPr eaLnBrk="1" hangingPunct="1"/>
            <a:r>
              <a:rPr lang="en-US" sz="1600"/>
              <a:t>Battalion Commanders practice</a:t>
            </a:r>
          </a:p>
          <a:p>
            <a:pPr lvl="1" eaLnBrk="1" hangingPunct="1">
              <a:lnSpc>
                <a:spcPct val="105000"/>
              </a:lnSpc>
              <a:spcBef>
                <a:spcPct val="20000"/>
              </a:spcBef>
            </a:pPr>
            <a:r>
              <a:rPr lang="en-US" sz="1400"/>
              <a:t>Developing situational understanding</a:t>
            </a:r>
          </a:p>
          <a:p>
            <a:pPr lvl="1" eaLnBrk="1" hangingPunct="1">
              <a:lnSpc>
                <a:spcPct val="105000"/>
              </a:lnSpc>
              <a:spcBef>
                <a:spcPct val="20000"/>
              </a:spcBef>
            </a:pPr>
            <a:r>
              <a:rPr lang="en-US" sz="1400"/>
              <a:t>Directing action</a:t>
            </a:r>
          </a:p>
          <a:p>
            <a:pPr lvl="1" eaLnBrk="1" hangingPunct="1">
              <a:lnSpc>
                <a:spcPct val="105000"/>
              </a:lnSpc>
              <a:spcBef>
                <a:spcPct val="20000"/>
              </a:spcBef>
            </a:pPr>
            <a:r>
              <a:rPr lang="en-US" sz="1400"/>
              <a:t>Assessing performance </a:t>
            </a:r>
          </a:p>
          <a:p>
            <a:pPr eaLnBrk="1" hangingPunct="1"/>
            <a:r>
              <a:rPr lang="en-US" sz="1600"/>
              <a:t>Anticipate 2</a:t>
            </a:r>
            <a:r>
              <a:rPr lang="en-US" sz="1600" baseline="30000"/>
              <a:t>nd</a:t>
            </a:r>
            <a:r>
              <a:rPr lang="en-US" sz="1600"/>
              <a:t> and 3</a:t>
            </a:r>
            <a:r>
              <a:rPr lang="en-US" sz="1600" baseline="30000"/>
              <a:t>rd</a:t>
            </a:r>
            <a:r>
              <a:rPr lang="en-US" sz="1600"/>
              <a:t> order effects</a:t>
            </a:r>
          </a:p>
          <a:p>
            <a:endParaRPr lang="en-US" sz="1600"/>
          </a:p>
        </p:txBody>
      </p:sp>
      <p:sp>
        <p:nvSpPr>
          <p:cNvPr id="22534" name="Rectangle 6"/>
          <p:cNvSpPr>
            <a:spLocks noGrp="1" noChangeArrowheads="1"/>
          </p:cNvSpPr>
          <p:nvPr>
            <p:ph type="body" sz="half" idx="2"/>
          </p:nvPr>
        </p:nvSpPr>
        <p:spPr>
          <a:xfrm>
            <a:off x="4800600" y="3657600"/>
            <a:ext cx="3962400" cy="2209800"/>
          </a:xfrm>
        </p:spPr>
        <p:txBody>
          <a:bodyPr/>
          <a:lstStyle/>
          <a:p>
            <a:pPr eaLnBrk="1" hangingPunct="1"/>
            <a:r>
              <a:rPr lang="en-US" sz="1600"/>
              <a:t>Game-based, cognitive tool for training logisticians</a:t>
            </a:r>
          </a:p>
          <a:p>
            <a:pPr lvl="1" eaLnBrk="1" hangingPunct="1">
              <a:lnSpc>
                <a:spcPct val="105000"/>
              </a:lnSpc>
              <a:spcBef>
                <a:spcPct val="20000"/>
              </a:spcBef>
            </a:pPr>
            <a:r>
              <a:rPr lang="en-US" sz="1400"/>
              <a:t>Analysis</a:t>
            </a:r>
          </a:p>
          <a:p>
            <a:pPr lvl="1" eaLnBrk="1" hangingPunct="1">
              <a:lnSpc>
                <a:spcPct val="105000"/>
              </a:lnSpc>
              <a:spcBef>
                <a:spcPct val="20000"/>
              </a:spcBef>
            </a:pPr>
            <a:r>
              <a:rPr lang="en-US" sz="1400"/>
              <a:t>Planning</a:t>
            </a:r>
          </a:p>
          <a:p>
            <a:pPr lvl="1" eaLnBrk="1" hangingPunct="1">
              <a:lnSpc>
                <a:spcPct val="105000"/>
              </a:lnSpc>
              <a:spcBef>
                <a:spcPct val="20000"/>
              </a:spcBef>
            </a:pPr>
            <a:r>
              <a:rPr lang="en-US" sz="1400"/>
              <a:t>Decision making</a:t>
            </a:r>
          </a:p>
          <a:p>
            <a:pPr eaLnBrk="1" hangingPunct="1"/>
            <a:r>
              <a:rPr lang="en-US" sz="1600"/>
              <a:t>Winner of 2008 Army Annual Modeling &amp; Simulation Award</a:t>
            </a:r>
          </a:p>
          <a:p>
            <a:endParaRPr lang="en-US" sz="1600"/>
          </a:p>
        </p:txBody>
      </p:sp>
      <p:pic>
        <p:nvPicPr>
          <p:cNvPr id="18" name="Picture 8" descr="03 ani boom"/>
          <p:cNvPicPr>
            <a:picLocks noChangeAspect="1" noChangeArrowheads="1"/>
          </p:cNvPicPr>
          <p:nvPr/>
        </p:nvPicPr>
        <p:blipFill>
          <a:blip r:embed="rId3"/>
          <a:srcRect/>
          <a:stretch>
            <a:fillRect/>
          </a:stretch>
        </p:blipFill>
        <p:spPr bwMode="auto">
          <a:xfrm>
            <a:off x="5105400" y="1295400"/>
            <a:ext cx="3048000" cy="2232025"/>
          </a:xfrm>
          <a:prstGeom prst="rect">
            <a:avLst/>
          </a:prstGeom>
          <a:noFill/>
          <a:ln w="9525">
            <a:solidFill>
              <a:schemeClr val="tx1"/>
            </a:solidFill>
            <a:miter lim="800000"/>
            <a:headEnd/>
            <a:tailEnd/>
          </a:ln>
        </p:spPr>
      </p:pic>
      <p:sp>
        <p:nvSpPr>
          <p:cNvPr id="22537" name="Rectangle 9"/>
          <p:cNvSpPr>
            <a:spLocks noChangeArrowheads="1"/>
          </p:cNvSpPr>
          <p:nvPr/>
        </p:nvSpPr>
        <p:spPr bwMode="auto">
          <a:xfrm>
            <a:off x="5105400" y="609600"/>
            <a:ext cx="3048000" cy="457200"/>
          </a:xfrm>
          <a:prstGeom prst="rect">
            <a:avLst/>
          </a:prstGeom>
          <a:noFill/>
          <a:ln w="9525">
            <a:noFill/>
            <a:miter lim="800000"/>
            <a:headEnd/>
            <a:tailEnd/>
          </a:ln>
        </p:spPr>
        <p:txBody>
          <a:bodyPr>
            <a:prstTxWarp prst="textNoShape">
              <a:avLst/>
            </a:prstTxWarp>
          </a:bodyPr>
          <a:lstStyle/>
          <a:p>
            <a:pPr algn="ctr" eaLnBrk="0" hangingPunct="0"/>
            <a:r>
              <a:rPr lang="en-US" sz="2500" b="1" dirty="0">
                <a:solidFill>
                  <a:srgbClr val="E15300"/>
                </a:solidFill>
                <a:latin typeface="Helvetica" pitchFamily="-109" charset="0"/>
              </a:rPr>
              <a:t>DMCTI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29119</TotalTime>
  <Words>1176</Words>
  <Application>Microsoft Macintosh PowerPoint</Application>
  <PresentationFormat>On-screen Show (4:3)</PresentationFormat>
  <Paragraphs>186</Paragraphs>
  <Slides>13</Slides>
  <Notes>10</Notes>
  <HiddenSlides>0</HiddenSlides>
  <MMClips>0</MMClips>
  <ScaleCrop>false</ScaleCrop>
  <HeadingPairs>
    <vt:vector size="6" baseType="variant">
      <vt:variant>
        <vt:lpstr>Design Template</vt:lpstr>
      </vt:variant>
      <vt:variant>
        <vt:i4>1</vt:i4>
      </vt:variant>
      <vt:variant>
        <vt:lpstr>Links</vt:lpstr>
      </vt:variant>
      <vt:variant>
        <vt:i4>1</vt:i4>
      </vt:variant>
      <vt:variant>
        <vt:lpstr>Slide Titles</vt:lpstr>
      </vt:variant>
      <vt:variant>
        <vt:i4>13</vt:i4>
      </vt:variant>
    </vt:vector>
  </HeadingPairs>
  <TitlesOfParts>
    <vt:vector size="15" baseType="lpstr">
      <vt:lpstr>Blank Presentation</vt:lpstr>
      <vt:lpstr>!OLE_LINK1</vt:lpstr>
      <vt:lpstr>USC Institute for Creative Technologies</vt:lpstr>
      <vt:lpstr>ICT</vt:lpstr>
      <vt:lpstr>Core Areas</vt:lpstr>
      <vt:lpstr>UrbanSim</vt:lpstr>
      <vt:lpstr>Problem / Solution</vt:lpstr>
      <vt:lpstr>UrbanSim Learning Package </vt:lpstr>
      <vt:lpstr>UrbanSim Primer</vt:lpstr>
      <vt:lpstr>UrbanSim Practice Environment</vt:lpstr>
      <vt:lpstr>UrbanSim</vt:lpstr>
      <vt:lpstr>Systems Loosely Joined for Training</vt:lpstr>
      <vt:lpstr>Slide 11</vt:lpstr>
      <vt:lpstr>Slide 12</vt:lpstr>
      <vt:lpstr>Application Prototypes</vt:lpstr>
    </vt:vector>
  </TitlesOfParts>
  <Company>Dylan Tran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Dylan Tran User</dc:creator>
  <cp:lastModifiedBy>Randall Hill</cp:lastModifiedBy>
  <cp:revision>316</cp:revision>
  <cp:lastPrinted>2009-10-07T17:49:45Z</cp:lastPrinted>
  <dcterms:created xsi:type="dcterms:W3CDTF">2009-11-05T21:13:08Z</dcterms:created>
  <dcterms:modified xsi:type="dcterms:W3CDTF">2009-11-05T21:16:27Z</dcterms:modified>
</cp:coreProperties>
</file>