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9" r:id="rId4"/>
    <p:sldId id="260" r:id="rId5"/>
    <p:sldId id="262" r:id="rId6"/>
    <p:sldId id="261" r:id="rId7"/>
    <p:sldId id="282" r:id="rId8"/>
    <p:sldId id="306" r:id="rId9"/>
    <p:sldId id="307" r:id="rId10"/>
    <p:sldId id="287" r:id="rId11"/>
    <p:sldId id="288" r:id="rId12"/>
    <p:sldId id="289" r:id="rId13"/>
    <p:sldId id="290" r:id="rId14"/>
    <p:sldId id="301" r:id="rId15"/>
    <p:sldId id="308" r:id="rId16"/>
    <p:sldId id="283" r:id="rId17"/>
    <p:sldId id="263" r:id="rId18"/>
    <p:sldId id="302" r:id="rId19"/>
    <p:sldId id="304" r:id="rId20"/>
    <p:sldId id="305" r:id="rId21"/>
    <p:sldId id="291" r:id="rId22"/>
    <p:sldId id="293" r:id="rId23"/>
    <p:sldId id="294" r:id="rId24"/>
    <p:sldId id="299" r:id="rId25"/>
    <p:sldId id="30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2200"/>
    <a:srgbClr val="4C4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696" autoAdjust="0"/>
    <p:restoredTop sz="94660"/>
  </p:normalViewPr>
  <p:slideViewPr>
    <p:cSldViewPr>
      <p:cViewPr varScale="1">
        <p:scale>
          <a:sx n="92" d="100"/>
          <a:sy n="92" d="100"/>
        </p:scale>
        <p:origin x="-122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15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D7520-BF41-4E54-97AD-8EA3ED10F785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F7332-6F3C-43B0-9340-BC8646E52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5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text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66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43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95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626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13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23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02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67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17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66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07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3589206" y="6649759"/>
            <a:ext cx="19656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 smtClean="0">
                <a:solidFill>
                  <a:srgbClr val="F32200"/>
                </a:solidFill>
              </a:rPr>
              <a:t>Department of Informatics, UC Irvine</a:t>
            </a:r>
            <a:endParaRPr lang="en-US" sz="900" b="1" dirty="0">
              <a:solidFill>
                <a:srgbClr val="F3220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477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32200"/>
                </a:solidFill>
              </a:rPr>
              <a:t>SDCL</a:t>
            </a:r>
            <a:endParaRPr lang="en-US" sz="2400" b="1" dirty="0">
              <a:solidFill>
                <a:srgbClr val="F32200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645319" y="6649759"/>
            <a:ext cx="13965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rgbClr val="4C4C4C"/>
                </a:solidFill>
              </a:rPr>
              <a:t>Collaboration</a:t>
            </a:r>
            <a:r>
              <a:rPr lang="en-US" sz="900" b="1" dirty="0" smtClean="0"/>
              <a:t> </a:t>
            </a:r>
            <a:r>
              <a:rPr lang="en-US" sz="900" b="1" dirty="0" smtClean="0">
                <a:solidFill>
                  <a:srgbClr val="4C4C4C"/>
                </a:solidFill>
              </a:rPr>
              <a:t>Laboratory</a:t>
            </a:r>
            <a:endParaRPr lang="en-US" sz="900" b="1" dirty="0">
              <a:solidFill>
                <a:srgbClr val="4C4C4C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645319" y="6539298"/>
            <a:ext cx="1178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rgbClr val="4C4C4C"/>
                </a:solidFill>
              </a:rPr>
              <a:t>Software Design and</a:t>
            </a:r>
            <a:endParaRPr lang="en-US" sz="900" b="1" dirty="0">
              <a:solidFill>
                <a:srgbClr val="4C4C4C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169150" y="6632916"/>
            <a:ext cx="1974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>
                <a:solidFill>
                  <a:srgbClr val="F32200"/>
                </a:solidFill>
              </a:rPr>
              <a:t>sdcl.ics.uci.edu</a:t>
            </a:r>
            <a:r>
              <a:rPr lang="en-US" sz="900" b="1" baseline="0" dirty="0" smtClean="0">
                <a:solidFill>
                  <a:srgbClr val="F32200"/>
                </a:solidFill>
              </a:rPr>
              <a:t>  </a:t>
            </a:r>
            <a:fld id="{30ABF327-B19C-4A16-9796-EFEDB6CCAA30}" type="slidenum">
              <a:rPr lang="en-US" sz="900" b="1" smtClean="0">
                <a:solidFill>
                  <a:srgbClr val="F32200"/>
                </a:solidFill>
              </a:rPr>
              <a:pPr algn="r"/>
              <a:t>‹#›</a:t>
            </a:fld>
            <a:endParaRPr lang="en-US" sz="900" b="1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8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4C4C4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C4C4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C4C4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4C4C4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4C4C4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4C4C4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Informatics 121</a:t>
            </a:r>
            <a:br>
              <a:rPr lang="en-US" dirty="0" smtClean="0"/>
            </a:br>
            <a:r>
              <a:rPr lang="en-US" dirty="0" smtClean="0"/>
              <a:t>Software Design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 2</a:t>
            </a:r>
            <a:br>
              <a:rPr lang="en-US" dirty="0" smtClean="0"/>
            </a:br>
            <a:endParaRPr lang="en-US" dirty="0" smtClean="0"/>
          </a:p>
          <a:p>
            <a:r>
              <a:rPr lang="en-US" sz="1400" i="1" dirty="0"/>
              <a:t>Duplication of course material for any commercial purpose without the explicit written permission of the professor is prohibited.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19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How useful was it to create three designs in phase 1?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96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Did you attempt to build all three designs in phase 1?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08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did you learn during the first build phase?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44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did your second design phase focus 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01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Could you faithfully build your final design?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00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Did you faithfully build your final design?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17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Did you feel constrained by your design when you were building in phase 2?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25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was the most valuable phase, and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91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Would you rather have had a single, 1 hour long, build phase?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51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Did you want more time to experiment (i.e., build phase 1)?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51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One design exercise</a:t>
            </a:r>
          </a:p>
          <a:p>
            <a:endParaRPr lang="en-US" dirty="0"/>
          </a:p>
          <a:p>
            <a:r>
              <a:rPr lang="en-US" dirty="0" smtClean="0"/>
              <a:t>Reflection</a:t>
            </a:r>
          </a:p>
          <a:p>
            <a:endParaRPr lang="en-US" dirty="0"/>
          </a:p>
          <a:p>
            <a:r>
              <a:rPr lang="en-US" dirty="0" smtClean="0"/>
              <a:t>Second </a:t>
            </a:r>
            <a:r>
              <a:rPr lang="en-US" dirty="0" smtClean="0"/>
              <a:t>assignment</a:t>
            </a:r>
          </a:p>
          <a:p>
            <a:endParaRPr lang="en-US" dirty="0"/>
          </a:p>
          <a:p>
            <a:r>
              <a:rPr lang="en-US" i="1" dirty="0" smtClean="0"/>
              <a:t>Note: there will be a </a:t>
            </a:r>
            <a:r>
              <a:rPr lang="en-US" i="1" smtClean="0"/>
              <a:t>discussion Friday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16595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Did you want more time to design?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70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is the key idea underlying your final design?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21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influence did the constraints have?</a:t>
            </a:r>
          </a:p>
          <a:p>
            <a:pPr lvl="1"/>
            <a:r>
              <a:rPr lang="en-US" dirty="0" smtClean="0"/>
              <a:t>limited materials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upporting a can of Play-</a:t>
            </a:r>
            <a:r>
              <a:rPr lang="en-US" dirty="0" err="1" smtClean="0"/>
              <a:t>Doh</a:t>
            </a:r>
            <a:r>
              <a:rPr lang="en-US" dirty="0" smtClean="0"/>
              <a:t> in two places</a:t>
            </a:r>
          </a:p>
          <a:p>
            <a:pPr lvl="1"/>
            <a:r>
              <a:rPr lang="en-US" dirty="0" smtClean="0"/>
              <a:t>nature of the bases</a:t>
            </a:r>
          </a:p>
          <a:p>
            <a:pPr lvl="1"/>
            <a:r>
              <a:rPr lang="en-US" dirty="0" smtClean="0"/>
              <a:t>limited build time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33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How did you negotiate these constraints?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03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Which representation(s) did you use while designing?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49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past examples</a:t>
            </a:r>
            <a:endParaRPr lang="en-US" dirty="0"/>
          </a:p>
        </p:txBody>
      </p:sp>
      <p:pic>
        <p:nvPicPr>
          <p:cNvPr id="4" name="Picture 4" descr="DesignWeek1 1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352800"/>
            <a:ext cx="21717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DesignWeek1 1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352800"/>
            <a:ext cx="21717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DesignWeek1 10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923" y="1104900"/>
            <a:ext cx="281940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DesignWeek1 10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352800"/>
            <a:ext cx="21717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DesignWeek1 1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063" y="1104900"/>
            <a:ext cx="281940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92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Read “Chapter 1” by Alex Baker, Marian </a:t>
            </a:r>
            <a:r>
              <a:rPr lang="en-US" dirty="0" err="1" smtClean="0"/>
              <a:t>Petre</a:t>
            </a:r>
            <a:r>
              <a:rPr lang="en-US" dirty="0" smtClean="0"/>
              <a:t>, and André van der </a:t>
            </a:r>
            <a:r>
              <a:rPr lang="en-US" dirty="0" err="1" smtClean="0"/>
              <a:t>Hoek</a:t>
            </a:r>
            <a:endParaRPr lang="en-US" dirty="0" smtClean="0"/>
          </a:p>
          <a:p>
            <a:pPr lvl="1"/>
            <a:r>
              <a:rPr lang="en-US" dirty="0"/>
              <a:t>a</a:t>
            </a:r>
            <a:r>
              <a:rPr lang="en-US" dirty="0" smtClean="0"/>
              <a:t>vailable on the class web site</a:t>
            </a:r>
          </a:p>
          <a:p>
            <a:pPr lvl="1"/>
            <a:endParaRPr lang="en-US" dirty="0"/>
          </a:p>
          <a:p>
            <a:r>
              <a:rPr lang="en-US" dirty="0"/>
              <a:t>Provide a 1 page summary </a:t>
            </a:r>
            <a:r>
              <a:rPr lang="en-US" dirty="0" smtClean="0"/>
              <a:t>highlighting…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…five major </a:t>
            </a:r>
            <a:r>
              <a:rPr lang="en-US" dirty="0"/>
              <a:t>lessons to learn from this </a:t>
            </a:r>
            <a:r>
              <a:rPr lang="en-US" dirty="0" smtClean="0"/>
              <a:t>text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…how </a:t>
            </a:r>
            <a:r>
              <a:rPr lang="en-US" dirty="0"/>
              <a:t>these lessons relate to the </a:t>
            </a:r>
            <a:r>
              <a:rPr lang="en-US" dirty="0" smtClean="0"/>
              <a:t>design </a:t>
            </a:r>
            <a:r>
              <a:rPr lang="en-US" dirty="0"/>
              <a:t>exercises we performed in </a:t>
            </a:r>
            <a:r>
              <a:rPr lang="en-US" dirty="0" smtClean="0"/>
              <a:t>class today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Due Thursday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82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third design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Design and build a structure that spans two bases…</a:t>
            </a:r>
          </a:p>
          <a:p>
            <a:endParaRPr lang="en-US" dirty="0"/>
          </a:p>
          <a:p>
            <a:r>
              <a:rPr lang="en-US" dirty="0" smtClean="0"/>
              <a:t>…such that the distance between the two bases is maximized…</a:t>
            </a:r>
          </a:p>
          <a:p>
            <a:endParaRPr lang="en-US" dirty="0"/>
          </a:p>
          <a:p>
            <a:r>
              <a:rPr lang="en-US" dirty="0" smtClean="0"/>
              <a:t>…out of Play-</a:t>
            </a:r>
            <a:r>
              <a:rPr lang="en-US" dirty="0" err="1" smtClean="0"/>
              <a:t>Doh</a:t>
            </a:r>
            <a:r>
              <a:rPr lang="en-US" dirty="0" smtClean="0"/>
              <a:t>, wire, paper, and dowels…</a:t>
            </a:r>
          </a:p>
          <a:p>
            <a:endParaRPr lang="en-US" dirty="0"/>
          </a:p>
          <a:p>
            <a:r>
              <a:rPr lang="en-US" dirty="0" smtClean="0"/>
              <a:t>…in 1 hour.</a:t>
            </a:r>
          </a:p>
          <a:p>
            <a:endParaRPr lang="en-US" dirty="0"/>
          </a:p>
          <a:p>
            <a:r>
              <a:rPr lang="en-US" dirty="0" smtClean="0"/>
              <a:t>(We will take some pictures)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0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8 dowels</a:t>
            </a:r>
          </a:p>
          <a:p>
            <a:r>
              <a:rPr lang="en-US" dirty="0" smtClean="0"/>
              <a:t>3 feet of wire</a:t>
            </a:r>
          </a:p>
          <a:p>
            <a:r>
              <a:rPr lang="en-US" dirty="0" smtClean="0"/>
              <a:t>10 sheets of paper</a:t>
            </a:r>
          </a:p>
          <a:p>
            <a:r>
              <a:rPr lang="en-US" dirty="0" smtClean="0"/>
              <a:t>3 large cans of Play-</a:t>
            </a:r>
            <a:r>
              <a:rPr lang="en-US" dirty="0" err="1" smtClean="0"/>
              <a:t>Doh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19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Design, phase 1				20 minutes</a:t>
            </a:r>
            <a:br>
              <a:rPr lang="en-US" dirty="0" smtClean="0"/>
            </a:br>
            <a:r>
              <a:rPr lang="en-US" i="1" dirty="0" smtClean="0"/>
              <a:t>hand in 3 different candidate designs</a:t>
            </a:r>
          </a:p>
          <a:p>
            <a:endParaRPr lang="en-US" dirty="0" smtClean="0"/>
          </a:p>
          <a:p>
            <a:r>
              <a:rPr lang="en-US" dirty="0" smtClean="0"/>
              <a:t>Build, phase 1				15 minutes</a:t>
            </a:r>
          </a:p>
          <a:p>
            <a:endParaRPr lang="en-US" dirty="0" smtClean="0"/>
          </a:p>
          <a:p>
            <a:r>
              <a:rPr lang="en-US" dirty="0" smtClean="0"/>
              <a:t>Design, phase 2				15 minutes</a:t>
            </a:r>
            <a:br>
              <a:rPr lang="en-US" dirty="0" smtClean="0"/>
            </a:br>
            <a:r>
              <a:rPr lang="en-US" i="1" dirty="0" smtClean="0"/>
              <a:t>hand in 1 final design</a:t>
            </a:r>
          </a:p>
          <a:p>
            <a:endParaRPr lang="en-US" dirty="0" smtClean="0"/>
          </a:p>
          <a:p>
            <a:r>
              <a:rPr lang="en-US" dirty="0" smtClean="0"/>
              <a:t>Build, phase 2				10 minutes</a:t>
            </a:r>
          </a:p>
        </p:txBody>
      </p:sp>
    </p:spTree>
    <p:extLst>
      <p:ext uri="{BB962C8B-B14F-4D97-AF65-F5344CB8AC3E}">
        <p14:creationId xmlns:p14="http://schemas.microsoft.com/office/powerpoint/2010/main" val="407491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structure must be able to suspend, for a minimum of 15 seconds, one large, full can of Play-</a:t>
            </a:r>
            <a:r>
              <a:rPr lang="en-US" dirty="0" err="1" smtClean="0"/>
              <a:t>Doh</a:t>
            </a:r>
            <a:endParaRPr lang="en-US" dirty="0" smtClean="0"/>
          </a:p>
          <a:p>
            <a:pPr lvl="1"/>
            <a:r>
              <a:rPr lang="en-US" dirty="0" smtClean="0"/>
              <a:t>in the middle of the structure</a:t>
            </a:r>
          </a:p>
          <a:p>
            <a:pPr lvl="1"/>
            <a:r>
              <a:rPr lang="en-US" dirty="0" smtClean="0"/>
              <a:t>in one other place of your choosing</a:t>
            </a:r>
          </a:p>
          <a:p>
            <a:pPr lvl="2"/>
            <a:r>
              <a:rPr lang="en-US" dirty="0" smtClean="0"/>
              <a:t>not overlapping with a base</a:t>
            </a:r>
          </a:p>
          <a:p>
            <a:pPr lvl="2"/>
            <a:r>
              <a:rPr lang="en-US" dirty="0"/>
              <a:t>n</a:t>
            </a:r>
            <a:r>
              <a:rPr lang="en-US" dirty="0" smtClean="0"/>
              <a:t>ot overlapping with the middle</a:t>
            </a:r>
          </a:p>
          <a:p>
            <a:pPr lvl="2"/>
            <a:endParaRPr lang="en-US" dirty="0"/>
          </a:p>
          <a:p>
            <a:r>
              <a:rPr lang="en-US" dirty="0" smtClean="0"/>
              <a:t>The dowels and paper must remain in tact</a:t>
            </a:r>
          </a:p>
          <a:p>
            <a:endParaRPr lang="en-US" dirty="0"/>
          </a:p>
          <a:p>
            <a:r>
              <a:rPr lang="en-US" dirty="0" smtClean="0"/>
              <a:t>The structure as built should reflect the design you specified</a:t>
            </a:r>
          </a:p>
          <a:p>
            <a:endParaRPr lang="en-US" dirty="0"/>
          </a:p>
          <a:p>
            <a:r>
              <a:rPr lang="en-US" dirty="0" smtClean="0"/>
              <a:t>During design, you have no access to materials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91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Each member of the winning team receives a $25 Amazon.com gift card</a:t>
            </a:r>
          </a:p>
          <a:p>
            <a:endParaRPr lang="en-US" dirty="0"/>
          </a:p>
          <a:p>
            <a:r>
              <a:rPr lang="en-US" dirty="0" smtClean="0"/>
              <a:t>The longest span wins</a:t>
            </a:r>
          </a:p>
          <a:p>
            <a:pPr lvl="1"/>
            <a:r>
              <a:rPr lang="en-US" dirty="0" smtClean="0"/>
              <a:t>as long as it reflects the </a:t>
            </a:r>
            <a:r>
              <a:rPr lang="en-US" dirty="0"/>
              <a:t>design you </a:t>
            </a:r>
            <a:r>
              <a:rPr lang="en-US" dirty="0" smtClean="0"/>
              <a:t>specified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733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How much could you draw upon your existing knowledge of bridges?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7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How did you know what would and would not work?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33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C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SDCL</Template>
  <TotalTime>688</TotalTime>
  <Words>464</Words>
  <Application>Microsoft Office PowerPoint</Application>
  <PresentationFormat>On-screen Show (4:3)</PresentationFormat>
  <Paragraphs>100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SDCL</vt:lpstr>
      <vt:lpstr>Informatics 121 Software Design I</vt:lpstr>
      <vt:lpstr>Today’s lecture</vt:lpstr>
      <vt:lpstr>Your third design exercise</vt:lpstr>
      <vt:lpstr>Available materials</vt:lpstr>
      <vt:lpstr>Process</vt:lpstr>
      <vt:lpstr>Constraints</vt:lpstr>
      <vt:lpstr>Prize</vt:lpstr>
      <vt:lpstr>Reflection</vt:lpstr>
      <vt:lpstr>Reflection</vt:lpstr>
      <vt:lpstr>Reflection</vt:lpstr>
      <vt:lpstr>Reflection</vt:lpstr>
      <vt:lpstr>Reflection</vt:lpstr>
      <vt:lpstr>Reflection</vt:lpstr>
      <vt:lpstr>Reflection</vt:lpstr>
      <vt:lpstr>Reflection</vt:lpstr>
      <vt:lpstr>Reflection</vt:lpstr>
      <vt:lpstr>Reflection</vt:lpstr>
      <vt:lpstr>Reflection</vt:lpstr>
      <vt:lpstr>Reflection</vt:lpstr>
      <vt:lpstr>Reflection</vt:lpstr>
      <vt:lpstr>Reflection</vt:lpstr>
      <vt:lpstr>Reflection</vt:lpstr>
      <vt:lpstr>Reflection</vt:lpstr>
      <vt:lpstr>Reflection</vt:lpstr>
      <vt:lpstr>Some past examples</vt:lpstr>
      <vt:lpstr>Second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 van der Hoek</dc:creator>
  <cp:lastModifiedBy>Andre van der Hoek</cp:lastModifiedBy>
  <cp:revision>67</cp:revision>
  <dcterms:created xsi:type="dcterms:W3CDTF">2011-04-22T07:09:34Z</dcterms:created>
  <dcterms:modified xsi:type="dcterms:W3CDTF">2011-09-27T04:42:59Z</dcterms:modified>
</cp:coreProperties>
</file>