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388" r:id="rId2"/>
    <p:sldId id="518" r:id="rId3"/>
    <p:sldId id="389" r:id="rId4"/>
    <p:sldId id="570" r:id="rId5"/>
    <p:sldId id="568" r:id="rId6"/>
    <p:sldId id="525" r:id="rId7"/>
    <p:sldId id="526" r:id="rId8"/>
    <p:sldId id="527" r:id="rId9"/>
    <p:sldId id="528" r:id="rId10"/>
    <p:sldId id="529" r:id="rId11"/>
    <p:sldId id="530" r:id="rId12"/>
    <p:sldId id="531"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6" r:id="rId28"/>
    <p:sldId id="547" r:id="rId29"/>
    <p:sldId id="548" r:id="rId30"/>
    <p:sldId id="549" r:id="rId31"/>
    <p:sldId id="550" r:id="rId32"/>
    <p:sldId id="551" r:id="rId33"/>
    <p:sldId id="552" r:id="rId34"/>
    <p:sldId id="553" r:id="rId35"/>
    <p:sldId id="554" r:id="rId36"/>
    <p:sldId id="555" r:id="rId37"/>
    <p:sldId id="571" r:id="rId38"/>
    <p:sldId id="572" r:id="rId39"/>
    <p:sldId id="573" r:id="rId40"/>
    <p:sldId id="574" r:id="rId41"/>
    <p:sldId id="575" r:id="rId42"/>
    <p:sldId id="576" r:id="rId43"/>
    <p:sldId id="577" r:id="rId44"/>
    <p:sldId id="578" r:id="rId45"/>
    <p:sldId id="579" r:id="rId46"/>
    <p:sldId id="580" r:id="rId47"/>
    <p:sldId id="581" r:id="rId48"/>
    <p:sldId id="583"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596" r:id="rId62"/>
    <p:sldId id="597" r:id="rId63"/>
    <p:sldId id="598" r:id="rId64"/>
    <p:sldId id="599" r:id="rId65"/>
    <p:sldId id="600" r:id="rId66"/>
    <p:sldId id="601"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5" r:id="rId81"/>
    <p:sldId id="616" r:id="rId82"/>
    <p:sldId id="617" r:id="rId83"/>
    <p:sldId id="618" r:id="rId84"/>
    <p:sldId id="620" r:id="rId85"/>
    <p:sldId id="621" r:id="rId86"/>
    <p:sldId id="623" r:id="rId87"/>
    <p:sldId id="622" r:id="rId88"/>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32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96" autoAdjust="0"/>
    <p:restoredTop sz="94660"/>
  </p:normalViewPr>
  <p:slideViewPr>
    <p:cSldViewPr>
      <p:cViewPr varScale="1">
        <p:scale>
          <a:sx n="112" d="100"/>
          <a:sy n="112" d="100"/>
        </p:scale>
        <p:origin x="1206"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FED7520-BF41-4E54-97AD-8EA3ED10F785}" type="datetimeFigureOut">
              <a:rPr lang="en-US" smtClean="0"/>
              <a:t>11/18/2014</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 style</a:t>
            </a:r>
            <a:endParaRPr lang="en-US" dirty="0"/>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smtClean="0">
                <a:solidFill>
                  <a:srgbClr val="F32200"/>
                </a:solidFill>
              </a:rPr>
              <a:t>Department of Informatics, UC Irvine</a:t>
            </a:r>
            <a:endParaRPr lang="en-US" sz="900" b="1" dirty="0">
              <a:solidFill>
                <a:srgbClr val="F32200"/>
              </a:solidFill>
            </a:endParaRP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smtClean="0">
                <a:solidFill>
                  <a:srgbClr val="F32200"/>
                </a:solidFill>
              </a:rPr>
              <a:t>SDCL</a:t>
            </a:r>
            <a:endParaRPr lang="en-US" sz="2400" b="1" dirty="0">
              <a:solidFill>
                <a:srgbClr val="F32200"/>
              </a:solidFill>
            </a:endParaRP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smtClean="0">
                <a:solidFill>
                  <a:srgbClr val="4C4C4C"/>
                </a:solidFill>
              </a:rPr>
              <a:t>Collaboration</a:t>
            </a:r>
            <a:r>
              <a:rPr lang="en-US" sz="900" b="1" dirty="0" smtClean="0"/>
              <a:t> </a:t>
            </a:r>
            <a:r>
              <a:rPr lang="en-US" sz="900" b="1" dirty="0" smtClean="0">
                <a:solidFill>
                  <a:srgbClr val="4C4C4C"/>
                </a:solidFill>
              </a:rPr>
              <a:t>Laboratory</a:t>
            </a:r>
            <a:endParaRPr lang="en-US" sz="900" b="1" dirty="0">
              <a:solidFill>
                <a:srgbClr val="4C4C4C"/>
              </a:solidFill>
            </a:endParaRP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smtClean="0">
                <a:solidFill>
                  <a:srgbClr val="4C4C4C"/>
                </a:solidFill>
              </a:rPr>
              <a:t>Software Design and</a:t>
            </a:r>
            <a:endParaRPr lang="en-US" sz="900" b="1" dirty="0">
              <a:solidFill>
                <a:srgbClr val="4C4C4C"/>
              </a:solidFill>
            </a:endParaRP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smtClean="0">
                <a:solidFill>
                  <a:srgbClr val="F32200"/>
                </a:solidFill>
              </a:rPr>
              <a:t>sdcl.ics.uci.edu</a:t>
            </a:r>
            <a:r>
              <a:rPr lang="en-US" sz="900" b="1" baseline="0" dirty="0" smtClean="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www.youtube.com/v/GrV2SZuRPv0?hl=en_US&amp;version=2"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www.youtube.com/v/eqImEcz-6wA?version=2&amp;hl=en_U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Informatics 121</a:t>
            </a:r>
            <a:br>
              <a:rPr lang="en-US" dirty="0" smtClean="0"/>
            </a:br>
            <a:r>
              <a:rPr lang="en-US" dirty="0" smtClean="0"/>
              <a:t>Software Design I</a:t>
            </a:r>
            <a:endParaRPr lang="en-US" dirty="0"/>
          </a:p>
        </p:txBody>
      </p:sp>
      <p:sp>
        <p:nvSpPr>
          <p:cNvPr id="3" name="Subtitle 2"/>
          <p:cNvSpPr>
            <a:spLocks noGrp="1"/>
          </p:cNvSpPr>
          <p:nvPr>
            <p:ph type="subTitle" idx="1"/>
          </p:nvPr>
        </p:nvSpPr>
        <p:spPr/>
        <p:txBody>
          <a:bodyPr>
            <a:normAutofit/>
          </a:bodyPr>
          <a:lstStyle/>
          <a:p>
            <a:r>
              <a:rPr lang="en-US" dirty="0" smtClean="0"/>
              <a:t>Lecture 11</a:t>
            </a:r>
            <a:br>
              <a:rPr lang="en-US" dirty="0" smtClean="0"/>
            </a:br>
            <a:endParaRPr lang="en-US" dirty="0" smtClean="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86063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review the incident</a:t>
            </a:r>
            <a:endParaRPr lang="en-US" dirty="0"/>
          </a:p>
        </p:txBody>
      </p:sp>
      <p:sp>
        <p:nvSpPr>
          <p:cNvPr id="3" name="Content Placeholder 2"/>
          <p:cNvSpPr>
            <a:spLocks noGrp="1"/>
          </p:cNvSpPr>
          <p:nvPr>
            <p:ph idx="1"/>
          </p:nvPr>
        </p:nvSpPr>
        <p:spPr/>
        <p:txBody>
          <a:bodyPr>
            <a:normAutofit/>
          </a:bodyPr>
          <a:lstStyle/>
          <a:p>
            <a:r>
              <a:rPr lang="en-US" dirty="0" smtClean="0"/>
              <a:t>Document the critical incident</a:t>
            </a:r>
          </a:p>
          <a:p>
            <a:pPr lvl="1"/>
            <a:r>
              <a:rPr lang="en-US" dirty="0" smtClean="0"/>
              <a:t>circumstances</a:t>
            </a:r>
          </a:p>
          <a:p>
            <a:pPr lvl="1"/>
            <a:r>
              <a:rPr lang="en-US" dirty="0" smtClean="0"/>
              <a:t>user actions</a:t>
            </a:r>
          </a:p>
          <a:p>
            <a:pPr lvl="1"/>
            <a:r>
              <a:rPr lang="en-US" dirty="0" smtClean="0"/>
              <a:t>sentiment</a:t>
            </a:r>
          </a:p>
          <a:p>
            <a:pPr lvl="1"/>
            <a:r>
              <a:rPr lang="en-US" dirty="0" smtClean="0"/>
              <a:t>actual outcome</a:t>
            </a:r>
          </a:p>
          <a:p>
            <a:pPr lvl="1"/>
            <a:r>
              <a:rPr lang="en-US" dirty="0" smtClean="0"/>
              <a:t>desired outcome</a:t>
            </a:r>
          </a:p>
          <a:p>
            <a:endParaRPr lang="en-US" dirty="0"/>
          </a:p>
          <a:p>
            <a:r>
              <a:rPr lang="en-US" dirty="0" smtClean="0"/>
              <a:t>Recreate the incident</a:t>
            </a:r>
          </a:p>
          <a:p>
            <a:endParaRPr lang="en-US" dirty="0"/>
          </a:p>
          <a:p>
            <a:endParaRPr lang="en-US" dirty="0"/>
          </a:p>
        </p:txBody>
      </p:sp>
    </p:spTree>
    <p:extLst>
      <p:ext uri="{BB962C8B-B14F-4D97-AF65-F5344CB8AC3E}">
        <p14:creationId xmlns:p14="http://schemas.microsoft.com/office/powerpoint/2010/main" val="1872984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identify the issues</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a:t>“A power steering pressure hose in the engine may be the wrong length and could rub against a brake tube. That could create a hole in the tube, causing brake fluid to </a:t>
            </a:r>
            <a:r>
              <a:rPr lang="en-US" dirty="0" smtClean="0"/>
              <a:t>drain.”</a:t>
            </a:r>
            <a:br>
              <a:rPr lang="en-US" dirty="0" smtClean="0"/>
            </a:br>
            <a:endParaRPr lang="en-US" dirty="0"/>
          </a:p>
        </p:txBody>
      </p:sp>
      <p:pic>
        <p:nvPicPr>
          <p:cNvPr id="1030" name="Picture 6" descr="http://www.mmtimes.com/2010/info/510/toyota-prius-probl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53" y="3048000"/>
            <a:ext cx="2670123" cy="3257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07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report</a:t>
            </a:r>
            <a:endParaRPr lang="en-US" dirty="0"/>
          </a:p>
        </p:txBody>
      </p:sp>
      <p:sp>
        <p:nvSpPr>
          <p:cNvPr id="3" name="Content Placeholder 2"/>
          <p:cNvSpPr>
            <a:spLocks noGrp="1"/>
          </p:cNvSpPr>
          <p:nvPr>
            <p:ph sz="half" idx="1"/>
          </p:nvPr>
        </p:nvSpPr>
        <p:spPr>
          <a:noFill/>
        </p:spPr>
        <p:txBody>
          <a:bodyPr/>
          <a:lstStyle/>
          <a:p>
            <a:pPr marL="0" indent="0">
              <a:buNone/>
            </a:pPr>
            <a:r>
              <a:rPr lang="en-US" dirty="0"/>
              <a:t>“In this report, we </a:t>
            </a:r>
            <a:r>
              <a:rPr lang="en-US" dirty="0" smtClean="0"/>
              <a:t>detail our findings regarding </a:t>
            </a:r>
            <a:r>
              <a:rPr lang="en-US" smtClean="0"/>
              <a:t>the brake </a:t>
            </a:r>
            <a:r>
              <a:rPr lang="en-US" dirty="0" smtClean="0"/>
              <a:t>system of the Prius, and the reports we have received regarding its failure at certain safety-critical moments. Our </a:t>
            </a:r>
            <a:r>
              <a:rPr lang="en-US" dirty="0"/>
              <a:t>report is based </a:t>
            </a:r>
            <a:r>
              <a:rPr lang="en-US" dirty="0" smtClean="0"/>
              <a:t>on 57 interviews with individuals who experience the problem, and details the circumstances under which the problem occurred, the analysis we performed to unearth the root cause, and our suggestions for fixing the problem. …”</a:t>
            </a:r>
            <a:endParaRPr lang="en-US" dirty="0"/>
          </a:p>
        </p:txBody>
      </p:sp>
    </p:spTree>
    <p:extLst>
      <p:ext uri="{BB962C8B-B14F-4D97-AF65-F5344CB8AC3E}">
        <p14:creationId xmlns:p14="http://schemas.microsoft.com/office/powerpoint/2010/main" val="1065928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lstStyle/>
          <a:p>
            <a:r>
              <a:rPr lang="en-US" dirty="0" smtClean="0"/>
              <a:t>Access to rich accounts of the critical incident</a:t>
            </a:r>
          </a:p>
          <a:p>
            <a:endParaRPr lang="en-US" dirty="0"/>
          </a:p>
          <a:p>
            <a:r>
              <a:rPr lang="en-US" dirty="0" smtClean="0"/>
              <a:t>Ideally, a set of similar critical incidents with both positive and negative experiences</a:t>
            </a:r>
          </a:p>
          <a:p>
            <a:endParaRPr lang="en-US" dirty="0"/>
          </a:p>
          <a:p>
            <a:r>
              <a:rPr lang="en-US" dirty="0" smtClean="0"/>
              <a:t>Deep and careful analysis that avoids ‘foregone’ conclusions</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189424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Identifies how well the current design supports critical moments</a:t>
            </a:r>
          </a:p>
          <a:p>
            <a:r>
              <a:rPr lang="en-US" dirty="0" smtClean="0"/>
              <a:t>May well lead to suggestions that improve the design throughout, rather than just at a critical moment</a:t>
            </a:r>
          </a:p>
          <a:p>
            <a:r>
              <a:rPr lang="en-US" dirty="0" smtClean="0"/>
              <a:t>Helps avoid drastic, repeated failures in future</a:t>
            </a:r>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lstStyle/>
          <a:p>
            <a:r>
              <a:rPr lang="en-US" dirty="0" smtClean="0"/>
              <a:t>Focuses on patching the existing design, rather than fundamental innovation</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360012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Variants</a:t>
            </a:r>
            <a:endParaRPr lang="en-US" dirty="0"/>
          </a:p>
        </p:txBody>
      </p:sp>
      <p:sp>
        <p:nvSpPr>
          <p:cNvPr id="7" name="Content Placeholder 6"/>
          <p:cNvSpPr>
            <a:spLocks noGrp="1"/>
          </p:cNvSpPr>
          <p:nvPr>
            <p:ph sz="half" idx="1"/>
          </p:nvPr>
        </p:nvSpPr>
        <p:spPr/>
        <p:txBody>
          <a:bodyPr/>
          <a:lstStyle/>
          <a:p>
            <a:r>
              <a:rPr lang="en-US" dirty="0" smtClean="0"/>
              <a:t>Diary studies</a:t>
            </a:r>
          </a:p>
          <a:p>
            <a:endParaRPr lang="en-US" dirty="0" smtClean="0"/>
          </a:p>
          <a:p>
            <a:r>
              <a:rPr lang="en-US" dirty="0" smtClean="0"/>
              <a:t>Interviews</a:t>
            </a:r>
            <a:endParaRPr lang="en-US" dirty="0"/>
          </a:p>
        </p:txBody>
      </p:sp>
    </p:spTree>
    <p:extLst>
      <p:ext uri="{BB962C8B-B14F-4D97-AF65-F5344CB8AC3E}">
        <p14:creationId xmlns:p14="http://schemas.microsoft.com/office/powerpoint/2010/main" val="2307172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critical incident technique</a:t>
                      </a:r>
                    </a:p>
                    <a:p>
                      <a:pPr marL="171450" indent="-171450">
                        <a:buFont typeface="Arial" pitchFamily="34" charset="0"/>
                        <a:buChar char="•"/>
                      </a:pPr>
                      <a:r>
                        <a:rPr lang="en-US" sz="1200" dirty="0" smtClean="0">
                          <a:solidFill>
                            <a:srgbClr val="FF0000"/>
                          </a:solidFill>
                        </a:rPr>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1912951"/>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048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logging</a:t>
            </a:r>
            <a:endParaRPr lang="en-US" dirty="0"/>
          </a:p>
        </p:txBody>
      </p:sp>
      <p:sp>
        <p:nvSpPr>
          <p:cNvPr id="3" name="Content Placeholder 2"/>
          <p:cNvSpPr>
            <a:spLocks noGrp="1"/>
          </p:cNvSpPr>
          <p:nvPr>
            <p:ph sz="half" idx="1"/>
          </p:nvPr>
        </p:nvSpPr>
        <p:spPr/>
        <p:txBody>
          <a:bodyPr/>
          <a:lstStyle/>
          <a:p>
            <a:r>
              <a:rPr lang="en-US" dirty="0" smtClean="0"/>
              <a:t>Interaction logging is the process of purposefully and automatically collecting data regarding the interaction behavior of users</a:t>
            </a:r>
          </a:p>
        </p:txBody>
      </p:sp>
      <p:pic>
        <p:nvPicPr>
          <p:cNvPr id="3074" name="Picture 2" descr="http://care2x.files.wordpress.com/2008/08/user_lo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8967"/>
            <a:ext cx="6096000" cy="327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066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Decide what to measure</a:t>
            </a:r>
          </a:p>
          <a:p>
            <a:endParaRPr lang="en-US" dirty="0"/>
          </a:p>
          <a:p>
            <a:r>
              <a:rPr lang="en-US" dirty="0" smtClean="0"/>
              <a:t>Decide how to measure</a:t>
            </a:r>
          </a:p>
          <a:p>
            <a:endParaRPr lang="en-US" dirty="0"/>
          </a:p>
          <a:p>
            <a:r>
              <a:rPr lang="en-US" dirty="0" smtClean="0"/>
              <a:t>Implement and deploy</a:t>
            </a:r>
          </a:p>
          <a:p>
            <a:endParaRPr lang="en-US" dirty="0"/>
          </a:p>
          <a:p>
            <a:r>
              <a:rPr lang="en-US" dirty="0" smtClean="0"/>
              <a:t>Analyze</a:t>
            </a:r>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2328184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decide </a:t>
            </a:r>
            <a:r>
              <a:rPr lang="en-US" dirty="0" smtClean="0"/>
              <a:t>what to measure</a:t>
            </a:r>
            <a:endParaRPr lang="en-US" dirty="0"/>
          </a:p>
        </p:txBody>
      </p:sp>
      <p:sp>
        <p:nvSpPr>
          <p:cNvPr id="3" name="Content Placeholder 2"/>
          <p:cNvSpPr>
            <a:spLocks noGrp="1"/>
          </p:cNvSpPr>
          <p:nvPr>
            <p:ph sz="half" idx="1"/>
          </p:nvPr>
        </p:nvSpPr>
        <p:spPr/>
        <p:txBody>
          <a:bodyPr/>
          <a:lstStyle/>
          <a:p>
            <a:r>
              <a:rPr lang="en-US" dirty="0" smtClean="0"/>
              <a:t>How often do the nurses invoke the help function?</a:t>
            </a:r>
          </a:p>
          <a:p>
            <a:endParaRPr lang="en-US" dirty="0"/>
          </a:p>
          <a:p>
            <a:r>
              <a:rPr lang="en-US" dirty="0" smtClean="0"/>
              <a:t>What is the most frequently used part of the program?</a:t>
            </a:r>
          </a:p>
          <a:p>
            <a:endParaRPr lang="en-US" dirty="0"/>
          </a:p>
          <a:p>
            <a:r>
              <a:rPr lang="en-US" dirty="0" smtClean="0"/>
              <a:t>Which parts of the program are rarely, or never, used?</a:t>
            </a:r>
          </a:p>
          <a:p>
            <a:endParaRPr lang="en-US" dirty="0"/>
          </a:p>
          <a:p>
            <a:r>
              <a:rPr lang="en-US" dirty="0" smtClean="0"/>
              <a:t>How much time do nurses spend entering patient info?</a:t>
            </a:r>
            <a:endParaRPr lang="en-US" dirty="0"/>
          </a:p>
        </p:txBody>
      </p:sp>
    </p:spTree>
    <p:extLst>
      <p:ext uri="{BB962C8B-B14F-4D97-AF65-F5344CB8AC3E}">
        <p14:creationId xmlns:p14="http://schemas.microsoft.com/office/powerpoint/2010/main" val="62390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half" idx="1"/>
          </p:nvPr>
        </p:nvSpPr>
        <p:spPr/>
        <p:txBody>
          <a:bodyPr/>
          <a:lstStyle/>
          <a:p>
            <a:r>
              <a:rPr lang="en-US" dirty="0"/>
              <a:t>There will be </a:t>
            </a:r>
            <a:r>
              <a:rPr lang="en-US" i="1" dirty="0" smtClean="0"/>
              <a:t>no </a:t>
            </a:r>
            <a:r>
              <a:rPr lang="en-US" dirty="0" smtClean="0"/>
              <a:t>discussion </a:t>
            </a:r>
            <a:r>
              <a:rPr lang="en-US" dirty="0"/>
              <a:t>this Friday</a:t>
            </a:r>
          </a:p>
          <a:p>
            <a:endParaRPr lang="en-US" dirty="0"/>
          </a:p>
        </p:txBody>
      </p:sp>
    </p:spTree>
    <p:extLst>
      <p:ext uri="{BB962C8B-B14F-4D97-AF65-F5344CB8AC3E}">
        <p14:creationId xmlns:p14="http://schemas.microsoft.com/office/powerpoint/2010/main" val="1839804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a:t>
            </a:r>
            <a:r>
              <a:rPr lang="en-US" dirty="0"/>
              <a:t>decide </a:t>
            </a:r>
            <a:r>
              <a:rPr lang="en-US" dirty="0" smtClean="0"/>
              <a:t>how to measure</a:t>
            </a:r>
            <a:endParaRPr lang="en-US" dirty="0"/>
          </a:p>
        </p:txBody>
      </p:sp>
      <p:sp>
        <p:nvSpPr>
          <p:cNvPr id="3" name="Content Placeholder 2"/>
          <p:cNvSpPr>
            <a:spLocks noGrp="1"/>
          </p:cNvSpPr>
          <p:nvPr>
            <p:ph sz="half" idx="1"/>
          </p:nvPr>
        </p:nvSpPr>
        <p:spPr/>
        <p:txBody>
          <a:bodyPr/>
          <a:lstStyle/>
          <a:p>
            <a:r>
              <a:rPr lang="en-US" dirty="0" smtClean="0"/>
              <a:t>Instrument the software to track all menu invocations  </a:t>
            </a:r>
          </a:p>
          <a:p>
            <a:pPr lvl="1"/>
            <a:r>
              <a:rPr lang="en-US" dirty="0" smtClean="0"/>
              <a:t>help</a:t>
            </a:r>
          </a:p>
          <a:p>
            <a:pPr lvl="1"/>
            <a:r>
              <a:rPr lang="en-US" dirty="0" smtClean="0"/>
              <a:t>most frequently used</a:t>
            </a:r>
          </a:p>
          <a:p>
            <a:pPr lvl="1"/>
            <a:r>
              <a:rPr lang="en-US" dirty="0" smtClean="0"/>
              <a:t>rarely, if ever, used</a:t>
            </a:r>
          </a:p>
          <a:p>
            <a:pPr lvl="1"/>
            <a:endParaRPr lang="en-US" dirty="0"/>
          </a:p>
          <a:p>
            <a:r>
              <a:rPr lang="en-US" dirty="0" smtClean="0"/>
              <a:t>Instrument the software to measure the time it takes from the first to the last field that a nurse fills out, as well as the time it then takes to submit</a:t>
            </a:r>
          </a:p>
          <a:p>
            <a:pPr lvl="1"/>
            <a:r>
              <a:rPr lang="en-US" dirty="0" smtClean="0"/>
              <a:t>time spent entering patient info</a:t>
            </a:r>
            <a:endParaRPr lang="en-US" dirty="0"/>
          </a:p>
        </p:txBody>
      </p:sp>
    </p:spTree>
    <p:extLst>
      <p:ext uri="{BB962C8B-B14F-4D97-AF65-F5344CB8AC3E}">
        <p14:creationId xmlns:p14="http://schemas.microsoft.com/office/powerpoint/2010/main" val="380452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implement and deploy</a:t>
            </a:r>
            <a:endParaRPr lang="en-US" dirty="0"/>
          </a:p>
        </p:txBody>
      </p:sp>
      <p:sp>
        <p:nvSpPr>
          <p:cNvPr id="3" name="Content Placeholder 2"/>
          <p:cNvSpPr>
            <a:spLocks noGrp="1"/>
          </p:cNvSpPr>
          <p:nvPr>
            <p:ph idx="1"/>
          </p:nvPr>
        </p:nvSpPr>
        <p:spPr/>
        <p:txBody>
          <a:bodyPr>
            <a:normAutofit/>
          </a:bodyPr>
          <a:lstStyle/>
          <a:p>
            <a:r>
              <a:rPr lang="en-US" dirty="0" smtClean="0"/>
              <a:t>Straightforward, as it typically does not include any visible changes to the user</a:t>
            </a:r>
          </a:p>
          <a:p>
            <a:endParaRPr lang="en-US" dirty="0"/>
          </a:p>
          <a:p>
            <a:r>
              <a:rPr lang="en-US" dirty="0" smtClean="0"/>
              <a:t>Be mindful of privacy laws and concerns</a:t>
            </a:r>
          </a:p>
          <a:p>
            <a:pPr lvl="1"/>
            <a:endParaRPr lang="en-US" dirty="0"/>
          </a:p>
        </p:txBody>
      </p:sp>
    </p:spTree>
    <p:extLst>
      <p:ext uri="{BB962C8B-B14F-4D97-AF65-F5344CB8AC3E}">
        <p14:creationId xmlns:p14="http://schemas.microsoft.com/office/powerpoint/2010/main" val="3197497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analyze</a:t>
            </a:r>
            <a:endParaRPr lang="en-US" dirty="0"/>
          </a:p>
        </p:txBody>
      </p:sp>
      <p:sp>
        <p:nvSpPr>
          <p:cNvPr id="3" name="Content Placeholder 2"/>
          <p:cNvSpPr>
            <a:spLocks noGrp="1"/>
          </p:cNvSpPr>
          <p:nvPr>
            <p:ph idx="1"/>
          </p:nvPr>
        </p:nvSpPr>
        <p:spPr/>
        <p:txBody>
          <a:bodyPr>
            <a:normAutofit/>
          </a:bodyPr>
          <a:lstStyle/>
          <a:p>
            <a:r>
              <a:rPr lang="en-US" dirty="0" smtClean="0"/>
              <a:t>On average, help is invoked three times a day</a:t>
            </a:r>
          </a:p>
          <a:p>
            <a:endParaRPr lang="en-US" dirty="0"/>
          </a:p>
          <a:p>
            <a:r>
              <a:rPr lang="en-US" dirty="0" smtClean="0"/>
              <a:t>Entering patient information and entering prescription information are the two most often used parts of the program, followed by entering insurance information</a:t>
            </a:r>
          </a:p>
          <a:p>
            <a:endParaRPr lang="en-US" dirty="0"/>
          </a:p>
          <a:p>
            <a:r>
              <a:rPr lang="en-US" dirty="0" smtClean="0"/>
              <a:t>Patient contact information is never entered</a:t>
            </a:r>
          </a:p>
          <a:p>
            <a:pPr lvl="1"/>
            <a:endParaRPr lang="en-US" dirty="0"/>
          </a:p>
          <a:p>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1980082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graphs</a:t>
            </a:r>
            <a:endParaRPr lang="en-US" dirty="0"/>
          </a:p>
        </p:txBody>
      </p:sp>
      <p:sp>
        <p:nvSpPr>
          <p:cNvPr id="3" name="Content Placeholder 2"/>
          <p:cNvSpPr>
            <a:spLocks noGrp="1"/>
          </p:cNvSpPr>
          <p:nvPr>
            <p:ph sz="half" idx="1"/>
          </p:nvPr>
        </p:nvSpPr>
        <p:spPr/>
        <p:txBody>
          <a:bodyPr>
            <a:normAutofit/>
          </a:bodyPr>
          <a:lstStyle/>
          <a:p>
            <a:r>
              <a:rPr lang="en-US" dirty="0" smtClean="0"/>
              <a:t>Notation is strongly dependent on the type of information captured in the logs and the analyses performed on it</a:t>
            </a:r>
            <a:endParaRPr lang="en-US" dirty="0"/>
          </a:p>
          <a:p>
            <a:endParaRPr lang="en-US" dirty="0"/>
          </a:p>
          <a:p>
            <a:endParaRPr lang="en-US" dirty="0" smtClean="0"/>
          </a:p>
          <a:p>
            <a:pPr lvl="1"/>
            <a:endParaRPr lang="en-US" dirty="0"/>
          </a:p>
        </p:txBody>
      </p:sp>
      <p:pic>
        <p:nvPicPr>
          <p:cNvPr id="6146" name="Picture 2" descr="http://logrhythm.com/portals/0/images/log-analysis-bar-grap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5943600" cy="3128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38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notation: word clouds</a:t>
            </a:r>
            <a:endParaRPr lang="en-US" dirty="0"/>
          </a:p>
        </p:txBody>
      </p:sp>
      <p:sp>
        <p:nvSpPr>
          <p:cNvPr id="3" name="Content Placeholder 2"/>
          <p:cNvSpPr>
            <a:spLocks noGrp="1"/>
          </p:cNvSpPr>
          <p:nvPr>
            <p:ph sz="half" idx="1"/>
          </p:nvPr>
        </p:nvSpPr>
        <p:spPr/>
        <p:txBody>
          <a:bodyPr>
            <a:normAutofit/>
          </a:bodyPr>
          <a:lstStyle/>
          <a:p>
            <a:r>
              <a:rPr lang="en-US" dirty="0" smtClean="0"/>
              <a:t>Notation is strongly dependent on the type of information captured in the logs and the analyses performed on it</a:t>
            </a:r>
            <a:endParaRPr lang="en-US" dirty="0"/>
          </a:p>
          <a:p>
            <a:endParaRPr lang="en-US" dirty="0"/>
          </a:p>
          <a:p>
            <a:endParaRPr lang="en-US" dirty="0" smtClean="0"/>
          </a:p>
          <a:p>
            <a:pPr lvl="1"/>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0"/>
            <a:ext cx="8305800" cy="139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467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lstStyle/>
          <a:p>
            <a:r>
              <a:rPr lang="en-US" dirty="0" smtClean="0"/>
              <a:t>Rich and detailed information captured in the logs</a:t>
            </a:r>
          </a:p>
          <a:p>
            <a:endParaRPr lang="en-US" dirty="0"/>
          </a:p>
          <a:p>
            <a:r>
              <a:rPr lang="en-US" dirty="0" smtClean="0"/>
              <a:t>Requires strong analytic capabilities, typically with tool support</a:t>
            </a:r>
          </a:p>
          <a:p>
            <a:endParaRPr lang="en-US" dirty="0"/>
          </a:p>
          <a:p>
            <a:r>
              <a:rPr lang="en-US" dirty="0" smtClean="0"/>
              <a:t>Specific, focused questions</a:t>
            </a:r>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46877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a:xfrm>
            <a:off x="457200" y="2174874"/>
            <a:ext cx="4040188" cy="4149725"/>
          </a:xfrm>
        </p:spPr>
        <p:txBody>
          <a:bodyPr>
            <a:normAutofit/>
          </a:bodyPr>
          <a:lstStyle/>
          <a:p>
            <a:r>
              <a:rPr lang="en-US" dirty="0" smtClean="0"/>
              <a:t>Reveals actual user behavior</a:t>
            </a:r>
          </a:p>
          <a:p>
            <a:r>
              <a:rPr lang="en-US" dirty="0" smtClean="0"/>
              <a:t>Sets a baseline for comparison to future designs</a:t>
            </a:r>
          </a:p>
          <a:p>
            <a:r>
              <a:rPr lang="en-US" dirty="0" smtClean="0"/>
              <a:t>Once built, can help to identify shifting trends in user behavior over time</a:t>
            </a:r>
          </a:p>
          <a:p>
            <a:r>
              <a:rPr lang="en-US" dirty="0" smtClean="0"/>
              <a:t>Logs are persistent, and can be revisited for other analyses later</a:t>
            </a:r>
          </a:p>
          <a:p>
            <a:endParaRPr lang="en-US" dirty="0" smtClean="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lstStyle/>
          <a:p>
            <a:r>
              <a:rPr lang="en-US" dirty="0" smtClean="0"/>
              <a:t>Only reveals behavior, not how the user actually experiences the product</a:t>
            </a:r>
          </a:p>
          <a:p>
            <a:r>
              <a:rPr lang="en-US" dirty="0" smtClean="0"/>
              <a:t>Limited to the current system; does not focus on innovation</a:t>
            </a:r>
          </a:p>
          <a:p>
            <a:r>
              <a:rPr lang="en-US" dirty="0" smtClean="0"/>
              <a:t>Analysis is only as good as the data that is captured</a:t>
            </a:r>
          </a:p>
          <a:p>
            <a:endParaRPr lang="en-US" dirty="0" smtClean="0"/>
          </a:p>
          <a:p>
            <a:endParaRPr lang="en-US" dirty="0"/>
          </a:p>
          <a:p>
            <a:endParaRPr lang="en-US" dirty="0"/>
          </a:p>
        </p:txBody>
      </p:sp>
    </p:spTree>
    <p:extLst>
      <p:ext uri="{BB962C8B-B14F-4D97-AF65-F5344CB8AC3E}">
        <p14:creationId xmlns:p14="http://schemas.microsoft.com/office/powerpoint/2010/main" val="1075822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critical incident technique</a:t>
                      </a:r>
                    </a:p>
                    <a:p>
                      <a:pPr marL="171450" indent="-171450">
                        <a:buFont typeface="Arial" pitchFamily="34" charset="0"/>
                        <a:buChar char="•"/>
                      </a:pPr>
                      <a:r>
                        <a:rPr lang="en-US" sz="1200" dirty="0" smtClean="0">
                          <a:solidFill>
                            <a:schemeClr val="tx1"/>
                          </a:solidFill>
                        </a:rPr>
                        <a:t>interaction logging</a:t>
                      </a:r>
                    </a:p>
                    <a:p>
                      <a:pPr marL="171450" indent="-171450">
                        <a:buFont typeface="Arial" pitchFamily="34" charset="0"/>
                        <a:buChar char="•"/>
                      </a:pPr>
                      <a:r>
                        <a:rPr lang="en-US" sz="1200" dirty="0" smtClean="0">
                          <a:solidFill>
                            <a:srgbClr val="FF0000"/>
                          </a:solidFill>
                        </a:rPr>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1912951"/>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318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Personas</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smtClean="0"/>
              <a:t>Personas is the process of developing meaningful and relatable user profiles that capture common behaviors</a:t>
            </a:r>
          </a:p>
        </p:txBody>
      </p:sp>
      <p:pic>
        <p:nvPicPr>
          <p:cNvPr id="1026" name="Picture 2" descr="http://b-i.forbesimg.com/louiscolumbus/files/2013/03/Microsoft-pers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2514600"/>
            <a:ext cx="5411760" cy="388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10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Collect data through field research</a:t>
            </a:r>
          </a:p>
          <a:p>
            <a:endParaRPr lang="en-US" dirty="0"/>
          </a:p>
          <a:p>
            <a:r>
              <a:rPr lang="en-US" dirty="0" smtClean="0"/>
              <a:t>Segment the users into archetypes</a:t>
            </a:r>
          </a:p>
          <a:p>
            <a:endParaRPr lang="en-US" dirty="0"/>
          </a:p>
          <a:p>
            <a:r>
              <a:rPr lang="en-US" dirty="0" smtClean="0"/>
              <a:t>Create the personas</a:t>
            </a:r>
            <a:endParaRPr lang="en-US" dirty="0"/>
          </a:p>
          <a:p>
            <a:endParaRPr lang="en-US" dirty="0" smtClean="0"/>
          </a:p>
          <a:p>
            <a:pPr lvl="1"/>
            <a:endParaRPr lang="en-US" dirty="0"/>
          </a:p>
        </p:txBody>
      </p:sp>
    </p:spTree>
    <p:extLst>
      <p:ext uri="{BB962C8B-B14F-4D97-AF65-F5344CB8AC3E}">
        <p14:creationId xmlns:p14="http://schemas.microsoft.com/office/powerpoint/2010/main" val="1035619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half" idx="1"/>
          </p:nvPr>
        </p:nvSpPr>
        <p:spPr/>
        <p:txBody>
          <a:bodyPr/>
          <a:lstStyle/>
          <a:p>
            <a:r>
              <a:rPr lang="en-US" dirty="0" smtClean="0"/>
              <a:t>Design methods (interaction </a:t>
            </a:r>
            <a:r>
              <a:rPr lang="en-US" smtClean="0"/>
              <a:t>design)</a:t>
            </a:r>
            <a:endParaRPr lang="en-US" dirty="0"/>
          </a:p>
          <a:p>
            <a:endParaRPr lang="en-US" dirty="0" smtClean="0"/>
          </a:p>
        </p:txBody>
      </p:sp>
    </p:spTree>
    <p:extLst>
      <p:ext uri="{BB962C8B-B14F-4D97-AF65-F5344CB8AC3E}">
        <p14:creationId xmlns:p14="http://schemas.microsoft.com/office/powerpoint/2010/main" val="15410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609600"/>
          </a:xfrm>
        </p:spPr>
        <p:txBody>
          <a:bodyPr>
            <a:normAutofit/>
          </a:bodyPr>
          <a:lstStyle/>
          <a:p>
            <a:r>
              <a:rPr lang="en-US" dirty="0" smtClean="0"/>
              <a:t>Example: collect data through field research</a:t>
            </a:r>
            <a:endParaRPr lang="en-US" dirty="0"/>
          </a:p>
        </p:txBody>
      </p:sp>
      <p:sp>
        <p:nvSpPr>
          <p:cNvPr id="12" name="Content Placeholder 2"/>
          <p:cNvSpPr>
            <a:spLocks noGrp="1"/>
          </p:cNvSpPr>
          <p:nvPr>
            <p:ph idx="1"/>
          </p:nvPr>
        </p:nvSpPr>
        <p:spPr>
          <a:xfrm>
            <a:off x="457200" y="1600200"/>
            <a:ext cx="8176260" cy="4525963"/>
          </a:xfrm>
        </p:spPr>
        <p:txBody>
          <a:bodyPr>
            <a:normAutofit/>
          </a:bodyPr>
          <a:lstStyle/>
          <a:p>
            <a:r>
              <a:rPr lang="en-US" dirty="0" smtClean="0"/>
              <a:t>Observations</a:t>
            </a:r>
          </a:p>
          <a:p>
            <a:endParaRPr lang="en-US" dirty="0"/>
          </a:p>
          <a:p>
            <a:r>
              <a:rPr lang="en-US" dirty="0" smtClean="0"/>
              <a:t>Interviews</a:t>
            </a:r>
          </a:p>
          <a:p>
            <a:endParaRPr lang="en-US" dirty="0"/>
          </a:p>
          <a:p>
            <a:r>
              <a:rPr lang="en-US" dirty="0" smtClean="0"/>
              <a:t>Ethnography</a:t>
            </a:r>
            <a:endParaRPr lang="en-US" dirty="0"/>
          </a:p>
        </p:txBody>
      </p:sp>
    </p:spTree>
    <p:extLst>
      <p:ext uri="{BB962C8B-B14F-4D97-AF65-F5344CB8AC3E}">
        <p14:creationId xmlns:p14="http://schemas.microsoft.com/office/powerpoint/2010/main" val="240332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segment the users into archetypes</a:t>
            </a:r>
            <a:endParaRPr lang="en-US" dirty="0"/>
          </a:p>
        </p:txBody>
      </p:sp>
      <p:sp>
        <p:nvSpPr>
          <p:cNvPr id="3" name="Content Placeholder 2"/>
          <p:cNvSpPr>
            <a:spLocks noGrp="1"/>
          </p:cNvSpPr>
          <p:nvPr>
            <p:ph idx="1"/>
          </p:nvPr>
        </p:nvSpPr>
        <p:spPr/>
        <p:txBody>
          <a:bodyPr>
            <a:normAutofit/>
          </a:bodyPr>
          <a:lstStyle/>
          <a:p>
            <a:r>
              <a:rPr lang="en-US" dirty="0" smtClean="0"/>
              <a:t>Organize the individual users into groups</a:t>
            </a:r>
          </a:p>
          <a:p>
            <a:pPr lvl="1"/>
            <a:r>
              <a:rPr lang="en-US" dirty="0" smtClean="0"/>
              <a:t>affinity diagramming</a:t>
            </a:r>
          </a:p>
          <a:p>
            <a:pPr lvl="1"/>
            <a:r>
              <a:rPr lang="en-US" dirty="0" smtClean="0"/>
              <a:t>two-dimensional axes</a:t>
            </a:r>
          </a:p>
          <a:p>
            <a:pPr lvl="1"/>
            <a:r>
              <a:rPr lang="en-US" dirty="0" smtClean="0"/>
              <a:t>informal clustering</a:t>
            </a:r>
          </a:p>
          <a:p>
            <a:endParaRPr lang="en-US" dirty="0"/>
          </a:p>
          <a:p>
            <a:r>
              <a:rPr lang="en-US" dirty="0" smtClean="0"/>
              <a:t>Typically repeated multiple times to explore different user characteristics</a:t>
            </a:r>
          </a:p>
          <a:p>
            <a:endParaRPr lang="en-US" dirty="0"/>
          </a:p>
          <a:p>
            <a:r>
              <a:rPr lang="en-US" dirty="0" smtClean="0"/>
              <a:t>Recombine characteristics into hypothetical users who are both representative of a larger group and different amongst each other</a:t>
            </a:r>
            <a:endParaRPr lang="en-US" dirty="0"/>
          </a:p>
        </p:txBody>
      </p:sp>
    </p:spTree>
    <p:extLst>
      <p:ext uri="{BB962C8B-B14F-4D97-AF65-F5344CB8AC3E}">
        <p14:creationId xmlns:p14="http://schemas.microsoft.com/office/powerpoint/2010/main" val="4236367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create the personas</a:t>
            </a:r>
            <a:endParaRPr lang="en-US" dirty="0"/>
          </a:p>
        </p:txBody>
      </p:sp>
      <p:sp>
        <p:nvSpPr>
          <p:cNvPr id="3" name="Content Placeholder 2"/>
          <p:cNvSpPr>
            <a:spLocks noGrp="1"/>
          </p:cNvSpPr>
          <p:nvPr>
            <p:ph idx="1"/>
          </p:nvPr>
        </p:nvSpPr>
        <p:spPr/>
        <p:txBody>
          <a:bodyPr>
            <a:normAutofit/>
          </a:bodyPr>
          <a:lstStyle/>
          <a:p>
            <a:r>
              <a:rPr lang="en-US" dirty="0" smtClean="0"/>
              <a:t>Name the archetype and associate an image</a:t>
            </a:r>
          </a:p>
          <a:p>
            <a:endParaRPr lang="en-US" dirty="0"/>
          </a:p>
          <a:p>
            <a:r>
              <a:rPr lang="en-US" dirty="0" smtClean="0"/>
              <a:t>Briefly introduce their life situation</a:t>
            </a:r>
          </a:p>
          <a:p>
            <a:endParaRPr lang="en-US" dirty="0" smtClean="0"/>
          </a:p>
          <a:p>
            <a:r>
              <a:rPr lang="en-US" dirty="0" smtClean="0"/>
              <a:t>Briefly describe their goals</a:t>
            </a:r>
          </a:p>
          <a:p>
            <a:endParaRPr lang="en-US" dirty="0"/>
          </a:p>
          <a:p>
            <a:r>
              <a:rPr lang="en-US" dirty="0" smtClean="0"/>
              <a:t>Briefly describe their characteristic behaviors </a:t>
            </a:r>
            <a:endParaRPr lang="en-US" dirty="0"/>
          </a:p>
          <a:p>
            <a:endParaRPr lang="en-US" dirty="0" smtClean="0"/>
          </a:p>
          <a:p>
            <a:r>
              <a:rPr lang="en-US" dirty="0" smtClean="0"/>
              <a:t>Usually, between three and five personas are created, at most one page each</a:t>
            </a:r>
            <a:endParaRPr lang="en-US" dirty="0"/>
          </a:p>
        </p:txBody>
      </p:sp>
    </p:spTree>
    <p:extLst>
      <p:ext uri="{BB962C8B-B14F-4D97-AF65-F5344CB8AC3E}">
        <p14:creationId xmlns:p14="http://schemas.microsoft.com/office/powerpoint/2010/main" val="38341297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cards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smtClean="0"/>
          </a:p>
          <a:p>
            <a:pPr lvl="1"/>
            <a:endParaRPr lang="en-US" dirty="0"/>
          </a:p>
        </p:txBody>
      </p:sp>
      <p:pic>
        <p:nvPicPr>
          <p:cNvPr id="4" name="Picture 2" descr="http://hello.boagworld.com/wp-content/uploads/2010/11/persona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581650" cy="408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6804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table</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smtClean="0"/>
          </a:p>
          <a:p>
            <a:pPr lvl="1"/>
            <a:endParaRPr lang="en-US" dirty="0"/>
          </a:p>
        </p:txBody>
      </p:sp>
      <p:pic>
        <p:nvPicPr>
          <p:cNvPr id="3074" name="Picture 2" descr="http://wiki.openmoko.org/images/3/31/Sample_perso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599"/>
            <a:ext cx="692467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063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smtClean="0"/>
              <a:t>Must be based on actual, in-depth field research</a:t>
            </a:r>
          </a:p>
          <a:p>
            <a:endParaRPr lang="en-US" dirty="0"/>
          </a:p>
          <a:p>
            <a:r>
              <a:rPr lang="en-US" dirty="0" smtClean="0"/>
              <a:t>Must focus on key differentiating characteristics that might influence the design project</a:t>
            </a:r>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596825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a:xfrm>
            <a:off x="457200" y="2174874"/>
            <a:ext cx="4040188" cy="4149725"/>
          </a:xfrm>
        </p:spPr>
        <p:txBody>
          <a:bodyPr>
            <a:normAutofit/>
          </a:bodyPr>
          <a:lstStyle/>
          <a:p>
            <a:r>
              <a:rPr lang="en-US" dirty="0" smtClean="0"/>
              <a:t>Explicitly brings users into the design process</a:t>
            </a:r>
          </a:p>
          <a:p>
            <a:r>
              <a:rPr lang="en-US" dirty="0" smtClean="0"/>
              <a:t>Builds a shared understanding of the audience among the design team members</a:t>
            </a:r>
          </a:p>
          <a:p>
            <a:r>
              <a:rPr lang="en-US" dirty="0" smtClean="0"/>
              <a:t>Provides an implicit test for future design ideas</a:t>
            </a:r>
          </a:p>
          <a:p>
            <a:r>
              <a:rPr lang="en-US" dirty="0" smtClean="0"/>
              <a:t>Helps focus on essence</a:t>
            </a:r>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Might distance the designer from actual users and overly focus on the personas</a:t>
            </a:r>
          </a:p>
          <a:p>
            <a:r>
              <a:rPr lang="en-US" dirty="0" smtClean="0"/>
              <a:t>Might distance the designer from a-typical users</a:t>
            </a:r>
          </a:p>
          <a:p>
            <a:r>
              <a:rPr lang="en-US" dirty="0" smtClean="0"/>
              <a:t>Tends to work less well for design projects involving complex work practices</a:t>
            </a:r>
            <a:endParaRPr lang="en-US" dirty="0"/>
          </a:p>
        </p:txBody>
      </p:sp>
    </p:spTree>
    <p:extLst>
      <p:ext uri="{BB962C8B-B14F-4D97-AF65-F5344CB8AC3E}">
        <p14:creationId xmlns:p14="http://schemas.microsoft.com/office/powerpoint/2010/main" val="1031709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3300453"/>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402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Storyboarding</a:t>
            </a:r>
            <a:endParaRPr lang="en-US" dirty="0"/>
          </a:p>
        </p:txBody>
      </p:sp>
      <p:sp>
        <p:nvSpPr>
          <p:cNvPr id="3" name="Content Placeholder 2"/>
          <p:cNvSpPr>
            <a:spLocks noGrp="1"/>
          </p:cNvSpPr>
          <p:nvPr>
            <p:ph sz="half" idx="1"/>
          </p:nvPr>
        </p:nvSpPr>
        <p:spPr/>
        <p:txBody>
          <a:bodyPr/>
          <a:lstStyle/>
          <a:p>
            <a:r>
              <a:rPr lang="en-US" dirty="0" smtClean="0"/>
              <a:t>Storyboarding is the process of visually communicating expected interactions in context</a:t>
            </a:r>
            <a:endParaRPr lang="en-US" dirty="0"/>
          </a:p>
          <a:p>
            <a:endParaRPr lang="en-US" dirty="0"/>
          </a:p>
        </p:txBody>
      </p:sp>
      <p:pic>
        <p:nvPicPr>
          <p:cNvPr id="6" name="Picture 4" descr="http://leapfrog.nl/blog/wp-content/uploads/2007/12/img_60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57" y="3000294"/>
            <a:ext cx="5267076" cy="29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929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sz="half" idx="1"/>
          </p:nvPr>
        </p:nvSpPr>
        <p:spPr/>
        <p:txBody>
          <a:bodyPr/>
          <a:lstStyle/>
          <a:p>
            <a:r>
              <a:rPr lang="en-US" dirty="0" smtClean="0"/>
              <a:t>Decide upon interaction</a:t>
            </a:r>
          </a:p>
          <a:p>
            <a:endParaRPr lang="en-US" dirty="0"/>
          </a:p>
          <a:p>
            <a:r>
              <a:rPr lang="en-US" dirty="0" smtClean="0"/>
              <a:t>Decide upon story to be told</a:t>
            </a:r>
          </a:p>
          <a:p>
            <a:endParaRPr lang="en-US" dirty="0"/>
          </a:p>
          <a:p>
            <a:r>
              <a:rPr lang="en-US" dirty="0" smtClean="0"/>
              <a:t>Decide upon level of artistic detail</a:t>
            </a:r>
          </a:p>
          <a:p>
            <a:endParaRPr lang="en-US" dirty="0"/>
          </a:p>
          <a:p>
            <a:r>
              <a:rPr lang="en-US" dirty="0" smtClean="0"/>
              <a:t>Draw and annotate story</a:t>
            </a:r>
            <a:endParaRPr lang="en-US" dirty="0"/>
          </a:p>
          <a:p>
            <a:endParaRPr lang="en-US" dirty="0"/>
          </a:p>
          <a:p>
            <a:r>
              <a:rPr lang="en-US" dirty="0" smtClean="0"/>
              <a:t>Iterate</a:t>
            </a:r>
          </a:p>
        </p:txBody>
      </p:sp>
    </p:spTree>
    <p:extLst>
      <p:ext uri="{BB962C8B-B14F-4D97-AF65-F5344CB8AC3E}">
        <p14:creationId xmlns:p14="http://schemas.microsoft.com/office/powerpoint/2010/main" val="2235463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Intermezzo</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Experts are skeptical</a:t>
            </a:r>
          </a:p>
          <a:p>
            <a:endParaRPr lang="en-US" dirty="0"/>
          </a:p>
          <a:p>
            <a:r>
              <a:rPr lang="en-US" dirty="0" smtClean="0"/>
              <a:t>Experts simulate continually</a:t>
            </a:r>
          </a:p>
          <a:p>
            <a:endParaRPr lang="en-US" dirty="0"/>
          </a:p>
          <a:p>
            <a:r>
              <a:rPr lang="en-US" dirty="0" smtClean="0"/>
              <a:t>Experts draw examples alongside their diagrams</a:t>
            </a:r>
          </a:p>
          <a:p>
            <a:endParaRPr lang="en-US" dirty="0"/>
          </a:p>
          <a:p>
            <a:r>
              <a:rPr lang="en-US" dirty="0" smtClean="0"/>
              <a:t>Experts test across representations</a:t>
            </a:r>
          </a:p>
          <a:p>
            <a:endParaRPr lang="en-US" dirty="0"/>
          </a:p>
          <a:p>
            <a:r>
              <a:rPr lang="en-US" dirty="0" smtClean="0"/>
              <a:t>Experts prototype concepts</a:t>
            </a:r>
          </a:p>
          <a:p>
            <a:endParaRPr lang="en-US" dirty="0"/>
          </a:p>
          <a:p>
            <a:r>
              <a:rPr lang="en-US" dirty="0" smtClean="0"/>
              <a:t>Experts involve the user</a:t>
            </a:r>
          </a:p>
          <a:p>
            <a:endParaRPr lang="en-US" dirty="0"/>
          </a:p>
          <a:p>
            <a:r>
              <a:rPr lang="en-US" dirty="0" smtClean="0"/>
              <a:t>Experts are alert to evidence that challenges their theory</a:t>
            </a:r>
            <a:endParaRPr lang="en-US" dirty="0"/>
          </a:p>
        </p:txBody>
      </p:sp>
    </p:spTree>
    <p:extLst>
      <p:ext uri="{BB962C8B-B14F-4D97-AF65-F5344CB8AC3E}">
        <p14:creationId xmlns:p14="http://schemas.microsoft.com/office/powerpoint/2010/main" val="13901533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upon interaction</a:t>
            </a:r>
            <a:endParaRPr lang="en-US" dirty="0"/>
          </a:p>
        </p:txBody>
      </p:sp>
      <p:sp>
        <p:nvSpPr>
          <p:cNvPr id="3" name="Content Placeholder 2"/>
          <p:cNvSpPr>
            <a:spLocks noGrp="1"/>
          </p:cNvSpPr>
          <p:nvPr>
            <p:ph sz="half" idx="1"/>
          </p:nvPr>
        </p:nvSpPr>
        <p:spPr/>
        <p:txBody>
          <a:bodyPr/>
          <a:lstStyle/>
          <a:p>
            <a:r>
              <a:rPr lang="en-US" dirty="0" smtClean="0"/>
              <a:t>Mary is exploring the online book collection</a:t>
            </a:r>
          </a:p>
          <a:p>
            <a:endParaRPr lang="en-US" dirty="0"/>
          </a:p>
          <a:p>
            <a:r>
              <a:rPr lang="en-US" dirty="0" smtClean="0"/>
              <a:t>Mary is reading an excerpt from one book</a:t>
            </a:r>
          </a:p>
          <a:p>
            <a:endParaRPr lang="en-US" dirty="0"/>
          </a:p>
          <a:p>
            <a:r>
              <a:rPr lang="en-US" dirty="0" smtClean="0"/>
              <a:t>Tom buys the book in his car</a:t>
            </a:r>
          </a:p>
          <a:p>
            <a:endParaRPr lang="en-US" dirty="0"/>
          </a:p>
          <a:p>
            <a:endParaRPr lang="en-US" dirty="0"/>
          </a:p>
        </p:txBody>
      </p:sp>
    </p:spTree>
    <p:extLst>
      <p:ext uri="{BB962C8B-B14F-4D97-AF65-F5344CB8AC3E}">
        <p14:creationId xmlns:p14="http://schemas.microsoft.com/office/powerpoint/2010/main" val="1393047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 upon story to be told</a:t>
            </a:r>
            <a:endParaRPr lang="en-US" dirty="0"/>
          </a:p>
        </p:txBody>
      </p:sp>
      <p:sp>
        <p:nvSpPr>
          <p:cNvPr id="3" name="Content Placeholder 2"/>
          <p:cNvSpPr>
            <a:spLocks noGrp="1"/>
          </p:cNvSpPr>
          <p:nvPr>
            <p:ph sz="half" idx="1"/>
          </p:nvPr>
        </p:nvSpPr>
        <p:spPr/>
        <p:txBody>
          <a:bodyPr/>
          <a:lstStyle/>
          <a:p>
            <a:r>
              <a:rPr lang="en-US" dirty="0" smtClean="0"/>
              <a:t>While Mary is exploring the online book collection, she is pleasantly surprised to find that an author that she liked before has written a new book and she orders it</a:t>
            </a:r>
          </a:p>
          <a:p>
            <a:endParaRPr lang="en-US" dirty="0"/>
          </a:p>
          <a:p>
            <a:r>
              <a:rPr lang="en-US" dirty="0" smtClean="0"/>
              <a:t>While Mary is exploring the online book collection, she very much likes the automated recommendation that the system makes based on books she purchased in the past</a:t>
            </a:r>
          </a:p>
          <a:p>
            <a:endParaRPr lang="en-US" dirty="0"/>
          </a:p>
          <a:p>
            <a:r>
              <a:rPr lang="en-US" dirty="0" smtClean="0"/>
              <a:t>While Tom is driving in the car, he uses his mobile phone to order the book, but has to stop to actually type in requisite credit card information on the ordering screen</a:t>
            </a:r>
            <a:endParaRPr lang="en-US" dirty="0"/>
          </a:p>
        </p:txBody>
      </p:sp>
    </p:spTree>
    <p:extLst>
      <p:ext uri="{BB962C8B-B14F-4D97-AF65-F5344CB8AC3E}">
        <p14:creationId xmlns:p14="http://schemas.microsoft.com/office/powerpoint/2010/main" val="3645459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decide upon level of artistic detail</a:t>
            </a:r>
            <a:endParaRPr lang="en-US" dirty="0"/>
          </a:p>
        </p:txBody>
      </p:sp>
      <p:pic>
        <p:nvPicPr>
          <p:cNvPr id="4" name="Picture 2" descr="http://wireframes.linowski.ca/wp-content/themes/darwin/images/full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541643"/>
            <a:ext cx="3862633" cy="26657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hadowboxpictures.com/blog/wp-content/uploads/2012/12/stickfig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3962400" cy="292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6347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draw and annotate story</a:t>
            </a:r>
            <a:endParaRPr lang="en-US" dirty="0"/>
          </a:p>
        </p:txBody>
      </p:sp>
      <p:pic>
        <p:nvPicPr>
          <p:cNvPr id="6" name="Picture 2" descr="http://www.preattentive.com/wp-content/uploads/2010/10/Storyboard-Neurotracking-Usability-Stud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371600"/>
            <a:ext cx="5715000" cy="4582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544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iterate</a:t>
            </a:r>
            <a:endParaRPr lang="en-US" dirty="0"/>
          </a:p>
        </p:txBody>
      </p:sp>
      <p:pic>
        <p:nvPicPr>
          <p:cNvPr id="1026" name="Picture 2" descr="http://net.typepad.com/net/storyboard_mf-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78012" y="1700804"/>
            <a:ext cx="533400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61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storyboard</a:t>
            </a:r>
            <a:endParaRPr lang="en-US" dirty="0"/>
          </a:p>
        </p:txBody>
      </p:sp>
      <p:pic>
        <p:nvPicPr>
          <p:cNvPr id="5" name="Picture 4" descr="http://leapfrog.nl/blog/wp-content/uploads/2007/12/img_60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4457" y="2133600"/>
            <a:ext cx="5267076" cy="296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3911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smtClean="0"/>
              <a:t>Develop short effective stories</a:t>
            </a:r>
          </a:p>
          <a:p>
            <a:endParaRPr lang="en-US" dirty="0" smtClean="0"/>
          </a:p>
          <a:p>
            <a:r>
              <a:rPr lang="en-US" dirty="0" smtClean="0"/>
              <a:t>Apply a strong </a:t>
            </a:r>
            <a:r>
              <a:rPr lang="en-US" dirty="0"/>
              <a:t>sense of </a:t>
            </a:r>
            <a:r>
              <a:rPr lang="en-US" dirty="0" smtClean="0"/>
              <a:t>aesthetics</a:t>
            </a:r>
            <a:endParaRPr lang="en-US" dirty="0"/>
          </a:p>
          <a:p>
            <a:endParaRPr lang="en-US" dirty="0"/>
          </a:p>
          <a:p>
            <a:r>
              <a:rPr lang="en-US" dirty="0"/>
              <a:t>Must be open to </a:t>
            </a:r>
            <a:r>
              <a:rPr lang="en-US" dirty="0" smtClean="0"/>
              <a:t>storyboarding multiple ideas</a:t>
            </a:r>
            <a:endParaRPr lang="en-US" dirty="0"/>
          </a:p>
          <a:p>
            <a:endParaRPr lang="en-US" dirty="0"/>
          </a:p>
          <a:p>
            <a:r>
              <a:rPr lang="en-US" dirty="0"/>
              <a:t>Should have a definite sense of possible solutions</a:t>
            </a:r>
          </a:p>
          <a:p>
            <a:endParaRPr lang="en-US" dirty="0"/>
          </a:p>
          <a:p>
            <a:r>
              <a:rPr lang="en-US" dirty="0"/>
              <a:t>Collaborate</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14839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a:t>Tangible nature invites early </a:t>
            </a:r>
            <a:r>
              <a:rPr lang="en-US" dirty="0" smtClean="0"/>
              <a:t>feedback</a:t>
            </a:r>
            <a:endParaRPr lang="en-US" dirty="0"/>
          </a:p>
          <a:p>
            <a:r>
              <a:rPr lang="en-US" dirty="0" smtClean="0"/>
              <a:t>Brings </a:t>
            </a:r>
            <a:r>
              <a:rPr lang="en-US" dirty="0"/>
              <a:t>an increased focus on </a:t>
            </a:r>
            <a:r>
              <a:rPr lang="en-US" dirty="0" smtClean="0"/>
              <a:t>how the </a:t>
            </a:r>
            <a:r>
              <a:rPr lang="en-US" dirty="0"/>
              <a:t>users might </a:t>
            </a:r>
            <a:r>
              <a:rPr lang="en-US" dirty="0" smtClean="0"/>
              <a:t>expect to interact </a:t>
            </a:r>
            <a:r>
              <a:rPr lang="en-US" dirty="0"/>
              <a:t>with the </a:t>
            </a:r>
            <a:r>
              <a:rPr lang="en-US" dirty="0" smtClean="0"/>
              <a:t>product</a:t>
            </a:r>
            <a:endParaRPr lang="en-US" dirty="0"/>
          </a:p>
          <a:p>
            <a:r>
              <a:rPr lang="en-US" dirty="0" smtClean="0"/>
              <a:t>Builds </a:t>
            </a:r>
            <a:r>
              <a:rPr lang="en-US" dirty="0"/>
              <a:t>a shared understanding of the audience </a:t>
            </a:r>
            <a:r>
              <a:rPr lang="en-US" dirty="0" smtClean="0"/>
              <a:t>and interactions among </a:t>
            </a:r>
            <a:r>
              <a:rPr lang="en-US" dirty="0"/>
              <a:t>the design </a:t>
            </a:r>
            <a:r>
              <a:rPr lang="en-US" dirty="0" smtClean="0"/>
              <a:t>team</a:t>
            </a:r>
            <a:endParaRPr lang="en-US" dirty="0"/>
          </a:p>
          <a:p>
            <a:r>
              <a:rPr lang="en-US" dirty="0"/>
              <a:t>Provides an implicit </a:t>
            </a:r>
            <a:r>
              <a:rPr lang="en-US" dirty="0" smtClean="0"/>
              <a:t>baseline for </a:t>
            </a:r>
            <a:r>
              <a:rPr lang="en-US" dirty="0"/>
              <a:t>future design ideas</a:t>
            </a:r>
          </a:p>
          <a:p>
            <a:endParaRPr lang="en-US" dirty="0"/>
          </a:p>
          <a:p>
            <a:endParaRPr lang="en-US" dirty="0"/>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Stops well short of designing the actual interface in detail</a:t>
            </a:r>
          </a:p>
          <a:p>
            <a:r>
              <a:rPr lang="en-US" dirty="0"/>
              <a:t>Might distance the designer from undocumented </a:t>
            </a:r>
            <a:r>
              <a:rPr lang="en-US" dirty="0" smtClean="0"/>
              <a:t>storyboards</a:t>
            </a:r>
            <a:endParaRPr lang="en-US" dirty="0"/>
          </a:p>
          <a:p>
            <a:r>
              <a:rPr lang="en-US" dirty="0"/>
              <a:t>Can be difficult to ensure that the </a:t>
            </a:r>
            <a:r>
              <a:rPr lang="en-US" dirty="0" smtClean="0"/>
              <a:t>storyboards represent </a:t>
            </a:r>
            <a:r>
              <a:rPr lang="en-US" dirty="0"/>
              <a:t>the audience accurately</a:t>
            </a:r>
          </a:p>
          <a:p>
            <a:endParaRPr lang="en-US" dirty="0"/>
          </a:p>
          <a:p>
            <a:endParaRPr lang="en-US" dirty="0"/>
          </a:p>
          <a:p>
            <a:endParaRPr lang="en-US" dirty="0"/>
          </a:p>
        </p:txBody>
      </p:sp>
    </p:spTree>
    <p:extLst>
      <p:ext uri="{BB962C8B-B14F-4D97-AF65-F5344CB8AC3E}">
        <p14:creationId xmlns:p14="http://schemas.microsoft.com/office/powerpoint/2010/main" val="30376124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rgbClr val="FF0000"/>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3300453"/>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226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Prototyping</a:t>
            </a:r>
            <a:endParaRPr lang="en-US" dirty="0"/>
          </a:p>
        </p:txBody>
      </p:sp>
      <p:sp>
        <p:nvSpPr>
          <p:cNvPr id="3" name="Content Placeholder 2"/>
          <p:cNvSpPr>
            <a:spLocks noGrp="1"/>
          </p:cNvSpPr>
          <p:nvPr>
            <p:ph sz="half" idx="1"/>
          </p:nvPr>
        </p:nvSpPr>
        <p:spPr/>
        <p:txBody>
          <a:bodyPr/>
          <a:lstStyle/>
          <a:p>
            <a:r>
              <a:rPr lang="en-US" dirty="0" smtClean="0"/>
              <a:t>Prototyping is the process of creating tangible artifacts embedding the envisioned design solution </a:t>
            </a:r>
            <a:endParaRPr lang="en-US" dirty="0"/>
          </a:p>
          <a:p>
            <a:endParaRPr lang="en-US" dirty="0"/>
          </a:p>
        </p:txBody>
      </p:sp>
      <p:pic>
        <p:nvPicPr>
          <p:cNvPr id="1026" name="Picture 2" descr="http://hci.stanford.edu/courses/cs247/2009/handouts/prototype_tab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34910"/>
            <a:ext cx="28575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41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design methods</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711575700"/>
              </p:ext>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solidFill>
                            <a:schemeClr val="tx1"/>
                          </a:solidFill>
                        </a:rPr>
                        <a:t>competitive testing</a:t>
                      </a:r>
                    </a:p>
                    <a:p>
                      <a:pPr marL="171450" indent="-171450">
                        <a:buFont typeface="Arial" pitchFamily="34" charset="0"/>
                        <a:buChar char="•"/>
                      </a:pPr>
                      <a:r>
                        <a:rPr lang="en-US" sz="1200" dirty="0" smtClean="0">
                          <a:solidFill>
                            <a:schemeClr val="tx1"/>
                          </a:solidFill>
                        </a:rPr>
                        <a:t>contextual</a:t>
                      </a:r>
                      <a:r>
                        <a:rPr lang="en-US" sz="1200" baseline="0" dirty="0" smtClean="0">
                          <a:solidFill>
                            <a:schemeClr val="tx1"/>
                          </a:solidFill>
                        </a:rPr>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feature comparison</a:t>
                      </a:r>
                    </a:p>
                    <a:p>
                      <a:pPr marL="171450" indent="-171450">
                        <a:buFont typeface="Arial" pitchFamily="34" charset="0"/>
                        <a:buChar char="•"/>
                      </a:pPr>
                      <a:r>
                        <a:rPr lang="en-US" sz="1200" baseline="0" dirty="0" smtClean="0">
                          <a:solidFill>
                            <a:schemeClr val="tx1"/>
                          </a:solidFill>
                        </a:rPr>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critical incident technique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interaction logging</a:t>
                      </a:r>
                    </a:p>
                    <a:p>
                      <a:pPr marL="171450" indent="-171450">
                        <a:buFont typeface="Arial" pitchFamily="34" charset="0"/>
                        <a:buChar char="•"/>
                      </a:pPr>
                      <a:r>
                        <a:rPr lang="en-US" sz="1200" dirty="0" smtClean="0">
                          <a:solidFill>
                            <a:srgbClr val="FF0000"/>
                          </a:solidFill>
                        </a:rPr>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scenarios</a:t>
                      </a:r>
                      <a:endParaRPr lang="en-US" sz="1200" dirty="0">
                        <a:solidFill>
                          <a:schemeClr val="tx1"/>
                        </a:solidFill>
                      </a:endParaRPr>
                    </a:p>
                  </a:txBody>
                  <a:tcPr/>
                </a:tc>
                <a:tc>
                  <a:txBody>
                    <a:bodyPr/>
                    <a:lstStyle/>
                    <a:p>
                      <a:pPr marL="171450" indent="-171450">
                        <a:buFont typeface="Arial" pitchFamily="34" charset="0"/>
                        <a:buChar char="•"/>
                      </a:pPr>
                      <a:r>
                        <a:rPr lang="en-US" sz="1200" dirty="0" smtClean="0">
                          <a:solidFill>
                            <a:schemeClr val="tx1"/>
                          </a:solidFill>
                        </a:rPr>
                        <a:t>framework assessment</a:t>
                      </a:r>
                    </a:p>
                    <a:p>
                      <a:pPr marL="171450" indent="-171450">
                        <a:buFont typeface="Arial" pitchFamily="34" charset="0"/>
                        <a:buChar char="•"/>
                      </a:pPr>
                      <a:r>
                        <a:rPr lang="en-US" sz="1200" dirty="0" smtClean="0">
                          <a:solidFill>
                            <a:schemeClr val="tx1"/>
                          </a:solidFill>
                        </a:rPr>
                        <a:t>model-driven</a:t>
                      </a:r>
                      <a:r>
                        <a:rPr lang="en-US" sz="1200" baseline="0" dirty="0" smtClean="0">
                          <a:solidFill>
                            <a:schemeClr val="tx1"/>
                          </a:solidFill>
                        </a:rPr>
                        <a:t> engineering</a:t>
                      </a:r>
                      <a:endParaRPr lang="en-US" sz="1200" dirty="0" smtClean="0">
                        <a:solidFill>
                          <a:schemeClr val="tx1"/>
                        </a:solidFill>
                      </a:endParaRPr>
                    </a:p>
                    <a:p>
                      <a:pPr marL="171450" indent="-171450">
                        <a:buFont typeface="Arial" pitchFamily="34" charset="0"/>
                        <a:buChar char="•"/>
                      </a:pPr>
                      <a:r>
                        <a:rPr lang="en-US" sz="1200" dirty="0" smtClean="0">
                          <a:solidFill>
                            <a:schemeClr val="tx1"/>
                          </a:solidFill>
                        </a:rPr>
                        <a:t>quality-function-deployment</a:t>
                      </a:r>
                    </a:p>
                    <a:p>
                      <a:pPr marL="171450" indent="-171450">
                        <a:buFont typeface="Arial" pitchFamily="34" charset="0"/>
                        <a:buChar char="•"/>
                      </a:pPr>
                      <a:r>
                        <a:rPr lang="en-US" sz="1200" dirty="0" smtClean="0">
                          <a:solidFill>
                            <a:schemeClr val="tx1"/>
                          </a:solidFill>
                        </a:rPr>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world modeling</a:t>
                      </a:r>
                    </a:p>
                  </a:txBody>
                  <a:tcPr/>
                </a:tc>
                <a:tc>
                  <a:txBody>
                    <a:bodyPr/>
                    <a:lstStyle/>
                    <a:p>
                      <a:pPr marL="171450" indent="-171450">
                        <a:buFont typeface="Arial" pitchFamily="34" charset="0"/>
                        <a:buChar char="•"/>
                      </a:pPr>
                      <a:r>
                        <a:rPr lang="en-US" sz="1200" baseline="0" dirty="0" smtClean="0">
                          <a:solidFill>
                            <a:schemeClr val="tx1"/>
                          </a:solidFill>
                        </a:rPr>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solidFill>
                            <a:schemeClr val="tx1"/>
                          </a:solidFill>
                        </a:rPr>
                        <a:t>test-driven design</a:t>
                      </a:r>
                      <a:endParaRPr lang="en-US" sz="1200" b="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visualization</a:t>
                      </a:r>
                    </a:p>
                    <a:p>
                      <a:pPr marL="0" indent="0">
                        <a:buFont typeface="Arial" pitchFamily="34" charset="0"/>
                        <a:buNone/>
                      </a:pPr>
                      <a:endParaRPr lang="en-US" sz="1200" baseline="0" dirty="0" smtClean="0">
                        <a:solidFill>
                          <a:schemeClr val="tx1"/>
                        </a:solidFill>
                      </a:endParaRPr>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mind mapping</a:t>
                      </a:r>
                    </a:p>
                    <a:p>
                      <a:pPr marL="171450" indent="-171450">
                        <a:buFont typeface="Arial" pitchFamily="34" charset="0"/>
                        <a:buChar char="•"/>
                      </a:pPr>
                      <a:r>
                        <a:rPr lang="en-US" sz="1200" dirty="0" smtClean="0">
                          <a:solidFill>
                            <a:schemeClr val="tx1"/>
                          </a:solidFill>
                        </a:rPr>
                        <a:t>morphological</a:t>
                      </a:r>
                      <a:r>
                        <a:rPr lang="en-US" sz="1200" baseline="0" dirty="0" smtClean="0">
                          <a:solidFill>
                            <a:schemeClr val="tx1"/>
                          </a:solidFill>
                        </a:rPr>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participatory design</a:t>
                      </a:r>
                    </a:p>
                    <a:p>
                      <a:pPr marL="171450" indent="-171450">
                        <a:buFont typeface="Arial" pitchFamily="34" charset="0"/>
                        <a:buChar char="•"/>
                      </a:pPr>
                      <a:r>
                        <a:rPr lang="en-US" sz="1200" dirty="0" smtClean="0">
                          <a:solidFill>
                            <a:srgbClr val="FF0000"/>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storyboarding</a:t>
                      </a:r>
                    </a:p>
                    <a:p>
                      <a:pPr marL="0" indent="0">
                        <a:buFont typeface="Arial" pitchFamily="34" charset="0"/>
                        <a:buNone/>
                      </a:pPr>
                      <a:endParaRPr lang="en-US" sz="1200" dirty="0">
                        <a:solidFill>
                          <a:srgbClr val="FF0000"/>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architectural </a:t>
                      </a:r>
                      <a:r>
                        <a:rPr lang="en-US" sz="1200" baseline="0" dirty="0" smtClean="0">
                          <a:solidFill>
                            <a:schemeClr val="tx1"/>
                          </a:solidFill>
                        </a:rPr>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generative programming</a:t>
                      </a:r>
                      <a:endParaRPr lang="en-US" sz="1200" baseline="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component reuse</a:t>
                      </a:r>
                      <a:endParaRPr lang="en-US" sz="120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solidFill>
                            <a:schemeClr val="tx1"/>
                          </a:solidFill>
                        </a:rPr>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pair programming</a:t>
                      </a:r>
                    </a:p>
                    <a:p>
                      <a:pPr marL="171450" indent="-171450">
                        <a:buFont typeface="Arial" pitchFamily="34" charset="0"/>
                        <a:buChar char="•"/>
                      </a:pPr>
                      <a:r>
                        <a:rPr lang="en-US" sz="1200" dirty="0" smtClean="0">
                          <a:solidFill>
                            <a:schemeClr val="tx1"/>
                          </a:solidFill>
                        </a:rPr>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solidFill>
                            <a:schemeClr val="tx1"/>
                          </a:solidFill>
                        </a:rPr>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wizard of </a:t>
                      </a:r>
                      <a:r>
                        <a:rPr lang="en-US" sz="1200" dirty="0" err="1" smtClean="0">
                          <a:solidFill>
                            <a:schemeClr val="tx1"/>
                          </a:solidFill>
                        </a:rPr>
                        <a:t>oz</a:t>
                      </a:r>
                      <a:endParaRPr lang="en-US" sz="1200" dirty="0" smtClean="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evaluative research</a:t>
                      </a:r>
                    </a:p>
                    <a:p>
                      <a:pPr marL="171450" indent="-171450">
                        <a:buFont typeface="Arial" pitchFamily="34" charset="0"/>
                        <a:buChar char="•"/>
                      </a:pPr>
                      <a:r>
                        <a:rPr lang="en-US" sz="1200" dirty="0" smtClean="0">
                          <a:solidFill>
                            <a:srgbClr val="FF0000"/>
                          </a:solidFill>
                        </a:rPr>
                        <a:t>heuristic evaluation</a:t>
                      </a:r>
                    </a:p>
                    <a:p>
                      <a:pPr marL="171450" indent="-171450">
                        <a:buFont typeface="Arial" pitchFamily="34" charset="0"/>
                        <a:buChar char="•"/>
                      </a:pPr>
                      <a:r>
                        <a:rPr lang="en-US" sz="1200" dirty="0" smtClean="0">
                          <a:solidFill>
                            <a:schemeClr val="tx1"/>
                          </a:solidFill>
                        </a:rPr>
                        <a:t>think-aloud</a:t>
                      </a:r>
                      <a:r>
                        <a:rPr lang="en-US" sz="1200" baseline="0" dirty="0" smtClean="0">
                          <a:solidFill>
                            <a:schemeClr val="tx1"/>
                          </a:solidFill>
                        </a:rPr>
                        <a:t> protocol</a:t>
                      </a:r>
                      <a:endParaRPr lang="en-US" sz="1200" dirty="0" smtClean="0">
                        <a:solidFill>
                          <a:schemeClr val="tx1"/>
                        </a:solidFill>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formal verification</a:t>
                      </a:r>
                    </a:p>
                    <a:p>
                      <a:pPr marL="171450" indent="-171450">
                        <a:buFont typeface="Arial" pitchFamily="34" charset="0"/>
                        <a:buChar char="•"/>
                      </a:pPr>
                      <a:r>
                        <a:rPr lang="en-US" sz="1200" dirty="0" smtClean="0">
                          <a:solidFill>
                            <a:schemeClr val="tx1"/>
                          </a:solidFill>
                        </a:rPr>
                        <a:t>simulation</a:t>
                      </a:r>
                    </a:p>
                    <a:p>
                      <a:pPr marL="171450" indent="-171450">
                        <a:buFont typeface="Arial" pitchFamily="34" charset="0"/>
                        <a:buChar char="•"/>
                      </a:pPr>
                      <a:r>
                        <a:rPr lang="en-US" sz="1200" dirty="0" smtClean="0">
                          <a:solidFill>
                            <a:schemeClr val="tx1"/>
                          </a:solidFill>
                        </a:rPr>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chemeClr val="tx1"/>
                          </a:solidFill>
                        </a:rPr>
                        <a:t>correctness proofs</a:t>
                      </a:r>
                    </a:p>
                    <a:p>
                      <a:pPr marL="171450" indent="-171450">
                        <a:buFont typeface="Arial" pitchFamily="34" charset="0"/>
                        <a:buChar char="•"/>
                      </a:pPr>
                      <a:r>
                        <a:rPr lang="en-US" sz="1200" dirty="0" smtClean="0">
                          <a:solidFill>
                            <a:schemeClr val="tx1"/>
                          </a:solidFill>
                        </a:rPr>
                        <a:t>inspections/reviews</a:t>
                      </a:r>
                    </a:p>
                    <a:p>
                      <a:pPr marL="171450" indent="-171450">
                        <a:buFont typeface="Arial" pitchFamily="34" charset="0"/>
                        <a:buChar char="•"/>
                      </a:pPr>
                      <a:r>
                        <a:rPr lang="en-US" sz="1200" dirty="0" smtClean="0">
                          <a:solidFill>
                            <a:schemeClr val="tx1"/>
                          </a:solidFill>
                        </a:rPr>
                        <a:t>parallel deployment</a:t>
                      </a:r>
                    </a:p>
                    <a:p>
                      <a:pPr marL="171450" indent="-171450">
                        <a:buFont typeface="Arial" pitchFamily="34" charset="0"/>
                        <a:buChar char="•"/>
                      </a:pPr>
                      <a:r>
                        <a:rPr lang="en-US" sz="1200" dirty="0" smtClean="0">
                          <a:solidFill>
                            <a:schemeClr val="tx1"/>
                          </a:solidFill>
                        </a:rPr>
                        <a:t>testing</a:t>
                      </a:r>
                    </a:p>
                  </a:txBody>
                  <a:tcPr/>
                </a:tc>
              </a:tr>
            </a:tbl>
          </a:graphicData>
        </a:graphic>
      </p:graphicFrame>
    </p:spTree>
    <p:extLst>
      <p:ext uri="{BB962C8B-B14F-4D97-AF65-F5344CB8AC3E}">
        <p14:creationId xmlns:p14="http://schemas.microsoft.com/office/powerpoint/2010/main" val="4479400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Decide the purpose</a:t>
            </a:r>
          </a:p>
          <a:p>
            <a:endParaRPr lang="en-US" dirty="0" smtClean="0"/>
          </a:p>
          <a:p>
            <a:r>
              <a:rPr lang="en-US" dirty="0" smtClean="0"/>
              <a:t>Decide the fidelity and medium</a:t>
            </a:r>
          </a:p>
          <a:p>
            <a:endParaRPr lang="en-US" dirty="0"/>
          </a:p>
          <a:p>
            <a:r>
              <a:rPr lang="en-US" dirty="0" smtClean="0"/>
              <a:t>Create the prototype</a:t>
            </a:r>
          </a:p>
          <a:p>
            <a:endParaRPr lang="en-US" dirty="0"/>
          </a:p>
          <a:p>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17207128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decide the purpose</a:t>
            </a:r>
            <a:endParaRPr lang="en-US" dirty="0"/>
          </a:p>
        </p:txBody>
      </p:sp>
      <p:sp>
        <p:nvSpPr>
          <p:cNvPr id="4" name="Content Placeholder 3"/>
          <p:cNvSpPr>
            <a:spLocks noGrp="1"/>
          </p:cNvSpPr>
          <p:nvPr>
            <p:ph sz="half" idx="1"/>
          </p:nvPr>
        </p:nvSpPr>
        <p:spPr/>
        <p:txBody>
          <a:bodyPr/>
          <a:lstStyle/>
          <a:p>
            <a:r>
              <a:rPr lang="en-US" dirty="0" smtClean="0"/>
              <a:t>Obtain feedback from the client</a:t>
            </a:r>
          </a:p>
          <a:p>
            <a:endParaRPr lang="en-US" dirty="0"/>
          </a:p>
          <a:p>
            <a:r>
              <a:rPr lang="en-US" dirty="0" smtClean="0"/>
              <a:t>Obtain feedback from potential users</a:t>
            </a:r>
          </a:p>
          <a:p>
            <a:endParaRPr lang="en-US" dirty="0"/>
          </a:p>
          <a:p>
            <a:r>
              <a:rPr lang="en-US" dirty="0" smtClean="0"/>
              <a:t>Obtain feedback from other stakeholders</a:t>
            </a:r>
          </a:p>
          <a:p>
            <a:endParaRPr lang="en-US" dirty="0"/>
          </a:p>
          <a:p>
            <a:r>
              <a:rPr lang="en-US" dirty="0" smtClean="0"/>
              <a:t>Explore alternatives more concretely</a:t>
            </a:r>
            <a:endParaRPr lang="en-US" dirty="0"/>
          </a:p>
        </p:txBody>
      </p:sp>
    </p:spTree>
    <p:extLst>
      <p:ext uri="{BB962C8B-B14F-4D97-AF65-F5344CB8AC3E}">
        <p14:creationId xmlns:p14="http://schemas.microsoft.com/office/powerpoint/2010/main" val="711460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decide the fidelity and medium</a:t>
            </a:r>
            <a:endParaRPr lang="en-US" dirty="0"/>
          </a:p>
        </p:txBody>
      </p:sp>
      <p:sp>
        <p:nvSpPr>
          <p:cNvPr id="8" name="Content Placeholder 7"/>
          <p:cNvSpPr>
            <a:spLocks noGrp="1"/>
          </p:cNvSpPr>
          <p:nvPr>
            <p:ph sz="half" idx="1"/>
          </p:nvPr>
        </p:nvSpPr>
        <p:spPr/>
        <p:txBody>
          <a:bodyPr/>
          <a:lstStyle/>
          <a:p>
            <a:r>
              <a:rPr lang="en-US" dirty="0" smtClean="0"/>
              <a:t>Low fidelity</a:t>
            </a:r>
          </a:p>
          <a:p>
            <a:pPr lvl="1"/>
            <a:r>
              <a:rPr lang="en-US" dirty="0" smtClean="0"/>
              <a:t>paper prototype</a:t>
            </a:r>
          </a:p>
          <a:p>
            <a:pPr lvl="1"/>
            <a:endParaRPr lang="en-US" dirty="0"/>
          </a:p>
          <a:p>
            <a:r>
              <a:rPr lang="en-US" dirty="0" smtClean="0"/>
              <a:t>Medium fidelity</a:t>
            </a:r>
          </a:p>
          <a:p>
            <a:pPr lvl="1"/>
            <a:r>
              <a:rPr lang="en-US" dirty="0"/>
              <a:t>w</a:t>
            </a:r>
            <a:r>
              <a:rPr lang="en-US" dirty="0" smtClean="0"/>
              <a:t>ireframes</a:t>
            </a:r>
          </a:p>
          <a:p>
            <a:pPr lvl="1"/>
            <a:r>
              <a:rPr lang="en-US" dirty="0" smtClean="0"/>
              <a:t>mock-ups</a:t>
            </a:r>
          </a:p>
          <a:p>
            <a:pPr lvl="1"/>
            <a:endParaRPr lang="en-US" dirty="0"/>
          </a:p>
          <a:p>
            <a:r>
              <a:rPr lang="en-US" dirty="0" smtClean="0"/>
              <a:t>High fidelity</a:t>
            </a:r>
          </a:p>
          <a:p>
            <a:pPr lvl="1"/>
            <a:r>
              <a:rPr lang="en-US" dirty="0" smtClean="0"/>
              <a:t>actual running software</a:t>
            </a:r>
            <a:endParaRPr lang="en-US" dirty="0"/>
          </a:p>
        </p:txBody>
      </p:sp>
    </p:spTree>
    <p:extLst>
      <p:ext uri="{BB962C8B-B14F-4D97-AF65-F5344CB8AC3E}">
        <p14:creationId xmlns:p14="http://schemas.microsoft.com/office/powerpoint/2010/main" val="1804215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decide the details</a:t>
            </a:r>
            <a:endParaRPr lang="en-US" dirty="0"/>
          </a:p>
        </p:txBody>
      </p:sp>
      <p:pic>
        <p:nvPicPr>
          <p:cNvPr id="3074" name="Picture 2" descr="http://media.balsamiq.com/img/support/tutorials/mobileapp/all_mocku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62388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96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paper prototype</a:t>
            </a:r>
            <a:endParaRPr lang="en-US" dirty="0"/>
          </a:p>
        </p:txBody>
      </p:sp>
      <p:sp>
        <p:nvSpPr>
          <p:cNvPr id="3" name="TextBox 2"/>
          <p:cNvSpPr txBox="1"/>
          <p:nvPr/>
        </p:nvSpPr>
        <p:spPr>
          <a:xfrm>
            <a:off x="3061041" y="5611484"/>
            <a:ext cx="3021918" cy="369332"/>
          </a:xfrm>
          <a:prstGeom prst="rect">
            <a:avLst/>
          </a:prstGeom>
          <a:noFill/>
        </p:spPr>
        <p:txBody>
          <a:bodyPr wrap="none" rtlCol="0">
            <a:spAutoFit/>
          </a:bodyPr>
          <a:lstStyle/>
          <a:p>
            <a:r>
              <a:rPr lang="en-US" dirty="0"/>
              <a:t>http://youtu.be/GrV2SZuRPv0</a:t>
            </a:r>
          </a:p>
        </p:txBody>
      </p:sp>
      <p:pic>
        <p:nvPicPr>
          <p:cNvPr id="5" name="GrV2SZuRPv0?hl=en_US&amp;version=2"/>
          <p:cNvPicPr>
            <a:picLocks noRot="1" noChangeAspect="1"/>
          </p:cNvPicPr>
          <p:nvPr>
            <a:videoFile r:link="rId1"/>
          </p:nvPr>
        </p:nvPicPr>
        <p:blipFill>
          <a:blip r:embed="rId3"/>
          <a:stretch>
            <a:fillRect/>
          </a:stretch>
        </p:blipFill>
        <p:spPr>
          <a:xfrm>
            <a:off x="1752600" y="1314450"/>
            <a:ext cx="5715000" cy="4286250"/>
          </a:xfrm>
          <a:prstGeom prst="rect">
            <a:avLst/>
          </a:prstGeom>
        </p:spPr>
      </p:pic>
    </p:spTree>
    <p:extLst>
      <p:ext uri="{BB962C8B-B14F-4D97-AF65-F5344CB8AC3E}">
        <p14:creationId xmlns:p14="http://schemas.microsoft.com/office/powerpoint/2010/main" val="394005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tangible</a:t>
            </a:r>
            <a:endParaRPr lang="en-US" dirty="0"/>
          </a:p>
        </p:txBody>
      </p:sp>
      <p:pic>
        <p:nvPicPr>
          <p:cNvPr id="2056" name="Picture 8" descr="http://tfcallaghan.com/yahoo_site_admin/assets/docs/Internet_Quoting_paper_prototype.661746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11" t="14899" r="13031" b="9770"/>
          <a:stretch/>
        </p:blipFill>
        <p:spPr bwMode="auto">
          <a:xfrm>
            <a:off x="228600" y="990600"/>
            <a:ext cx="3225579" cy="24779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phoneized.com/wp-content/gallery/mockups/pidoco-software-prototyp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341" y="2592741"/>
            <a:ext cx="3364296" cy="23978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techspot.com/fileshost/newspics3/2010/office15tp%20s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14800"/>
            <a:ext cx="378745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57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lstStyle/>
          <a:p>
            <a:r>
              <a:rPr lang="en-US" dirty="0" smtClean="0"/>
              <a:t>Strong sense of aesthetics and attention to detail</a:t>
            </a:r>
            <a:endParaRPr lang="en-US" dirty="0"/>
          </a:p>
          <a:p>
            <a:endParaRPr lang="en-US" dirty="0"/>
          </a:p>
          <a:p>
            <a:r>
              <a:rPr lang="en-US" dirty="0" smtClean="0"/>
              <a:t>Must be open to prototyping multiple design ideas</a:t>
            </a:r>
          </a:p>
          <a:p>
            <a:endParaRPr lang="en-US" dirty="0"/>
          </a:p>
          <a:p>
            <a:r>
              <a:rPr lang="en-US" dirty="0" smtClean="0"/>
              <a:t>Should have a definite sense of possible solutions</a:t>
            </a:r>
          </a:p>
          <a:p>
            <a:endParaRPr lang="en-US" dirty="0"/>
          </a:p>
          <a:p>
            <a:r>
              <a:rPr lang="en-US" dirty="0" smtClean="0"/>
              <a:t>Collaborate</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65862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Tangible nature invites early yet detailed feedback</a:t>
            </a:r>
          </a:p>
          <a:p>
            <a:r>
              <a:rPr lang="en-US" dirty="0" smtClean="0"/>
              <a:t>Low fidelity prototyping is a lightweight approach that still yields good results</a:t>
            </a:r>
          </a:p>
          <a:p>
            <a:r>
              <a:rPr lang="en-US" dirty="0" smtClean="0"/>
              <a:t>Tool support is readily available</a:t>
            </a:r>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The higher the fidelity, the more expensive the endeavor</a:t>
            </a:r>
          </a:p>
          <a:p>
            <a:r>
              <a:rPr lang="en-US" dirty="0" smtClean="0"/>
              <a:t>Could lead to too much focus on the visual appearance instead of the supporting the actual tasks at hand</a:t>
            </a:r>
          </a:p>
          <a:p>
            <a:endParaRPr lang="en-US" dirty="0" smtClean="0"/>
          </a:p>
        </p:txBody>
      </p:sp>
    </p:spTree>
    <p:extLst>
      <p:ext uri="{BB962C8B-B14F-4D97-AF65-F5344CB8AC3E}">
        <p14:creationId xmlns:p14="http://schemas.microsoft.com/office/powerpoint/2010/main" val="8561006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4683980"/>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6680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Evaluative research</a:t>
            </a:r>
            <a:endParaRPr lang="en-US" dirty="0"/>
          </a:p>
        </p:txBody>
      </p:sp>
      <p:sp>
        <p:nvSpPr>
          <p:cNvPr id="3" name="Content Placeholder 2"/>
          <p:cNvSpPr>
            <a:spLocks noGrp="1"/>
          </p:cNvSpPr>
          <p:nvPr>
            <p:ph sz="half" idx="1"/>
          </p:nvPr>
        </p:nvSpPr>
        <p:spPr/>
        <p:txBody>
          <a:bodyPr/>
          <a:lstStyle/>
          <a:p>
            <a:r>
              <a:rPr lang="en-US" dirty="0" smtClean="0"/>
              <a:t>Evaluative research is the process of testing the designed interactions with real prospective users</a:t>
            </a:r>
            <a:endParaRPr lang="en-US" dirty="0"/>
          </a:p>
          <a:p>
            <a:endParaRPr lang="en-US" dirty="0"/>
          </a:p>
        </p:txBody>
      </p:sp>
      <p:pic>
        <p:nvPicPr>
          <p:cNvPr id="3074" name="Picture 2" descr="http://project-premium.org/wp-content/uploads/2011/06/Blo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151" y="3079156"/>
            <a:ext cx="4391682" cy="292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4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solidFill>
                            <a:srgbClr val="FF0000"/>
                          </a:solidFill>
                        </a:rPr>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1912951"/>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0703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r>
              <a:rPr lang="en-US" dirty="0"/>
              <a:t>Choose demographics</a:t>
            </a:r>
          </a:p>
          <a:p>
            <a:endParaRPr lang="en-US" dirty="0"/>
          </a:p>
          <a:p>
            <a:r>
              <a:rPr lang="en-US" dirty="0" smtClean="0"/>
              <a:t>Define </a:t>
            </a:r>
            <a:r>
              <a:rPr lang="en-US" dirty="0"/>
              <a:t>a set of representative </a:t>
            </a:r>
            <a:r>
              <a:rPr lang="en-US" dirty="0" smtClean="0"/>
              <a:t>tasks</a:t>
            </a:r>
          </a:p>
          <a:p>
            <a:endParaRPr lang="en-US" dirty="0"/>
          </a:p>
          <a:p>
            <a:r>
              <a:rPr lang="en-US" dirty="0" smtClean="0"/>
              <a:t>Choose deployment strategy</a:t>
            </a:r>
            <a:endParaRPr lang="en-US" dirty="0"/>
          </a:p>
          <a:p>
            <a:endParaRPr lang="en-US" dirty="0"/>
          </a:p>
          <a:p>
            <a:r>
              <a:rPr lang="en-US" dirty="0"/>
              <a:t>Choose metrics</a:t>
            </a:r>
          </a:p>
          <a:p>
            <a:endParaRPr lang="en-US" dirty="0"/>
          </a:p>
          <a:p>
            <a:r>
              <a:rPr lang="en-US" dirty="0" smtClean="0"/>
              <a:t>Perform </a:t>
            </a:r>
            <a:r>
              <a:rPr lang="en-US" dirty="0"/>
              <a:t>the tasks</a:t>
            </a:r>
          </a:p>
          <a:p>
            <a:endParaRPr lang="en-US" dirty="0"/>
          </a:p>
          <a:p>
            <a:r>
              <a:rPr lang="en-US" dirty="0"/>
              <a:t>Analyze results</a:t>
            </a:r>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2740782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demographics</a:t>
            </a:r>
            <a:endParaRPr lang="en-US" dirty="0"/>
          </a:p>
        </p:txBody>
      </p:sp>
      <p:sp>
        <p:nvSpPr>
          <p:cNvPr id="3" name="Content Placeholder 2"/>
          <p:cNvSpPr>
            <a:spLocks noGrp="1"/>
          </p:cNvSpPr>
          <p:nvPr>
            <p:ph sz="half" idx="1"/>
          </p:nvPr>
        </p:nvSpPr>
        <p:spPr/>
        <p:txBody>
          <a:bodyPr/>
          <a:lstStyle/>
          <a:p>
            <a:r>
              <a:rPr lang="en-US" dirty="0" smtClean="0"/>
              <a:t>Random sample among all potential users</a:t>
            </a:r>
          </a:p>
          <a:p>
            <a:endParaRPr lang="en-US" dirty="0"/>
          </a:p>
          <a:p>
            <a:r>
              <a:rPr lang="en-US" dirty="0" smtClean="0"/>
              <a:t>Targeted selection of potential spokespeople</a:t>
            </a:r>
          </a:p>
          <a:p>
            <a:endParaRPr lang="en-US" dirty="0"/>
          </a:p>
          <a:p>
            <a:r>
              <a:rPr lang="en-US" dirty="0" smtClean="0"/>
              <a:t>Anyone willing to try</a:t>
            </a:r>
          </a:p>
          <a:p>
            <a:endParaRPr lang="en-US" dirty="0"/>
          </a:p>
          <a:p>
            <a:r>
              <a:rPr lang="en-US" dirty="0"/>
              <a:t>Task experts</a:t>
            </a:r>
          </a:p>
          <a:p>
            <a:endParaRPr lang="en-US" dirty="0" smtClean="0"/>
          </a:p>
          <a:p>
            <a:endParaRPr lang="en-US" dirty="0"/>
          </a:p>
          <a:p>
            <a:endParaRPr lang="en-US" dirty="0"/>
          </a:p>
        </p:txBody>
      </p:sp>
    </p:spTree>
    <p:extLst>
      <p:ext uri="{BB962C8B-B14F-4D97-AF65-F5344CB8AC3E}">
        <p14:creationId xmlns:p14="http://schemas.microsoft.com/office/powerpoint/2010/main" val="1722270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define a set of representative tasks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Find the book ‘Software Designers in Action’ and order it</a:t>
            </a:r>
          </a:p>
          <a:p>
            <a:endParaRPr lang="en-US" dirty="0"/>
          </a:p>
          <a:p>
            <a:r>
              <a:rPr lang="en-US" dirty="0"/>
              <a:t>Find five books that are similar to this book, and choose the book that is most similar</a:t>
            </a:r>
          </a:p>
          <a:p>
            <a:endParaRPr lang="en-US" dirty="0"/>
          </a:p>
          <a:p>
            <a:r>
              <a:rPr lang="en-US" dirty="0"/>
              <a:t>Post a review of this book</a:t>
            </a:r>
          </a:p>
          <a:p>
            <a:endParaRPr lang="en-US" dirty="0"/>
          </a:p>
          <a:p>
            <a:r>
              <a:rPr lang="en-US" dirty="0"/>
              <a:t>Order a prescription for patient X consisting of 20 pills of penicillin, at a dosage of 250mg, 2 pills per day</a:t>
            </a:r>
          </a:p>
          <a:p>
            <a:endParaRPr lang="en-US" dirty="0"/>
          </a:p>
          <a:p>
            <a:r>
              <a:rPr lang="en-US" dirty="0"/>
              <a:t>Change the prescription for patient X to 10 pills at a dosage of 500mg, 1 pill a </a:t>
            </a:r>
            <a:r>
              <a:rPr lang="en-US" dirty="0" smtClean="0"/>
              <a:t>day</a:t>
            </a:r>
          </a:p>
        </p:txBody>
      </p:sp>
    </p:spTree>
    <p:extLst>
      <p:ext uri="{BB962C8B-B14F-4D97-AF65-F5344CB8AC3E}">
        <p14:creationId xmlns:p14="http://schemas.microsoft.com/office/powerpoint/2010/main" val="19300915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deployment strategy</a:t>
            </a:r>
            <a:endParaRPr lang="en-US" dirty="0"/>
          </a:p>
        </p:txBody>
      </p:sp>
      <p:sp>
        <p:nvSpPr>
          <p:cNvPr id="3" name="Content Placeholder 2"/>
          <p:cNvSpPr>
            <a:spLocks noGrp="1"/>
          </p:cNvSpPr>
          <p:nvPr>
            <p:ph sz="half" idx="1"/>
          </p:nvPr>
        </p:nvSpPr>
        <p:spPr/>
        <p:txBody>
          <a:bodyPr/>
          <a:lstStyle/>
          <a:p>
            <a:r>
              <a:rPr lang="en-US" dirty="0" smtClean="0"/>
              <a:t>Usability lab</a:t>
            </a:r>
          </a:p>
          <a:p>
            <a:endParaRPr lang="en-US" dirty="0" smtClean="0"/>
          </a:p>
          <a:p>
            <a:r>
              <a:rPr lang="en-US" dirty="0" smtClean="0"/>
              <a:t>Native environment</a:t>
            </a:r>
            <a:endParaRPr lang="en-US" dirty="0"/>
          </a:p>
          <a:p>
            <a:endParaRPr lang="en-US" dirty="0" smtClean="0"/>
          </a:p>
          <a:p>
            <a:r>
              <a:rPr lang="en-US" dirty="0" smtClean="0"/>
              <a:t>Crowdsourcing</a:t>
            </a:r>
          </a:p>
        </p:txBody>
      </p:sp>
    </p:spTree>
    <p:extLst>
      <p:ext uri="{BB962C8B-B14F-4D97-AF65-F5344CB8AC3E}">
        <p14:creationId xmlns:p14="http://schemas.microsoft.com/office/powerpoint/2010/main" val="28972831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metrics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Time spent in completing tasks</a:t>
            </a:r>
          </a:p>
          <a:p>
            <a:endParaRPr lang="en-US" dirty="0"/>
          </a:p>
          <a:p>
            <a:r>
              <a:rPr lang="en-US" dirty="0" smtClean="0"/>
              <a:t>Number of clicks per completed task</a:t>
            </a:r>
          </a:p>
          <a:p>
            <a:endParaRPr lang="en-US" dirty="0"/>
          </a:p>
          <a:p>
            <a:r>
              <a:rPr lang="en-US" dirty="0" smtClean="0"/>
              <a:t>Number of tasks completed</a:t>
            </a:r>
          </a:p>
          <a:p>
            <a:endParaRPr lang="en-US" dirty="0"/>
          </a:p>
          <a:p>
            <a:r>
              <a:rPr lang="en-US" dirty="0" smtClean="0"/>
              <a:t>Number of mistakes made</a:t>
            </a:r>
          </a:p>
          <a:p>
            <a:endParaRPr lang="en-US" dirty="0"/>
          </a:p>
          <a:p>
            <a:r>
              <a:rPr lang="en-US" dirty="0" smtClean="0"/>
              <a:t>Number of requests for help</a:t>
            </a:r>
          </a:p>
          <a:p>
            <a:endParaRPr lang="en-US" dirty="0"/>
          </a:p>
          <a:p>
            <a:r>
              <a:rPr lang="en-US" dirty="0" smtClean="0"/>
              <a:t>Eye focus where expected</a:t>
            </a:r>
          </a:p>
          <a:p>
            <a:endParaRPr lang="en-US" dirty="0"/>
          </a:p>
          <a:p>
            <a:r>
              <a:rPr lang="en-US" dirty="0" smtClean="0"/>
              <a:t>…</a:t>
            </a:r>
          </a:p>
        </p:txBody>
      </p:sp>
    </p:spTree>
    <p:extLst>
      <p:ext uri="{BB962C8B-B14F-4D97-AF65-F5344CB8AC3E}">
        <p14:creationId xmlns:p14="http://schemas.microsoft.com/office/powerpoint/2010/main" val="29331375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eyegaze.com/wp-content/uploads/Study-single-user-2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75" y="1057776"/>
            <a:ext cx="3068109" cy="23010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Example: perform the tasks</a:t>
            </a:r>
            <a:endParaRPr lang="en-US" dirty="0"/>
          </a:p>
        </p:txBody>
      </p:sp>
      <p:pic>
        <p:nvPicPr>
          <p:cNvPr id="4" name="Picture 2" descr="http://project-premium.org/wp-content/uploads/2011/06/Blo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518" y="2520858"/>
            <a:ext cx="3421049" cy="22795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hQQEBUUEBQUFRUUFBUVFRQUFBQUFBYUFhQWFBQUFBQXHCYeFxojGRQVHy8gIycpLCwsFR4xNTAqNSYrLCkBCQoKDgwOGg8PGi8lHCQsLCwpKSwsKSosLCwsLCwsLCwsNCwsLC8sKSwpLCkpLCwsLCksLCwsKSwpLCwsLCwsKf/AABEIAMIBAwMBIgACEQEDEQH/xAAcAAABBQEBAQAAAAAAAAAAAAACAAEDBAYFBwj/xABCEAABAwEFBAcFBQYFBQAAAAABAAIRAwQSITFBBVFhcQYiMoGRofAHE7HB0RRCUnLhM2KSssLxFyNDU5MVFiVzw//EABoBAAMBAQEBAAAAAAAAAAAAAAECAwAEBQb/xAAuEQACAgEDAwIFAwUBAAAAAAAAAQIRAyExQQQSURORMkJhcYEUIvBSobHB0QX/2gAMAwEAAhEDEQA/ANj9mcMnTzH0hMWO/CDyP1VpOvm3BM9a2c6rQae2w97T8QqVXYFJ/ZcRyIcPA4+a74TOpA5gHmEnZ4YbMfaeibx2HNdzlp+a5lo2JWZ2qbubRe/lleg/ZRpI5E/DJCbMdHeI+kLfuRtDzuwNioBzEdy1WyRh4+RK6tWyXu0xrvAnzUbLO1mTS3uMfRTnJvgeKCuKZjU4YpGtV0xQmNU7AgaFM1OhWSNClao2qRqdE2StUgUTSpAU6EZICiBUYKOUwoaeUEpSiLQUpSgCeVjUPKaU0piUA0OSgJSJQkoBGJQEpyUBKVjJDEoHFESgJSjEbkJRFCUrGBTJ0yUJWCSQTrBHCcJgnCAR06SdBmFCeEgnCUJCWomhEQkAmQQmhSNQNRhOhGSNUgKiCMFUQrJQVICoQUYKZCNEoKcFRAopTC0SylKjvJ7yxg5SlBKV5YwUpiUMppQNQ5KElMShJQDQ5KElMShJQGESgJTkoCUoREoCnJQEpWMMnQpIBIAnTJLGCCcJk4QCEkmToMIScIQiCUwzkgE7kwTIwQRhZy2dPLJRrvoPe73rO00U3nS8ADEOMHISq1b2lWVhgttJPCz1PorKEvAt3sa4FECsYfahZtKVsdysz/mov8V6Olkt55UGfOpKZQkDfg3YKIFYP/FenpYrf/wsH/0Rt9qQOVgt/wDxMH9absYO2Xh+zN2CnBWIHtHectn2rvNEHwvpj7RqumzbV3upD5pu1/xoHbLw/Zm5lKVxei/SH7bSe80nUXU6rqT6byHODmhpxI/MF2JQqhA5TSq9stjKLHPqODWtEkncvOdv+1iZZZGxvquzA1utyHM+CFWGj00uUf2hsTebGWYz3L592j0pdVn3z3vnQuJHgchyXIO1ABDaYAOYkweJGRVFhkzNxXJ9NymJXhfQj2iVbLWDKri+g4w5hJNzc6nOUfhyPDNe30a7XtDmEOa4AtIxBBEghJKDi6YVrqgyUJKRTEpKCMShJTlCUtBGJQFOUJSMIySZJAJCnQynlEwQToJRAoBCTyglOClCGEQKAFECgYIpgkUkyMedGwt/7jrBwwq2a9kPuijiJ/8AWfNbanZWjCJA3spO/maVkNv07nSCxVPx0ns4GadoB/pW1C9SLuEb8Aw/MvqIUKf+0zuDWnyEJUmUnAObIBEggggg5GRCeFRr7UoUqopPqMbUIBDMb0HIxuSuCZejofZho4fxOHxhBVs7gJuuPJxPfmiLfUJgYyJ+Ck8L4YSGDqI5k/VMaQ3N8FaNd3P8wBQuqg5tHcSPqoyxzQyOf0HqQbY12X2x7hwvU6ZWne2PkVkuhtdjrZtCmCQWVqLoOOFSjIOHI+C2NOnGEgjdMeEqblKD1Rwyq2YX2tXv+nG6ThVZejcZb/MWrxWswtaJzd8N5XvHtHoRZbruy4mTuhpOK8HtwJd3eAmF29PJSQk1paKwYncxJlIxip2uAMHL1K6iRG1kY7vmvWvZT0hLmOs1Qzdl1OdAT12cpMjmdy8xDxEbwPjh810Ng7SNntNOo10BjwXcWzDufVLlHLC0Ug+D6CJQkqOlWDmhwyIBHIoiVxWVEShJSJQkoBGJTEpiUxKRmFKSaUkoSGUpQSlKLCHKIFRynBQCHKcFBKUpWEllOHKK8nDkpiW8nDlHeTXkyZjDe0SWW/ZdUaWgNJ4GpSEeDnLbhYb2vPLbNQqtEmlaGu8Gl3xYFuSdQvSxO8a/IuP45fgdZzpF0PFqtNKu14YWAB4Muvta68GwCIzdjOvBaNVzIfECIz4z/ZPZ0osuLTmUnPYAScAMSdFAxs/QY+Sv1HRTADWscGnrOgk4YG7j5hJKfbuDYia2/wBkE8hKP7IdYHfJ/hEnyXC2PtR7q0PqVKjbpwLblMHDIAZ56rtPtRIgYDcMFzyyvw/zoaLbOX0asLKW07cS4zUp2VxF0NHVa9oLXXiSebWxhmtcyq37oneXZBYrZR/8tVH4rIx88G1S0/zBah9fCBl8eJUpOc2cklqzOe0q2h1BjCYaXgxlMAmeC8RtlobedzJPjgvSOn5fVqNpTJhziALo3NkkmYaDh++vMK9EAvLgSBAEZrs6aKQmTSNA2ek6o6QMJx4A5FR2ppvkDGCRI5xKKpaHQKdMFoz4njOiQeWwMMNd7vp9V2JHO5aBCiSCIMgTHLPyMqelUDQ1zpcScRwI88VDZ3EAlxkyRO8xP0SY+BHEjzStLkeL8HvHQ/aQrWOk4fgAPMYLtErzz2abWF11HKILRv3x5Lfhy8x70dTDJQkppTSlYBiUxKRKElKwjykhlOlCV5SlDKUpgBSnlRyleQCS3kryhvpi9AJPeSvKD3iXvErQSyHJi5QCom94sgma9qNK9syr+65hHe4N/qWk2HaffWahUj9pRpPjPF1NpjzXL6VWU17FWptEuczqjAS4EOAk4ZgZrGWTbW2LLY2sa6z0WUKUYgOqXWDDEXgTAXdhnFQptJ3yScnGVpXoettsjtcOefgMVktvWG0+9q+6NeP9P/SpDq0z2gATiXYl0Z7l5faOllvrCKtvrj8nUHiwtXHrWd1V16pUdVLSOtUc506x1pMKzxOW8vZCrqpLXtPfbT0ls9Lq1LVZqZjFgqsvfwgydVx7T7Rdn0yZrveRoyhVM8nPa1p5zC8QtVGoXEMvXZwAMN5ATCdllcBjARXTQ3bJPqcnB6zW9rdnuuNKz2ioWxg91GmMZibpeYwR2fpltC0tBstis7ARIfVrmrI/LTLT4heV2YXJkzOBHCHD5g9yKy280KrKzTD6T2vbjElpm7O4wQeBKzwR+Ve9v/YvrTfxN/4PZOjezrc62fabc6iIoOotZRa5oh1Rj5N7EmWnetheXHp9IaBH7QAwDdIN4SJgtiVLS23ScYvxuvBzJ5XgJXJZ0UZj2g5S2TUDHCRAhrj97h1THI8V5NUrm5BzGI/Xv+C9G6Z7QabS+8WkANbdnOGmHOIxgOdljN5u9edV7cA4kQYgNMQCBjJHNdPTRqyeZ6EdlcXmDoJOEnNKmAT2sTPMZ/oiszy4k5ueDAgBoJMSY7z3hP7qJL8zhIifDuC63SIJNjMHUdH3Tru3oqtUXQQD8hv+CFtAycDEY6aZqZgIBAGJEcf1080jaHUWaTohUv1mXRB1xyxBBHHAr2VpwXknQ2m2jVYahAL4bkQAZBOOW/dmvWgV5spJydHW00lY8pShSlTYEOShJTEoSUoQpSQSmQMQpShvIS9OAMlMXILyYuWowRchLkJcoa9oDBLjACAxNfUdW1Nb2iB63Lg2zbrjgzqjzP0XLfVLsypuSKxxtmlq9IGDsy7yCo1ukLz2QG+Z81yAUlPuKrGizadpVHAy93cY+C5VobfaQZxBHHFWqmSqvclb1sdR0MG6vjDgDBjDDJOLY0NIxxjPhOvegtzIqPwwvu/mKrPEhfRxSas8KVxdFl20N3xUJtahpWUvcGsBc45NaC5x5NGJWj2T7OLdaCIoPY0/fqgUwBEzdeQ48MMfNN+1CfuZnnWgq90ftd2uCdxHYDxjqWnMYDLEaTkvRNnexTWu/GcmuvSNYbdbBnS+ea79i9mVgouHVqPfBBaX1GzPf1cvNTnONNFIQfcmzNdG9s/aK3unXWXg7rB3V6p0p1J3ZtcAum21UL1xr2Odq2+ye8Mg+K1do6H7PNKH0KVMNxvOim4GIkvd2u+R3rzHpHs2hSqQy236Dmw02dnWa+f9RzWlpbGoI5DXllBNaHXD3I+kWyGtrGpAN8tutgk3gLsNmcMjzhUx0LrkBwLB+6XOD4jDANInXEraUHAtbrAETnlh3/VdOzWcZnuHzwS45zS1Kzwwb0MpYugDg0GQXAB0TLiNY0HAFV7fsCnTIILnE5Uw0355HJbkugyOf6qSpbjUIY4BmGLsbpjMyBOOUb1pd0ndjxUYqqPObbZ6ha01KRp0+reMZ84xaOa49IEON09kkh28TgvVjZQ6RRmDi5z8GAauAmWiePdK4W1NmU6DTcZfcbwL3NkmcrjT2IwxOPLJFNpAaUmirsegXAVBENIkwXAmMA1uronwW22HbnRde0wIuknEtOWmkwshse0vFMRluvOEgxh63LubFq36zcXAw4ua6ZEREGesM+XeuPRclZptW0ay8hJTEwgvonMEShJQlyYuWAFKSjvJIGIyhJSJQEpgCLkJcmJUbnImCL1mdu2+apbo2MOJEk+a776iy3SKiWvv6ECe7CUk1oVxtd2pWNaUXvFSbUnJStfvXO1R2JMtComNRQh4RQlG7WO5yruCngJXQjYVEzVhs9nfaItjqlOk4mX0wCWknAmQYbnJhetbJ9mGzmta9lIVwWgipUeagIjO6IZp+HVeZ22wwSQi2Z0mtFlY6nQqOY1xm604A6wPuzwhelizqjlzdK5apnuFGyUbMyGNpUWDcG02jI6QM1ybf07sVLOt7w44Uml+U/fHVGepXi9pt76pmo9zzve4vI5FxJCgdU707y+ELHo18zPSrf7WwP2FDvqvEjd1WSD/ABLOW32hWysRNQMAnCk0MwOl4y4fxLNNJOisWaxvecPNSlkfLOiODHHg71nAqEOfL3DG9UJqOE/vOJKmtdjFQAHfgqthsRpmS6T5K42r1gJzOA5Y/Jcdty8julqjp2ZskAakcPWq7QdGA0j9FyLANV1gfU4z6hemkcVj5Yn1l9VA5wORI5GD9RihrV41UYq9buG/z4IBZZpVHTFWo2JkPdAM8cg52n0VTajQ+d2isNM8jkCJw/v8FWtWAaMA0ZkSXaak46bhipZYOS0HxyUXqc6kPduDRk4Fw8QD8ZVqyuDHXxm0EAYxjBzC51nq3i69gWmNSbhk6CNy7mzGB9QnHVxnUk4581zxxNO2PkyJxaR36L5nmQPEopUdIRrMlGSmOMclMSo5SLljBSnUd5JAwBKAlMXKN709Cie9Qvemc9ROcmownOUFemHCCjJQErNWazPW7YV0ywlvFuI72rm1GVmfdDx+6YPgVsCVytsW6jQbeq4E5BvbceA15nBSeJvbUvHO4rUzb9qDJ7XM/M0j4p221pycPELi7U2q+0OjssnBg8i46ny+Koiyu3+auujVa6MC/wDRp122a1lp3O8Co6tqdoSuA4dVsZwJ55FVjanDJyVdJ9To/XR5iaI2l51KZlkcTIa4k/ulZ9u0ao+95H6qUbYrjKoQd4GKddNL6G/W4/D/ALf9O+NlP1bHMQfOEnWG72nMbzc34Ss4/aVZxl1VxO8hpPjCgq2h5ze7xj4Jv0zvcR9ZGtI/z3NSKtJubr3BrXY+IA81GOkLW4UqbnH4dzZ+Sz+ztmGu7GS0anGeAlbSwbPaxsALPp4LfUCzzyK0qRVs4rWgwazGZdWmCXcutBB+q69j6NNon3jg9z9H1HGccDDcAMDu1Vers9p0VzZ4qTdc9zmyIDiXRvgnFJ6dPR6AdvVs7djMNEZnH13fFTVXwPWihpuCa11Z8OSsxURUus5Gx+LnZAGBGOWgUFnfgTzM+uQUVWvgBldAJ5nEfVFIDZdZViJjjJ9alKq/DHXw8vWSotk654mN3ipve/25ZLNAsr07M4VZmAYBkTeALi3Hvx+S7mxWYuO6PmVw7TtBrAC9wA0nDmOOir0OmjaTXXRu67zdbgNBmfJQmg02jdhyp2nbFKn2ntncOsfAZLzHanTx9SQHFw3dhngMT3rg19r1H5ugbh1QtHDJknKK5PV7V01oMzPiQD4YnyVWze0CjUqNY1ryXuDRdBOJMagYazwXmtn2a9wki438T8MM8G5nDHcd60vQbZYNsL5vNosmSI/zHSwR3B3iEzxRirsXuvZHpV5OobyZQoNjOeoXuSc5ROcnQBOcoi5O4qMuTAE5yAuVe37QZRYX1XBoHiTuAzJ4BYXbnSp9eWsmnT3A9d35iMhwHfKpDG5CzyKJ3NudMW05ZQh78i7NjT/UeAw46LG1aj6ry57i5xzcc+X6BDTo7/BW6dLd+i6UowWhzNub1BZSAG7iipsA1n4IH5w7FFLZwQYUU7RVhxGkquSpbZ2lAnRRMdEgKcrDCKs7N2W60OhuQ7R3cOarBhM3RN0Eu3ADeprDbHU3B1M3XDdkeB38is7rQKpypm92bsdtJkAKanaWTBwO44LmbP6Xtc2KouuA07LuW48CqVtrGu687uGgXNtudy+hrGMByRUWdeNwlZuxMqN7DjyJkea0GziSCXZ4AxwGMIdybpGkmlqdVhwVO3Vvqp3O3+oXMr1JOKMhVsSVKtynj5z8O/zUFAXus4wAZ0k7ydygfaA89trQ3eJ5lcu3bWAwpuvu3gXWjlj1k33FSvY71faDKYJmBvnPhguDtPpSY/yhG9zo8hp3+Cz1s2rJkm+7n1R368hhxVBrKlZ0NDnnc0THcMuaZQb+xOWSMdtWWbVtcuMyXO/E6fIf2VJ1R1RwmXHQZnuA+S7Nm6NBsG0PAy6jMXQcpdkMdMV0KdoZSEUWhmUkYuJDrplxxxCdOMfhRzylKfxM5Vm6OvMGqRTG7N5wkYDASNSe5X6XuqP7JsuGT39Z2QII0adMFXrWsnXd84+IVV1T165BCnLcW0ti1XtxccT/AGkx8QvQOhdj93ZQ4iHVT7w8jgzPLqgYbyV5i47xOkaEajDhIWvo+0NwADqDYAjqvLfItKnkxtqomjkSepvL6Sxo9olP/aqeLPqko+lPwU9WHk1hco3OSLlXtVqbTaXPcGtGZJgJEPZI5y4G3elTLPLWQ+p+EHqt/OfkMeWa4W3OmLqssoSxmRfk93L8A8+SzjGTy3rqhi5kc88vESa2W2pXfeqOLnaaADc0aD6Yp6dEDPNFRA0/VH7yFVvhEkuWRuaiaTGaN1SQow2SgMPAQvbGQTmkBqiCxihbHyQeCgvLuU9nU60AuudrrZtMaEfdMacNc1d2Z0MbUBL3OIBIA7PInXEEGOKHqROiOKfBli5X7DsepVjAtb+IiPAarUWXo9SpVCC0FxxY44gjUAaOHwIVys4NG6FOWV8HRDB/UzM7aots9FtNmdQy463WxOPEkDlK49ls4c17nGIiOeZnuhWdvW33taQZAaGjxJPx8lQDCRwV4RqJy5Zpz+hJRtWh/X9V1rBtC7E4t8wuN7gKyKRAvMxGo3HcUuSCHw5nyegbMrNcy83EcPguhZKguyIM4+P6LB7D2jdd1TBOhyP1XU6P9JReNKsYN43XHAEk9md85KEIJX5OnJkba8GqtFWBymFx7XUOQk740GpHFWLdaQ0EuIhUaTnHrR1eeJG/mnUbYspaUcjatruODMCIkwTDpODuBwPjquNL7TUuURDTkCQDdymo7LdgMMckW2LRfq1CMpgd2HyJTbJEAne4D+HH5+SpGK3IZMjpRWx0bN0fpsj3z75IPVZg0EaF2Z8lddtENbdpAMbLSGtEDEdZc59o/qPiYCgfU9eQ8gVqvcj3E1S1T4D4lyhNTf63/PwUV7167kxPr16xRoWx3O9eu/wQFyYlM1pcQBmTA9eaICxZqLXYukbvn64KWpZBoT5H6LoWezQ2CBgg+ztByUfU1C4WUPsR3+SSumzcSnR9QXsNjtvpLTswjtVIwYD5uP3R58FgtqbXqWh16oZjstGDW8h881VJLjqScSdTvJKkYyPXwTwgofcEpuYDaf4vDX9FORIgJxlPyUZcQUbs1UTNpYQo3NA4ozVwTAQJSjD0+IUhcAoA8omxJJK1GsYzmU7TKMiUNOmiYrWiuWYtjHMESDukKazbaIPVc6mdZJew6a9YeahttKG9656btTHhNrY32w7WK7Xe/DS7AATIu5hzTxJz4BcHpXbi13umPluBzlwG4u1/Rcey7RdTwzbukgj8rhiFXrvDnEicccTJ8UsYU9S081xpbghXLMeqPju/RUgpWVC0/JWOUtup+vWilsdb3bpPZODvqhpVQfkd3A8FMaYI+PD6hI9dGPHR2iTbGy4HvaZwwlvP7zSuWKod2vHfzXUo1z7t1Ini3kDMeXmufVs84jA/Hmqxw3BNbgeapvwXbBbxTIFQSB2XYuLO46ct+q0NS0tbRdVpuwgkAG828NI0xWKvkYHw+iL37mgtDjddBLdCQZBjQ4KTj5LKa3Q1V3V4z5QZ8yFesous7vMrnHEgeuK6F6APH6euCNUiM5Ww3O9csB5yoyfXrgPNCT68vqU0+vXcgAcn167/AAQkpT69esUJKxh5VrZtEOcXExdyIwN45nuHxVIuXR2XSBZdc6C6TEQTO4nPDclnojIuvrm60jJwlALRwVl1nwhuEKFzC3MAhcyod2Qucd6Sm983ckmv6Ao59AdXvUTkklfkktizZ8kJCZJLyPwPUGKNqSSAERVEhkkkmAJWmZBJJBhRW2h2O8LkJklSOwUMUxSSThGOSMJJLMVbk1mzK6VA9nvSSU5Drchr/wBSFySS6cHJHIV7UMDy+YUCZJDNuHFsHR7Xirr8zzCSSkxuSM+vBOfXiUkkDAlMkksYirdk+tV3LoNMSPuA94yKSSnk4Cizs95LBJPZHwU9TIpJLll8RVbHKeMSkkkrk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ttp://www.tobiasclarsson.com/wp-content/uploads/SturmEtAl-DesignOfUser-CentredWirelessSensorTechnologyInSports-AnEmpiricalStudyOfEliteKayakAthletes-2011-im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58453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702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perform the tasks</a:t>
            </a:r>
            <a:endParaRPr lang="en-US" dirty="0"/>
          </a:p>
        </p:txBody>
      </p:sp>
      <p:pic>
        <p:nvPicPr>
          <p:cNvPr id="5" name="eqImEcz-6wA?version=2&amp;hl=en_US"/>
          <p:cNvPicPr>
            <a:picLocks noGrp="1" noRot="1" noChangeAspect="1"/>
          </p:cNvPicPr>
          <p:nvPr>
            <p:ph sz="half" idx="1"/>
            <a:videoFile r:link="rId1"/>
          </p:nvPr>
        </p:nvPicPr>
        <p:blipFill>
          <a:blip r:embed="rId3"/>
          <a:stretch>
            <a:fillRect/>
          </a:stretch>
        </p:blipFill>
        <p:spPr>
          <a:xfrm>
            <a:off x="1427162" y="1371600"/>
            <a:ext cx="6197600" cy="4648200"/>
          </a:xfrm>
          <a:prstGeom prst="rect">
            <a:avLst/>
          </a:prstGeom>
        </p:spPr>
      </p:pic>
    </p:spTree>
    <p:extLst>
      <p:ext uri="{BB962C8B-B14F-4D97-AF65-F5344CB8AC3E}">
        <p14:creationId xmlns:p14="http://schemas.microsoft.com/office/powerpoint/2010/main" val="32642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analyze results</a:t>
            </a:r>
            <a:endParaRPr lang="en-US" dirty="0"/>
          </a:p>
        </p:txBody>
      </p:sp>
      <p:sp>
        <p:nvSpPr>
          <p:cNvPr id="3" name="Content Placeholder 2"/>
          <p:cNvSpPr>
            <a:spLocks noGrp="1"/>
          </p:cNvSpPr>
          <p:nvPr>
            <p:ph sz="half" idx="1"/>
          </p:nvPr>
        </p:nvSpPr>
        <p:spPr/>
        <p:txBody>
          <a:bodyPr/>
          <a:lstStyle/>
          <a:p>
            <a:r>
              <a:rPr lang="en-US" dirty="0" smtClean="0"/>
              <a:t>Posting a review is the most mistake-prone activity, and also involves the greatest amount of clicks</a:t>
            </a:r>
          </a:p>
          <a:p>
            <a:endParaRPr lang="en-US" dirty="0"/>
          </a:p>
          <a:p>
            <a:r>
              <a:rPr lang="en-US" dirty="0" smtClean="0"/>
              <a:t>Help was only asked when a prescription needed to be changed</a:t>
            </a:r>
          </a:p>
          <a:p>
            <a:endParaRPr lang="en-US" dirty="0" smtClean="0"/>
          </a:p>
          <a:p>
            <a:r>
              <a:rPr lang="en-US" dirty="0" smtClean="0"/>
              <a:t>Eye focus was relatively constant across all tasks, suggesting no fundamental issues</a:t>
            </a:r>
          </a:p>
          <a:p>
            <a:endParaRPr lang="en-US" dirty="0"/>
          </a:p>
        </p:txBody>
      </p:sp>
    </p:spTree>
    <p:extLst>
      <p:ext uri="{BB962C8B-B14F-4D97-AF65-F5344CB8AC3E}">
        <p14:creationId xmlns:p14="http://schemas.microsoft.com/office/powerpoint/2010/main" val="26810831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table</a:t>
            </a:r>
            <a:endParaRPr lang="en-US" dirty="0"/>
          </a:p>
        </p:txBody>
      </p:sp>
      <p:sp>
        <p:nvSpPr>
          <p:cNvPr id="3" name="Content Placeholder 2"/>
          <p:cNvSpPr>
            <a:spLocks noGrp="1"/>
          </p:cNvSpPr>
          <p:nvPr>
            <p:ph sz="half" idx="1"/>
          </p:nvPr>
        </p:nvSpPr>
        <p:spPr/>
        <p:txBody>
          <a:bodyPr/>
          <a:lstStyle/>
          <a:p>
            <a:endParaRPr lang="en-US"/>
          </a:p>
        </p:txBody>
      </p:sp>
      <p:graphicFrame>
        <p:nvGraphicFramePr>
          <p:cNvPr id="4" name="Content Placeholder 3"/>
          <p:cNvGraphicFramePr>
            <a:graphicFrameLocks/>
          </p:cNvGraphicFramePr>
          <p:nvPr>
            <p:extLst/>
          </p:nvPr>
        </p:nvGraphicFramePr>
        <p:xfrm>
          <a:off x="571500" y="1371600"/>
          <a:ext cx="8001000" cy="5131835"/>
        </p:xfrm>
        <a:graphic>
          <a:graphicData uri="http://schemas.openxmlformats.org/drawingml/2006/table">
            <a:tbl>
              <a:tblPr firstRow="1" bandRow="1">
                <a:tableStyleId>{21E4AEA4-8DFA-4A89-87EB-49C32662AFE0}</a:tableStyleId>
              </a:tblPr>
              <a:tblGrid>
                <a:gridCol w="2000250"/>
                <a:gridCol w="2000250"/>
                <a:gridCol w="2000250"/>
                <a:gridCol w="2000250"/>
              </a:tblGrid>
              <a:tr h="555844">
                <a:tc>
                  <a:txBody>
                    <a:bodyPr/>
                    <a:lstStyle/>
                    <a:p>
                      <a:pPr algn="ctr"/>
                      <a:endParaRPr lang="en-US" sz="1600" dirty="0"/>
                    </a:p>
                  </a:txBody>
                  <a:tcPr anchor="ctr"/>
                </a:tc>
                <a:tc>
                  <a:txBody>
                    <a:bodyPr/>
                    <a:lstStyle/>
                    <a:p>
                      <a:pPr algn="ctr"/>
                      <a:r>
                        <a:rPr lang="en-US" sz="1600" dirty="0" smtClean="0"/>
                        <a:t>Participant 1</a:t>
                      </a:r>
                      <a:endParaRPr lang="en-US" sz="1600" dirty="0"/>
                    </a:p>
                  </a:txBody>
                  <a:tcPr anchor="ctr"/>
                </a:tc>
                <a:tc>
                  <a:txBody>
                    <a:bodyPr/>
                    <a:lstStyle/>
                    <a:p>
                      <a:pPr algn="ctr"/>
                      <a:r>
                        <a:rPr lang="en-US" sz="1600" dirty="0" smtClean="0"/>
                        <a:t>Participant 2</a:t>
                      </a:r>
                      <a:endParaRPr lang="en-US" sz="1600" dirty="0"/>
                    </a:p>
                  </a:txBody>
                  <a:tcPr anchor="ctr"/>
                </a:tc>
                <a:tc>
                  <a:txBody>
                    <a:bodyPr/>
                    <a:lstStyle/>
                    <a:p>
                      <a:pPr algn="ctr"/>
                      <a:r>
                        <a:rPr lang="en-US" sz="1600" dirty="0" smtClean="0"/>
                        <a:t>Participant 3</a:t>
                      </a:r>
                      <a:endParaRPr lang="en-US" sz="1600" dirty="0"/>
                    </a:p>
                  </a:txBody>
                  <a:tcPr anchor="ctr"/>
                </a:tc>
              </a:tr>
              <a:tr h="653713">
                <a:tc>
                  <a:txBody>
                    <a:bodyPr/>
                    <a:lstStyle/>
                    <a:p>
                      <a:r>
                        <a:rPr lang="en-US" sz="1600" b="1" dirty="0" smtClean="0"/>
                        <a:t>Time spent</a:t>
                      </a:r>
                      <a:endParaRPr lang="en-US" sz="1600" b="1" dirty="0"/>
                    </a:p>
                  </a:txBody>
                  <a:tcPr anchor="ctr"/>
                </a:tc>
                <a:tc>
                  <a:txBody>
                    <a:bodyPr/>
                    <a:lstStyle/>
                    <a:p>
                      <a:r>
                        <a:rPr lang="en-US" dirty="0" smtClean="0"/>
                        <a:t>22</a:t>
                      </a:r>
                      <a:r>
                        <a:rPr lang="en-US" baseline="0" dirty="0" smtClean="0"/>
                        <a:t> minutes</a:t>
                      </a:r>
                      <a:endParaRPr lang="en-US" dirty="0"/>
                    </a:p>
                  </a:txBody>
                  <a:tcPr anchor="ctr"/>
                </a:tc>
                <a:tc>
                  <a:txBody>
                    <a:bodyPr/>
                    <a:lstStyle/>
                    <a:p>
                      <a:r>
                        <a:rPr lang="en-US" dirty="0" smtClean="0"/>
                        <a:t>30 minutes</a:t>
                      </a:r>
                      <a:endParaRPr lang="en-US" dirty="0"/>
                    </a:p>
                  </a:txBody>
                  <a:tcPr anchor="ctr"/>
                </a:tc>
                <a:tc>
                  <a:txBody>
                    <a:bodyPr/>
                    <a:lstStyle/>
                    <a:p>
                      <a:r>
                        <a:rPr lang="en-US" dirty="0" smtClean="0"/>
                        <a:t>28 minutes</a:t>
                      </a:r>
                      <a:endParaRPr lang="en-US" dirty="0"/>
                    </a:p>
                  </a:txBody>
                  <a:tcPr anchor="ctr"/>
                </a:tc>
              </a:tr>
              <a:tr h="653713">
                <a:tc>
                  <a:txBody>
                    <a:bodyPr/>
                    <a:lstStyle/>
                    <a:p>
                      <a:r>
                        <a:rPr lang="en-US" sz="1600" b="1" dirty="0" smtClean="0"/>
                        <a:t>Number of clicks</a:t>
                      </a:r>
                      <a:endParaRPr lang="en-US" sz="1600" b="1" dirty="0"/>
                    </a:p>
                  </a:txBody>
                  <a:tcPr anchor="ctr"/>
                </a:tc>
                <a:tc>
                  <a:txBody>
                    <a:bodyPr/>
                    <a:lstStyle/>
                    <a:p>
                      <a:r>
                        <a:rPr lang="en-US" dirty="0" smtClean="0"/>
                        <a:t>9.2</a:t>
                      </a:r>
                      <a:endParaRPr lang="en-US" dirty="0"/>
                    </a:p>
                  </a:txBody>
                  <a:tcPr anchor="ctr"/>
                </a:tc>
                <a:tc>
                  <a:txBody>
                    <a:bodyPr/>
                    <a:lstStyle/>
                    <a:p>
                      <a:r>
                        <a:rPr lang="en-US" dirty="0" smtClean="0"/>
                        <a:t>7.1</a:t>
                      </a:r>
                      <a:endParaRPr lang="en-US" dirty="0"/>
                    </a:p>
                  </a:txBody>
                  <a:tcPr anchor="ctr"/>
                </a:tc>
                <a:tc>
                  <a:txBody>
                    <a:bodyPr/>
                    <a:lstStyle/>
                    <a:p>
                      <a:r>
                        <a:rPr lang="en-US" baseline="0" dirty="0" smtClean="0"/>
                        <a:t>8.2</a:t>
                      </a:r>
                      <a:endParaRPr lang="en-US" dirty="0"/>
                    </a:p>
                  </a:txBody>
                  <a:tcPr anchor="ctr"/>
                </a:tc>
              </a:tr>
              <a:tr h="653713">
                <a:tc>
                  <a:txBody>
                    <a:bodyPr/>
                    <a:lstStyle/>
                    <a:p>
                      <a:r>
                        <a:rPr lang="en-US" sz="1600" b="1" dirty="0" smtClean="0"/>
                        <a:t>Completed</a:t>
                      </a:r>
                      <a:r>
                        <a:rPr lang="en-US" sz="1600" b="1" baseline="0" dirty="0" smtClean="0"/>
                        <a:t> tasks</a:t>
                      </a:r>
                      <a:endParaRPr lang="en-US" sz="1600" b="1" dirty="0"/>
                    </a:p>
                  </a:txBody>
                  <a:tcPr anchor="ctr"/>
                </a:tc>
                <a:tc>
                  <a:txBody>
                    <a:bodyPr/>
                    <a:lstStyle/>
                    <a:p>
                      <a:r>
                        <a:rPr lang="en-US" dirty="0" smtClean="0"/>
                        <a:t>23</a:t>
                      </a:r>
                      <a:endParaRPr lang="en-US" dirty="0"/>
                    </a:p>
                  </a:txBody>
                  <a:tcPr anchor="ctr"/>
                </a:tc>
                <a:tc>
                  <a:txBody>
                    <a:bodyPr/>
                    <a:lstStyle/>
                    <a:p>
                      <a:r>
                        <a:rPr lang="en-US" dirty="0" smtClean="0"/>
                        <a:t>29</a:t>
                      </a:r>
                      <a:endParaRPr lang="en-US" dirty="0"/>
                    </a:p>
                  </a:txBody>
                  <a:tcPr anchor="ctr"/>
                </a:tc>
                <a:tc>
                  <a:txBody>
                    <a:bodyPr/>
                    <a:lstStyle/>
                    <a:p>
                      <a:r>
                        <a:rPr lang="en-US" dirty="0" smtClean="0"/>
                        <a:t>21</a:t>
                      </a:r>
                      <a:endParaRPr lang="en-US" dirty="0"/>
                    </a:p>
                  </a:txBody>
                  <a:tcPr anchor="ctr"/>
                </a:tc>
              </a:tr>
              <a:tr h="653713">
                <a:tc>
                  <a:txBody>
                    <a:bodyPr/>
                    <a:lstStyle/>
                    <a:p>
                      <a:r>
                        <a:rPr lang="en-US" sz="1600" b="1" dirty="0" smtClean="0"/>
                        <a:t>Mistakes</a:t>
                      </a:r>
                      <a:endParaRPr lang="en-US" sz="1600" b="1" dirty="0"/>
                    </a:p>
                  </a:txBody>
                  <a:tcPr anchor="ctr"/>
                </a:tc>
                <a:tc>
                  <a:txBody>
                    <a:bodyPr/>
                    <a:lstStyle/>
                    <a:p>
                      <a:pPr marL="0" indent="0">
                        <a:buFont typeface="Arial" pitchFamily="34" charset="0"/>
                        <a:buNone/>
                      </a:pPr>
                      <a:r>
                        <a:rPr lang="en-US" sz="1800" dirty="0" smtClean="0"/>
                        <a:t>8</a:t>
                      </a:r>
                      <a:endParaRPr lang="en-US" sz="1800" dirty="0"/>
                    </a:p>
                  </a:txBody>
                  <a:tcPr anchor="ctr"/>
                </a:tc>
                <a:tc>
                  <a:txBody>
                    <a:bodyPr/>
                    <a:lstStyle/>
                    <a:p>
                      <a:pPr marL="0" indent="0">
                        <a:buFont typeface="Arial" pitchFamily="34" charset="0"/>
                        <a:buNone/>
                      </a:pPr>
                      <a:r>
                        <a:rPr lang="en-US" sz="1800" dirty="0" smtClean="0"/>
                        <a:t>7</a:t>
                      </a:r>
                      <a:endParaRPr lang="en-US" sz="1800" dirty="0"/>
                    </a:p>
                  </a:txBody>
                  <a:tcPr anchor="ctr"/>
                </a:tc>
                <a:tc>
                  <a:txBody>
                    <a:bodyPr/>
                    <a:lstStyle/>
                    <a:p>
                      <a:pPr marL="0" indent="0">
                        <a:buFont typeface="Arial" pitchFamily="34" charset="0"/>
                        <a:buNone/>
                      </a:pPr>
                      <a:r>
                        <a:rPr lang="en-US" sz="1800" baseline="0" dirty="0" smtClean="0"/>
                        <a:t>6</a:t>
                      </a:r>
                    </a:p>
                  </a:txBody>
                  <a:tcPr anchor="ctr"/>
                </a:tc>
              </a:tr>
              <a:tr h="653713">
                <a:tc>
                  <a:txBody>
                    <a:bodyPr/>
                    <a:lstStyle/>
                    <a:p>
                      <a:r>
                        <a:rPr lang="en-US" sz="1600" b="1" dirty="0" smtClean="0"/>
                        <a:t>Help requests</a:t>
                      </a:r>
                      <a:endParaRPr lang="en-US" sz="1600" b="1" dirty="0"/>
                    </a:p>
                  </a:txBody>
                  <a:tcPr anchor="ctr"/>
                </a:tc>
                <a:tc>
                  <a:txBody>
                    <a:bodyPr/>
                    <a:lstStyle/>
                    <a:p>
                      <a:pPr marL="0" indent="0">
                        <a:buFont typeface="Arial" pitchFamily="34" charset="0"/>
                        <a:buNone/>
                      </a:pPr>
                      <a:r>
                        <a:rPr lang="en-US" sz="1800" dirty="0" smtClean="0"/>
                        <a:t>3</a:t>
                      </a:r>
                      <a:endParaRPr lang="en-US" sz="1800" dirty="0"/>
                    </a:p>
                  </a:txBody>
                  <a:tcPr anchor="ctr"/>
                </a:tc>
                <a:tc>
                  <a:txBody>
                    <a:bodyPr/>
                    <a:lstStyle/>
                    <a:p>
                      <a:pPr marL="0" indent="0">
                        <a:buFont typeface="Arial" pitchFamily="34" charset="0"/>
                        <a:buNone/>
                      </a:pPr>
                      <a:r>
                        <a:rPr lang="en-US" sz="1800" dirty="0" smtClean="0"/>
                        <a:t>7</a:t>
                      </a:r>
                      <a:endParaRPr lang="en-US" sz="1800" dirty="0"/>
                    </a:p>
                  </a:txBody>
                  <a:tcPr anchor="ctr"/>
                </a:tc>
                <a:tc>
                  <a:txBody>
                    <a:bodyPr/>
                    <a:lstStyle/>
                    <a:p>
                      <a:pPr marL="0" indent="0">
                        <a:buFont typeface="Arial" pitchFamily="34" charset="0"/>
                        <a:buNone/>
                      </a:pPr>
                      <a:r>
                        <a:rPr lang="en-US" sz="1800" baseline="0" dirty="0" smtClean="0"/>
                        <a:t>2</a:t>
                      </a:r>
                    </a:p>
                  </a:txBody>
                  <a:tcPr anchor="ctr"/>
                </a:tc>
              </a:tr>
              <a:tr h="653713">
                <a:tc>
                  <a:txBody>
                    <a:bodyPr/>
                    <a:lstStyle/>
                    <a:p>
                      <a:r>
                        <a:rPr lang="en-US" sz="1600" b="1" dirty="0" smtClean="0"/>
                        <a:t>Eye focus</a:t>
                      </a:r>
                      <a:endParaRPr lang="en-US" sz="1600" b="1" dirty="0"/>
                    </a:p>
                  </a:txBody>
                  <a:tcPr anchor="ctr"/>
                </a:tc>
                <a:tc>
                  <a:txBody>
                    <a:bodyPr/>
                    <a:lstStyle/>
                    <a:p>
                      <a:pPr marL="0" indent="0">
                        <a:buFont typeface="Arial" pitchFamily="34" charset="0"/>
                        <a:buNone/>
                      </a:pPr>
                      <a:r>
                        <a:rPr lang="en-US" sz="1800" dirty="0" smtClean="0"/>
                        <a:t>22%</a:t>
                      </a:r>
                      <a:endParaRPr lang="en-US" sz="1800" dirty="0"/>
                    </a:p>
                  </a:txBody>
                  <a:tcPr anchor="ctr"/>
                </a:tc>
                <a:tc>
                  <a:txBody>
                    <a:bodyPr/>
                    <a:lstStyle/>
                    <a:p>
                      <a:pPr marL="0" indent="0">
                        <a:buFont typeface="Arial" pitchFamily="34" charset="0"/>
                        <a:buNone/>
                      </a:pPr>
                      <a:r>
                        <a:rPr lang="en-US" sz="1800" dirty="0" smtClean="0"/>
                        <a:t>17%</a:t>
                      </a:r>
                      <a:endParaRPr lang="en-US" sz="1800" dirty="0"/>
                    </a:p>
                  </a:txBody>
                  <a:tcPr anchor="ctr"/>
                </a:tc>
                <a:tc>
                  <a:txBody>
                    <a:bodyPr/>
                    <a:lstStyle/>
                    <a:p>
                      <a:pPr marL="0" indent="0">
                        <a:buFont typeface="Arial" pitchFamily="34" charset="0"/>
                        <a:buNone/>
                      </a:pPr>
                      <a:r>
                        <a:rPr lang="en-US" sz="1800" baseline="0" dirty="0" smtClean="0"/>
                        <a:t>31%</a:t>
                      </a:r>
                    </a:p>
                  </a:txBody>
                  <a:tcPr anchor="ctr"/>
                </a:tc>
              </a:tr>
              <a:tr h="653713">
                <a:tc>
                  <a:txBody>
                    <a:bodyPr/>
                    <a:lstStyle/>
                    <a:p>
                      <a:r>
                        <a:rPr lang="en-US" sz="1600" b="1" dirty="0" smtClean="0"/>
                        <a:t>…</a:t>
                      </a:r>
                      <a:endParaRPr lang="en-US" sz="1600" b="1" dirty="0"/>
                    </a:p>
                  </a:txBody>
                  <a:tcPr anchor="ctr"/>
                </a:tc>
                <a:tc>
                  <a:txBody>
                    <a:bodyPr/>
                    <a:lstStyle/>
                    <a:p>
                      <a:pPr marL="0" indent="0">
                        <a:buFont typeface="Arial" pitchFamily="34" charset="0"/>
                        <a:buNone/>
                      </a:pPr>
                      <a:r>
                        <a:rPr lang="en-US" sz="1800" dirty="0" smtClean="0"/>
                        <a:t>…</a:t>
                      </a:r>
                      <a:endParaRPr lang="en-US" sz="1800" dirty="0"/>
                    </a:p>
                  </a:txBody>
                  <a:tcPr anchor="ctr"/>
                </a:tc>
                <a:tc>
                  <a:txBody>
                    <a:bodyPr/>
                    <a:lstStyle/>
                    <a:p>
                      <a:pPr marL="0" indent="0">
                        <a:buFont typeface="Arial" pitchFamily="34" charset="0"/>
                        <a:buNone/>
                      </a:pPr>
                      <a:r>
                        <a:rPr lang="en-US" sz="1800" dirty="0" smtClean="0"/>
                        <a:t>…</a:t>
                      </a:r>
                      <a:endParaRPr lang="en-US" sz="1800" dirty="0"/>
                    </a:p>
                  </a:txBody>
                  <a:tcPr anchor="ctr"/>
                </a:tc>
                <a:tc>
                  <a:txBody>
                    <a:bodyPr/>
                    <a:lstStyle/>
                    <a:p>
                      <a:pPr marL="0" indent="0">
                        <a:buFont typeface="Arial" pitchFamily="34" charset="0"/>
                        <a:buNone/>
                      </a:pPr>
                      <a:r>
                        <a:rPr lang="en-US" sz="1800" baseline="0" dirty="0" smtClean="0"/>
                        <a:t>…</a:t>
                      </a:r>
                    </a:p>
                  </a:txBody>
                  <a:tcPr anchor="ctr"/>
                </a:tc>
              </a:tr>
            </a:tbl>
          </a:graphicData>
        </a:graphic>
      </p:graphicFrame>
    </p:spTree>
    <p:extLst>
      <p:ext uri="{BB962C8B-B14F-4D97-AF65-F5344CB8AC3E}">
        <p14:creationId xmlns:p14="http://schemas.microsoft.com/office/powerpoint/2010/main" val="1183337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design solution must be sufficiently complete to enable real use</a:t>
            </a:r>
            <a:endParaRPr lang="en-US" dirty="0"/>
          </a:p>
          <a:p>
            <a:endParaRPr lang="en-US" dirty="0" smtClean="0"/>
          </a:p>
          <a:p>
            <a:r>
              <a:rPr lang="en-US" dirty="0" smtClean="0"/>
              <a:t>The tasks must be representative of the future use by the eventual audience</a:t>
            </a:r>
          </a:p>
          <a:p>
            <a:endParaRPr lang="en-US" dirty="0" smtClean="0"/>
          </a:p>
          <a:p>
            <a:r>
              <a:rPr lang="en-US" dirty="0" smtClean="0"/>
              <a:t>Must have a clear sense of the what the evaluative research is to accomplish</a:t>
            </a:r>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96301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incident technique</a:t>
            </a:r>
            <a:endParaRPr lang="en-US" dirty="0"/>
          </a:p>
        </p:txBody>
      </p:sp>
      <p:sp>
        <p:nvSpPr>
          <p:cNvPr id="3" name="Content Placeholder 2"/>
          <p:cNvSpPr>
            <a:spLocks noGrp="1"/>
          </p:cNvSpPr>
          <p:nvPr>
            <p:ph sz="half" idx="1"/>
          </p:nvPr>
        </p:nvSpPr>
        <p:spPr/>
        <p:txBody>
          <a:bodyPr/>
          <a:lstStyle/>
          <a:p>
            <a:r>
              <a:rPr lang="en-US" dirty="0" smtClean="0"/>
              <a:t>Critical incident technique is the process of retroactively obtaining and analyzing accounts of experiences, positive and negative, with a product at a critical moment</a:t>
            </a:r>
            <a:endParaRPr lang="en-US" dirty="0"/>
          </a:p>
          <a:p>
            <a:endParaRPr lang="en-US" dirty="0"/>
          </a:p>
        </p:txBody>
      </p:sp>
    </p:spTree>
    <p:extLst>
      <p:ext uri="{BB962C8B-B14F-4D97-AF65-F5344CB8AC3E}">
        <p14:creationId xmlns:p14="http://schemas.microsoft.com/office/powerpoint/2010/main" val="3461931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Feedback from actual users</a:t>
            </a:r>
          </a:p>
          <a:p>
            <a:r>
              <a:rPr lang="en-US" dirty="0" smtClean="0"/>
              <a:t>Can reach a broad audience</a:t>
            </a:r>
          </a:p>
          <a:p>
            <a:r>
              <a:rPr lang="en-US" dirty="0" smtClean="0"/>
              <a:t>Builds a benchmark for future improvements</a:t>
            </a:r>
          </a:p>
          <a:p>
            <a:r>
              <a:rPr lang="en-US" dirty="0" smtClean="0"/>
              <a:t>Feedback might be broader than just the goal of the study</a:t>
            </a:r>
          </a:p>
          <a:p>
            <a:endParaRPr lang="en-US" dirty="0"/>
          </a:p>
          <a:p>
            <a:pPr marL="0" indent="0">
              <a:buNone/>
            </a:pPr>
            <a:endParaRPr lang="en-US" dirty="0" smtClean="0"/>
          </a:p>
          <a:p>
            <a:endParaRPr lang="en-US" dirty="0" smtClean="0"/>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Can be difficult to conduct</a:t>
            </a:r>
          </a:p>
          <a:p>
            <a:r>
              <a:rPr lang="en-US" dirty="0" smtClean="0"/>
              <a:t>Requires appropriate resources</a:t>
            </a:r>
          </a:p>
          <a:p>
            <a:r>
              <a:rPr lang="en-US" dirty="0" smtClean="0"/>
              <a:t>Feedback may be confined to what the users already know</a:t>
            </a:r>
          </a:p>
          <a:p>
            <a:pPr lvl="1"/>
            <a:r>
              <a:rPr lang="en-US" dirty="0" smtClean="0"/>
              <a:t>existing way of working</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7903621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solidFill>
                            <a:srgbClr val="FF0000"/>
                          </a:solidFill>
                        </a:rPr>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
        <p:nvSpPr>
          <p:cNvPr id="5" name="Rectangle 4"/>
          <p:cNvSpPr/>
          <p:nvPr/>
        </p:nvSpPr>
        <p:spPr>
          <a:xfrm>
            <a:off x="3152694" y="4683980"/>
            <a:ext cx="1929994" cy="1371600"/>
          </a:xfrm>
          <a:prstGeom prst="rect">
            <a:avLst/>
          </a:prstGeom>
          <a:noFill/>
          <a:ln>
            <a:solidFill>
              <a:srgbClr val="F32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3235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 evaluation</a:t>
            </a:r>
            <a:endParaRPr lang="en-US" dirty="0"/>
          </a:p>
        </p:txBody>
      </p:sp>
      <p:sp>
        <p:nvSpPr>
          <p:cNvPr id="3" name="Content Placeholder 2"/>
          <p:cNvSpPr>
            <a:spLocks noGrp="1"/>
          </p:cNvSpPr>
          <p:nvPr>
            <p:ph sz="half" idx="1"/>
          </p:nvPr>
        </p:nvSpPr>
        <p:spPr/>
        <p:txBody>
          <a:bodyPr/>
          <a:lstStyle/>
          <a:p>
            <a:r>
              <a:rPr lang="en-US" dirty="0" smtClean="0"/>
              <a:t>Heuristic evaluation is the process of assessing a user interface against a standard set of criteria</a:t>
            </a:r>
          </a:p>
          <a:p>
            <a:endParaRPr lang="en-US" dirty="0"/>
          </a:p>
        </p:txBody>
      </p:sp>
      <p:pic>
        <p:nvPicPr>
          <p:cNvPr id="1026" name="Picture 2" descr="http://uxcentered.files.wordpress.com/2009/12/heuristics_points2.png?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698" y="2703445"/>
            <a:ext cx="48577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606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r>
              <a:rPr lang="en-US" dirty="0" smtClean="0"/>
              <a:t>Choose heuristics</a:t>
            </a:r>
          </a:p>
          <a:p>
            <a:endParaRPr lang="en-US" dirty="0" smtClean="0"/>
          </a:p>
          <a:p>
            <a:r>
              <a:rPr lang="en-US" dirty="0" smtClean="0"/>
              <a:t>Choose evaluators</a:t>
            </a:r>
          </a:p>
          <a:p>
            <a:endParaRPr lang="en-US" dirty="0" smtClean="0"/>
          </a:p>
          <a:p>
            <a:r>
              <a:rPr lang="en-US" dirty="0" smtClean="0"/>
              <a:t>Identify goal of the interface</a:t>
            </a:r>
          </a:p>
          <a:p>
            <a:endParaRPr lang="en-US" dirty="0"/>
          </a:p>
          <a:p>
            <a:r>
              <a:rPr lang="en-US" dirty="0" smtClean="0"/>
              <a:t>Define a set of representative tasks</a:t>
            </a:r>
          </a:p>
          <a:p>
            <a:endParaRPr lang="en-US" dirty="0" smtClean="0"/>
          </a:p>
          <a:p>
            <a:r>
              <a:rPr lang="en-US" dirty="0" smtClean="0"/>
              <a:t>Perform tasks</a:t>
            </a:r>
          </a:p>
          <a:p>
            <a:endParaRPr lang="en-US" dirty="0"/>
          </a:p>
          <a:p>
            <a:r>
              <a:rPr lang="en-US" dirty="0" smtClean="0"/>
              <a:t>Tabulate results</a:t>
            </a:r>
          </a:p>
          <a:p>
            <a:endParaRPr lang="en-US" dirty="0" smtClean="0"/>
          </a:p>
          <a:p>
            <a:endParaRPr lang="en-US" dirty="0"/>
          </a:p>
          <a:p>
            <a:endParaRPr lang="en-US" dirty="0" smtClean="0"/>
          </a:p>
          <a:p>
            <a:pPr lvl="1"/>
            <a:endParaRPr lang="en-US" dirty="0" smtClean="0"/>
          </a:p>
          <a:p>
            <a:pPr lvl="1"/>
            <a:endParaRPr lang="en-US" dirty="0"/>
          </a:p>
          <a:p>
            <a:endParaRPr lang="en-US" dirty="0" smtClean="0"/>
          </a:p>
          <a:p>
            <a:endParaRPr lang="en-US" dirty="0"/>
          </a:p>
          <a:p>
            <a:endParaRPr lang="en-US" dirty="0"/>
          </a:p>
          <a:p>
            <a:endParaRPr lang="en-US" dirty="0" smtClean="0"/>
          </a:p>
          <a:p>
            <a:pPr lvl="1"/>
            <a:endParaRPr lang="en-US" dirty="0"/>
          </a:p>
        </p:txBody>
      </p:sp>
    </p:spTree>
    <p:extLst>
      <p:ext uri="{BB962C8B-B14F-4D97-AF65-F5344CB8AC3E}">
        <p14:creationId xmlns:p14="http://schemas.microsoft.com/office/powerpoint/2010/main" val="23463380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heuristics</a:t>
            </a:r>
            <a:endParaRPr lang="en-US" dirty="0"/>
          </a:p>
        </p:txBody>
      </p:sp>
      <p:sp>
        <p:nvSpPr>
          <p:cNvPr id="3" name="Content Placeholder 2"/>
          <p:cNvSpPr>
            <a:spLocks noGrp="1"/>
          </p:cNvSpPr>
          <p:nvPr>
            <p:ph sz="half" idx="1"/>
          </p:nvPr>
        </p:nvSpPr>
        <p:spPr/>
        <p:txBody>
          <a:bodyPr>
            <a:normAutofit/>
          </a:bodyPr>
          <a:lstStyle/>
          <a:p>
            <a:r>
              <a:rPr lang="en-US" dirty="0" smtClean="0"/>
              <a:t>Nielsen’s heuristics of user interface design</a:t>
            </a:r>
          </a:p>
          <a:p>
            <a:pPr lvl="1"/>
            <a:endParaRPr lang="en-US" dirty="0" smtClean="0"/>
          </a:p>
          <a:p>
            <a:r>
              <a:rPr lang="en-US" dirty="0"/>
              <a:t>Gerhardt-</a:t>
            </a:r>
            <a:r>
              <a:rPr lang="en-US" dirty="0" err="1"/>
              <a:t>Powals</a:t>
            </a:r>
            <a:r>
              <a:rPr lang="en-US" dirty="0"/>
              <a:t>’ cognitive engineering </a:t>
            </a:r>
            <a:r>
              <a:rPr lang="en-US" dirty="0" smtClean="0"/>
              <a:t>principles</a:t>
            </a:r>
          </a:p>
          <a:p>
            <a:endParaRPr lang="en-US" dirty="0"/>
          </a:p>
          <a:p>
            <a:r>
              <a:rPr lang="en-US" dirty="0" smtClean="0"/>
              <a:t>Standards</a:t>
            </a:r>
          </a:p>
          <a:p>
            <a:pPr lvl="1"/>
            <a:r>
              <a:rPr lang="en-US" dirty="0" smtClean="0"/>
              <a:t>accessibility</a:t>
            </a:r>
            <a:endParaRPr lang="en-US" dirty="0"/>
          </a:p>
          <a:p>
            <a:pPr lvl="1"/>
            <a:r>
              <a:rPr lang="en-US" dirty="0" smtClean="0"/>
              <a:t>responsive design</a:t>
            </a:r>
          </a:p>
          <a:p>
            <a:pPr lvl="1"/>
            <a:r>
              <a:rPr lang="en-US" dirty="0" smtClean="0"/>
              <a:t>color guides</a:t>
            </a:r>
          </a:p>
          <a:p>
            <a:pPr lvl="1"/>
            <a:endParaRPr lang="en-US" dirty="0"/>
          </a:p>
          <a:p>
            <a:r>
              <a:rPr lang="en-US" dirty="0" smtClean="0"/>
              <a:t>Internal, company guidelines</a:t>
            </a:r>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4176336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choose evaluators</a:t>
            </a:r>
            <a:endParaRPr lang="en-US" dirty="0"/>
          </a:p>
        </p:txBody>
      </p:sp>
      <p:sp>
        <p:nvSpPr>
          <p:cNvPr id="3" name="Content Placeholder 2"/>
          <p:cNvSpPr>
            <a:spLocks noGrp="1"/>
          </p:cNvSpPr>
          <p:nvPr>
            <p:ph sz="half" idx="1"/>
          </p:nvPr>
        </p:nvSpPr>
        <p:spPr/>
        <p:txBody>
          <a:bodyPr>
            <a:normAutofit/>
          </a:bodyPr>
          <a:lstStyle/>
          <a:p>
            <a:r>
              <a:rPr lang="en-US" dirty="0" smtClean="0"/>
              <a:t>Choose the number of evaluators</a:t>
            </a:r>
          </a:p>
          <a:p>
            <a:pPr lvl="1"/>
            <a:r>
              <a:rPr lang="en-US" dirty="0" smtClean="0"/>
              <a:t>typically three to five</a:t>
            </a:r>
          </a:p>
          <a:p>
            <a:pPr lvl="1"/>
            <a:endParaRPr lang="en-US" dirty="0"/>
          </a:p>
          <a:p>
            <a:r>
              <a:rPr lang="en-US" dirty="0" smtClean="0"/>
              <a:t>Choose required background</a:t>
            </a:r>
          </a:p>
          <a:p>
            <a:pPr lvl="1"/>
            <a:r>
              <a:rPr lang="en-US" dirty="0" smtClean="0"/>
              <a:t>ideally, user interface experts</a:t>
            </a:r>
          </a:p>
          <a:p>
            <a:pPr lvl="1"/>
            <a:r>
              <a:rPr lang="en-US" dirty="0" smtClean="0"/>
              <a:t>ideally, complementary skills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659297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identify goal of the interface</a:t>
            </a:r>
            <a:endParaRPr lang="en-US" dirty="0"/>
          </a:p>
        </p:txBody>
      </p:sp>
      <p:sp>
        <p:nvSpPr>
          <p:cNvPr id="3" name="Content Placeholder 2"/>
          <p:cNvSpPr>
            <a:spLocks noGrp="1"/>
          </p:cNvSpPr>
          <p:nvPr>
            <p:ph sz="half" idx="1"/>
          </p:nvPr>
        </p:nvSpPr>
        <p:spPr/>
        <p:txBody>
          <a:bodyPr/>
          <a:lstStyle/>
          <a:p>
            <a:r>
              <a:rPr lang="en-US" dirty="0" smtClean="0"/>
              <a:t>The goal of the interface is to both make it possible for individuals to quickly find and order the book they need and for individuals to explore the richness of the collection that is available</a:t>
            </a:r>
          </a:p>
          <a:p>
            <a:endParaRPr lang="en-US" dirty="0" smtClean="0"/>
          </a:p>
          <a:p>
            <a:r>
              <a:rPr lang="en-US" dirty="0" smtClean="0"/>
              <a:t>The goal of the interface is to allow doctors to easily order the right prescription for their patients while at the same time minimizing the number of wrong prescriptions being ordered</a:t>
            </a:r>
          </a:p>
          <a:p>
            <a:endParaRPr lang="en-US" dirty="0"/>
          </a:p>
        </p:txBody>
      </p:sp>
    </p:spTree>
    <p:extLst>
      <p:ext uri="{BB962C8B-B14F-4D97-AF65-F5344CB8AC3E}">
        <p14:creationId xmlns:p14="http://schemas.microsoft.com/office/powerpoint/2010/main" val="6000916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define a set of representative tasks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Find the book ‘Software Designers in Action’ and order it</a:t>
            </a:r>
          </a:p>
          <a:p>
            <a:endParaRPr lang="en-US" dirty="0"/>
          </a:p>
          <a:p>
            <a:r>
              <a:rPr lang="en-US" dirty="0" smtClean="0"/>
              <a:t>Find five books that are similar to this book, and choose the book that is most similar</a:t>
            </a:r>
          </a:p>
          <a:p>
            <a:endParaRPr lang="en-US" dirty="0"/>
          </a:p>
          <a:p>
            <a:r>
              <a:rPr lang="en-US" dirty="0" smtClean="0"/>
              <a:t>Post a review of this book</a:t>
            </a:r>
          </a:p>
          <a:p>
            <a:endParaRPr lang="en-US" dirty="0"/>
          </a:p>
          <a:p>
            <a:r>
              <a:rPr lang="en-US" dirty="0" smtClean="0"/>
              <a:t>Order a prescription for patient X consisting of 20 pills of penicillin, at a dosage of 250mg, 2 pills per day</a:t>
            </a:r>
          </a:p>
          <a:p>
            <a:endParaRPr lang="en-US" dirty="0"/>
          </a:p>
          <a:p>
            <a:r>
              <a:rPr lang="en-US" dirty="0" smtClean="0"/>
              <a:t>Change the prescription for patient X to 10 pills at a dosage of 500mg, 1 pill a day </a:t>
            </a:r>
            <a:endParaRPr lang="en-US" dirty="0"/>
          </a:p>
        </p:txBody>
      </p:sp>
    </p:spTree>
    <p:extLst>
      <p:ext uri="{BB962C8B-B14F-4D97-AF65-F5344CB8AC3E}">
        <p14:creationId xmlns:p14="http://schemas.microsoft.com/office/powerpoint/2010/main" val="6304192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perform the tasks</a:t>
            </a:r>
            <a:endParaRPr lang="en-US" dirty="0"/>
          </a:p>
        </p:txBody>
      </p:sp>
      <p:sp>
        <p:nvSpPr>
          <p:cNvPr id="3" name="Content Placeholder 2"/>
          <p:cNvSpPr>
            <a:spLocks noGrp="1"/>
          </p:cNvSpPr>
          <p:nvPr>
            <p:ph sz="half" idx="1"/>
          </p:nvPr>
        </p:nvSpPr>
        <p:spPr/>
        <p:txBody>
          <a:bodyPr/>
          <a:lstStyle/>
          <a:p>
            <a:r>
              <a:rPr lang="en-US" dirty="0" smtClean="0"/>
              <a:t>Each evaluator performs the set of tasks on their own and, per tasks, and ranks how the interface supports the task in terms of the heuristics</a:t>
            </a:r>
          </a:p>
        </p:txBody>
      </p:sp>
    </p:spTree>
    <p:extLst>
      <p:ext uri="{BB962C8B-B14F-4D97-AF65-F5344CB8AC3E}">
        <p14:creationId xmlns:p14="http://schemas.microsoft.com/office/powerpoint/2010/main" val="2804416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tabulate results</a:t>
            </a:r>
            <a:endParaRPr lang="en-US" dirty="0"/>
          </a:p>
        </p:txBody>
      </p:sp>
      <p:pic>
        <p:nvPicPr>
          <p:cNvPr id="2050" name="Picture 2" descr="http://www.jzhangjz.info/sites/default/files/heuristic%20matrix.png?slideshow=true&amp;slideshowAuto=true&amp;slideshowSpeed=4000&amp;speed=350&amp;transition=ela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62984"/>
            <a:ext cx="5888603" cy="516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76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a:bodyPr>
          <a:lstStyle/>
          <a:p>
            <a:r>
              <a:rPr lang="en-US" dirty="0" smtClean="0"/>
              <a:t>Identify the incident</a:t>
            </a:r>
          </a:p>
          <a:p>
            <a:endParaRPr lang="en-US" dirty="0" smtClean="0"/>
          </a:p>
          <a:p>
            <a:r>
              <a:rPr lang="en-US" dirty="0" smtClean="0"/>
              <a:t>Review the incident</a:t>
            </a:r>
          </a:p>
          <a:p>
            <a:endParaRPr lang="en-US" dirty="0" smtClean="0"/>
          </a:p>
          <a:p>
            <a:r>
              <a:rPr lang="en-US" dirty="0" smtClean="0"/>
              <a:t>Identify </a:t>
            </a:r>
            <a:r>
              <a:rPr lang="en-US" dirty="0"/>
              <a:t>the </a:t>
            </a:r>
            <a:r>
              <a:rPr lang="en-US" dirty="0" smtClean="0"/>
              <a:t>issues</a:t>
            </a:r>
            <a:endParaRPr lang="en-US" dirty="0"/>
          </a:p>
          <a:p>
            <a:endParaRPr lang="en-US" dirty="0" smtClean="0"/>
          </a:p>
          <a:p>
            <a:pPr lvl="1"/>
            <a:endParaRPr lang="en-US" dirty="0"/>
          </a:p>
        </p:txBody>
      </p:sp>
    </p:spTree>
    <p:extLst>
      <p:ext uri="{BB962C8B-B14F-4D97-AF65-F5344CB8AC3E}">
        <p14:creationId xmlns:p14="http://schemas.microsoft.com/office/powerpoint/2010/main" val="37448421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notation: table</a:t>
            </a:r>
            <a:endParaRPr lang="en-US" dirty="0"/>
          </a:p>
        </p:txBody>
      </p:sp>
      <p:pic>
        <p:nvPicPr>
          <p:cNvPr id="5" name="Picture 2" descr="http://www.jzhangjz.info/sites/default/files/heuristic%20matrix.png?slideshow=true&amp;slideshowAuto=true&amp;slideshowSpeed=4000&amp;speed=350&amp;transition=elas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62984"/>
            <a:ext cx="5888603" cy="5161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585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successful use</a:t>
            </a:r>
            <a:endParaRPr lang="en-US" dirty="0"/>
          </a:p>
        </p:txBody>
      </p:sp>
      <p:sp>
        <p:nvSpPr>
          <p:cNvPr id="3" name="Content Placeholder 2"/>
          <p:cNvSpPr>
            <a:spLocks noGrp="1"/>
          </p:cNvSpPr>
          <p:nvPr>
            <p:ph idx="1"/>
          </p:nvPr>
        </p:nvSpPr>
        <p:spPr/>
        <p:txBody>
          <a:bodyPr>
            <a:normAutofit/>
          </a:bodyPr>
          <a:lstStyle/>
          <a:p>
            <a:r>
              <a:rPr lang="en-US" dirty="0" smtClean="0"/>
              <a:t>The evaluators must be well-versed in the heuristics</a:t>
            </a:r>
            <a:endParaRPr lang="en-US" dirty="0"/>
          </a:p>
          <a:p>
            <a:endParaRPr lang="en-US" dirty="0" smtClean="0"/>
          </a:p>
          <a:p>
            <a:r>
              <a:rPr lang="en-US" dirty="0" smtClean="0"/>
              <a:t>Application of multiple evaluators</a:t>
            </a:r>
          </a:p>
          <a:p>
            <a:endParaRPr lang="en-US" dirty="0"/>
          </a:p>
          <a:p>
            <a:r>
              <a:rPr lang="en-US" dirty="0" smtClean="0"/>
              <a:t>Requires attention to detail</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9156961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and weaknesses</a:t>
            </a:r>
            <a:endParaRPr lang="en-US" dirty="0"/>
          </a:p>
        </p:txBody>
      </p:sp>
      <p:sp>
        <p:nvSpPr>
          <p:cNvPr id="4" name="Text Placeholder 3"/>
          <p:cNvSpPr>
            <a:spLocks noGrp="1"/>
          </p:cNvSpPr>
          <p:nvPr>
            <p:ph type="body" idx="1"/>
          </p:nvPr>
        </p:nvSpPr>
        <p:spPr/>
        <p:txBody>
          <a:bodyPr/>
          <a:lstStyle/>
          <a:p>
            <a:r>
              <a:rPr lang="en-US" sz="2400" dirty="0" smtClean="0">
                <a:solidFill>
                  <a:srgbClr val="F32200"/>
                </a:solidFill>
              </a:rPr>
              <a:t>Strengths</a:t>
            </a:r>
            <a:endParaRPr lang="en-US" sz="2400" dirty="0">
              <a:solidFill>
                <a:srgbClr val="F32200"/>
              </a:solidFill>
            </a:endParaRPr>
          </a:p>
        </p:txBody>
      </p:sp>
      <p:sp>
        <p:nvSpPr>
          <p:cNvPr id="5" name="Content Placeholder 4"/>
          <p:cNvSpPr>
            <a:spLocks noGrp="1"/>
          </p:cNvSpPr>
          <p:nvPr>
            <p:ph sz="half" idx="2"/>
          </p:nvPr>
        </p:nvSpPr>
        <p:spPr/>
        <p:txBody>
          <a:bodyPr>
            <a:normAutofit/>
          </a:bodyPr>
          <a:lstStyle/>
          <a:p>
            <a:r>
              <a:rPr lang="en-US" dirty="0" smtClean="0"/>
              <a:t>Is based on best </a:t>
            </a:r>
            <a:r>
              <a:rPr lang="en-US" dirty="0"/>
              <a:t>practices</a:t>
            </a:r>
          </a:p>
          <a:p>
            <a:r>
              <a:rPr lang="en-US" dirty="0" smtClean="0"/>
              <a:t>Useful </a:t>
            </a:r>
            <a:r>
              <a:rPr lang="en-US" dirty="0"/>
              <a:t>to iron out problems before testing with real users</a:t>
            </a:r>
          </a:p>
          <a:p>
            <a:r>
              <a:rPr lang="en-US" dirty="0" smtClean="0"/>
              <a:t>Can be performed relatively quickly</a:t>
            </a:r>
          </a:p>
          <a:p>
            <a:r>
              <a:rPr lang="en-US" dirty="0" smtClean="0"/>
              <a:t>Can be used on early design artifacts</a:t>
            </a:r>
          </a:p>
          <a:p>
            <a:r>
              <a:rPr lang="en-US" dirty="0" smtClean="0"/>
              <a:t>Result sharing improves design practice</a:t>
            </a:r>
          </a:p>
          <a:p>
            <a:endParaRPr lang="en-US" dirty="0" smtClean="0"/>
          </a:p>
          <a:p>
            <a:endParaRPr lang="en-US" dirty="0"/>
          </a:p>
          <a:p>
            <a:endParaRPr lang="en-US" dirty="0"/>
          </a:p>
        </p:txBody>
      </p:sp>
      <p:sp>
        <p:nvSpPr>
          <p:cNvPr id="6" name="Text Placeholder 5"/>
          <p:cNvSpPr>
            <a:spLocks noGrp="1"/>
          </p:cNvSpPr>
          <p:nvPr>
            <p:ph type="body" sz="quarter" idx="3"/>
          </p:nvPr>
        </p:nvSpPr>
        <p:spPr/>
        <p:txBody>
          <a:bodyPr>
            <a:normAutofit/>
          </a:bodyPr>
          <a:lstStyle/>
          <a:p>
            <a:r>
              <a:rPr lang="en-US" sz="2400" dirty="0" smtClean="0">
                <a:solidFill>
                  <a:srgbClr val="F32200"/>
                </a:solidFill>
              </a:rPr>
              <a:t>Weaknesses</a:t>
            </a:r>
            <a:endParaRPr lang="en-US" sz="2400" dirty="0">
              <a:solidFill>
                <a:srgbClr val="F32200"/>
              </a:solidFill>
            </a:endParaRPr>
          </a:p>
        </p:txBody>
      </p:sp>
      <p:sp>
        <p:nvSpPr>
          <p:cNvPr id="7" name="Content Placeholder 6"/>
          <p:cNvSpPr>
            <a:spLocks noGrp="1"/>
          </p:cNvSpPr>
          <p:nvPr>
            <p:ph sz="quarter" idx="4"/>
          </p:nvPr>
        </p:nvSpPr>
        <p:spPr/>
        <p:txBody>
          <a:bodyPr>
            <a:normAutofit/>
          </a:bodyPr>
          <a:lstStyle/>
          <a:p>
            <a:r>
              <a:rPr lang="en-US" dirty="0" smtClean="0"/>
              <a:t>Focuses on problems, does not identify opportunities</a:t>
            </a:r>
          </a:p>
          <a:p>
            <a:r>
              <a:rPr lang="en-US" dirty="0" smtClean="0"/>
              <a:t>Will not uncover all problems, because of a focus on a given set of heuristics</a:t>
            </a:r>
          </a:p>
          <a:p>
            <a:endParaRPr lang="en-US" dirty="0" smtClean="0"/>
          </a:p>
        </p:txBody>
      </p:sp>
    </p:spTree>
    <p:extLst>
      <p:ext uri="{BB962C8B-B14F-4D97-AF65-F5344CB8AC3E}">
        <p14:creationId xmlns:p14="http://schemas.microsoft.com/office/powerpoint/2010/main" val="41855282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Variants</a:t>
            </a:r>
            <a:endParaRPr lang="en-US" dirty="0"/>
          </a:p>
        </p:txBody>
      </p:sp>
      <p:sp>
        <p:nvSpPr>
          <p:cNvPr id="7" name="Content Placeholder 6"/>
          <p:cNvSpPr>
            <a:spLocks noGrp="1"/>
          </p:cNvSpPr>
          <p:nvPr>
            <p:ph sz="half" idx="1"/>
          </p:nvPr>
        </p:nvSpPr>
        <p:spPr/>
        <p:txBody>
          <a:bodyPr/>
          <a:lstStyle/>
          <a:p>
            <a:r>
              <a:rPr lang="en-US" dirty="0" smtClean="0"/>
              <a:t>Cognitive walkthrough</a:t>
            </a:r>
            <a:endParaRPr lang="en-US" dirty="0"/>
          </a:p>
        </p:txBody>
      </p:sp>
    </p:spTree>
    <p:extLst>
      <p:ext uri="{BB962C8B-B14F-4D97-AF65-F5344CB8AC3E}">
        <p14:creationId xmlns:p14="http://schemas.microsoft.com/office/powerpoint/2010/main" val="12552812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108004" y="1295400"/>
          <a:ext cx="8915400" cy="4764093"/>
        </p:xfrm>
        <a:graphic>
          <a:graphicData uri="http://schemas.openxmlformats.org/drawingml/2006/table">
            <a:tbl>
              <a:tblPr firstRow="1" bandRow="1">
                <a:tableStyleId>{21E4AEA4-8DFA-4A89-87EB-49C32662AFE0}</a:tableStyleId>
              </a:tblPr>
              <a:tblGrid>
                <a:gridCol w="1072100"/>
                <a:gridCol w="1960825"/>
                <a:gridCol w="1960825"/>
                <a:gridCol w="1960825"/>
                <a:gridCol w="1960825"/>
              </a:tblGrid>
              <a:tr h="609600">
                <a:tc>
                  <a:txBody>
                    <a:bodyPr/>
                    <a:lstStyle/>
                    <a:p>
                      <a:pPr algn="ctr"/>
                      <a:endParaRPr lang="en-US" sz="1600" dirty="0"/>
                    </a:p>
                  </a:txBody>
                  <a:tcPr/>
                </a:tc>
                <a:tc>
                  <a:txBody>
                    <a:bodyPr/>
                    <a:lstStyle/>
                    <a:p>
                      <a:pPr algn="ctr"/>
                      <a:r>
                        <a:rPr lang="en-US" sz="1600" dirty="0" smtClean="0"/>
                        <a:t>Application</a:t>
                      </a:r>
                      <a:br>
                        <a:rPr lang="en-US" sz="1600" dirty="0" smtClean="0"/>
                      </a:br>
                      <a:r>
                        <a:rPr lang="en-US" sz="1600" dirty="0" smtClean="0"/>
                        <a:t>design</a:t>
                      </a:r>
                      <a:endParaRPr lang="en-US" sz="1600" dirty="0"/>
                    </a:p>
                  </a:txBody>
                  <a:tcPr/>
                </a:tc>
                <a:tc>
                  <a:txBody>
                    <a:bodyPr/>
                    <a:lstStyle/>
                    <a:p>
                      <a:pPr algn="ctr"/>
                      <a:r>
                        <a:rPr lang="en-US" sz="1600" dirty="0" smtClean="0"/>
                        <a:t>Interaction</a:t>
                      </a:r>
                      <a:br>
                        <a:rPr lang="en-US" sz="1600" dirty="0" smtClean="0"/>
                      </a:br>
                      <a:r>
                        <a:rPr lang="en-US" sz="1600" dirty="0" smtClean="0"/>
                        <a:t>design</a:t>
                      </a:r>
                      <a:endParaRPr lang="en-US" sz="1600" dirty="0"/>
                    </a:p>
                  </a:txBody>
                  <a:tcPr/>
                </a:tc>
                <a:tc>
                  <a:txBody>
                    <a:bodyPr/>
                    <a:lstStyle/>
                    <a:p>
                      <a:pPr algn="ctr"/>
                      <a:r>
                        <a:rPr lang="en-US" sz="1600" dirty="0" smtClean="0"/>
                        <a:t>Architecture</a:t>
                      </a:r>
                      <a:br>
                        <a:rPr lang="en-US" sz="1600" dirty="0" smtClean="0"/>
                      </a:br>
                      <a:r>
                        <a:rPr lang="en-US" sz="1600" dirty="0" smtClean="0"/>
                        <a:t>design</a:t>
                      </a:r>
                      <a:endParaRPr lang="en-US" sz="1600" dirty="0"/>
                    </a:p>
                  </a:txBody>
                  <a:tcPr/>
                </a:tc>
                <a:tc>
                  <a:txBody>
                    <a:bodyPr/>
                    <a:lstStyle/>
                    <a:p>
                      <a:pPr algn="ctr"/>
                      <a:r>
                        <a:rPr lang="en-US" sz="1600" dirty="0" smtClean="0"/>
                        <a:t>Implementation</a:t>
                      </a:r>
                      <a:br>
                        <a:rPr lang="en-US" sz="1600" dirty="0" smtClean="0"/>
                      </a:br>
                      <a:r>
                        <a:rPr lang="en-US" sz="1600" dirty="0" smtClean="0"/>
                        <a:t>design</a:t>
                      </a:r>
                      <a:endParaRPr lang="en-US" sz="1600" dirty="0"/>
                    </a:p>
                  </a:txBody>
                  <a:tcPr/>
                </a:tc>
              </a:tr>
              <a:tr h="1384831">
                <a:tc>
                  <a:txBody>
                    <a:bodyPr/>
                    <a:lstStyle/>
                    <a:p>
                      <a:r>
                        <a:rPr lang="en-US" sz="1600" b="1" dirty="0" smtClean="0"/>
                        <a:t>Analysis</a:t>
                      </a:r>
                      <a:endParaRPr lang="en-US" sz="1600" b="1" dirty="0"/>
                    </a:p>
                  </a:txBody>
                  <a:tcPr/>
                </a:tc>
                <a:tc>
                  <a:txBody>
                    <a:bodyPr/>
                    <a:lstStyle/>
                    <a:p>
                      <a:pPr marL="171450" indent="-171450">
                        <a:buFont typeface="Arial" pitchFamily="34" charset="0"/>
                        <a:buChar char="•"/>
                      </a:pPr>
                      <a:r>
                        <a:rPr lang="en-US" sz="1200" dirty="0" smtClean="0"/>
                        <a:t>competitive testing</a:t>
                      </a:r>
                    </a:p>
                    <a:p>
                      <a:pPr marL="171450" indent="-171450">
                        <a:buFont typeface="Arial" pitchFamily="34" charset="0"/>
                        <a:buChar char="•"/>
                      </a:pPr>
                      <a:r>
                        <a:rPr lang="en-US" sz="1200" dirty="0" smtClean="0"/>
                        <a:t>contextual</a:t>
                      </a:r>
                      <a:r>
                        <a:rPr lang="en-US" sz="1200" baseline="0" dirty="0" smtClean="0"/>
                        <a:t> inquiry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feature comparison</a:t>
                      </a:r>
                    </a:p>
                    <a:p>
                      <a:pPr marL="171450" indent="-171450">
                        <a:buFont typeface="Arial" pitchFamily="34" charset="0"/>
                        <a:buChar char="•"/>
                      </a:pPr>
                      <a:r>
                        <a:rPr lang="en-US" sz="1200" baseline="0" dirty="0" smtClean="0"/>
                        <a:t>stakeholder analysis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task analysis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critical incident technique</a:t>
                      </a:r>
                    </a:p>
                    <a:p>
                      <a:pPr marL="171450" indent="-171450">
                        <a:buFont typeface="Arial" pitchFamily="34" charset="0"/>
                        <a:buChar char="•"/>
                      </a:pPr>
                      <a:r>
                        <a:rPr lang="en-US" sz="1200" dirty="0" smtClean="0"/>
                        <a:t>interaction logging</a:t>
                      </a:r>
                    </a:p>
                    <a:p>
                      <a:pPr marL="171450" indent="-171450">
                        <a:buFont typeface="Arial" pitchFamily="34" charset="0"/>
                        <a:buChar char="•"/>
                      </a:pPr>
                      <a:r>
                        <a:rPr lang="en-US" sz="1200" dirty="0" smtClean="0"/>
                        <a:t>personas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scenarios</a:t>
                      </a:r>
                      <a:endParaRPr lang="en-US" sz="1200" dirty="0"/>
                    </a:p>
                  </a:txBody>
                  <a:tcPr/>
                </a:tc>
                <a:tc>
                  <a:txBody>
                    <a:bodyPr/>
                    <a:lstStyle/>
                    <a:p>
                      <a:pPr marL="171450" indent="-171450">
                        <a:buFont typeface="Arial" pitchFamily="34" charset="0"/>
                        <a:buChar char="•"/>
                      </a:pPr>
                      <a:r>
                        <a:rPr lang="en-US" sz="1200" dirty="0" smtClean="0"/>
                        <a:t>framework assessment</a:t>
                      </a:r>
                    </a:p>
                    <a:p>
                      <a:pPr marL="171450" indent="-171450">
                        <a:buFont typeface="Arial" pitchFamily="34" charset="0"/>
                        <a:buChar char="•"/>
                      </a:pPr>
                      <a:r>
                        <a:rPr lang="en-US" sz="1200" dirty="0" smtClean="0"/>
                        <a:t>model-driven</a:t>
                      </a:r>
                      <a:r>
                        <a:rPr lang="en-US" sz="1200" baseline="0" dirty="0" smtClean="0"/>
                        <a:t> engineering</a:t>
                      </a:r>
                      <a:endParaRPr lang="en-US" sz="1200" dirty="0" smtClean="0"/>
                    </a:p>
                    <a:p>
                      <a:pPr marL="171450" indent="-171450">
                        <a:buFont typeface="Arial" pitchFamily="34" charset="0"/>
                        <a:buChar char="•"/>
                      </a:pPr>
                      <a:r>
                        <a:rPr lang="en-US" sz="1200" dirty="0" smtClean="0"/>
                        <a:t>quality-function-deployment</a:t>
                      </a:r>
                    </a:p>
                    <a:p>
                      <a:pPr marL="171450" indent="-171450">
                        <a:buFont typeface="Arial" pitchFamily="34" charset="0"/>
                        <a:buChar char="•"/>
                      </a:pPr>
                      <a:r>
                        <a:rPr lang="en-US" sz="1200" dirty="0" smtClean="0"/>
                        <a:t>reverse engineering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world modeling</a:t>
                      </a:r>
                    </a:p>
                  </a:txBody>
                  <a:tcPr/>
                </a:tc>
                <a:tc>
                  <a:txBody>
                    <a:bodyPr/>
                    <a:lstStyle/>
                    <a:p>
                      <a:pPr marL="171450" indent="-171450">
                        <a:buFont typeface="Arial" pitchFamily="34" charset="0"/>
                        <a:buChar char="•"/>
                      </a:pPr>
                      <a:r>
                        <a:rPr lang="en-US" sz="1200" baseline="0" dirty="0" smtClean="0"/>
                        <a:t>release planning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summarization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test-driven design</a:t>
                      </a: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visualization</a:t>
                      </a:r>
                    </a:p>
                    <a:p>
                      <a:pPr marL="0" indent="0">
                        <a:buFont typeface="Arial" pitchFamily="34" charset="0"/>
                        <a:buNone/>
                      </a:pPr>
                      <a:endParaRPr lang="en-US" sz="1200" baseline="0" dirty="0" smtClean="0"/>
                    </a:p>
                  </a:txBody>
                  <a:tcPr/>
                </a:tc>
              </a:tr>
              <a:tr h="1384831">
                <a:tc>
                  <a:txBody>
                    <a:bodyPr/>
                    <a:lstStyle/>
                    <a:p>
                      <a:r>
                        <a:rPr lang="en-US" sz="1600" b="1" dirty="0" smtClean="0"/>
                        <a:t>Synthesis</a:t>
                      </a:r>
                      <a:endParaRPr lang="en-US" sz="1600" b="1"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affinity diagramming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concept mapping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mind mapping</a:t>
                      </a:r>
                    </a:p>
                    <a:p>
                      <a:pPr marL="171450" indent="-171450">
                        <a:buFont typeface="Arial" pitchFamily="34" charset="0"/>
                        <a:buChar char="•"/>
                      </a:pPr>
                      <a:r>
                        <a:rPr lang="en-US" sz="1200" dirty="0" smtClean="0"/>
                        <a:t>morphological</a:t>
                      </a:r>
                      <a:r>
                        <a:rPr lang="en-US" sz="1200" baseline="0" dirty="0" smtClean="0"/>
                        <a:t> chart</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design/making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participatory design</a:t>
                      </a:r>
                    </a:p>
                    <a:p>
                      <a:pPr marL="171450" indent="-171450">
                        <a:buFont typeface="Arial" pitchFamily="34" charset="0"/>
                        <a:buChar char="•"/>
                      </a:pPr>
                      <a:r>
                        <a:rPr lang="en-US" sz="1200" dirty="0" smtClean="0">
                          <a:solidFill>
                            <a:schemeClr val="tx1"/>
                          </a:solidFill>
                        </a:rPr>
                        <a:t>prototyping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storyboarding</a:t>
                      </a:r>
                    </a:p>
                    <a:p>
                      <a:pPr marL="0" indent="0">
                        <a:buFont typeface="Arial" pitchFamily="34" charset="0"/>
                        <a:buNone/>
                      </a:pPr>
                      <a:endParaRPr lang="en-US" sz="1200" dirty="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architectural </a:t>
                      </a:r>
                      <a:r>
                        <a:rPr lang="en-US" sz="1200" baseline="0" dirty="0" smtClean="0"/>
                        <a:t>styles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smtClean="0"/>
                        <a:t>generative programming</a:t>
                      </a:r>
                      <a:endParaRPr lang="en-US" sz="12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component reuse</a:t>
                      </a:r>
                      <a:endParaRPr lang="en-US" sz="120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decomposition</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pair programming</a:t>
                      </a:r>
                    </a:p>
                    <a:p>
                      <a:pPr marL="171450" indent="-171450">
                        <a:buFont typeface="Arial" pitchFamily="34" charset="0"/>
                        <a:buChar char="•"/>
                      </a:pPr>
                      <a:r>
                        <a:rPr lang="en-US" sz="1200" dirty="0" smtClean="0"/>
                        <a:t>refactoring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search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software patterns</a:t>
                      </a:r>
                    </a:p>
                  </a:txBody>
                  <a:tcPr/>
                </a:tc>
              </a:tr>
              <a:tr h="1384831">
                <a:tc>
                  <a:txBody>
                    <a:bodyPr/>
                    <a:lstStyle/>
                    <a:p>
                      <a:r>
                        <a:rPr lang="en-US" sz="1600" b="1" dirty="0" smtClean="0"/>
                        <a:t>Evaluation</a:t>
                      </a:r>
                      <a:endParaRPr lang="en-US" sz="1600" b="1" dirty="0"/>
                    </a:p>
                  </a:txBody>
                  <a:tcPr/>
                </a:tc>
                <a:tc>
                  <a:txBody>
                    <a:bodyPr/>
                    <a:lstStyle/>
                    <a:p>
                      <a:pPr marL="171450" indent="-171450">
                        <a:buFont typeface="Arial" pitchFamily="34" charset="0"/>
                        <a:buChar char="•"/>
                      </a:pPr>
                      <a:r>
                        <a:rPr lang="en-US" sz="1200" dirty="0" smtClean="0"/>
                        <a:t>requirements review</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role playing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wizard of </a:t>
                      </a:r>
                      <a:r>
                        <a:rPr lang="en-US" sz="1200" dirty="0" err="1" smtClean="0"/>
                        <a:t>oz</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cognitive walkthrough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evaluative research</a:t>
                      </a:r>
                    </a:p>
                    <a:p>
                      <a:pPr marL="171450" indent="-171450">
                        <a:buFont typeface="Arial" pitchFamily="34" charset="0"/>
                        <a:buChar char="•"/>
                      </a:pPr>
                      <a:r>
                        <a:rPr lang="en-US" sz="1200" dirty="0" smtClean="0"/>
                        <a:t>heuristic evaluation</a:t>
                      </a:r>
                    </a:p>
                    <a:p>
                      <a:pPr marL="171450" indent="-171450">
                        <a:buFont typeface="Arial" pitchFamily="34" charset="0"/>
                        <a:buChar char="•"/>
                      </a:pPr>
                      <a:r>
                        <a:rPr lang="en-US" sz="1200" dirty="0" smtClean="0"/>
                        <a:t>think-aloud</a:t>
                      </a:r>
                      <a:r>
                        <a:rPr lang="en-US" sz="1200" baseline="0" dirty="0" smtClean="0"/>
                        <a:t> protocol</a:t>
                      </a:r>
                      <a:endParaRPr lang="en-US" sz="1200" dirty="0" smtClean="0"/>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formal verification</a:t>
                      </a:r>
                    </a:p>
                    <a:p>
                      <a:pPr marL="171450" indent="-171450">
                        <a:buFont typeface="Arial" pitchFamily="34" charset="0"/>
                        <a:buChar char="•"/>
                      </a:pPr>
                      <a:r>
                        <a:rPr lang="en-US" sz="1200" dirty="0" smtClean="0"/>
                        <a:t>simulation</a:t>
                      </a:r>
                    </a:p>
                    <a:p>
                      <a:pPr marL="171450" indent="-171450">
                        <a:buFont typeface="Arial" pitchFamily="34" charset="0"/>
                        <a:buChar char="•"/>
                      </a:pPr>
                      <a:r>
                        <a:rPr lang="en-US" sz="1200" dirty="0" smtClean="0"/>
                        <a:t>weighted objectives</a:t>
                      </a: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correctness proofs</a:t>
                      </a:r>
                    </a:p>
                    <a:p>
                      <a:pPr marL="171450" indent="-171450">
                        <a:buFont typeface="Arial" pitchFamily="34" charset="0"/>
                        <a:buChar char="•"/>
                      </a:pPr>
                      <a:r>
                        <a:rPr lang="en-US" sz="1200" dirty="0" smtClean="0"/>
                        <a:t>inspections/reviews</a:t>
                      </a:r>
                    </a:p>
                    <a:p>
                      <a:pPr marL="171450" indent="-171450">
                        <a:buFont typeface="Arial" pitchFamily="34" charset="0"/>
                        <a:buChar char="•"/>
                      </a:pPr>
                      <a:r>
                        <a:rPr lang="en-US" sz="1200" dirty="0" smtClean="0"/>
                        <a:t>parallel deployment</a:t>
                      </a:r>
                    </a:p>
                    <a:p>
                      <a:pPr marL="171450" indent="-171450">
                        <a:buFont typeface="Arial" pitchFamily="34" charset="0"/>
                        <a:buChar char="•"/>
                      </a:pPr>
                      <a:r>
                        <a:rPr lang="en-US" sz="1200" dirty="0" smtClean="0"/>
                        <a:t>testing</a:t>
                      </a:r>
                    </a:p>
                  </a:txBody>
                  <a:tcPr/>
                </a:tc>
              </a:tr>
            </a:tbl>
          </a:graphicData>
        </a:graphic>
      </p:graphicFrame>
      <p:sp>
        <p:nvSpPr>
          <p:cNvPr id="2" name="Title 1"/>
          <p:cNvSpPr>
            <a:spLocks noGrp="1"/>
          </p:cNvSpPr>
          <p:nvPr>
            <p:ph type="title"/>
          </p:nvPr>
        </p:nvSpPr>
        <p:spPr/>
        <p:txBody>
          <a:bodyPr/>
          <a:lstStyle/>
          <a:p>
            <a:r>
              <a:rPr lang="en-US" smtClean="0"/>
              <a:t>Software design </a:t>
            </a:r>
            <a:r>
              <a:rPr lang="en-US" dirty="0" smtClean="0"/>
              <a:t>methods</a:t>
            </a:r>
            <a:endParaRPr lang="en-US" dirty="0"/>
          </a:p>
        </p:txBody>
      </p:sp>
    </p:spTree>
    <p:extLst>
      <p:ext uri="{BB962C8B-B14F-4D97-AF65-F5344CB8AC3E}">
        <p14:creationId xmlns:p14="http://schemas.microsoft.com/office/powerpoint/2010/main" val="961606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3</a:t>
            </a:r>
            <a:endParaRPr lang="en-US" dirty="0"/>
          </a:p>
        </p:txBody>
      </p:sp>
      <p:sp>
        <p:nvSpPr>
          <p:cNvPr id="3" name="Content Placeholder 2"/>
          <p:cNvSpPr>
            <a:spLocks noGrp="1"/>
          </p:cNvSpPr>
          <p:nvPr>
            <p:ph sz="half" idx="1"/>
          </p:nvPr>
        </p:nvSpPr>
        <p:spPr/>
        <p:txBody>
          <a:bodyPr/>
          <a:lstStyle/>
          <a:p>
            <a:r>
              <a:rPr lang="en-US" dirty="0" smtClean="0"/>
              <a:t>Part 1:</a:t>
            </a:r>
          </a:p>
          <a:p>
            <a:pPr lvl="1"/>
            <a:r>
              <a:rPr lang="en-US" dirty="0" smtClean="0"/>
              <a:t>apply the heuristic evaluation design method to your own team’s interaction design for the educational traffic simulator</a:t>
            </a:r>
          </a:p>
          <a:p>
            <a:pPr lvl="2"/>
            <a:r>
              <a:rPr lang="en-US" dirty="0" smtClean="0"/>
              <a:t>score your design on each of the 10 dimensions (1 low, 10 high)</a:t>
            </a:r>
          </a:p>
          <a:p>
            <a:pPr lvl="2"/>
            <a:r>
              <a:rPr lang="en-US" dirty="0" smtClean="0"/>
              <a:t>provide a rationale for each of these scores (e.g., which task, what worked and did not work)</a:t>
            </a:r>
          </a:p>
          <a:p>
            <a:pPr lvl="2"/>
            <a:endParaRPr lang="en-US" dirty="0"/>
          </a:p>
          <a:p>
            <a:r>
              <a:rPr lang="en-US" dirty="0" smtClean="0"/>
              <a:t>Part 2:</a:t>
            </a:r>
          </a:p>
          <a:p>
            <a:pPr lvl="1"/>
            <a:r>
              <a:rPr lang="en-US" dirty="0" smtClean="0"/>
              <a:t>evaluate the work of the professionals who designed the educational traffic simulator</a:t>
            </a:r>
          </a:p>
          <a:p>
            <a:pPr lvl="2"/>
            <a:r>
              <a:rPr lang="en-US" dirty="0" smtClean="0"/>
              <a:t>watch the video</a:t>
            </a:r>
          </a:p>
          <a:p>
            <a:pPr lvl="2"/>
            <a:r>
              <a:rPr lang="en-US" dirty="0" smtClean="0"/>
              <a:t>provide a 3-4 page essay discussing their work in the context of what we have learned in class thus far</a:t>
            </a:r>
          </a:p>
        </p:txBody>
      </p:sp>
    </p:spTree>
    <p:extLst>
      <p:ext uri="{BB962C8B-B14F-4D97-AF65-F5344CB8AC3E}">
        <p14:creationId xmlns:p14="http://schemas.microsoft.com/office/powerpoint/2010/main" val="31034551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3</a:t>
            </a:r>
            <a:endParaRPr lang="en-US" dirty="0"/>
          </a:p>
        </p:txBody>
      </p:sp>
      <p:sp>
        <p:nvSpPr>
          <p:cNvPr id="3" name="Content Placeholder 2"/>
          <p:cNvSpPr>
            <a:spLocks noGrp="1"/>
          </p:cNvSpPr>
          <p:nvPr>
            <p:ph sz="half" idx="1"/>
          </p:nvPr>
        </p:nvSpPr>
        <p:spPr/>
        <p:txBody>
          <a:bodyPr/>
          <a:lstStyle/>
          <a:p>
            <a:r>
              <a:rPr lang="en-US" dirty="0" smtClean="0"/>
              <a:t>Part 2:</a:t>
            </a:r>
          </a:p>
          <a:p>
            <a:pPr lvl="1"/>
            <a:r>
              <a:rPr lang="en-US" dirty="0" smtClean="0"/>
              <a:t>evaluate the work of the professionals who designed the educational traffic simulator</a:t>
            </a:r>
          </a:p>
          <a:p>
            <a:pPr lvl="2"/>
            <a:r>
              <a:rPr lang="en-US" dirty="0" smtClean="0"/>
              <a:t>provide a 3-4 page essay discussing their work in the context of what we have learned in class thus far</a:t>
            </a:r>
          </a:p>
          <a:p>
            <a:pPr lvl="3"/>
            <a:r>
              <a:rPr lang="en-US" dirty="0" smtClean="0"/>
              <a:t>audience, other stakeholders, goals, constraints, assumptions</a:t>
            </a:r>
          </a:p>
          <a:p>
            <a:pPr lvl="3"/>
            <a:r>
              <a:rPr lang="en-US" dirty="0" smtClean="0"/>
              <a:t>application design</a:t>
            </a:r>
          </a:p>
          <a:p>
            <a:pPr lvl="3"/>
            <a:r>
              <a:rPr lang="en-US" dirty="0" smtClean="0"/>
              <a:t>interaction design</a:t>
            </a:r>
          </a:p>
          <a:p>
            <a:pPr lvl="3"/>
            <a:r>
              <a:rPr lang="en-US" dirty="0" smtClean="0"/>
              <a:t>architecture design</a:t>
            </a:r>
          </a:p>
        </p:txBody>
      </p:sp>
    </p:spTree>
    <p:extLst>
      <p:ext uri="{BB962C8B-B14F-4D97-AF65-F5344CB8AC3E}">
        <p14:creationId xmlns:p14="http://schemas.microsoft.com/office/powerpoint/2010/main" val="127838252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studio 3</a:t>
            </a:r>
            <a:endParaRPr lang="en-US" dirty="0"/>
          </a:p>
        </p:txBody>
      </p:sp>
      <p:sp>
        <p:nvSpPr>
          <p:cNvPr id="3" name="Content Placeholder 2"/>
          <p:cNvSpPr>
            <a:spLocks noGrp="1"/>
          </p:cNvSpPr>
          <p:nvPr>
            <p:ph sz="half" idx="1"/>
          </p:nvPr>
        </p:nvSpPr>
        <p:spPr/>
        <p:txBody>
          <a:bodyPr/>
          <a:lstStyle/>
          <a:p>
            <a:r>
              <a:rPr lang="en-US" dirty="0" smtClean="0"/>
              <a:t>Download the </a:t>
            </a:r>
            <a:r>
              <a:rPr lang="en-US" i="1" dirty="0" err="1" smtClean="0"/>
              <a:t>amberpoint</a:t>
            </a:r>
            <a:r>
              <a:rPr lang="en-US" dirty="0" smtClean="0"/>
              <a:t> video</a:t>
            </a:r>
          </a:p>
          <a:p>
            <a:pPr lvl="1"/>
            <a:r>
              <a:rPr lang="en-US" dirty="0" smtClean="0"/>
              <a:t>http://pebble.ics.uci.edu:80/design-workshop</a:t>
            </a:r>
          </a:p>
          <a:p>
            <a:pPr lvl="1"/>
            <a:r>
              <a:rPr lang="en-US" dirty="0" smtClean="0"/>
              <a:t>username: </a:t>
            </a:r>
            <a:r>
              <a:rPr lang="en-US" dirty="0" err="1" smtClean="0"/>
              <a:t>andre</a:t>
            </a:r>
            <a:endParaRPr lang="en-US" dirty="0" smtClean="0"/>
          </a:p>
          <a:p>
            <a:pPr lvl="1"/>
            <a:r>
              <a:rPr lang="en-US" dirty="0" smtClean="0"/>
              <a:t>password: andre123</a:t>
            </a:r>
          </a:p>
          <a:p>
            <a:pPr lvl="1"/>
            <a:endParaRPr lang="en-US" dirty="0"/>
          </a:p>
          <a:p>
            <a:r>
              <a:rPr lang="en-US" dirty="0" smtClean="0"/>
              <a:t>Note: the video is large</a:t>
            </a:r>
          </a:p>
          <a:p>
            <a:endParaRPr lang="en-US" dirty="0"/>
          </a:p>
          <a:p>
            <a:r>
              <a:rPr lang="en-US" dirty="0" smtClean="0"/>
              <a:t>This is an individual assignment</a:t>
            </a:r>
          </a:p>
          <a:p>
            <a:endParaRPr lang="en-US" dirty="0"/>
          </a:p>
          <a:p>
            <a:r>
              <a:rPr lang="en-US" dirty="0" smtClean="0"/>
              <a:t>Both parts are due Tuesday 12/02 at the beginning of class</a:t>
            </a:r>
            <a:endParaRPr lang="en-US" dirty="0"/>
          </a:p>
        </p:txBody>
      </p:sp>
    </p:spTree>
    <p:extLst>
      <p:ext uri="{BB962C8B-B14F-4D97-AF65-F5344CB8AC3E}">
        <p14:creationId xmlns:p14="http://schemas.microsoft.com/office/powerpoint/2010/main" val="61754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identify the incident</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“As </a:t>
            </a:r>
            <a:r>
              <a:rPr lang="en-US" dirty="0"/>
              <a:t>of the end of last year, we had dozens of complaints from dealers in Japan and North America. What the report suggests is that sometimes the braking system in the Prius can stop working on bumpy and slippery roads</a:t>
            </a:r>
            <a:r>
              <a:rPr lang="en-US" dirty="0" smtClean="0"/>
              <a:t>.”</a:t>
            </a:r>
            <a:br>
              <a:rPr lang="en-US" dirty="0" smtClean="0"/>
            </a:br>
            <a:endParaRPr lang="en-US" dirty="0"/>
          </a:p>
        </p:txBody>
      </p:sp>
      <p:pic>
        <p:nvPicPr>
          <p:cNvPr id="1026" name="Picture 2" descr="Toyota Prius Brake Proble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53602"/>
            <a:ext cx="4419600" cy="281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78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2235</TotalTime>
  <Words>3209</Words>
  <Application>Microsoft Office PowerPoint</Application>
  <PresentationFormat>On-screen Show (4:3)</PresentationFormat>
  <Paragraphs>1064</Paragraphs>
  <Slides>87</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SDCL</vt:lpstr>
      <vt:lpstr>Informatics 121 Software Design I</vt:lpstr>
      <vt:lpstr>Discussion</vt:lpstr>
      <vt:lpstr>Today’s lecture</vt:lpstr>
      <vt:lpstr>Intermezzo</vt:lpstr>
      <vt:lpstr>Software design methods</vt:lpstr>
      <vt:lpstr>Software design methods</vt:lpstr>
      <vt:lpstr>Critical incident technique</vt:lpstr>
      <vt:lpstr>Procedure</vt:lpstr>
      <vt:lpstr>Example: identify the incident</vt:lpstr>
      <vt:lpstr>Example: review the incident</vt:lpstr>
      <vt:lpstr>Example: identify the issues</vt:lpstr>
      <vt:lpstr>Typical notation: report</vt:lpstr>
      <vt:lpstr>Criteria for successful use</vt:lpstr>
      <vt:lpstr>Strengths and weaknesses</vt:lpstr>
      <vt:lpstr>Variants</vt:lpstr>
      <vt:lpstr>Software design methods</vt:lpstr>
      <vt:lpstr>Interaction logging</vt:lpstr>
      <vt:lpstr>Procedure</vt:lpstr>
      <vt:lpstr>Example: decide what to measure</vt:lpstr>
      <vt:lpstr>Example: decide how to measure</vt:lpstr>
      <vt:lpstr>Example: implement and deploy</vt:lpstr>
      <vt:lpstr>Example: analyze</vt:lpstr>
      <vt:lpstr>Typical notation: graphs</vt:lpstr>
      <vt:lpstr>Alternative notation: word clouds</vt:lpstr>
      <vt:lpstr>Criteria for successful use</vt:lpstr>
      <vt:lpstr>Strengths and weaknesses</vt:lpstr>
      <vt:lpstr>Software design methods</vt:lpstr>
      <vt:lpstr>Personas</vt:lpstr>
      <vt:lpstr>Procedure</vt:lpstr>
      <vt:lpstr>Example: collect data through field research</vt:lpstr>
      <vt:lpstr>Example: segment the users into archetypes</vt:lpstr>
      <vt:lpstr>Example: create the personas</vt:lpstr>
      <vt:lpstr>Typical notation: cards</vt:lpstr>
      <vt:lpstr>Typical notation: table</vt:lpstr>
      <vt:lpstr>Criteria for successful use</vt:lpstr>
      <vt:lpstr>Strengths and weaknesses</vt:lpstr>
      <vt:lpstr>Software design methods</vt:lpstr>
      <vt:lpstr>Storyboarding</vt:lpstr>
      <vt:lpstr>Procedure</vt:lpstr>
      <vt:lpstr>Decide upon interaction</vt:lpstr>
      <vt:lpstr>Decide upon story to be told</vt:lpstr>
      <vt:lpstr>Example: decide upon level of artistic detail</vt:lpstr>
      <vt:lpstr>Example: draw and annotate story</vt:lpstr>
      <vt:lpstr>Example: iterate</vt:lpstr>
      <vt:lpstr>Typical notation: storyboard</vt:lpstr>
      <vt:lpstr>Criteria for successful use</vt:lpstr>
      <vt:lpstr>Strengths and weaknesses</vt:lpstr>
      <vt:lpstr>Software design methods</vt:lpstr>
      <vt:lpstr>Prototyping</vt:lpstr>
      <vt:lpstr>Procedure</vt:lpstr>
      <vt:lpstr>Example: decide the purpose</vt:lpstr>
      <vt:lpstr>Example: decide the fidelity and medium</vt:lpstr>
      <vt:lpstr>Example: decide the details</vt:lpstr>
      <vt:lpstr>Example: paper prototype</vt:lpstr>
      <vt:lpstr>Typical notation: tangible</vt:lpstr>
      <vt:lpstr>Criteria for successful use</vt:lpstr>
      <vt:lpstr>Strengths and weaknesses</vt:lpstr>
      <vt:lpstr>Software design methods</vt:lpstr>
      <vt:lpstr>Evaluative research</vt:lpstr>
      <vt:lpstr>Procedure</vt:lpstr>
      <vt:lpstr>Example: choose demographics</vt:lpstr>
      <vt:lpstr>Example: define a set of representative tasks</vt:lpstr>
      <vt:lpstr>Example: choose deployment strategy</vt:lpstr>
      <vt:lpstr>Example: choose metrics</vt:lpstr>
      <vt:lpstr>Example: perform the tasks</vt:lpstr>
      <vt:lpstr>Example: perform the tasks</vt:lpstr>
      <vt:lpstr>Example: analyze results</vt:lpstr>
      <vt:lpstr>Typical notation: table</vt:lpstr>
      <vt:lpstr>Criteria for successful use</vt:lpstr>
      <vt:lpstr>Strengths and weaknesses</vt:lpstr>
      <vt:lpstr>Software design methods</vt:lpstr>
      <vt:lpstr>Heuristic evaluation</vt:lpstr>
      <vt:lpstr>Procedure</vt:lpstr>
      <vt:lpstr>Example: choose heuristics</vt:lpstr>
      <vt:lpstr>Example: choose evaluators</vt:lpstr>
      <vt:lpstr>Example: identify goal of the interface</vt:lpstr>
      <vt:lpstr>Example: define a set of representative tasks</vt:lpstr>
      <vt:lpstr>Example: perform the tasks</vt:lpstr>
      <vt:lpstr>Example: tabulate results</vt:lpstr>
      <vt:lpstr>Typical notation: table</vt:lpstr>
      <vt:lpstr>Criteria for successful use</vt:lpstr>
      <vt:lpstr>Strengths and weaknesses</vt:lpstr>
      <vt:lpstr>Variants</vt:lpstr>
      <vt:lpstr>Software design methods</vt:lpstr>
      <vt:lpstr>Design studio 3</vt:lpstr>
      <vt:lpstr>Design studio 3</vt:lpstr>
      <vt:lpstr>Design studio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438</cp:revision>
  <cp:lastPrinted>2013-07-22T19:01:07Z</cp:lastPrinted>
  <dcterms:created xsi:type="dcterms:W3CDTF">2011-04-22T07:09:34Z</dcterms:created>
  <dcterms:modified xsi:type="dcterms:W3CDTF">2014-11-18T21:51:34Z</dcterms:modified>
</cp:coreProperties>
</file>