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390" r:id="rId3"/>
    <p:sldId id="389" r:id="rId4"/>
    <p:sldId id="257" r:id="rId5"/>
    <p:sldId id="328" r:id="rId6"/>
    <p:sldId id="341" r:id="rId7"/>
    <p:sldId id="342" r:id="rId8"/>
    <p:sldId id="343" r:id="rId9"/>
    <p:sldId id="345" r:id="rId10"/>
    <p:sldId id="347" r:id="rId11"/>
    <p:sldId id="348" r:id="rId12"/>
    <p:sldId id="349" r:id="rId13"/>
    <p:sldId id="350" r:id="rId14"/>
    <p:sldId id="351" r:id="rId15"/>
    <p:sldId id="352" r:id="rId16"/>
    <p:sldId id="354" r:id="rId17"/>
    <p:sldId id="355" r:id="rId18"/>
    <p:sldId id="356" r:id="rId19"/>
    <p:sldId id="357" r:id="rId20"/>
    <p:sldId id="358" r:id="rId21"/>
    <p:sldId id="359" r:id="rId22"/>
    <p:sldId id="360" r:id="rId23"/>
    <p:sldId id="361" r:id="rId24"/>
    <p:sldId id="363" r:id="rId25"/>
    <p:sldId id="364" r:id="rId26"/>
    <p:sldId id="365" r:id="rId27"/>
    <p:sldId id="366" r:id="rId28"/>
    <p:sldId id="367" r:id="rId29"/>
    <p:sldId id="368" r:id="rId30"/>
    <p:sldId id="378" r:id="rId31"/>
    <p:sldId id="392" r:id="rId32"/>
    <p:sldId id="393" r:id="rId33"/>
    <p:sldId id="394" r:id="rId34"/>
    <p:sldId id="386" r:id="rId35"/>
    <p:sldId id="387" r:id="rId36"/>
    <p:sldId id="388" r:id="rId37"/>
    <p:sldId id="395" r:id="rId38"/>
    <p:sldId id="391"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C4C4C"/>
    <a:srgbClr val="F32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2696" autoAdjust="0"/>
    <p:restoredTop sz="94660"/>
  </p:normalViewPr>
  <p:slideViewPr>
    <p:cSldViewPr>
      <p:cViewPr varScale="1">
        <p:scale>
          <a:sx n="112" d="100"/>
          <a:sy n="112" d="100"/>
        </p:scale>
        <p:origin x="120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ED7520-BF41-4E54-97AD-8EA3ED10F785}" type="datetimeFigureOut">
              <a:rPr lang="en-US" smtClean="0"/>
              <a:t>10/14/2014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8F7332-6F3C-43B0-9340-BC8646E52BFE}" type="slidenum">
              <a:rPr lang="en-US" smtClean="0"/>
              <a:t>‹#›</a:t>
            </a:fld>
            <a:endParaRPr lang="en-US"/>
          </a:p>
        </p:txBody>
      </p:sp>
    </p:spTree>
    <p:extLst>
      <p:ext uri="{BB962C8B-B14F-4D97-AF65-F5344CB8AC3E}">
        <p14:creationId xmlns:p14="http://schemas.microsoft.com/office/powerpoint/2010/main" val="3848552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text style</a:t>
            </a:r>
            <a:endParaRPr lang="en-US" dirty="0"/>
          </a:p>
        </p:txBody>
      </p:sp>
    </p:spTree>
    <p:extLst>
      <p:ext uri="{BB962C8B-B14F-4D97-AF65-F5344CB8AC3E}">
        <p14:creationId xmlns:p14="http://schemas.microsoft.com/office/powerpoint/2010/main" val="2104668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19" name="Straight Connector 18"/>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0431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23" name="Straight Connector 22"/>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7955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cxnSp>
        <p:nvCxnSpPr>
          <p:cNvPr id="7" name="Straight Connector 6"/>
          <p:cNvCxnSpPr/>
          <p:nvPr userDrawn="1"/>
        </p:nvCxnSpPr>
        <p:spPr>
          <a:xfrm>
            <a:off x="0" y="609600"/>
            <a:ext cx="1676400" cy="0"/>
          </a:xfrm>
          <a:prstGeom prst="line">
            <a:avLst/>
          </a:prstGeom>
          <a:ln w="190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sz="half" idx="1"/>
          </p:nvPr>
        </p:nvSpPr>
        <p:spPr>
          <a:xfrm>
            <a:off x="457200" y="1600200"/>
            <a:ext cx="817626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275139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cxnSp>
        <p:nvCxnSpPr>
          <p:cNvPr id="17" name="Straight Connector 16"/>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2239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0" y="609600"/>
            <a:ext cx="1676400" cy="0"/>
          </a:xfrm>
          <a:prstGeom prst="line">
            <a:avLst/>
          </a:prstGeom>
          <a:ln w="190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2028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10" name="Straight Connector 9"/>
          <p:cNvCxnSpPr/>
          <p:nvPr userDrawn="1"/>
        </p:nvCxnSpPr>
        <p:spPr>
          <a:xfrm>
            <a:off x="0" y="609600"/>
            <a:ext cx="1676400" cy="0"/>
          </a:xfrm>
          <a:prstGeom prst="line">
            <a:avLst/>
          </a:prstGeom>
          <a:ln w="190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1675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cxnSp>
        <p:nvCxnSpPr>
          <p:cNvPr id="6" name="Straight Connector 5"/>
          <p:cNvCxnSpPr/>
          <p:nvPr userDrawn="1"/>
        </p:nvCxnSpPr>
        <p:spPr>
          <a:xfrm>
            <a:off x="0" y="609600"/>
            <a:ext cx="1676400" cy="0"/>
          </a:xfrm>
          <a:prstGeom prst="line">
            <a:avLst/>
          </a:prstGeom>
          <a:ln w="190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5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16" name="Straight Connector 15"/>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7175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8" name="Straight Connector 17"/>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6669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8" name="Straight Connector 17"/>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2073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8229600" cy="609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extBox 12"/>
          <p:cNvSpPr txBox="1"/>
          <p:nvPr userDrawn="1"/>
        </p:nvSpPr>
        <p:spPr>
          <a:xfrm>
            <a:off x="3589206" y="6649759"/>
            <a:ext cx="1965603" cy="230832"/>
          </a:xfrm>
          <a:prstGeom prst="rect">
            <a:avLst/>
          </a:prstGeom>
          <a:noFill/>
        </p:spPr>
        <p:txBody>
          <a:bodyPr wrap="none" rtlCol="0">
            <a:spAutoFit/>
          </a:bodyPr>
          <a:lstStyle/>
          <a:p>
            <a:pPr algn="ctr"/>
            <a:r>
              <a:rPr lang="en-US" sz="900" b="1" dirty="0" smtClean="0">
                <a:solidFill>
                  <a:srgbClr val="F32200"/>
                </a:solidFill>
              </a:rPr>
              <a:t>Department of Informatics, UC Irvine</a:t>
            </a:r>
            <a:endParaRPr lang="en-US" sz="900" b="1" dirty="0">
              <a:solidFill>
                <a:srgbClr val="F32200"/>
              </a:solidFill>
            </a:endParaRPr>
          </a:p>
        </p:txBody>
      </p:sp>
      <p:sp>
        <p:nvSpPr>
          <p:cNvPr id="9" name="TextBox 8"/>
          <p:cNvSpPr txBox="1"/>
          <p:nvPr userDrawn="1"/>
        </p:nvSpPr>
        <p:spPr>
          <a:xfrm>
            <a:off x="0" y="6477000"/>
            <a:ext cx="914400" cy="461665"/>
          </a:xfrm>
          <a:prstGeom prst="rect">
            <a:avLst/>
          </a:prstGeom>
          <a:noFill/>
        </p:spPr>
        <p:txBody>
          <a:bodyPr wrap="square" rtlCol="0">
            <a:spAutoFit/>
          </a:bodyPr>
          <a:lstStyle/>
          <a:p>
            <a:r>
              <a:rPr lang="en-US" sz="2400" b="1" dirty="0" smtClean="0">
                <a:solidFill>
                  <a:srgbClr val="F32200"/>
                </a:solidFill>
              </a:rPr>
              <a:t>SDCL</a:t>
            </a:r>
            <a:endParaRPr lang="en-US" sz="2400" b="1" dirty="0">
              <a:solidFill>
                <a:srgbClr val="F32200"/>
              </a:solidFill>
            </a:endParaRPr>
          </a:p>
        </p:txBody>
      </p:sp>
      <p:sp>
        <p:nvSpPr>
          <p:cNvPr id="11" name="TextBox 10"/>
          <p:cNvSpPr txBox="1"/>
          <p:nvPr userDrawn="1"/>
        </p:nvSpPr>
        <p:spPr>
          <a:xfrm>
            <a:off x="645319" y="6649759"/>
            <a:ext cx="1396536" cy="230832"/>
          </a:xfrm>
          <a:prstGeom prst="rect">
            <a:avLst/>
          </a:prstGeom>
          <a:noFill/>
        </p:spPr>
        <p:txBody>
          <a:bodyPr wrap="none" rtlCol="0">
            <a:spAutoFit/>
          </a:bodyPr>
          <a:lstStyle/>
          <a:p>
            <a:r>
              <a:rPr lang="en-US" sz="900" b="1" dirty="0" smtClean="0">
                <a:solidFill>
                  <a:srgbClr val="4C4C4C"/>
                </a:solidFill>
              </a:rPr>
              <a:t>Collaboration</a:t>
            </a:r>
            <a:r>
              <a:rPr lang="en-US" sz="900" b="1" dirty="0" smtClean="0"/>
              <a:t> </a:t>
            </a:r>
            <a:r>
              <a:rPr lang="en-US" sz="900" b="1" dirty="0" smtClean="0">
                <a:solidFill>
                  <a:srgbClr val="4C4C4C"/>
                </a:solidFill>
              </a:rPr>
              <a:t>Laboratory</a:t>
            </a:r>
            <a:endParaRPr lang="en-US" sz="900" b="1" dirty="0">
              <a:solidFill>
                <a:srgbClr val="4C4C4C"/>
              </a:solidFill>
            </a:endParaRPr>
          </a:p>
        </p:txBody>
      </p:sp>
      <p:sp>
        <p:nvSpPr>
          <p:cNvPr id="10" name="TextBox 9"/>
          <p:cNvSpPr txBox="1"/>
          <p:nvPr userDrawn="1"/>
        </p:nvSpPr>
        <p:spPr>
          <a:xfrm>
            <a:off x="645319" y="6539298"/>
            <a:ext cx="1178528" cy="230832"/>
          </a:xfrm>
          <a:prstGeom prst="rect">
            <a:avLst/>
          </a:prstGeom>
          <a:noFill/>
        </p:spPr>
        <p:txBody>
          <a:bodyPr wrap="none" rtlCol="0">
            <a:spAutoFit/>
          </a:bodyPr>
          <a:lstStyle/>
          <a:p>
            <a:r>
              <a:rPr lang="en-US" sz="900" b="1" dirty="0" smtClean="0">
                <a:solidFill>
                  <a:srgbClr val="4C4C4C"/>
                </a:solidFill>
              </a:rPr>
              <a:t>Software Design and</a:t>
            </a:r>
            <a:endParaRPr lang="en-US" sz="900" b="1" dirty="0">
              <a:solidFill>
                <a:srgbClr val="4C4C4C"/>
              </a:solidFill>
            </a:endParaRPr>
          </a:p>
        </p:txBody>
      </p:sp>
      <p:sp>
        <p:nvSpPr>
          <p:cNvPr id="4" name="TextBox 3"/>
          <p:cNvSpPr txBox="1"/>
          <p:nvPr userDrawn="1"/>
        </p:nvSpPr>
        <p:spPr>
          <a:xfrm>
            <a:off x="7169150" y="6632916"/>
            <a:ext cx="1974850" cy="230832"/>
          </a:xfrm>
          <a:prstGeom prst="rect">
            <a:avLst/>
          </a:prstGeom>
          <a:noFill/>
        </p:spPr>
        <p:txBody>
          <a:bodyPr wrap="square" rtlCol="0">
            <a:spAutoFit/>
          </a:bodyPr>
          <a:lstStyle/>
          <a:p>
            <a:pPr algn="r"/>
            <a:r>
              <a:rPr lang="en-US" sz="900" b="1" dirty="0" smtClean="0">
                <a:solidFill>
                  <a:srgbClr val="F32200"/>
                </a:solidFill>
              </a:rPr>
              <a:t>sdcl.ics.uci.edu</a:t>
            </a:r>
            <a:r>
              <a:rPr lang="en-US" sz="900" b="1" baseline="0" dirty="0" smtClean="0">
                <a:solidFill>
                  <a:srgbClr val="F32200"/>
                </a:solidFill>
              </a:rPr>
              <a:t>  </a:t>
            </a:r>
            <a:fld id="{30ABF327-B19C-4A16-9796-EFEDB6CCAA30}" type="slidenum">
              <a:rPr lang="en-US" sz="900" b="1" smtClean="0">
                <a:solidFill>
                  <a:srgbClr val="F32200"/>
                </a:solidFill>
              </a:rPr>
              <a:pPr algn="r"/>
              <a:t>‹#›</a:t>
            </a:fld>
            <a:endParaRPr lang="en-US" sz="900" b="1" dirty="0">
              <a:solidFill>
                <a:srgbClr val="F32200"/>
              </a:solidFill>
            </a:endParaRPr>
          </a:p>
        </p:txBody>
      </p:sp>
    </p:spTree>
    <p:extLst>
      <p:ext uri="{BB962C8B-B14F-4D97-AF65-F5344CB8AC3E}">
        <p14:creationId xmlns:p14="http://schemas.microsoft.com/office/powerpoint/2010/main" val="2607842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spcBef>
          <a:spcPct val="0"/>
        </a:spcBef>
        <a:buNone/>
        <a:defRPr sz="3200" b="1" kern="1200">
          <a:solidFill>
            <a:srgbClr val="4C4C4C"/>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rgbClr val="4C4C4C"/>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rgbClr val="4C4C4C"/>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rgbClr val="4C4C4C"/>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rgbClr val="4C4C4C"/>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rgbClr val="4C4C4C"/>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Informatics 121</a:t>
            </a:r>
            <a:br>
              <a:rPr lang="en-US" dirty="0" smtClean="0"/>
            </a:br>
            <a:r>
              <a:rPr lang="en-US" dirty="0" smtClean="0"/>
              <a:t>Software Design I</a:t>
            </a:r>
            <a:endParaRPr lang="en-US" dirty="0"/>
          </a:p>
        </p:txBody>
      </p:sp>
      <p:sp>
        <p:nvSpPr>
          <p:cNvPr id="3" name="Subtitle 2"/>
          <p:cNvSpPr>
            <a:spLocks noGrp="1"/>
          </p:cNvSpPr>
          <p:nvPr>
            <p:ph type="subTitle" idx="1"/>
          </p:nvPr>
        </p:nvSpPr>
        <p:spPr/>
        <p:txBody>
          <a:bodyPr>
            <a:normAutofit/>
          </a:bodyPr>
          <a:lstStyle/>
          <a:p>
            <a:r>
              <a:rPr lang="en-US" dirty="0" smtClean="0"/>
              <a:t>Lecture </a:t>
            </a:r>
            <a:r>
              <a:rPr lang="en-US" dirty="0"/>
              <a:t>3</a:t>
            </a:r>
            <a:r>
              <a:rPr lang="en-US" dirty="0" smtClean="0"/>
              <a:t/>
            </a:r>
            <a:br>
              <a:rPr lang="en-US" dirty="0" smtClean="0"/>
            </a:br>
            <a:endParaRPr lang="en-US" dirty="0" smtClean="0"/>
          </a:p>
          <a:p>
            <a:r>
              <a:rPr lang="en-US" sz="1400" i="1" dirty="0"/>
              <a:t>Duplication of course material for any commercial purpose without the explicit written permission of the professor is prohibited.</a:t>
            </a:r>
          </a:p>
          <a:p>
            <a:endParaRPr lang="en-US" dirty="0"/>
          </a:p>
        </p:txBody>
      </p:sp>
    </p:spTree>
    <p:extLst>
      <p:ext uri="{BB962C8B-B14F-4D97-AF65-F5344CB8AC3E}">
        <p14:creationId xmlns:p14="http://schemas.microsoft.com/office/powerpoint/2010/main" val="7501952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Assumptions</a:t>
            </a:r>
            <a:endParaRPr lang="en-US" dirty="0"/>
          </a:p>
        </p:txBody>
      </p:sp>
      <p:sp>
        <p:nvSpPr>
          <p:cNvPr id="3" name="Content Placeholder 2"/>
          <p:cNvSpPr>
            <a:spLocks noGrp="1"/>
          </p:cNvSpPr>
          <p:nvPr>
            <p:ph sz="half" idx="1"/>
          </p:nvPr>
        </p:nvSpPr>
        <p:spPr/>
        <p:txBody>
          <a:bodyPr>
            <a:normAutofit/>
          </a:bodyPr>
          <a:lstStyle/>
          <a:p>
            <a:r>
              <a:rPr lang="en-US" dirty="0" smtClean="0"/>
              <a:t>An assumption represents a fact that is taken for granted, may or may not be true, and influences the design project</a:t>
            </a:r>
          </a:p>
          <a:p>
            <a:endParaRPr lang="en-US" dirty="0" smtClean="0"/>
          </a:p>
          <a:p>
            <a:r>
              <a:rPr lang="en-US" dirty="0" smtClean="0"/>
              <a:t>Assumptions may be made by any of </a:t>
            </a:r>
            <a:r>
              <a:rPr lang="en-US" dirty="0"/>
              <a:t>the stakeholders</a:t>
            </a:r>
          </a:p>
          <a:p>
            <a:pPr lvl="1"/>
            <a:r>
              <a:rPr lang="en-US" dirty="0" smtClean="0"/>
              <a:t>client</a:t>
            </a:r>
          </a:p>
          <a:p>
            <a:pPr lvl="1"/>
            <a:r>
              <a:rPr lang="en-US" dirty="0" smtClean="0"/>
              <a:t>other stakeholders</a:t>
            </a:r>
            <a:endParaRPr lang="en-US" dirty="0"/>
          </a:p>
          <a:p>
            <a:pPr lvl="1"/>
            <a:r>
              <a:rPr lang="en-US" dirty="0"/>
              <a:t>audience</a:t>
            </a:r>
          </a:p>
          <a:p>
            <a:pPr lvl="1"/>
            <a:r>
              <a:rPr lang="en-US" dirty="0"/>
              <a:t>designer</a:t>
            </a:r>
          </a:p>
          <a:p>
            <a:pPr lvl="1"/>
            <a:endParaRPr lang="en-US" dirty="0"/>
          </a:p>
          <a:p>
            <a:r>
              <a:rPr lang="en-US" dirty="0" smtClean="0"/>
              <a:t>Assumptions change </a:t>
            </a:r>
            <a:r>
              <a:rPr lang="en-US" dirty="0"/>
              <a:t>over time, and may or may not be (partially) </a:t>
            </a:r>
            <a:r>
              <a:rPr lang="en-US" dirty="0" smtClean="0"/>
              <a:t>fulfilled by the </a:t>
            </a:r>
            <a:r>
              <a:rPr lang="en-US" dirty="0"/>
              <a:t>current state of the design </a:t>
            </a:r>
            <a:r>
              <a:rPr lang="en-US" dirty="0" smtClean="0"/>
              <a:t>project</a:t>
            </a:r>
            <a:endParaRPr lang="en-US" dirty="0"/>
          </a:p>
          <a:p>
            <a:endParaRPr lang="en-US" dirty="0"/>
          </a:p>
          <a:p>
            <a:endParaRPr lang="en-US" dirty="0"/>
          </a:p>
        </p:txBody>
      </p:sp>
    </p:spTree>
    <p:extLst>
      <p:ext uri="{BB962C8B-B14F-4D97-AF65-F5344CB8AC3E}">
        <p14:creationId xmlns:p14="http://schemas.microsoft.com/office/powerpoint/2010/main" val="23263132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assumptions</a:t>
            </a:r>
            <a:endParaRPr lang="en-US" dirty="0"/>
          </a:p>
        </p:txBody>
      </p:sp>
      <p:sp>
        <p:nvSpPr>
          <p:cNvPr id="3" name="Content Placeholder 2"/>
          <p:cNvSpPr>
            <a:spLocks noGrp="1"/>
          </p:cNvSpPr>
          <p:nvPr>
            <p:ph sz="half" idx="1"/>
          </p:nvPr>
        </p:nvSpPr>
        <p:spPr/>
        <p:txBody>
          <a:bodyPr/>
          <a:lstStyle/>
          <a:p>
            <a:r>
              <a:rPr lang="en-US" dirty="0" smtClean="0"/>
              <a:t>The average person weighs 85 kilograms</a:t>
            </a:r>
          </a:p>
          <a:p>
            <a:endParaRPr lang="en-US" dirty="0"/>
          </a:p>
          <a:p>
            <a:r>
              <a:rPr lang="en-US" dirty="0" smtClean="0"/>
              <a:t>The library needs to serve the community with an area stocked with personal computers</a:t>
            </a:r>
          </a:p>
          <a:p>
            <a:endParaRPr lang="en-US" dirty="0"/>
          </a:p>
          <a:p>
            <a:r>
              <a:rPr lang="en-US" dirty="0" smtClean="0"/>
              <a:t>The professional society’s logo is red and white, which therefore must be its preferred colors for the award</a:t>
            </a:r>
            <a:endParaRPr lang="en-US" dirty="0"/>
          </a:p>
        </p:txBody>
      </p:sp>
    </p:spTree>
    <p:extLst>
      <p:ext uri="{BB962C8B-B14F-4D97-AF65-F5344CB8AC3E}">
        <p14:creationId xmlns:p14="http://schemas.microsoft.com/office/powerpoint/2010/main" val="3029464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Decisions</a:t>
            </a:r>
            <a:endParaRPr lang="en-US" dirty="0"/>
          </a:p>
        </p:txBody>
      </p:sp>
      <p:sp>
        <p:nvSpPr>
          <p:cNvPr id="3" name="Content Placeholder 2"/>
          <p:cNvSpPr>
            <a:spLocks noGrp="1"/>
          </p:cNvSpPr>
          <p:nvPr>
            <p:ph sz="half" idx="1"/>
          </p:nvPr>
        </p:nvSpPr>
        <p:spPr/>
        <p:txBody>
          <a:bodyPr>
            <a:normAutofit/>
          </a:bodyPr>
          <a:lstStyle/>
          <a:p>
            <a:r>
              <a:rPr lang="en-US" dirty="0" smtClean="0"/>
              <a:t>A decision represents a specific choice of how to further the design solution, typically after some amount of consideration</a:t>
            </a:r>
          </a:p>
          <a:p>
            <a:endParaRPr lang="en-US" dirty="0"/>
          </a:p>
          <a:p>
            <a:r>
              <a:rPr lang="en-US" dirty="0" smtClean="0"/>
              <a:t>Decisions are the sole responsibility of the designer, though they can be (heavily) influenced by other stakeholders</a:t>
            </a:r>
          </a:p>
          <a:p>
            <a:endParaRPr lang="en-US" dirty="0" smtClean="0"/>
          </a:p>
          <a:p>
            <a:r>
              <a:rPr lang="en-US" dirty="0" smtClean="0"/>
              <a:t>Decisions change </a:t>
            </a:r>
            <a:r>
              <a:rPr lang="en-US" dirty="0"/>
              <a:t>over time, and </a:t>
            </a:r>
            <a:r>
              <a:rPr lang="en-US" dirty="0" smtClean="0"/>
              <a:t>new decisions may </a:t>
            </a:r>
            <a:r>
              <a:rPr lang="en-US" dirty="0"/>
              <a:t>or may not </a:t>
            </a:r>
            <a:r>
              <a:rPr lang="en-US" dirty="0" smtClean="0"/>
              <a:t>(</a:t>
            </a:r>
            <a:r>
              <a:rPr lang="en-US" dirty="0"/>
              <a:t>partially) align with the current state of the design </a:t>
            </a:r>
            <a:r>
              <a:rPr lang="en-US" dirty="0" smtClean="0"/>
              <a:t>project</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35379777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decisions</a:t>
            </a:r>
            <a:endParaRPr lang="en-US" dirty="0"/>
          </a:p>
        </p:txBody>
      </p:sp>
      <p:sp>
        <p:nvSpPr>
          <p:cNvPr id="3" name="Content Placeholder 2"/>
          <p:cNvSpPr>
            <a:spLocks noGrp="1"/>
          </p:cNvSpPr>
          <p:nvPr>
            <p:ph sz="half" idx="1"/>
          </p:nvPr>
        </p:nvSpPr>
        <p:spPr/>
        <p:txBody>
          <a:bodyPr/>
          <a:lstStyle/>
          <a:p>
            <a:r>
              <a:rPr lang="en-US" dirty="0" smtClean="0"/>
              <a:t>The fuselage and wings of the luxury airplane shall be made out of carbon composites</a:t>
            </a:r>
          </a:p>
          <a:p>
            <a:endParaRPr lang="en-US" dirty="0"/>
          </a:p>
          <a:p>
            <a:r>
              <a:rPr lang="en-US" dirty="0" smtClean="0"/>
              <a:t>The library shall have bookshelves that are not movable</a:t>
            </a:r>
          </a:p>
          <a:p>
            <a:endParaRPr lang="en-US" dirty="0"/>
          </a:p>
          <a:p>
            <a:r>
              <a:rPr lang="en-US" dirty="0" smtClean="0"/>
              <a:t>The award shall be made out of colored glass</a:t>
            </a:r>
            <a:endParaRPr lang="en-US" dirty="0"/>
          </a:p>
        </p:txBody>
      </p:sp>
    </p:spTree>
    <p:extLst>
      <p:ext uri="{BB962C8B-B14F-4D97-AF65-F5344CB8AC3E}">
        <p14:creationId xmlns:p14="http://schemas.microsoft.com/office/powerpoint/2010/main" val="8592490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a:t>
            </a:r>
            <a:endParaRPr lang="en-US" dirty="0"/>
          </a:p>
        </p:txBody>
      </p:sp>
      <p:sp>
        <p:nvSpPr>
          <p:cNvPr id="3" name="Content Placeholder 2"/>
          <p:cNvSpPr>
            <a:spLocks noGrp="1"/>
          </p:cNvSpPr>
          <p:nvPr>
            <p:ph sz="half" idx="1"/>
          </p:nvPr>
        </p:nvSpPr>
        <p:spPr/>
        <p:txBody>
          <a:bodyPr>
            <a:normAutofit/>
          </a:bodyPr>
          <a:lstStyle/>
          <a:p>
            <a:r>
              <a:rPr lang="en-US" dirty="0" smtClean="0"/>
              <a:t>An idea represents a thought or opinion, ranging from highly unformed to fully formed, that potentially shapes the design solution</a:t>
            </a:r>
          </a:p>
          <a:p>
            <a:endParaRPr lang="en-US" dirty="0" smtClean="0"/>
          </a:p>
          <a:p>
            <a:r>
              <a:rPr lang="en-US" dirty="0" smtClean="0"/>
              <a:t>Ideas typically are the sole responsibility of the designer</a:t>
            </a:r>
            <a:r>
              <a:rPr lang="en-US" dirty="0"/>
              <a:t>, though they </a:t>
            </a:r>
            <a:r>
              <a:rPr lang="en-US" dirty="0" smtClean="0"/>
              <a:t>may be inspired by many different sources</a:t>
            </a:r>
          </a:p>
          <a:p>
            <a:endParaRPr lang="en-US" dirty="0"/>
          </a:p>
          <a:p>
            <a:r>
              <a:rPr lang="en-US" dirty="0" smtClean="0"/>
              <a:t>Ideas change over time, and new ideas may or may not (partially) align with the current state of the design project</a:t>
            </a:r>
            <a:endParaRPr lang="en-US" dirty="0"/>
          </a:p>
          <a:p>
            <a:endParaRPr lang="en-US" dirty="0"/>
          </a:p>
          <a:p>
            <a:endParaRPr lang="en-US" dirty="0"/>
          </a:p>
        </p:txBody>
      </p:sp>
    </p:spTree>
    <p:extLst>
      <p:ext uri="{BB962C8B-B14F-4D97-AF65-F5344CB8AC3E}">
        <p14:creationId xmlns:p14="http://schemas.microsoft.com/office/powerpoint/2010/main" val="37619109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ideas</a:t>
            </a:r>
            <a:endParaRPr lang="en-US" dirty="0"/>
          </a:p>
        </p:txBody>
      </p:sp>
      <p:sp>
        <p:nvSpPr>
          <p:cNvPr id="3" name="Content Placeholder 2"/>
          <p:cNvSpPr>
            <a:spLocks noGrp="1"/>
          </p:cNvSpPr>
          <p:nvPr>
            <p:ph sz="half" idx="1"/>
          </p:nvPr>
        </p:nvSpPr>
        <p:spPr/>
        <p:txBody>
          <a:bodyPr/>
          <a:lstStyle/>
          <a:p>
            <a:r>
              <a:rPr lang="en-US" dirty="0" smtClean="0"/>
              <a:t>What if the luxury airplane had a shower on board?</a:t>
            </a:r>
          </a:p>
          <a:p>
            <a:endParaRPr lang="en-US" dirty="0" smtClean="0"/>
          </a:p>
          <a:p>
            <a:r>
              <a:rPr lang="en-US" dirty="0" smtClean="0"/>
              <a:t>Perhaps the library membership cards should have RFID tags, so a visitor can simply grab the books they want, walk by an automated scanner, and have their books be on loan</a:t>
            </a:r>
          </a:p>
          <a:p>
            <a:endParaRPr lang="en-US" dirty="0"/>
          </a:p>
          <a:p>
            <a:r>
              <a:rPr lang="en-US" dirty="0" smtClean="0"/>
              <a:t>I am thinking that the award should be a variant of last year’s award</a:t>
            </a:r>
            <a:endParaRPr lang="en-US" dirty="0"/>
          </a:p>
          <a:p>
            <a:endParaRPr lang="en-US" dirty="0"/>
          </a:p>
        </p:txBody>
      </p:sp>
    </p:spTree>
    <p:extLst>
      <p:ext uri="{BB962C8B-B14F-4D97-AF65-F5344CB8AC3E}">
        <p14:creationId xmlns:p14="http://schemas.microsoft.com/office/powerpoint/2010/main" val="28209053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work</a:t>
            </a:r>
            <a:endParaRPr lang="en-US" dirty="0"/>
          </a:p>
        </p:txBody>
      </p:sp>
      <p:sp>
        <p:nvSpPr>
          <p:cNvPr id="3" name="Content Placeholder 2"/>
          <p:cNvSpPr>
            <a:spLocks noGrp="1"/>
          </p:cNvSpPr>
          <p:nvPr>
            <p:ph sz="half" idx="1"/>
          </p:nvPr>
        </p:nvSpPr>
        <p:spPr/>
        <p:txBody>
          <a:bodyPr/>
          <a:lstStyle/>
          <a:p>
            <a:r>
              <a:rPr lang="en-US" dirty="0" smtClean="0"/>
              <a:t>Design work represents the individual or collaborative activity of engaging with a design project at a detailed level</a:t>
            </a:r>
          </a:p>
          <a:p>
            <a:pPr lvl="1"/>
            <a:r>
              <a:rPr lang="en-US" dirty="0" smtClean="0"/>
              <a:t>thinking</a:t>
            </a:r>
          </a:p>
          <a:p>
            <a:pPr lvl="1"/>
            <a:r>
              <a:rPr lang="en-US" dirty="0" smtClean="0"/>
              <a:t>articulating context</a:t>
            </a:r>
          </a:p>
          <a:p>
            <a:pPr lvl="1"/>
            <a:r>
              <a:rPr lang="en-US" dirty="0" smtClean="0"/>
              <a:t>analyzing alternative ideas</a:t>
            </a:r>
          </a:p>
          <a:p>
            <a:pPr lvl="1"/>
            <a:r>
              <a:rPr lang="en-US" dirty="0" smtClean="0"/>
              <a:t>identifying constraints</a:t>
            </a:r>
          </a:p>
          <a:p>
            <a:pPr lvl="1"/>
            <a:r>
              <a:rPr lang="en-US" dirty="0" smtClean="0"/>
              <a:t>making decisions</a:t>
            </a:r>
          </a:p>
          <a:p>
            <a:pPr lvl="1"/>
            <a:r>
              <a:rPr lang="en-US" dirty="0" smtClean="0"/>
              <a:t>setting goals</a:t>
            </a:r>
          </a:p>
          <a:p>
            <a:pPr lvl="1"/>
            <a:r>
              <a:rPr lang="en-US" dirty="0" smtClean="0"/>
              <a:t>…</a:t>
            </a:r>
          </a:p>
          <a:p>
            <a:pPr marL="457200" lvl="1" indent="0">
              <a:buNone/>
            </a:pPr>
            <a:endParaRPr lang="en-US" dirty="0"/>
          </a:p>
          <a:p>
            <a:endParaRPr lang="en-US" dirty="0" smtClean="0"/>
          </a:p>
          <a:p>
            <a:endParaRPr lang="en-US" dirty="0"/>
          </a:p>
        </p:txBody>
      </p:sp>
    </p:spTree>
    <p:extLst>
      <p:ext uri="{BB962C8B-B14F-4D97-AF65-F5344CB8AC3E}">
        <p14:creationId xmlns:p14="http://schemas.microsoft.com/office/powerpoint/2010/main" val="16344465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TextBox 148"/>
          <p:cNvSpPr txBox="1"/>
          <p:nvPr/>
        </p:nvSpPr>
        <p:spPr>
          <a:xfrm>
            <a:off x="2229546" y="5977990"/>
            <a:ext cx="1192699" cy="276999"/>
          </a:xfrm>
          <a:prstGeom prst="rect">
            <a:avLst/>
          </a:prstGeom>
          <a:noFill/>
        </p:spPr>
        <p:txBody>
          <a:bodyPr wrap="none" rtlCol="0">
            <a:spAutoFit/>
          </a:bodyPr>
          <a:lstStyle/>
          <a:p>
            <a:r>
              <a:rPr lang="en-US" sz="1200" dirty="0" smtClean="0"/>
              <a:t>current decision</a:t>
            </a:r>
            <a:endParaRPr lang="en-US" sz="1200" dirty="0"/>
          </a:p>
        </p:txBody>
      </p:sp>
      <p:sp>
        <p:nvSpPr>
          <p:cNvPr id="154" name="TextBox 153"/>
          <p:cNvSpPr txBox="1"/>
          <p:nvPr/>
        </p:nvSpPr>
        <p:spPr>
          <a:xfrm>
            <a:off x="309416" y="5977991"/>
            <a:ext cx="1033103" cy="276999"/>
          </a:xfrm>
          <a:prstGeom prst="rect">
            <a:avLst/>
          </a:prstGeom>
          <a:noFill/>
        </p:spPr>
        <p:txBody>
          <a:bodyPr wrap="none" rtlCol="0">
            <a:spAutoFit/>
          </a:bodyPr>
          <a:lstStyle/>
          <a:p>
            <a:r>
              <a:rPr lang="en-US" sz="1200" dirty="0" smtClean="0"/>
              <a:t>explored idea</a:t>
            </a:r>
            <a:endParaRPr lang="en-US" sz="1200" dirty="0"/>
          </a:p>
        </p:txBody>
      </p:sp>
      <p:sp>
        <p:nvSpPr>
          <p:cNvPr id="2" name="Title 1"/>
          <p:cNvSpPr>
            <a:spLocks noGrp="1"/>
          </p:cNvSpPr>
          <p:nvPr>
            <p:ph type="title"/>
          </p:nvPr>
        </p:nvSpPr>
        <p:spPr/>
        <p:txBody>
          <a:bodyPr/>
          <a:lstStyle/>
          <a:p>
            <a:r>
              <a:rPr lang="en-US" dirty="0" smtClean="0"/>
              <a:t>Opportunistic versus rationalistic design work</a:t>
            </a:r>
            <a:endParaRPr lang="en-US" dirty="0"/>
          </a:p>
        </p:txBody>
      </p:sp>
      <p:sp>
        <p:nvSpPr>
          <p:cNvPr id="35" name="TextBox 34"/>
          <p:cNvSpPr txBox="1"/>
          <p:nvPr/>
        </p:nvSpPr>
        <p:spPr>
          <a:xfrm flipV="1">
            <a:off x="5830386" y="1937381"/>
            <a:ext cx="381000" cy="368055"/>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36" name="TextBox 35"/>
          <p:cNvSpPr txBox="1"/>
          <p:nvPr/>
        </p:nvSpPr>
        <p:spPr>
          <a:xfrm flipV="1">
            <a:off x="6429159" y="1937381"/>
            <a:ext cx="381000" cy="368055"/>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37" name="TextBox 36"/>
          <p:cNvSpPr txBox="1"/>
          <p:nvPr/>
        </p:nvSpPr>
        <p:spPr>
          <a:xfrm flipV="1">
            <a:off x="7027932" y="1937381"/>
            <a:ext cx="381000" cy="368055"/>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40" name="TextBox 39"/>
          <p:cNvSpPr txBox="1"/>
          <p:nvPr/>
        </p:nvSpPr>
        <p:spPr>
          <a:xfrm flipV="1">
            <a:off x="5231282" y="2538886"/>
            <a:ext cx="381000" cy="368055"/>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41" name="TextBox 40"/>
          <p:cNvSpPr txBox="1"/>
          <p:nvPr/>
        </p:nvSpPr>
        <p:spPr>
          <a:xfrm flipV="1">
            <a:off x="5830055" y="2538886"/>
            <a:ext cx="381000" cy="368055"/>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42" name="TextBox 41"/>
          <p:cNvSpPr txBox="1"/>
          <p:nvPr/>
        </p:nvSpPr>
        <p:spPr>
          <a:xfrm flipV="1">
            <a:off x="6428828" y="2538886"/>
            <a:ext cx="381000" cy="368055"/>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43" name="TextBox 42"/>
          <p:cNvSpPr txBox="1"/>
          <p:nvPr/>
        </p:nvSpPr>
        <p:spPr>
          <a:xfrm flipV="1">
            <a:off x="7027601" y="2538886"/>
            <a:ext cx="381000" cy="368055"/>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47" name="TextBox 46"/>
          <p:cNvSpPr txBox="1"/>
          <p:nvPr/>
        </p:nvSpPr>
        <p:spPr>
          <a:xfrm flipV="1">
            <a:off x="5830386" y="3140391"/>
            <a:ext cx="381000" cy="368055"/>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48" name="TextBox 47"/>
          <p:cNvSpPr txBox="1"/>
          <p:nvPr/>
        </p:nvSpPr>
        <p:spPr>
          <a:xfrm flipV="1">
            <a:off x="6429159" y="3140391"/>
            <a:ext cx="381000" cy="368055"/>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49" name="TextBox 48"/>
          <p:cNvSpPr txBox="1"/>
          <p:nvPr/>
        </p:nvSpPr>
        <p:spPr>
          <a:xfrm flipV="1">
            <a:off x="7027932" y="3140391"/>
            <a:ext cx="381000" cy="368055"/>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50" name="TextBox 49"/>
          <p:cNvSpPr txBox="1"/>
          <p:nvPr/>
        </p:nvSpPr>
        <p:spPr>
          <a:xfrm flipV="1">
            <a:off x="7628282" y="3140391"/>
            <a:ext cx="381000" cy="368055"/>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52" name="TextBox 51"/>
          <p:cNvSpPr txBox="1"/>
          <p:nvPr/>
        </p:nvSpPr>
        <p:spPr>
          <a:xfrm flipV="1">
            <a:off x="5231613" y="3741896"/>
            <a:ext cx="381000" cy="368055"/>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53" name="TextBox 52"/>
          <p:cNvSpPr txBox="1"/>
          <p:nvPr/>
        </p:nvSpPr>
        <p:spPr>
          <a:xfrm flipV="1">
            <a:off x="5830386" y="3741896"/>
            <a:ext cx="381000" cy="368055"/>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54" name="TextBox 53"/>
          <p:cNvSpPr txBox="1"/>
          <p:nvPr/>
        </p:nvSpPr>
        <p:spPr>
          <a:xfrm flipV="1">
            <a:off x="6429159" y="3741896"/>
            <a:ext cx="381000" cy="368055"/>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56" name="TextBox 55"/>
          <p:cNvSpPr txBox="1"/>
          <p:nvPr/>
        </p:nvSpPr>
        <p:spPr>
          <a:xfrm flipV="1">
            <a:off x="5830386" y="4343400"/>
            <a:ext cx="381000" cy="368055"/>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57" name="TextBox 56"/>
          <p:cNvSpPr txBox="1"/>
          <p:nvPr/>
        </p:nvSpPr>
        <p:spPr>
          <a:xfrm flipV="1">
            <a:off x="6429159" y="4343400"/>
            <a:ext cx="381000" cy="368055"/>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cxnSp>
        <p:nvCxnSpPr>
          <p:cNvPr id="62" name="Straight Arrow Connector 61"/>
          <p:cNvCxnSpPr/>
          <p:nvPr/>
        </p:nvCxnSpPr>
        <p:spPr>
          <a:xfrm>
            <a:off x="5105400" y="2101673"/>
            <a:ext cx="0" cy="2463518"/>
          </a:xfrm>
          <a:prstGeom prst="straightConnector1">
            <a:avLst/>
          </a:prstGeom>
          <a:ln w="28575">
            <a:solidFill>
              <a:srgbClr val="F322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flipV="1">
            <a:off x="7027601" y="4343399"/>
            <a:ext cx="381000" cy="368055"/>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64" name="TextBox 63"/>
          <p:cNvSpPr txBox="1"/>
          <p:nvPr/>
        </p:nvSpPr>
        <p:spPr>
          <a:xfrm flipV="1">
            <a:off x="1631104" y="1925703"/>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65" name="TextBox 64"/>
          <p:cNvSpPr txBox="1"/>
          <p:nvPr/>
        </p:nvSpPr>
        <p:spPr>
          <a:xfrm flipV="1">
            <a:off x="2229877" y="1925703"/>
            <a:ext cx="381000" cy="368055"/>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66" name="TextBox 65"/>
          <p:cNvSpPr txBox="1"/>
          <p:nvPr/>
        </p:nvSpPr>
        <p:spPr>
          <a:xfrm flipV="1">
            <a:off x="2828650" y="1925703"/>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67" name="TextBox 66"/>
          <p:cNvSpPr txBox="1"/>
          <p:nvPr/>
        </p:nvSpPr>
        <p:spPr>
          <a:xfrm flipV="1">
            <a:off x="1032000" y="2527208"/>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68" name="TextBox 67"/>
          <p:cNvSpPr txBox="1"/>
          <p:nvPr/>
        </p:nvSpPr>
        <p:spPr>
          <a:xfrm flipV="1">
            <a:off x="1630773" y="2527208"/>
            <a:ext cx="381000" cy="368055"/>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69" name="TextBox 68"/>
          <p:cNvSpPr txBox="1"/>
          <p:nvPr/>
        </p:nvSpPr>
        <p:spPr>
          <a:xfrm flipV="1">
            <a:off x="2229546" y="2527208"/>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70" name="TextBox 69"/>
          <p:cNvSpPr txBox="1"/>
          <p:nvPr/>
        </p:nvSpPr>
        <p:spPr>
          <a:xfrm flipV="1">
            <a:off x="2828319" y="2527208"/>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71" name="TextBox 70"/>
          <p:cNvSpPr txBox="1"/>
          <p:nvPr/>
        </p:nvSpPr>
        <p:spPr>
          <a:xfrm flipV="1">
            <a:off x="1631104" y="3128713"/>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72" name="TextBox 71"/>
          <p:cNvSpPr txBox="1"/>
          <p:nvPr/>
        </p:nvSpPr>
        <p:spPr>
          <a:xfrm flipV="1">
            <a:off x="2229877" y="3128713"/>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73" name="TextBox 72"/>
          <p:cNvSpPr txBox="1"/>
          <p:nvPr/>
        </p:nvSpPr>
        <p:spPr>
          <a:xfrm flipV="1">
            <a:off x="2828650" y="3128713"/>
            <a:ext cx="381000" cy="368055"/>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74" name="TextBox 73"/>
          <p:cNvSpPr txBox="1"/>
          <p:nvPr/>
        </p:nvSpPr>
        <p:spPr>
          <a:xfrm flipV="1">
            <a:off x="3429000" y="3128713"/>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75" name="TextBox 74"/>
          <p:cNvSpPr txBox="1"/>
          <p:nvPr/>
        </p:nvSpPr>
        <p:spPr>
          <a:xfrm flipV="1">
            <a:off x="1032331" y="3730218"/>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76" name="TextBox 75"/>
          <p:cNvSpPr txBox="1"/>
          <p:nvPr/>
        </p:nvSpPr>
        <p:spPr>
          <a:xfrm flipV="1">
            <a:off x="1631104" y="3730218"/>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77" name="TextBox 76"/>
          <p:cNvSpPr txBox="1"/>
          <p:nvPr/>
        </p:nvSpPr>
        <p:spPr>
          <a:xfrm flipV="1">
            <a:off x="2229877" y="3730218"/>
            <a:ext cx="381000" cy="368055"/>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78" name="TextBox 77"/>
          <p:cNvSpPr txBox="1"/>
          <p:nvPr/>
        </p:nvSpPr>
        <p:spPr>
          <a:xfrm flipV="1">
            <a:off x="1631104" y="4331722"/>
            <a:ext cx="381000" cy="368055"/>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79" name="TextBox 78"/>
          <p:cNvSpPr txBox="1"/>
          <p:nvPr/>
        </p:nvSpPr>
        <p:spPr>
          <a:xfrm flipV="1">
            <a:off x="2229877" y="4331722"/>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cxnSp>
        <p:nvCxnSpPr>
          <p:cNvPr id="82" name="Straight Arrow Connector 81"/>
          <p:cNvCxnSpPr/>
          <p:nvPr/>
        </p:nvCxnSpPr>
        <p:spPr>
          <a:xfrm flipH="1">
            <a:off x="1821273" y="2101673"/>
            <a:ext cx="599104" cy="621240"/>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a:off x="906118" y="2089995"/>
            <a:ext cx="0" cy="2463518"/>
          </a:xfrm>
          <a:prstGeom prst="straightConnector1">
            <a:avLst/>
          </a:prstGeom>
          <a:ln w="28575">
            <a:solidFill>
              <a:srgbClr val="F322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flipV="1">
            <a:off x="2828319" y="4331721"/>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cxnSp>
        <p:nvCxnSpPr>
          <p:cNvPr id="87" name="Straight Arrow Connector 86"/>
          <p:cNvCxnSpPr/>
          <p:nvPr/>
        </p:nvCxnSpPr>
        <p:spPr>
          <a:xfrm>
            <a:off x="1821604" y="2722913"/>
            <a:ext cx="1197546" cy="610519"/>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flipH="1">
            <a:off x="2420046" y="3333432"/>
            <a:ext cx="598773" cy="610415"/>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p:nvPr/>
        </p:nvCxnSpPr>
        <p:spPr>
          <a:xfrm flipH="1">
            <a:off x="1821274" y="3925923"/>
            <a:ext cx="599103" cy="601503"/>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p:nvPr/>
        </p:nvCxnSpPr>
        <p:spPr>
          <a:xfrm>
            <a:off x="5963478" y="3324418"/>
            <a:ext cx="1868557" cy="0"/>
          </a:xfrm>
          <a:prstGeom prst="straightConnector1">
            <a:avLst/>
          </a:prstGeom>
          <a:ln w="28575">
            <a:solidFill>
              <a:srgbClr val="4C4C4C"/>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p:nvPr/>
        </p:nvCxnSpPr>
        <p:spPr>
          <a:xfrm>
            <a:off x="5371291" y="3925923"/>
            <a:ext cx="1236243" cy="0"/>
          </a:xfrm>
          <a:prstGeom prst="straightConnector1">
            <a:avLst/>
          </a:prstGeom>
          <a:ln w="28575">
            <a:solidFill>
              <a:srgbClr val="4C4C4C"/>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p:nvPr/>
        </p:nvCxnSpPr>
        <p:spPr>
          <a:xfrm>
            <a:off x="5979381" y="4527426"/>
            <a:ext cx="1280160" cy="0"/>
          </a:xfrm>
          <a:prstGeom prst="straightConnector1">
            <a:avLst/>
          </a:prstGeom>
          <a:ln w="28575">
            <a:solidFill>
              <a:srgbClr val="4C4C4C"/>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9" name="Straight Arrow Connector 128"/>
          <p:cNvCxnSpPr/>
          <p:nvPr/>
        </p:nvCxnSpPr>
        <p:spPr>
          <a:xfrm flipH="1">
            <a:off x="6020555" y="2121408"/>
            <a:ext cx="599435" cy="589827"/>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2" name="Straight Arrow Connector 131"/>
          <p:cNvCxnSpPr/>
          <p:nvPr/>
        </p:nvCxnSpPr>
        <p:spPr>
          <a:xfrm>
            <a:off x="6020887" y="2722913"/>
            <a:ext cx="1230703" cy="589827"/>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5" name="Straight Arrow Connector 134"/>
          <p:cNvCxnSpPr/>
          <p:nvPr/>
        </p:nvCxnSpPr>
        <p:spPr>
          <a:xfrm flipH="1">
            <a:off x="6607534" y="3324418"/>
            <a:ext cx="610898" cy="619429"/>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4" name="Straight Arrow Connector 143"/>
          <p:cNvCxnSpPr/>
          <p:nvPr/>
        </p:nvCxnSpPr>
        <p:spPr>
          <a:xfrm flipH="1">
            <a:off x="6008431" y="3943847"/>
            <a:ext cx="599103" cy="583578"/>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7" name="TextBox 146"/>
          <p:cNvSpPr txBox="1"/>
          <p:nvPr/>
        </p:nvSpPr>
        <p:spPr>
          <a:xfrm flipV="1">
            <a:off x="2078992" y="6024476"/>
            <a:ext cx="190500" cy="184028"/>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152" name="TextBox 151"/>
          <p:cNvSpPr txBox="1"/>
          <p:nvPr/>
        </p:nvSpPr>
        <p:spPr>
          <a:xfrm flipV="1">
            <a:off x="158862" y="6024477"/>
            <a:ext cx="190500" cy="184028"/>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153" name="TextBox 152"/>
          <p:cNvSpPr txBox="1"/>
          <p:nvPr/>
        </p:nvSpPr>
        <p:spPr>
          <a:xfrm flipV="1">
            <a:off x="156212" y="5747476"/>
            <a:ext cx="190500" cy="184028"/>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155" name="TextBox 154"/>
          <p:cNvSpPr txBox="1"/>
          <p:nvPr/>
        </p:nvSpPr>
        <p:spPr>
          <a:xfrm>
            <a:off x="309416" y="5700991"/>
            <a:ext cx="1193404" cy="276999"/>
          </a:xfrm>
          <a:prstGeom prst="rect">
            <a:avLst/>
          </a:prstGeom>
          <a:noFill/>
        </p:spPr>
        <p:txBody>
          <a:bodyPr wrap="none" rtlCol="0">
            <a:spAutoFit/>
          </a:bodyPr>
          <a:lstStyle/>
          <a:p>
            <a:r>
              <a:rPr lang="en-US" sz="1200" dirty="0" smtClean="0"/>
              <a:t>unexplored idea</a:t>
            </a:r>
            <a:endParaRPr lang="en-US" sz="1200" dirty="0"/>
          </a:p>
        </p:txBody>
      </p:sp>
      <p:cxnSp>
        <p:nvCxnSpPr>
          <p:cNvPr id="156" name="Straight Arrow Connector 155"/>
          <p:cNvCxnSpPr/>
          <p:nvPr/>
        </p:nvCxnSpPr>
        <p:spPr>
          <a:xfrm>
            <a:off x="5365446" y="2722913"/>
            <a:ext cx="1868557" cy="0"/>
          </a:xfrm>
          <a:prstGeom prst="straightConnector1">
            <a:avLst/>
          </a:prstGeom>
          <a:ln w="28575">
            <a:solidFill>
              <a:srgbClr val="4C4C4C"/>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7" name="Straight Arrow Connector 156"/>
          <p:cNvCxnSpPr/>
          <p:nvPr/>
        </p:nvCxnSpPr>
        <p:spPr>
          <a:xfrm>
            <a:off x="5962153" y="2121408"/>
            <a:ext cx="1280160" cy="0"/>
          </a:xfrm>
          <a:prstGeom prst="straightConnector1">
            <a:avLst/>
          </a:prstGeom>
          <a:ln w="28575">
            <a:solidFill>
              <a:srgbClr val="4C4C4C"/>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74501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10600" cy="609600"/>
          </a:xfrm>
        </p:spPr>
        <p:txBody>
          <a:bodyPr>
            <a:normAutofit/>
          </a:bodyPr>
          <a:lstStyle/>
          <a:p>
            <a:r>
              <a:rPr lang="en-US" dirty="0" smtClean="0"/>
              <a:t>Mixed opportunistic and rationalistic design work</a:t>
            </a:r>
            <a:endParaRPr lang="en-US" dirty="0"/>
          </a:p>
        </p:txBody>
      </p:sp>
      <p:sp>
        <p:nvSpPr>
          <p:cNvPr id="64" name="TextBox 63"/>
          <p:cNvSpPr txBox="1"/>
          <p:nvPr/>
        </p:nvSpPr>
        <p:spPr>
          <a:xfrm flipV="1">
            <a:off x="3848166" y="1925703"/>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65" name="TextBox 64"/>
          <p:cNvSpPr txBox="1"/>
          <p:nvPr/>
        </p:nvSpPr>
        <p:spPr>
          <a:xfrm flipV="1">
            <a:off x="4446939" y="1925703"/>
            <a:ext cx="381000" cy="368055"/>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66" name="TextBox 65"/>
          <p:cNvSpPr txBox="1"/>
          <p:nvPr/>
        </p:nvSpPr>
        <p:spPr>
          <a:xfrm flipV="1">
            <a:off x="5045712" y="1925703"/>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67" name="TextBox 66"/>
          <p:cNvSpPr txBox="1"/>
          <p:nvPr/>
        </p:nvSpPr>
        <p:spPr>
          <a:xfrm flipV="1">
            <a:off x="3249062" y="2527208"/>
            <a:ext cx="381000" cy="368055"/>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68" name="TextBox 67"/>
          <p:cNvSpPr txBox="1"/>
          <p:nvPr/>
        </p:nvSpPr>
        <p:spPr>
          <a:xfrm flipV="1">
            <a:off x="3847835" y="2527208"/>
            <a:ext cx="381000" cy="368055"/>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69" name="TextBox 68"/>
          <p:cNvSpPr txBox="1"/>
          <p:nvPr/>
        </p:nvSpPr>
        <p:spPr>
          <a:xfrm flipV="1">
            <a:off x="4446608" y="2527208"/>
            <a:ext cx="381000" cy="368055"/>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70" name="TextBox 69"/>
          <p:cNvSpPr txBox="1"/>
          <p:nvPr/>
        </p:nvSpPr>
        <p:spPr>
          <a:xfrm flipV="1">
            <a:off x="5045381" y="2527208"/>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71" name="TextBox 70"/>
          <p:cNvSpPr txBox="1"/>
          <p:nvPr/>
        </p:nvSpPr>
        <p:spPr>
          <a:xfrm flipV="1">
            <a:off x="3848166" y="3128713"/>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72" name="TextBox 71"/>
          <p:cNvSpPr txBox="1"/>
          <p:nvPr/>
        </p:nvSpPr>
        <p:spPr>
          <a:xfrm flipV="1">
            <a:off x="4446939" y="3128713"/>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73" name="TextBox 72"/>
          <p:cNvSpPr txBox="1"/>
          <p:nvPr/>
        </p:nvSpPr>
        <p:spPr>
          <a:xfrm flipV="1">
            <a:off x="5045712" y="3128713"/>
            <a:ext cx="381000" cy="368055"/>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74" name="TextBox 73"/>
          <p:cNvSpPr txBox="1"/>
          <p:nvPr/>
        </p:nvSpPr>
        <p:spPr>
          <a:xfrm flipV="1">
            <a:off x="5646062" y="3128713"/>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75" name="TextBox 74"/>
          <p:cNvSpPr txBox="1"/>
          <p:nvPr/>
        </p:nvSpPr>
        <p:spPr>
          <a:xfrm flipV="1">
            <a:off x="3249393" y="3730218"/>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76" name="TextBox 75"/>
          <p:cNvSpPr txBox="1"/>
          <p:nvPr/>
        </p:nvSpPr>
        <p:spPr>
          <a:xfrm flipV="1">
            <a:off x="3848166" y="3730218"/>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77" name="TextBox 76"/>
          <p:cNvSpPr txBox="1"/>
          <p:nvPr/>
        </p:nvSpPr>
        <p:spPr>
          <a:xfrm flipV="1">
            <a:off x="4446939" y="3730218"/>
            <a:ext cx="381000" cy="368055"/>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78" name="TextBox 77"/>
          <p:cNvSpPr txBox="1"/>
          <p:nvPr/>
        </p:nvSpPr>
        <p:spPr>
          <a:xfrm flipV="1">
            <a:off x="3848166" y="4331722"/>
            <a:ext cx="381000" cy="368055"/>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79" name="TextBox 78"/>
          <p:cNvSpPr txBox="1"/>
          <p:nvPr/>
        </p:nvSpPr>
        <p:spPr>
          <a:xfrm flipV="1">
            <a:off x="4446939" y="4331722"/>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cxnSp>
        <p:nvCxnSpPr>
          <p:cNvPr id="82" name="Straight Arrow Connector 81"/>
          <p:cNvCxnSpPr/>
          <p:nvPr/>
        </p:nvCxnSpPr>
        <p:spPr>
          <a:xfrm flipH="1">
            <a:off x="4038335" y="2101673"/>
            <a:ext cx="599104" cy="621240"/>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a:off x="3123180" y="2089995"/>
            <a:ext cx="0" cy="2463518"/>
          </a:xfrm>
          <a:prstGeom prst="straightConnector1">
            <a:avLst/>
          </a:prstGeom>
          <a:ln w="28575">
            <a:solidFill>
              <a:srgbClr val="F322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flipV="1">
            <a:off x="5045381" y="4331721"/>
            <a:ext cx="381000" cy="368055"/>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cxnSp>
        <p:nvCxnSpPr>
          <p:cNvPr id="87" name="Straight Arrow Connector 86"/>
          <p:cNvCxnSpPr/>
          <p:nvPr/>
        </p:nvCxnSpPr>
        <p:spPr>
          <a:xfrm>
            <a:off x="4038666" y="2722913"/>
            <a:ext cx="1197546" cy="610519"/>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flipH="1">
            <a:off x="4637108" y="3333432"/>
            <a:ext cx="598773" cy="610415"/>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p:nvPr/>
        </p:nvCxnSpPr>
        <p:spPr>
          <a:xfrm flipH="1">
            <a:off x="4038337" y="3943847"/>
            <a:ext cx="599102" cy="583579"/>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229546" y="5977990"/>
            <a:ext cx="1192699" cy="276999"/>
          </a:xfrm>
          <a:prstGeom prst="rect">
            <a:avLst/>
          </a:prstGeom>
          <a:noFill/>
        </p:spPr>
        <p:txBody>
          <a:bodyPr wrap="none" rtlCol="0">
            <a:spAutoFit/>
          </a:bodyPr>
          <a:lstStyle/>
          <a:p>
            <a:r>
              <a:rPr lang="en-US" sz="1200" dirty="0" smtClean="0"/>
              <a:t>current decision</a:t>
            </a:r>
            <a:endParaRPr lang="en-US" sz="1200" dirty="0"/>
          </a:p>
        </p:txBody>
      </p:sp>
      <p:sp>
        <p:nvSpPr>
          <p:cNvPr id="32" name="TextBox 31"/>
          <p:cNvSpPr txBox="1"/>
          <p:nvPr/>
        </p:nvSpPr>
        <p:spPr>
          <a:xfrm>
            <a:off x="309416" y="5977991"/>
            <a:ext cx="1033103" cy="276999"/>
          </a:xfrm>
          <a:prstGeom prst="rect">
            <a:avLst/>
          </a:prstGeom>
          <a:noFill/>
        </p:spPr>
        <p:txBody>
          <a:bodyPr wrap="none" rtlCol="0">
            <a:spAutoFit/>
          </a:bodyPr>
          <a:lstStyle/>
          <a:p>
            <a:r>
              <a:rPr lang="en-US" sz="1200" dirty="0" smtClean="0"/>
              <a:t>explored idea</a:t>
            </a:r>
            <a:endParaRPr lang="en-US" sz="1200" dirty="0"/>
          </a:p>
        </p:txBody>
      </p:sp>
      <p:sp>
        <p:nvSpPr>
          <p:cNvPr id="33" name="TextBox 32"/>
          <p:cNvSpPr txBox="1"/>
          <p:nvPr/>
        </p:nvSpPr>
        <p:spPr>
          <a:xfrm flipV="1">
            <a:off x="2078992" y="6024476"/>
            <a:ext cx="190500" cy="184028"/>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34" name="TextBox 33"/>
          <p:cNvSpPr txBox="1"/>
          <p:nvPr/>
        </p:nvSpPr>
        <p:spPr>
          <a:xfrm flipV="1">
            <a:off x="158862" y="6024477"/>
            <a:ext cx="190500" cy="184028"/>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35" name="TextBox 34"/>
          <p:cNvSpPr txBox="1"/>
          <p:nvPr/>
        </p:nvSpPr>
        <p:spPr>
          <a:xfrm flipV="1">
            <a:off x="156212" y="5747476"/>
            <a:ext cx="190500" cy="184028"/>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36" name="TextBox 35"/>
          <p:cNvSpPr txBox="1"/>
          <p:nvPr/>
        </p:nvSpPr>
        <p:spPr>
          <a:xfrm>
            <a:off x="309416" y="5700991"/>
            <a:ext cx="1193404" cy="276999"/>
          </a:xfrm>
          <a:prstGeom prst="rect">
            <a:avLst/>
          </a:prstGeom>
          <a:noFill/>
        </p:spPr>
        <p:txBody>
          <a:bodyPr wrap="none" rtlCol="0">
            <a:spAutoFit/>
          </a:bodyPr>
          <a:lstStyle/>
          <a:p>
            <a:r>
              <a:rPr lang="en-US" sz="1200" dirty="0" smtClean="0"/>
              <a:t>unexplored idea</a:t>
            </a:r>
            <a:endParaRPr lang="en-US" sz="1200" dirty="0"/>
          </a:p>
        </p:txBody>
      </p:sp>
      <p:cxnSp>
        <p:nvCxnSpPr>
          <p:cNvPr id="37" name="Straight Arrow Connector 36"/>
          <p:cNvCxnSpPr/>
          <p:nvPr/>
        </p:nvCxnSpPr>
        <p:spPr>
          <a:xfrm>
            <a:off x="3408183" y="2722913"/>
            <a:ext cx="1228925" cy="0"/>
          </a:xfrm>
          <a:prstGeom prst="straightConnector1">
            <a:avLst/>
          </a:prstGeom>
          <a:ln w="28575">
            <a:solidFill>
              <a:srgbClr val="4C4C4C"/>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4038335" y="4527426"/>
            <a:ext cx="1280160" cy="0"/>
          </a:xfrm>
          <a:prstGeom prst="straightConnector1">
            <a:avLst/>
          </a:prstGeom>
          <a:ln w="28575">
            <a:solidFill>
              <a:srgbClr val="4C4C4C"/>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83623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Backtracking</a:t>
            </a:r>
            <a:endParaRPr lang="en-US" dirty="0"/>
          </a:p>
        </p:txBody>
      </p:sp>
      <p:sp>
        <p:nvSpPr>
          <p:cNvPr id="64" name="TextBox 63"/>
          <p:cNvSpPr txBox="1"/>
          <p:nvPr/>
        </p:nvSpPr>
        <p:spPr>
          <a:xfrm flipV="1">
            <a:off x="3848166" y="1925703"/>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65" name="TextBox 64"/>
          <p:cNvSpPr txBox="1"/>
          <p:nvPr/>
        </p:nvSpPr>
        <p:spPr>
          <a:xfrm flipV="1">
            <a:off x="4446939" y="1925703"/>
            <a:ext cx="381000" cy="368055"/>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66" name="TextBox 65"/>
          <p:cNvSpPr txBox="1"/>
          <p:nvPr/>
        </p:nvSpPr>
        <p:spPr>
          <a:xfrm flipV="1">
            <a:off x="5045712" y="1925703"/>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67" name="TextBox 66"/>
          <p:cNvSpPr txBox="1"/>
          <p:nvPr/>
        </p:nvSpPr>
        <p:spPr>
          <a:xfrm flipV="1">
            <a:off x="3249062" y="2527208"/>
            <a:ext cx="381000" cy="368055"/>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68" name="TextBox 67"/>
          <p:cNvSpPr txBox="1"/>
          <p:nvPr/>
        </p:nvSpPr>
        <p:spPr>
          <a:xfrm flipV="1">
            <a:off x="3847835" y="2527208"/>
            <a:ext cx="381000" cy="368055"/>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69" name="TextBox 68"/>
          <p:cNvSpPr txBox="1"/>
          <p:nvPr/>
        </p:nvSpPr>
        <p:spPr>
          <a:xfrm flipV="1">
            <a:off x="4446608" y="2527208"/>
            <a:ext cx="381000" cy="368055"/>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70" name="TextBox 69"/>
          <p:cNvSpPr txBox="1"/>
          <p:nvPr/>
        </p:nvSpPr>
        <p:spPr>
          <a:xfrm flipV="1">
            <a:off x="5045381" y="2527208"/>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71" name="TextBox 70"/>
          <p:cNvSpPr txBox="1"/>
          <p:nvPr/>
        </p:nvSpPr>
        <p:spPr>
          <a:xfrm flipV="1">
            <a:off x="3848166" y="3128713"/>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72" name="TextBox 71"/>
          <p:cNvSpPr txBox="1"/>
          <p:nvPr/>
        </p:nvSpPr>
        <p:spPr>
          <a:xfrm flipV="1">
            <a:off x="4446939" y="3128713"/>
            <a:ext cx="381000" cy="368055"/>
          </a:xfrm>
          <a:prstGeom prst="rect">
            <a:avLst/>
          </a:prstGeom>
          <a:solidFill>
            <a:srgbClr val="F2F2F2"/>
          </a:solidFill>
          <a:ln w="19050">
            <a:solidFill>
              <a:srgbClr val="F32200"/>
            </a:solidFill>
            <a:prstDash val="solid"/>
          </a:ln>
        </p:spPr>
        <p:txBody>
          <a:bodyPr wrap="square" rtlCol="0" anchor="ctr">
            <a:spAutoFit/>
          </a:bodyPr>
          <a:lstStyle/>
          <a:p>
            <a:pPr algn="ctr"/>
            <a:endParaRPr lang="en-US" sz="1600" dirty="0">
              <a:solidFill>
                <a:srgbClr val="FF0000"/>
              </a:solidFill>
            </a:endParaRPr>
          </a:p>
        </p:txBody>
      </p:sp>
      <p:sp>
        <p:nvSpPr>
          <p:cNvPr id="73" name="TextBox 72"/>
          <p:cNvSpPr txBox="1"/>
          <p:nvPr/>
        </p:nvSpPr>
        <p:spPr>
          <a:xfrm flipV="1">
            <a:off x="5045712" y="3128713"/>
            <a:ext cx="381000" cy="368055"/>
          </a:xfrm>
          <a:prstGeom prst="rect">
            <a:avLst/>
          </a:prstGeom>
          <a:solidFill>
            <a:srgbClr val="F2F2F2"/>
          </a:solidFill>
          <a:ln w="19050">
            <a:solidFill>
              <a:srgbClr val="4C4C4C"/>
            </a:solidFill>
          </a:ln>
        </p:spPr>
        <p:txBody>
          <a:bodyPr wrap="square" rtlCol="0" anchor="ctr">
            <a:spAutoFit/>
          </a:bodyPr>
          <a:lstStyle/>
          <a:p>
            <a:pPr algn="ctr"/>
            <a:endParaRPr lang="en-US" sz="1600" dirty="0">
              <a:solidFill>
                <a:srgbClr val="FF0000"/>
              </a:solidFill>
            </a:endParaRPr>
          </a:p>
        </p:txBody>
      </p:sp>
      <p:sp>
        <p:nvSpPr>
          <p:cNvPr id="74" name="TextBox 73"/>
          <p:cNvSpPr txBox="1"/>
          <p:nvPr/>
        </p:nvSpPr>
        <p:spPr>
          <a:xfrm flipV="1">
            <a:off x="5646062" y="3128713"/>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75" name="TextBox 74"/>
          <p:cNvSpPr txBox="1"/>
          <p:nvPr/>
        </p:nvSpPr>
        <p:spPr>
          <a:xfrm flipV="1">
            <a:off x="3249393" y="3730218"/>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76" name="TextBox 75"/>
          <p:cNvSpPr txBox="1"/>
          <p:nvPr/>
        </p:nvSpPr>
        <p:spPr>
          <a:xfrm flipV="1">
            <a:off x="3848166" y="3730218"/>
            <a:ext cx="381000" cy="368055"/>
          </a:xfrm>
          <a:prstGeom prst="rect">
            <a:avLst/>
          </a:prstGeom>
          <a:solidFill>
            <a:srgbClr val="F2F2F2"/>
          </a:solidFill>
          <a:ln w="19050">
            <a:solidFill>
              <a:srgbClr val="F32200"/>
            </a:solidFill>
            <a:prstDash val="solid"/>
          </a:ln>
        </p:spPr>
        <p:txBody>
          <a:bodyPr wrap="square" rtlCol="0" anchor="ctr">
            <a:spAutoFit/>
          </a:bodyPr>
          <a:lstStyle/>
          <a:p>
            <a:pPr algn="ctr"/>
            <a:endParaRPr lang="en-US" sz="1600" dirty="0">
              <a:solidFill>
                <a:srgbClr val="FF0000"/>
              </a:solidFill>
            </a:endParaRPr>
          </a:p>
        </p:txBody>
      </p:sp>
      <p:sp>
        <p:nvSpPr>
          <p:cNvPr id="77" name="TextBox 76"/>
          <p:cNvSpPr txBox="1"/>
          <p:nvPr/>
        </p:nvSpPr>
        <p:spPr>
          <a:xfrm flipV="1">
            <a:off x="4446939" y="3730218"/>
            <a:ext cx="381000" cy="368055"/>
          </a:xfrm>
          <a:prstGeom prst="rect">
            <a:avLst/>
          </a:prstGeom>
          <a:solidFill>
            <a:srgbClr val="F2F2F2"/>
          </a:solidFill>
          <a:ln w="19050">
            <a:solidFill>
              <a:srgbClr val="4C4C4C"/>
            </a:solidFill>
          </a:ln>
        </p:spPr>
        <p:txBody>
          <a:bodyPr wrap="square" rtlCol="0" anchor="ctr">
            <a:spAutoFit/>
          </a:bodyPr>
          <a:lstStyle/>
          <a:p>
            <a:pPr algn="ctr"/>
            <a:endParaRPr lang="en-US" sz="1600" dirty="0">
              <a:solidFill>
                <a:srgbClr val="FF0000"/>
              </a:solidFill>
            </a:endParaRPr>
          </a:p>
        </p:txBody>
      </p:sp>
      <p:sp>
        <p:nvSpPr>
          <p:cNvPr id="78" name="TextBox 77"/>
          <p:cNvSpPr txBox="1"/>
          <p:nvPr/>
        </p:nvSpPr>
        <p:spPr>
          <a:xfrm flipV="1">
            <a:off x="3848166" y="4331722"/>
            <a:ext cx="381000" cy="368055"/>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79" name="TextBox 78"/>
          <p:cNvSpPr txBox="1"/>
          <p:nvPr/>
        </p:nvSpPr>
        <p:spPr>
          <a:xfrm flipV="1">
            <a:off x="4446939" y="4331722"/>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cxnSp>
        <p:nvCxnSpPr>
          <p:cNvPr id="82" name="Straight Arrow Connector 81"/>
          <p:cNvCxnSpPr/>
          <p:nvPr/>
        </p:nvCxnSpPr>
        <p:spPr>
          <a:xfrm flipH="1">
            <a:off x="4038335" y="2101673"/>
            <a:ext cx="599104" cy="621240"/>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a:off x="3123180" y="2089995"/>
            <a:ext cx="0" cy="2463518"/>
          </a:xfrm>
          <a:prstGeom prst="straightConnector1">
            <a:avLst/>
          </a:prstGeom>
          <a:ln w="28575">
            <a:solidFill>
              <a:srgbClr val="F322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flipV="1">
            <a:off x="5045381" y="4331721"/>
            <a:ext cx="381000" cy="368055"/>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cxnSp>
        <p:nvCxnSpPr>
          <p:cNvPr id="87" name="Straight Arrow Connector 86"/>
          <p:cNvCxnSpPr/>
          <p:nvPr/>
        </p:nvCxnSpPr>
        <p:spPr>
          <a:xfrm>
            <a:off x="4038666" y="2722913"/>
            <a:ext cx="1197546" cy="610519"/>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flipH="1">
            <a:off x="4637108" y="3333432"/>
            <a:ext cx="598773" cy="610415"/>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p:nvPr/>
        </p:nvCxnSpPr>
        <p:spPr>
          <a:xfrm flipH="1" flipV="1">
            <a:off x="4637108" y="3312740"/>
            <a:ext cx="331" cy="631107"/>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p:nvPr/>
        </p:nvCxnSpPr>
        <p:spPr>
          <a:xfrm>
            <a:off x="3403608" y="2722913"/>
            <a:ext cx="1233500" cy="0"/>
          </a:xfrm>
          <a:prstGeom prst="straightConnector1">
            <a:avLst/>
          </a:prstGeom>
          <a:ln w="28575">
            <a:solidFill>
              <a:srgbClr val="4C4C4C"/>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p:nvPr/>
        </p:nvCxnSpPr>
        <p:spPr>
          <a:xfrm>
            <a:off x="4038335" y="4527426"/>
            <a:ext cx="1280160" cy="0"/>
          </a:xfrm>
          <a:prstGeom prst="straightConnector1">
            <a:avLst/>
          </a:prstGeom>
          <a:ln w="28575">
            <a:solidFill>
              <a:srgbClr val="4C4C4C"/>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a:off x="4038335" y="3333432"/>
            <a:ext cx="598773" cy="610415"/>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4038666" y="3914245"/>
            <a:ext cx="0" cy="601504"/>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2229546" y="5977990"/>
            <a:ext cx="1192699" cy="276999"/>
          </a:xfrm>
          <a:prstGeom prst="rect">
            <a:avLst/>
          </a:prstGeom>
          <a:noFill/>
        </p:spPr>
        <p:txBody>
          <a:bodyPr wrap="none" rtlCol="0">
            <a:spAutoFit/>
          </a:bodyPr>
          <a:lstStyle/>
          <a:p>
            <a:r>
              <a:rPr lang="en-US" sz="1200" dirty="0" smtClean="0"/>
              <a:t>current decision</a:t>
            </a:r>
            <a:endParaRPr lang="en-US" sz="1200" dirty="0"/>
          </a:p>
        </p:txBody>
      </p:sp>
      <p:sp>
        <p:nvSpPr>
          <p:cNvPr id="43" name="TextBox 42"/>
          <p:cNvSpPr txBox="1"/>
          <p:nvPr/>
        </p:nvSpPr>
        <p:spPr>
          <a:xfrm>
            <a:off x="309416" y="5977991"/>
            <a:ext cx="1033103" cy="276999"/>
          </a:xfrm>
          <a:prstGeom prst="rect">
            <a:avLst/>
          </a:prstGeom>
          <a:noFill/>
        </p:spPr>
        <p:txBody>
          <a:bodyPr wrap="none" rtlCol="0">
            <a:spAutoFit/>
          </a:bodyPr>
          <a:lstStyle/>
          <a:p>
            <a:r>
              <a:rPr lang="en-US" sz="1200" dirty="0" smtClean="0"/>
              <a:t>explored idea</a:t>
            </a:r>
            <a:endParaRPr lang="en-US" sz="1200" dirty="0"/>
          </a:p>
        </p:txBody>
      </p:sp>
      <p:sp>
        <p:nvSpPr>
          <p:cNvPr id="44" name="TextBox 43"/>
          <p:cNvSpPr txBox="1"/>
          <p:nvPr/>
        </p:nvSpPr>
        <p:spPr>
          <a:xfrm flipV="1">
            <a:off x="2078992" y="6024476"/>
            <a:ext cx="190500" cy="184028"/>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45" name="TextBox 44"/>
          <p:cNvSpPr txBox="1"/>
          <p:nvPr/>
        </p:nvSpPr>
        <p:spPr>
          <a:xfrm flipV="1">
            <a:off x="158862" y="6024477"/>
            <a:ext cx="190500" cy="184028"/>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46" name="TextBox 45"/>
          <p:cNvSpPr txBox="1"/>
          <p:nvPr/>
        </p:nvSpPr>
        <p:spPr>
          <a:xfrm flipV="1">
            <a:off x="156212" y="5747476"/>
            <a:ext cx="190500" cy="184028"/>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47" name="TextBox 46"/>
          <p:cNvSpPr txBox="1"/>
          <p:nvPr/>
        </p:nvSpPr>
        <p:spPr>
          <a:xfrm>
            <a:off x="309416" y="5700991"/>
            <a:ext cx="1193404" cy="276999"/>
          </a:xfrm>
          <a:prstGeom prst="rect">
            <a:avLst/>
          </a:prstGeom>
          <a:noFill/>
        </p:spPr>
        <p:txBody>
          <a:bodyPr wrap="none" rtlCol="0">
            <a:spAutoFit/>
          </a:bodyPr>
          <a:lstStyle/>
          <a:p>
            <a:r>
              <a:rPr lang="en-US" sz="1200" dirty="0" smtClean="0"/>
              <a:t>unexplored idea</a:t>
            </a:r>
            <a:endParaRPr lang="en-US" sz="1200" dirty="0"/>
          </a:p>
        </p:txBody>
      </p:sp>
      <p:sp>
        <p:nvSpPr>
          <p:cNvPr id="48" name="TextBox 47"/>
          <p:cNvSpPr txBox="1"/>
          <p:nvPr/>
        </p:nvSpPr>
        <p:spPr>
          <a:xfrm>
            <a:off x="2229545" y="5700992"/>
            <a:ext cx="1270284" cy="276999"/>
          </a:xfrm>
          <a:prstGeom prst="rect">
            <a:avLst/>
          </a:prstGeom>
          <a:noFill/>
        </p:spPr>
        <p:txBody>
          <a:bodyPr wrap="none" rtlCol="0">
            <a:spAutoFit/>
          </a:bodyPr>
          <a:lstStyle/>
          <a:p>
            <a:r>
              <a:rPr lang="en-US" sz="1200" dirty="0" smtClean="0"/>
              <a:t>previous decision</a:t>
            </a:r>
            <a:endParaRPr lang="en-US" sz="1200" dirty="0"/>
          </a:p>
        </p:txBody>
      </p:sp>
      <p:sp>
        <p:nvSpPr>
          <p:cNvPr id="49" name="TextBox 48"/>
          <p:cNvSpPr txBox="1"/>
          <p:nvPr/>
        </p:nvSpPr>
        <p:spPr>
          <a:xfrm flipV="1">
            <a:off x="2078991" y="5747478"/>
            <a:ext cx="190500" cy="184028"/>
          </a:xfrm>
          <a:prstGeom prst="rect">
            <a:avLst/>
          </a:prstGeom>
          <a:solidFill>
            <a:srgbClr val="F2F2F2"/>
          </a:solidFill>
          <a:ln w="19050">
            <a:solidFill>
              <a:srgbClr val="4C4C4C"/>
            </a:solidFill>
          </a:ln>
        </p:spPr>
        <p:txBody>
          <a:bodyPr wrap="square" rtlCol="0" anchor="ctr">
            <a:spAutoFit/>
          </a:bodyPr>
          <a:lstStyle/>
          <a:p>
            <a:pPr algn="ctr"/>
            <a:endParaRPr lang="en-US" sz="1600" dirty="0">
              <a:solidFill>
                <a:srgbClr val="FF0000"/>
              </a:solidFill>
            </a:endParaRPr>
          </a:p>
        </p:txBody>
      </p:sp>
    </p:spTree>
    <p:extLst>
      <p:ext uri="{BB962C8B-B14F-4D97-AF65-F5344CB8AC3E}">
        <p14:creationId xmlns:p14="http://schemas.microsoft.com/office/powerpoint/2010/main" val="7245342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sz="half" idx="1"/>
          </p:nvPr>
        </p:nvSpPr>
        <p:spPr/>
        <p:txBody>
          <a:bodyPr/>
          <a:lstStyle/>
          <a:p>
            <a:r>
              <a:rPr lang="en-US" dirty="0" smtClean="0"/>
              <a:t>There </a:t>
            </a:r>
            <a:r>
              <a:rPr lang="en-US" i="1" dirty="0" smtClean="0"/>
              <a:t>will</a:t>
            </a:r>
            <a:r>
              <a:rPr lang="en-US" dirty="0" smtClean="0"/>
              <a:t> be discussion this Friday</a:t>
            </a:r>
          </a:p>
          <a:p>
            <a:endParaRPr lang="en-US" dirty="0"/>
          </a:p>
          <a:p>
            <a:r>
              <a:rPr lang="en-US" dirty="0" smtClean="0"/>
              <a:t>Please join your designated discussion</a:t>
            </a:r>
          </a:p>
          <a:p>
            <a:endParaRPr lang="en-US" dirty="0"/>
          </a:p>
          <a:p>
            <a:r>
              <a:rPr lang="en-US" dirty="0" smtClean="0"/>
              <a:t>Note classroom: SE2 1304</a:t>
            </a:r>
            <a:endParaRPr lang="en-US" dirty="0"/>
          </a:p>
        </p:txBody>
      </p:sp>
    </p:spTree>
    <p:extLst>
      <p:ext uri="{BB962C8B-B14F-4D97-AF65-F5344CB8AC3E}">
        <p14:creationId xmlns:p14="http://schemas.microsoft.com/office/powerpoint/2010/main" val="14038407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458200" cy="609600"/>
          </a:xfrm>
        </p:spPr>
        <p:txBody>
          <a:bodyPr>
            <a:normAutofit/>
          </a:bodyPr>
          <a:lstStyle/>
          <a:p>
            <a:r>
              <a:rPr lang="en-US" dirty="0" smtClean="0"/>
              <a:t>Backtracking</a:t>
            </a:r>
            <a:endParaRPr lang="en-US" dirty="0"/>
          </a:p>
        </p:txBody>
      </p:sp>
      <p:sp>
        <p:nvSpPr>
          <p:cNvPr id="19" name="TextBox 18"/>
          <p:cNvSpPr txBox="1"/>
          <p:nvPr/>
        </p:nvSpPr>
        <p:spPr>
          <a:xfrm flipV="1">
            <a:off x="928663" y="2287824"/>
            <a:ext cx="313064" cy="302427"/>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20" name="TextBox 19"/>
          <p:cNvSpPr txBox="1"/>
          <p:nvPr/>
        </p:nvSpPr>
        <p:spPr>
          <a:xfrm flipV="1">
            <a:off x="1420669" y="2287824"/>
            <a:ext cx="313064" cy="302427"/>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21" name="TextBox 20"/>
          <p:cNvSpPr txBox="1"/>
          <p:nvPr/>
        </p:nvSpPr>
        <p:spPr>
          <a:xfrm flipV="1">
            <a:off x="1912674" y="2287824"/>
            <a:ext cx="313064" cy="302427"/>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22" name="TextBox 21"/>
          <p:cNvSpPr txBox="1"/>
          <p:nvPr/>
        </p:nvSpPr>
        <p:spPr>
          <a:xfrm flipV="1">
            <a:off x="436386" y="2782074"/>
            <a:ext cx="313064" cy="302427"/>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23" name="TextBox 22"/>
          <p:cNvSpPr txBox="1"/>
          <p:nvPr/>
        </p:nvSpPr>
        <p:spPr>
          <a:xfrm flipV="1">
            <a:off x="928391" y="2782074"/>
            <a:ext cx="313064" cy="302427"/>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24" name="TextBox 23"/>
          <p:cNvSpPr txBox="1"/>
          <p:nvPr/>
        </p:nvSpPr>
        <p:spPr>
          <a:xfrm flipV="1">
            <a:off x="1420397" y="2782074"/>
            <a:ext cx="313064" cy="302427"/>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25" name="TextBox 24"/>
          <p:cNvSpPr txBox="1"/>
          <p:nvPr/>
        </p:nvSpPr>
        <p:spPr>
          <a:xfrm flipV="1">
            <a:off x="1912402" y="2782074"/>
            <a:ext cx="313064" cy="302427"/>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26" name="TextBox 25"/>
          <p:cNvSpPr txBox="1"/>
          <p:nvPr/>
        </p:nvSpPr>
        <p:spPr>
          <a:xfrm flipV="1">
            <a:off x="928663" y="3276324"/>
            <a:ext cx="313064" cy="302427"/>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27" name="TextBox 26"/>
          <p:cNvSpPr txBox="1"/>
          <p:nvPr/>
        </p:nvSpPr>
        <p:spPr>
          <a:xfrm flipV="1">
            <a:off x="1420669" y="3276324"/>
            <a:ext cx="313064" cy="302427"/>
          </a:xfrm>
          <a:prstGeom prst="rect">
            <a:avLst/>
          </a:prstGeom>
          <a:solidFill>
            <a:srgbClr val="F2F2F2"/>
          </a:solidFill>
          <a:ln w="19050">
            <a:solidFill>
              <a:srgbClr val="F32200"/>
            </a:solidFill>
            <a:prstDash val="solid"/>
          </a:ln>
        </p:spPr>
        <p:txBody>
          <a:bodyPr wrap="square" rtlCol="0" anchor="ctr">
            <a:spAutoFit/>
          </a:bodyPr>
          <a:lstStyle/>
          <a:p>
            <a:pPr algn="ctr"/>
            <a:endParaRPr lang="en-US" sz="1600" dirty="0">
              <a:solidFill>
                <a:srgbClr val="FF0000"/>
              </a:solidFill>
            </a:endParaRPr>
          </a:p>
        </p:txBody>
      </p:sp>
      <p:sp>
        <p:nvSpPr>
          <p:cNvPr id="28" name="TextBox 27"/>
          <p:cNvSpPr txBox="1"/>
          <p:nvPr/>
        </p:nvSpPr>
        <p:spPr>
          <a:xfrm flipV="1">
            <a:off x="1912674" y="3276324"/>
            <a:ext cx="313064" cy="302427"/>
          </a:xfrm>
          <a:prstGeom prst="rect">
            <a:avLst/>
          </a:prstGeom>
          <a:solidFill>
            <a:srgbClr val="F2F2F2"/>
          </a:solidFill>
          <a:ln w="19050">
            <a:solidFill>
              <a:srgbClr val="4C4C4C"/>
            </a:solidFill>
          </a:ln>
        </p:spPr>
        <p:txBody>
          <a:bodyPr wrap="square" rtlCol="0" anchor="ctr">
            <a:spAutoFit/>
          </a:bodyPr>
          <a:lstStyle/>
          <a:p>
            <a:pPr algn="ctr"/>
            <a:endParaRPr lang="en-US" sz="1600" dirty="0">
              <a:solidFill>
                <a:srgbClr val="FF0000"/>
              </a:solidFill>
            </a:endParaRPr>
          </a:p>
        </p:txBody>
      </p:sp>
      <p:sp>
        <p:nvSpPr>
          <p:cNvPr id="29" name="TextBox 28"/>
          <p:cNvSpPr txBox="1"/>
          <p:nvPr/>
        </p:nvSpPr>
        <p:spPr>
          <a:xfrm flipV="1">
            <a:off x="2405975" y="3276324"/>
            <a:ext cx="313064" cy="302427"/>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30" name="TextBox 29"/>
          <p:cNvSpPr txBox="1"/>
          <p:nvPr/>
        </p:nvSpPr>
        <p:spPr>
          <a:xfrm flipV="1">
            <a:off x="436658" y="3770575"/>
            <a:ext cx="313064" cy="302427"/>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31" name="TextBox 30"/>
          <p:cNvSpPr txBox="1"/>
          <p:nvPr/>
        </p:nvSpPr>
        <p:spPr>
          <a:xfrm flipV="1">
            <a:off x="928663" y="3770575"/>
            <a:ext cx="313064" cy="302427"/>
          </a:xfrm>
          <a:prstGeom prst="rect">
            <a:avLst/>
          </a:prstGeom>
          <a:solidFill>
            <a:srgbClr val="F2F2F2"/>
          </a:solidFill>
          <a:ln w="19050">
            <a:solidFill>
              <a:srgbClr val="F32200"/>
            </a:solidFill>
            <a:prstDash val="solid"/>
          </a:ln>
        </p:spPr>
        <p:txBody>
          <a:bodyPr wrap="square" rtlCol="0" anchor="ctr">
            <a:spAutoFit/>
          </a:bodyPr>
          <a:lstStyle/>
          <a:p>
            <a:pPr algn="ctr"/>
            <a:endParaRPr lang="en-US" sz="1600" dirty="0">
              <a:solidFill>
                <a:srgbClr val="FF0000"/>
              </a:solidFill>
            </a:endParaRPr>
          </a:p>
        </p:txBody>
      </p:sp>
      <p:sp>
        <p:nvSpPr>
          <p:cNvPr id="32" name="TextBox 31"/>
          <p:cNvSpPr txBox="1"/>
          <p:nvPr/>
        </p:nvSpPr>
        <p:spPr>
          <a:xfrm flipV="1">
            <a:off x="1420669" y="3770575"/>
            <a:ext cx="313064" cy="302427"/>
          </a:xfrm>
          <a:prstGeom prst="rect">
            <a:avLst/>
          </a:prstGeom>
          <a:solidFill>
            <a:srgbClr val="F2F2F2"/>
          </a:solidFill>
          <a:ln w="19050">
            <a:solidFill>
              <a:srgbClr val="4C4C4C"/>
            </a:solidFill>
          </a:ln>
        </p:spPr>
        <p:txBody>
          <a:bodyPr wrap="square" rtlCol="0" anchor="ctr">
            <a:spAutoFit/>
          </a:bodyPr>
          <a:lstStyle/>
          <a:p>
            <a:pPr algn="ctr"/>
            <a:endParaRPr lang="en-US" sz="1600" dirty="0">
              <a:solidFill>
                <a:srgbClr val="FF0000"/>
              </a:solidFill>
            </a:endParaRPr>
          </a:p>
        </p:txBody>
      </p:sp>
      <p:sp>
        <p:nvSpPr>
          <p:cNvPr id="33" name="TextBox 32"/>
          <p:cNvSpPr txBox="1"/>
          <p:nvPr/>
        </p:nvSpPr>
        <p:spPr>
          <a:xfrm flipV="1">
            <a:off x="928663" y="4264824"/>
            <a:ext cx="313064" cy="302427"/>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34" name="TextBox 33"/>
          <p:cNvSpPr txBox="1"/>
          <p:nvPr/>
        </p:nvSpPr>
        <p:spPr>
          <a:xfrm flipV="1">
            <a:off x="1420669" y="4264824"/>
            <a:ext cx="313064" cy="302427"/>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cxnSp>
        <p:nvCxnSpPr>
          <p:cNvPr id="35" name="Straight Arrow Connector 34"/>
          <p:cNvCxnSpPr/>
          <p:nvPr/>
        </p:nvCxnSpPr>
        <p:spPr>
          <a:xfrm flipH="1">
            <a:off x="1084923" y="2432417"/>
            <a:ext cx="492277" cy="510466"/>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332950" y="2422821"/>
            <a:ext cx="0" cy="2024246"/>
          </a:xfrm>
          <a:prstGeom prst="straightConnector1">
            <a:avLst/>
          </a:prstGeom>
          <a:ln w="28575">
            <a:solidFill>
              <a:srgbClr val="F322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flipV="1">
            <a:off x="1912402" y="4264823"/>
            <a:ext cx="313064" cy="302427"/>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cxnSp>
        <p:nvCxnSpPr>
          <p:cNvPr id="38" name="Straight Arrow Connector 37"/>
          <p:cNvCxnSpPr/>
          <p:nvPr/>
        </p:nvCxnSpPr>
        <p:spPr>
          <a:xfrm>
            <a:off x="1085195" y="2942883"/>
            <a:ext cx="984011" cy="501657"/>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H="1">
            <a:off x="1576929" y="3444540"/>
            <a:ext cx="492005" cy="501571"/>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1084923" y="3921788"/>
            <a:ext cx="2" cy="503844"/>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flipV="1">
            <a:off x="4035543" y="2287824"/>
            <a:ext cx="313064" cy="302427"/>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46" name="TextBox 45"/>
          <p:cNvSpPr txBox="1"/>
          <p:nvPr/>
        </p:nvSpPr>
        <p:spPr>
          <a:xfrm flipV="1">
            <a:off x="4527549" y="2287824"/>
            <a:ext cx="313064" cy="302427"/>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47" name="TextBox 46"/>
          <p:cNvSpPr txBox="1"/>
          <p:nvPr/>
        </p:nvSpPr>
        <p:spPr>
          <a:xfrm flipV="1">
            <a:off x="5019554" y="2287824"/>
            <a:ext cx="313064" cy="302427"/>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48" name="TextBox 47"/>
          <p:cNvSpPr txBox="1"/>
          <p:nvPr/>
        </p:nvSpPr>
        <p:spPr>
          <a:xfrm flipV="1">
            <a:off x="3543266" y="2782074"/>
            <a:ext cx="313064" cy="302427"/>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49" name="TextBox 48"/>
          <p:cNvSpPr txBox="1"/>
          <p:nvPr/>
        </p:nvSpPr>
        <p:spPr>
          <a:xfrm flipV="1">
            <a:off x="4035271" y="2782074"/>
            <a:ext cx="313064" cy="302427"/>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50" name="TextBox 49"/>
          <p:cNvSpPr txBox="1"/>
          <p:nvPr/>
        </p:nvSpPr>
        <p:spPr>
          <a:xfrm flipV="1">
            <a:off x="4527277" y="2782074"/>
            <a:ext cx="313064" cy="302427"/>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51" name="TextBox 50"/>
          <p:cNvSpPr txBox="1"/>
          <p:nvPr/>
        </p:nvSpPr>
        <p:spPr>
          <a:xfrm flipV="1">
            <a:off x="5019282" y="2782074"/>
            <a:ext cx="313064" cy="302427"/>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52" name="TextBox 51"/>
          <p:cNvSpPr txBox="1"/>
          <p:nvPr/>
        </p:nvSpPr>
        <p:spPr>
          <a:xfrm flipV="1">
            <a:off x="4035543" y="3276324"/>
            <a:ext cx="313064" cy="302427"/>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53" name="TextBox 52"/>
          <p:cNvSpPr txBox="1"/>
          <p:nvPr/>
        </p:nvSpPr>
        <p:spPr>
          <a:xfrm flipV="1">
            <a:off x="4527549" y="3276324"/>
            <a:ext cx="313064" cy="302427"/>
          </a:xfrm>
          <a:prstGeom prst="rect">
            <a:avLst/>
          </a:prstGeom>
          <a:solidFill>
            <a:srgbClr val="F2F2F2"/>
          </a:solidFill>
          <a:ln w="19050">
            <a:solidFill>
              <a:srgbClr val="F32200"/>
            </a:solidFill>
            <a:prstDash val="solid"/>
          </a:ln>
        </p:spPr>
        <p:txBody>
          <a:bodyPr wrap="square" rtlCol="0" anchor="ctr">
            <a:spAutoFit/>
          </a:bodyPr>
          <a:lstStyle/>
          <a:p>
            <a:pPr algn="ctr"/>
            <a:endParaRPr lang="en-US" sz="1600" dirty="0">
              <a:solidFill>
                <a:srgbClr val="FF0000"/>
              </a:solidFill>
            </a:endParaRPr>
          </a:p>
        </p:txBody>
      </p:sp>
      <p:sp>
        <p:nvSpPr>
          <p:cNvPr id="54" name="TextBox 53"/>
          <p:cNvSpPr txBox="1"/>
          <p:nvPr/>
        </p:nvSpPr>
        <p:spPr>
          <a:xfrm flipV="1">
            <a:off x="5019554" y="3276324"/>
            <a:ext cx="313064" cy="302427"/>
          </a:xfrm>
          <a:prstGeom prst="rect">
            <a:avLst/>
          </a:prstGeom>
          <a:solidFill>
            <a:srgbClr val="F2F2F2"/>
          </a:solidFill>
          <a:ln w="19050">
            <a:solidFill>
              <a:srgbClr val="4C4C4C"/>
            </a:solidFill>
          </a:ln>
        </p:spPr>
        <p:txBody>
          <a:bodyPr wrap="square" rtlCol="0" anchor="ctr">
            <a:spAutoFit/>
          </a:bodyPr>
          <a:lstStyle/>
          <a:p>
            <a:pPr algn="ctr"/>
            <a:endParaRPr lang="en-US" sz="1600" dirty="0">
              <a:solidFill>
                <a:srgbClr val="FF0000"/>
              </a:solidFill>
            </a:endParaRPr>
          </a:p>
        </p:txBody>
      </p:sp>
      <p:sp>
        <p:nvSpPr>
          <p:cNvPr id="55" name="TextBox 54"/>
          <p:cNvSpPr txBox="1"/>
          <p:nvPr/>
        </p:nvSpPr>
        <p:spPr>
          <a:xfrm flipV="1">
            <a:off x="5512855" y="3276324"/>
            <a:ext cx="313064" cy="302427"/>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56" name="TextBox 55"/>
          <p:cNvSpPr txBox="1"/>
          <p:nvPr/>
        </p:nvSpPr>
        <p:spPr>
          <a:xfrm flipV="1">
            <a:off x="3543538" y="3770575"/>
            <a:ext cx="313064" cy="302427"/>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57" name="TextBox 56"/>
          <p:cNvSpPr txBox="1"/>
          <p:nvPr/>
        </p:nvSpPr>
        <p:spPr>
          <a:xfrm flipV="1">
            <a:off x="4035543" y="3770575"/>
            <a:ext cx="313064" cy="302427"/>
          </a:xfrm>
          <a:prstGeom prst="rect">
            <a:avLst/>
          </a:prstGeom>
          <a:solidFill>
            <a:srgbClr val="F2F2F2"/>
          </a:solidFill>
          <a:ln w="19050">
            <a:solidFill>
              <a:srgbClr val="F32200"/>
            </a:solidFill>
            <a:prstDash val="solid"/>
          </a:ln>
        </p:spPr>
        <p:txBody>
          <a:bodyPr wrap="square" rtlCol="0" anchor="ctr">
            <a:spAutoFit/>
          </a:bodyPr>
          <a:lstStyle/>
          <a:p>
            <a:pPr algn="ctr"/>
            <a:endParaRPr lang="en-US" sz="1600" dirty="0">
              <a:solidFill>
                <a:srgbClr val="FF0000"/>
              </a:solidFill>
            </a:endParaRPr>
          </a:p>
        </p:txBody>
      </p:sp>
      <p:sp>
        <p:nvSpPr>
          <p:cNvPr id="58" name="TextBox 57"/>
          <p:cNvSpPr txBox="1"/>
          <p:nvPr/>
        </p:nvSpPr>
        <p:spPr>
          <a:xfrm flipV="1">
            <a:off x="4527549" y="3770575"/>
            <a:ext cx="313064" cy="302427"/>
          </a:xfrm>
          <a:prstGeom prst="rect">
            <a:avLst/>
          </a:prstGeom>
          <a:solidFill>
            <a:srgbClr val="F2F2F2"/>
          </a:solidFill>
          <a:ln w="19050">
            <a:solidFill>
              <a:srgbClr val="4C4C4C"/>
            </a:solidFill>
          </a:ln>
        </p:spPr>
        <p:txBody>
          <a:bodyPr wrap="square" rtlCol="0" anchor="ctr">
            <a:spAutoFit/>
          </a:bodyPr>
          <a:lstStyle/>
          <a:p>
            <a:pPr algn="ctr"/>
            <a:endParaRPr lang="en-US" sz="1600" dirty="0">
              <a:solidFill>
                <a:srgbClr val="FF0000"/>
              </a:solidFill>
            </a:endParaRPr>
          </a:p>
        </p:txBody>
      </p:sp>
      <p:sp>
        <p:nvSpPr>
          <p:cNvPr id="59" name="TextBox 58"/>
          <p:cNvSpPr txBox="1"/>
          <p:nvPr/>
        </p:nvSpPr>
        <p:spPr>
          <a:xfrm flipV="1">
            <a:off x="4035543" y="4264824"/>
            <a:ext cx="313064" cy="302427"/>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60" name="TextBox 59"/>
          <p:cNvSpPr txBox="1"/>
          <p:nvPr/>
        </p:nvSpPr>
        <p:spPr>
          <a:xfrm flipV="1">
            <a:off x="4527549" y="4264824"/>
            <a:ext cx="313064" cy="302427"/>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cxnSp>
        <p:nvCxnSpPr>
          <p:cNvPr id="61" name="Straight Arrow Connector 60"/>
          <p:cNvCxnSpPr/>
          <p:nvPr/>
        </p:nvCxnSpPr>
        <p:spPr>
          <a:xfrm flipH="1">
            <a:off x="4191803" y="2432417"/>
            <a:ext cx="492277" cy="510466"/>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3439830" y="2422821"/>
            <a:ext cx="0" cy="2024246"/>
          </a:xfrm>
          <a:prstGeom prst="straightConnector1">
            <a:avLst/>
          </a:prstGeom>
          <a:ln w="28575">
            <a:solidFill>
              <a:srgbClr val="F322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flipV="1">
            <a:off x="5019282" y="4264823"/>
            <a:ext cx="313064" cy="302427"/>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cxnSp>
        <p:nvCxnSpPr>
          <p:cNvPr id="64" name="Straight Arrow Connector 63"/>
          <p:cNvCxnSpPr/>
          <p:nvPr/>
        </p:nvCxnSpPr>
        <p:spPr>
          <a:xfrm>
            <a:off x="4192075" y="2942883"/>
            <a:ext cx="984011" cy="501657"/>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flipH="1">
            <a:off x="4683809" y="3444540"/>
            <a:ext cx="492005" cy="501571"/>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flipH="1">
            <a:off x="4191803" y="3921788"/>
            <a:ext cx="272" cy="503844"/>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a:off x="3670255" y="2942883"/>
            <a:ext cx="1013554" cy="0"/>
          </a:xfrm>
          <a:prstGeom prst="straightConnector1">
            <a:avLst/>
          </a:prstGeom>
          <a:ln w="28575">
            <a:solidFill>
              <a:srgbClr val="4C4C4C"/>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a:off x="4191803" y="4425632"/>
            <a:ext cx="1051894" cy="0"/>
          </a:xfrm>
          <a:prstGeom prst="straightConnector1">
            <a:avLst/>
          </a:prstGeom>
          <a:ln w="28575">
            <a:solidFill>
              <a:srgbClr val="4C4C4C"/>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flipV="1">
            <a:off x="7040797" y="2280418"/>
            <a:ext cx="313064" cy="302427"/>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72" name="TextBox 71"/>
          <p:cNvSpPr txBox="1"/>
          <p:nvPr/>
        </p:nvSpPr>
        <p:spPr>
          <a:xfrm flipV="1">
            <a:off x="7532803" y="2280418"/>
            <a:ext cx="313064" cy="302427"/>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73" name="TextBox 72"/>
          <p:cNvSpPr txBox="1"/>
          <p:nvPr/>
        </p:nvSpPr>
        <p:spPr>
          <a:xfrm flipV="1">
            <a:off x="8024808" y="2280418"/>
            <a:ext cx="313064" cy="302427"/>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74" name="TextBox 73"/>
          <p:cNvSpPr txBox="1"/>
          <p:nvPr/>
        </p:nvSpPr>
        <p:spPr>
          <a:xfrm flipV="1">
            <a:off x="6548520" y="2774668"/>
            <a:ext cx="313064" cy="302427"/>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75" name="TextBox 74"/>
          <p:cNvSpPr txBox="1"/>
          <p:nvPr/>
        </p:nvSpPr>
        <p:spPr>
          <a:xfrm flipV="1">
            <a:off x="7040525" y="2774668"/>
            <a:ext cx="313064" cy="302427"/>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76" name="TextBox 75"/>
          <p:cNvSpPr txBox="1"/>
          <p:nvPr/>
        </p:nvSpPr>
        <p:spPr>
          <a:xfrm flipV="1">
            <a:off x="7532531" y="2774668"/>
            <a:ext cx="313064" cy="302427"/>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77" name="TextBox 76"/>
          <p:cNvSpPr txBox="1"/>
          <p:nvPr/>
        </p:nvSpPr>
        <p:spPr>
          <a:xfrm flipV="1">
            <a:off x="8024536" y="2774668"/>
            <a:ext cx="313064" cy="302427"/>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78" name="TextBox 77"/>
          <p:cNvSpPr txBox="1"/>
          <p:nvPr/>
        </p:nvSpPr>
        <p:spPr>
          <a:xfrm flipV="1">
            <a:off x="7040797" y="3268918"/>
            <a:ext cx="313064" cy="302427"/>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79" name="TextBox 78"/>
          <p:cNvSpPr txBox="1"/>
          <p:nvPr/>
        </p:nvSpPr>
        <p:spPr>
          <a:xfrm flipV="1">
            <a:off x="7532803" y="3268918"/>
            <a:ext cx="313064" cy="302427"/>
          </a:xfrm>
          <a:prstGeom prst="rect">
            <a:avLst/>
          </a:prstGeom>
          <a:solidFill>
            <a:srgbClr val="F2F2F2"/>
          </a:solidFill>
          <a:ln w="19050">
            <a:solidFill>
              <a:srgbClr val="F32200"/>
            </a:solidFill>
            <a:prstDash val="solid"/>
          </a:ln>
        </p:spPr>
        <p:txBody>
          <a:bodyPr wrap="square" rtlCol="0" anchor="ctr">
            <a:spAutoFit/>
          </a:bodyPr>
          <a:lstStyle/>
          <a:p>
            <a:pPr algn="ctr"/>
            <a:endParaRPr lang="en-US" sz="1600" dirty="0">
              <a:solidFill>
                <a:srgbClr val="FF0000"/>
              </a:solidFill>
            </a:endParaRPr>
          </a:p>
        </p:txBody>
      </p:sp>
      <p:sp>
        <p:nvSpPr>
          <p:cNvPr id="80" name="TextBox 79"/>
          <p:cNvSpPr txBox="1"/>
          <p:nvPr/>
        </p:nvSpPr>
        <p:spPr>
          <a:xfrm flipV="1">
            <a:off x="8024808" y="3268918"/>
            <a:ext cx="313064" cy="302427"/>
          </a:xfrm>
          <a:prstGeom prst="rect">
            <a:avLst/>
          </a:prstGeom>
          <a:solidFill>
            <a:srgbClr val="F2F2F2"/>
          </a:solidFill>
          <a:ln w="19050">
            <a:solidFill>
              <a:srgbClr val="4C4C4C"/>
            </a:solidFill>
          </a:ln>
        </p:spPr>
        <p:txBody>
          <a:bodyPr wrap="square" rtlCol="0" anchor="ctr">
            <a:spAutoFit/>
          </a:bodyPr>
          <a:lstStyle/>
          <a:p>
            <a:pPr algn="ctr"/>
            <a:endParaRPr lang="en-US" sz="1600" dirty="0">
              <a:solidFill>
                <a:srgbClr val="FF0000"/>
              </a:solidFill>
            </a:endParaRPr>
          </a:p>
        </p:txBody>
      </p:sp>
      <p:sp>
        <p:nvSpPr>
          <p:cNvPr id="81" name="TextBox 80"/>
          <p:cNvSpPr txBox="1"/>
          <p:nvPr/>
        </p:nvSpPr>
        <p:spPr>
          <a:xfrm flipV="1">
            <a:off x="8518109" y="3268918"/>
            <a:ext cx="313064" cy="302427"/>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82" name="TextBox 81"/>
          <p:cNvSpPr txBox="1"/>
          <p:nvPr/>
        </p:nvSpPr>
        <p:spPr>
          <a:xfrm flipV="1">
            <a:off x="6548792" y="3763169"/>
            <a:ext cx="313064" cy="302427"/>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83" name="TextBox 82"/>
          <p:cNvSpPr txBox="1"/>
          <p:nvPr/>
        </p:nvSpPr>
        <p:spPr>
          <a:xfrm flipV="1">
            <a:off x="7040797" y="3763169"/>
            <a:ext cx="313064" cy="302427"/>
          </a:xfrm>
          <a:prstGeom prst="rect">
            <a:avLst/>
          </a:prstGeom>
          <a:solidFill>
            <a:srgbClr val="F2F2F2"/>
          </a:solidFill>
          <a:ln w="19050">
            <a:solidFill>
              <a:srgbClr val="F32200"/>
            </a:solidFill>
            <a:prstDash val="solid"/>
          </a:ln>
        </p:spPr>
        <p:txBody>
          <a:bodyPr wrap="square" rtlCol="0" anchor="ctr">
            <a:spAutoFit/>
          </a:bodyPr>
          <a:lstStyle/>
          <a:p>
            <a:pPr algn="ctr"/>
            <a:endParaRPr lang="en-US" sz="1600" dirty="0">
              <a:solidFill>
                <a:srgbClr val="FF0000"/>
              </a:solidFill>
            </a:endParaRPr>
          </a:p>
        </p:txBody>
      </p:sp>
      <p:sp>
        <p:nvSpPr>
          <p:cNvPr id="84" name="TextBox 83"/>
          <p:cNvSpPr txBox="1"/>
          <p:nvPr/>
        </p:nvSpPr>
        <p:spPr>
          <a:xfrm flipV="1">
            <a:off x="7532803" y="3763169"/>
            <a:ext cx="313064" cy="302427"/>
          </a:xfrm>
          <a:prstGeom prst="rect">
            <a:avLst/>
          </a:prstGeom>
          <a:solidFill>
            <a:srgbClr val="F2F2F2"/>
          </a:solidFill>
          <a:ln w="19050">
            <a:solidFill>
              <a:srgbClr val="4C4C4C"/>
            </a:solidFill>
          </a:ln>
        </p:spPr>
        <p:txBody>
          <a:bodyPr wrap="square" rtlCol="0" anchor="ctr">
            <a:spAutoFit/>
          </a:bodyPr>
          <a:lstStyle/>
          <a:p>
            <a:pPr algn="ctr"/>
            <a:endParaRPr lang="en-US" sz="1600" dirty="0">
              <a:solidFill>
                <a:srgbClr val="FF0000"/>
              </a:solidFill>
            </a:endParaRPr>
          </a:p>
        </p:txBody>
      </p:sp>
      <p:sp>
        <p:nvSpPr>
          <p:cNvPr id="85" name="TextBox 84"/>
          <p:cNvSpPr txBox="1"/>
          <p:nvPr/>
        </p:nvSpPr>
        <p:spPr>
          <a:xfrm flipV="1">
            <a:off x="7040797" y="4257418"/>
            <a:ext cx="313064" cy="302427"/>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86" name="TextBox 85"/>
          <p:cNvSpPr txBox="1"/>
          <p:nvPr/>
        </p:nvSpPr>
        <p:spPr>
          <a:xfrm flipV="1">
            <a:off x="7532803" y="4257418"/>
            <a:ext cx="313064" cy="302427"/>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cxnSp>
        <p:nvCxnSpPr>
          <p:cNvPr id="87" name="Straight Arrow Connector 86"/>
          <p:cNvCxnSpPr/>
          <p:nvPr/>
        </p:nvCxnSpPr>
        <p:spPr>
          <a:xfrm>
            <a:off x="7169758" y="2431631"/>
            <a:ext cx="1038827" cy="0"/>
          </a:xfrm>
          <a:prstGeom prst="straightConnector1">
            <a:avLst/>
          </a:prstGeom>
          <a:ln w="28575">
            <a:solidFill>
              <a:srgbClr val="4C4C4C"/>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a:off x="6445084" y="2415415"/>
            <a:ext cx="0" cy="2024246"/>
          </a:xfrm>
          <a:prstGeom prst="straightConnector1">
            <a:avLst/>
          </a:prstGeom>
          <a:ln w="28575">
            <a:solidFill>
              <a:srgbClr val="F322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flipV="1">
            <a:off x="8024536" y="4257417"/>
            <a:ext cx="313064" cy="302427"/>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cxnSp>
        <p:nvCxnSpPr>
          <p:cNvPr id="90" name="Straight Arrow Connector 89"/>
          <p:cNvCxnSpPr/>
          <p:nvPr/>
        </p:nvCxnSpPr>
        <p:spPr>
          <a:xfrm>
            <a:off x="6679745" y="2925881"/>
            <a:ext cx="1535373" cy="0"/>
          </a:xfrm>
          <a:prstGeom prst="straightConnector1">
            <a:avLst/>
          </a:prstGeom>
          <a:ln w="28575">
            <a:solidFill>
              <a:srgbClr val="4C4C4C"/>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a:off x="7150158" y="3420132"/>
            <a:ext cx="1535373" cy="0"/>
          </a:xfrm>
          <a:prstGeom prst="straightConnector1">
            <a:avLst/>
          </a:prstGeom>
          <a:ln w="28575">
            <a:solidFill>
              <a:srgbClr val="4C4C4C"/>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a:off x="6663564" y="3914382"/>
            <a:ext cx="1015808" cy="0"/>
          </a:xfrm>
          <a:prstGeom prst="straightConnector1">
            <a:avLst/>
          </a:prstGeom>
          <a:ln w="28575">
            <a:solidFill>
              <a:srgbClr val="4C4C4C"/>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a:off x="7163225" y="4408630"/>
            <a:ext cx="1051894" cy="0"/>
          </a:xfrm>
          <a:prstGeom prst="straightConnector1">
            <a:avLst/>
          </a:prstGeom>
          <a:ln w="28575">
            <a:solidFill>
              <a:srgbClr val="4C4C4C"/>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flipH="1">
            <a:off x="7197057" y="2431631"/>
            <a:ext cx="492549" cy="484655"/>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a:off x="7197330" y="2925881"/>
            <a:ext cx="1011256" cy="484655"/>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flipH="1">
            <a:off x="7679372" y="3420132"/>
            <a:ext cx="501968" cy="508978"/>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p:nvPr/>
        </p:nvCxnSpPr>
        <p:spPr>
          <a:xfrm flipH="1">
            <a:off x="7187094" y="3929110"/>
            <a:ext cx="10236" cy="479520"/>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p:nvPr/>
        </p:nvCxnSpPr>
        <p:spPr>
          <a:xfrm flipH="1">
            <a:off x="1084923" y="3420131"/>
            <a:ext cx="492278" cy="494251"/>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p:nvPr/>
        </p:nvCxnSpPr>
        <p:spPr>
          <a:xfrm flipH="1">
            <a:off x="7197330" y="3444540"/>
            <a:ext cx="482042" cy="477248"/>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p:nvPr/>
        </p:nvCxnSpPr>
        <p:spPr>
          <a:xfrm flipH="1">
            <a:off x="4191803" y="3427537"/>
            <a:ext cx="492278" cy="501573"/>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p:nvPr/>
        </p:nvCxnSpPr>
        <p:spPr>
          <a:xfrm flipV="1">
            <a:off x="4684081" y="3410536"/>
            <a:ext cx="0" cy="484570"/>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p:nvPr/>
        </p:nvCxnSpPr>
        <p:spPr>
          <a:xfrm flipV="1">
            <a:off x="7691151" y="3410536"/>
            <a:ext cx="0" cy="484570"/>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p:nvPr/>
        </p:nvCxnSpPr>
        <p:spPr>
          <a:xfrm flipV="1">
            <a:off x="1587240" y="3410536"/>
            <a:ext cx="0" cy="484570"/>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7" name="TextBox 96"/>
          <p:cNvSpPr txBox="1"/>
          <p:nvPr/>
        </p:nvSpPr>
        <p:spPr>
          <a:xfrm>
            <a:off x="2229546" y="5977990"/>
            <a:ext cx="1192699" cy="276999"/>
          </a:xfrm>
          <a:prstGeom prst="rect">
            <a:avLst/>
          </a:prstGeom>
          <a:noFill/>
        </p:spPr>
        <p:txBody>
          <a:bodyPr wrap="none" rtlCol="0">
            <a:spAutoFit/>
          </a:bodyPr>
          <a:lstStyle/>
          <a:p>
            <a:r>
              <a:rPr lang="en-US" sz="1200" dirty="0" smtClean="0"/>
              <a:t>current decision</a:t>
            </a:r>
            <a:endParaRPr lang="en-US" sz="1200" dirty="0"/>
          </a:p>
        </p:txBody>
      </p:sp>
      <p:sp>
        <p:nvSpPr>
          <p:cNvPr id="98" name="TextBox 97"/>
          <p:cNvSpPr txBox="1"/>
          <p:nvPr/>
        </p:nvSpPr>
        <p:spPr>
          <a:xfrm>
            <a:off x="309416" y="5977991"/>
            <a:ext cx="1033103" cy="276999"/>
          </a:xfrm>
          <a:prstGeom prst="rect">
            <a:avLst/>
          </a:prstGeom>
          <a:noFill/>
        </p:spPr>
        <p:txBody>
          <a:bodyPr wrap="none" rtlCol="0">
            <a:spAutoFit/>
          </a:bodyPr>
          <a:lstStyle/>
          <a:p>
            <a:r>
              <a:rPr lang="en-US" sz="1200" dirty="0" smtClean="0"/>
              <a:t>explored idea</a:t>
            </a:r>
            <a:endParaRPr lang="en-US" sz="1200" dirty="0"/>
          </a:p>
        </p:txBody>
      </p:sp>
      <p:sp>
        <p:nvSpPr>
          <p:cNvPr id="100" name="TextBox 99"/>
          <p:cNvSpPr txBox="1"/>
          <p:nvPr/>
        </p:nvSpPr>
        <p:spPr>
          <a:xfrm flipV="1">
            <a:off x="2078992" y="6024476"/>
            <a:ext cx="190500" cy="184028"/>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101" name="TextBox 100"/>
          <p:cNvSpPr txBox="1"/>
          <p:nvPr/>
        </p:nvSpPr>
        <p:spPr>
          <a:xfrm flipV="1">
            <a:off x="158862" y="6024477"/>
            <a:ext cx="190500" cy="184028"/>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102" name="TextBox 101"/>
          <p:cNvSpPr txBox="1"/>
          <p:nvPr/>
        </p:nvSpPr>
        <p:spPr>
          <a:xfrm flipV="1">
            <a:off x="156212" y="5747476"/>
            <a:ext cx="190500" cy="184028"/>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103" name="TextBox 102"/>
          <p:cNvSpPr txBox="1"/>
          <p:nvPr/>
        </p:nvSpPr>
        <p:spPr>
          <a:xfrm>
            <a:off x="309416" y="5700991"/>
            <a:ext cx="1193404" cy="276999"/>
          </a:xfrm>
          <a:prstGeom prst="rect">
            <a:avLst/>
          </a:prstGeom>
          <a:noFill/>
        </p:spPr>
        <p:txBody>
          <a:bodyPr wrap="none" rtlCol="0">
            <a:spAutoFit/>
          </a:bodyPr>
          <a:lstStyle/>
          <a:p>
            <a:r>
              <a:rPr lang="en-US" sz="1200" dirty="0" smtClean="0"/>
              <a:t>unexplored idea</a:t>
            </a:r>
            <a:endParaRPr lang="en-US" sz="1200" dirty="0"/>
          </a:p>
        </p:txBody>
      </p:sp>
      <p:sp>
        <p:nvSpPr>
          <p:cNvPr id="104" name="TextBox 103"/>
          <p:cNvSpPr txBox="1"/>
          <p:nvPr/>
        </p:nvSpPr>
        <p:spPr>
          <a:xfrm>
            <a:off x="2229545" y="5700992"/>
            <a:ext cx="1270284" cy="276999"/>
          </a:xfrm>
          <a:prstGeom prst="rect">
            <a:avLst/>
          </a:prstGeom>
          <a:noFill/>
        </p:spPr>
        <p:txBody>
          <a:bodyPr wrap="none" rtlCol="0">
            <a:spAutoFit/>
          </a:bodyPr>
          <a:lstStyle/>
          <a:p>
            <a:r>
              <a:rPr lang="en-US" sz="1200" dirty="0" smtClean="0"/>
              <a:t>previous decision</a:t>
            </a:r>
            <a:endParaRPr lang="en-US" sz="1200" dirty="0"/>
          </a:p>
        </p:txBody>
      </p:sp>
      <p:sp>
        <p:nvSpPr>
          <p:cNvPr id="105" name="TextBox 104"/>
          <p:cNvSpPr txBox="1"/>
          <p:nvPr/>
        </p:nvSpPr>
        <p:spPr>
          <a:xfrm flipV="1">
            <a:off x="2078991" y="5747478"/>
            <a:ext cx="190500" cy="184028"/>
          </a:xfrm>
          <a:prstGeom prst="rect">
            <a:avLst/>
          </a:prstGeom>
          <a:solidFill>
            <a:srgbClr val="F2F2F2"/>
          </a:solidFill>
          <a:ln w="19050">
            <a:solidFill>
              <a:srgbClr val="4C4C4C"/>
            </a:solidFill>
          </a:ln>
        </p:spPr>
        <p:txBody>
          <a:bodyPr wrap="square" rtlCol="0" anchor="ctr">
            <a:spAutoFit/>
          </a:bodyPr>
          <a:lstStyle/>
          <a:p>
            <a:pPr algn="ctr"/>
            <a:endParaRPr lang="en-US" sz="1600" dirty="0">
              <a:solidFill>
                <a:srgbClr val="FF0000"/>
              </a:solidFill>
            </a:endParaRPr>
          </a:p>
        </p:txBody>
      </p:sp>
    </p:spTree>
    <p:extLst>
      <p:ext uri="{BB962C8B-B14F-4D97-AF65-F5344CB8AC3E}">
        <p14:creationId xmlns:p14="http://schemas.microsoft.com/office/powerpoint/2010/main" val="8792245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10600" cy="609600"/>
          </a:xfrm>
        </p:spPr>
        <p:txBody>
          <a:bodyPr>
            <a:normAutofit/>
          </a:bodyPr>
          <a:lstStyle/>
          <a:p>
            <a:r>
              <a:rPr lang="en-US" dirty="0" smtClean="0"/>
              <a:t>Simultaneous exploration</a:t>
            </a:r>
            <a:endParaRPr lang="en-US" dirty="0"/>
          </a:p>
        </p:txBody>
      </p:sp>
      <p:sp>
        <p:nvSpPr>
          <p:cNvPr id="64" name="TextBox 63"/>
          <p:cNvSpPr txBox="1"/>
          <p:nvPr/>
        </p:nvSpPr>
        <p:spPr>
          <a:xfrm flipV="1">
            <a:off x="3848166" y="1925703"/>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65" name="TextBox 64"/>
          <p:cNvSpPr txBox="1"/>
          <p:nvPr/>
        </p:nvSpPr>
        <p:spPr>
          <a:xfrm flipV="1">
            <a:off x="4446939" y="1925703"/>
            <a:ext cx="381000" cy="368055"/>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66" name="TextBox 65"/>
          <p:cNvSpPr txBox="1"/>
          <p:nvPr/>
        </p:nvSpPr>
        <p:spPr>
          <a:xfrm flipV="1">
            <a:off x="5045712" y="1925703"/>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67" name="TextBox 66"/>
          <p:cNvSpPr txBox="1"/>
          <p:nvPr/>
        </p:nvSpPr>
        <p:spPr>
          <a:xfrm flipV="1">
            <a:off x="3249062" y="2527208"/>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68" name="TextBox 67"/>
          <p:cNvSpPr txBox="1"/>
          <p:nvPr/>
        </p:nvSpPr>
        <p:spPr>
          <a:xfrm flipV="1">
            <a:off x="3847835" y="2527208"/>
            <a:ext cx="381000" cy="368055"/>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69" name="TextBox 68"/>
          <p:cNvSpPr txBox="1"/>
          <p:nvPr/>
        </p:nvSpPr>
        <p:spPr>
          <a:xfrm flipV="1">
            <a:off x="4446608" y="2527208"/>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70" name="TextBox 69"/>
          <p:cNvSpPr txBox="1"/>
          <p:nvPr/>
        </p:nvSpPr>
        <p:spPr>
          <a:xfrm flipV="1">
            <a:off x="5045381" y="2527208"/>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71" name="TextBox 70"/>
          <p:cNvSpPr txBox="1"/>
          <p:nvPr/>
        </p:nvSpPr>
        <p:spPr>
          <a:xfrm flipV="1">
            <a:off x="3848166" y="3128713"/>
            <a:ext cx="381000" cy="368055"/>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72" name="TextBox 71"/>
          <p:cNvSpPr txBox="1"/>
          <p:nvPr/>
        </p:nvSpPr>
        <p:spPr>
          <a:xfrm flipV="1">
            <a:off x="4446939" y="3128713"/>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73" name="TextBox 72"/>
          <p:cNvSpPr txBox="1"/>
          <p:nvPr/>
        </p:nvSpPr>
        <p:spPr>
          <a:xfrm flipV="1">
            <a:off x="5045712" y="3128713"/>
            <a:ext cx="381000" cy="368055"/>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74" name="TextBox 73"/>
          <p:cNvSpPr txBox="1"/>
          <p:nvPr/>
        </p:nvSpPr>
        <p:spPr>
          <a:xfrm flipV="1">
            <a:off x="5646062" y="3128713"/>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75" name="TextBox 74"/>
          <p:cNvSpPr txBox="1"/>
          <p:nvPr/>
        </p:nvSpPr>
        <p:spPr>
          <a:xfrm flipV="1">
            <a:off x="3249393" y="3730218"/>
            <a:ext cx="381000" cy="368055"/>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76" name="TextBox 75"/>
          <p:cNvSpPr txBox="1"/>
          <p:nvPr/>
        </p:nvSpPr>
        <p:spPr>
          <a:xfrm flipV="1">
            <a:off x="3848166" y="3730218"/>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77" name="TextBox 76"/>
          <p:cNvSpPr txBox="1"/>
          <p:nvPr/>
        </p:nvSpPr>
        <p:spPr>
          <a:xfrm flipV="1">
            <a:off x="4446939" y="3730218"/>
            <a:ext cx="381000" cy="368055"/>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78" name="TextBox 77"/>
          <p:cNvSpPr txBox="1"/>
          <p:nvPr/>
        </p:nvSpPr>
        <p:spPr>
          <a:xfrm flipV="1">
            <a:off x="3848166" y="4331722"/>
            <a:ext cx="381000" cy="368055"/>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79" name="TextBox 78"/>
          <p:cNvSpPr txBox="1"/>
          <p:nvPr/>
        </p:nvSpPr>
        <p:spPr>
          <a:xfrm flipV="1">
            <a:off x="4446939" y="4331722"/>
            <a:ext cx="381000" cy="368055"/>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cxnSp>
        <p:nvCxnSpPr>
          <p:cNvPr id="82" name="Straight Arrow Connector 81"/>
          <p:cNvCxnSpPr/>
          <p:nvPr/>
        </p:nvCxnSpPr>
        <p:spPr>
          <a:xfrm flipH="1">
            <a:off x="4038335" y="2101673"/>
            <a:ext cx="599104" cy="621240"/>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a:off x="3123180" y="2089995"/>
            <a:ext cx="0" cy="2463518"/>
          </a:xfrm>
          <a:prstGeom prst="straightConnector1">
            <a:avLst/>
          </a:prstGeom>
          <a:ln w="28575">
            <a:solidFill>
              <a:srgbClr val="F322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flipV="1">
            <a:off x="5045381" y="4331721"/>
            <a:ext cx="381000" cy="368055"/>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cxnSp>
        <p:nvCxnSpPr>
          <p:cNvPr id="87" name="Straight Arrow Connector 86"/>
          <p:cNvCxnSpPr/>
          <p:nvPr/>
        </p:nvCxnSpPr>
        <p:spPr>
          <a:xfrm>
            <a:off x="4038666" y="2722913"/>
            <a:ext cx="1197546" cy="610519"/>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flipH="1">
            <a:off x="4637108" y="3333432"/>
            <a:ext cx="598773" cy="610415"/>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p:nvPr/>
        </p:nvCxnSpPr>
        <p:spPr>
          <a:xfrm>
            <a:off x="4637439" y="3943847"/>
            <a:ext cx="598442" cy="609666"/>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229546" y="5977990"/>
            <a:ext cx="1192699" cy="276999"/>
          </a:xfrm>
          <a:prstGeom prst="rect">
            <a:avLst/>
          </a:prstGeom>
          <a:noFill/>
        </p:spPr>
        <p:txBody>
          <a:bodyPr wrap="none" rtlCol="0">
            <a:spAutoFit/>
          </a:bodyPr>
          <a:lstStyle/>
          <a:p>
            <a:r>
              <a:rPr lang="en-US" sz="1200" dirty="0" smtClean="0"/>
              <a:t>current decision</a:t>
            </a:r>
            <a:endParaRPr lang="en-US" sz="1200" dirty="0"/>
          </a:p>
        </p:txBody>
      </p:sp>
      <p:sp>
        <p:nvSpPr>
          <p:cNvPr id="32" name="TextBox 31"/>
          <p:cNvSpPr txBox="1"/>
          <p:nvPr/>
        </p:nvSpPr>
        <p:spPr>
          <a:xfrm>
            <a:off x="309416" y="5977991"/>
            <a:ext cx="1033103" cy="276999"/>
          </a:xfrm>
          <a:prstGeom prst="rect">
            <a:avLst/>
          </a:prstGeom>
          <a:noFill/>
        </p:spPr>
        <p:txBody>
          <a:bodyPr wrap="none" rtlCol="0">
            <a:spAutoFit/>
          </a:bodyPr>
          <a:lstStyle/>
          <a:p>
            <a:r>
              <a:rPr lang="en-US" sz="1200" dirty="0" smtClean="0"/>
              <a:t>explored idea</a:t>
            </a:r>
            <a:endParaRPr lang="en-US" sz="1200" dirty="0"/>
          </a:p>
        </p:txBody>
      </p:sp>
      <p:sp>
        <p:nvSpPr>
          <p:cNvPr id="33" name="TextBox 32"/>
          <p:cNvSpPr txBox="1"/>
          <p:nvPr/>
        </p:nvSpPr>
        <p:spPr>
          <a:xfrm flipV="1">
            <a:off x="2078992" y="6024476"/>
            <a:ext cx="190500" cy="184028"/>
          </a:xfrm>
          <a:prstGeom prst="rect">
            <a:avLst/>
          </a:prstGeom>
          <a:solidFill>
            <a:srgbClr val="F2F2F2"/>
          </a:solidFill>
          <a:ln w="19050">
            <a:solidFill>
              <a:srgbClr val="F32200"/>
            </a:solidFill>
          </a:ln>
        </p:spPr>
        <p:txBody>
          <a:bodyPr wrap="square" rtlCol="0" anchor="ctr">
            <a:spAutoFit/>
          </a:bodyPr>
          <a:lstStyle/>
          <a:p>
            <a:pPr algn="ctr"/>
            <a:endParaRPr lang="en-US" sz="1600" dirty="0">
              <a:solidFill>
                <a:srgbClr val="FF0000"/>
              </a:solidFill>
            </a:endParaRPr>
          </a:p>
        </p:txBody>
      </p:sp>
      <p:sp>
        <p:nvSpPr>
          <p:cNvPr id="34" name="TextBox 33"/>
          <p:cNvSpPr txBox="1"/>
          <p:nvPr/>
        </p:nvSpPr>
        <p:spPr>
          <a:xfrm flipV="1">
            <a:off x="158862" y="6024477"/>
            <a:ext cx="190500" cy="184028"/>
          </a:xfrm>
          <a:prstGeom prst="rect">
            <a:avLst/>
          </a:prstGeom>
          <a:solidFill>
            <a:srgbClr val="F2F2F2"/>
          </a:solidFill>
          <a:ln w="19050">
            <a:solidFill>
              <a:srgbClr val="F32200"/>
            </a:solidFill>
            <a:prstDash val="dash"/>
          </a:ln>
        </p:spPr>
        <p:txBody>
          <a:bodyPr wrap="square" rtlCol="0" anchor="ctr">
            <a:spAutoFit/>
          </a:bodyPr>
          <a:lstStyle/>
          <a:p>
            <a:pPr algn="ctr"/>
            <a:endParaRPr lang="en-US" sz="1600" dirty="0">
              <a:solidFill>
                <a:srgbClr val="FF0000"/>
              </a:solidFill>
            </a:endParaRPr>
          </a:p>
        </p:txBody>
      </p:sp>
      <p:sp>
        <p:nvSpPr>
          <p:cNvPr id="35" name="TextBox 34"/>
          <p:cNvSpPr txBox="1"/>
          <p:nvPr/>
        </p:nvSpPr>
        <p:spPr>
          <a:xfrm flipV="1">
            <a:off x="156212" y="5747476"/>
            <a:ext cx="190500" cy="184028"/>
          </a:xfrm>
          <a:prstGeom prst="rect">
            <a:avLst/>
          </a:prstGeom>
          <a:solidFill>
            <a:srgbClr val="F2F2F2"/>
          </a:solidFill>
          <a:ln w="19050">
            <a:solidFill>
              <a:srgbClr val="4C4C4C"/>
            </a:solidFill>
            <a:prstDash val="dash"/>
          </a:ln>
        </p:spPr>
        <p:txBody>
          <a:bodyPr wrap="square" rtlCol="0" anchor="ctr">
            <a:spAutoFit/>
          </a:bodyPr>
          <a:lstStyle/>
          <a:p>
            <a:pPr algn="ctr"/>
            <a:endParaRPr lang="en-US" sz="1600" dirty="0">
              <a:solidFill>
                <a:srgbClr val="FF0000"/>
              </a:solidFill>
            </a:endParaRPr>
          </a:p>
        </p:txBody>
      </p:sp>
      <p:sp>
        <p:nvSpPr>
          <p:cNvPr id="36" name="TextBox 35"/>
          <p:cNvSpPr txBox="1"/>
          <p:nvPr/>
        </p:nvSpPr>
        <p:spPr>
          <a:xfrm>
            <a:off x="309416" y="5700991"/>
            <a:ext cx="1193404" cy="276999"/>
          </a:xfrm>
          <a:prstGeom prst="rect">
            <a:avLst/>
          </a:prstGeom>
          <a:noFill/>
        </p:spPr>
        <p:txBody>
          <a:bodyPr wrap="none" rtlCol="0">
            <a:spAutoFit/>
          </a:bodyPr>
          <a:lstStyle/>
          <a:p>
            <a:r>
              <a:rPr lang="en-US" sz="1200" dirty="0" smtClean="0"/>
              <a:t>unexplored idea</a:t>
            </a:r>
            <a:endParaRPr lang="en-US" sz="1200" dirty="0"/>
          </a:p>
        </p:txBody>
      </p:sp>
      <p:cxnSp>
        <p:nvCxnSpPr>
          <p:cNvPr id="37" name="Straight Arrow Connector 36"/>
          <p:cNvCxnSpPr/>
          <p:nvPr/>
        </p:nvCxnSpPr>
        <p:spPr>
          <a:xfrm flipH="1">
            <a:off x="4038336" y="2722913"/>
            <a:ext cx="330" cy="610519"/>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H="1">
            <a:off x="3439562" y="3312740"/>
            <a:ext cx="599104" cy="601505"/>
          </a:xfrm>
          <a:prstGeom prst="straightConnector1">
            <a:avLst/>
          </a:prstGeom>
          <a:ln w="28575">
            <a:solidFill>
              <a:srgbClr val="4C4C4C"/>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3439893" y="3886200"/>
            <a:ext cx="598442" cy="667313"/>
          </a:xfrm>
          <a:prstGeom prst="straightConnector1">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82143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cycle at the macro level: design process</a:t>
            </a:r>
            <a:endParaRPr lang="en-US" dirty="0"/>
          </a:p>
        </p:txBody>
      </p:sp>
      <p:sp>
        <p:nvSpPr>
          <p:cNvPr id="5" name="TextBox 4"/>
          <p:cNvSpPr txBox="1"/>
          <p:nvPr/>
        </p:nvSpPr>
        <p:spPr>
          <a:xfrm>
            <a:off x="1371600" y="37823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analyze</a:t>
            </a:r>
            <a:endParaRPr lang="en-US" sz="1600" dirty="0">
              <a:solidFill>
                <a:srgbClr val="FF0000"/>
              </a:solidFill>
            </a:endParaRPr>
          </a:p>
        </p:txBody>
      </p:sp>
      <p:sp>
        <p:nvSpPr>
          <p:cNvPr id="6" name="TextBox 5"/>
          <p:cNvSpPr txBox="1"/>
          <p:nvPr/>
        </p:nvSpPr>
        <p:spPr>
          <a:xfrm>
            <a:off x="5638800" y="37823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evaluate</a:t>
            </a:r>
            <a:endParaRPr lang="en-US" sz="1600" dirty="0">
              <a:solidFill>
                <a:srgbClr val="FF0000"/>
              </a:solidFill>
            </a:endParaRPr>
          </a:p>
        </p:txBody>
      </p:sp>
      <p:sp>
        <p:nvSpPr>
          <p:cNvPr id="7" name="TextBox 6"/>
          <p:cNvSpPr txBox="1"/>
          <p:nvPr/>
        </p:nvSpPr>
        <p:spPr>
          <a:xfrm>
            <a:off x="3505200" y="19535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synthesize</a:t>
            </a:r>
            <a:endParaRPr lang="en-US" sz="1600" dirty="0">
              <a:solidFill>
                <a:srgbClr val="FF0000"/>
              </a:solidFill>
            </a:endParaRPr>
          </a:p>
        </p:txBody>
      </p:sp>
      <p:cxnSp>
        <p:nvCxnSpPr>
          <p:cNvPr id="13" name="Elbow Connector 12"/>
          <p:cNvCxnSpPr>
            <a:stCxn id="5" idx="0"/>
            <a:endCxn id="7" idx="1"/>
          </p:cNvCxnSpPr>
          <p:nvPr/>
        </p:nvCxnSpPr>
        <p:spPr>
          <a:xfrm rot="5400000" flipH="1" flipV="1">
            <a:off x="2117439" y="2394550"/>
            <a:ext cx="1659523" cy="1115999"/>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Elbow Connector 14"/>
          <p:cNvCxnSpPr>
            <a:stCxn id="7" idx="3"/>
            <a:endCxn id="6" idx="0"/>
          </p:cNvCxnSpPr>
          <p:nvPr/>
        </p:nvCxnSpPr>
        <p:spPr>
          <a:xfrm>
            <a:off x="5540401" y="2122787"/>
            <a:ext cx="1116000" cy="1659523"/>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6" idx="2"/>
            <a:endCxn id="5" idx="2"/>
          </p:cNvCxnSpPr>
          <p:nvPr/>
        </p:nvCxnSpPr>
        <p:spPr>
          <a:xfrm rot="5400000">
            <a:off x="4522801" y="1987264"/>
            <a:ext cx="12700" cy="4267200"/>
          </a:xfrm>
          <a:prstGeom prst="bentConnector3">
            <a:avLst>
              <a:gd name="adj1" fmla="val 7434780"/>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3539932" y="2666399"/>
            <a:ext cx="1946469" cy="1947070"/>
            <a:chOff x="3539932" y="2666399"/>
            <a:chExt cx="1946469" cy="1947070"/>
          </a:xfrm>
        </p:grpSpPr>
        <p:sp>
          <p:nvSpPr>
            <p:cNvPr id="21" name="Arc 20"/>
            <p:cNvSpPr/>
            <p:nvPr/>
          </p:nvSpPr>
          <p:spPr>
            <a:xfrm>
              <a:off x="3539932" y="2666399"/>
              <a:ext cx="1946468" cy="1946469"/>
            </a:xfrm>
            <a:prstGeom prst="arc">
              <a:avLst/>
            </a:prstGeom>
            <a:ln w="28575">
              <a:solidFill>
                <a:srgbClr val="F322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Arc 21"/>
            <p:cNvSpPr/>
            <p:nvPr/>
          </p:nvSpPr>
          <p:spPr>
            <a:xfrm flipV="1">
              <a:off x="3539932" y="2667000"/>
              <a:ext cx="1946468" cy="1946469"/>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Arc 22"/>
            <p:cNvSpPr/>
            <p:nvPr/>
          </p:nvSpPr>
          <p:spPr>
            <a:xfrm rot="16200000">
              <a:off x="3539932" y="2667000"/>
              <a:ext cx="1946469" cy="1946468"/>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Arc 23"/>
            <p:cNvSpPr/>
            <p:nvPr/>
          </p:nvSpPr>
          <p:spPr>
            <a:xfrm rot="5400000" flipV="1">
              <a:off x="3539932" y="2667000"/>
              <a:ext cx="1946469" cy="1946468"/>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 name="TextBox 2"/>
          <p:cNvSpPr txBox="1"/>
          <p:nvPr/>
        </p:nvSpPr>
        <p:spPr>
          <a:xfrm>
            <a:off x="3833845" y="2901270"/>
            <a:ext cx="1358642" cy="1477328"/>
          </a:xfrm>
          <a:prstGeom prst="rect">
            <a:avLst/>
          </a:prstGeom>
          <a:noFill/>
        </p:spPr>
        <p:txBody>
          <a:bodyPr wrap="none" rtlCol="0">
            <a:spAutoFit/>
          </a:bodyPr>
          <a:lstStyle/>
          <a:p>
            <a:pPr algn="ctr"/>
            <a:r>
              <a:rPr lang="en-US" i="1" dirty="0" smtClean="0"/>
              <a:t>goals</a:t>
            </a:r>
          </a:p>
          <a:p>
            <a:pPr algn="ctr"/>
            <a:r>
              <a:rPr lang="en-US" i="1" dirty="0" smtClean="0"/>
              <a:t>constraints</a:t>
            </a:r>
          </a:p>
          <a:p>
            <a:pPr algn="ctr"/>
            <a:r>
              <a:rPr lang="en-US" i="1" dirty="0" smtClean="0"/>
              <a:t>assumptions</a:t>
            </a:r>
          </a:p>
          <a:p>
            <a:pPr algn="ctr"/>
            <a:r>
              <a:rPr lang="en-US" i="1" dirty="0" smtClean="0"/>
              <a:t>decisions</a:t>
            </a:r>
          </a:p>
          <a:p>
            <a:pPr algn="ctr"/>
            <a:r>
              <a:rPr lang="en-US" i="1" dirty="0" smtClean="0"/>
              <a:t>ideas</a:t>
            </a:r>
            <a:endParaRPr lang="en-US" i="1" dirty="0"/>
          </a:p>
        </p:txBody>
      </p:sp>
    </p:spTree>
    <p:extLst>
      <p:ext uri="{BB962C8B-B14F-4D97-AF65-F5344CB8AC3E}">
        <p14:creationId xmlns:p14="http://schemas.microsoft.com/office/powerpoint/2010/main" val="4660482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process</a:t>
            </a:r>
            <a:endParaRPr lang="en-US" dirty="0"/>
          </a:p>
        </p:txBody>
      </p:sp>
      <p:sp>
        <p:nvSpPr>
          <p:cNvPr id="3" name="Content Placeholder 2"/>
          <p:cNvSpPr>
            <a:spLocks noGrp="1"/>
          </p:cNvSpPr>
          <p:nvPr>
            <p:ph sz="half" idx="1"/>
          </p:nvPr>
        </p:nvSpPr>
        <p:spPr/>
        <p:txBody>
          <a:bodyPr/>
          <a:lstStyle/>
          <a:p>
            <a:r>
              <a:rPr lang="en-US" dirty="0" smtClean="0"/>
              <a:t>A design process represents a planned course of action as to how to tackle a design problem to arrive at a design solution</a:t>
            </a:r>
          </a:p>
          <a:p>
            <a:pPr lvl="1"/>
            <a:r>
              <a:rPr lang="en-US" dirty="0" smtClean="0"/>
              <a:t>where to focus effort</a:t>
            </a:r>
          </a:p>
          <a:p>
            <a:pPr lvl="1"/>
            <a:r>
              <a:rPr lang="en-US" dirty="0" smtClean="0"/>
              <a:t>what methods to use</a:t>
            </a:r>
          </a:p>
          <a:p>
            <a:pPr lvl="1"/>
            <a:r>
              <a:rPr lang="en-US" dirty="0" smtClean="0"/>
              <a:t>whom to involve</a:t>
            </a:r>
          </a:p>
          <a:p>
            <a:pPr lvl="1"/>
            <a:endParaRPr lang="en-US" dirty="0"/>
          </a:p>
          <a:p>
            <a:r>
              <a:rPr lang="en-US" dirty="0" smtClean="0"/>
              <a:t>A design process may be defined up-front in its entirety, or defined in increments as the design project unfolds</a:t>
            </a:r>
          </a:p>
          <a:p>
            <a:endParaRPr lang="en-US" dirty="0"/>
          </a:p>
        </p:txBody>
      </p:sp>
    </p:spTree>
    <p:extLst>
      <p:ext uri="{BB962C8B-B14F-4D97-AF65-F5344CB8AC3E}">
        <p14:creationId xmlns:p14="http://schemas.microsoft.com/office/powerpoint/2010/main" val="2266722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Waterfall</a:t>
            </a:r>
            <a:endParaRPr lang="en-US" dirty="0"/>
          </a:p>
        </p:txBody>
      </p:sp>
      <p:sp>
        <p:nvSpPr>
          <p:cNvPr id="5" name="TextBox 4"/>
          <p:cNvSpPr txBox="1"/>
          <p:nvPr/>
        </p:nvSpPr>
        <p:spPr>
          <a:xfrm>
            <a:off x="1371600" y="1905000"/>
            <a:ext cx="2099807"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requirements phase</a:t>
            </a:r>
            <a:endParaRPr lang="en-US" sz="1600" dirty="0">
              <a:solidFill>
                <a:srgbClr val="FF0000"/>
              </a:solidFill>
            </a:endParaRPr>
          </a:p>
        </p:txBody>
      </p:sp>
      <p:sp>
        <p:nvSpPr>
          <p:cNvPr id="6" name="TextBox 5"/>
          <p:cNvSpPr txBox="1"/>
          <p:nvPr/>
        </p:nvSpPr>
        <p:spPr>
          <a:xfrm>
            <a:off x="2819400" y="2844800"/>
            <a:ext cx="2099807"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design phase</a:t>
            </a:r>
            <a:endParaRPr lang="en-US" sz="1600" dirty="0">
              <a:solidFill>
                <a:srgbClr val="FF0000"/>
              </a:solidFill>
            </a:endParaRPr>
          </a:p>
        </p:txBody>
      </p:sp>
      <p:sp>
        <p:nvSpPr>
          <p:cNvPr id="7" name="TextBox 6"/>
          <p:cNvSpPr txBox="1"/>
          <p:nvPr/>
        </p:nvSpPr>
        <p:spPr>
          <a:xfrm>
            <a:off x="4267200" y="3784600"/>
            <a:ext cx="2099807"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implementation phase</a:t>
            </a:r>
            <a:endParaRPr lang="en-US" sz="1600" dirty="0">
              <a:solidFill>
                <a:srgbClr val="FF0000"/>
              </a:solidFill>
            </a:endParaRPr>
          </a:p>
        </p:txBody>
      </p:sp>
      <p:sp>
        <p:nvSpPr>
          <p:cNvPr id="8" name="TextBox 7"/>
          <p:cNvSpPr txBox="1"/>
          <p:nvPr/>
        </p:nvSpPr>
        <p:spPr>
          <a:xfrm>
            <a:off x="5715000" y="4724400"/>
            <a:ext cx="2099807"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testing phase</a:t>
            </a:r>
            <a:endParaRPr lang="en-US" sz="1600" dirty="0">
              <a:solidFill>
                <a:srgbClr val="FF0000"/>
              </a:solidFill>
            </a:endParaRPr>
          </a:p>
        </p:txBody>
      </p:sp>
      <p:cxnSp>
        <p:nvCxnSpPr>
          <p:cNvPr id="10" name="Straight Arrow Connector 9"/>
          <p:cNvCxnSpPr>
            <a:stCxn id="5" idx="2"/>
            <a:endCxn id="6" idx="0"/>
          </p:cNvCxnSpPr>
          <p:nvPr/>
        </p:nvCxnSpPr>
        <p:spPr>
          <a:xfrm>
            <a:off x="2421504" y="2243554"/>
            <a:ext cx="1447800" cy="601246"/>
          </a:xfrm>
          <a:prstGeom prst="straightConnector1">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6" idx="2"/>
            <a:endCxn id="7" idx="0"/>
          </p:cNvCxnSpPr>
          <p:nvPr/>
        </p:nvCxnSpPr>
        <p:spPr>
          <a:xfrm>
            <a:off x="3869304" y="3183354"/>
            <a:ext cx="1447800" cy="601246"/>
          </a:xfrm>
          <a:prstGeom prst="straightConnector1">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7" idx="2"/>
            <a:endCxn id="8" idx="0"/>
          </p:cNvCxnSpPr>
          <p:nvPr/>
        </p:nvCxnSpPr>
        <p:spPr>
          <a:xfrm>
            <a:off x="5317104" y="4123154"/>
            <a:ext cx="1447800" cy="601246"/>
          </a:xfrm>
          <a:prstGeom prst="straightConnector1">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07801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Waterfall as a design process</a:t>
            </a:r>
            <a:endParaRPr lang="en-US" dirty="0"/>
          </a:p>
        </p:txBody>
      </p:sp>
      <p:grpSp>
        <p:nvGrpSpPr>
          <p:cNvPr id="9" name="Group 8"/>
          <p:cNvGrpSpPr/>
          <p:nvPr/>
        </p:nvGrpSpPr>
        <p:grpSpPr>
          <a:xfrm>
            <a:off x="780726" y="2444320"/>
            <a:ext cx="4274338" cy="2161166"/>
            <a:chOff x="310682" y="1421345"/>
            <a:chExt cx="8458200" cy="4276587"/>
          </a:xfrm>
        </p:grpSpPr>
        <p:cxnSp>
          <p:nvCxnSpPr>
            <p:cNvPr id="10" name="Straight Arrow Connector 9"/>
            <p:cNvCxnSpPr>
              <a:stCxn id="24" idx="3"/>
              <a:endCxn id="22" idx="1"/>
            </p:cNvCxnSpPr>
            <p:nvPr/>
          </p:nvCxnSpPr>
          <p:spPr>
            <a:xfrm flipV="1">
              <a:off x="5029199" y="1619284"/>
              <a:ext cx="539283" cy="557328"/>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14" idx="3"/>
              <a:endCxn id="25" idx="1"/>
            </p:cNvCxnSpPr>
            <p:nvPr/>
          </p:nvCxnSpPr>
          <p:spPr>
            <a:xfrm>
              <a:off x="2345884" y="3559639"/>
              <a:ext cx="539283" cy="1383026"/>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14" idx="3"/>
              <a:endCxn id="24" idx="1"/>
            </p:cNvCxnSpPr>
            <p:nvPr/>
          </p:nvCxnSpPr>
          <p:spPr>
            <a:xfrm flipV="1">
              <a:off x="2345884" y="2176612"/>
              <a:ext cx="539281" cy="1383026"/>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3" name="Group 12"/>
            <p:cNvGrpSpPr/>
            <p:nvPr/>
          </p:nvGrpSpPr>
          <p:grpSpPr>
            <a:xfrm>
              <a:off x="2885165" y="1978673"/>
              <a:ext cx="2144036" cy="3161929"/>
              <a:chOff x="2438399" y="1869287"/>
              <a:chExt cx="2144036" cy="3161929"/>
            </a:xfrm>
          </p:grpSpPr>
          <p:sp>
            <p:nvSpPr>
              <p:cNvPr id="24" name="TextBox 23"/>
              <p:cNvSpPr txBox="1"/>
              <p:nvPr/>
            </p:nvSpPr>
            <p:spPr>
              <a:xfrm>
                <a:off x="2438399" y="1869287"/>
                <a:ext cx="2144034" cy="395875"/>
              </a:xfrm>
              <a:prstGeom prst="rect">
                <a:avLst/>
              </a:prstGeom>
              <a:solidFill>
                <a:srgbClr val="F2F2F2"/>
              </a:solidFill>
              <a:ln w="19050">
                <a:solidFill>
                  <a:srgbClr val="4C4C4C"/>
                </a:solidFill>
              </a:ln>
            </p:spPr>
            <p:txBody>
              <a:bodyPr wrap="square" rtlCol="0" anchor="ctr">
                <a:spAutoFit/>
              </a:bodyPr>
              <a:lstStyle/>
              <a:p>
                <a:pPr algn="ctr"/>
                <a:r>
                  <a:rPr lang="en-US" sz="700" dirty="0" smtClean="0">
                    <a:solidFill>
                      <a:srgbClr val="4C4C4C"/>
                    </a:solidFill>
                  </a:rPr>
                  <a:t>satisfactory experience</a:t>
                </a:r>
                <a:endParaRPr lang="en-US" sz="700" dirty="0">
                  <a:solidFill>
                    <a:srgbClr val="4C4C4C"/>
                  </a:solidFill>
                </a:endParaRPr>
              </a:p>
            </p:txBody>
          </p:sp>
          <p:sp>
            <p:nvSpPr>
              <p:cNvPr id="25" name="TextBox 24"/>
              <p:cNvSpPr txBox="1"/>
              <p:nvPr/>
            </p:nvSpPr>
            <p:spPr>
              <a:xfrm>
                <a:off x="2438401" y="4635341"/>
                <a:ext cx="2144034" cy="395875"/>
              </a:xfrm>
              <a:prstGeom prst="rect">
                <a:avLst/>
              </a:prstGeom>
              <a:solidFill>
                <a:srgbClr val="F2F2F2"/>
              </a:solidFill>
              <a:ln w="19050">
                <a:solidFill>
                  <a:srgbClr val="4C4C4C"/>
                </a:solidFill>
              </a:ln>
            </p:spPr>
            <p:txBody>
              <a:bodyPr wrap="square" rtlCol="0" anchor="ctr">
                <a:spAutoFit/>
              </a:bodyPr>
              <a:lstStyle/>
              <a:p>
                <a:pPr algn="ctr"/>
                <a:r>
                  <a:rPr lang="en-US" sz="700" dirty="0" smtClean="0">
                    <a:solidFill>
                      <a:srgbClr val="4C4C4C"/>
                    </a:solidFill>
                  </a:rPr>
                  <a:t>plan for realization</a:t>
                </a:r>
                <a:endParaRPr lang="en-US" sz="700" dirty="0">
                  <a:solidFill>
                    <a:srgbClr val="4C4C4C"/>
                  </a:solidFill>
                </a:endParaRPr>
              </a:p>
            </p:txBody>
          </p:sp>
        </p:grpSp>
        <p:sp>
          <p:nvSpPr>
            <p:cNvPr id="14" name="TextBox 13"/>
            <p:cNvSpPr txBox="1"/>
            <p:nvPr/>
          </p:nvSpPr>
          <p:spPr>
            <a:xfrm>
              <a:off x="310682" y="3361700"/>
              <a:ext cx="2035202" cy="395875"/>
            </a:xfrm>
            <a:prstGeom prst="rect">
              <a:avLst/>
            </a:prstGeom>
            <a:solidFill>
              <a:srgbClr val="F2F2F2"/>
            </a:solidFill>
            <a:ln w="19050">
              <a:solidFill>
                <a:srgbClr val="4C4C4C"/>
              </a:solidFill>
            </a:ln>
          </p:spPr>
          <p:txBody>
            <a:bodyPr wrap="square" rtlCol="0" anchor="ctr">
              <a:spAutoFit/>
            </a:bodyPr>
            <a:lstStyle/>
            <a:p>
              <a:pPr algn="ctr"/>
              <a:r>
                <a:rPr lang="en-US" sz="700" dirty="0" smtClean="0">
                  <a:solidFill>
                    <a:srgbClr val="4C4C4C"/>
                  </a:solidFill>
                </a:rPr>
                <a:t>change in the world</a:t>
              </a:r>
              <a:endParaRPr lang="en-US" sz="700" dirty="0">
                <a:solidFill>
                  <a:srgbClr val="4C4C4C"/>
                </a:solidFill>
              </a:endParaRPr>
            </a:p>
          </p:txBody>
        </p:sp>
        <p:grpSp>
          <p:nvGrpSpPr>
            <p:cNvPr id="15" name="Group 14"/>
            <p:cNvGrpSpPr/>
            <p:nvPr/>
          </p:nvGrpSpPr>
          <p:grpSpPr>
            <a:xfrm>
              <a:off x="5568482" y="1421345"/>
              <a:ext cx="3200400" cy="1510529"/>
              <a:chOff x="5410200" y="1311959"/>
              <a:chExt cx="3200400" cy="1510529"/>
            </a:xfrm>
          </p:grpSpPr>
          <p:sp>
            <p:nvSpPr>
              <p:cNvPr id="22" name="TextBox 21"/>
              <p:cNvSpPr txBox="1"/>
              <p:nvPr/>
            </p:nvSpPr>
            <p:spPr>
              <a:xfrm>
                <a:off x="5410200" y="1311959"/>
                <a:ext cx="3200400" cy="395876"/>
              </a:xfrm>
              <a:prstGeom prst="rect">
                <a:avLst/>
              </a:prstGeom>
              <a:solidFill>
                <a:srgbClr val="F2F2F2"/>
              </a:solidFill>
              <a:ln w="19050">
                <a:solidFill>
                  <a:srgbClr val="4C4C4C"/>
                </a:solidFill>
              </a:ln>
            </p:spPr>
            <p:txBody>
              <a:bodyPr wrap="square" rtlCol="0" anchor="ctr">
                <a:spAutoFit/>
              </a:bodyPr>
              <a:lstStyle/>
              <a:p>
                <a:pPr algn="ctr"/>
                <a:r>
                  <a:rPr lang="en-US" sz="700" dirty="0" smtClean="0">
                    <a:solidFill>
                      <a:srgbClr val="4C4C4C"/>
                    </a:solidFill>
                  </a:rPr>
                  <a:t>what is it to accomplish?</a:t>
                </a:r>
                <a:endParaRPr lang="en-US" sz="700" dirty="0">
                  <a:solidFill>
                    <a:srgbClr val="4C4C4C"/>
                  </a:solidFill>
                </a:endParaRPr>
              </a:p>
            </p:txBody>
          </p:sp>
          <p:sp>
            <p:nvSpPr>
              <p:cNvPr id="23" name="TextBox 22"/>
              <p:cNvSpPr txBox="1"/>
              <p:nvPr/>
            </p:nvSpPr>
            <p:spPr>
              <a:xfrm>
                <a:off x="5410200" y="2426612"/>
                <a:ext cx="3200400" cy="395876"/>
              </a:xfrm>
              <a:prstGeom prst="rect">
                <a:avLst/>
              </a:prstGeom>
              <a:solidFill>
                <a:srgbClr val="F2F2F2"/>
              </a:solidFill>
              <a:ln w="19050">
                <a:solidFill>
                  <a:srgbClr val="4C4C4C"/>
                </a:solidFill>
              </a:ln>
            </p:spPr>
            <p:txBody>
              <a:bodyPr wrap="square" rtlCol="0" anchor="ctr">
                <a:spAutoFit/>
              </a:bodyPr>
              <a:lstStyle/>
              <a:p>
                <a:pPr algn="ctr"/>
                <a:r>
                  <a:rPr lang="en-US" sz="700" dirty="0" smtClean="0">
                    <a:solidFill>
                      <a:srgbClr val="4C4C4C"/>
                    </a:solidFill>
                  </a:rPr>
                  <a:t>how does one interact with it?</a:t>
                </a:r>
                <a:endParaRPr lang="en-US" sz="700" dirty="0">
                  <a:solidFill>
                    <a:srgbClr val="4C4C4C"/>
                  </a:solidFill>
                </a:endParaRPr>
              </a:p>
            </p:txBody>
          </p:sp>
        </p:grpSp>
        <p:grpSp>
          <p:nvGrpSpPr>
            <p:cNvPr id="16" name="Group 15"/>
            <p:cNvGrpSpPr/>
            <p:nvPr/>
          </p:nvGrpSpPr>
          <p:grpSpPr>
            <a:xfrm>
              <a:off x="5568482" y="4187400"/>
              <a:ext cx="3200400" cy="1510532"/>
              <a:chOff x="5410200" y="4078014"/>
              <a:chExt cx="3200400" cy="1510532"/>
            </a:xfrm>
          </p:grpSpPr>
          <p:sp>
            <p:nvSpPr>
              <p:cNvPr id="20" name="TextBox 19"/>
              <p:cNvSpPr txBox="1"/>
              <p:nvPr/>
            </p:nvSpPr>
            <p:spPr>
              <a:xfrm>
                <a:off x="5410200" y="4078014"/>
                <a:ext cx="3200400" cy="395875"/>
              </a:xfrm>
              <a:prstGeom prst="rect">
                <a:avLst/>
              </a:prstGeom>
              <a:solidFill>
                <a:srgbClr val="F2F2F2"/>
              </a:solidFill>
              <a:ln w="19050">
                <a:solidFill>
                  <a:srgbClr val="4C4C4C"/>
                </a:solidFill>
              </a:ln>
            </p:spPr>
            <p:txBody>
              <a:bodyPr wrap="square" rtlCol="0" anchor="ctr">
                <a:spAutoFit/>
              </a:bodyPr>
              <a:lstStyle/>
              <a:p>
                <a:pPr algn="ctr"/>
                <a:r>
                  <a:rPr lang="en-US" sz="700" dirty="0" smtClean="0">
                    <a:solidFill>
                      <a:srgbClr val="4C4C4C"/>
                    </a:solidFill>
                  </a:rPr>
                  <a:t>what is its conceptual core?</a:t>
                </a:r>
                <a:endParaRPr lang="en-US" sz="700" dirty="0">
                  <a:solidFill>
                    <a:srgbClr val="4C4C4C"/>
                  </a:solidFill>
                </a:endParaRPr>
              </a:p>
            </p:txBody>
          </p:sp>
          <p:sp>
            <p:nvSpPr>
              <p:cNvPr id="21" name="TextBox 20"/>
              <p:cNvSpPr txBox="1"/>
              <p:nvPr/>
            </p:nvSpPr>
            <p:spPr>
              <a:xfrm>
                <a:off x="5410200" y="5192671"/>
                <a:ext cx="3200400" cy="395875"/>
              </a:xfrm>
              <a:prstGeom prst="rect">
                <a:avLst/>
              </a:prstGeom>
              <a:solidFill>
                <a:srgbClr val="F2F2F2"/>
              </a:solidFill>
              <a:ln w="19050">
                <a:solidFill>
                  <a:srgbClr val="4C4C4C"/>
                </a:solidFill>
              </a:ln>
            </p:spPr>
            <p:txBody>
              <a:bodyPr wrap="square" rtlCol="0" anchor="ctr">
                <a:spAutoFit/>
              </a:bodyPr>
              <a:lstStyle/>
              <a:p>
                <a:pPr algn="ctr"/>
                <a:r>
                  <a:rPr lang="en-US" sz="700" dirty="0" smtClean="0">
                    <a:solidFill>
                      <a:srgbClr val="4C4C4C"/>
                    </a:solidFill>
                  </a:rPr>
                  <a:t>what are its implementation details?</a:t>
                </a:r>
                <a:endParaRPr lang="en-US" sz="700" dirty="0">
                  <a:solidFill>
                    <a:srgbClr val="4C4C4C"/>
                  </a:solidFill>
                </a:endParaRPr>
              </a:p>
            </p:txBody>
          </p:sp>
        </p:grpSp>
        <p:cxnSp>
          <p:nvCxnSpPr>
            <p:cNvPr id="17" name="Straight Arrow Connector 16"/>
            <p:cNvCxnSpPr>
              <a:stCxn id="24" idx="3"/>
              <a:endCxn id="23" idx="1"/>
            </p:cNvCxnSpPr>
            <p:nvPr/>
          </p:nvCxnSpPr>
          <p:spPr>
            <a:xfrm>
              <a:off x="5029199" y="2176612"/>
              <a:ext cx="539283" cy="557325"/>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endCxn id="20" idx="1"/>
            </p:cNvCxnSpPr>
            <p:nvPr/>
          </p:nvCxnSpPr>
          <p:spPr>
            <a:xfrm flipV="1">
              <a:off x="5029201" y="4385338"/>
              <a:ext cx="539281" cy="557338"/>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25" idx="3"/>
              <a:endCxn id="21" idx="1"/>
            </p:cNvCxnSpPr>
            <p:nvPr/>
          </p:nvCxnSpPr>
          <p:spPr>
            <a:xfrm>
              <a:off x="5029201" y="4942665"/>
              <a:ext cx="539281" cy="557330"/>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6" name="Straight Connector 5"/>
          <p:cNvCxnSpPr/>
          <p:nvPr/>
        </p:nvCxnSpPr>
        <p:spPr>
          <a:xfrm>
            <a:off x="5607726" y="2486968"/>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5731548" y="2486968"/>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5855370" y="2486968"/>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5979192" y="2489805"/>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117303" y="2486969"/>
            <a:ext cx="0" cy="145448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6764991" y="3941449"/>
            <a:ext cx="0" cy="619948"/>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6754678" y="4561397"/>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6626880" y="3938914"/>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6888813" y="4558862"/>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6998346" y="4558862"/>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6103014" y="3941566"/>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6255414" y="3939032"/>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6503058" y="3939032"/>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6379236" y="3941567"/>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7140210" y="4558862"/>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7274568" y="4558862"/>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7826582" y="4558862"/>
            <a:ext cx="152400" cy="0"/>
          </a:xfrm>
          <a:prstGeom prst="line">
            <a:avLst/>
          </a:prstGeom>
          <a:ln w="28575">
            <a:solidFill>
              <a:srgbClr val="F322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7401936" y="4558862"/>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7556322" y="4558862"/>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7678158" y="4558862"/>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52941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a:t>
            </a:r>
            <a:endParaRPr lang="en-US" dirty="0"/>
          </a:p>
        </p:txBody>
      </p:sp>
      <p:sp>
        <p:nvSpPr>
          <p:cNvPr id="4" name="Content Placeholder 3"/>
          <p:cNvSpPr>
            <a:spLocks noGrp="1"/>
          </p:cNvSpPr>
          <p:nvPr>
            <p:ph sz="half" idx="1"/>
          </p:nvPr>
        </p:nvSpPr>
        <p:spPr/>
        <p:txBody>
          <a:bodyPr>
            <a:noAutofit/>
          </a:bodyPr>
          <a:lstStyle/>
          <a:p>
            <a:r>
              <a:rPr lang="en-US" sz="1500" dirty="0"/>
              <a:t>Our highest priority is to satisfy the customer</a:t>
            </a:r>
            <a:br>
              <a:rPr lang="en-US" sz="1500" dirty="0"/>
            </a:br>
            <a:r>
              <a:rPr lang="en-US" sz="1500" dirty="0"/>
              <a:t>through </a:t>
            </a:r>
            <a:r>
              <a:rPr lang="en-US" sz="1500" dirty="0">
                <a:solidFill>
                  <a:srgbClr val="FF0000"/>
                </a:solidFill>
              </a:rPr>
              <a:t>early and continuous </a:t>
            </a:r>
            <a:r>
              <a:rPr lang="en-US" sz="1500" dirty="0" smtClean="0">
                <a:solidFill>
                  <a:srgbClr val="FF0000"/>
                </a:solidFill>
              </a:rPr>
              <a:t>delivery of </a:t>
            </a:r>
            <a:r>
              <a:rPr lang="en-US" sz="1500" dirty="0">
                <a:solidFill>
                  <a:srgbClr val="FF0000"/>
                </a:solidFill>
              </a:rPr>
              <a:t>valuable software</a:t>
            </a:r>
            <a:r>
              <a:rPr lang="en-US" sz="1500" dirty="0"/>
              <a:t>. </a:t>
            </a:r>
          </a:p>
          <a:p>
            <a:r>
              <a:rPr lang="en-US" sz="1500" dirty="0">
                <a:solidFill>
                  <a:srgbClr val="FF0000"/>
                </a:solidFill>
              </a:rPr>
              <a:t>Welcome changing requirements, even late in </a:t>
            </a:r>
            <a:r>
              <a:rPr lang="en-US" sz="1500" dirty="0" smtClean="0">
                <a:solidFill>
                  <a:srgbClr val="FF0000"/>
                </a:solidFill>
              </a:rPr>
              <a:t>development</a:t>
            </a:r>
            <a:r>
              <a:rPr lang="en-US" sz="1500" dirty="0"/>
              <a:t>. Agile processes harness change for </a:t>
            </a:r>
            <a:r>
              <a:rPr lang="en-US" sz="1500" dirty="0" smtClean="0"/>
              <a:t>the </a:t>
            </a:r>
            <a:r>
              <a:rPr lang="en-US" sz="1500" dirty="0"/>
              <a:t>customer's competitive advantage. </a:t>
            </a:r>
          </a:p>
          <a:p>
            <a:r>
              <a:rPr lang="en-US" sz="1500" dirty="0"/>
              <a:t>Deliver working software frequently, from a </a:t>
            </a:r>
            <a:r>
              <a:rPr lang="en-US" sz="1500" dirty="0" smtClean="0"/>
              <a:t>couple </a:t>
            </a:r>
            <a:r>
              <a:rPr lang="en-US" sz="1500" dirty="0"/>
              <a:t>of weeks to a couple of months, with a </a:t>
            </a:r>
            <a:r>
              <a:rPr lang="en-US" sz="1500" dirty="0" smtClean="0"/>
              <a:t>preference </a:t>
            </a:r>
            <a:r>
              <a:rPr lang="en-US" sz="1500" dirty="0"/>
              <a:t>to the shorter timescale. </a:t>
            </a:r>
          </a:p>
          <a:p>
            <a:r>
              <a:rPr lang="en-US" sz="1500" dirty="0"/>
              <a:t>Business people and developers must work </a:t>
            </a:r>
            <a:r>
              <a:rPr lang="en-US" sz="1500" dirty="0" smtClean="0"/>
              <a:t>together </a:t>
            </a:r>
            <a:r>
              <a:rPr lang="en-US" sz="1500" dirty="0"/>
              <a:t>daily throughout the project. </a:t>
            </a:r>
          </a:p>
          <a:p>
            <a:r>
              <a:rPr lang="en-US" sz="1500" dirty="0"/>
              <a:t>Build projects around motivated individuals. </a:t>
            </a:r>
            <a:r>
              <a:rPr lang="en-US" sz="1500" dirty="0" smtClean="0"/>
              <a:t>Give </a:t>
            </a:r>
            <a:r>
              <a:rPr lang="en-US" sz="1500" dirty="0"/>
              <a:t>them the environment and support they need, </a:t>
            </a:r>
            <a:r>
              <a:rPr lang="en-US" sz="1500" dirty="0" smtClean="0"/>
              <a:t>and </a:t>
            </a:r>
            <a:r>
              <a:rPr lang="en-US" sz="1500" dirty="0"/>
              <a:t>trust them to get the job done. </a:t>
            </a:r>
          </a:p>
          <a:p>
            <a:r>
              <a:rPr lang="en-US" sz="1500" dirty="0"/>
              <a:t>The most efficient and effective method of </a:t>
            </a:r>
            <a:r>
              <a:rPr lang="en-US" sz="1500" dirty="0" smtClean="0"/>
              <a:t>conveying </a:t>
            </a:r>
            <a:r>
              <a:rPr lang="en-US" sz="1500" dirty="0"/>
              <a:t>information to and within a development </a:t>
            </a:r>
            <a:r>
              <a:rPr lang="en-US" sz="1500" dirty="0" smtClean="0"/>
              <a:t>team </a:t>
            </a:r>
            <a:r>
              <a:rPr lang="en-US" sz="1500" dirty="0"/>
              <a:t>is face-to-face conversation. </a:t>
            </a:r>
          </a:p>
          <a:p>
            <a:endParaRPr lang="en-US" sz="1500" dirty="0"/>
          </a:p>
        </p:txBody>
      </p:sp>
      <p:sp>
        <p:nvSpPr>
          <p:cNvPr id="5" name="Content Placeholder 4"/>
          <p:cNvSpPr>
            <a:spLocks noGrp="1"/>
          </p:cNvSpPr>
          <p:nvPr>
            <p:ph sz="half" idx="2"/>
          </p:nvPr>
        </p:nvSpPr>
        <p:spPr/>
        <p:txBody>
          <a:bodyPr>
            <a:noAutofit/>
          </a:bodyPr>
          <a:lstStyle/>
          <a:p>
            <a:r>
              <a:rPr lang="en-US" sz="1500" dirty="0"/>
              <a:t>Working software is the primary measure of progress. </a:t>
            </a:r>
          </a:p>
          <a:p>
            <a:r>
              <a:rPr lang="en-US" sz="1500" dirty="0"/>
              <a:t>Agile processes promote sustainable development. </a:t>
            </a:r>
            <a:r>
              <a:rPr lang="en-US" sz="1500" dirty="0" smtClean="0"/>
              <a:t>The </a:t>
            </a:r>
            <a:r>
              <a:rPr lang="en-US" sz="1500" dirty="0"/>
              <a:t>sponsors, developers, and users should be able </a:t>
            </a:r>
            <a:r>
              <a:rPr lang="en-US" sz="1500" dirty="0" smtClean="0"/>
              <a:t>to </a:t>
            </a:r>
            <a:r>
              <a:rPr lang="en-US" sz="1500" dirty="0"/>
              <a:t>maintain a constant pace indefinitely. </a:t>
            </a:r>
          </a:p>
          <a:p>
            <a:r>
              <a:rPr lang="en-US" sz="1500" dirty="0"/>
              <a:t>Continuous attention to </a:t>
            </a:r>
            <a:r>
              <a:rPr lang="en-US" sz="1500" dirty="0">
                <a:solidFill>
                  <a:srgbClr val="FF0000"/>
                </a:solidFill>
              </a:rPr>
              <a:t>technical excellence </a:t>
            </a:r>
            <a:r>
              <a:rPr lang="en-US" sz="1500" dirty="0" smtClean="0">
                <a:solidFill>
                  <a:srgbClr val="FF0000"/>
                </a:solidFill>
              </a:rPr>
              <a:t>and </a:t>
            </a:r>
            <a:r>
              <a:rPr lang="en-US" sz="1500" dirty="0">
                <a:solidFill>
                  <a:srgbClr val="FF0000"/>
                </a:solidFill>
              </a:rPr>
              <a:t>good design</a:t>
            </a:r>
            <a:r>
              <a:rPr lang="en-US" sz="1500" dirty="0"/>
              <a:t> enhances agility. </a:t>
            </a:r>
          </a:p>
          <a:p>
            <a:r>
              <a:rPr lang="en-US" sz="1500" dirty="0" smtClean="0"/>
              <a:t>Simplicity—the art </a:t>
            </a:r>
            <a:r>
              <a:rPr lang="en-US" sz="1500" dirty="0"/>
              <a:t>of maximizing the amount </a:t>
            </a:r>
            <a:r>
              <a:rPr lang="en-US" sz="1500" dirty="0" smtClean="0"/>
              <a:t>of </a:t>
            </a:r>
            <a:r>
              <a:rPr lang="en-US" sz="1500" dirty="0"/>
              <a:t>work not </a:t>
            </a:r>
            <a:r>
              <a:rPr lang="en-US" sz="1500" dirty="0" smtClean="0"/>
              <a:t>done</a:t>
            </a:r>
            <a:r>
              <a:rPr lang="en-US" sz="1500" dirty="0"/>
              <a:t>—</a:t>
            </a:r>
            <a:r>
              <a:rPr lang="en-US" sz="1500" dirty="0" smtClean="0"/>
              <a:t>is </a:t>
            </a:r>
            <a:r>
              <a:rPr lang="en-US" sz="1500" dirty="0"/>
              <a:t>essential. </a:t>
            </a:r>
          </a:p>
          <a:p>
            <a:r>
              <a:rPr lang="en-US" sz="1500" dirty="0"/>
              <a:t>The best architectures, requirements, and </a:t>
            </a:r>
            <a:r>
              <a:rPr lang="en-US" sz="1500" dirty="0" smtClean="0"/>
              <a:t>designs emerge </a:t>
            </a:r>
            <a:r>
              <a:rPr lang="en-US" sz="1500" dirty="0"/>
              <a:t>from self-organizing teams. </a:t>
            </a:r>
          </a:p>
          <a:p>
            <a:r>
              <a:rPr lang="en-US" sz="1500" dirty="0"/>
              <a:t>At regular intervals, the team reflects on how </a:t>
            </a:r>
            <a:r>
              <a:rPr lang="en-US" sz="1500" dirty="0" smtClean="0"/>
              <a:t>to </a:t>
            </a:r>
            <a:r>
              <a:rPr lang="en-US" sz="1500" dirty="0"/>
              <a:t>become more effective, then tunes and adjusts </a:t>
            </a:r>
            <a:r>
              <a:rPr lang="en-US" sz="1500" dirty="0" smtClean="0"/>
              <a:t>its </a:t>
            </a:r>
            <a:r>
              <a:rPr lang="en-US" sz="1500" dirty="0"/>
              <a:t>behavior accordingly. </a:t>
            </a:r>
          </a:p>
          <a:p>
            <a:endParaRPr lang="en-US" sz="1500" dirty="0"/>
          </a:p>
        </p:txBody>
      </p:sp>
    </p:spTree>
    <p:extLst>
      <p:ext uri="{BB962C8B-B14F-4D97-AF65-F5344CB8AC3E}">
        <p14:creationId xmlns:p14="http://schemas.microsoft.com/office/powerpoint/2010/main" val="25206123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as a design process</a:t>
            </a:r>
            <a:endParaRPr lang="en-US" dirty="0"/>
          </a:p>
        </p:txBody>
      </p:sp>
      <p:grpSp>
        <p:nvGrpSpPr>
          <p:cNvPr id="9" name="Group 8"/>
          <p:cNvGrpSpPr/>
          <p:nvPr/>
        </p:nvGrpSpPr>
        <p:grpSpPr>
          <a:xfrm>
            <a:off x="780726" y="2482011"/>
            <a:ext cx="4274338" cy="2161166"/>
            <a:chOff x="310682" y="1421345"/>
            <a:chExt cx="8458200" cy="4276587"/>
          </a:xfrm>
        </p:grpSpPr>
        <p:cxnSp>
          <p:nvCxnSpPr>
            <p:cNvPr id="10" name="Straight Arrow Connector 9"/>
            <p:cNvCxnSpPr>
              <a:stCxn id="24" idx="3"/>
              <a:endCxn id="22" idx="1"/>
            </p:cNvCxnSpPr>
            <p:nvPr/>
          </p:nvCxnSpPr>
          <p:spPr>
            <a:xfrm flipV="1">
              <a:off x="5029199" y="1619284"/>
              <a:ext cx="539283" cy="557328"/>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14" idx="3"/>
              <a:endCxn id="25" idx="1"/>
            </p:cNvCxnSpPr>
            <p:nvPr/>
          </p:nvCxnSpPr>
          <p:spPr>
            <a:xfrm>
              <a:off x="2345884" y="3559639"/>
              <a:ext cx="539283" cy="1383026"/>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14" idx="3"/>
              <a:endCxn id="24" idx="1"/>
            </p:cNvCxnSpPr>
            <p:nvPr/>
          </p:nvCxnSpPr>
          <p:spPr>
            <a:xfrm flipV="1">
              <a:off x="2345884" y="2176612"/>
              <a:ext cx="539281" cy="1383026"/>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3" name="Group 12"/>
            <p:cNvGrpSpPr/>
            <p:nvPr/>
          </p:nvGrpSpPr>
          <p:grpSpPr>
            <a:xfrm>
              <a:off x="2885165" y="1978673"/>
              <a:ext cx="2144036" cy="3161929"/>
              <a:chOff x="2438399" y="1869287"/>
              <a:chExt cx="2144036" cy="3161929"/>
            </a:xfrm>
          </p:grpSpPr>
          <p:sp>
            <p:nvSpPr>
              <p:cNvPr id="24" name="TextBox 23"/>
              <p:cNvSpPr txBox="1"/>
              <p:nvPr/>
            </p:nvSpPr>
            <p:spPr>
              <a:xfrm>
                <a:off x="2438399" y="1869287"/>
                <a:ext cx="2144034" cy="395875"/>
              </a:xfrm>
              <a:prstGeom prst="rect">
                <a:avLst/>
              </a:prstGeom>
              <a:solidFill>
                <a:srgbClr val="F2F2F2"/>
              </a:solidFill>
              <a:ln w="19050">
                <a:solidFill>
                  <a:srgbClr val="4C4C4C"/>
                </a:solidFill>
              </a:ln>
            </p:spPr>
            <p:txBody>
              <a:bodyPr wrap="square" rtlCol="0" anchor="ctr">
                <a:spAutoFit/>
              </a:bodyPr>
              <a:lstStyle/>
              <a:p>
                <a:pPr algn="ctr"/>
                <a:r>
                  <a:rPr lang="en-US" sz="700" dirty="0" smtClean="0">
                    <a:solidFill>
                      <a:srgbClr val="4C4C4C"/>
                    </a:solidFill>
                  </a:rPr>
                  <a:t>satisfactory experience</a:t>
                </a:r>
                <a:endParaRPr lang="en-US" sz="700" dirty="0">
                  <a:solidFill>
                    <a:srgbClr val="4C4C4C"/>
                  </a:solidFill>
                </a:endParaRPr>
              </a:p>
            </p:txBody>
          </p:sp>
          <p:sp>
            <p:nvSpPr>
              <p:cNvPr id="25" name="TextBox 24"/>
              <p:cNvSpPr txBox="1"/>
              <p:nvPr/>
            </p:nvSpPr>
            <p:spPr>
              <a:xfrm>
                <a:off x="2438401" y="4635341"/>
                <a:ext cx="2144034" cy="395875"/>
              </a:xfrm>
              <a:prstGeom prst="rect">
                <a:avLst/>
              </a:prstGeom>
              <a:solidFill>
                <a:srgbClr val="F2F2F2"/>
              </a:solidFill>
              <a:ln w="19050">
                <a:solidFill>
                  <a:srgbClr val="4C4C4C"/>
                </a:solidFill>
              </a:ln>
            </p:spPr>
            <p:txBody>
              <a:bodyPr wrap="square" rtlCol="0" anchor="ctr">
                <a:spAutoFit/>
              </a:bodyPr>
              <a:lstStyle/>
              <a:p>
                <a:pPr algn="ctr"/>
                <a:r>
                  <a:rPr lang="en-US" sz="700" dirty="0" smtClean="0">
                    <a:solidFill>
                      <a:srgbClr val="4C4C4C"/>
                    </a:solidFill>
                  </a:rPr>
                  <a:t>plan for realization</a:t>
                </a:r>
                <a:endParaRPr lang="en-US" sz="700" dirty="0">
                  <a:solidFill>
                    <a:srgbClr val="4C4C4C"/>
                  </a:solidFill>
                </a:endParaRPr>
              </a:p>
            </p:txBody>
          </p:sp>
        </p:grpSp>
        <p:sp>
          <p:nvSpPr>
            <p:cNvPr id="14" name="TextBox 13"/>
            <p:cNvSpPr txBox="1"/>
            <p:nvPr/>
          </p:nvSpPr>
          <p:spPr>
            <a:xfrm>
              <a:off x="310682" y="3361700"/>
              <a:ext cx="2035202" cy="395875"/>
            </a:xfrm>
            <a:prstGeom prst="rect">
              <a:avLst/>
            </a:prstGeom>
            <a:solidFill>
              <a:srgbClr val="F2F2F2"/>
            </a:solidFill>
            <a:ln w="19050">
              <a:solidFill>
                <a:srgbClr val="4C4C4C"/>
              </a:solidFill>
            </a:ln>
          </p:spPr>
          <p:txBody>
            <a:bodyPr wrap="square" rtlCol="0" anchor="ctr">
              <a:spAutoFit/>
            </a:bodyPr>
            <a:lstStyle/>
            <a:p>
              <a:pPr algn="ctr"/>
              <a:r>
                <a:rPr lang="en-US" sz="700" dirty="0" smtClean="0">
                  <a:solidFill>
                    <a:srgbClr val="4C4C4C"/>
                  </a:solidFill>
                </a:rPr>
                <a:t>change in the world</a:t>
              </a:r>
              <a:endParaRPr lang="en-US" sz="700" dirty="0">
                <a:solidFill>
                  <a:srgbClr val="4C4C4C"/>
                </a:solidFill>
              </a:endParaRPr>
            </a:p>
          </p:txBody>
        </p:sp>
        <p:grpSp>
          <p:nvGrpSpPr>
            <p:cNvPr id="15" name="Group 14"/>
            <p:cNvGrpSpPr/>
            <p:nvPr/>
          </p:nvGrpSpPr>
          <p:grpSpPr>
            <a:xfrm>
              <a:off x="5568482" y="1421345"/>
              <a:ext cx="3200400" cy="1510529"/>
              <a:chOff x="5410200" y="1311959"/>
              <a:chExt cx="3200400" cy="1510529"/>
            </a:xfrm>
          </p:grpSpPr>
          <p:sp>
            <p:nvSpPr>
              <p:cNvPr id="22" name="TextBox 21"/>
              <p:cNvSpPr txBox="1"/>
              <p:nvPr/>
            </p:nvSpPr>
            <p:spPr>
              <a:xfrm>
                <a:off x="5410200" y="1311959"/>
                <a:ext cx="3200400" cy="395876"/>
              </a:xfrm>
              <a:prstGeom prst="rect">
                <a:avLst/>
              </a:prstGeom>
              <a:solidFill>
                <a:srgbClr val="F2F2F2"/>
              </a:solidFill>
              <a:ln w="19050">
                <a:solidFill>
                  <a:srgbClr val="4C4C4C"/>
                </a:solidFill>
              </a:ln>
            </p:spPr>
            <p:txBody>
              <a:bodyPr wrap="square" rtlCol="0" anchor="ctr">
                <a:spAutoFit/>
              </a:bodyPr>
              <a:lstStyle/>
              <a:p>
                <a:pPr algn="ctr"/>
                <a:r>
                  <a:rPr lang="en-US" sz="700" dirty="0" smtClean="0">
                    <a:solidFill>
                      <a:srgbClr val="4C4C4C"/>
                    </a:solidFill>
                  </a:rPr>
                  <a:t>what is it to accomplish?</a:t>
                </a:r>
                <a:endParaRPr lang="en-US" sz="700" dirty="0">
                  <a:solidFill>
                    <a:srgbClr val="4C4C4C"/>
                  </a:solidFill>
                </a:endParaRPr>
              </a:p>
            </p:txBody>
          </p:sp>
          <p:sp>
            <p:nvSpPr>
              <p:cNvPr id="23" name="TextBox 22"/>
              <p:cNvSpPr txBox="1"/>
              <p:nvPr/>
            </p:nvSpPr>
            <p:spPr>
              <a:xfrm>
                <a:off x="5410200" y="2426612"/>
                <a:ext cx="3200400" cy="395876"/>
              </a:xfrm>
              <a:prstGeom prst="rect">
                <a:avLst/>
              </a:prstGeom>
              <a:solidFill>
                <a:srgbClr val="F2F2F2"/>
              </a:solidFill>
              <a:ln w="19050">
                <a:solidFill>
                  <a:srgbClr val="4C4C4C"/>
                </a:solidFill>
              </a:ln>
            </p:spPr>
            <p:txBody>
              <a:bodyPr wrap="square" rtlCol="0" anchor="ctr">
                <a:spAutoFit/>
              </a:bodyPr>
              <a:lstStyle/>
              <a:p>
                <a:pPr algn="ctr"/>
                <a:r>
                  <a:rPr lang="en-US" sz="700" dirty="0" smtClean="0">
                    <a:solidFill>
                      <a:srgbClr val="4C4C4C"/>
                    </a:solidFill>
                  </a:rPr>
                  <a:t>how does one interact with it?</a:t>
                </a:r>
                <a:endParaRPr lang="en-US" sz="700" dirty="0">
                  <a:solidFill>
                    <a:srgbClr val="4C4C4C"/>
                  </a:solidFill>
                </a:endParaRPr>
              </a:p>
            </p:txBody>
          </p:sp>
        </p:grpSp>
        <p:grpSp>
          <p:nvGrpSpPr>
            <p:cNvPr id="16" name="Group 15"/>
            <p:cNvGrpSpPr/>
            <p:nvPr/>
          </p:nvGrpSpPr>
          <p:grpSpPr>
            <a:xfrm>
              <a:off x="5568482" y="4187400"/>
              <a:ext cx="3200400" cy="1510532"/>
              <a:chOff x="5410200" y="4078014"/>
              <a:chExt cx="3200400" cy="1510532"/>
            </a:xfrm>
          </p:grpSpPr>
          <p:sp>
            <p:nvSpPr>
              <p:cNvPr id="20" name="TextBox 19"/>
              <p:cNvSpPr txBox="1"/>
              <p:nvPr/>
            </p:nvSpPr>
            <p:spPr>
              <a:xfrm>
                <a:off x="5410200" y="4078014"/>
                <a:ext cx="3200400" cy="395875"/>
              </a:xfrm>
              <a:prstGeom prst="rect">
                <a:avLst/>
              </a:prstGeom>
              <a:solidFill>
                <a:srgbClr val="F2F2F2"/>
              </a:solidFill>
              <a:ln w="19050">
                <a:solidFill>
                  <a:srgbClr val="4C4C4C"/>
                </a:solidFill>
              </a:ln>
            </p:spPr>
            <p:txBody>
              <a:bodyPr wrap="square" rtlCol="0" anchor="ctr">
                <a:spAutoFit/>
              </a:bodyPr>
              <a:lstStyle/>
              <a:p>
                <a:pPr algn="ctr"/>
                <a:r>
                  <a:rPr lang="en-US" sz="700" dirty="0" smtClean="0">
                    <a:solidFill>
                      <a:srgbClr val="4C4C4C"/>
                    </a:solidFill>
                  </a:rPr>
                  <a:t>what is its conceptual core?</a:t>
                </a:r>
                <a:endParaRPr lang="en-US" sz="700" dirty="0">
                  <a:solidFill>
                    <a:srgbClr val="4C4C4C"/>
                  </a:solidFill>
                </a:endParaRPr>
              </a:p>
            </p:txBody>
          </p:sp>
          <p:sp>
            <p:nvSpPr>
              <p:cNvPr id="21" name="TextBox 20"/>
              <p:cNvSpPr txBox="1"/>
              <p:nvPr/>
            </p:nvSpPr>
            <p:spPr>
              <a:xfrm>
                <a:off x="5410200" y="5192671"/>
                <a:ext cx="3200400" cy="395875"/>
              </a:xfrm>
              <a:prstGeom prst="rect">
                <a:avLst/>
              </a:prstGeom>
              <a:solidFill>
                <a:srgbClr val="F2F2F2"/>
              </a:solidFill>
              <a:ln w="19050">
                <a:solidFill>
                  <a:srgbClr val="4C4C4C"/>
                </a:solidFill>
              </a:ln>
            </p:spPr>
            <p:txBody>
              <a:bodyPr wrap="square" rtlCol="0" anchor="ctr">
                <a:spAutoFit/>
              </a:bodyPr>
              <a:lstStyle/>
              <a:p>
                <a:pPr algn="ctr"/>
                <a:r>
                  <a:rPr lang="en-US" sz="700" dirty="0" smtClean="0">
                    <a:solidFill>
                      <a:srgbClr val="4C4C4C"/>
                    </a:solidFill>
                  </a:rPr>
                  <a:t>what are its implementation details?</a:t>
                </a:r>
                <a:endParaRPr lang="en-US" sz="700" dirty="0">
                  <a:solidFill>
                    <a:srgbClr val="4C4C4C"/>
                  </a:solidFill>
                </a:endParaRPr>
              </a:p>
            </p:txBody>
          </p:sp>
        </p:grpSp>
        <p:cxnSp>
          <p:nvCxnSpPr>
            <p:cNvPr id="17" name="Straight Arrow Connector 16"/>
            <p:cNvCxnSpPr>
              <a:stCxn id="24" idx="3"/>
              <a:endCxn id="23" idx="1"/>
            </p:cNvCxnSpPr>
            <p:nvPr/>
          </p:nvCxnSpPr>
          <p:spPr>
            <a:xfrm>
              <a:off x="5029199" y="2176612"/>
              <a:ext cx="539283" cy="557325"/>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endCxn id="20" idx="1"/>
            </p:cNvCxnSpPr>
            <p:nvPr/>
          </p:nvCxnSpPr>
          <p:spPr>
            <a:xfrm flipV="1">
              <a:off x="5029201" y="4385338"/>
              <a:ext cx="539281" cy="557338"/>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25" idx="3"/>
              <a:endCxn id="21" idx="1"/>
            </p:cNvCxnSpPr>
            <p:nvPr/>
          </p:nvCxnSpPr>
          <p:spPr>
            <a:xfrm>
              <a:off x="5029201" y="4942665"/>
              <a:ext cx="539281" cy="557330"/>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6" name="Straight Connector 5"/>
          <p:cNvCxnSpPr/>
          <p:nvPr/>
        </p:nvCxnSpPr>
        <p:spPr>
          <a:xfrm>
            <a:off x="5607726" y="2524659"/>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745837" y="2524659"/>
            <a:ext cx="0" cy="619948"/>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5731548" y="3144607"/>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877610" y="3132406"/>
            <a:ext cx="0" cy="841799"/>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5989893" y="4602104"/>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945791" y="3136656"/>
            <a:ext cx="0" cy="145448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6238620" y="4602104"/>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6127975" y="3979140"/>
            <a:ext cx="0" cy="619948"/>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6113686" y="3977203"/>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6933403" y="3150003"/>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7590650" y="2524354"/>
            <a:ext cx="0" cy="2066477"/>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8153819" y="4604364"/>
            <a:ext cx="152400" cy="0"/>
          </a:xfrm>
          <a:prstGeom prst="line">
            <a:avLst/>
          </a:prstGeom>
          <a:ln w="28575">
            <a:solidFill>
              <a:srgbClr val="F322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6001461" y="3974205"/>
            <a:ext cx="0" cy="619948"/>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5864290" y="3977203"/>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6252188" y="3974205"/>
            <a:ext cx="0" cy="619948"/>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6362461" y="4602104"/>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7061578" y="4602104"/>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7199454" y="3980201"/>
            <a:ext cx="0" cy="619948"/>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7185165" y="3977203"/>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7328001" y="3975266"/>
            <a:ext cx="0" cy="619948"/>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7074338" y="3136055"/>
            <a:ext cx="0" cy="145448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7314409" y="4602104"/>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7451252" y="4602104"/>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7574980" y="2524659"/>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7721092" y="2521932"/>
            <a:ext cx="0" cy="2066477"/>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7706030" y="4602104"/>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7842873" y="4602104"/>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7940776" y="4602104"/>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8077619" y="4602104"/>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6467220" y="4603936"/>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6591061" y="4603936"/>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6669550" y="4603936"/>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817244" y="4603936"/>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35546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life cycle models</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Extreme programming</a:t>
            </a:r>
          </a:p>
          <a:p>
            <a:endParaRPr lang="en-US" dirty="0"/>
          </a:p>
          <a:p>
            <a:r>
              <a:rPr lang="en-US" dirty="0" smtClean="0"/>
              <a:t>Rapid prototyping</a:t>
            </a:r>
          </a:p>
          <a:p>
            <a:endParaRPr lang="en-US" dirty="0"/>
          </a:p>
          <a:p>
            <a:r>
              <a:rPr lang="en-US" dirty="0" smtClean="0"/>
              <a:t>Spiral model</a:t>
            </a:r>
          </a:p>
          <a:p>
            <a:endParaRPr lang="en-US" dirty="0"/>
          </a:p>
          <a:p>
            <a:r>
              <a:rPr lang="en-US" dirty="0" smtClean="0"/>
              <a:t>Iterative development</a:t>
            </a:r>
          </a:p>
          <a:p>
            <a:endParaRPr lang="en-US" dirty="0"/>
          </a:p>
          <a:p>
            <a:r>
              <a:rPr lang="en-US" dirty="0"/>
              <a:t>Rational </a:t>
            </a:r>
            <a:r>
              <a:rPr lang="en-US" dirty="0" smtClean="0"/>
              <a:t>unified process</a:t>
            </a:r>
            <a:endParaRPr lang="en-US" dirty="0"/>
          </a:p>
          <a:p>
            <a:endParaRPr lang="en-US" dirty="0"/>
          </a:p>
          <a:p>
            <a:r>
              <a:rPr lang="en-US" dirty="0" smtClean="0"/>
              <a:t>Synchronize-and-stabilize</a:t>
            </a:r>
          </a:p>
          <a:p>
            <a:endParaRPr lang="en-US" dirty="0"/>
          </a:p>
          <a:p>
            <a:r>
              <a:rPr lang="en-US" dirty="0" smtClean="0"/>
              <a:t>…</a:t>
            </a:r>
          </a:p>
          <a:p>
            <a:endParaRPr lang="en-US" dirty="0"/>
          </a:p>
          <a:p>
            <a:endParaRPr lang="en-US" dirty="0"/>
          </a:p>
        </p:txBody>
      </p:sp>
    </p:spTree>
    <p:extLst>
      <p:ext uri="{BB962C8B-B14F-4D97-AF65-F5344CB8AC3E}">
        <p14:creationId xmlns:p14="http://schemas.microsoft.com/office/powerpoint/2010/main" val="33821085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Choosing a software life cycle</a:t>
            </a:r>
            <a:endParaRPr lang="en-US" dirty="0"/>
          </a:p>
        </p:txBody>
      </p:sp>
      <p:sp>
        <p:nvSpPr>
          <p:cNvPr id="4" name="Content Placeholder 3"/>
          <p:cNvSpPr>
            <a:spLocks noGrp="1"/>
          </p:cNvSpPr>
          <p:nvPr>
            <p:ph sz="half" idx="1"/>
          </p:nvPr>
        </p:nvSpPr>
        <p:spPr/>
        <p:txBody>
          <a:bodyPr>
            <a:normAutofit/>
          </a:bodyPr>
          <a:lstStyle/>
          <a:p>
            <a:r>
              <a:rPr lang="en-US" dirty="0" smtClean="0"/>
              <a:t>Choosing a software life cycle is choosing a design process</a:t>
            </a:r>
          </a:p>
          <a:p>
            <a:endParaRPr lang="en-US" dirty="0"/>
          </a:p>
          <a:p>
            <a:r>
              <a:rPr lang="en-US" dirty="0" smtClean="0"/>
              <a:t>One has to make sure the design process matches the nature of the design problem</a:t>
            </a:r>
          </a:p>
          <a:p>
            <a:endParaRPr lang="en-US" dirty="0"/>
          </a:p>
          <a:p>
            <a:r>
              <a:rPr lang="en-US" dirty="0" smtClean="0"/>
              <a:t>One has to make sure to remain flexible in adjusting the design process when the project so warrants</a:t>
            </a:r>
          </a:p>
          <a:p>
            <a:pPr marL="0" indent="0">
              <a:buNone/>
            </a:pPr>
            <a:endParaRPr lang="en-US" u="sng" dirty="0"/>
          </a:p>
        </p:txBody>
      </p:sp>
    </p:spTree>
    <p:extLst>
      <p:ext uri="{BB962C8B-B14F-4D97-AF65-F5344CB8AC3E}">
        <p14:creationId xmlns:p14="http://schemas.microsoft.com/office/powerpoint/2010/main" val="35582595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Intermezzo: what experts do</a:t>
            </a:r>
            <a:endParaRPr lang="en-US" dirty="0"/>
          </a:p>
        </p:txBody>
      </p:sp>
      <p:sp>
        <p:nvSpPr>
          <p:cNvPr id="3" name="Content Placeholder 2"/>
          <p:cNvSpPr>
            <a:spLocks noGrp="1"/>
          </p:cNvSpPr>
          <p:nvPr>
            <p:ph sz="half" idx="1"/>
          </p:nvPr>
        </p:nvSpPr>
        <p:spPr/>
        <p:txBody>
          <a:bodyPr>
            <a:normAutofit/>
          </a:bodyPr>
          <a:lstStyle/>
          <a:p>
            <a:r>
              <a:rPr lang="en-US" dirty="0" smtClean="0"/>
              <a:t>Experts prefer to work with others</a:t>
            </a:r>
          </a:p>
          <a:p>
            <a:endParaRPr lang="en-US" dirty="0"/>
          </a:p>
          <a:p>
            <a:r>
              <a:rPr lang="en-US" dirty="0" smtClean="0"/>
              <a:t>Experts reach out</a:t>
            </a:r>
          </a:p>
          <a:p>
            <a:endParaRPr lang="en-US" dirty="0"/>
          </a:p>
          <a:p>
            <a:r>
              <a:rPr lang="en-US" dirty="0" smtClean="0"/>
              <a:t>Experts check with others continually</a:t>
            </a:r>
          </a:p>
          <a:p>
            <a:endParaRPr lang="en-US" dirty="0"/>
          </a:p>
          <a:p>
            <a:r>
              <a:rPr lang="en-US" dirty="0" smtClean="0"/>
              <a:t>Experts socially embed and reinforce good practice</a:t>
            </a:r>
          </a:p>
          <a:p>
            <a:endParaRPr lang="en-US" dirty="0"/>
          </a:p>
          <a:p>
            <a:r>
              <a:rPr lang="en-US" dirty="0" smtClean="0"/>
              <a:t>Experts agree to disagree</a:t>
            </a:r>
          </a:p>
        </p:txBody>
      </p:sp>
    </p:spTree>
    <p:extLst>
      <p:ext uri="{BB962C8B-B14F-4D97-AF65-F5344CB8AC3E}">
        <p14:creationId xmlns:p14="http://schemas.microsoft.com/office/powerpoint/2010/main" val="12849738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Routine, adaptive, and original design projects</a:t>
            </a:r>
            <a:endParaRPr lang="en-US" dirty="0"/>
          </a:p>
        </p:txBody>
      </p:sp>
      <p:cxnSp>
        <p:nvCxnSpPr>
          <p:cNvPr id="5" name="Straight Connector 4"/>
          <p:cNvCxnSpPr/>
          <p:nvPr/>
        </p:nvCxnSpPr>
        <p:spPr>
          <a:xfrm>
            <a:off x="2549673" y="1392636"/>
            <a:ext cx="0" cy="388620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16200000">
            <a:off x="4476871" y="3335405"/>
            <a:ext cx="0" cy="388620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sp>
        <p:nvSpPr>
          <p:cNvPr id="8" name="Freeform 7"/>
          <p:cNvSpPr/>
          <p:nvPr/>
        </p:nvSpPr>
        <p:spPr>
          <a:xfrm>
            <a:off x="2552987" y="3344019"/>
            <a:ext cx="2552413" cy="1706217"/>
          </a:xfrm>
          <a:custGeom>
            <a:avLst/>
            <a:gdLst>
              <a:gd name="connsiteX0" fmla="*/ 0 w 3808675"/>
              <a:gd name="connsiteY0" fmla="*/ 0 h 1510747"/>
              <a:gd name="connsiteX1" fmla="*/ 1940118 w 3808675"/>
              <a:gd name="connsiteY1" fmla="*/ 445273 h 1510747"/>
              <a:gd name="connsiteX2" fmla="*/ 3808675 w 3808675"/>
              <a:gd name="connsiteY2" fmla="*/ 1510747 h 1510747"/>
            </a:gdLst>
            <a:ahLst/>
            <a:cxnLst>
              <a:cxn ang="0">
                <a:pos x="connsiteX0" y="connsiteY0"/>
              </a:cxn>
              <a:cxn ang="0">
                <a:pos x="connsiteX1" y="connsiteY1"/>
              </a:cxn>
              <a:cxn ang="0">
                <a:pos x="connsiteX2" y="connsiteY2"/>
              </a:cxn>
            </a:cxnLst>
            <a:rect l="l" t="t" r="r" b="b"/>
            <a:pathLst>
              <a:path w="3808675" h="1510747">
                <a:moveTo>
                  <a:pt x="0" y="0"/>
                </a:moveTo>
                <a:cubicBezTo>
                  <a:pt x="652669" y="96741"/>
                  <a:pt x="1305339" y="193482"/>
                  <a:pt x="1940118" y="445273"/>
                </a:cubicBezTo>
                <a:cubicBezTo>
                  <a:pt x="2574897" y="697064"/>
                  <a:pt x="3191786" y="1103905"/>
                  <a:pt x="3808675" y="1510747"/>
                </a:cubicBezTo>
              </a:path>
            </a:pathLst>
          </a:custGeom>
          <a:noFill/>
          <a:ln>
            <a:solidFill>
              <a:srgbClr val="4C4C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552987" y="1985672"/>
            <a:ext cx="3786770" cy="2211456"/>
          </a:xfrm>
          <a:custGeom>
            <a:avLst/>
            <a:gdLst>
              <a:gd name="connsiteX0" fmla="*/ 0 w 3808675"/>
              <a:gd name="connsiteY0" fmla="*/ 0 h 1510747"/>
              <a:gd name="connsiteX1" fmla="*/ 1940118 w 3808675"/>
              <a:gd name="connsiteY1" fmla="*/ 445273 h 1510747"/>
              <a:gd name="connsiteX2" fmla="*/ 3808675 w 3808675"/>
              <a:gd name="connsiteY2" fmla="*/ 1510747 h 1510747"/>
            </a:gdLst>
            <a:ahLst/>
            <a:cxnLst>
              <a:cxn ang="0">
                <a:pos x="connsiteX0" y="connsiteY0"/>
              </a:cxn>
              <a:cxn ang="0">
                <a:pos x="connsiteX1" y="connsiteY1"/>
              </a:cxn>
              <a:cxn ang="0">
                <a:pos x="connsiteX2" y="connsiteY2"/>
              </a:cxn>
            </a:cxnLst>
            <a:rect l="l" t="t" r="r" b="b"/>
            <a:pathLst>
              <a:path w="3808675" h="1510747">
                <a:moveTo>
                  <a:pt x="0" y="0"/>
                </a:moveTo>
                <a:cubicBezTo>
                  <a:pt x="652669" y="96741"/>
                  <a:pt x="1305339" y="193482"/>
                  <a:pt x="1940118" y="445273"/>
                </a:cubicBezTo>
                <a:cubicBezTo>
                  <a:pt x="2574897" y="697064"/>
                  <a:pt x="3191786" y="1103905"/>
                  <a:pt x="3808675" y="1510747"/>
                </a:cubicBezTo>
              </a:path>
            </a:pathLst>
          </a:custGeom>
          <a:noFill/>
          <a:ln>
            <a:solidFill>
              <a:srgbClr val="4C4C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rot="16200000">
            <a:off x="2073207" y="1503083"/>
            <a:ext cx="590226" cy="369332"/>
          </a:xfrm>
          <a:prstGeom prst="rect">
            <a:avLst/>
          </a:prstGeom>
          <a:noFill/>
        </p:spPr>
        <p:txBody>
          <a:bodyPr wrap="none" rtlCol="0">
            <a:spAutoFit/>
          </a:bodyPr>
          <a:lstStyle/>
          <a:p>
            <a:r>
              <a:rPr lang="en-US" dirty="0" smtClean="0"/>
              <a:t>high</a:t>
            </a:r>
            <a:endParaRPr lang="en-US" dirty="0"/>
          </a:p>
        </p:txBody>
      </p:sp>
      <p:sp>
        <p:nvSpPr>
          <p:cNvPr id="11" name="TextBox 10"/>
          <p:cNvSpPr txBox="1"/>
          <p:nvPr/>
        </p:nvSpPr>
        <p:spPr>
          <a:xfrm rot="16200000">
            <a:off x="2087302" y="4842637"/>
            <a:ext cx="523605" cy="369332"/>
          </a:xfrm>
          <a:prstGeom prst="rect">
            <a:avLst/>
          </a:prstGeom>
          <a:noFill/>
        </p:spPr>
        <p:txBody>
          <a:bodyPr wrap="none" rtlCol="0">
            <a:spAutoFit/>
          </a:bodyPr>
          <a:lstStyle/>
          <a:p>
            <a:r>
              <a:rPr lang="en-US" dirty="0" smtClean="0"/>
              <a:t>low</a:t>
            </a:r>
            <a:endParaRPr lang="en-US" dirty="0"/>
          </a:p>
        </p:txBody>
      </p:sp>
      <p:sp>
        <p:nvSpPr>
          <p:cNvPr id="12" name="TextBox 11"/>
          <p:cNvSpPr txBox="1"/>
          <p:nvPr/>
        </p:nvSpPr>
        <p:spPr>
          <a:xfrm rot="16200000">
            <a:off x="1399124" y="3151070"/>
            <a:ext cx="1206805" cy="369332"/>
          </a:xfrm>
          <a:prstGeom prst="rect">
            <a:avLst/>
          </a:prstGeom>
          <a:noFill/>
        </p:spPr>
        <p:txBody>
          <a:bodyPr wrap="none" rtlCol="0">
            <a:spAutoFit/>
          </a:bodyPr>
          <a:lstStyle/>
          <a:p>
            <a:r>
              <a:rPr lang="en-US" dirty="0" smtClean="0"/>
              <a:t>complexity</a:t>
            </a:r>
            <a:endParaRPr lang="en-US" dirty="0"/>
          </a:p>
        </p:txBody>
      </p:sp>
      <p:sp>
        <p:nvSpPr>
          <p:cNvPr id="13" name="TextBox 12"/>
          <p:cNvSpPr txBox="1"/>
          <p:nvPr/>
        </p:nvSpPr>
        <p:spPr>
          <a:xfrm>
            <a:off x="2552986" y="5289106"/>
            <a:ext cx="590226" cy="369332"/>
          </a:xfrm>
          <a:prstGeom prst="rect">
            <a:avLst/>
          </a:prstGeom>
          <a:noFill/>
        </p:spPr>
        <p:txBody>
          <a:bodyPr wrap="none" rtlCol="0">
            <a:spAutoFit/>
          </a:bodyPr>
          <a:lstStyle/>
          <a:p>
            <a:r>
              <a:rPr lang="en-US" dirty="0" smtClean="0"/>
              <a:t>high</a:t>
            </a:r>
            <a:endParaRPr lang="en-US" dirty="0"/>
          </a:p>
        </p:txBody>
      </p:sp>
      <p:sp>
        <p:nvSpPr>
          <p:cNvPr id="14" name="TextBox 13"/>
          <p:cNvSpPr txBox="1"/>
          <p:nvPr/>
        </p:nvSpPr>
        <p:spPr>
          <a:xfrm>
            <a:off x="5896366" y="5289106"/>
            <a:ext cx="523605" cy="369332"/>
          </a:xfrm>
          <a:prstGeom prst="rect">
            <a:avLst/>
          </a:prstGeom>
          <a:noFill/>
        </p:spPr>
        <p:txBody>
          <a:bodyPr wrap="none" rtlCol="0">
            <a:spAutoFit/>
          </a:bodyPr>
          <a:lstStyle/>
          <a:p>
            <a:r>
              <a:rPr lang="en-US" dirty="0" smtClean="0"/>
              <a:t>low</a:t>
            </a:r>
            <a:endParaRPr lang="en-US" dirty="0"/>
          </a:p>
        </p:txBody>
      </p:sp>
      <p:sp>
        <p:nvSpPr>
          <p:cNvPr id="15" name="TextBox 14"/>
          <p:cNvSpPr txBox="1"/>
          <p:nvPr/>
        </p:nvSpPr>
        <p:spPr>
          <a:xfrm>
            <a:off x="3912294" y="5665064"/>
            <a:ext cx="1129155" cy="369332"/>
          </a:xfrm>
          <a:prstGeom prst="rect">
            <a:avLst/>
          </a:prstGeom>
          <a:noFill/>
        </p:spPr>
        <p:txBody>
          <a:bodyPr wrap="none" rtlCol="0">
            <a:spAutoFit/>
          </a:bodyPr>
          <a:lstStyle/>
          <a:p>
            <a:r>
              <a:rPr lang="en-US" dirty="0" smtClean="0"/>
              <a:t>familiarity</a:t>
            </a:r>
            <a:endParaRPr lang="en-US" dirty="0"/>
          </a:p>
        </p:txBody>
      </p:sp>
      <p:sp>
        <p:nvSpPr>
          <p:cNvPr id="16" name="TextBox 15"/>
          <p:cNvSpPr txBox="1"/>
          <p:nvPr/>
        </p:nvSpPr>
        <p:spPr>
          <a:xfrm>
            <a:off x="3026537" y="4396187"/>
            <a:ext cx="871842" cy="369332"/>
          </a:xfrm>
          <a:prstGeom prst="rect">
            <a:avLst/>
          </a:prstGeom>
          <a:noFill/>
        </p:spPr>
        <p:txBody>
          <a:bodyPr wrap="none" rtlCol="0">
            <a:spAutoFit/>
          </a:bodyPr>
          <a:lstStyle/>
          <a:p>
            <a:r>
              <a:rPr lang="en-US" dirty="0" smtClean="0">
                <a:solidFill>
                  <a:srgbClr val="F32200"/>
                </a:solidFill>
              </a:rPr>
              <a:t>routine</a:t>
            </a:r>
            <a:endParaRPr lang="en-US" dirty="0">
              <a:solidFill>
                <a:srgbClr val="F32200"/>
              </a:solidFill>
            </a:endParaRPr>
          </a:p>
        </p:txBody>
      </p:sp>
      <p:sp>
        <p:nvSpPr>
          <p:cNvPr id="17" name="TextBox 16"/>
          <p:cNvSpPr txBox="1"/>
          <p:nvPr/>
        </p:nvSpPr>
        <p:spPr>
          <a:xfrm>
            <a:off x="4004029" y="3140206"/>
            <a:ext cx="995722" cy="369332"/>
          </a:xfrm>
          <a:prstGeom prst="rect">
            <a:avLst/>
          </a:prstGeom>
          <a:noFill/>
        </p:spPr>
        <p:txBody>
          <a:bodyPr wrap="none" rtlCol="0">
            <a:spAutoFit/>
          </a:bodyPr>
          <a:lstStyle/>
          <a:p>
            <a:r>
              <a:rPr lang="en-US" dirty="0" smtClean="0">
                <a:solidFill>
                  <a:srgbClr val="F32200"/>
                </a:solidFill>
              </a:rPr>
              <a:t>adaptive</a:t>
            </a:r>
            <a:endParaRPr lang="en-US" dirty="0">
              <a:solidFill>
                <a:srgbClr val="F32200"/>
              </a:solidFill>
            </a:endParaRPr>
          </a:p>
        </p:txBody>
      </p:sp>
      <p:sp>
        <p:nvSpPr>
          <p:cNvPr id="18" name="TextBox 17"/>
          <p:cNvSpPr txBox="1"/>
          <p:nvPr/>
        </p:nvSpPr>
        <p:spPr>
          <a:xfrm>
            <a:off x="5105400" y="1884225"/>
            <a:ext cx="886781" cy="369332"/>
          </a:xfrm>
          <a:prstGeom prst="rect">
            <a:avLst/>
          </a:prstGeom>
          <a:noFill/>
        </p:spPr>
        <p:txBody>
          <a:bodyPr wrap="none" rtlCol="0">
            <a:spAutoFit/>
          </a:bodyPr>
          <a:lstStyle/>
          <a:p>
            <a:r>
              <a:rPr lang="en-US" dirty="0" smtClean="0">
                <a:solidFill>
                  <a:srgbClr val="F32200"/>
                </a:solidFill>
              </a:rPr>
              <a:t>original</a:t>
            </a:r>
            <a:endParaRPr lang="en-US" dirty="0">
              <a:solidFill>
                <a:srgbClr val="F32200"/>
              </a:solidFill>
            </a:endParaRPr>
          </a:p>
        </p:txBody>
      </p:sp>
    </p:spTree>
    <p:extLst>
      <p:ext uri="{BB962C8B-B14F-4D97-AF65-F5344CB8AC3E}">
        <p14:creationId xmlns:p14="http://schemas.microsoft.com/office/powerpoint/2010/main" val="39567305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Realistic design process</a:t>
            </a:r>
            <a:endParaRPr lang="en-US" dirty="0"/>
          </a:p>
        </p:txBody>
      </p:sp>
      <p:grpSp>
        <p:nvGrpSpPr>
          <p:cNvPr id="9" name="Group 8"/>
          <p:cNvGrpSpPr/>
          <p:nvPr/>
        </p:nvGrpSpPr>
        <p:grpSpPr>
          <a:xfrm>
            <a:off x="780726" y="2445761"/>
            <a:ext cx="4274338" cy="2161166"/>
            <a:chOff x="310682" y="1421345"/>
            <a:chExt cx="8458200" cy="4276587"/>
          </a:xfrm>
        </p:grpSpPr>
        <p:cxnSp>
          <p:nvCxnSpPr>
            <p:cNvPr id="10" name="Straight Arrow Connector 9"/>
            <p:cNvCxnSpPr>
              <a:stCxn id="24" idx="3"/>
              <a:endCxn id="22" idx="1"/>
            </p:cNvCxnSpPr>
            <p:nvPr/>
          </p:nvCxnSpPr>
          <p:spPr>
            <a:xfrm flipV="1">
              <a:off x="5029199" y="1619284"/>
              <a:ext cx="539283" cy="557328"/>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14" idx="3"/>
              <a:endCxn id="25" idx="1"/>
            </p:cNvCxnSpPr>
            <p:nvPr/>
          </p:nvCxnSpPr>
          <p:spPr>
            <a:xfrm>
              <a:off x="2345884" y="3559639"/>
              <a:ext cx="539283" cy="1383026"/>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14" idx="3"/>
              <a:endCxn id="24" idx="1"/>
            </p:cNvCxnSpPr>
            <p:nvPr/>
          </p:nvCxnSpPr>
          <p:spPr>
            <a:xfrm flipV="1">
              <a:off x="2345884" y="2176612"/>
              <a:ext cx="539281" cy="1383026"/>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3" name="Group 12"/>
            <p:cNvGrpSpPr/>
            <p:nvPr/>
          </p:nvGrpSpPr>
          <p:grpSpPr>
            <a:xfrm>
              <a:off x="2885165" y="1978673"/>
              <a:ext cx="2144036" cy="3161929"/>
              <a:chOff x="2438399" y="1869287"/>
              <a:chExt cx="2144036" cy="3161929"/>
            </a:xfrm>
          </p:grpSpPr>
          <p:sp>
            <p:nvSpPr>
              <p:cNvPr id="24" name="TextBox 23"/>
              <p:cNvSpPr txBox="1"/>
              <p:nvPr/>
            </p:nvSpPr>
            <p:spPr>
              <a:xfrm>
                <a:off x="2438399" y="1869287"/>
                <a:ext cx="2144034" cy="395875"/>
              </a:xfrm>
              <a:prstGeom prst="rect">
                <a:avLst/>
              </a:prstGeom>
              <a:solidFill>
                <a:srgbClr val="F2F2F2"/>
              </a:solidFill>
              <a:ln w="19050">
                <a:solidFill>
                  <a:srgbClr val="4C4C4C"/>
                </a:solidFill>
              </a:ln>
            </p:spPr>
            <p:txBody>
              <a:bodyPr wrap="square" rtlCol="0" anchor="ctr">
                <a:spAutoFit/>
              </a:bodyPr>
              <a:lstStyle/>
              <a:p>
                <a:pPr algn="ctr"/>
                <a:r>
                  <a:rPr lang="en-US" sz="700" dirty="0" smtClean="0">
                    <a:solidFill>
                      <a:srgbClr val="4C4C4C"/>
                    </a:solidFill>
                  </a:rPr>
                  <a:t>satisfactory experience</a:t>
                </a:r>
                <a:endParaRPr lang="en-US" sz="700" dirty="0">
                  <a:solidFill>
                    <a:srgbClr val="4C4C4C"/>
                  </a:solidFill>
                </a:endParaRPr>
              </a:p>
            </p:txBody>
          </p:sp>
          <p:sp>
            <p:nvSpPr>
              <p:cNvPr id="25" name="TextBox 24"/>
              <p:cNvSpPr txBox="1"/>
              <p:nvPr/>
            </p:nvSpPr>
            <p:spPr>
              <a:xfrm>
                <a:off x="2438401" y="4635341"/>
                <a:ext cx="2144034" cy="395875"/>
              </a:xfrm>
              <a:prstGeom prst="rect">
                <a:avLst/>
              </a:prstGeom>
              <a:solidFill>
                <a:srgbClr val="F2F2F2"/>
              </a:solidFill>
              <a:ln w="19050">
                <a:solidFill>
                  <a:srgbClr val="4C4C4C"/>
                </a:solidFill>
              </a:ln>
            </p:spPr>
            <p:txBody>
              <a:bodyPr wrap="square" rtlCol="0" anchor="ctr">
                <a:spAutoFit/>
              </a:bodyPr>
              <a:lstStyle/>
              <a:p>
                <a:pPr algn="ctr"/>
                <a:r>
                  <a:rPr lang="en-US" sz="700" dirty="0" smtClean="0">
                    <a:solidFill>
                      <a:srgbClr val="4C4C4C"/>
                    </a:solidFill>
                  </a:rPr>
                  <a:t>plan for realization</a:t>
                </a:r>
                <a:endParaRPr lang="en-US" sz="700" dirty="0">
                  <a:solidFill>
                    <a:srgbClr val="4C4C4C"/>
                  </a:solidFill>
                </a:endParaRPr>
              </a:p>
            </p:txBody>
          </p:sp>
        </p:grpSp>
        <p:sp>
          <p:nvSpPr>
            <p:cNvPr id="14" name="TextBox 13"/>
            <p:cNvSpPr txBox="1"/>
            <p:nvPr/>
          </p:nvSpPr>
          <p:spPr>
            <a:xfrm>
              <a:off x="310682" y="3361700"/>
              <a:ext cx="2035202" cy="395875"/>
            </a:xfrm>
            <a:prstGeom prst="rect">
              <a:avLst/>
            </a:prstGeom>
            <a:solidFill>
              <a:srgbClr val="F2F2F2"/>
            </a:solidFill>
            <a:ln w="19050">
              <a:solidFill>
                <a:srgbClr val="4C4C4C"/>
              </a:solidFill>
            </a:ln>
          </p:spPr>
          <p:txBody>
            <a:bodyPr wrap="square" rtlCol="0" anchor="ctr">
              <a:spAutoFit/>
            </a:bodyPr>
            <a:lstStyle/>
            <a:p>
              <a:pPr algn="ctr"/>
              <a:r>
                <a:rPr lang="en-US" sz="700" dirty="0" smtClean="0">
                  <a:solidFill>
                    <a:srgbClr val="4C4C4C"/>
                  </a:solidFill>
                </a:rPr>
                <a:t>change in the world</a:t>
              </a:r>
              <a:endParaRPr lang="en-US" sz="700" dirty="0">
                <a:solidFill>
                  <a:srgbClr val="4C4C4C"/>
                </a:solidFill>
              </a:endParaRPr>
            </a:p>
          </p:txBody>
        </p:sp>
        <p:grpSp>
          <p:nvGrpSpPr>
            <p:cNvPr id="15" name="Group 14"/>
            <p:cNvGrpSpPr/>
            <p:nvPr/>
          </p:nvGrpSpPr>
          <p:grpSpPr>
            <a:xfrm>
              <a:off x="5568482" y="1421345"/>
              <a:ext cx="3200400" cy="1510529"/>
              <a:chOff x="5410200" y="1311959"/>
              <a:chExt cx="3200400" cy="1510529"/>
            </a:xfrm>
          </p:grpSpPr>
          <p:sp>
            <p:nvSpPr>
              <p:cNvPr id="22" name="TextBox 21"/>
              <p:cNvSpPr txBox="1"/>
              <p:nvPr/>
            </p:nvSpPr>
            <p:spPr>
              <a:xfrm>
                <a:off x="5410200" y="1311959"/>
                <a:ext cx="3200400" cy="395876"/>
              </a:xfrm>
              <a:prstGeom prst="rect">
                <a:avLst/>
              </a:prstGeom>
              <a:solidFill>
                <a:srgbClr val="F2F2F2"/>
              </a:solidFill>
              <a:ln w="19050">
                <a:solidFill>
                  <a:srgbClr val="4C4C4C"/>
                </a:solidFill>
              </a:ln>
            </p:spPr>
            <p:txBody>
              <a:bodyPr wrap="square" rtlCol="0" anchor="ctr">
                <a:spAutoFit/>
              </a:bodyPr>
              <a:lstStyle/>
              <a:p>
                <a:pPr algn="ctr"/>
                <a:r>
                  <a:rPr lang="en-US" sz="700" dirty="0" smtClean="0">
                    <a:solidFill>
                      <a:srgbClr val="4C4C4C"/>
                    </a:solidFill>
                  </a:rPr>
                  <a:t>what is it to accomplish?</a:t>
                </a:r>
                <a:endParaRPr lang="en-US" sz="700" dirty="0">
                  <a:solidFill>
                    <a:srgbClr val="4C4C4C"/>
                  </a:solidFill>
                </a:endParaRPr>
              </a:p>
            </p:txBody>
          </p:sp>
          <p:sp>
            <p:nvSpPr>
              <p:cNvPr id="23" name="TextBox 22"/>
              <p:cNvSpPr txBox="1"/>
              <p:nvPr/>
            </p:nvSpPr>
            <p:spPr>
              <a:xfrm>
                <a:off x="5410200" y="2426612"/>
                <a:ext cx="3200400" cy="395876"/>
              </a:xfrm>
              <a:prstGeom prst="rect">
                <a:avLst/>
              </a:prstGeom>
              <a:solidFill>
                <a:srgbClr val="F2F2F2"/>
              </a:solidFill>
              <a:ln w="19050">
                <a:solidFill>
                  <a:srgbClr val="4C4C4C"/>
                </a:solidFill>
              </a:ln>
            </p:spPr>
            <p:txBody>
              <a:bodyPr wrap="square" rtlCol="0" anchor="ctr">
                <a:spAutoFit/>
              </a:bodyPr>
              <a:lstStyle/>
              <a:p>
                <a:pPr algn="ctr"/>
                <a:r>
                  <a:rPr lang="en-US" sz="700" dirty="0" smtClean="0">
                    <a:solidFill>
                      <a:srgbClr val="4C4C4C"/>
                    </a:solidFill>
                  </a:rPr>
                  <a:t>how does one interact with it?</a:t>
                </a:r>
                <a:endParaRPr lang="en-US" sz="700" dirty="0">
                  <a:solidFill>
                    <a:srgbClr val="4C4C4C"/>
                  </a:solidFill>
                </a:endParaRPr>
              </a:p>
            </p:txBody>
          </p:sp>
        </p:grpSp>
        <p:grpSp>
          <p:nvGrpSpPr>
            <p:cNvPr id="16" name="Group 15"/>
            <p:cNvGrpSpPr/>
            <p:nvPr/>
          </p:nvGrpSpPr>
          <p:grpSpPr>
            <a:xfrm>
              <a:off x="5568482" y="4187400"/>
              <a:ext cx="3200400" cy="1510532"/>
              <a:chOff x="5410200" y="4078014"/>
              <a:chExt cx="3200400" cy="1510532"/>
            </a:xfrm>
          </p:grpSpPr>
          <p:sp>
            <p:nvSpPr>
              <p:cNvPr id="20" name="TextBox 19"/>
              <p:cNvSpPr txBox="1"/>
              <p:nvPr/>
            </p:nvSpPr>
            <p:spPr>
              <a:xfrm>
                <a:off x="5410200" y="4078014"/>
                <a:ext cx="3200400" cy="395875"/>
              </a:xfrm>
              <a:prstGeom prst="rect">
                <a:avLst/>
              </a:prstGeom>
              <a:solidFill>
                <a:srgbClr val="F2F2F2"/>
              </a:solidFill>
              <a:ln w="19050">
                <a:solidFill>
                  <a:srgbClr val="4C4C4C"/>
                </a:solidFill>
              </a:ln>
            </p:spPr>
            <p:txBody>
              <a:bodyPr wrap="square" rtlCol="0" anchor="ctr">
                <a:spAutoFit/>
              </a:bodyPr>
              <a:lstStyle/>
              <a:p>
                <a:pPr algn="ctr"/>
                <a:r>
                  <a:rPr lang="en-US" sz="700" dirty="0" smtClean="0">
                    <a:solidFill>
                      <a:srgbClr val="4C4C4C"/>
                    </a:solidFill>
                  </a:rPr>
                  <a:t>what is its conceptual core?</a:t>
                </a:r>
                <a:endParaRPr lang="en-US" sz="700" dirty="0">
                  <a:solidFill>
                    <a:srgbClr val="4C4C4C"/>
                  </a:solidFill>
                </a:endParaRPr>
              </a:p>
            </p:txBody>
          </p:sp>
          <p:sp>
            <p:nvSpPr>
              <p:cNvPr id="21" name="TextBox 20"/>
              <p:cNvSpPr txBox="1"/>
              <p:nvPr/>
            </p:nvSpPr>
            <p:spPr>
              <a:xfrm>
                <a:off x="5410200" y="5192671"/>
                <a:ext cx="3200400" cy="395875"/>
              </a:xfrm>
              <a:prstGeom prst="rect">
                <a:avLst/>
              </a:prstGeom>
              <a:solidFill>
                <a:srgbClr val="F2F2F2"/>
              </a:solidFill>
              <a:ln w="19050">
                <a:solidFill>
                  <a:srgbClr val="4C4C4C"/>
                </a:solidFill>
              </a:ln>
            </p:spPr>
            <p:txBody>
              <a:bodyPr wrap="square" rtlCol="0" anchor="ctr">
                <a:spAutoFit/>
              </a:bodyPr>
              <a:lstStyle/>
              <a:p>
                <a:pPr algn="ctr"/>
                <a:r>
                  <a:rPr lang="en-US" sz="700" dirty="0" smtClean="0">
                    <a:solidFill>
                      <a:srgbClr val="4C4C4C"/>
                    </a:solidFill>
                  </a:rPr>
                  <a:t>what are its implementation details?</a:t>
                </a:r>
                <a:endParaRPr lang="en-US" sz="700" dirty="0">
                  <a:solidFill>
                    <a:srgbClr val="4C4C4C"/>
                  </a:solidFill>
                </a:endParaRPr>
              </a:p>
            </p:txBody>
          </p:sp>
        </p:grpSp>
        <p:cxnSp>
          <p:nvCxnSpPr>
            <p:cNvPr id="17" name="Straight Arrow Connector 16"/>
            <p:cNvCxnSpPr>
              <a:stCxn id="24" idx="3"/>
              <a:endCxn id="23" idx="1"/>
            </p:cNvCxnSpPr>
            <p:nvPr/>
          </p:nvCxnSpPr>
          <p:spPr>
            <a:xfrm>
              <a:off x="5029199" y="2176612"/>
              <a:ext cx="539283" cy="557325"/>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endCxn id="20" idx="1"/>
            </p:cNvCxnSpPr>
            <p:nvPr/>
          </p:nvCxnSpPr>
          <p:spPr>
            <a:xfrm flipV="1">
              <a:off x="5029201" y="4385338"/>
              <a:ext cx="539281" cy="557338"/>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25" idx="3"/>
              <a:endCxn id="21" idx="1"/>
            </p:cNvCxnSpPr>
            <p:nvPr/>
          </p:nvCxnSpPr>
          <p:spPr>
            <a:xfrm>
              <a:off x="5029201" y="4942665"/>
              <a:ext cx="539281" cy="557330"/>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61" name="Group 60"/>
          <p:cNvGrpSpPr/>
          <p:nvPr/>
        </p:nvGrpSpPr>
        <p:grpSpPr>
          <a:xfrm>
            <a:off x="5607726" y="2488409"/>
            <a:ext cx="2590752" cy="2075870"/>
            <a:chOff x="5029200" y="2481928"/>
            <a:chExt cx="2590752" cy="2075870"/>
          </a:xfrm>
        </p:grpSpPr>
        <p:cxnSp>
          <p:nvCxnSpPr>
            <p:cNvPr id="6" name="Straight Connector 5"/>
            <p:cNvCxnSpPr/>
            <p:nvPr/>
          </p:nvCxnSpPr>
          <p:spPr>
            <a:xfrm>
              <a:off x="5029200" y="2481928"/>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167311" y="2481928"/>
              <a:ext cx="0" cy="619948"/>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5153022" y="3101876"/>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291133" y="2481928"/>
              <a:ext cx="0" cy="619948"/>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5276844" y="2481928"/>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5414955" y="2481929"/>
              <a:ext cx="0" cy="145448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5400666" y="3936409"/>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538777" y="2481929"/>
              <a:ext cx="0" cy="145448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5524488" y="2481928"/>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5676888" y="2483370"/>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6186465" y="3936409"/>
              <a:ext cx="0" cy="619948"/>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6172176" y="4556357"/>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6310287" y="3936409"/>
              <a:ext cx="0" cy="619948"/>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5924532" y="2483370"/>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6062643" y="2483370"/>
              <a:ext cx="0" cy="145448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6048354" y="3937850"/>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6295998" y="3936409"/>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6434109" y="3937850"/>
              <a:ext cx="0" cy="619948"/>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6419820" y="4557798"/>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5814999" y="2481928"/>
              <a:ext cx="0" cy="619948"/>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5800710" y="3101876"/>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5938821" y="2481928"/>
              <a:ext cx="0" cy="619948"/>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6557931" y="3101876"/>
              <a:ext cx="0" cy="145448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6543642" y="3101875"/>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6696042" y="3103317"/>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6848442" y="3101571"/>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986553" y="3096941"/>
              <a:ext cx="0" cy="619948"/>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972264" y="3722714"/>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7110375" y="3102766"/>
              <a:ext cx="0" cy="619948"/>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7093973" y="3102766"/>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7232084" y="2482818"/>
              <a:ext cx="0" cy="619948"/>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7217795" y="2482818"/>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7355906" y="2484945"/>
              <a:ext cx="0" cy="2066477"/>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7343730" y="4553925"/>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7481841" y="3098003"/>
              <a:ext cx="0" cy="145448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7467552" y="3098002"/>
              <a:ext cx="152400" cy="0"/>
            </a:xfrm>
            <a:prstGeom prst="line">
              <a:avLst/>
            </a:prstGeom>
            <a:ln w="28575">
              <a:solidFill>
                <a:srgbClr val="F322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740250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Backtracking is inevitable here, too</a:t>
            </a:r>
            <a:endParaRPr lang="en-US" dirty="0"/>
          </a:p>
        </p:txBody>
      </p:sp>
      <p:grpSp>
        <p:nvGrpSpPr>
          <p:cNvPr id="9" name="Group 8"/>
          <p:cNvGrpSpPr/>
          <p:nvPr/>
        </p:nvGrpSpPr>
        <p:grpSpPr>
          <a:xfrm>
            <a:off x="780726" y="2445761"/>
            <a:ext cx="4274338" cy="2161166"/>
            <a:chOff x="310682" y="1421345"/>
            <a:chExt cx="8458200" cy="4276587"/>
          </a:xfrm>
        </p:grpSpPr>
        <p:cxnSp>
          <p:nvCxnSpPr>
            <p:cNvPr id="10" name="Straight Arrow Connector 9"/>
            <p:cNvCxnSpPr>
              <a:stCxn id="24" idx="3"/>
              <a:endCxn id="22" idx="1"/>
            </p:cNvCxnSpPr>
            <p:nvPr/>
          </p:nvCxnSpPr>
          <p:spPr>
            <a:xfrm flipV="1">
              <a:off x="5029199" y="1619284"/>
              <a:ext cx="539283" cy="557328"/>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14" idx="3"/>
              <a:endCxn id="25" idx="1"/>
            </p:cNvCxnSpPr>
            <p:nvPr/>
          </p:nvCxnSpPr>
          <p:spPr>
            <a:xfrm>
              <a:off x="2345884" y="3559639"/>
              <a:ext cx="539283" cy="1383026"/>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14" idx="3"/>
              <a:endCxn id="24" idx="1"/>
            </p:cNvCxnSpPr>
            <p:nvPr/>
          </p:nvCxnSpPr>
          <p:spPr>
            <a:xfrm flipV="1">
              <a:off x="2345884" y="2176612"/>
              <a:ext cx="539281" cy="1383026"/>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3" name="Group 12"/>
            <p:cNvGrpSpPr/>
            <p:nvPr/>
          </p:nvGrpSpPr>
          <p:grpSpPr>
            <a:xfrm>
              <a:off x="2885165" y="1978673"/>
              <a:ext cx="2144036" cy="3161929"/>
              <a:chOff x="2438399" y="1869287"/>
              <a:chExt cx="2144036" cy="3161929"/>
            </a:xfrm>
          </p:grpSpPr>
          <p:sp>
            <p:nvSpPr>
              <p:cNvPr id="24" name="TextBox 23"/>
              <p:cNvSpPr txBox="1"/>
              <p:nvPr/>
            </p:nvSpPr>
            <p:spPr>
              <a:xfrm>
                <a:off x="2438399" y="1869287"/>
                <a:ext cx="2144034" cy="395875"/>
              </a:xfrm>
              <a:prstGeom prst="rect">
                <a:avLst/>
              </a:prstGeom>
              <a:solidFill>
                <a:srgbClr val="F2F2F2"/>
              </a:solidFill>
              <a:ln w="19050">
                <a:solidFill>
                  <a:srgbClr val="4C4C4C"/>
                </a:solidFill>
              </a:ln>
            </p:spPr>
            <p:txBody>
              <a:bodyPr wrap="square" rtlCol="0" anchor="ctr">
                <a:spAutoFit/>
              </a:bodyPr>
              <a:lstStyle/>
              <a:p>
                <a:pPr algn="ctr"/>
                <a:r>
                  <a:rPr lang="en-US" sz="700" dirty="0" smtClean="0">
                    <a:solidFill>
                      <a:srgbClr val="4C4C4C"/>
                    </a:solidFill>
                  </a:rPr>
                  <a:t>satisfactory experience</a:t>
                </a:r>
                <a:endParaRPr lang="en-US" sz="700" dirty="0">
                  <a:solidFill>
                    <a:srgbClr val="4C4C4C"/>
                  </a:solidFill>
                </a:endParaRPr>
              </a:p>
            </p:txBody>
          </p:sp>
          <p:sp>
            <p:nvSpPr>
              <p:cNvPr id="25" name="TextBox 24"/>
              <p:cNvSpPr txBox="1"/>
              <p:nvPr/>
            </p:nvSpPr>
            <p:spPr>
              <a:xfrm>
                <a:off x="2438401" y="4635341"/>
                <a:ext cx="2144034" cy="395875"/>
              </a:xfrm>
              <a:prstGeom prst="rect">
                <a:avLst/>
              </a:prstGeom>
              <a:solidFill>
                <a:srgbClr val="F2F2F2"/>
              </a:solidFill>
              <a:ln w="19050">
                <a:solidFill>
                  <a:srgbClr val="4C4C4C"/>
                </a:solidFill>
              </a:ln>
            </p:spPr>
            <p:txBody>
              <a:bodyPr wrap="square" rtlCol="0" anchor="ctr">
                <a:spAutoFit/>
              </a:bodyPr>
              <a:lstStyle/>
              <a:p>
                <a:pPr algn="ctr"/>
                <a:r>
                  <a:rPr lang="en-US" sz="700" dirty="0" smtClean="0">
                    <a:solidFill>
                      <a:srgbClr val="4C4C4C"/>
                    </a:solidFill>
                  </a:rPr>
                  <a:t>plan for realization</a:t>
                </a:r>
                <a:endParaRPr lang="en-US" sz="700" dirty="0">
                  <a:solidFill>
                    <a:srgbClr val="4C4C4C"/>
                  </a:solidFill>
                </a:endParaRPr>
              </a:p>
            </p:txBody>
          </p:sp>
        </p:grpSp>
        <p:sp>
          <p:nvSpPr>
            <p:cNvPr id="14" name="TextBox 13"/>
            <p:cNvSpPr txBox="1"/>
            <p:nvPr/>
          </p:nvSpPr>
          <p:spPr>
            <a:xfrm>
              <a:off x="310682" y="3361700"/>
              <a:ext cx="2035202" cy="395875"/>
            </a:xfrm>
            <a:prstGeom prst="rect">
              <a:avLst/>
            </a:prstGeom>
            <a:solidFill>
              <a:srgbClr val="F2F2F2"/>
            </a:solidFill>
            <a:ln w="19050">
              <a:solidFill>
                <a:srgbClr val="4C4C4C"/>
              </a:solidFill>
            </a:ln>
          </p:spPr>
          <p:txBody>
            <a:bodyPr wrap="square" rtlCol="0" anchor="ctr">
              <a:spAutoFit/>
            </a:bodyPr>
            <a:lstStyle/>
            <a:p>
              <a:pPr algn="ctr"/>
              <a:r>
                <a:rPr lang="en-US" sz="700" dirty="0" smtClean="0">
                  <a:solidFill>
                    <a:srgbClr val="4C4C4C"/>
                  </a:solidFill>
                </a:rPr>
                <a:t>change in the world</a:t>
              </a:r>
              <a:endParaRPr lang="en-US" sz="700" dirty="0">
                <a:solidFill>
                  <a:srgbClr val="4C4C4C"/>
                </a:solidFill>
              </a:endParaRPr>
            </a:p>
          </p:txBody>
        </p:sp>
        <p:grpSp>
          <p:nvGrpSpPr>
            <p:cNvPr id="15" name="Group 14"/>
            <p:cNvGrpSpPr/>
            <p:nvPr/>
          </p:nvGrpSpPr>
          <p:grpSpPr>
            <a:xfrm>
              <a:off x="5568482" y="1421345"/>
              <a:ext cx="3200400" cy="1510529"/>
              <a:chOff x="5410200" y="1311959"/>
              <a:chExt cx="3200400" cy="1510529"/>
            </a:xfrm>
          </p:grpSpPr>
          <p:sp>
            <p:nvSpPr>
              <p:cNvPr id="22" name="TextBox 21"/>
              <p:cNvSpPr txBox="1"/>
              <p:nvPr/>
            </p:nvSpPr>
            <p:spPr>
              <a:xfrm>
                <a:off x="5410200" y="1311959"/>
                <a:ext cx="3200400" cy="395876"/>
              </a:xfrm>
              <a:prstGeom prst="rect">
                <a:avLst/>
              </a:prstGeom>
              <a:solidFill>
                <a:srgbClr val="F2F2F2"/>
              </a:solidFill>
              <a:ln w="19050">
                <a:solidFill>
                  <a:srgbClr val="4C4C4C"/>
                </a:solidFill>
              </a:ln>
            </p:spPr>
            <p:txBody>
              <a:bodyPr wrap="square" rtlCol="0" anchor="ctr">
                <a:spAutoFit/>
              </a:bodyPr>
              <a:lstStyle/>
              <a:p>
                <a:pPr algn="ctr"/>
                <a:r>
                  <a:rPr lang="en-US" sz="700" dirty="0" smtClean="0">
                    <a:solidFill>
                      <a:srgbClr val="4C4C4C"/>
                    </a:solidFill>
                  </a:rPr>
                  <a:t>what is it to accomplish?</a:t>
                </a:r>
                <a:endParaRPr lang="en-US" sz="700" dirty="0">
                  <a:solidFill>
                    <a:srgbClr val="4C4C4C"/>
                  </a:solidFill>
                </a:endParaRPr>
              </a:p>
            </p:txBody>
          </p:sp>
          <p:sp>
            <p:nvSpPr>
              <p:cNvPr id="23" name="TextBox 22"/>
              <p:cNvSpPr txBox="1"/>
              <p:nvPr/>
            </p:nvSpPr>
            <p:spPr>
              <a:xfrm>
                <a:off x="5410200" y="2426612"/>
                <a:ext cx="3200400" cy="395876"/>
              </a:xfrm>
              <a:prstGeom prst="rect">
                <a:avLst/>
              </a:prstGeom>
              <a:solidFill>
                <a:srgbClr val="F2F2F2"/>
              </a:solidFill>
              <a:ln w="19050">
                <a:solidFill>
                  <a:srgbClr val="4C4C4C"/>
                </a:solidFill>
              </a:ln>
            </p:spPr>
            <p:txBody>
              <a:bodyPr wrap="square" rtlCol="0" anchor="ctr">
                <a:spAutoFit/>
              </a:bodyPr>
              <a:lstStyle/>
              <a:p>
                <a:pPr algn="ctr"/>
                <a:r>
                  <a:rPr lang="en-US" sz="700" dirty="0" smtClean="0">
                    <a:solidFill>
                      <a:srgbClr val="4C4C4C"/>
                    </a:solidFill>
                  </a:rPr>
                  <a:t>how does one interact with it?</a:t>
                </a:r>
                <a:endParaRPr lang="en-US" sz="700" dirty="0">
                  <a:solidFill>
                    <a:srgbClr val="4C4C4C"/>
                  </a:solidFill>
                </a:endParaRPr>
              </a:p>
            </p:txBody>
          </p:sp>
        </p:grpSp>
        <p:grpSp>
          <p:nvGrpSpPr>
            <p:cNvPr id="16" name="Group 15"/>
            <p:cNvGrpSpPr/>
            <p:nvPr/>
          </p:nvGrpSpPr>
          <p:grpSpPr>
            <a:xfrm>
              <a:off x="5568482" y="4187400"/>
              <a:ext cx="3200400" cy="1510532"/>
              <a:chOff x="5410200" y="4078014"/>
              <a:chExt cx="3200400" cy="1510532"/>
            </a:xfrm>
          </p:grpSpPr>
          <p:sp>
            <p:nvSpPr>
              <p:cNvPr id="20" name="TextBox 19"/>
              <p:cNvSpPr txBox="1"/>
              <p:nvPr/>
            </p:nvSpPr>
            <p:spPr>
              <a:xfrm>
                <a:off x="5410200" y="4078014"/>
                <a:ext cx="3200400" cy="395875"/>
              </a:xfrm>
              <a:prstGeom prst="rect">
                <a:avLst/>
              </a:prstGeom>
              <a:solidFill>
                <a:srgbClr val="F2F2F2"/>
              </a:solidFill>
              <a:ln w="19050">
                <a:solidFill>
                  <a:srgbClr val="4C4C4C"/>
                </a:solidFill>
              </a:ln>
            </p:spPr>
            <p:txBody>
              <a:bodyPr wrap="square" rtlCol="0" anchor="ctr">
                <a:spAutoFit/>
              </a:bodyPr>
              <a:lstStyle/>
              <a:p>
                <a:pPr algn="ctr"/>
                <a:r>
                  <a:rPr lang="en-US" sz="700" dirty="0" smtClean="0">
                    <a:solidFill>
                      <a:srgbClr val="4C4C4C"/>
                    </a:solidFill>
                  </a:rPr>
                  <a:t>what is its conceptual core?</a:t>
                </a:r>
                <a:endParaRPr lang="en-US" sz="700" dirty="0">
                  <a:solidFill>
                    <a:srgbClr val="4C4C4C"/>
                  </a:solidFill>
                </a:endParaRPr>
              </a:p>
            </p:txBody>
          </p:sp>
          <p:sp>
            <p:nvSpPr>
              <p:cNvPr id="21" name="TextBox 20"/>
              <p:cNvSpPr txBox="1"/>
              <p:nvPr/>
            </p:nvSpPr>
            <p:spPr>
              <a:xfrm>
                <a:off x="5410200" y="5192671"/>
                <a:ext cx="3200400" cy="395875"/>
              </a:xfrm>
              <a:prstGeom prst="rect">
                <a:avLst/>
              </a:prstGeom>
              <a:solidFill>
                <a:srgbClr val="F2F2F2"/>
              </a:solidFill>
              <a:ln w="19050">
                <a:solidFill>
                  <a:srgbClr val="4C4C4C"/>
                </a:solidFill>
              </a:ln>
            </p:spPr>
            <p:txBody>
              <a:bodyPr wrap="square" rtlCol="0" anchor="ctr">
                <a:spAutoFit/>
              </a:bodyPr>
              <a:lstStyle/>
              <a:p>
                <a:pPr algn="ctr"/>
                <a:r>
                  <a:rPr lang="en-US" sz="700" dirty="0" smtClean="0">
                    <a:solidFill>
                      <a:srgbClr val="4C4C4C"/>
                    </a:solidFill>
                  </a:rPr>
                  <a:t>what are its implementation details?</a:t>
                </a:r>
                <a:endParaRPr lang="en-US" sz="700" dirty="0">
                  <a:solidFill>
                    <a:srgbClr val="4C4C4C"/>
                  </a:solidFill>
                </a:endParaRPr>
              </a:p>
            </p:txBody>
          </p:sp>
        </p:grpSp>
        <p:cxnSp>
          <p:nvCxnSpPr>
            <p:cNvPr id="17" name="Straight Arrow Connector 16"/>
            <p:cNvCxnSpPr>
              <a:stCxn id="24" idx="3"/>
              <a:endCxn id="23" idx="1"/>
            </p:cNvCxnSpPr>
            <p:nvPr/>
          </p:nvCxnSpPr>
          <p:spPr>
            <a:xfrm>
              <a:off x="5029199" y="2176612"/>
              <a:ext cx="539283" cy="557325"/>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endCxn id="20" idx="1"/>
            </p:cNvCxnSpPr>
            <p:nvPr/>
          </p:nvCxnSpPr>
          <p:spPr>
            <a:xfrm flipV="1">
              <a:off x="5029201" y="4385338"/>
              <a:ext cx="539281" cy="557338"/>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25" idx="3"/>
              <a:endCxn id="21" idx="1"/>
            </p:cNvCxnSpPr>
            <p:nvPr/>
          </p:nvCxnSpPr>
          <p:spPr>
            <a:xfrm>
              <a:off x="5029201" y="4942665"/>
              <a:ext cx="539281" cy="557330"/>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6" name="Straight Connector 5"/>
          <p:cNvCxnSpPr/>
          <p:nvPr/>
        </p:nvCxnSpPr>
        <p:spPr>
          <a:xfrm>
            <a:off x="5607726" y="2488409"/>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745837" y="2488409"/>
            <a:ext cx="0" cy="619948"/>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5731548" y="3108357"/>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869659" y="2488409"/>
            <a:ext cx="0" cy="619948"/>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5855370" y="2488409"/>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5993481" y="2488410"/>
            <a:ext cx="0" cy="145448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5979192" y="3942890"/>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117303" y="2488410"/>
            <a:ext cx="0" cy="145448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6103014" y="2488409"/>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6255414" y="2489851"/>
            <a:ext cx="152400" cy="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6764991" y="3942890"/>
            <a:ext cx="0" cy="619948"/>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6750702" y="4562838"/>
            <a:ext cx="152400" cy="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6888813" y="3942890"/>
            <a:ext cx="0" cy="619948"/>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6503058" y="2489851"/>
            <a:ext cx="152400" cy="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6641169" y="2489851"/>
            <a:ext cx="0" cy="145448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6626880" y="3944331"/>
            <a:ext cx="152400" cy="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6874524" y="3942890"/>
            <a:ext cx="152400" cy="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7012635" y="3944331"/>
            <a:ext cx="0" cy="619948"/>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6998346" y="4564279"/>
            <a:ext cx="152400" cy="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6393525" y="2488409"/>
            <a:ext cx="0" cy="619948"/>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6379236" y="3108357"/>
            <a:ext cx="152400" cy="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6517347" y="2488409"/>
            <a:ext cx="0" cy="619948"/>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7136457" y="3108357"/>
            <a:ext cx="0" cy="145448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7122168" y="3108356"/>
            <a:ext cx="152400" cy="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7274568" y="3109798"/>
            <a:ext cx="152400" cy="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7426968" y="3108052"/>
            <a:ext cx="152400" cy="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565079" y="3103422"/>
            <a:ext cx="0" cy="619948"/>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7550790" y="3729195"/>
            <a:ext cx="152400" cy="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7688901" y="3109247"/>
            <a:ext cx="0" cy="619948"/>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7672499" y="3109247"/>
            <a:ext cx="152400" cy="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7810610" y="2489299"/>
            <a:ext cx="0" cy="619948"/>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7796321" y="2489299"/>
            <a:ext cx="152400" cy="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7934432" y="2491426"/>
            <a:ext cx="0" cy="2066477"/>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7922256" y="4560406"/>
            <a:ext cx="152400" cy="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8060367" y="3104484"/>
            <a:ext cx="0" cy="145448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8046078" y="3104483"/>
            <a:ext cx="152400" cy="0"/>
          </a:xfrm>
          <a:prstGeom prst="line">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 name="Straight Arrow Connector 3"/>
          <p:cNvCxnSpPr/>
          <p:nvPr/>
        </p:nvCxnSpPr>
        <p:spPr>
          <a:xfrm flipH="1">
            <a:off x="6296473" y="5029200"/>
            <a:ext cx="1874367" cy="0"/>
          </a:xfrm>
          <a:prstGeom prst="straightConnector1">
            <a:avLst/>
          </a:prstGeom>
          <a:ln w="28575">
            <a:solidFill>
              <a:srgbClr val="F322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331614" y="2606731"/>
            <a:ext cx="1839226" cy="183922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6324112" y="2606731"/>
            <a:ext cx="1839226" cy="183922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9034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
            </a:r>
            <a:r>
              <a:rPr lang="en-US" dirty="0" smtClean="0"/>
              <a:t>inimize backtracking</a:t>
            </a:r>
            <a:endParaRPr lang="en-US" dirty="0"/>
          </a:p>
        </p:txBody>
      </p:sp>
      <p:grpSp>
        <p:nvGrpSpPr>
          <p:cNvPr id="9" name="Group 8"/>
          <p:cNvGrpSpPr/>
          <p:nvPr/>
        </p:nvGrpSpPr>
        <p:grpSpPr>
          <a:xfrm>
            <a:off x="780726" y="1540140"/>
            <a:ext cx="4274338" cy="2161166"/>
            <a:chOff x="310682" y="1421345"/>
            <a:chExt cx="8458200" cy="4276587"/>
          </a:xfrm>
        </p:grpSpPr>
        <p:cxnSp>
          <p:nvCxnSpPr>
            <p:cNvPr id="10" name="Straight Arrow Connector 9"/>
            <p:cNvCxnSpPr>
              <a:stCxn id="24" idx="3"/>
              <a:endCxn id="22" idx="1"/>
            </p:cNvCxnSpPr>
            <p:nvPr/>
          </p:nvCxnSpPr>
          <p:spPr>
            <a:xfrm flipV="1">
              <a:off x="5029199" y="1619284"/>
              <a:ext cx="539283" cy="557328"/>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14" idx="3"/>
              <a:endCxn id="25" idx="1"/>
            </p:cNvCxnSpPr>
            <p:nvPr/>
          </p:nvCxnSpPr>
          <p:spPr>
            <a:xfrm>
              <a:off x="2345884" y="3559639"/>
              <a:ext cx="539283" cy="1383026"/>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14" idx="3"/>
              <a:endCxn id="24" idx="1"/>
            </p:cNvCxnSpPr>
            <p:nvPr/>
          </p:nvCxnSpPr>
          <p:spPr>
            <a:xfrm flipV="1">
              <a:off x="2345884" y="2176612"/>
              <a:ext cx="539281" cy="1383026"/>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3" name="Group 12"/>
            <p:cNvGrpSpPr/>
            <p:nvPr/>
          </p:nvGrpSpPr>
          <p:grpSpPr>
            <a:xfrm>
              <a:off x="2885165" y="1978673"/>
              <a:ext cx="2144036" cy="3161929"/>
              <a:chOff x="2438399" y="1869287"/>
              <a:chExt cx="2144036" cy="3161929"/>
            </a:xfrm>
          </p:grpSpPr>
          <p:sp>
            <p:nvSpPr>
              <p:cNvPr id="24" name="TextBox 23"/>
              <p:cNvSpPr txBox="1"/>
              <p:nvPr/>
            </p:nvSpPr>
            <p:spPr>
              <a:xfrm>
                <a:off x="2438399" y="1869287"/>
                <a:ext cx="2144034" cy="395875"/>
              </a:xfrm>
              <a:prstGeom prst="rect">
                <a:avLst/>
              </a:prstGeom>
              <a:solidFill>
                <a:srgbClr val="F2F2F2"/>
              </a:solidFill>
              <a:ln w="19050">
                <a:solidFill>
                  <a:srgbClr val="4C4C4C"/>
                </a:solidFill>
              </a:ln>
            </p:spPr>
            <p:txBody>
              <a:bodyPr wrap="square" rtlCol="0" anchor="ctr">
                <a:spAutoFit/>
              </a:bodyPr>
              <a:lstStyle/>
              <a:p>
                <a:pPr algn="ctr"/>
                <a:r>
                  <a:rPr lang="en-US" sz="700" dirty="0" smtClean="0">
                    <a:solidFill>
                      <a:srgbClr val="4C4C4C"/>
                    </a:solidFill>
                  </a:rPr>
                  <a:t>satisfactory experience</a:t>
                </a:r>
                <a:endParaRPr lang="en-US" sz="700" dirty="0">
                  <a:solidFill>
                    <a:srgbClr val="4C4C4C"/>
                  </a:solidFill>
                </a:endParaRPr>
              </a:p>
            </p:txBody>
          </p:sp>
          <p:sp>
            <p:nvSpPr>
              <p:cNvPr id="25" name="TextBox 24"/>
              <p:cNvSpPr txBox="1"/>
              <p:nvPr/>
            </p:nvSpPr>
            <p:spPr>
              <a:xfrm>
                <a:off x="2438401" y="4635341"/>
                <a:ext cx="2144034" cy="395875"/>
              </a:xfrm>
              <a:prstGeom prst="rect">
                <a:avLst/>
              </a:prstGeom>
              <a:solidFill>
                <a:srgbClr val="F2F2F2"/>
              </a:solidFill>
              <a:ln w="19050">
                <a:solidFill>
                  <a:srgbClr val="4C4C4C"/>
                </a:solidFill>
              </a:ln>
            </p:spPr>
            <p:txBody>
              <a:bodyPr wrap="square" rtlCol="0" anchor="ctr">
                <a:spAutoFit/>
              </a:bodyPr>
              <a:lstStyle/>
              <a:p>
                <a:pPr algn="ctr"/>
                <a:r>
                  <a:rPr lang="en-US" sz="700" dirty="0" smtClean="0">
                    <a:solidFill>
                      <a:srgbClr val="4C4C4C"/>
                    </a:solidFill>
                  </a:rPr>
                  <a:t>plan for realization</a:t>
                </a:r>
                <a:endParaRPr lang="en-US" sz="700" dirty="0">
                  <a:solidFill>
                    <a:srgbClr val="4C4C4C"/>
                  </a:solidFill>
                </a:endParaRPr>
              </a:p>
            </p:txBody>
          </p:sp>
        </p:grpSp>
        <p:sp>
          <p:nvSpPr>
            <p:cNvPr id="14" name="TextBox 13"/>
            <p:cNvSpPr txBox="1"/>
            <p:nvPr/>
          </p:nvSpPr>
          <p:spPr>
            <a:xfrm>
              <a:off x="310682" y="3361700"/>
              <a:ext cx="2035202" cy="395875"/>
            </a:xfrm>
            <a:prstGeom prst="rect">
              <a:avLst/>
            </a:prstGeom>
            <a:solidFill>
              <a:srgbClr val="F2F2F2"/>
            </a:solidFill>
            <a:ln w="19050">
              <a:solidFill>
                <a:srgbClr val="4C4C4C"/>
              </a:solidFill>
            </a:ln>
          </p:spPr>
          <p:txBody>
            <a:bodyPr wrap="square" rtlCol="0" anchor="ctr">
              <a:spAutoFit/>
            </a:bodyPr>
            <a:lstStyle/>
            <a:p>
              <a:pPr algn="ctr"/>
              <a:r>
                <a:rPr lang="en-US" sz="700" dirty="0" smtClean="0">
                  <a:solidFill>
                    <a:srgbClr val="4C4C4C"/>
                  </a:solidFill>
                </a:rPr>
                <a:t>change in the world</a:t>
              </a:r>
              <a:endParaRPr lang="en-US" sz="700" dirty="0">
                <a:solidFill>
                  <a:srgbClr val="4C4C4C"/>
                </a:solidFill>
              </a:endParaRPr>
            </a:p>
          </p:txBody>
        </p:sp>
        <p:grpSp>
          <p:nvGrpSpPr>
            <p:cNvPr id="15" name="Group 14"/>
            <p:cNvGrpSpPr/>
            <p:nvPr/>
          </p:nvGrpSpPr>
          <p:grpSpPr>
            <a:xfrm>
              <a:off x="5568482" y="1421345"/>
              <a:ext cx="3200400" cy="1510529"/>
              <a:chOff x="5410200" y="1311959"/>
              <a:chExt cx="3200400" cy="1510529"/>
            </a:xfrm>
          </p:grpSpPr>
          <p:sp>
            <p:nvSpPr>
              <p:cNvPr id="22" name="TextBox 21"/>
              <p:cNvSpPr txBox="1"/>
              <p:nvPr/>
            </p:nvSpPr>
            <p:spPr>
              <a:xfrm>
                <a:off x="5410200" y="1311959"/>
                <a:ext cx="3200400" cy="395876"/>
              </a:xfrm>
              <a:prstGeom prst="rect">
                <a:avLst/>
              </a:prstGeom>
              <a:solidFill>
                <a:srgbClr val="F2F2F2"/>
              </a:solidFill>
              <a:ln w="19050">
                <a:solidFill>
                  <a:srgbClr val="4C4C4C"/>
                </a:solidFill>
              </a:ln>
            </p:spPr>
            <p:txBody>
              <a:bodyPr wrap="square" rtlCol="0" anchor="ctr">
                <a:spAutoFit/>
              </a:bodyPr>
              <a:lstStyle/>
              <a:p>
                <a:pPr algn="ctr"/>
                <a:r>
                  <a:rPr lang="en-US" sz="700" dirty="0" smtClean="0">
                    <a:solidFill>
                      <a:srgbClr val="4C4C4C"/>
                    </a:solidFill>
                  </a:rPr>
                  <a:t>what is it to accomplish?</a:t>
                </a:r>
                <a:endParaRPr lang="en-US" sz="700" dirty="0">
                  <a:solidFill>
                    <a:srgbClr val="4C4C4C"/>
                  </a:solidFill>
                </a:endParaRPr>
              </a:p>
            </p:txBody>
          </p:sp>
          <p:sp>
            <p:nvSpPr>
              <p:cNvPr id="23" name="TextBox 22"/>
              <p:cNvSpPr txBox="1"/>
              <p:nvPr/>
            </p:nvSpPr>
            <p:spPr>
              <a:xfrm>
                <a:off x="5410200" y="2426612"/>
                <a:ext cx="3200400" cy="395876"/>
              </a:xfrm>
              <a:prstGeom prst="rect">
                <a:avLst/>
              </a:prstGeom>
              <a:solidFill>
                <a:srgbClr val="F2F2F2"/>
              </a:solidFill>
              <a:ln w="19050">
                <a:solidFill>
                  <a:srgbClr val="4C4C4C"/>
                </a:solidFill>
              </a:ln>
            </p:spPr>
            <p:txBody>
              <a:bodyPr wrap="square" rtlCol="0" anchor="ctr">
                <a:spAutoFit/>
              </a:bodyPr>
              <a:lstStyle/>
              <a:p>
                <a:pPr algn="ctr"/>
                <a:r>
                  <a:rPr lang="en-US" sz="700" dirty="0" smtClean="0">
                    <a:solidFill>
                      <a:srgbClr val="4C4C4C"/>
                    </a:solidFill>
                  </a:rPr>
                  <a:t>how does one interact with it?</a:t>
                </a:r>
                <a:endParaRPr lang="en-US" sz="700" dirty="0">
                  <a:solidFill>
                    <a:srgbClr val="4C4C4C"/>
                  </a:solidFill>
                </a:endParaRPr>
              </a:p>
            </p:txBody>
          </p:sp>
        </p:grpSp>
        <p:grpSp>
          <p:nvGrpSpPr>
            <p:cNvPr id="16" name="Group 15"/>
            <p:cNvGrpSpPr/>
            <p:nvPr/>
          </p:nvGrpSpPr>
          <p:grpSpPr>
            <a:xfrm>
              <a:off x="5568482" y="4187400"/>
              <a:ext cx="3200400" cy="1510532"/>
              <a:chOff x="5410200" y="4078014"/>
              <a:chExt cx="3200400" cy="1510532"/>
            </a:xfrm>
          </p:grpSpPr>
          <p:sp>
            <p:nvSpPr>
              <p:cNvPr id="20" name="TextBox 19"/>
              <p:cNvSpPr txBox="1"/>
              <p:nvPr/>
            </p:nvSpPr>
            <p:spPr>
              <a:xfrm>
                <a:off x="5410200" y="4078014"/>
                <a:ext cx="3200400" cy="395875"/>
              </a:xfrm>
              <a:prstGeom prst="rect">
                <a:avLst/>
              </a:prstGeom>
              <a:solidFill>
                <a:srgbClr val="F2F2F2"/>
              </a:solidFill>
              <a:ln w="19050">
                <a:solidFill>
                  <a:srgbClr val="4C4C4C"/>
                </a:solidFill>
              </a:ln>
            </p:spPr>
            <p:txBody>
              <a:bodyPr wrap="square" rtlCol="0" anchor="ctr">
                <a:spAutoFit/>
              </a:bodyPr>
              <a:lstStyle/>
              <a:p>
                <a:pPr algn="ctr"/>
                <a:r>
                  <a:rPr lang="en-US" sz="700" dirty="0" smtClean="0">
                    <a:solidFill>
                      <a:srgbClr val="4C4C4C"/>
                    </a:solidFill>
                  </a:rPr>
                  <a:t>what is its conceptual core?</a:t>
                </a:r>
                <a:endParaRPr lang="en-US" sz="700" dirty="0">
                  <a:solidFill>
                    <a:srgbClr val="4C4C4C"/>
                  </a:solidFill>
                </a:endParaRPr>
              </a:p>
            </p:txBody>
          </p:sp>
          <p:sp>
            <p:nvSpPr>
              <p:cNvPr id="21" name="TextBox 20"/>
              <p:cNvSpPr txBox="1"/>
              <p:nvPr/>
            </p:nvSpPr>
            <p:spPr>
              <a:xfrm>
                <a:off x="5410200" y="5192671"/>
                <a:ext cx="3200400" cy="395875"/>
              </a:xfrm>
              <a:prstGeom prst="rect">
                <a:avLst/>
              </a:prstGeom>
              <a:solidFill>
                <a:srgbClr val="F2F2F2"/>
              </a:solidFill>
              <a:ln w="19050">
                <a:solidFill>
                  <a:srgbClr val="4C4C4C"/>
                </a:solidFill>
              </a:ln>
            </p:spPr>
            <p:txBody>
              <a:bodyPr wrap="square" rtlCol="0" anchor="ctr">
                <a:spAutoFit/>
              </a:bodyPr>
              <a:lstStyle/>
              <a:p>
                <a:pPr algn="ctr"/>
                <a:r>
                  <a:rPr lang="en-US" sz="700" dirty="0" smtClean="0">
                    <a:solidFill>
                      <a:srgbClr val="4C4C4C"/>
                    </a:solidFill>
                  </a:rPr>
                  <a:t>what are its implementation details?</a:t>
                </a:r>
                <a:endParaRPr lang="en-US" sz="700" dirty="0">
                  <a:solidFill>
                    <a:srgbClr val="4C4C4C"/>
                  </a:solidFill>
                </a:endParaRPr>
              </a:p>
            </p:txBody>
          </p:sp>
        </p:grpSp>
        <p:cxnSp>
          <p:nvCxnSpPr>
            <p:cNvPr id="17" name="Straight Arrow Connector 16"/>
            <p:cNvCxnSpPr>
              <a:stCxn id="24" idx="3"/>
              <a:endCxn id="23" idx="1"/>
            </p:cNvCxnSpPr>
            <p:nvPr/>
          </p:nvCxnSpPr>
          <p:spPr>
            <a:xfrm>
              <a:off x="5029199" y="2176612"/>
              <a:ext cx="539283" cy="557325"/>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endCxn id="20" idx="1"/>
            </p:cNvCxnSpPr>
            <p:nvPr/>
          </p:nvCxnSpPr>
          <p:spPr>
            <a:xfrm flipV="1">
              <a:off x="5029201" y="4385338"/>
              <a:ext cx="539281" cy="557338"/>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25" idx="3"/>
              <a:endCxn id="21" idx="1"/>
            </p:cNvCxnSpPr>
            <p:nvPr/>
          </p:nvCxnSpPr>
          <p:spPr>
            <a:xfrm>
              <a:off x="5029201" y="4942665"/>
              <a:ext cx="539281" cy="557330"/>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6" name="Straight Connector 5"/>
          <p:cNvCxnSpPr/>
          <p:nvPr/>
        </p:nvCxnSpPr>
        <p:spPr>
          <a:xfrm>
            <a:off x="5607726" y="1582788"/>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745837" y="1582788"/>
            <a:ext cx="0" cy="619948"/>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5731548" y="2202736"/>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869659" y="1582788"/>
            <a:ext cx="0" cy="619948"/>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5855370" y="1582788"/>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5993481" y="1582789"/>
            <a:ext cx="0" cy="145448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5979192" y="3037269"/>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117303" y="1582789"/>
            <a:ext cx="0" cy="145448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6103014" y="1582788"/>
            <a:ext cx="152400" cy="0"/>
          </a:xfrm>
          <a:prstGeom prst="line">
            <a:avLst/>
          </a:prstGeom>
          <a:ln w="28575">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6255414" y="1584230"/>
            <a:ext cx="152400" cy="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6764991" y="3037269"/>
            <a:ext cx="0" cy="619948"/>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6750702" y="3657217"/>
            <a:ext cx="152400" cy="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6888813" y="3037269"/>
            <a:ext cx="0" cy="619948"/>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6503058" y="1584230"/>
            <a:ext cx="152400" cy="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6641169" y="1584230"/>
            <a:ext cx="0" cy="145448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6626880" y="3038710"/>
            <a:ext cx="152400" cy="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6874524" y="3037269"/>
            <a:ext cx="152400" cy="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7012635" y="3038710"/>
            <a:ext cx="0" cy="619948"/>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6998346" y="3658658"/>
            <a:ext cx="152400" cy="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6393525" y="1582788"/>
            <a:ext cx="0" cy="619948"/>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6379236" y="2202736"/>
            <a:ext cx="152400" cy="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6517347" y="1582788"/>
            <a:ext cx="0" cy="619948"/>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7136457" y="2202736"/>
            <a:ext cx="0" cy="145448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7122168" y="2202735"/>
            <a:ext cx="152400" cy="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7274568" y="2204177"/>
            <a:ext cx="152400" cy="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7426968" y="2202431"/>
            <a:ext cx="152400" cy="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565079" y="2197801"/>
            <a:ext cx="0" cy="619948"/>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7550790" y="2823574"/>
            <a:ext cx="152400" cy="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7688901" y="2203626"/>
            <a:ext cx="0" cy="619948"/>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7672499" y="2203626"/>
            <a:ext cx="152400" cy="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7810610" y="1583678"/>
            <a:ext cx="0" cy="619948"/>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7796321" y="1583678"/>
            <a:ext cx="152400" cy="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7934432" y="1585805"/>
            <a:ext cx="0" cy="2066477"/>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7922256" y="3654785"/>
            <a:ext cx="152400" cy="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8060367" y="2198863"/>
            <a:ext cx="0" cy="1454480"/>
          </a:xfrm>
          <a:prstGeom prst="line">
            <a:avLst/>
          </a:prstGeom>
          <a:ln w="28575">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8046078" y="2198862"/>
            <a:ext cx="152400" cy="0"/>
          </a:xfrm>
          <a:prstGeom prst="line">
            <a:avLst/>
          </a:prstGeom>
          <a:ln w="28575">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 name="Straight Arrow Connector 3"/>
          <p:cNvCxnSpPr/>
          <p:nvPr/>
        </p:nvCxnSpPr>
        <p:spPr>
          <a:xfrm flipH="1">
            <a:off x="6296473" y="4123579"/>
            <a:ext cx="1874367" cy="0"/>
          </a:xfrm>
          <a:prstGeom prst="straightConnector1">
            <a:avLst/>
          </a:prstGeom>
          <a:ln w="28575">
            <a:solidFill>
              <a:srgbClr val="F322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331614" y="1701110"/>
            <a:ext cx="1839226" cy="183922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6324112" y="1701110"/>
            <a:ext cx="1839226" cy="183922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61" name="Content Placeholder 2"/>
          <p:cNvSpPr>
            <a:spLocks noGrp="1"/>
          </p:cNvSpPr>
          <p:nvPr>
            <p:ph sz="half" idx="1"/>
          </p:nvPr>
        </p:nvSpPr>
        <p:spPr>
          <a:xfrm>
            <a:off x="381000" y="5029200"/>
            <a:ext cx="8382000" cy="1249363"/>
          </a:xfrm>
        </p:spPr>
        <p:txBody>
          <a:bodyPr>
            <a:normAutofit/>
          </a:bodyPr>
          <a:lstStyle/>
          <a:p>
            <a:r>
              <a:rPr lang="en-US" dirty="0" smtClean="0"/>
              <a:t>Strive to minimize </a:t>
            </a:r>
            <a:r>
              <a:rPr lang="en-US" dirty="0"/>
              <a:t>backtracking more than absolutely necessary</a:t>
            </a:r>
          </a:p>
          <a:p>
            <a:r>
              <a:rPr lang="en-US" dirty="0" smtClean="0"/>
              <a:t>Strive to minimize backtracking later than absolutely necessary</a:t>
            </a:r>
          </a:p>
        </p:txBody>
      </p:sp>
    </p:spTree>
    <p:extLst>
      <p:ext uri="{BB962C8B-B14F-4D97-AF65-F5344CB8AC3E}">
        <p14:creationId xmlns:p14="http://schemas.microsoft.com/office/powerpoint/2010/main" val="14905739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an instant message system</a:t>
            </a:r>
            <a:endParaRPr lang="en-US" dirty="0"/>
          </a:p>
        </p:txBody>
      </p:sp>
    </p:spTree>
    <p:extLst>
      <p:ext uri="{BB962C8B-B14F-4D97-AF65-F5344CB8AC3E}">
        <p14:creationId xmlns:p14="http://schemas.microsoft.com/office/powerpoint/2010/main" val="114765156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a word processor</a:t>
            </a:r>
            <a:endParaRPr lang="en-US" dirty="0"/>
          </a:p>
        </p:txBody>
      </p:sp>
    </p:spTree>
    <p:extLst>
      <p:ext uri="{BB962C8B-B14F-4D97-AF65-F5344CB8AC3E}">
        <p14:creationId xmlns:p14="http://schemas.microsoft.com/office/powerpoint/2010/main" val="215813978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the software to fly a drone</a:t>
            </a:r>
            <a:endParaRPr lang="en-US" dirty="0"/>
          </a:p>
        </p:txBody>
      </p:sp>
    </p:spTree>
    <p:extLst>
      <p:ext uri="{BB962C8B-B14F-4D97-AF65-F5344CB8AC3E}">
        <p14:creationId xmlns:p14="http://schemas.microsoft.com/office/powerpoint/2010/main" val="81036188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studio 1</a:t>
            </a:r>
            <a:endParaRPr lang="en-US" dirty="0"/>
          </a:p>
        </p:txBody>
      </p:sp>
      <p:sp>
        <p:nvSpPr>
          <p:cNvPr id="3" name="Content Placeholder 2"/>
          <p:cNvSpPr>
            <a:spLocks noGrp="1"/>
          </p:cNvSpPr>
          <p:nvPr>
            <p:ph sz="half" idx="1"/>
          </p:nvPr>
        </p:nvSpPr>
        <p:spPr/>
        <p:txBody>
          <a:bodyPr/>
          <a:lstStyle/>
          <a:p>
            <a:r>
              <a:rPr lang="en-US" dirty="0" smtClean="0"/>
              <a:t>Your client is </a:t>
            </a:r>
            <a:r>
              <a:rPr lang="en-US" i="1" dirty="0" smtClean="0"/>
              <a:t>bigexpensivehome.com</a:t>
            </a:r>
            <a:r>
              <a:rPr lang="en-US" dirty="0" smtClean="0"/>
              <a:t>, a new home building company that is seeking to design and build smart homes.  The company has sought you out, because you are an excellent designer, and has asked you to design a home automation system.  The company knows there are many different hardware gadgets, and has asked you to focus on the software through which the home owners will control those gadgets.  All of the software design is in your hands.</a:t>
            </a:r>
          </a:p>
        </p:txBody>
      </p:sp>
    </p:spTree>
    <p:extLst>
      <p:ext uri="{BB962C8B-B14F-4D97-AF65-F5344CB8AC3E}">
        <p14:creationId xmlns:p14="http://schemas.microsoft.com/office/powerpoint/2010/main" val="106638627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studio 1</a:t>
            </a:r>
            <a:endParaRPr lang="en-US" dirty="0"/>
          </a:p>
        </p:txBody>
      </p:sp>
      <p:sp>
        <p:nvSpPr>
          <p:cNvPr id="3" name="Content Placeholder 2"/>
          <p:cNvSpPr>
            <a:spLocks noGrp="1"/>
          </p:cNvSpPr>
          <p:nvPr>
            <p:ph sz="half" idx="1"/>
          </p:nvPr>
        </p:nvSpPr>
        <p:spPr/>
        <p:txBody>
          <a:bodyPr/>
          <a:lstStyle/>
          <a:p>
            <a:r>
              <a:rPr lang="en-US" dirty="0" smtClean="0"/>
              <a:t>Identify the audience and other stakeholders</a:t>
            </a:r>
          </a:p>
          <a:p>
            <a:endParaRPr lang="en-US" dirty="0"/>
          </a:p>
          <a:p>
            <a:r>
              <a:rPr lang="en-US" dirty="0" smtClean="0"/>
              <a:t>Identify possible goals, constraints, and assumptions</a:t>
            </a:r>
          </a:p>
          <a:p>
            <a:endParaRPr lang="en-US" dirty="0"/>
          </a:p>
          <a:p>
            <a:r>
              <a:rPr lang="en-US" dirty="0" smtClean="0"/>
              <a:t>Bring </a:t>
            </a:r>
            <a:r>
              <a:rPr lang="en-US" i="1" dirty="0" smtClean="0"/>
              <a:t>two </a:t>
            </a:r>
            <a:r>
              <a:rPr lang="en-US" dirty="0" smtClean="0"/>
              <a:t>printed copies to discussion, Friday</a:t>
            </a:r>
          </a:p>
          <a:p>
            <a:pPr lvl="1"/>
            <a:r>
              <a:rPr lang="en-US" dirty="0" smtClean="0"/>
              <a:t>one for the TAs</a:t>
            </a:r>
          </a:p>
          <a:p>
            <a:pPr lvl="1"/>
            <a:r>
              <a:rPr lang="en-US" dirty="0" smtClean="0"/>
              <a:t>one for your group</a:t>
            </a:r>
            <a:endParaRPr lang="en-US" dirty="0"/>
          </a:p>
        </p:txBody>
      </p:sp>
    </p:spTree>
    <p:extLst>
      <p:ext uri="{BB962C8B-B14F-4D97-AF65-F5344CB8AC3E}">
        <p14:creationId xmlns:p14="http://schemas.microsoft.com/office/powerpoint/2010/main" val="20847354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sz="half" idx="1"/>
          </p:nvPr>
        </p:nvSpPr>
        <p:spPr/>
        <p:txBody>
          <a:bodyPr/>
          <a:lstStyle/>
          <a:p>
            <a:r>
              <a:rPr lang="en-US" dirty="0" smtClean="0"/>
              <a:t>Design cycle</a:t>
            </a:r>
          </a:p>
          <a:p>
            <a:endParaRPr lang="en-US" dirty="0"/>
          </a:p>
          <a:p>
            <a:r>
              <a:rPr lang="en-US" dirty="0" smtClean="0"/>
              <a:t>Design practice</a:t>
            </a:r>
          </a:p>
          <a:p>
            <a:endParaRPr lang="en-US" dirty="0"/>
          </a:p>
          <a:p>
            <a:r>
              <a:rPr lang="en-US" dirty="0" smtClean="0"/>
              <a:t>Design studio 1</a:t>
            </a:r>
          </a:p>
        </p:txBody>
      </p:sp>
    </p:spTree>
    <p:extLst>
      <p:ext uri="{BB962C8B-B14F-4D97-AF65-F5344CB8AC3E}">
        <p14:creationId xmlns:p14="http://schemas.microsoft.com/office/powerpoint/2010/main" val="31659504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types of software design</a:t>
            </a:r>
            <a:endParaRPr lang="en-US" dirty="0"/>
          </a:p>
        </p:txBody>
      </p:sp>
      <p:cxnSp>
        <p:nvCxnSpPr>
          <p:cNvPr id="20" name="Straight Arrow Connector 19"/>
          <p:cNvCxnSpPr>
            <a:stCxn id="24" idx="3"/>
            <a:endCxn id="28" idx="1"/>
          </p:cNvCxnSpPr>
          <p:nvPr/>
        </p:nvCxnSpPr>
        <p:spPr>
          <a:xfrm flipV="1">
            <a:off x="5029200" y="1619288"/>
            <a:ext cx="539282" cy="557326"/>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26" idx="3"/>
            <a:endCxn id="25" idx="1"/>
          </p:cNvCxnSpPr>
          <p:nvPr/>
        </p:nvCxnSpPr>
        <p:spPr>
          <a:xfrm>
            <a:off x="2345883" y="3559641"/>
            <a:ext cx="539283" cy="1383028"/>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26" idx="3"/>
            <a:endCxn id="24" idx="1"/>
          </p:cNvCxnSpPr>
          <p:nvPr/>
        </p:nvCxnSpPr>
        <p:spPr>
          <a:xfrm flipV="1">
            <a:off x="2345883" y="2176614"/>
            <a:ext cx="539282" cy="1383027"/>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23" name="Group 22"/>
          <p:cNvGrpSpPr/>
          <p:nvPr/>
        </p:nvGrpSpPr>
        <p:grpSpPr>
          <a:xfrm>
            <a:off x="2885165" y="2007337"/>
            <a:ext cx="2144036" cy="3104609"/>
            <a:chOff x="2438399" y="1897951"/>
            <a:chExt cx="2144036" cy="3104609"/>
          </a:xfrm>
        </p:grpSpPr>
        <p:sp>
          <p:nvSpPr>
            <p:cNvPr id="24" name="TextBox 23"/>
            <p:cNvSpPr txBox="1"/>
            <p:nvPr/>
          </p:nvSpPr>
          <p:spPr>
            <a:xfrm>
              <a:off x="2438399" y="1897951"/>
              <a:ext cx="2144035"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4C4C4C"/>
                  </a:solidFill>
                </a:rPr>
                <a:t>satisfactory experience</a:t>
              </a:r>
              <a:endParaRPr lang="en-US" sz="1600" dirty="0">
                <a:solidFill>
                  <a:srgbClr val="4C4C4C"/>
                </a:solidFill>
              </a:endParaRPr>
            </a:p>
          </p:txBody>
        </p:sp>
        <p:sp>
          <p:nvSpPr>
            <p:cNvPr id="25" name="TextBox 24"/>
            <p:cNvSpPr txBox="1"/>
            <p:nvPr/>
          </p:nvSpPr>
          <p:spPr>
            <a:xfrm>
              <a:off x="2438400" y="4664006"/>
              <a:ext cx="2144035"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4C4C4C"/>
                  </a:solidFill>
                </a:rPr>
                <a:t>plan for realization</a:t>
              </a:r>
              <a:endParaRPr lang="en-US" sz="1600" dirty="0">
                <a:solidFill>
                  <a:srgbClr val="4C4C4C"/>
                </a:solidFill>
              </a:endParaRPr>
            </a:p>
          </p:txBody>
        </p:sp>
      </p:grpSp>
      <p:sp>
        <p:nvSpPr>
          <p:cNvPr id="26" name="TextBox 25"/>
          <p:cNvSpPr txBox="1"/>
          <p:nvPr/>
        </p:nvSpPr>
        <p:spPr>
          <a:xfrm>
            <a:off x="310682" y="3390364"/>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4C4C4C"/>
                </a:solidFill>
              </a:rPr>
              <a:t>change in the world</a:t>
            </a:r>
            <a:endParaRPr lang="en-US" sz="1600" dirty="0">
              <a:solidFill>
                <a:srgbClr val="4C4C4C"/>
              </a:solidFill>
            </a:endParaRPr>
          </a:p>
        </p:txBody>
      </p:sp>
      <p:grpSp>
        <p:nvGrpSpPr>
          <p:cNvPr id="27" name="Group 26"/>
          <p:cNvGrpSpPr/>
          <p:nvPr/>
        </p:nvGrpSpPr>
        <p:grpSpPr>
          <a:xfrm>
            <a:off x="5568482" y="1450011"/>
            <a:ext cx="3200400" cy="1453206"/>
            <a:chOff x="5410200" y="1340625"/>
            <a:chExt cx="3200400" cy="1453206"/>
          </a:xfrm>
        </p:grpSpPr>
        <p:sp>
          <p:nvSpPr>
            <p:cNvPr id="28" name="TextBox 27"/>
            <p:cNvSpPr txBox="1"/>
            <p:nvPr/>
          </p:nvSpPr>
          <p:spPr>
            <a:xfrm>
              <a:off x="5410200" y="1340625"/>
              <a:ext cx="3200400"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4C4C4C"/>
                  </a:solidFill>
                </a:rPr>
                <a:t>what is it to accomplish?</a:t>
              </a:r>
              <a:endParaRPr lang="en-US" sz="1600" dirty="0">
                <a:solidFill>
                  <a:srgbClr val="4C4C4C"/>
                </a:solidFill>
              </a:endParaRPr>
            </a:p>
          </p:txBody>
        </p:sp>
        <p:sp>
          <p:nvSpPr>
            <p:cNvPr id="29" name="TextBox 28"/>
            <p:cNvSpPr txBox="1"/>
            <p:nvPr/>
          </p:nvSpPr>
          <p:spPr>
            <a:xfrm>
              <a:off x="5410200" y="2455277"/>
              <a:ext cx="3200400"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4C4C4C"/>
                  </a:solidFill>
                </a:rPr>
                <a:t>how does one interact with it?</a:t>
              </a:r>
              <a:endParaRPr lang="en-US" sz="1600" dirty="0">
                <a:solidFill>
                  <a:srgbClr val="4C4C4C"/>
                </a:solidFill>
              </a:endParaRPr>
            </a:p>
          </p:txBody>
        </p:sp>
      </p:grpSp>
      <p:grpSp>
        <p:nvGrpSpPr>
          <p:cNvPr id="30" name="Group 29"/>
          <p:cNvGrpSpPr/>
          <p:nvPr/>
        </p:nvGrpSpPr>
        <p:grpSpPr>
          <a:xfrm>
            <a:off x="5568482" y="4216066"/>
            <a:ext cx="3200400" cy="1453206"/>
            <a:chOff x="5410200" y="4106680"/>
            <a:chExt cx="3200400" cy="1453206"/>
          </a:xfrm>
        </p:grpSpPr>
        <p:sp>
          <p:nvSpPr>
            <p:cNvPr id="31" name="TextBox 30"/>
            <p:cNvSpPr txBox="1"/>
            <p:nvPr/>
          </p:nvSpPr>
          <p:spPr>
            <a:xfrm>
              <a:off x="5410200" y="4106680"/>
              <a:ext cx="3200400"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4C4C4C"/>
                  </a:solidFill>
                </a:rPr>
                <a:t>what is its conceptual core?</a:t>
              </a:r>
              <a:endParaRPr lang="en-US" sz="1600" dirty="0">
                <a:solidFill>
                  <a:srgbClr val="4C4C4C"/>
                </a:solidFill>
              </a:endParaRPr>
            </a:p>
          </p:txBody>
        </p:sp>
        <p:sp>
          <p:nvSpPr>
            <p:cNvPr id="32" name="TextBox 31"/>
            <p:cNvSpPr txBox="1"/>
            <p:nvPr/>
          </p:nvSpPr>
          <p:spPr>
            <a:xfrm>
              <a:off x="5410200" y="5221332"/>
              <a:ext cx="3200400"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4C4C4C"/>
                  </a:solidFill>
                </a:rPr>
                <a:t>what are its implementation details?</a:t>
              </a:r>
              <a:endParaRPr lang="en-US" sz="1600" dirty="0">
                <a:solidFill>
                  <a:srgbClr val="4C4C4C"/>
                </a:solidFill>
              </a:endParaRPr>
            </a:p>
          </p:txBody>
        </p:sp>
      </p:grpSp>
      <p:cxnSp>
        <p:nvCxnSpPr>
          <p:cNvPr id="33" name="Straight Arrow Connector 32"/>
          <p:cNvCxnSpPr>
            <a:stCxn id="24" idx="3"/>
            <a:endCxn id="29" idx="1"/>
          </p:cNvCxnSpPr>
          <p:nvPr/>
        </p:nvCxnSpPr>
        <p:spPr>
          <a:xfrm>
            <a:off x="5029200" y="2176614"/>
            <a:ext cx="539282" cy="557326"/>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endCxn id="31" idx="1"/>
          </p:cNvCxnSpPr>
          <p:nvPr/>
        </p:nvCxnSpPr>
        <p:spPr>
          <a:xfrm flipV="1">
            <a:off x="5029201" y="4385343"/>
            <a:ext cx="539281" cy="557326"/>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25" idx="3"/>
            <a:endCxn id="32" idx="1"/>
          </p:cNvCxnSpPr>
          <p:nvPr/>
        </p:nvCxnSpPr>
        <p:spPr>
          <a:xfrm>
            <a:off x="5029201" y="4942669"/>
            <a:ext cx="539281" cy="557326"/>
          </a:xfrm>
          <a:prstGeom prst="straightConnector1">
            <a:avLst/>
          </a:prstGeom>
          <a:ln w="1270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6225571" y="1786541"/>
            <a:ext cx="1886222" cy="369332"/>
          </a:xfrm>
          <a:prstGeom prst="rect">
            <a:avLst/>
          </a:prstGeom>
          <a:noFill/>
        </p:spPr>
        <p:txBody>
          <a:bodyPr wrap="none" rtlCol="0">
            <a:spAutoFit/>
          </a:bodyPr>
          <a:lstStyle/>
          <a:p>
            <a:r>
              <a:rPr lang="en-US" i="1" dirty="0">
                <a:solidFill>
                  <a:srgbClr val="F32200"/>
                </a:solidFill>
              </a:rPr>
              <a:t>a</a:t>
            </a:r>
            <a:r>
              <a:rPr lang="en-US" i="1" dirty="0" smtClean="0">
                <a:solidFill>
                  <a:srgbClr val="F32200"/>
                </a:solidFill>
              </a:rPr>
              <a:t>pplication design</a:t>
            </a:r>
            <a:endParaRPr lang="en-US" i="1" dirty="0">
              <a:solidFill>
                <a:srgbClr val="F32200"/>
              </a:solidFill>
            </a:endParaRPr>
          </a:p>
        </p:txBody>
      </p:sp>
      <p:sp>
        <p:nvSpPr>
          <p:cNvPr id="37" name="TextBox 36"/>
          <p:cNvSpPr txBox="1"/>
          <p:nvPr/>
        </p:nvSpPr>
        <p:spPr>
          <a:xfrm>
            <a:off x="6234644" y="2903217"/>
            <a:ext cx="1868077" cy="369332"/>
          </a:xfrm>
          <a:prstGeom prst="rect">
            <a:avLst/>
          </a:prstGeom>
          <a:noFill/>
        </p:spPr>
        <p:txBody>
          <a:bodyPr wrap="none" rtlCol="0">
            <a:spAutoFit/>
          </a:bodyPr>
          <a:lstStyle/>
          <a:p>
            <a:pPr algn="ctr"/>
            <a:r>
              <a:rPr lang="en-US" i="1" dirty="0" smtClean="0">
                <a:solidFill>
                  <a:srgbClr val="F32200"/>
                </a:solidFill>
              </a:rPr>
              <a:t>interaction design</a:t>
            </a:r>
            <a:endParaRPr lang="en-US" i="1" dirty="0">
              <a:solidFill>
                <a:srgbClr val="F32200"/>
              </a:solidFill>
            </a:endParaRPr>
          </a:p>
        </p:txBody>
      </p:sp>
      <p:sp>
        <p:nvSpPr>
          <p:cNvPr id="38" name="TextBox 37"/>
          <p:cNvSpPr txBox="1"/>
          <p:nvPr/>
        </p:nvSpPr>
        <p:spPr>
          <a:xfrm>
            <a:off x="6175109" y="4556477"/>
            <a:ext cx="1987147" cy="369332"/>
          </a:xfrm>
          <a:prstGeom prst="rect">
            <a:avLst/>
          </a:prstGeom>
          <a:noFill/>
        </p:spPr>
        <p:txBody>
          <a:bodyPr wrap="none" rtlCol="0">
            <a:spAutoFit/>
          </a:bodyPr>
          <a:lstStyle/>
          <a:p>
            <a:pPr algn="ctr"/>
            <a:r>
              <a:rPr lang="en-US" i="1" dirty="0" smtClean="0">
                <a:solidFill>
                  <a:srgbClr val="F32200"/>
                </a:solidFill>
              </a:rPr>
              <a:t>architecture design</a:t>
            </a:r>
            <a:endParaRPr lang="en-US" i="1" dirty="0">
              <a:solidFill>
                <a:srgbClr val="F32200"/>
              </a:solidFill>
            </a:endParaRPr>
          </a:p>
        </p:txBody>
      </p:sp>
      <p:sp>
        <p:nvSpPr>
          <p:cNvPr id="39" name="TextBox 38"/>
          <p:cNvSpPr txBox="1"/>
          <p:nvPr/>
        </p:nvSpPr>
        <p:spPr>
          <a:xfrm>
            <a:off x="5990635" y="5697016"/>
            <a:ext cx="2356094" cy="369332"/>
          </a:xfrm>
          <a:prstGeom prst="rect">
            <a:avLst/>
          </a:prstGeom>
          <a:noFill/>
        </p:spPr>
        <p:txBody>
          <a:bodyPr wrap="none" rtlCol="0">
            <a:spAutoFit/>
          </a:bodyPr>
          <a:lstStyle/>
          <a:p>
            <a:pPr algn="ctr"/>
            <a:r>
              <a:rPr lang="en-US" i="1" dirty="0">
                <a:solidFill>
                  <a:srgbClr val="F32200"/>
                </a:solidFill>
              </a:rPr>
              <a:t>i</a:t>
            </a:r>
            <a:r>
              <a:rPr lang="en-US" i="1" dirty="0" smtClean="0">
                <a:solidFill>
                  <a:srgbClr val="F32200"/>
                </a:solidFill>
              </a:rPr>
              <a:t>mplementation design</a:t>
            </a:r>
            <a:endParaRPr lang="en-US" i="1" dirty="0">
              <a:solidFill>
                <a:srgbClr val="F32200"/>
              </a:solidFill>
            </a:endParaRPr>
          </a:p>
        </p:txBody>
      </p:sp>
    </p:spTree>
    <p:extLst>
      <p:ext uri="{BB962C8B-B14F-4D97-AF65-F5344CB8AC3E}">
        <p14:creationId xmlns:p14="http://schemas.microsoft.com/office/powerpoint/2010/main" val="5572806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cycle</a:t>
            </a:r>
            <a:endParaRPr lang="en-US" dirty="0"/>
          </a:p>
        </p:txBody>
      </p:sp>
      <p:sp>
        <p:nvSpPr>
          <p:cNvPr id="5" name="TextBox 4"/>
          <p:cNvSpPr txBox="1"/>
          <p:nvPr/>
        </p:nvSpPr>
        <p:spPr>
          <a:xfrm>
            <a:off x="1371600" y="37823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analyze</a:t>
            </a:r>
            <a:endParaRPr lang="en-US" sz="1600" dirty="0">
              <a:solidFill>
                <a:srgbClr val="FF0000"/>
              </a:solidFill>
            </a:endParaRPr>
          </a:p>
        </p:txBody>
      </p:sp>
      <p:sp>
        <p:nvSpPr>
          <p:cNvPr id="6" name="TextBox 5"/>
          <p:cNvSpPr txBox="1"/>
          <p:nvPr/>
        </p:nvSpPr>
        <p:spPr>
          <a:xfrm>
            <a:off x="5638800" y="37823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evaluate</a:t>
            </a:r>
            <a:endParaRPr lang="en-US" sz="1600" dirty="0">
              <a:solidFill>
                <a:srgbClr val="FF0000"/>
              </a:solidFill>
            </a:endParaRPr>
          </a:p>
        </p:txBody>
      </p:sp>
      <p:sp>
        <p:nvSpPr>
          <p:cNvPr id="7" name="TextBox 6"/>
          <p:cNvSpPr txBox="1"/>
          <p:nvPr/>
        </p:nvSpPr>
        <p:spPr>
          <a:xfrm>
            <a:off x="3505200" y="19535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synthesize</a:t>
            </a:r>
            <a:endParaRPr lang="en-US" sz="1600" dirty="0">
              <a:solidFill>
                <a:srgbClr val="FF0000"/>
              </a:solidFill>
            </a:endParaRPr>
          </a:p>
        </p:txBody>
      </p:sp>
      <p:cxnSp>
        <p:nvCxnSpPr>
          <p:cNvPr id="13" name="Elbow Connector 12"/>
          <p:cNvCxnSpPr>
            <a:stCxn id="5" idx="0"/>
            <a:endCxn id="7" idx="1"/>
          </p:cNvCxnSpPr>
          <p:nvPr/>
        </p:nvCxnSpPr>
        <p:spPr>
          <a:xfrm rot="5400000" flipH="1" flipV="1">
            <a:off x="2117439" y="2394550"/>
            <a:ext cx="1659523" cy="1115999"/>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Elbow Connector 14"/>
          <p:cNvCxnSpPr>
            <a:stCxn id="7" idx="3"/>
            <a:endCxn id="6" idx="0"/>
          </p:cNvCxnSpPr>
          <p:nvPr/>
        </p:nvCxnSpPr>
        <p:spPr>
          <a:xfrm>
            <a:off x="5540401" y="2122787"/>
            <a:ext cx="1116000" cy="1659523"/>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6" idx="2"/>
            <a:endCxn id="5" idx="2"/>
          </p:cNvCxnSpPr>
          <p:nvPr/>
        </p:nvCxnSpPr>
        <p:spPr>
          <a:xfrm rot="5400000">
            <a:off x="4522801" y="1987264"/>
            <a:ext cx="12700" cy="4267200"/>
          </a:xfrm>
          <a:prstGeom prst="bentConnector3">
            <a:avLst>
              <a:gd name="adj1" fmla="val 7434780"/>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91371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cycle</a:t>
            </a:r>
            <a:endParaRPr lang="en-US" dirty="0"/>
          </a:p>
        </p:txBody>
      </p:sp>
      <p:sp>
        <p:nvSpPr>
          <p:cNvPr id="5" name="TextBox 4"/>
          <p:cNvSpPr txBox="1"/>
          <p:nvPr/>
        </p:nvSpPr>
        <p:spPr>
          <a:xfrm>
            <a:off x="1371600" y="37823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analyze</a:t>
            </a:r>
            <a:endParaRPr lang="en-US" sz="1600" dirty="0">
              <a:solidFill>
                <a:srgbClr val="FF0000"/>
              </a:solidFill>
            </a:endParaRPr>
          </a:p>
        </p:txBody>
      </p:sp>
      <p:sp>
        <p:nvSpPr>
          <p:cNvPr id="6" name="TextBox 5"/>
          <p:cNvSpPr txBox="1"/>
          <p:nvPr/>
        </p:nvSpPr>
        <p:spPr>
          <a:xfrm>
            <a:off x="5638800" y="37823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evaluate</a:t>
            </a:r>
            <a:endParaRPr lang="en-US" sz="1600" dirty="0">
              <a:solidFill>
                <a:srgbClr val="FF0000"/>
              </a:solidFill>
            </a:endParaRPr>
          </a:p>
        </p:txBody>
      </p:sp>
      <p:sp>
        <p:nvSpPr>
          <p:cNvPr id="7" name="TextBox 6"/>
          <p:cNvSpPr txBox="1"/>
          <p:nvPr/>
        </p:nvSpPr>
        <p:spPr>
          <a:xfrm>
            <a:off x="3505200" y="19535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smtClean="0">
                <a:solidFill>
                  <a:srgbClr val="FF0000"/>
                </a:solidFill>
              </a:rPr>
              <a:t>synthesize</a:t>
            </a:r>
            <a:endParaRPr lang="en-US" sz="1600" dirty="0">
              <a:solidFill>
                <a:srgbClr val="FF0000"/>
              </a:solidFill>
            </a:endParaRPr>
          </a:p>
        </p:txBody>
      </p:sp>
      <p:cxnSp>
        <p:nvCxnSpPr>
          <p:cNvPr id="13" name="Elbow Connector 12"/>
          <p:cNvCxnSpPr>
            <a:stCxn id="5" idx="0"/>
            <a:endCxn id="7" idx="1"/>
          </p:cNvCxnSpPr>
          <p:nvPr/>
        </p:nvCxnSpPr>
        <p:spPr>
          <a:xfrm rot="5400000" flipH="1" flipV="1">
            <a:off x="2117439" y="2394550"/>
            <a:ext cx="1659523" cy="1115999"/>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Elbow Connector 14"/>
          <p:cNvCxnSpPr>
            <a:stCxn id="7" idx="3"/>
            <a:endCxn id="6" idx="0"/>
          </p:cNvCxnSpPr>
          <p:nvPr/>
        </p:nvCxnSpPr>
        <p:spPr>
          <a:xfrm>
            <a:off x="5540401" y="2122787"/>
            <a:ext cx="1116000" cy="1659523"/>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6" idx="2"/>
            <a:endCxn id="5" idx="2"/>
          </p:cNvCxnSpPr>
          <p:nvPr/>
        </p:nvCxnSpPr>
        <p:spPr>
          <a:xfrm rot="5400000">
            <a:off x="4522801" y="1987264"/>
            <a:ext cx="12700" cy="4267200"/>
          </a:xfrm>
          <a:prstGeom prst="bentConnector3">
            <a:avLst>
              <a:gd name="adj1" fmla="val 7434780"/>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3539932" y="2666399"/>
            <a:ext cx="1946469" cy="1947070"/>
            <a:chOff x="3539932" y="2666399"/>
            <a:chExt cx="1946469" cy="1947070"/>
          </a:xfrm>
        </p:grpSpPr>
        <p:sp>
          <p:nvSpPr>
            <p:cNvPr id="21" name="Arc 20"/>
            <p:cNvSpPr/>
            <p:nvPr/>
          </p:nvSpPr>
          <p:spPr>
            <a:xfrm>
              <a:off x="3539932" y="2666399"/>
              <a:ext cx="1946468" cy="1946469"/>
            </a:xfrm>
            <a:prstGeom prst="arc">
              <a:avLst/>
            </a:prstGeom>
            <a:ln w="28575">
              <a:solidFill>
                <a:srgbClr val="F322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Arc 21"/>
            <p:cNvSpPr/>
            <p:nvPr/>
          </p:nvSpPr>
          <p:spPr>
            <a:xfrm flipV="1">
              <a:off x="3539932" y="2667000"/>
              <a:ext cx="1946468" cy="1946469"/>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Arc 22"/>
            <p:cNvSpPr/>
            <p:nvPr/>
          </p:nvSpPr>
          <p:spPr>
            <a:xfrm rot="16200000">
              <a:off x="3539932" y="2667000"/>
              <a:ext cx="1946469" cy="1946468"/>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Arc 23"/>
            <p:cNvSpPr/>
            <p:nvPr/>
          </p:nvSpPr>
          <p:spPr>
            <a:xfrm rot="5400000" flipV="1">
              <a:off x="3539932" y="2667000"/>
              <a:ext cx="1946469" cy="1946468"/>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 name="TextBox 2"/>
          <p:cNvSpPr txBox="1"/>
          <p:nvPr/>
        </p:nvSpPr>
        <p:spPr>
          <a:xfrm>
            <a:off x="3833845" y="2901270"/>
            <a:ext cx="1358642" cy="1477328"/>
          </a:xfrm>
          <a:prstGeom prst="rect">
            <a:avLst/>
          </a:prstGeom>
          <a:noFill/>
        </p:spPr>
        <p:txBody>
          <a:bodyPr wrap="none" rtlCol="0">
            <a:spAutoFit/>
          </a:bodyPr>
          <a:lstStyle/>
          <a:p>
            <a:pPr algn="ctr"/>
            <a:r>
              <a:rPr lang="en-US" i="1" dirty="0" smtClean="0"/>
              <a:t>goals</a:t>
            </a:r>
          </a:p>
          <a:p>
            <a:pPr algn="ctr"/>
            <a:r>
              <a:rPr lang="en-US" i="1" dirty="0" smtClean="0"/>
              <a:t>constraints</a:t>
            </a:r>
          </a:p>
          <a:p>
            <a:pPr algn="ctr"/>
            <a:r>
              <a:rPr lang="en-US" i="1" dirty="0" smtClean="0"/>
              <a:t>assumptions</a:t>
            </a:r>
          </a:p>
          <a:p>
            <a:pPr algn="ctr"/>
            <a:r>
              <a:rPr lang="en-US" i="1" dirty="0" smtClean="0"/>
              <a:t>decisions</a:t>
            </a:r>
          </a:p>
          <a:p>
            <a:pPr algn="ctr"/>
            <a:r>
              <a:rPr lang="en-US" i="1" dirty="0" smtClean="0"/>
              <a:t>ideas</a:t>
            </a:r>
            <a:endParaRPr lang="en-US" i="1" dirty="0"/>
          </a:p>
        </p:txBody>
      </p:sp>
    </p:spTree>
    <p:extLst>
      <p:ext uri="{BB962C8B-B14F-4D97-AF65-F5344CB8AC3E}">
        <p14:creationId xmlns:p14="http://schemas.microsoft.com/office/powerpoint/2010/main" val="37128250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sz="half" idx="1"/>
          </p:nvPr>
        </p:nvSpPr>
        <p:spPr/>
        <p:txBody>
          <a:bodyPr>
            <a:normAutofit/>
          </a:bodyPr>
          <a:lstStyle/>
          <a:p>
            <a:r>
              <a:rPr lang="en-US" dirty="0" smtClean="0"/>
              <a:t>A goal represents an explicit acknowledgment of a desired result that the eventual design solution must achieve</a:t>
            </a:r>
          </a:p>
          <a:p>
            <a:endParaRPr lang="en-US" dirty="0"/>
          </a:p>
          <a:p>
            <a:r>
              <a:rPr lang="en-US" dirty="0" smtClean="0"/>
              <a:t>Goals may be suggested by any of the stakeholders</a:t>
            </a:r>
          </a:p>
          <a:p>
            <a:pPr lvl="1"/>
            <a:r>
              <a:rPr lang="en-US" dirty="0"/>
              <a:t>c</a:t>
            </a:r>
            <a:r>
              <a:rPr lang="en-US" dirty="0" smtClean="0"/>
              <a:t>lient</a:t>
            </a:r>
          </a:p>
          <a:p>
            <a:pPr lvl="1"/>
            <a:r>
              <a:rPr lang="en-US" dirty="0"/>
              <a:t>o</a:t>
            </a:r>
            <a:r>
              <a:rPr lang="en-US" dirty="0" smtClean="0"/>
              <a:t>ther stakeholders</a:t>
            </a:r>
          </a:p>
          <a:p>
            <a:pPr lvl="1"/>
            <a:r>
              <a:rPr lang="en-US" dirty="0" smtClean="0"/>
              <a:t>audience</a:t>
            </a:r>
          </a:p>
          <a:p>
            <a:pPr lvl="1"/>
            <a:r>
              <a:rPr lang="en-US" dirty="0" smtClean="0"/>
              <a:t>designer</a:t>
            </a:r>
          </a:p>
          <a:p>
            <a:pPr lvl="1"/>
            <a:endParaRPr lang="en-US" dirty="0"/>
          </a:p>
          <a:p>
            <a:r>
              <a:rPr lang="en-US" dirty="0" smtClean="0"/>
              <a:t>Goals change over time, and may or may not be (partially) addressed by the current state of the design solution</a:t>
            </a:r>
          </a:p>
          <a:p>
            <a:pPr lvl="1"/>
            <a:endParaRPr lang="en-US" dirty="0"/>
          </a:p>
        </p:txBody>
      </p:sp>
    </p:spTree>
    <p:extLst>
      <p:ext uri="{BB962C8B-B14F-4D97-AF65-F5344CB8AC3E}">
        <p14:creationId xmlns:p14="http://schemas.microsoft.com/office/powerpoint/2010/main" val="38996331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Constraints</a:t>
            </a:r>
            <a:endParaRPr lang="en-US" dirty="0"/>
          </a:p>
        </p:txBody>
      </p:sp>
      <p:sp>
        <p:nvSpPr>
          <p:cNvPr id="3" name="Content Placeholder 2"/>
          <p:cNvSpPr>
            <a:spLocks noGrp="1"/>
          </p:cNvSpPr>
          <p:nvPr>
            <p:ph sz="half" idx="1"/>
          </p:nvPr>
        </p:nvSpPr>
        <p:spPr/>
        <p:txBody>
          <a:bodyPr>
            <a:normAutofit/>
          </a:bodyPr>
          <a:lstStyle/>
          <a:p>
            <a:r>
              <a:rPr lang="en-US" dirty="0" smtClean="0"/>
              <a:t>A constraint represents an explicit acknowledgment of a condition that restricts the design project</a:t>
            </a:r>
          </a:p>
          <a:p>
            <a:endParaRPr lang="en-US" dirty="0" smtClean="0"/>
          </a:p>
          <a:p>
            <a:r>
              <a:rPr lang="en-US" dirty="0" smtClean="0"/>
              <a:t>Constraints may be suggested by any of the stakeholders</a:t>
            </a:r>
          </a:p>
          <a:p>
            <a:pPr lvl="1"/>
            <a:r>
              <a:rPr lang="en-US" dirty="0" smtClean="0"/>
              <a:t>client</a:t>
            </a:r>
          </a:p>
          <a:p>
            <a:pPr lvl="1"/>
            <a:r>
              <a:rPr lang="en-US" dirty="0" smtClean="0"/>
              <a:t>other stakeholders</a:t>
            </a:r>
          </a:p>
          <a:p>
            <a:pPr lvl="1"/>
            <a:r>
              <a:rPr lang="en-US" dirty="0" smtClean="0"/>
              <a:t>audience</a:t>
            </a:r>
          </a:p>
          <a:p>
            <a:pPr lvl="1"/>
            <a:r>
              <a:rPr lang="en-US" dirty="0" smtClean="0"/>
              <a:t>designer</a:t>
            </a:r>
          </a:p>
          <a:p>
            <a:pPr lvl="1"/>
            <a:endParaRPr lang="en-US" dirty="0"/>
          </a:p>
          <a:p>
            <a:r>
              <a:rPr lang="en-US" dirty="0" smtClean="0"/>
              <a:t>Constraints change over time, and may or may not be (partially) met by the current state of the design project</a:t>
            </a:r>
            <a:endParaRPr lang="en-US" dirty="0"/>
          </a:p>
        </p:txBody>
      </p:sp>
    </p:spTree>
    <p:extLst>
      <p:ext uri="{BB962C8B-B14F-4D97-AF65-F5344CB8AC3E}">
        <p14:creationId xmlns:p14="http://schemas.microsoft.com/office/powerpoint/2010/main" val="4194475784"/>
      </p:ext>
    </p:extLst>
  </p:cSld>
  <p:clrMapOvr>
    <a:masterClrMapping/>
  </p:clrMapOvr>
  <p:timing>
    <p:tnLst>
      <p:par>
        <p:cTn id="1" dur="indefinite" restart="never" nodeType="tmRoot"/>
      </p:par>
    </p:tnLst>
  </p:timing>
</p:sld>
</file>

<file path=ppt/theme/theme1.xml><?xml version="1.0" encoding="utf-8"?>
<a:theme xmlns:a="http://schemas.openxmlformats.org/drawingml/2006/main" name="SDC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SDCL</Template>
  <TotalTime>1166</TotalTime>
  <Words>1245</Words>
  <Application>Microsoft Office PowerPoint</Application>
  <PresentationFormat>On-screen Show (4:3)</PresentationFormat>
  <Paragraphs>262</Paragraphs>
  <Slides>38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38</vt:i4>
      </vt:variant>
    </vt:vector>
  </HeadingPairs>
  <TitlesOfParts>
    <vt:vector size="41" baseType="lpstr">
      <vt:lpstr>Arial</vt:lpstr>
      <vt:lpstr>Calibri</vt:lpstr>
      <vt:lpstr>SDCL</vt:lpstr>
      <vt:lpstr>Informatics 121 Software Design I</vt:lpstr>
      <vt:lpstr>Discussion</vt:lpstr>
      <vt:lpstr>Intermezzo: what experts do</vt:lpstr>
      <vt:lpstr>Today</vt:lpstr>
      <vt:lpstr>Four types of software design</vt:lpstr>
      <vt:lpstr>Design cycle</vt:lpstr>
      <vt:lpstr>Design cycle</vt:lpstr>
      <vt:lpstr>Goals</vt:lpstr>
      <vt:lpstr>Constraints</vt:lpstr>
      <vt:lpstr>Assumptions</vt:lpstr>
      <vt:lpstr>Example assumptions</vt:lpstr>
      <vt:lpstr>Decisions</vt:lpstr>
      <vt:lpstr>Example decisions</vt:lpstr>
      <vt:lpstr>Idea</vt:lpstr>
      <vt:lpstr>Example ideas</vt:lpstr>
      <vt:lpstr>Design work</vt:lpstr>
      <vt:lpstr>Opportunistic versus rationalistic design work</vt:lpstr>
      <vt:lpstr>Mixed opportunistic and rationalistic design work</vt:lpstr>
      <vt:lpstr>Backtracking</vt:lpstr>
      <vt:lpstr>Backtracking</vt:lpstr>
      <vt:lpstr>Simultaneous exploration</vt:lpstr>
      <vt:lpstr>Design cycle at the macro level: design process</vt:lpstr>
      <vt:lpstr>Design process</vt:lpstr>
      <vt:lpstr>Waterfall</vt:lpstr>
      <vt:lpstr>Waterfall as a design process</vt:lpstr>
      <vt:lpstr>Agile</vt:lpstr>
      <vt:lpstr>Agile as a design process</vt:lpstr>
      <vt:lpstr>Other life cycle models</vt:lpstr>
      <vt:lpstr>Choosing a software life cycle</vt:lpstr>
      <vt:lpstr>Routine, adaptive, and original design projects</vt:lpstr>
      <vt:lpstr>Realistic design process</vt:lpstr>
      <vt:lpstr>Backtracking is inevitable here, too</vt:lpstr>
      <vt:lpstr>Minimize backtracking</vt:lpstr>
      <vt:lpstr>Design an instant message system</vt:lpstr>
      <vt:lpstr>Design a word processor</vt:lpstr>
      <vt:lpstr>Design the software to fly a drone</vt:lpstr>
      <vt:lpstr>Design studio 1</vt:lpstr>
      <vt:lpstr>Design studio 1</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 van der Hoek</dc:creator>
  <cp:lastModifiedBy>Andre van der Hoek</cp:lastModifiedBy>
  <cp:revision>142</cp:revision>
  <dcterms:created xsi:type="dcterms:W3CDTF">2011-04-22T07:09:34Z</dcterms:created>
  <dcterms:modified xsi:type="dcterms:W3CDTF">2014-10-14T18:26:22Z</dcterms:modified>
</cp:coreProperties>
</file>