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88" r:id="rId2"/>
    <p:sldId id="389" r:id="rId3"/>
    <p:sldId id="515" r:id="rId4"/>
    <p:sldId id="390" r:id="rId5"/>
    <p:sldId id="395" r:id="rId6"/>
    <p:sldId id="402" r:id="rId7"/>
    <p:sldId id="420" r:id="rId8"/>
    <p:sldId id="422" r:id="rId9"/>
    <p:sldId id="423" r:id="rId10"/>
    <p:sldId id="424" r:id="rId11"/>
    <p:sldId id="425" r:id="rId12"/>
    <p:sldId id="426" r:id="rId13"/>
    <p:sldId id="427" r:id="rId14"/>
    <p:sldId id="428" r:id="rId15"/>
    <p:sldId id="429" r:id="rId16"/>
    <p:sldId id="430" r:id="rId17"/>
    <p:sldId id="431" r:id="rId18"/>
    <p:sldId id="432" r:id="rId19"/>
    <p:sldId id="433" r:id="rId20"/>
    <p:sldId id="434" r:id="rId21"/>
    <p:sldId id="436" r:id="rId22"/>
    <p:sldId id="437" r:id="rId23"/>
    <p:sldId id="438" r:id="rId24"/>
    <p:sldId id="439" r:id="rId25"/>
    <p:sldId id="440" r:id="rId26"/>
    <p:sldId id="441" r:id="rId27"/>
    <p:sldId id="442" r:id="rId28"/>
    <p:sldId id="443" r:id="rId29"/>
    <p:sldId id="444" r:id="rId30"/>
    <p:sldId id="445" r:id="rId31"/>
    <p:sldId id="446" r:id="rId32"/>
    <p:sldId id="447" r:id="rId33"/>
    <p:sldId id="448" r:id="rId34"/>
    <p:sldId id="449" r:id="rId35"/>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4C4C"/>
    <a:srgbClr val="F32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2696" autoAdjust="0"/>
    <p:restoredTop sz="94660"/>
  </p:normalViewPr>
  <p:slideViewPr>
    <p:cSldViewPr>
      <p:cViewPr varScale="1">
        <p:scale>
          <a:sx n="127" d="100"/>
          <a:sy n="127" d="100"/>
        </p:scale>
        <p:origin x="786" y="90"/>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marker"/>
        <c:varyColors val="0"/>
        <c:ser>
          <c:idx val="0"/>
          <c:order val="0"/>
          <c:tx>
            <c:strRef>
              <c:f>Sheet1!$B$1</c:f>
              <c:strCache>
                <c:ptCount val="1"/>
                <c:pt idx="0">
                  <c:v>Tesla Model S</c:v>
                </c:pt>
              </c:strCache>
            </c:strRef>
          </c:tx>
          <c:marker>
            <c:symbol val="none"/>
          </c:marker>
          <c:cat>
            <c:strRef>
              <c:f>Sheet1!$A$2:$A$5</c:f>
              <c:strCache>
                <c:ptCount val="4"/>
                <c:pt idx="0">
                  <c:v>Miles per gallon</c:v>
                </c:pt>
                <c:pt idx="1">
                  <c:v>Range on a single refuel/recharge</c:v>
                </c:pt>
                <c:pt idx="2">
                  <c:v>Number of passengers</c:v>
                </c:pt>
                <c:pt idx="3">
                  <c:v>Number of doors</c:v>
                </c:pt>
              </c:strCache>
            </c:strRef>
          </c:cat>
          <c:val>
            <c:numRef>
              <c:f>Sheet1!$B$2:$B$5</c:f>
              <c:numCache>
                <c:formatCode>General</c:formatCode>
                <c:ptCount val="4"/>
                <c:pt idx="0">
                  <c:v>8.9</c:v>
                </c:pt>
                <c:pt idx="1">
                  <c:v>3</c:v>
                </c:pt>
                <c:pt idx="2">
                  <c:v>7</c:v>
                </c:pt>
                <c:pt idx="3">
                  <c:v>4</c:v>
                </c:pt>
              </c:numCache>
            </c:numRef>
          </c:val>
        </c:ser>
        <c:ser>
          <c:idx val="1"/>
          <c:order val="1"/>
          <c:tx>
            <c:strRef>
              <c:f>Sheet1!$C$1</c:f>
              <c:strCache>
                <c:ptCount val="1"/>
                <c:pt idx="0">
                  <c:v>Toyota Prius</c:v>
                </c:pt>
              </c:strCache>
            </c:strRef>
          </c:tx>
          <c:marker>
            <c:symbol val="none"/>
          </c:marker>
          <c:cat>
            <c:strRef>
              <c:f>Sheet1!$A$2:$A$5</c:f>
              <c:strCache>
                <c:ptCount val="4"/>
                <c:pt idx="0">
                  <c:v>Miles per gallon</c:v>
                </c:pt>
                <c:pt idx="1">
                  <c:v>Range on a single refuel/recharge</c:v>
                </c:pt>
                <c:pt idx="2">
                  <c:v>Number of passengers</c:v>
                </c:pt>
                <c:pt idx="3">
                  <c:v>Number of doors</c:v>
                </c:pt>
              </c:strCache>
            </c:strRef>
          </c:cat>
          <c:val>
            <c:numRef>
              <c:f>Sheet1!$C$2:$C$5</c:f>
              <c:numCache>
                <c:formatCode>General</c:formatCode>
                <c:ptCount val="4"/>
                <c:pt idx="0">
                  <c:v>5</c:v>
                </c:pt>
                <c:pt idx="1">
                  <c:v>5.4</c:v>
                </c:pt>
                <c:pt idx="2">
                  <c:v>5</c:v>
                </c:pt>
                <c:pt idx="3">
                  <c:v>4</c:v>
                </c:pt>
              </c:numCache>
            </c:numRef>
          </c:val>
        </c:ser>
        <c:ser>
          <c:idx val="2"/>
          <c:order val="2"/>
          <c:tx>
            <c:strRef>
              <c:f>Sheet1!$D$1</c:f>
              <c:strCache>
                <c:ptCount val="1"/>
                <c:pt idx="0">
                  <c:v>Volkswagen Beetle</c:v>
                </c:pt>
              </c:strCache>
            </c:strRef>
          </c:tx>
          <c:marker>
            <c:symbol val="none"/>
          </c:marker>
          <c:cat>
            <c:strRef>
              <c:f>Sheet1!$A$2:$A$5</c:f>
              <c:strCache>
                <c:ptCount val="4"/>
                <c:pt idx="0">
                  <c:v>Miles per gallon</c:v>
                </c:pt>
                <c:pt idx="1">
                  <c:v>Range on a single refuel/recharge</c:v>
                </c:pt>
                <c:pt idx="2">
                  <c:v>Number of passengers</c:v>
                </c:pt>
                <c:pt idx="3">
                  <c:v>Number of doors</c:v>
                </c:pt>
              </c:strCache>
            </c:strRef>
          </c:cat>
          <c:val>
            <c:numRef>
              <c:f>Sheet1!$D$2:$D$5</c:f>
              <c:numCache>
                <c:formatCode>General</c:formatCode>
                <c:ptCount val="4"/>
                <c:pt idx="0">
                  <c:v>3.2</c:v>
                </c:pt>
                <c:pt idx="1">
                  <c:v>5.94</c:v>
                </c:pt>
                <c:pt idx="2">
                  <c:v>4</c:v>
                </c:pt>
                <c:pt idx="3">
                  <c:v>4</c:v>
                </c:pt>
              </c:numCache>
            </c:numRef>
          </c:val>
        </c:ser>
        <c:dLbls>
          <c:showLegendKey val="0"/>
          <c:showVal val="0"/>
          <c:showCatName val="0"/>
          <c:showSerName val="0"/>
          <c:showPercent val="0"/>
          <c:showBubbleSize val="0"/>
        </c:dLbls>
        <c:axId val="463237600"/>
        <c:axId val="463238776"/>
      </c:radarChart>
      <c:catAx>
        <c:axId val="463237600"/>
        <c:scaling>
          <c:orientation val="minMax"/>
        </c:scaling>
        <c:delete val="0"/>
        <c:axPos val="b"/>
        <c:majorGridlines/>
        <c:numFmt formatCode="General" sourceLinked="1"/>
        <c:majorTickMark val="out"/>
        <c:minorTickMark val="none"/>
        <c:tickLblPos val="nextTo"/>
        <c:crossAx val="463238776"/>
        <c:crosses val="autoZero"/>
        <c:auto val="1"/>
        <c:lblAlgn val="ctr"/>
        <c:lblOffset val="100"/>
        <c:noMultiLvlLbl val="0"/>
      </c:catAx>
      <c:valAx>
        <c:axId val="463238776"/>
        <c:scaling>
          <c:orientation val="minMax"/>
        </c:scaling>
        <c:delete val="0"/>
        <c:axPos val="l"/>
        <c:majorGridlines/>
        <c:numFmt formatCode="General" sourceLinked="1"/>
        <c:majorTickMark val="cross"/>
        <c:minorTickMark val="none"/>
        <c:tickLblPos val="nextTo"/>
        <c:crossAx val="46323760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6FED7520-BF41-4E54-97AD-8EA3ED10F785}" type="datetimeFigureOut">
              <a:rPr lang="en-US" smtClean="0"/>
              <a:t>11/12/2014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408F7332-6F3C-43B0-9340-BC8646E52BFE}" type="slidenum">
              <a:rPr lang="en-US" smtClean="0"/>
              <a:t>‹#›</a:t>
            </a:fld>
            <a:endParaRPr lang="en-US"/>
          </a:p>
        </p:txBody>
      </p:sp>
    </p:spTree>
    <p:extLst>
      <p:ext uri="{BB962C8B-B14F-4D97-AF65-F5344CB8AC3E}">
        <p14:creationId xmlns:p14="http://schemas.microsoft.com/office/powerpoint/2010/main" val="384855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6</a:t>
            </a:fld>
            <a:endParaRPr lang="en-US"/>
          </a:p>
        </p:txBody>
      </p:sp>
    </p:spTree>
    <p:extLst>
      <p:ext uri="{BB962C8B-B14F-4D97-AF65-F5344CB8AC3E}">
        <p14:creationId xmlns:p14="http://schemas.microsoft.com/office/powerpoint/2010/main" val="3850166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text style</a:t>
            </a:r>
            <a:endParaRPr lang="en-US" dirty="0"/>
          </a:p>
        </p:txBody>
      </p:sp>
    </p:spTree>
    <p:extLst>
      <p:ext uri="{BB962C8B-B14F-4D97-AF65-F5344CB8AC3E}">
        <p14:creationId xmlns:p14="http://schemas.microsoft.com/office/powerpoint/2010/main" val="210466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43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23" name="Straight Connector 22"/>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9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7" name="Straight Connector 6"/>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sz="half" idx="1"/>
          </p:nvPr>
        </p:nvSpPr>
        <p:spPr>
          <a:xfrm>
            <a:off x="457200" y="1600200"/>
            <a:ext cx="81762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751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23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02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0" name="Straight Connector 9"/>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6" name="Straight Connector 5"/>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6" name="Straight Connector 15"/>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17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6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07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609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Box 12"/>
          <p:cNvSpPr txBox="1"/>
          <p:nvPr userDrawn="1"/>
        </p:nvSpPr>
        <p:spPr>
          <a:xfrm>
            <a:off x="3589206" y="6649759"/>
            <a:ext cx="1965603" cy="230832"/>
          </a:xfrm>
          <a:prstGeom prst="rect">
            <a:avLst/>
          </a:prstGeom>
          <a:noFill/>
        </p:spPr>
        <p:txBody>
          <a:bodyPr wrap="none" rtlCol="0">
            <a:spAutoFit/>
          </a:bodyPr>
          <a:lstStyle/>
          <a:p>
            <a:pPr algn="ctr"/>
            <a:r>
              <a:rPr lang="en-US" sz="900" b="1" dirty="0" smtClean="0">
                <a:solidFill>
                  <a:srgbClr val="F32200"/>
                </a:solidFill>
              </a:rPr>
              <a:t>Department of Informatics, UC Irvine</a:t>
            </a:r>
            <a:endParaRPr lang="en-US" sz="900" b="1" dirty="0">
              <a:solidFill>
                <a:srgbClr val="F32200"/>
              </a:solidFill>
            </a:endParaRPr>
          </a:p>
        </p:txBody>
      </p:sp>
      <p:sp>
        <p:nvSpPr>
          <p:cNvPr id="9" name="TextBox 8"/>
          <p:cNvSpPr txBox="1"/>
          <p:nvPr userDrawn="1"/>
        </p:nvSpPr>
        <p:spPr>
          <a:xfrm>
            <a:off x="0" y="6477000"/>
            <a:ext cx="914400" cy="461665"/>
          </a:xfrm>
          <a:prstGeom prst="rect">
            <a:avLst/>
          </a:prstGeom>
          <a:noFill/>
        </p:spPr>
        <p:txBody>
          <a:bodyPr wrap="square" rtlCol="0">
            <a:spAutoFit/>
          </a:bodyPr>
          <a:lstStyle/>
          <a:p>
            <a:r>
              <a:rPr lang="en-US" sz="2400" b="1" dirty="0" smtClean="0">
                <a:solidFill>
                  <a:srgbClr val="F32200"/>
                </a:solidFill>
              </a:rPr>
              <a:t>SDCL</a:t>
            </a:r>
            <a:endParaRPr lang="en-US" sz="2400" b="1" dirty="0">
              <a:solidFill>
                <a:srgbClr val="F32200"/>
              </a:solidFill>
            </a:endParaRPr>
          </a:p>
        </p:txBody>
      </p:sp>
      <p:sp>
        <p:nvSpPr>
          <p:cNvPr id="11" name="TextBox 10"/>
          <p:cNvSpPr txBox="1"/>
          <p:nvPr userDrawn="1"/>
        </p:nvSpPr>
        <p:spPr>
          <a:xfrm>
            <a:off x="645319" y="6649759"/>
            <a:ext cx="1396536" cy="230832"/>
          </a:xfrm>
          <a:prstGeom prst="rect">
            <a:avLst/>
          </a:prstGeom>
          <a:noFill/>
        </p:spPr>
        <p:txBody>
          <a:bodyPr wrap="none" rtlCol="0">
            <a:spAutoFit/>
          </a:bodyPr>
          <a:lstStyle/>
          <a:p>
            <a:r>
              <a:rPr lang="en-US" sz="900" b="1" dirty="0" smtClean="0">
                <a:solidFill>
                  <a:srgbClr val="4C4C4C"/>
                </a:solidFill>
              </a:rPr>
              <a:t>Collaboration</a:t>
            </a:r>
            <a:r>
              <a:rPr lang="en-US" sz="900" b="1" dirty="0" smtClean="0"/>
              <a:t> </a:t>
            </a:r>
            <a:r>
              <a:rPr lang="en-US" sz="900" b="1" dirty="0" smtClean="0">
                <a:solidFill>
                  <a:srgbClr val="4C4C4C"/>
                </a:solidFill>
              </a:rPr>
              <a:t>Laboratory</a:t>
            </a:r>
            <a:endParaRPr lang="en-US" sz="900" b="1" dirty="0">
              <a:solidFill>
                <a:srgbClr val="4C4C4C"/>
              </a:solidFill>
            </a:endParaRPr>
          </a:p>
        </p:txBody>
      </p:sp>
      <p:sp>
        <p:nvSpPr>
          <p:cNvPr id="10" name="TextBox 9"/>
          <p:cNvSpPr txBox="1"/>
          <p:nvPr userDrawn="1"/>
        </p:nvSpPr>
        <p:spPr>
          <a:xfrm>
            <a:off x="645319" y="6539298"/>
            <a:ext cx="1178528" cy="230832"/>
          </a:xfrm>
          <a:prstGeom prst="rect">
            <a:avLst/>
          </a:prstGeom>
          <a:noFill/>
        </p:spPr>
        <p:txBody>
          <a:bodyPr wrap="none" rtlCol="0">
            <a:spAutoFit/>
          </a:bodyPr>
          <a:lstStyle/>
          <a:p>
            <a:r>
              <a:rPr lang="en-US" sz="900" b="1" dirty="0" smtClean="0">
                <a:solidFill>
                  <a:srgbClr val="4C4C4C"/>
                </a:solidFill>
              </a:rPr>
              <a:t>Software Design and</a:t>
            </a:r>
            <a:endParaRPr lang="en-US" sz="900" b="1" dirty="0">
              <a:solidFill>
                <a:srgbClr val="4C4C4C"/>
              </a:solidFill>
            </a:endParaRPr>
          </a:p>
        </p:txBody>
      </p:sp>
      <p:sp>
        <p:nvSpPr>
          <p:cNvPr id="4" name="TextBox 3"/>
          <p:cNvSpPr txBox="1"/>
          <p:nvPr userDrawn="1"/>
        </p:nvSpPr>
        <p:spPr>
          <a:xfrm>
            <a:off x="7169150" y="6632916"/>
            <a:ext cx="1974850" cy="230832"/>
          </a:xfrm>
          <a:prstGeom prst="rect">
            <a:avLst/>
          </a:prstGeom>
          <a:noFill/>
        </p:spPr>
        <p:txBody>
          <a:bodyPr wrap="square" rtlCol="0">
            <a:spAutoFit/>
          </a:bodyPr>
          <a:lstStyle/>
          <a:p>
            <a:pPr algn="r"/>
            <a:r>
              <a:rPr lang="en-US" sz="900" b="1" dirty="0" smtClean="0">
                <a:solidFill>
                  <a:srgbClr val="F32200"/>
                </a:solidFill>
              </a:rPr>
              <a:t>sdcl.ics.uci.edu</a:t>
            </a:r>
            <a:r>
              <a:rPr lang="en-US" sz="900" b="1" baseline="0" dirty="0" smtClean="0">
                <a:solidFill>
                  <a:srgbClr val="F32200"/>
                </a:solidFill>
              </a:rPr>
              <a:t>  </a:t>
            </a:r>
            <a:fld id="{30ABF327-B19C-4A16-9796-EFEDB6CCAA30}" type="slidenum">
              <a:rPr lang="en-US" sz="900" b="1" smtClean="0">
                <a:solidFill>
                  <a:srgbClr val="F32200"/>
                </a:solidFill>
              </a:rPr>
              <a:pPr algn="r"/>
              <a:t>‹#›</a:t>
            </a:fld>
            <a:endParaRPr lang="en-US" sz="900" b="1" dirty="0">
              <a:solidFill>
                <a:srgbClr val="F32200"/>
              </a:solidFill>
            </a:endParaRPr>
          </a:p>
        </p:txBody>
      </p:sp>
    </p:spTree>
    <p:extLst>
      <p:ext uri="{BB962C8B-B14F-4D97-AF65-F5344CB8AC3E}">
        <p14:creationId xmlns:p14="http://schemas.microsoft.com/office/powerpoint/2010/main" val="26078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200" b="1" kern="1200">
          <a:solidFill>
            <a:srgbClr val="4C4C4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4C4C4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4C4C4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4C4C4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Informatics 121</a:t>
            </a:r>
            <a:br>
              <a:rPr lang="en-US" dirty="0" smtClean="0"/>
            </a:br>
            <a:r>
              <a:rPr lang="en-US" dirty="0" smtClean="0"/>
              <a:t>Software Design I</a:t>
            </a:r>
            <a:endParaRPr lang="en-US" dirty="0"/>
          </a:p>
        </p:txBody>
      </p:sp>
      <p:sp>
        <p:nvSpPr>
          <p:cNvPr id="3" name="Subtitle 2"/>
          <p:cNvSpPr>
            <a:spLocks noGrp="1"/>
          </p:cNvSpPr>
          <p:nvPr>
            <p:ph type="subTitle" idx="1"/>
          </p:nvPr>
        </p:nvSpPr>
        <p:spPr/>
        <p:txBody>
          <a:bodyPr>
            <a:normAutofit/>
          </a:bodyPr>
          <a:lstStyle/>
          <a:p>
            <a:r>
              <a:rPr lang="en-US" dirty="0" smtClean="0"/>
              <a:t>Lecture 7</a:t>
            </a:r>
            <a:br>
              <a:rPr lang="en-US" dirty="0" smtClean="0"/>
            </a:br>
            <a:endParaRPr lang="en-US" dirty="0" smtClean="0"/>
          </a:p>
          <a:p>
            <a:r>
              <a:rPr lang="en-US" sz="1400" i="1" dirty="0"/>
              <a:t>Duplication of course material for any commercial purpose without the explicit written permission of the professor is prohibited.</a:t>
            </a:r>
          </a:p>
          <a:p>
            <a:endParaRPr lang="en-US" dirty="0"/>
          </a:p>
        </p:txBody>
      </p:sp>
    </p:spTree>
    <p:extLst>
      <p:ext uri="{BB962C8B-B14F-4D97-AF65-F5344CB8AC3E}">
        <p14:creationId xmlns:p14="http://schemas.microsoft.com/office/powerpoint/2010/main" val="860632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2.gstatic.com/images?q=tbn:ANd9GcQLaPXWn6SwQn1xe4544upCNx_vffC0toUIXbIT2tqzQO8FBfXYyTwzWZu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196" y="3665840"/>
            <a:ext cx="2249427" cy="149146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Feature comparison</a:t>
            </a:r>
            <a:endParaRPr lang="en-US" dirty="0"/>
          </a:p>
        </p:txBody>
      </p:sp>
      <p:sp>
        <p:nvSpPr>
          <p:cNvPr id="3" name="Content Placeholder 2"/>
          <p:cNvSpPr>
            <a:spLocks noGrp="1"/>
          </p:cNvSpPr>
          <p:nvPr>
            <p:ph sz="half" idx="1"/>
          </p:nvPr>
        </p:nvSpPr>
        <p:spPr/>
        <p:txBody>
          <a:bodyPr/>
          <a:lstStyle/>
          <a:p>
            <a:r>
              <a:rPr lang="en-US" dirty="0" smtClean="0"/>
              <a:t>Feature comparison is the process of conducting research to learn </a:t>
            </a:r>
            <a:r>
              <a:rPr lang="en-US" dirty="0"/>
              <a:t>about the features of </a:t>
            </a:r>
            <a:r>
              <a:rPr lang="en-US" dirty="0" smtClean="0"/>
              <a:t>competing products</a:t>
            </a:r>
            <a:endParaRPr lang="en-US" dirty="0"/>
          </a:p>
          <a:p>
            <a:endParaRPr lang="en-US" dirty="0"/>
          </a:p>
        </p:txBody>
      </p:sp>
      <p:sp>
        <p:nvSpPr>
          <p:cNvPr id="4" name="TextBox 3"/>
          <p:cNvSpPr txBox="1"/>
          <p:nvPr/>
        </p:nvSpPr>
        <p:spPr>
          <a:xfrm>
            <a:off x="1136016" y="5182896"/>
            <a:ext cx="1465786" cy="369332"/>
          </a:xfrm>
          <a:prstGeom prst="rect">
            <a:avLst/>
          </a:prstGeom>
          <a:noFill/>
        </p:spPr>
        <p:txBody>
          <a:bodyPr wrap="none" rtlCol="0">
            <a:spAutoFit/>
          </a:bodyPr>
          <a:lstStyle/>
          <a:p>
            <a:r>
              <a:rPr lang="en-US" dirty="0" smtClean="0"/>
              <a:t>Tesla Model S</a:t>
            </a:r>
            <a:endParaRPr lang="en-US" dirty="0"/>
          </a:p>
        </p:txBody>
      </p:sp>
      <p:sp>
        <p:nvSpPr>
          <p:cNvPr id="5" name="TextBox 4"/>
          <p:cNvSpPr txBox="1"/>
          <p:nvPr/>
        </p:nvSpPr>
        <p:spPr>
          <a:xfrm>
            <a:off x="3796948" y="5182896"/>
            <a:ext cx="1321196" cy="369332"/>
          </a:xfrm>
          <a:prstGeom prst="rect">
            <a:avLst/>
          </a:prstGeom>
          <a:noFill/>
        </p:spPr>
        <p:txBody>
          <a:bodyPr wrap="none" rtlCol="0">
            <a:spAutoFit/>
          </a:bodyPr>
          <a:lstStyle/>
          <a:p>
            <a:r>
              <a:rPr lang="en-US" dirty="0" smtClean="0"/>
              <a:t>Toyota Prius</a:t>
            </a:r>
            <a:endParaRPr lang="en-US" dirty="0"/>
          </a:p>
        </p:txBody>
      </p:sp>
      <p:sp>
        <p:nvSpPr>
          <p:cNvPr id="6" name="TextBox 5"/>
          <p:cNvSpPr txBox="1"/>
          <p:nvPr/>
        </p:nvSpPr>
        <p:spPr>
          <a:xfrm>
            <a:off x="6193292" y="5182896"/>
            <a:ext cx="1942135" cy="369332"/>
          </a:xfrm>
          <a:prstGeom prst="rect">
            <a:avLst/>
          </a:prstGeom>
          <a:noFill/>
        </p:spPr>
        <p:txBody>
          <a:bodyPr wrap="none" rtlCol="0">
            <a:spAutoFit/>
          </a:bodyPr>
          <a:lstStyle/>
          <a:p>
            <a:r>
              <a:rPr lang="en-US" dirty="0" smtClean="0"/>
              <a:t>Volkswagen Beetle</a:t>
            </a:r>
            <a:endParaRPr lang="en-US" dirty="0"/>
          </a:p>
        </p:txBody>
      </p:sp>
      <p:pic>
        <p:nvPicPr>
          <p:cNvPr id="3076" name="Picture 4" descr="http://www.cleanmpg.com/photos/data/501/2006_Black_Toyota_Prius_I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4384" y="3665840"/>
            <a:ext cx="2446324" cy="149146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autoweek.com/storyimage/CW/20110613/CARNEWS/110619954/AR/0/Volkswagen-Beetle-Black-Turbo-201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21468" y="3665840"/>
            <a:ext cx="2485782" cy="1491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601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a:bodyPr>
          <a:lstStyle/>
          <a:p>
            <a:r>
              <a:rPr lang="en-US" dirty="0" smtClean="0"/>
              <a:t>Identify competitors and their products</a:t>
            </a:r>
          </a:p>
          <a:p>
            <a:endParaRPr lang="en-US" dirty="0" smtClean="0"/>
          </a:p>
          <a:p>
            <a:r>
              <a:rPr lang="en-US" dirty="0" smtClean="0"/>
              <a:t>Establish dimensions for comparison</a:t>
            </a:r>
          </a:p>
          <a:p>
            <a:endParaRPr lang="en-US" dirty="0"/>
          </a:p>
          <a:p>
            <a:r>
              <a:rPr lang="en-US" dirty="0" smtClean="0"/>
              <a:t>Conduct research</a:t>
            </a:r>
          </a:p>
          <a:p>
            <a:endParaRPr lang="en-US" dirty="0"/>
          </a:p>
          <a:p>
            <a:r>
              <a:rPr lang="en-US" dirty="0" smtClean="0"/>
              <a:t>Analyze results</a:t>
            </a:r>
          </a:p>
          <a:p>
            <a:endParaRPr lang="en-US" dirty="0"/>
          </a:p>
          <a:p>
            <a:endParaRPr lang="en-US" dirty="0"/>
          </a:p>
          <a:p>
            <a:endParaRPr lang="en-US" dirty="0" smtClean="0"/>
          </a:p>
          <a:p>
            <a:pPr lvl="1"/>
            <a:endParaRPr lang="en-US" dirty="0"/>
          </a:p>
        </p:txBody>
      </p:sp>
    </p:spTree>
    <p:extLst>
      <p:ext uri="{BB962C8B-B14F-4D97-AF65-F5344CB8AC3E}">
        <p14:creationId xmlns:p14="http://schemas.microsoft.com/office/powerpoint/2010/main" val="3216104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34400" cy="609600"/>
          </a:xfrm>
        </p:spPr>
        <p:txBody>
          <a:bodyPr>
            <a:normAutofit/>
          </a:bodyPr>
          <a:lstStyle/>
          <a:p>
            <a:r>
              <a:rPr lang="en-US" dirty="0" smtClean="0"/>
              <a:t>Example: identify competitors and their products</a:t>
            </a:r>
            <a:endParaRPr lang="en-US" dirty="0"/>
          </a:p>
        </p:txBody>
      </p:sp>
      <p:pic>
        <p:nvPicPr>
          <p:cNvPr id="11" name="Picture 2" descr="https://encrypted-tbn2.gstatic.com/images?q=tbn:ANd9GcQLaPXWn6SwQn1xe4544upCNx_vffC0toUIXbIT2tqzQO8FBfXYyTwzWZu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196" y="2647324"/>
            <a:ext cx="2249427" cy="149146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136016" y="4164380"/>
            <a:ext cx="1465786" cy="369332"/>
          </a:xfrm>
          <a:prstGeom prst="rect">
            <a:avLst/>
          </a:prstGeom>
          <a:noFill/>
        </p:spPr>
        <p:txBody>
          <a:bodyPr wrap="none" rtlCol="0">
            <a:spAutoFit/>
          </a:bodyPr>
          <a:lstStyle/>
          <a:p>
            <a:r>
              <a:rPr lang="en-US" dirty="0" smtClean="0"/>
              <a:t>Tesla Model S</a:t>
            </a:r>
            <a:endParaRPr lang="en-US" dirty="0"/>
          </a:p>
        </p:txBody>
      </p:sp>
      <p:sp>
        <p:nvSpPr>
          <p:cNvPr id="13" name="TextBox 12"/>
          <p:cNvSpPr txBox="1"/>
          <p:nvPr/>
        </p:nvSpPr>
        <p:spPr>
          <a:xfrm>
            <a:off x="3796948" y="4164380"/>
            <a:ext cx="1321196" cy="369332"/>
          </a:xfrm>
          <a:prstGeom prst="rect">
            <a:avLst/>
          </a:prstGeom>
          <a:noFill/>
        </p:spPr>
        <p:txBody>
          <a:bodyPr wrap="none" rtlCol="0">
            <a:spAutoFit/>
          </a:bodyPr>
          <a:lstStyle/>
          <a:p>
            <a:r>
              <a:rPr lang="en-US" dirty="0" smtClean="0"/>
              <a:t>Toyota Prius</a:t>
            </a:r>
            <a:endParaRPr lang="en-US" dirty="0"/>
          </a:p>
        </p:txBody>
      </p:sp>
      <p:sp>
        <p:nvSpPr>
          <p:cNvPr id="14" name="TextBox 13"/>
          <p:cNvSpPr txBox="1"/>
          <p:nvPr/>
        </p:nvSpPr>
        <p:spPr>
          <a:xfrm>
            <a:off x="6193292" y="4164380"/>
            <a:ext cx="1942135" cy="369332"/>
          </a:xfrm>
          <a:prstGeom prst="rect">
            <a:avLst/>
          </a:prstGeom>
          <a:noFill/>
        </p:spPr>
        <p:txBody>
          <a:bodyPr wrap="none" rtlCol="0">
            <a:spAutoFit/>
          </a:bodyPr>
          <a:lstStyle/>
          <a:p>
            <a:r>
              <a:rPr lang="en-US" dirty="0" smtClean="0"/>
              <a:t>Volkswagen Beetle</a:t>
            </a:r>
            <a:endParaRPr lang="en-US" dirty="0"/>
          </a:p>
        </p:txBody>
      </p:sp>
      <p:pic>
        <p:nvPicPr>
          <p:cNvPr id="15" name="Picture 4" descr="http://www.cleanmpg.com/photos/data/501/2006_Black_Toyota_Prius_I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4384" y="2647324"/>
            <a:ext cx="2446324" cy="149146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http://autoweek.com/storyimage/CW/20110613/CARNEWS/110619954/AR/0/Volkswagen-Beetle-Black-Turbo-201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21468" y="2647324"/>
            <a:ext cx="2485782" cy="1491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422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establish dimensions for comparison</a:t>
            </a:r>
            <a:endParaRPr lang="en-US" dirty="0"/>
          </a:p>
        </p:txBody>
      </p:sp>
      <p:sp>
        <p:nvSpPr>
          <p:cNvPr id="3" name="Content Placeholder 2"/>
          <p:cNvSpPr>
            <a:spLocks noGrp="1"/>
          </p:cNvSpPr>
          <p:nvPr>
            <p:ph idx="1"/>
          </p:nvPr>
        </p:nvSpPr>
        <p:spPr/>
        <p:txBody>
          <a:bodyPr>
            <a:normAutofit/>
          </a:bodyPr>
          <a:lstStyle/>
          <a:p>
            <a:r>
              <a:rPr lang="en-US" dirty="0" smtClean="0"/>
              <a:t>Type of engine</a:t>
            </a:r>
          </a:p>
          <a:p>
            <a:r>
              <a:rPr lang="en-US" dirty="0" smtClean="0"/>
              <a:t>Miles per gallon</a:t>
            </a:r>
          </a:p>
          <a:p>
            <a:r>
              <a:rPr lang="en-US" dirty="0" smtClean="0"/>
              <a:t>Range on a single refuel/recharge</a:t>
            </a:r>
          </a:p>
          <a:p>
            <a:r>
              <a:rPr lang="en-US" dirty="0" smtClean="0"/>
              <a:t>Number of passengers</a:t>
            </a:r>
          </a:p>
          <a:p>
            <a:r>
              <a:rPr lang="en-US" dirty="0" smtClean="0"/>
              <a:t>Number of doors</a:t>
            </a:r>
          </a:p>
          <a:p>
            <a:r>
              <a:rPr lang="en-US" dirty="0" smtClean="0"/>
              <a:t>…</a:t>
            </a:r>
          </a:p>
          <a:p>
            <a:pPr lvl="1"/>
            <a:endParaRPr lang="en-US" dirty="0"/>
          </a:p>
        </p:txBody>
      </p:sp>
    </p:spTree>
    <p:extLst>
      <p:ext uri="{BB962C8B-B14F-4D97-AF65-F5344CB8AC3E}">
        <p14:creationId xmlns:p14="http://schemas.microsoft.com/office/powerpoint/2010/main" val="1907914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conduct research</a:t>
            </a:r>
            <a:endParaRPr lang="en-US" dirty="0"/>
          </a:p>
        </p:txBody>
      </p:sp>
      <p:sp>
        <p:nvSpPr>
          <p:cNvPr id="3" name="Content Placeholder 2"/>
          <p:cNvSpPr>
            <a:spLocks noGrp="1"/>
          </p:cNvSpPr>
          <p:nvPr>
            <p:ph idx="1"/>
          </p:nvPr>
        </p:nvSpPr>
        <p:spPr/>
        <p:txBody>
          <a:bodyPr>
            <a:normAutofit lnSpcReduction="10000"/>
          </a:bodyPr>
          <a:lstStyle/>
          <a:p>
            <a:r>
              <a:rPr lang="en-US" dirty="0" smtClean="0"/>
              <a:t>Request brochures</a:t>
            </a:r>
          </a:p>
          <a:p>
            <a:endParaRPr lang="en-US" dirty="0"/>
          </a:p>
          <a:p>
            <a:r>
              <a:rPr lang="en-US" dirty="0" smtClean="0"/>
              <a:t>Visit manufacturer web site</a:t>
            </a:r>
          </a:p>
          <a:p>
            <a:endParaRPr lang="en-US" dirty="0"/>
          </a:p>
          <a:p>
            <a:r>
              <a:rPr lang="en-US" dirty="0" smtClean="0"/>
              <a:t>Visit independent review web site (e.g., J.D. Powers)</a:t>
            </a:r>
            <a:endParaRPr lang="en-US" dirty="0"/>
          </a:p>
          <a:p>
            <a:endParaRPr lang="en-US" dirty="0" smtClean="0"/>
          </a:p>
          <a:p>
            <a:r>
              <a:rPr lang="en-US" dirty="0" smtClean="0"/>
              <a:t>Visit car dealers</a:t>
            </a:r>
          </a:p>
          <a:p>
            <a:endParaRPr lang="en-US" dirty="0"/>
          </a:p>
          <a:p>
            <a:r>
              <a:rPr lang="en-US" dirty="0" smtClean="0"/>
              <a:t>Ask friends</a:t>
            </a:r>
          </a:p>
          <a:p>
            <a:endParaRPr lang="en-US" dirty="0"/>
          </a:p>
          <a:p>
            <a:r>
              <a:rPr lang="en-US" dirty="0" smtClean="0"/>
              <a:t>…</a:t>
            </a:r>
          </a:p>
          <a:p>
            <a:endParaRPr lang="en-US" dirty="0"/>
          </a:p>
          <a:p>
            <a:endParaRPr lang="en-US" dirty="0"/>
          </a:p>
          <a:p>
            <a:endParaRPr lang="en-US" dirty="0" smtClean="0"/>
          </a:p>
          <a:p>
            <a:endParaRPr lang="en-US" dirty="0"/>
          </a:p>
          <a:p>
            <a:endParaRPr lang="en-US" dirty="0"/>
          </a:p>
          <a:p>
            <a:endParaRPr lang="en-US" dirty="0" smtClean="0"/>
          </a:p>
          <a:p>
            <a:pPr lvl="1"/>
            <a:endParaRPr lang="en-US" dirty="0"/>
          </a:p>
        </p:txBody>
      </p:sp>
    </p:spTree>
    <p:extLst>
      <p:ext uri="{BB962C8B-B14F-4D97-AF65-F5344CB8AC3E}">
        <p14:creationId xmlns:p14="http://schemas.microsoft.com/office/powerpoint/2010/main" val="2182917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analyze results</a:t>
            </a:r>
            <a:endParaRPr lang="en-US" dirty="0"/>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smtClean="0"/>
          </a:p>
          <a:p>
            <a:pPr lvl="1"/>
            <a:endParaRPr lang="en-US" dirty="0"/>
          </a:p>
        </p:txBody>
      </p:sp>
      <p:graphicFrame>
        <p:nvGraphicFramePr>
          <p:cNvPr id="4" name="Content Placeholder 3"/>
          <p:cNvGraphicFramePr>
            <a:graphicFrameLocks/>
          </p:cNvGraphicFramePr>
          <p:nvPr>
            <p:extLst/>
          </p:nvPr>
        </p:nvGraphicFramePr>
        <p:xfrm>
          <a:off x="571500" y="1371600"/>
          <a:ext cx="8001000" cy="4478122"/>
        </p:xfrm>
        <a:graphic>
          <a:graphicData uri="http://schemas.openxmlformats.org/drawingml/2006/table">
            <a:tbl>
              <a:tblPr firstRow="1" bandRow="1">
                <a:tableStyleId>{21E4AEA4-8DFA-4A89-87EB-49C32662AFE0}</a:tableStyleId>
              </a:tblPr>
              <a:tblGrid>
                <a:gridCol w="2000250"/>
                <a:gridCol w="2000250"/>
                <a:gridCol w="2000250"/>
                <a:gridCol w="2000250"/>
              </a:tblGrid>
              <a:tr h="555844">
                <a:tc>
                  <a:txBody>
                    <a:bodyPr/>
                    <a:lstStyle/>
                    <a:p>
                      <a:pPr algn="ctr"/>
                      <a:endParaRPr lang="en-US" sz="1600" dirty="0"/>
                    </a:p>
                  </a:txBody>
                  <a:tcPr anchor="ctr"/>
                </a:tc>
                <a:tc>
                  <a:txBody>
                    <a:bodyPr/>
                    <a:lstStyle/>
                    <a:p>
                      <a:pPr algn="ctr"/>
                      <a:r>
                        <a:rPr lang="en-US" sz="1600" dirty="0" smtClean="0"/>
                        <a:t>Tesla Model S</a:t>
                      </a:r>
                      <a:endParaRPr lang="en-US" sz="1600" dirty="0"/>
                    </a:p>
                  </a:txBody>
                  <a:tcPr anchor="ctr"/>
                </a:tc>
                <a:tc>
                  <a:txBody>
                    <a:bodyPr/>
                    <a:lstStyle/>
                    <a:p>
                      <a:pPr algn="ctr"/>
                      <a:r>
                        <a:rPr lang="en-US" sz="1600" dirty="0" smtClean="0"/>
                        <a:t>Toyota Prius</a:t>
                      </a:r>
                      <a:endParaRPr lang="en-US" sz="1600" dirty="0"/>
                    </a:p>
                  </a:txBody>
                  <a:tcPr anchor="ctr"/>
                </a:tc>
                <a:tc>
                  <a:txBody>
                    <a:bodyPr/>
                    <a:lstStyle/>
                    <a:p>
                      <a:pPr algn="ctr"/>
                      <a:r>
                        <a:rPr lang="en-US" sz="1600" dirty="0" smtClean="0"/>
                        <a:t>Volkswagen</a:t>
                      </a:r>
                      <a:r>
                        <a:rPr lang="en-US" sz="1600" baseline="0" dirty="0" smtClean="0"/>
                        <a:t> Beetle</a:t>
                      </a:r>
                      <a:endParaRPr lang="en-US" sz="1600" dirty="0"/>
                    </a:p>
                  </a:txBody>
                  <a:tcPr anchor="ctr"/>
                </a:tc>
              </a:tr>
              <a:tr h="653713">
                <a:tc>
                  <a:txBody>
                    <a:bodyPr/>
                    <a:lstStyle/>
                    <a:p>
                      <a:r>
                        <a:rPr lang="en-US" sz="1600" b="1" dirty="0" smtClean="0"/>
                        <a:t>Type of engine</a:t>
                      </a:r>
                      <a:endParaRPr lang="en-US" sz="1600" b="1" dirty="0"/>
                    </a:p>
                  </a:txBody>
                  <a:tcPr anchor="ctr"/>
                </a:tc>
                <a:tc>
                  <a:txBody>
                    <a:bodyPr/>
                    <a:lstStyle/>
                    <a:p>
                      <a:r>
                        <a:rPr lang="en-US" dirty="0" smtClean="0"/>
                        <a:t>Fully</a:t>
                      </a:r>
                      <a:r>
                        <a:rPr lang="en-US" baseline="0" dirty="0" smtClean="0"/>
                        <a:t> electric</a:t>
                      </a:r>
                      <a:endParaRPr lang="en-US" dirty="0"/>
                    </a:p>
                  </a:txBody>
                  <a:tcPr anchor="ctr"/>
                </a:tc>
                <a:tc>
                  <a:txBody>
                    <a:bodyPr/>
                    <a:lstStyle/>
                    <a:p>
                      <a:r>
                        <a:rPr lang="en-US" dirty="0" smtClean="0"/>
                        <a:t>Hybrid</a:t>
                      </a:r>
                      <a:endParaRPr lang="en-US" dirty="0"/>
                    </a:p>
                  </a:txBody>
                  <a:tcPr anchor="ctr"/>
                </a:tc>
                <a:tc>
                  <a:txBody>
                    <a:bodyPr/>
                    <a:lstStyle/>
                    <a:p>
                      <a:r>
                        <a:rPr lang="en-US" dirty="0" smtClean="0"/>
                        <a:t>Gasoline</a:t>
                      </a:r>
                      <a:endParaRPr lang="en-US" dirty="0"/>
                    </a:p>
                  </a:txBody>
                  <a:tcPr anchor="ctr"/>
                </a:tc>
              </a:tr>
              <a:tr h="653713">
                <a:tc>
                  <a:txBody>
                    <a:bodyPr/>
                    <a:lstStyle/>
                    <a:p>
                      <a:r>
                        <a:rPr lang="en-US" sz="1600" b="1" dirty="0" smtClean="0"/>
                        <a:t>Miles per gallon</a:t>
                      </a:r>
                      <a:endParaRPr lang="en-US" sz="1600" b="1" dirty="0"/>
                    </a:p>
                  </a:txBody>
                  <a:tcPr anchor="ctr"/>
                </a:tc>
                <a:tc>
                  <a:txBody>
                    <a:bodyPr/>
                    <a:lstStyle/>
                    <a:p>
                      <a:r>
                        <a:rPr lang="en-US" dirty="0" smtClean="0"/>
                        <a:t>89</a:t>
                      </a:r>
                      <a:endParaRPr lang="en-US" dirty="0"/>
                    </a:p>
                  </a:txBody>
                  <a:tcPr anchor="ctr"/>
                </a:tc>
                <a:tc>
                  <a:txBody>
                    <a:bodyPr/>
                    <a:lstStyle/>
                    <a:p>
                      <a:r>
                        <a:rPr lang="en-US" dirty="0" smtClean="0"/>
                        <a:t>50</a:t>
                      </a:r>
                      <a:endParaRPr lang="en-US" dirty="0"/>
                    </a:p>
                  </a:txBody>
                  <a:tcPr anchor="ctr"/>
                </a:tc>
                <a:tc>
                  <a:txBody>
                    <a:bodyPr/>
                    <a:lstStyle/>
                    <a:p>
                      <a:r>
                        <a:rPr lang="en-US" dirty="0" smtClean="0"/>
                        <a:t>32</a:t>
                      </a:r>
                      <a:endParaRPr lang="en-US" dirty="0"/>
                    </a:p>
                  </a:txBody>
                  <a:tcPr anchor="ctr"/>
                </a:tc>
              </a:tr>
              <a:tr h="653713">
                <a:tc>
                  <a:txBody>
                    <a:bodyPr/>
                    <a:lstStyle/>
                    <a:p>
                      <a:r>
                        <a:rPr lang="en-US" sz="1600" b="1" dirty="0" smtClean="0"/>
                        <a:t>Range on a single refuel/recharge</a:t>
                      </a:r>
                      <a:endParaRPr lang="en-US" sz="1600" b="1" dirty="0"/>
                    </a:p>
                  </a:txBody>
                  <a:tcPr anchor="ctr"/>
                </a:tc>
                <a:tc>
                  <a:txBody>
                    <a:bodyPr/>
                    <a:lstStyle/>
                    <a:p>
                      <a:r>
                        <a:rPr lang="en-US" dirty="0" smtClean="0"/>
                        <a:t>300</a:t>
                      </a:r>
                      <a:endParaRPr lang="en-US" dirty="0"/>
                    </a:p>
                  </a:txBody>
                  <a:tcPr anchor="ctr"/>
                </a:tc>
                <a:tc>
                  <a:txBody>
                    <a:bodyPr/>
                    <a:lstStyle/>
                    <a:p>
                      <a:r>
                        <a:rPr lang="en-US" dirty="0" smtClean="0"/>
                        <a:t>540</a:t>
                      </a:r>
                      <a:endParaRPr lang="en-US" dirty="0"/>
                    </a:p>
                  </a:txBody>
                  <a:tcPr anchor="ctr"/>
                </a:tc>
                <a:tc>
                  <a:txBody>
                    <a:bodyPr/>
                    <a:lstStyle/>
                    <a:p>
                      <a:r>
                        <a:rPr lang="en-US" dirty="0" smtClean="0"/>
                        <a:t>594</a:t>
                      </a:r>
                      <a:endParaRPr lang="en-US" dirty="0"/>
                    </a:p>
                  </a:txBody>
                  <a:tcPr anchor="ctr"/>
                </a:tc>
              </a:tr>
              <a:tr h="653713">
                <a:tc>
                  <a:txBody>
                    <a:bodyPr/>
                    <a:lstStyle/>
                    <a:p>
                      <a:r>
                        <a:rPr lang="en-US" sz="1600" b="1" dirty="0" smtClean="0"/>
                        <a:t>Number</a:t>
                      </a:r>
                      <a:r>
                        <a:rPr lang="en-US" sz="1600" b="1" baseline="0" dirty="0" smtClean="0"/>
                        <a:t> of passengers</a:t>
                      </a:r>
                      <a:endParaRPr lang="en-US" sz="1600" b="1" dirty="0"/>
                    </a:p>
                  </a:txBody>
                  <a:tcPr anchor="ctr"/>
                </a:tc>
                <a:tc>
                  <a:txBody>
                    <a:bodyPr/>
                    <a:lstStyle/>
                    <a:p>
                      <a:pPr marL="0" indent="0">
                        <a:buFont typeface="Arial" pitchFamily="34" charset="0"/>
                        <a:buNone/>
                      </a:pPr>
                      <a:r>
                        <a:rPr lang="en-US" sz="1800" dirty="0" smtClean="0"/>
                        <a:t>7</a:t>
                      </a:r>
                      <a:endParaRPr lang="en-US" sz="1800" dirty="0"/>
                    </a:p>
                  </a:txBody>
                  <a:tcPr anchor="ctr"/>
                </a:tc>
                <a:tc>
                  <a:txBody>
                    <a:bodyPr/>
                    <a:lstStyle/>
                    <a:p>
                      <a:pPr marL="0" indent="0">
                        <a:buFont typeface="Arial" pitchFamily="34" charset="0"/>
                        <a:buNone/>
                      </a:pPr>
                      <a:r>
                        <a:rPr lang="en-US" sz="1800" dirty="0" smtClean="0"/>
                        <a:t>5</a:t>
                      </a:r>
                      <a:endParaRPr lang="en-US" sz="1800" dirty="0"/>
                    </a:p>
                  </a:txBody>
                  <a:tcPr anchor="ctr"/>
                </a:tc>
                <a:tc>
                  <a:txBody>
                    <a:bodyPr/>
                    <a:lstStyle/>
                    <a:p>
                      <a:pPr marL="0" indent="0">
                        <a:buFont typeface="Arial" pitchFamily="34" charset="0"/>
                        <a:buNone/>
                      </a:pPr>
                      <a:r>
                        <a:rPr lang="en-US" sz="1800" baseline="0" dirty="0" smtClean="0"/>
                        <a:t>4</a:t>
                      </a:r>
                    </a:p>
                  </a:txBody>
                  <a:tcPr anchor="ctr"/>
                </a:tc>
              </a:tr>
              <a:tr h="653713">
                <a:tc>
                  <a:txBody>
                    <a:bodyPr/>
                    <a:lstStyle/>
                    <a:p>
                      <a:r>
                        <a:rPr lang="en-US" sz="1600" b="1" dirty="0" smtClean="0"/>
                        <a:t>Number of doors</a:t>
                      </a:r>
                      <a:endParaRPr lang="en-US" sz="1600" b="1" dirty="0"/>
                    </a:p>
                  </a:txBody>
                  <a:tcPr anchor="ctr"/>
                </a:tc>
                <a:tc>
                  <a:txBody>
                    <a:bodyPr/>
                    <a:lstStyle/>
                    <a:p>
                      <a:pPr marL="0" indent="0">
                        <a:buFont typeface="Arial" pitchFamily="34" charset="0"/>
                        <a:buNone/>
                      </a:pPr>
                      <a:r>
                        <a:rPr lang="en-US" sz="1800" dirty="0" smtClean="0"/>
                        <a:t>4</a:t>
                      </a:r>
                      <a:endParaRPr lang="en-US" sz="1800" dirty="0"/>
                    </a:p>
                  </a:txBody>
                  <a:tcPr anchor="ctr"/>
                </a:tc>
                <a:tc>
                  <a:txBody>
                    <a:bodyPr/>
                    <a:lstStyle/>
                    <a:p>
                      <a:pPr marL="0" indent="0">
                        <a:buFont typeface="Arial" pitchFamily="34" charset="0"/>
                        <a:buNone/>
                      </a:pPr>
                      <a:r>
                        <a:rPr lang="en-US" sz="1800" dirty="0" smtClean="0"/>
                        <a:t>4</a:t>
                      </a:r>
                      <a:endParaRPr lang="en-US" sz="1800" dirty="0"/>
                    </a:p>
                  </a:txBody>
                  <a:tcPr anchor="ctr"/>
                </a:tc>
                <a:tc>
                  <a:txBody>
                    <a:bodyPr/>
                    <a:lstStyle/>
                    <a:p>
                      <a:pPr marL="0" indent="0">
                        <a:buFont typeface="Arial" pitchFamily="34" charset="0"/>
                        <a:buNone/>
                      </a:pPr>
                      <a:r>
                        <a:rPr lang="en-US" sz="1800" baseline="0" dirty="0" smtClean="0"/>
                        <a:t>4</a:t>
                      </a:r>
                    </a:p>
                  </a:txBody>
                  <a:tcPr anchor="ctr"/>
                </a:tc>
              </a:tr>
              <a:tr h="653713">
                <a:tc>
                  <a:txBody>
                    <a:bodyPr/>
                    <a:lstStyle/>
                    <a:p>
                      <a:r>
                        <a:rPr lang="en-US" sz="1600" b="1" dirty="0" smtClean="0"/>
                        <a:t>…</a:t>
                      </a:r>
                      <a:endParaRPr lang="en-US" sz="1600" b="1" dirty="0"/>
                    </a:p>
                  </a:txBody>
                  <a:tcPr anchor="ctr"/>
                </a:tc>
                <a:tc>
                  <a:txBody>
                    <a:bodyPr/>
                    <a:lstStyle/>
                    <a:p>
                      <a:pPr marL="0" indent="0">
                        <a:buFont typeface="Arial" pitchFamily="34" charset="0"/>
                        <a:buNone/>
                      </a:pPr>
                      <a:r>
                        <a:rPr lang="en-US" sz="1800" dirty="0" smtClean="0"/>
                        <a:t>…</a:t>
                      </a:r>
                      <a:endParaRPr lang="en-US" sz="1800" dirty="0"/>
                    </a:p>
                  </a:txBody>
                  <a:tcPr anchor="ctr"/>
                </a:tc>
                <a:tc>
                  <a:txBody>
                    <a:bodyPr/>
                    <a:lstStyle/>
                    <a:p>
                      <a:pPr marL="0" indent="0">
                        <a:buFont typeface="Arial" pitchFamily="34" charset="0"/>
                        <a:buNone/>
                      </a:pPr>
                      <a:r>
                        <a:rPr lang="en-US" sz="1800" dirty="0" smtClean="0"/>
                        <a:t>…</a:t>
                      </a:r>
                      <a:endParaRPr lang="en-US" sz="1800" dirty="0"/>
                    </a:p>
                  </a:txBody>
                  <a:tcPr anchor="ctr"/>
                </a:tc>
                <a:tc>
                  <a:txBody>
                    <a:bodyPr/>
                    <a:lstStyle/>
                    <a:p>
                      <a:pPr marL="0" indent="0">
                        <a:buFont typeface="Arial" pitchFamily="34" charset="0"/>
                        <a:buNone/>
                      </a:pPr>
                      <a:r>
                        <a:rPr lang="en-US" sz="1800" baseline="0" dirty="0" smtClean="0"/>
                        <a:t>…</a:t>
                      </a:r>
                    </a:p>
                  </a:txBody>
                  <a:tcPr anchor="ctr"/>
                </a:tc>
              </a:tr>
            </a:tbl>
          </a:graphicData>
        </a:graphic>
      </p:graphicFrame>
    </p:spTree>
    <p:extLst>
      <p:ext uri="{BB962C8B-B14F-4D97-AF65-F5344CB8AC3E}">
        <p14:creationId xmlns:p14="http://schemas.microsoft.com/office/powerpoint/2010/main" val="3690704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analyze results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A fully electric vehicle reduces the driving range significantly</a:t>
            </a:r>
          </a:p>
          <a:p>
            <a:endParaRPr lang="en-US" dirty="0"/>
          </a:p>
          <a:p>
            <a:r>
              <a:rPr lang="en-US" dirty="0" smtClean="0"/>
              <a:t>A hybrid car may represent an appropriate tradeoff between driving range and fuel efficiency</a:t>
            </a:r>
          </a:p>
          <a:p>
            <a:endParaRPr lang="en-US" dirty="0"/>
          </a:p>
          <a:p>
            <a:r>
              <a:rPr lang="en-US" dirty="0" smtClean="0"/>
              <a:t>Four doors is standard</a:t>
            </a:r>
          </a:p>
          <a:p>
            <a:endParaRPr lang="en-US" dirty="0"/>
          </a:p>
          <a:p>
            <a:r>
              <a:rPr lang="en-US" dirty="0" smtClean="0"/>
              <a:t>Tesla Model S, except for its driving range, is (tied for) best in all categories, and therefore perhaps our main competitor</a:t>
            </a:r>
          </a:p>
          <a:p>
            <a:endParaRPr lang="en-US" dirty="0"/>
          </a:p>
          <a:p>
            <a:r>
              <a:rPr lang="en-US" dirty="0" smtClean="0"/>
              <a:t>…</a:t>
            </a:r>
          </a:p>
          <a:p>
            <a:endParaRPr lang="en-US" dirty="0"/>
          </a:p>
          <a:p>
            <a:endParaRPr lang="en-US" dirty="0"/>
          </a:p>
        </p:txBody>
      </p:sp>
    </p:spTree>
    <p:extLst>
      <p:ext uri="{BB962C8B-B14F-4D97-AF65-F5344CB8AC3E}">
        <p14:creationId xmlns:p14="http://schemas.microsoft.com/office/powerpoint/2010/main" val="1474620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notation: comparison matrix</a:t>
            </a:r>
            <a:endParaRPr lang="en-US" dirty="0"/>
          </a:p>
        </p:txBody>
      </p:sp>
      <p:graphicFrame>
        <p:nvGraphicFramePr>
          <p:cNvPr id="4" name="Content Placeholder 3"/>
          <p:cNvGraphicFramePr>
            <a:graphicFrameLocks/>
          </p:cNvGraphicFramePr>
          <p:nvPr>
            <p:extLst/>
          </p:nvPr>
        </p:nvGraphicFramePr>
        <p:xfrm>
          <a:off x="571500" y="1411355"/>
          <a:ext cx="8001000" cy="4478122"/>
        </p:xfrm>
        <a:graphic>
          <a:graphicData uri="http://schemas.openxmlformats.org/drawingml/2006/table">
            <a:tbl>
              <a:tblPr firstRow="1" bandRow="1">
                <a:tableStyleId>{21E4AEA4-8DFA-4A89-87EB-49C32662AFE0}</a:tableStyleId>
              </a:tblPr>
              <a:tblGrid>
                <a:gridCol w="2000250"/>
                <a:gridCol w="2000250"/>
                <a:gridCol w="2000250"/>
                <a:gridCol w="2000250"/>
              </a:tblGrid>
              <a:tr h="555844">
                <a:tc>
                  <a:txBody>
                    <a:bodyPr/>
                    <a:lstStyle/>
                    <a:p>
                      <a:pPr algn="ctr"/>
                      <a:endParaRPr lang="en-US" sz="1600" dirty="0"/>
                    </a:p>
                  </a:txBody>
                  <a:tcPr anchor="ctr"/>
                </a:tc>
                <a:tc>
                  <a:txBody>
                    <a:bodyPr/>
                    <a:lstStyle/>
                    <a:p>
                      <a:pPr algn="ctr"/>
                      <a:r>
                        <a:rPr lang="en-US" sz="1600" dirty="0" smtClean="0"/>
                        <a:t>Tesla Model S</a:t>
                      </a:r>
                      <a:endParaRPr lang="en-US" sz="1600" dirty="0"/>
                    </a:p>
                  </a:txBody>
                  <a:tcPr anchor="ctr"/>
                </a:tc>
                <a:tc>
                  <a:txBody>
                    <a:bodyPr/>
                    <a:lstStyle/>
                    <a:p>
                      <a:pPr algn="ctr"/>
                      <a:r>
                        <a:rPr lang="en-US" sz="1600" dirty="0" smtClean="0"/>
                        <a:t>Toyota Prius</a:t>
                      </a:r>
                      <a:endParaRPr lang="en-US" sz="1600" dirty="0"/>
                    </a:p>
                  </a:txBody>
                  <a:tcPr anchor="ctr"/>
                </a:tc>
                <a:tc>
                  <a:txBody>
                    <a:bodyPr/>
                    <a:lstStyle/>
                    <a:p>
                      <a:pPr algn="ctr"/>
                      <a:r>
                        <a:rPr lang="en-US" sz="1600" dirty="0" smtClean="0"/>
                        <a:t>Volkswagen</a:t>
                      </a:r>
                      <a:r>
                        <a:rPr lang="en-US" sz="1600" baseline="0" dirty="0" smtClean="0"/>
                        <a:t> Beetle</a:t>
                      </a:r>
                      <a:endParaRPr lang="en-US" sz="1600" dirty="0"/>
                    </a:p>
                  </a:txBody>
                  <a:tcPr anchor="ctr"/>
                </a:tc>
              </a:tr>
              <a:tr h="653713">
                <a:tc>
                  <a:txBody>
                    <a:bodyPr/>
                    <a:lstStyle/>
                    <a:p>
                      <a:r>
                        <a:rPr lang="en-US" sz="1600" b="1" dirty="0" smtClean="0"/>
                        <a:t>Type of engine</a:t>
                      </a:r>
                      <a:endParaRPr lang="en-US" sz="1600" b="1" dirty="0"/>
                    </a:p>
                  </a:txBody>
                  <a:tcPr anchor="ctr"/>
                </a:tc>
                <a:tc>
                  <a:txBody>
                    <a:bodyPr/>
                    <a:lstStyle/>
                    <a:p>
                      <a:r>
                        <a:rPr lang="en-US" dirty="0" smtClean="0"/>
                        <a:t>Fully</a:t>
                      </a:r>
                      <a:r>
                        <a:rPr lang="en-US" baseline="0" dirty="0" smtClean="0"/>
                        <a:t> electric</a:t>
                      </a:r>
                      <a:endParaRPr lang="en-US" dirty="0"/>
                    </a:p>
                  </a:txBody>
                  <a:tcPr anchor="ctr"/>
                </a:tc>
                <a:tc>
                  <a:txBody>
                    <a:bodyPr/>
                    <a:lstStyle/>
                    <a:p>
                      <a:r>
                        <a:rPr lang="en-US" dirty="0" smtClean="0"/>
                        <a:t>Hybrid</a:t>
                      </a:r>
                      <a:endParaRPr lang="en-US" dirty="0"/>
                    </a:p>
                  </a:txBody>
                  <a:tcPr anchor="ctr"/>
                </a:tc>
                <a:tc>
                  <a:txBody>
                    <a:bodyPr/>
                    <a:lstStyle/>
                    <a:p>
                      <a:r>
                        <a:rPr lang="en-US" dirty="0" smtClean="0"/>
                        <a:t>Gasoline</a:t>
                      </a:r>
                      <a:endParaRPr lang="en-US" dirty="0"/>
                    </a:p>
                  </a:txBody>
                  <a:tcPr anchor="ctr"/>
                </a:tc>
              </a:tr>
              <a:tr h="653713">
                <a:tc>
                  <a:txBody>
                    <a:bodyPr/>
                    <a:lstStyle/>
                    <a:p>
                      <a:r>
                        <a:rPr lang="en-US" sz="1600" b="1" dirty="0" smtClean="0"/>
                        <a:t>Miles per gallon</a:t>
                      </a:r>
                      <a:endParaRPr lang="en-US" sz="1600" b="1" dirty="0"/>
                    </a:p>
                  </a:txBody>
                  <a:tcPr anchor="ctr"/>
                </a:tc>
                <a:tc>
                  <a:txBody>
                    <a:bodyPr/>
                    <a:lstStyle/>
                    <a:p>
                      <a:r>
                        <a:rPr lang="en-US" dirty="0" smtClean="0"/>
                        <a:t>89</a:t>
                      </a:r>
                      <a:endParaRPr lang="en-US" dirty="0"/>
                    </a:p>
                  </a:txBody>
                  <a:tcPr anchor="ctr"/>
                </a:tc>
                <a:tc>
                  <a:txBody>
                    <a:bodyPr/>
                    <a:lstStyle/>
                    <a:p>
                      <a:r>
                        <a:rPr lang="en-US" dirty="0" smtClean="0"/>
                        <a:t>50</a:t>
                      </a:r>
                      <a:endParaRPr lang="en-US" dirty="0"/>
                    </a:p>
                  </a:txBody>
                  <a:tcPr anchor="ctr"/>
                </a:tc>
                <a:tc>
                  <a:txBody>
                    <a:bodyPr/>
                    <a:lstStyle/>
                    <a:p>
                      <a:r>
                        <a:rPr lang="en-US" dirty="0" smtClean="0"/>
                        <a:t>32</a:t>
                      </a:r>
                      <a:endParaRPr lang="en-US" dirty="0"/>
                    </a:p>
                  </a:txBody>
                  <a:tcPr anchor="ctr"/>
                </a:tc>
              </a:tr>
              <a:tr h="653713">
                <a:tc>
                  <a:txBody>
                    <a:bodyPr/>
                    <a:lstStyle/>
                    <a:p>
                      <a:r>
                        <a:rPr lang="en-US" sz="1600" b="1" dirty="0" smtClean="0"/>
                        <a:t>Range on a single refuel/recharge</a:t>
                      </a:r>
                      <a:endParaRPr lang="en-US" sz="1600" b="1" dirty="0"/>
                    </a:p>
                  </a:txBody>
                  <a:tcPr anchor="ctr"/>
                </a:tc>
                <a:tc>
                  <a:txBody>
                    <a:bodyPr/>
                    <a:lstStyle/>
                    <a:p>
                      <a:r>
                        <a:rPr lang="en-US" dirty="0" smtClean="0"/>
                        <a:t>300</a:t>
                      </a:r>
                      <a:endParaRPr lang="en-US" dirty="0"/>
                    </a:p>
                  </a:txBody>
                  <a:tcPr anchor="ctr"/>
                </a:tc>
                <a:tc>
                  <a:txBody>
                    <a:bodyPr/>
                    <a:lstStyle/>
                    <a:p>
                      <a:r>
                        <a:rPr lang="en-US" dirty="0" smtClean="0"/>
                        <a:t>540</a:t>
                      </a:r>
                      <a:endParaRPr lang="en-US" dirty="0"/>
                    </a:p>
                  </a:txBody>
                  <a:tcPr anchor="ctr"/>
                </a:tc>
                <a:tc>
                  <a:txBody>
                    <a:bodyPr/>
                    <a:lstStyle/>
                    <a:p>
                      <a:r>
                        <a:rPr lang="en-US" dirty="0" smtClean="0"/>
                        <a:t>594</a:t>
                      </a:r>
                      <a:endParaRPr lang="en-US" dirty="0"/>
                    </a:p>
                  </a:txBody>
                  <a:tcPr anchor="ctr"/>
                </a:tc>
              </a:tr>
              <a:tr h="653713">
                <a:tc>
                  <a:txBody>
                    <a:bodyPr/>
                    <a:lstStyle/>
                    <a:p>
                      <a:r>
                        <a:rPr lang="en-US" sz="1600" b="1" dirty="0" smtClean="0"/>
                        <a:t>Number</a:t>
                      </a:r>
                      <a:r>
                        <a:rPr lang="en-US" sz="1600" b="1" baseline="0" dirty="0" smtClean="0"/>
                        <a:t> of passengers</a:t>
                      </a:r>
                      <a:endParaRPr lang="en-US" sz="1600" b="1" dirty="0"/>
                    </a:p>
                  </a:txBody>
                  <a:tcPr anchor="ctr"/>
                </a:tc>
                <a:tc>
                  <a:txBody>
                    <a:bodyPr/>
                    <a:lstStyle/>
                    <a:p>
                      <a:pPr marL="0" indent="0">
                        <a:buFont typeface="Arial" pitchFamily="34" charset="0"/>
                        <a:buNone/>
                      </a:pPr>
                      <a:r>
                        <a:rPr lang="en-US" sz="1800" dirty="0" smtClean="0"/>
                        <a:t>7</a:t>
                      </a:r>
                      <a:endParaRPr lang="en-US" sz="1800" dirty="0"/>
                    </a:p>
                  </a:txBody>
                  <a:tcPr anchor="ctr"/>
                </a:tc>
                <a:tc>
                  <a:txBody>
                    <a:bodyPr/>
                    <a:lstStyle/>
                    <a:p>
                      <a:pPr marL="0" indent="0">
                        <a:buFont typeface="Arial" pitchFamily="34" charset="0"/>
                        <a:buNone/>
                      </a:pPr>
                      <a:r>
                        <a:rPr lang="en-US" sz="1800" dirty="0" smtClean="0"/>
                        <a:t>5</a:t>
                      </a:r>
                      <a:endParaRPr lang="en-US" sz="1800" dirty="0"/>
                    </a:p>
                  </a:txBody>
                  <a:tcPr anchor="ctr"/>
                </a:tc>
                <a:tc>
                  <a:txBody>
                    <a:bodyPr/>
                    <a:lstStyle/>
                    <a:p>
                      <a:pPr marL="0" indent="0">
                        <a:buFont typeface="Arial" pitchFamily="34" charset="0"/>
                        <a:buNone/>
                      </a:pPr>
                      <a:r>
                        <a:rPr lang="en-US" sz="1800" baseline="0" dirty="0" smtClean="0"/>
                        <a:t>4</a:t>
                      </a:r>
                    </a:p>
                  </a:txBody>
                  <a:tcPr anchor="ctr"/>
                </a:tc>
              </a:tr>
              <a:tr h="653713">
                <a:tc>
                  <a:txBody>
                    <a:bodyPr/>
                    <a:lstStyle/>
                    <a:p>
                      <a:r>
                        <a:rPr lang="en-US" sz="1600" b="1" dirty="0" smtClean="0"/>
                        <a:t>Number of doors</a:t>
                      </a:r>
                      <a:endParaRPr lang="en-US" sz="1600" b="1" dirty="0"/>
                    </a:p>
                  </a:txBody>
                  <a:tcPr anchor="ctr"/>
                </a:tc>
                <a:tc>
                  <a:txBody>
                    <a:bodyPr/>
                    <a:lstStyle/>
                    <a:p>
                      <a:pPr marL="0" indent="0">
                        <a:buFont typeface="Arial" pitchFamily="34" charset="0"/>
                        <a:buNone/>
                      </a:pPr>
                      <a:r>
                        <a:rPr lang="en-US" sz="1800" dirty="0" smtClean="0"/>
                        <a:t>4</a:t>
                      </a:r>
                      <a:endParaRPr lang="en-US" sz="1800" dirty="0"/>
                    </a:p>
                  </a:txBody>
                  <a:tcPr anchor="ctr"/>
                </a:tc>
                <a:tc>
                  <a:txBody>
                    <a:bodyPr/>
                    <a:lstStyle/>
                    <a:p>
                      <a:pPr marL="0" indent="0">
                        <a:buFont typeface="Arial" pitchFamily="34" charset="0"/>
                        <a:buNone/>
                      </a:pPr>
                      <a:r>
                        <a:rPr lang="en-US" sz="1800" dirty="0" smtClean="0"/>
                        <a:t>4</a:t>
                      </a:r>
                      <a:endParaRPr lang="en-US" sz="1800" dirty="0"/>
                    </a:p>
                  </a:txBody>
                  <a:tcPr anchor="ctr"/>
                </a:tc>
                <a:tc>
                  <a:txBody>
                    <a:bodyPr/>
                    <a:lstStyle/>
                    <a:p>
                      <a:pPr marL="0" indent="0">
                        <a:buFont typeface="Arial" pitchFamily="34" charset="0"/>
                        <a:buNone/>
                      </a:pPr>
                      <a:r>
                        <a:rPr lang="en-US" sz="1800" baseline="0" dirty="0" smtClean="0"/>
                        <a:t>4</a:t>
                      </a:r>
                    </a:p>
                  </a:txBody>
                  <a:tcPr anchor="ctr"/>
                </a:tc>
              </a:tr>
              <a:tr h="653713">
                <a:tc>
                  <a:txBody>
                    <a:bodyPr/>
                    <a:lstStyle/>
                    <a:p>
                      <a:r>
                        <a:rPr lang="en-US" sz="1600" b="1" dirty="0" smtClean="0"/>
                        <a:t>…</a:t>
                      </a:r>
                      <a:endParaRPr lang="en-US" sz="1600" b="1" dirty="0"/>
                    </a:p>
                  </a:txBody>
                  <a:tcPr anchor="ctr"/>
                </a:tc>
                <a:tc>
                  <a:txBody>
                    <a:bodyPr/>
                    <a:lstStyle/>
                    <a:p>
                      <a:pPr marL="0" indent="0">
                        <a:buFont typeface="Arial" pitchFamily="34" charset="0"/>
                        <a:buNone/>
                      </a:pPr>
                      <a:r>
                        <a:rPr lang="en-US" sz="1800" dirty="0" smtClean="0"/>
                        <a:t>…</a:t>
                      </a:r>
                      <a:endParaRPr lang="en-US" sz="1800" dirty="0"/>
                    </a:p>
                  </a:txBody>
                  <a:tcPr anchor="ctr"/>
                </a:tc>
                <a:tc>
                  <a:txBody>
                    <a:bodyPr/>
                    <a:lstStyle/>
                    <a:p>
                      <a:pPr marL="0" indent="0">
                        <a:buFont typeface="Arial" pitchFamily="34" charset="0"/>
                        <a:buNone/>
                      </a:pPr>
                      <a:r>
                        <a:rPr lang="en-US" sz="1800" dirty="0" smtClean="0"/>
                        <a:t>...</a:t>
                      </a:r>
                      <a:endParaRPr lang="en-US" sz="1800" dirty="0"/>
                    </a:p>
                  </a:txBody>
                  <a:tcPr anchor="ctr"/>
                </a:tc>
                <a:tc>
                  <a:txBody>
                    <a:bodyPr/>
                    <a:lstStyle/>
                    <a:p>
                      <a:pPr marL="0" indent="0">
                        <a:buFont typeface="Arial" pitchFamily="34" charset="0"/>
                        <a:buNone/>
                      </a:pPr>
                      <a:endParaRPr lang="en-US" sz="1800" baseline="0" dirty="0" smtClean="0"/>
                    </a:p>
                  </a:txBody>
                  <a:tcPr anchor="ctr"/>
                </a:tc>
              </a:tr>
            </a:tbl>
          </a:graphicData>
        </a:graphic>
      </p:graphicFrame>
    </p:spTree>
    <p:extLst>
      <p:ext uri="{BB962C8B-B14F-4D97-AF65-F5344CB8AC3E}">
        <p14:creationId xmlns:p14="http://schemas.microsoft.com/office/powerpoint/2010/main" val="3887868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notation: radar chart</a:t>
            </a:r>
            <a:endParaRPr lang="en-US" dirty="0"/>
          </a:p>
        </p:txBody>
      </p:sp>
      <p:graphicFrame>
        <p:nvGraphicFramePr>
          <p:cNvPr id="3" name="Chart 2"/>
          <p:cNvGraphicFramePr/>
          <p:nvPr>
            <p:extLst/>
          </p:nvPr>
        </p:nvGraphicFramePr>
        <p:xfrm>
          <a:off x="17890" y="990600"/>
          <a:ext cx="8839200" cy="515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65302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successful use</a:t>
            </a:r>
            <a:endParaRPr lang="en-US" dirty="0"/>
          </a:p>
        </p:txBody>
      </p:sp>
      <p:sp>
        <p:nvSpPr>
          <p:cNvPr id="3" name="Content Placeholder 2"/>
          <p:cNvSpPr>
            <a:spLocks noGrp="1"/>
          </p:cNvSpPr>
          <p:nvPr>
            <p:ph idx="1"/>
          </p:nvPr>
        </p:nvSpPr>
        <p:spPr/>
        <p:txBody>
          <a:bodyPr/>
          <a:lstStyle/>
          <a:p>
            <a:r>
              <a:rPr lang="en-US" dirty="0" smtClean="0"/>
              <a:t>Direct or indirect access to the specifications of the competing products</a:t>
            </a:r>
          </a:p>
          <a:p>
            <a:endParaRPr lang="en-US" dirty="0"/>
          </a:p>
          <a:p>
            <a:r>
              <a:rPr lang="en-US" dirty="0" smtClean="0"/>
              <a:t>Creation of a meaningful set of dimensions for comparison</a:t>
            </a:r>
          </a:p>
          <a:p>
            <a:endParaRPr lang="en-US" dirty="0"/>
          </a:p>
          <a:p>
            <a:r>
              <a:rPr lang="en-US" dirty="0" smtClean="0"/>
              <a:t>Appropriate depth of analysis</a:t>
            </a:r>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987977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lecture</a:t>
            </a:r>
            <a:endParaRPr lang="en-US" dirty="0"/>
          </a:p>
        </p:txBody>
      </p:sp>
      <p:sp>
        <p:nvSpPr>
          <p:cNvPr id="3" name="Content Placeholder 2"/>
          <p:cNvSpPr>
            <a:spLocks noGrp="1"/>
          </p:cNvSpPr>
          <p:nvPr>
            <p:ph sz="half" idx="1"/>
          </p:nvPr>
        </p:nvSpPr>
        <p:spPr/>
        <p:txBody>
          <a:bodyPr/>
          <a:lstStyle/>
          <a:p>
            <a:r>
              <a:rPr lang="en-US" dirty="0" smtClean="0"/>
              <a:t>Design methods (application design)</a:t>
            </a:r>
          </a:p>
          <a:p>
            <a:endParaRPr lang="en-US" dirty="0"/>
          </a:p>
          <a:p>
            <a:endParaRPr lang="en-US" dirty="0" smtClean="0"/>
          </a:p>
        </p:txBody>
      </p:sp>
    </p:spTree>
    <p:extLst>
      <p:ext uri="{BB962C8B-B14F-4D97-AF65-F5344CB8AC3E}">
        <p14:creationId xmlns:p14="http://schemas.microsoft.com/office/powerpoint/2010/main" val="154109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and weaknesses</a:t>
            </a:r>
            <a:endParaRPr lang="en-US" dirty="0"/>
          </a:p>
        </p:txBody>
      </p:sp>
      <p:sp>
        <p:nvSpPr>
          <p:cNvPr id="4" name="Text Placeholder 3"/>
          <p:cNvSpPr>
            <a:spLocks noGrp="1"/>
          </p:cNvSpPr>
          <p:nvPr>
            <p:ph type="body" idx="1"/>
          </p:nvPr>
        </p:nvSpPr>
        <p:spPr/>
        <p:txBody>
          <a:bodyPr/>
          <a:lstStyle/>
          <a:p>
            <a:r>
              <a:rPr lang="en-US" sz="2400" dirty="0" smtClean="0">
                <a:solidFill>
                  <a:srgbClr val="F32200"/>
                </a:solidFill>
              </a:rPr>
              <a:t>Strengths</a:t>
            </a:r>
            <a:endParaRPr lang="en-US" sz="2400" dirty="0">
              <a:solidFill>
                <a:srgbClr val="F32200"/>
              </a:solidFill>
            </a:endParaRPr>
          </a:p>
        </p:txBody>
      </p:sp>
      <p:sp>
        <p:nvSpPr>
          <p:cNvPr id="5" name="Content Placeholder 4"/>
          <p:cNvSpPr>
            <a:spLocks noGrp="1"/>
          </p:cNvSpPr>
          <p:nvPr>
            <p:ph sz="half" idx="2"/>
          </p:nvPr>
        </p:nvSpPr>
        <p:spPr/>
        <p:txBody>
          <a:bodyPr>
            <a:normAutofit/>
          </a:bodyPr>
          <a:lstStyle/>
          <a:p>
            <a:r>
              <a:rPr lang="en-US" dirty="0" smtClean="0"/>
              <a:t>Helps identify </a:t>
            </a:r>
            <a:r>
              <a:rPr lang="en-US" dirty="0"/>
              <a:t>key </a:t>
            </a:r>
            <a:r>
              <a:rPr lang="en-US" dirty="0" smtClean="0"/>
              <a:t>competitors</a:t>
            </a:r>
            <a:endParaRPr lang="en-US" dirty="0"/>
          </a:p>
          <a:p>
            <a:r>
              <a:rPr lang="en-US" dirty="0" smtClean="0"/>
              <a:t>Creates </a:t>
            </a:r>
            <a:r>
              <a:rPr lang="en-US" dirty="0"/>
              <a:t>a detailed account of </a:t>
            </a:r>
            <a:r>
              <a:rPr lang="en-US" dirty="0" smtClean="0"/>
              <a:t>competing </a:t>
            </a:r>
            <a:r>
              <a:rPr lang="en-US" dirty="0"/>
              <a:t>products</a:t>
            </a:r>
          </a:p>
          <a:p>
            <a:r>
              <a:rPr lang="en-US" dirty="0" smtClean="0"/>
              <a:t>Builds an understanding of the </a:t>
            </a:r>
            <a:r>
              <a:rPr lang="en-US" dirty="0"/>
              <a:t>full landscape as it exists today</a:t>
            </a:r>
          </a:p>
          <a:p>
            <a:pPr lvl="1"/>
            <a:r>
              <a:rPr lang="en-US" dirty="0"/>
              <a:t>range of feature sets</a:t>
            </a:r>
          </a:p>
          <a:p>
            <a:pPr lvl="1"/>
            <a:r>
              <a:rPr lang="en-US" dirty="0"/>
              <a:t>differentiation</a:t>
            </a:r>
          </a:p>
          <a:p>
            <a:pPr lvl="1"/>
            <a:r>
              <a:rPr lang="en-US" dirty="0"/>
              <a:t>best </a:t>
            </a:r>
            <a:r>
              <a:rPr lang="en-US" dirty="0" smtClean="0"/>
              <a:t>practices</a:t>
            </a:r>
          </a:p>
          <a:p>
            <a:r>
              <a:rPr lang="en-US" dirty="0" smtClean="0"/>
              <a:t>Lightweight design method</a:t>
            </a:r>
            <a:endParaRPr lang="en-US" dirty="0"/>
          </a:p>
        </p:txBody>
      </p:sp>
      <p:sp>
        <p:nvSpPr>
          <p:cNvPr id="6" name="Text Placeholder 5"/>
          <p:cNvSpPr>
            <a:spLocks noGrp="1"/>
          </p:cNvSpPr>
          <p:nvPr>
            <p:ph type="body" sz="quarter" idx="3"/>
          </p:nvPr>
        </p:nvSpPr>
        <p:spPr/>
        <p:txBody>
          <a:bodyPr>
            <a:normAutofit/>
          </a:bodyPr>
          <a:lstStyle/>
          <a:p>
            <a:r>
              <a:rPr lang="en-US" sz="2400" dirty="0" smtClean="0">
                <a:solidFill>
                  <a:srgbClr val="F32200"/>
                </a:solidFill>
              </a:rPr>
              <a:t>Weaknesses</a:t>
            </a:r>
            <a:endParaRPr lang="en-US" sz="2400" dirty="0">
              <a:solidFill>
                <a:srgbClr val="F32200"/>
              </a:solidFill>
            </a:endParaRPr>
          </a:p>
        </p:txBody>
      </p:sp>
      <p:sp>
        <p:nvSpPr>
          <p:cNvPr id="7" name="Content Placeholder 6"/>
          <p:cNvSpPr>
            <a:spLocks noGrp="1"/>
          </p:cNvSpPr>
          <p:nvPr>
            <p:ph sz="quarter" idx="4"/>
          </p:nvPr>
        </p:nvSpPr>
        <p:spPr/>
        <p:txBody>
          <a:bodyPr/>
          <a:lstStyle/>
          <a:p>
            <a:r>
              <a:rPr lang="en-US" dirty="0" smtClean="0"/>
              <a:t>Focuses on the present, not what competing </a:t>
            </a:r>
            <a:r>
              <a:rPr lang="en-US" dirty="0"/>
              <a:t>products </a:t>
            </a:r>
            <a:r>
              <a:rPr lang="en-US" dirty="0" smtClean="0"/>
              <a:t>might look </a:t>
            </a:r>
            <a:r>
              <a:rPr lang="en-US" dirty="0"/>
              <a:t>like </a:t>
            </a:r>
            <a:r>
              <a:rPr lang="en-US" dirty="0" smtClean="0"/>
              <a:t>in the (near) future</a:t>
            </a:r>
          </a:p>
          <a:p>
            <a:r>
              <a:rPr lang="en-US" dirty="0" smtClean="0"/>
              <a:t>Reinforces existing boundaries, perhaps stifling creativity</a:t>
            </a:r>
          </a:p>
          <a:p>
            <a:r>
              <a:rPr lang="en-US" dirty="0" smtClean="0"/>
              <a:t>Lightweight design method</a:t>
            </a:r>
          </a:p>
          <a:p>
            <a:endParaRPr lang="en-US" dirty="0"/>
          </a:p>
          <a:p>
            <a:endParaRPr lang="en-US" dirty="0"/>
          </a:p>
        </p:txBody>
      </p:sp>
    </p:spTree>
    <p:extLst>
      <p:ext uri="{BB962C8B-B14F-4D97-AF65-F5344CB8AC3E}">
        <p14:creationId xmlns:p14="http://schemas.microsoft.com/office/powerpoint/2010/main" val="2841850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nvPr>
        </p:nvGraphicFramePr>
        <p:xfrm>
          <a:off x="108004" y="1295400"/>
          <a:ext cx="8915400" cy="4764093"/>
        </p:xfrm>
        <a:graphic>
          <a:graphicData uri="http://schemas.openxmlformats.org/drawingml/2006/table">
            <a:tbl>
              <a:tblPr firstRow="1" bandRow="1">
                <a:tableStyleId>{21E4AEA4-8DFA-4A89-87EB-49C32662AFE0}</a:tableStyleId>
              </a:tblPr>
              <a:tblGrid>
                <a:gridCol w="1072100"/>
                <a:gridCol w="1960825"/>
                <a:gridCol w="1960825"/>
                <a:gridCol w="1960825"/>
                <a:gridCol w="1960825"/>
              </a:tblGrid>
              <a:tr h="609600">
                <a:tc>
                  <a:txBody>
                    <a:bodyPr/>
                    <a:lstStyle/>
                    <a:p>
                      <a:pPr algn="ctr"/>
                      <a:endParaRPr lang="en-US" sz="1600" dirty="0"/>
                    </a:p>
                  </a:txBody>
                  <a:tcPr/>
                </a:tc>
                <a:tc>
                  <a:txBody>
                    <a:bodyPr/>
                    <a:lstStyle/>
                    <a:p>
                      <a:pPr algn="ctr"/>
                      <a:r>
                        <a:rPr lang="en-US" sz="1600" dirty="0" smtClean="0"/>
                        <a:t>Application</a:t>
                      </a:r>
                      <a:br>
                        <a:rPr lang="en-US" sz="1600" dirty="0" smtClean="0"/>
                      </a:br>
                      <a:r>
                        <a:rPr lang="en-US" sz="1600" dirty="0" smtClean="0"/>
                        <a:t>design</a:t>
                      </a:r>
                      <a:endParaRPr lang="en-US" sz="1600" dirty="0"/>
                    </a:p>
                  </a:txBody>
                  <a:tcPr/>
                </a:tc>
                <a:tc>
                  <a:txBody>
                    <a:bodyPr/>
                    <a:lstStyle/>
                    <a:p>
                      <a:pPr algn="ctr"/>
                      <a:r>
                        <a:rPr lang="en-US" sz="1600" dirty="0" smtClean="0"/>
                        <a:t>Interaction</a:t>
                      </a:r>
                      <a:br>
                        <a:rPr lang="en-US" sz="1600" dirty="0" smtClean="0"/>
                      </a:br>
                      <a:r>
                        <a:rPr lang="en-US" sz="1600" dirty="0" smtClean="0"/>
                        <a:t>design</a:t>
                      </a:r>
                      <a:endParaRPr lang="en-US" sz="1600" dirty="0"/>
                    </a:p>
                  </a:txBody>
                  <a:tcPr/>
                </a:tc>
                <a:tc>
                  <a:txBody>
                    <a:bodyPr/>
                    <a:lstStyle/>
                    <a:p>
                      <a:pPr algn="ctr"/>
                      <a:r>
                        <a:rPr lang="en-US" sz="1600" dirty="0" smtClean="0"/>
                        <a:t>Architecture</a:t>
                      </a:r>
                      <a:br>
                        <a:rPr lang="en-US" sz="1600" dirty="0" smtClean="0"/>
                      </a:br>
                      <a:r>
                        <a:rPr lang="en-US" sz="1600" dirty="0" smtClean="0"/>
                        <a:t>design</a:t>
                      </a:r>
                      <a:endParaRPr lang="en-US" sz="1600" dirty="0"/>
                    </a:p>
                  </a:txBody>
                  <a:tcPr/>
                </a:tc>
                <a:tc>
                  <a:txBody>
                    <a:bodyPr/>
                    <a:lstStyle/>
                    <a:p>
                      <a:pPr algn="ctr"/>
                      <a:r>
                        <a:rPr lang="en-US" sz="1600" dirty="0" smtClean="0"/>
                        <a:t>Implementation</a:t>
                      </a:r>
                      <a:br>
                        <a:rPr lang="en-US" sz="1600" dirty="0" smtClean="0"/>
                      </a:br>
                      <a:r>
                        <a:rPr lang="en-US" sz="1600" dirty="0" smtClean="0"/>
                        <a:t>design</a:t>
                      </a:r>
                      <a:endParaRPr lang="en-US" sz="1600" dirty="0"/>
                    </a:p>
                  </a:txBody>
                  <a:tcPr/>
                </a:tc>
              </a:tr>
              <a:tr h="1384831">
                <a:tc>
                  <a:txBody>
                    <a:bodyPr/>
                    <a:lstStyle/>
                    <a:p>
                      <a:r>
                        <a:rPr lang="en-US" sz="1600" b="1" dirty="0" smtClean="0"/>
                        <a:t>Analysis</a:t>
                      </a:r>
                      <a:endParaRPr lang="en-US" sz="1600" b="1" dirty="0"/>
                    </a:p>
                  </a:txBody>
                  <a:tcPr/>
                </a:tc>
                <a:tc>
                  <a:txBody>
                    <a:bodyPr/>
                    <a:lstStyle/>
                    <a:p>
                      <a:pPr marL="171450" indent="-171450">
                        <a:buFont typeface="Arial" pitchFamily="34" charset="0"/>
                        <a:buChar char="•"/>
                      </a:pPr>
                      <a:r>
                        <a:rPr lang="en-US" sz="1200" dirty="0" smtClean="0">
                          <a:solidFill>
                            <a:srgbClr val="FF0000"/>
                          </a:solidFill>
                        </a:rPr>
                        <a:t>competitive testing</a:t>
                      </a:r>
                    </a:p>
                    <a:p>
                      <a:pPr marL="171450" indent="-171450">
                        <a:buFont typeface="Arial" pitchFamily="34" charset="0"/>
                        <a:buChar char="•"/>
                      </a:pPr>
                      <a:r>
                        <a:rPr lang="en-US" sz="1200" dirty="0" smtClean="0"/>
                        <a:t>contextual</a:t>
                      </a:r>
                      <a:r>
                        <a:rPr lang="en-US" sz="1200" baseline="0" dirty="0" smtClean="0"/>
                        <a:t> inquiry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feature comparison</a:t>
                      </a:r>
                    </a:p>
                    <a:p>
                      <a:pPr marL="171450" indent="-171450">
                        <a:buFont typeface="Arial" pitchFamily="34" charset="0"/>
                        <a:buChar char="•"/>
                      </a:pPr>
                      <a:r>
                        <a:rPr lang="en-US" sz="1200" baseline="0" dirty="0" smtClean="0"/>
                        <a:t>stakeholder analysis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task analysis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critical incident technique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interaction logging</a:t>
                      </a:r>
                    </a:p>
                    <a:p>
                      <a:pPr marL="171450" indent="-171450">
                        <a:buFont typeface="Arial" pitchFamily="34" charset="0"/>
                        <a:buChar char="•"/>
                      </a:pPr>
                      <a:r>
                        <a:rPr lang="en-US" sz="1200" dirty="0" smtClean="0"/>
                        <a:t>personas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scenarios</a:t>
                      </a:r>
                      <a:endParaRPr lang="en-US" sz="1200" dirty="0"/>
                    </a:p>
                  </a:txBody>
                  <a:tcPr/>
                </a:tc>
                <a:tc>
                  <a:txBody>
                    <a:bodyPr/>
                    <a:lstStyle/>
                    <a:p>
                      <a:pPr marL="171450" indent="-171450">
                        <a:buFont typeface="Arial" pitchFamily="34" charset="0"/>
                        <a:buChar char="•"/>
                      </a:pPr>
                      <a:r>
                        <a:rPr lang="en-US" sz="1200" dirty="0" smtClean="0"/>
                        <a:t>framework assessment</a:t>
                      </a:r>
                    </a:p>
                    <a:p>
                      <a:pPr marL="171450" indent="-171450">
                        <a:buFont typeface="Arial" pitchFamily="34" charset="0"/>
                        <a:buChar char="•"/>
                      </a:pPr>
                      <a:r>
                        <a:rPr lang="en-US" sz="1200" dirty="0" smtClean="0"/>
                        <a:t>model-driven</a:t>
                      </a:r>
                      <a:r>
                        <a:rPr lang="en-US" sz="1200" baseline="0" dirty="0" smtClean="0"/>
                        <a:t> engineering</a:t>
                      </a:r>
                      <a:endParaRPr lang="en-US" sz="1200" dirty="0" smtClean="0"/>
                    </a:p>
                    <a:p>
                      <a:pPr marL="171450" indent="-171450">
                        <a:buFont typeface="Arial" pitchFamily="34" charset="0"/>
                        <a:buChar char="•"/>
                      </a:pPr>
                      <a:r>
                        <a:rPr lang="en-US" sz="1200" dirty="0" smtClean="0"/>
                        <a:t>quality-function-deployment</a:t>
                      </a:r>
                    </a:p>
                    <a:p>
                      <a:pPr marL="171450" indent="-171450">
                        <a:buFont typeface="Arial" pitchFamily="34" charset="0"/>
                        <a:buChar char="•"/>
                      </a:pPr>
                      <a:r>
                        <a:rPr lang="en-US" sz="1200" dirty="0" smtClean="0"/>
                        <a:t>reverse engineering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world modeling</a:t>
                      </a:r>
                    </a:p>
                  </a:txBody>
                  <a:tcPr/>
                </a:tc>
                <a:tc>
                  <a:txBody>
                    <a:bodyPr/>
                    <a:lstStyle/>
                    <a:p>
                      <a:pPr marL="171450" indent="-171450">
                        <a:buFont typeface="Arial" pitchFamily="34" charset="0"/>
                        <a:buChar char="•"/>
                      </a:pPr>
                      <a:r>
                        <a:rPr lang="en-US" sz="1200" baseline="0" dirty="0" smtClean="0"/>
                        <a:t>release planning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summarization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test-driven design</a:t>
                      </a:r>
                      <a:endParaRPr lang="en-US" sz="1200" b="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visualization</a:t>
                      </a:r>
                    </a:p>
                    <a:p>
                      <a:pPr marL="0" indent="0">
                        <a:buFont typeface="Arial" pitchFamily="34" charset="0"/>
                        <a:buNone/>
                      </a:pPr>
                      <a:endParaRPr lang="en-US" sz="1200" baseline="0" dirty="0" smtClean="0"/>
                    </a:p>
                  </a:txBody>
                  <a:tcPr/>
                </a:tc>
              </a:tr>
              <a:tr h="1384831">
                <a:tc>
                  <a:txBody>
                    <a:bodyPr/>
                    <a:lstStyle/>
                    <a:p>
                      <a:r>
                        <a:rPr lang="en-US" sz="1600" b="1" dirty="0" smtClean="0"/>
                        <a:t>Synthesis</a:t>
                      </a:r>
                      <a:endParaRPr lang="en-US" sz="1600" b="1"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affinity diagramming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concept mapping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mind mapping</a:t>
                      </a:r>
                    </a:p>
                    <a:p>
                      <a:pPr marL="171450" indent="-171450">
                        <a:buFont typeface="Arial" pitchFamily="34" charset="0"/>
                        <a:buChar char="•"/>
                      </a:pPr>
                      <a:r>
                        <a:rPr lang="en-US" sz="1200" dirty="0" smtClean="0"/>
                        <a:t>morphological</a:t>
                      </a:r>
                      <a:r>
                        <a:rPr lang="en-US" sz="1200" baseline="0" dirty="0" smtClean="0"/>
                        <a:t> chart</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design/making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participatory design</a:t>
                      </a:r>
                    </a:p>
                    <a:p>
                      <a:pPr marL="171450" indent="-171450">
                        <a:buFont typeface="Arial" pitchFamily="34" charset="0"/>
                        <a:buChar char="•"/>
                      </a:pPr>
                      <a:r>
                        <a:rPr lang="en-US" sz="1200" dirty="0" smtClean="0"/>
                        <a:t>(parallel) prototyping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storyboarding</a:t>
                      </a:r>
                    </a:p>
                    <a:p>
                      <a:pPr marL="0" indent="0">
                        <a:buFont typeface="Arial" pitchFamily="34" charset="0"/>
                        <a:buNone/>
                      </a:pPr>
                      <a:endParaRPr lang="en-US"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architectural </a:t>
                      </a:r>
                      <a:r>
                        <a:rPr lang="en-US" sz="1200" baseline="0" dirty="0" smtClean="0"/>
                        <a:t>styles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generative programming</a:t>
                      </a:r>
                      <a:endParaRPr lang="en-US" sz="1200"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component reuse</a:t>
                      </a:r>
                      <a:endParaRPr lang="en-US" sz="120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decomposition</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pair programming</a:t>
                      </a:r>
                    </a:p>
                    <a:p>
                      <a:pPr marL="171450" indent="-171450">
                        <a:buFont typeface="Arial" pitchFamily="34" charset="0"/>
                        <a:buChar char="•"/>
                      </a:pPr>
                      <a:r>
                        <a:rPr lang="en-US" sz="1200" dirty="0" smtClean="0"/>
                        <a:t>refactoring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search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software patterns</a:t>
                      </a:r>
                    </a:p>
                  </a:txBody>
                  <a:tcPr/>
                </a:tc>
              </a:tr>
              <a:tr h="1384831">
                <a:tc>
                  <a:txBody>
                    <a:bodyPr/>
                    <a:lstStyle/>
                    <a:p>
                      <a:r>
                        <a:rPr lang="en-US" sz="1600" b="1" dirty="0" smtClean="0"/>
                        <a:t>Evaluation</a:t>
                      </a:r>
                      <a:endParaRPr lang="en-US" sz="1600" b="1" dirty="0"/>
                    </a:p>
                  </a:txBody>
                  <a:tcPr/>
                </a:tc>
                <a:tc>
                  <a:txBody>
                    <a:bodyPr/>
                    <a:lstStyle/>
                    <a:p>
                      <a:pPr marL="171450" indent="-171450">
                        <a:buFont typeface="Arial" pitchFamily="34" charset="0"/>
                        <a:buChar char="•"/>
                      </a:pPr>
                      <a:r>
                        <a:rPr lang="en-US" sz="1200" dirty="0" smtClean="0"/>
                        <a:t>requirements review</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role playing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wizard of </a:t>
                      </a:r>
                      <a:r>
                        <a:rPr lang="en-US" sz="1200" dirty="0" err="1" smtClean="0"/>
                        <a:t>oz</a:t>
                      </a:r>
                      <a:endParaRPr lang="en-US" sz="1200" dirty="0" smtClean="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cognitive walkthrough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evaluative research</a:t>
                      </a:r>
                    </a:p>
                    <a:p>
                      <a:pPr marL="171450" indent="-171450">
                        <a:buFont typeface="Arial" pitchFamily="34" charset="0"/>
                        <a:buChar char="•"/>
                      </a:pPr>
                      <a:r>
                        <a:rPr lang="en-US" sz="1200" dirty="0" smtClean="0"/>
                        <a:t>heuristic evaluation</a:t>
                      </a:r>
                    </a:p>
                    <a:p>
                      <a:pPr marL="171450" indent="-171450">
                        <a:buFont typeface="Arial" pitchFamily="34" charset="0"/>
                        <a:buChar char="•"/>
                      </a:pPr>
                      <a:r>
                        <a:rPr lang="en-US" sz="1200" dirty="0" smtClean="0"/>
                        <a:t>think-aloud</a:t>
                      </a:r>
                      <a:r>
                        <a:rPr lang="en-US" sz="1200" baseline="0" dirty="0" smtClean="0"/>
                        <a:t> protocol</a:t>
                      </a:r>
                      <a:endParaRPr lang="en-US" sz="1200" dirty="0" smtClean="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formal verification</a:t>
                      </a:r>
                    </a:p>
                    <a:p>
                      <a:pPr marL="171450" indent="-171450">
                        <a:buFont typeface="Arial" pitchFamily="34" charset="0"/>
                        <a:buChar char="•"/>
                      </a:pPr>
                      <a:r>
                        <a:rPr lang="en-US" sz="1200" dirty="0" smtClean="0"/>
                        <a:t>simulation</a:t>
                      </a:r>
                    </a:p>
                    <a:p>
                      <a:pPr marL="171450" indent="-171450">
                        <a:buFont typeface="Arial" pitchFamily="34" charset="0"/>
                        <a:buChar char="•"/>
                      </a:pPr>
                      <a:r>
                        <a:rPr lang="en-US" sz="1200" dirty="0" smtClean="0"/>
                        <a:t>weighted objectives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correctness proofs</a:t>
                      </a:r>
                    </a:p>
                    <a:p>
                      <a:pPr marL="171450" indent="-171450">
                        <a:buFont typeface="Arial" pitchFamily="34" charset="0"/>
                        <a:buChar char="•"/>
                      </a:pPr>
                      <a:r>
                        <a:rPr lang="en-US" sz="1200" dirty="0" smtClean="0"/>
                        <a:t>inspections/reviews</a:t>
                      </a:r>
                    </a:p>
                    <a:p>
                      <a:pPr marL="171450" indent="-171450">
                        <a:buFont typeface="Arial" pitchFamily="34" charset="0"/>
                        <a:buChar char="•"/>
                      </a:pPr>
                      <a:r>
                        <a:rPr lang="en-US" sz="1200" dirty="0" smtClean="0"/>
                        <a:t>parallel deployment</a:t>
                      </a:r>
                    </a:p>
                    <a:p>
                      <a:pPr marL="171450" indent="-171450">
                        <a:buFont typeface="Arial" pitchFamily="34" charset="0"/>
                        <a:buChar char="•"/>
                      </a:pPr>
                      <a:r>
                        <a:rPr lang="en-US" sz="1200" dirty="0" smtClean="0"/>
                        <a:t>testing</a:t>
                      </a:r>
                    </a:p>
                  </a:txBody>
                  <a:tcPr/>
                </a:tc>
              </a:tr>
            </a:tbl>
          </a:graphicData>
        </a:graphic>
      </p:graphicFrame>
      <p:sp>
        <p:nvSpPr>
          <p:cNvPr id="2" name="Title 1"/>
          <p:cNvSpPr>
            <a:spLocks noGrp="1"/>
          </p:cNvSpPr>
          <p:nvPr>
            <p:ph type="title"/>
          </p:nvPr>
        </p:nvSpPr>
        <p:spPr/>
        <p:txBody>
          <a:bodyPr/>
          <a:lstStyle/>
          <a:p>
            <a:r>
              <a:rPr lang="en-US" smtClean="0"/>
              <a:t>Software design </a:t>
            </a:r>
            <a:r>
              <a:rPr lang="en-US" dirty="0" smtClean="0"/>
              <a:t>methods</a:t>
            </a:r>
            <a:endParaRPr lang="en-US" dirty="0"/>
          </a:p>
        </p:txBody>
      </p:sp>
      <p:sp>
        <p:nvSpPr>
          <p:cNvPr id="5" name="Rectangle 4"/>
          <p:cNvSpPr/>
          <p:nvPr/>
        </p:nvSpPr>
        <p:spPr>
          <a:xfrm>
            <a:off x="1184283" y="1912951"/>
            <a:ext cx="1929994" cy="1371600"/>
          </a:xfrm>
          <a:prstGeom prst="rect">
            <a:avLst/>
          </a:prstGeom>
          <a:noFill/>
          <a:ln>
            <a:solidFill>
              <a:srgbClr val="F32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3487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testing</a:t>
            </a:r>
            <a:endParaRPr lang="en-US" dirty="0"/>
          </a:p>
        </p:txBody>
      </p:sp>
      <p:sp>
        <p:nvSpPr>
          <p:cNvPr id="3" name="Content Placeholder 2"/>
          <p:cNvSpPr>
            <a:spLocks noGrp="1"/>
          </p:cNvSpPr>
          <p:nvPr>
            <p:ph sz="half" idx="1"/>
          </p:nvPr>
        </p:nvSpPr>
        <p:spPr/>
        <p:txBody>
          <a:bodyPr/>
          <a:lstStyle/>
          <a:p>
            <a:r>
              <a:rPr lang="en-US" dirty="0" smtClean="0"/>
              <a:t>Competitive testing is the process of conducting research to evaluate the usability and learnability of competing products</a:t>
            </a:r>
            <a:endParaRPr lang="en-US" dirty="0"/>
          </a:p>
        </p:txBody>
      </p:sp>
      <p:pic>
        <p:nvPicPr>
          <p:cNvPr id="1026" name="Picture 2" descr="http://pluginchicagometro.org/wp-content/gallery/2013teslamodels/2013-tesla-model-s-cockpi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050" y="3772324"/>
            <a:ext cx="2612248" cy="16329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2.gstatic.com/images?q=tbn:ANd9GcQmfcPt6xSA16iLxman2L7VmXsU3l0yPbGwU-PTGR_zglAjYOxEdgMg915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9086" y="3774830"/>
            <a:ext cx="2494887" cy="166023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twot.motortrend.com/files/2011/07/2012-volkswagen-beetle-dashboard.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07761" y="3774886"/>
            <a:ext cx="2656843" cy="166084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46281" y="5466065"/>
            <a:ext cx="1465786" cy="369332"/>
          </a:xfrm>
          <a:prstGeom prst="rect">
            <a:avLst/>
          </a:prstGeom>
          <a:noFill/>
        </p:spPr>
        <p:txBody>
          <a:bodyPr wrap="none" rtlCol="0">
            <a:spAutoFit/>
          </a:bodyPr>
          <a:lstStyle/>
          <a:p>
            <a:r>
              <a:rPr lang="en-US" dirty="0" smtClean="0"/>
              <a:t>Tesla Model S</a:t>
            </a:r>
            <a:endParaRPr lang="en-US" dirty="0"/>
          </a:p>
        </p:txBody>
      </p:sp>
      <p:sp>
        <p:nvSpPr>
          <p:cNvPr id="5" name="TextBox 4"/>
          <p:cNvSpPr txBox="1"/>
          <p:nvPr/>
        </p:nvSpPr>
        <p:spPr>
          <a:xfrm>
            <a:off x="3885931" y="5466065"/>
            <a:ext cx="1321196" cy="369332"/>
          </a:xfrm>
          <a:prstGeom prst="rect">
            <a:avLst/>
          </a:prstGeom>
          <a:noFill/>
        </p:spPr>
        <p:txBody>
          <a:bodyPr wrap="none" rtlCol="0">
            <a:spAutoFit/>
          </a:bodyPr>
          <a:lstStyle/>
          <a:p>
            <a:r>
              <a:rPr lang="en-US" dirty="0" smtClean="0"/>
              <a:t>Toyota Prius</a:t>
            </a:r>
            <a:endParaRPr lang="en-US" dirty="0"/>
          </a:p>
        </p:txBody>
      </p:sp>
      <p:sp>
        <p:nvSpPr>
          <p:cNvPr id="6" name="TextBox 5"/>
          <p:cNvSpPr txBox="1"/>
          <p:nvPr/>
        </p:nvSpPr>
        <p:spPr>
          <a:xfrm>
            <a:off x="6465115" y="5466065"/>
            <a:ext cx="1942135" cy="369332"/>
          </a:xfrm>
          <a:prstGeom prst="rect">
            <a:avLst/>
          </a:prstGeom>
          <a:noFill/>
        </p:spPr>
        <p:txBody>
          <a:bodyPr wrap="none" rtlCol="0">
            <a:spAutoFit/>
          </a:bodyPr>
          <a:lstStyle/>
          <a:p>
            <a:r>
              <a:rPr lang="en-US" dirty="0" smtClean="0"/>
              <a:t>Volkswagen Beetle</a:t>
            </a:r>
            <a:endParaRPr lang="en-US" dirty="0"/>
          </a:p>
        </p:txBody>
      </p:sp>
    </p:spTree>
    <p:extLst>
      <p:ext uri="{BB962C8B-B14F-4D97-AF65-F5344CB8AC3E}">
        <p14:creationId xmlns:p14="http://schemas.microsoft.com/office/powerpoint/2010/main" val="12200102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lnSpcReduction="10000"/>
          </a:bodyPr>
          <a:lstStyle/>
          <a:p>
            <a:r>
              <a:rPr lang="en-US" dirty="0" smtClean="0"/>
              <a:t>Identify competitors and their products</a:t>
            </a:r>
          </a:p>
          <a:p>
            <a:endParaRPr lang="en-US" dirty="0" smtClean="0"/>
          </a:p>
          <a:p>
            <a:r>
              <a:rPr lang="en-US" dirty="0" smtClean="0"/>
              <a:t>Establish dimensions for comparison</a:t>
            </a:r>
          </a:p>
          <a:p>
            <a:endParaRPr lang="en-US" dirty="0"/>
          </a:p>
          <a:p>
            <a:r>
              <a:rPr lang="en-US" dirty="0" smtClean="0"/>
              <a:t>Develop scenarios, tasks, and scripts</a:t>
            </a:r>
          </a:p>
          <a:p>
            <a:endParaRPr lang="en-US" dirty="0"/>
          </a:p>
          <a:p>
            <a:r>
              <a:rPr lang="en-US" dirty="0" smtClean="0"/>
              <a:t>Recruit participants</a:t>
            </a:r>
          </a:p>
          <a:p>
            <a:endParaRPr lang="en-US" dirty="0"/>
          </a:p>
          <a:p>
            <a:r>
              <a:rPr lang="en-US" dirty="0" smtClean="0"/>
              <a:t>Conduct experiment</a:t>
            </a:r>
          </a:p>
          <a:p>
            <a:endParaRPr lang="en-US" dirty="0"/>
          </a:p>
          <a:p>
            <a:r>
              <a:rPr lang="en-US" dirty="0" smtClean="0"/>
              <a:t>Analyze results</a:t>
            </a:r>
          </a:p>
          <a:p>
            <a:endParaRPr lang="en-US" dirty="0"/>
          </a:p>
          <a:p>
            <a:endParaRPr lang="en-US" dirty="0"/>
          </a:p>
          <a:p>
            <a:endParaRPr lang="en-US" dirty="0" smtClean="0"/>
          </a:p>
          <a:p>
            <a:pPr lvl="1"/>
            <a:endParaRPr lang="en-US" dirty="0"/>
          </a:p>
        </p:txBody>
      </p:sp>
    </p:spTree>
    <p:extLst>
      <p:ext uri="{BB962C8B-B14F-4D97-AF65-F5344CB8AC3E}">
        <p14:creationId xmlns:p14="http://schemas.microsoft.com/office/powerpoint/2010/main" val="4110182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34400" cy="609600"/>
          </a:xfrm>
        </p:spPr>
        <p:txBody>
          <a:bodyPr>
            <a:normAutofit/>
          </a:bodyPr>
          <a:lstStyle/>
          <a:p>
            <a:r>
              <a:rPr lang="en-US" dirty="0" smtClean="0"/>
              <a:t>Example: identify competitors and their products</a:t>
            </a:r>
            <a:endParaRPr lang="en-US" dirty="0"/>
          </a:p>
        </p:txBody>
      </p:sp>
      <p:pic>
        <p:nvPicPr>
          <p:cNvPr id="5" name="Picture 2" descr="http://pluginchicagometro.org/wp-content/gallery/2013teslamodels/2013-tesla-model-s-cockpi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050" y="2667000"/>
            <a:ext cx="2612248" cy="16329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encrypted-tbn2.gstatic.com/images?q=tbn:ANd9GcQmfcPt6xSA16iLxman2L7VmXsU3l0yPbGwU-PTGR_zglAjYOxEdgMg915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9086" y="2669506"/>
            <a:ext cx="2494887" cy="166023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stwot.motortrend.com/files/2011/07/2012-volkswagen-beetle-dashboard.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07761" y="2669562"/>
            <a:ext cx="2656843" cy="166084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946281" y="4360741"/>
            <a:ext cx="1465786" cy="369332"/>
          </a:xfrm>
          <a:prstGeom prst="rect">
            <a:avLst/>
          </a:prstGeom>
          <a:noFill/>
        </p:spPr>
        <p:txBody>
          <a:bodyPr wrap="none" rtlCol="0">
            <a:spAutoFit/>
          </a:bodyPr>
          <a:lstStyle/>
          <a:p>
            <a:r>
              <a:rPr lang="en-US" dirty="0" smtClean="0"/>
              <a:t>Tesla Model S</a:t>
            </a:r>
            <a:endParaRPr lang="en-US" dirty="0"/>
          </a:p>
        </p:txBody>
      </p:sp>
      <p:sp>
        <p:nvSpPr>
          <p:cNvPr id="9" name="TextBox 8"/>
          <p:cNvSpPr txBox="1"/>
          <p:nvPr/>
        </p:nvSpPr>
        <p:spPr>
          <a:xfrm>
            <a:off x="3885931" y="4360741"/>
            <a:ext cx="1321196" cy="369332"/>
          </a:xfrm>
          <a:prstGeom prst="rect">
            <a:avLst/>
          </a:prstGeom>
          <a:noFill/>
        </p:spPr>
        <p:txBody>
          <a:bodyPr wrap="none" rtlCol="0">
            <a:spAutoFit/>
          </a:bodyPr>
          <a:lstStyle/>
          <a:p>
            <a:r>
              <a:rPr lang="en-US" dirty="0" smtClean="0"/>
              <a:t>Toyota Prius</a:t>
            </a:r>
            <a:endParaRPr lang="en-US" dirty="0"/>
          </a:p>
        </p:txBody>
      </p:sp>
      <p:sp>
        <p:nvSpPr>
          <p:cNvPr id="10" name="TextBox 9"/>
          <p:cNvSpPr txBox="1"/>
          <p:nvPr/>
        </p:nvSpPr>
        <p:spPr>
          <a:xfrm>
            <a:off x="6465115" y="4360741"/>
            <a:ext cx="1942135" cy="369332"/>
          </a:xfrm>
          <a:prstGeom prst="rect">
            <a:avLst/>
          </a:prstGeom>
          <a:noFill/>
        </p:spPr>
        <p:txBody>
          <a:bodyPr wrap="none" rtlCol="0">
            <a:spAutoFit/>
          </a:bodyPr>
          <a:lstStyle/>
          <a:p>
            <a:r>
              <a:rPr lang="en-US" dirty="0" smtClean="0"/>
              <a:t>Volkswagen Beetle</a:t>
            </a:r>
            <a:endParaRPr lang="en-US" dirty="0"/>
          </a:p>
        </p:txBody>
      </p:sp>
    </p:spTree>
    <p:extLst>
      <p:ext uri="{BB962C8B-B14F-4D97-AF65-F5344CB8AC3E}">
        <p14:creationId xmlns:p14="http://schemas.microsoft.com/office/powerpoint/2010/main" val="16362602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establish dimensions for comparison</a:t>
            </a:r>
            <a:endParaRPr lang="en-US" dirty="0"/>
          </a:p>
        </p:txBody>
      </p:sp>
      <p:sp>
        <p:nvSpPr>
          <p:cNvPr id="3" name="Content Placeholder 2"/>
          <p:cNvSpPr>
            <a:spLocks noGrp="1"/>
          </p:cNvSpPr>
          <p:nvPr>
            <p:ph idx="1"/>
          </p:nvPr>
        </p:nvSpPr>
        <p:spPr/>
        <p:txBody>
          <a:bodyPr>
            <a:normAutofit/>
          </a:bodyPr>
          <a:lstStyle/>
          <a:p>
            <a:r>
              <a:rPr lang="en-US" dirty="0" smtClean="0"/>
              <a:t>Usability</a:t>
            </a:r>
          </a:p>
          <a:p>
            <a:pPr lvl="1"/>
            <a:r>
              <a:rPr lang="en-US" dirty="0" smtClean="0"/>
              <a:t>number of completed tasks</a:t>
            </a:r>
          </a:p>
          <a:p>
            <a:pPr lvl="1"/>
            <a:r>
              <a:rPr lang="en-US" dirty="0" smtClean="0"/>
              <a:t>time it takes to complete tasks</a:t>
            </a:r>
          </a:p>
          <a:p>
            <a:pPr lvl="1"/>
            <a:r>
              <a:rPr lang="en-US" dirty="0" smtClean="0"/>
              <a:t>number of steps it takes to complete tasks</a:t>
            </a:r>
          </a:p>
          <a:p>
            <a:pPr lvl="1"/>
            <a:r>
              <a:rPr lang="en-US" dirty="0" smtClean="0"/>
              <a:t>ability to complete tasks without taking one’s eyes off the road</a:t>
            </a:r>
          </a:p>
          <a:p>
            <a:pPr lvl="1"/>
            <a:endParaRPr lang="en-US" dirty="0" smtClean="0"/>
          </a:p>
          <a:p>
            <a:r>
              <a:rPr lang="en-US" dirty="0" smtClean="0"/>
              <a:t>Learnability</a:t>
            </a:r>
          </a:p>
          <a:p>
            <a:pPr lvl="1"/>
            <a:r>
              <a:rPr lang="en-US" dirty="0"/>
              <a:t>number of times the user fails</a:t>
            </a:r>
          </a:p>
          <a:p>
            <a:pPr lvl="1"/>
            <a:r>
              <a:rPr lang="en-US" dirty="0" smtClean="0"/>
              <a:t>number of times the user must execute the same function before completing it seamlessly the first time</a:t>
            </a:r>
          </a:p>
          <a:p>
            <a:pPr lvl="1"/>
            <a:r>
              <a:rPr lang="en-US" dirty="0" smtClean="0"/>
              <a:t>number of times the user must request assistance</a:t>
            </a:r>
            <a:endParaRPr lang="en-US" dirty="0"/>
          </a:p>
          <a:p>
            <a:endParaRPr lang="en-US" dirty="0" smtClean="0"/>
          </a:p>
          <a:p>
            <a:pPr lvl="1"/>
            <a:endParaRPr lang="en-US" dirty="0"/>
          </a:p>
        </p:txBody>
      </p:sp>
    </p:spTree>
    <p:extLst>
      <p:ext uri="{BB962C8B-B14F-4D97-AF65-F5344CB8AC3E}">
        <p14:creationId xmlns:p14="http://schemas.microsoft.com/office/powerpoint/2010/main" val="41369998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develop scenarios, tasks, and scripts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Scenario</a:t>
            </a:r>
          </a:p>
          <a:p>
            <a:pPr lvl="1"/>
            <a:r>
              <a:rPr lang="en-US" dirty="0" smtClean="0"/>
              <a:t>a person is driving in remote country side, and is lost; the gas tank is becoming empty, and it is getting late</a:t>
            </a:r>
          </a:p>
          <a:p>
            <a:pPr lvl="1"/>
            <a:endParaRPr lang="en-US" dirty="0"/>
          </a:p>
          <a:p>
            <a:r>
              <a:rPr lang="en-US" dirty="0" smtClean="0"/>
              <a:t>Tasks</a:t>
            </a:r>
          </a:p>
          <a:p>
            <a:pPr lvl="1"/>
            <a:r>
              <a:rPr lang="en-US" dirty="0"/>
              <a:t>f</a:t>
            </a:r>
            <a:r>
              <a:rPr lang="en-US" dirty="0" smtClean="0"/>
              <a:t>ind a hotel and obtain directions to it</a:t>
            </a:r>
          </a:p>
          <a:p>
            <a:pPr lvl="1"/>
            <a:r>
              <a:rPr lang="en-US" dirty="0" smtClean="0"/>
              <a:t>locate a gas station on the way and adjust the route to stop by the station</a:t>
            </a:r>
          </a:p>
          <a:p>
            <a:pPr marL="457200" lvl="1" indent="0">
              <a:buNone/>
            </a:pPr>
            <a:endParaRPr lang="en-US" dirty="0"/>
          </a:p>
          <a:p>
            <a:r>
              <a:rPr lang="en-US" dirty="0" smtClean="0"/>
              <a:t>Script</a:t>
            </a:r>
          </a:p>
          <a:p>
            <a:pPr marL="914400" lvl="1" indent="-457200">
              <a:buFont typeface="+mj-lt"/>
              <a:buAutoNum type="arabicPeriod"/>
            </a:pPr>
            <a:r>
              <a:rPr lang="en-US" dirty="0" smtClean="0"/>
              <a:t>imagine you are driving in remote country side, have become lost, …</a:t>
            </a:r>
          </a:p>
          <a:p>
            <a:pPr marL="914400" lvl="1" indent="-457200">
              <a:buFont typeface="+mj-lt"/>
              <a:buAutoNum type="arabicPeriod"/>
            </a:pPr>
            <a:r>
              <a:rPr lang="en-US" dirty="0" smtClean="0"/>
              <a:t>use the navigation system to find a hotel and obtain directions to it</a:t>
            </a:r>
          </a:p>
          <a:p>
            <a:pPr marL="914400" lvl="1" indent="-457200">
              <a:buFont typeface="+mj-lt"/>
              <a:buAutoNum type="arabicPeriod"/>
            </a:pPr>
            <a:r>
              <a:rPr lang="en-US" dirty="0" smtClean="0"/>
              <a:t>now that you have been driving for a while, you notice gas tank is almost empty</a:t>
            </a:r>
          </a:p>
          <a:p>
            <a:pPr marL="914400" lvl="1" indent="-457200">
              <a:buFont typeface="+mj-lt"/>
              <a:buAutoNum type="arabicPeriod"/>
            </a:pPr>
            <a:r>
              <a:rPr lang="en-US" dirty="0" smtClean="0"/>
              <a:t>use the navigation system to locate a gas station on the way and adjust the route to stop by the station</a:t>
            </a:r>
          </a:p>
          <a:p>
            <a:endParaRPr lang="en-US" dirty="0"/>
          </a:p>
          <a:p>
            <a:endParaRPr lang="en-US" dirty="0"/>
          </a:p>
          <a:p>
            <a:endParaRPr lang="en-US" dirty="0" smtClean="0"/>
          </a:p>
          <a:p>
            <a:pPr lvl="1"/>
            <a:endParaRPr lang="en-US" dirty="0"/>
          </a:p>
        </p:txBody>
      </p:sp>
    </p:spTree>
    <p:extLst>
      <p:ext uri="{BB962C8B-B14F-4D97-AF65-F5344CB8AC3E}">
        <p14:creationId xmlns:p14="http://schemas.microsoft.com/office/powerpoint/2010/main" val="1208320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recruit participants</a:t>
            </a:r>
            <a:endParaRPr lang="en-US" dirty="0"/>
          </a:p>
        </p:txBody>
      </p:sp>
      <p:sp>
        <p:nvSpPr>
          <p:cNvPr id="3" name="Content Placeholder 2"/>
          <p:cNvSpPr>
            <a:spLocks noGrp="1"/>
          </p:cNvSpPr>
          <p:nvPr>
            <p:ph idx="1"/>
          </p:nvPr>
        </p:nvSpPr>
        <p:spPr/>
        <p:txBody>
          <a:bodyPr>
            <a:normAutofit/>
          </a:bodyPr>
          <a:lstStyle/>
          <a:p>
            <a:r>
              <a:rPr lang="en-US" dirty="0" smtClean="0"/>
              <a:t>Set up a testing station at a rural, but still well-traveled, road in Oregon, stop motorists, and ask them to participate</a:t>
            </a:r>
          </a:p>
          <a:p>
            <a:endParaRPr lang="en-US" dirty="0"/>
          </a:p>
          <a:p>
            <a:r>
              <a:rPr lang="en-US" dirty="0" smtClean="0"/>
              <a:t>Draw an advertisement in </a:t>
            </a:r>
            <a:r>
              <a:rPr lang="en-US" smtClean="0"/>
              <a:t>the local newspaper</a:t>
            </a:r>
            <a:endParaRPr lang="en-US" dirty="0" smtClean="0"/>
          </a:p>
          <a:p>
            <a:endParaRPr lang="en-US" dirty="0"/>
          </a:p>
          <a:p>
            <a:r>
              <a:rPr lang="en-US" dirty="0" smtClean="0"/>
              <a:t>Social media recruiting</a:t>
            </a:r>
          </a:p>
          <a:p>
            <a:endParaRPr lang="en-US" dirty="0"/>
          </a:p>
          <a:p>
            <a:r>
              <a:rPr lang="en-US" dirty="0" smtClean="0"/>
              <a:t>Use an external recruitment service to target particular (typically representative) demographics</a:t>
            </a:r>
          </a:p>
          <a:p>
            <a:endParaRPr lang="en-US" dirty="0"/>
          </a:p>
          <a:p>
            <a:endParaRPr lang="en-US" dirty="0"/>
          </a:p>
          <a:p>
            <a:endParaRPr lang="en-US" dirty="0"/>
          </a:p>
          <a:p>
            <a:endParaRPr lang="en-US" dirty="0"/>
          </a:p>
          <a:p>
            <a:endParaRPr lang="en-US" dirty="0" smtClean="0"/>
          </a:p>
          <a:p>
            <a:pPr lvl="1"/>
            <a:endParaRPr lang="en-US" dirty="0"/>
          </a:p>
        </p:txBody>
      </p:sp>
    </p:spTree>
    <p:extLst>
      <p:ext uri="{BB962C8B-B14F-4D97-AF65-F5344CB8AC3E}">
        <p14:creationId xmlns:p14="http://schemas.microsoft.com/office/powerpoint/2010/main" val="7750235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conduct experiment</a:t>
            </a:r>
            <a:endParaRPr lang="en-US" dirty="0"/>
          </a:p>
        </p:txBody>
      </p:sp>
      <p:sp>
        <p:nvSpPr>
          <p:cNvPr id="3" name="Content Placeholder 2"/>
          <p:cNvSpPr>
            <a:spLocks noGrp="1"/>
          </p:cNvSpPr>
          <p:nvPr>
            <p:ph idx="1"/>
          </p:nvPr>
        </p:nvSpPr>
        <p:spPr/>
        <p:txBody>
          <a:bodyPr>
            <a:normAutofit/>
          </a:bodyPr>
          <a:lstStyle/>
          <a:p>
            <a:r>
              <a:rPr lang="en-US" dirty="0" smtClean="0"/>
              <a:t>Start the experiment by asking the participant to start driving</a:t>
            </a:r>
            <a:endParaRPr lang="en-US" dirty="0"/>
          </a:p>
          <a:p>
            <a:endParaRPr lang="en-US" dirty="0" smtClean="0"/>
          </a:p>
          <a:p>
            <a:r>
              <a:rPr lang="en-US" dirty="0" smtClean="0"/>
              <a:t>Execute the script by reading the relevant portions when it is time to do so</a:t>
            </a:r>
          </a:p>
          <a:p>
            <a:endParaRPr lang="en-US" dirty="0"/>
          </a:p>
          <a:p>
            <a:r>
              <a:rPr lang="en-US" dirty="0" smtClean="0"/>
              <a:t>Observe and/or video/audio tape the participant as they execute the tasks in the script</a:t>
            </a:r>
          </a:p>
          <a:p>
            <a:endParaRPr lang="en-US" dirty="0"/>
          </a:p>
          <a:p>
            <a:r>
              <a:rPr lang="en-US" dirty="0" smtClean="0"/>
              <a:t>Repeat the script several times, so to be able to assess learnability</a:t>
            </a:r>
          </a:p>
          <a:p>
            <a:pPr lvl="1"/>
            <a:endParaRPr lang="en-US" dirty="0"/>
          </a:p>
          <a:p>
            <a:endParaRPr lang="en-US" dirty="0"/>
          </a:p>
          <a:p>
            <a:endParaRPr lang="en-US" dirty="0" smtClean="0"/>
          </a:p>
          <a:p>
            <a:endParaRPr lang="en-US" dirty="0"/>
          </a:p>
          <a:p>
            <a:endParaRPr lang="en-US" dirty="0"/>
          </a:p>
          <a:p>
            <a:endParaRPr lang="en-US" dirty="0" smtClean="0"/>
          </a:p>
          <a:p>
            <a:pPr lvl="1"/>
            <a:endParaRPr lang="en-US" dirty="0"/>
          </a:p>
        </p:txBody>
      </p:sp>
    </p:spTree>
    <p:extLst>
      <p:ext uri="{BB962C8B-B14F-4D97-AF65-F5344CB8AC3E}">
        <p14:creationId xmlns:p14="http://schemas.microsoft.com/office/powerpoint/2010/main" val="37899499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analyze results</a:t>
            </a:r>
            <a:endParaRPr lang="en-US" dirty="0"/>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smtClean="0"/>
          </a:p>
          <a:p>
            <a:pPr lvl="1"/>
            <a:endParaRPr lang="en-US" dirty="0"/>
          </a:p>
        </p:txBody>
      </p:sp>
      <p:graphicFrame>
        <p:nvGraphicFramePr>
          <p:cNvPr id="4" name="Content Placeholder 3"/>
          <p:cNvGraphicFramePr>
            <a:graphicFrameLocks/>
          </p:cNvGraphicFramePr>
          <p:nvPr>
            <p:extLst/>
          </p:nvPr>
        </p:nvGraphicFramePr>
        <p:xfrm>
          <a:off x="571500" y="754049"/>
          <a:ext cx="8001000" cy="5785548"/>
        </p:xfrm>
        <a:graphic>
          <a:graphicData uri="http://schemas.openxmlformats.org/drawingml/2006/table">
            <a:tbl>
              <a:tblPr firstRow="1" bandRow="1">
                <a:tableStyleId>{21E4AEA4-8DFA-4A89-87EB-49C32662AFE0}</a:tableStyleId>
              </a:tblPr>
              <a:tblGrid>
                <a:gridCol w="2000250"/>
                <a:gridCol w="2000250"/>
                <a:gridCol w="2000250"/>
                <a:gridCol w="2000250"/>
              </a:tblGrid>
              <a:tr h="555844">
                <a:tc>
                  <a:txBody>
                    <a:bodyPr/>
                    <a:lstStyle/>
                    <a:p>
                      <a:pPr algn="ctr"/>
                      <a:endParaRPr lang="en-US" sz="1600" dirty="0"/>
                    </a:p>
                  </a:txBody>
                  <a:tcPr anchor="ctr"/>
                </a:tc>
                <a:tc>
                  <a:txBody>
                    <a:bodyPr/>
                    <a:lstStyle/>
                    <a:p>
                      <a:pPr algn="ctr"/>
                      <a:r>
                        <a:rPr lang="en-US" sz="1600" dirty="0" smtClean="0"/>
                        <a:t>Tesla Model S</a:t>
                      </a:r>
                      <a:endParaRPr lang="en-US" sz="1600" dirty="0"/>
                    </a:p>
                  </a:txBody>
                  <a:tcPr anchor="ctr"/>
                </a:tc>
                <a:tc>
                  <a:txBody>
                    <a:bodyPr/>
                    <a:lstStyle/>
                    <a:p>
                      <a:pPr algn="ctr"/>
                      <a:r>
                        <a:rPr lang="en-US" sz="1600" dirty="0" smtClean="0"/>
                        <a:t>Toyota Prius</a:t>
                      </a:r>
                      <a:endParaRPr lang="en-US" sz="1600" dirty="0"/>
                    </a:p>
                  </a:txBody>
                  <a:tcPr anchor="ctr"/>
                </a:tc>
                <a:tc>
                  <a:txBody>
                    <a:bodyPr/>
                    <a:lstStyle/>
                    <a:p>
                      <a:pPr algn="ctr"/>
                      <a:r>
                        <a:rPr lang="en-US" sz="1600" dirty="0" smtClean="0"/>
                        <a:t>Volkswagen</a:t>
                      </a:r>
                      <a:r>
                        <a:rPr lang="en-US" sz="1600" baseline="0" dirty="0" smtClean="0"/>
                        <a:t> Beetle</a:t>
                      </a:r>
                      <a:endParaRPr lang="en-US" sz="1600" dirty="0"/>
                    </a:p>
                  </a:txBody>
                  <a:tcPr anchor="ctr"/>
                </a:tc>
              </a:tr>
              <a:tr h="653713">
                <a:tc>
                  <a:txBody>
                    <a:bodyPr/>
                    <a:lstStyle/>
                    <a:p>
                      <a:r>
                        <a:rPr lang="en-US" sz="1600" b="1" dirty="0" smtClean="0"/>
                        <a:t>Number of completed tasks</a:t>
                      </a:r>
                      <a:endParaRPr lang="en-US" sz="1600" b="1" dirty="0"/>
                    </a:p>
                  </a:txBody>
                  <a:tcPr anchor="ctr"/>
                </a:tc>
                <a:tc>
                  <a:txBody>
                    <a:bodyPr/>
                    <a:lstStyle/>
                    <a:p>
                      <a:r>
                        <a:rPr lang="en-US" dirty="0" smtClean="0"/>
                        <a:t>14</a:t>
                      </a:r>
                      <a:endParaRPr lang="en-US" dirty="0"/>
                    </a:p>
                  </a:txBody>
                  <a:tcPr anchor="ctr"/>
                </a:tc>
                <a:tc>
                  <a:txBody>
                    <a:bodyPr/>
                    <a:lstStyle/>
                    <a:p>
                      <a:r>
                        <a:rPr lang="en-US" dirty="0" smtClean="0"/>
                        <a:t>7</a:t>
                      </a:r>
                      <a:endParaRPr lang="en-US" dirty="0"/>
                    </a:p>
                  </a:txBody>
                  <a:tcPr anchor="ctr"/>
                </a:tc>
                <a:tc>
                  <a:txBody>
                    <a:bodyPr/>
                    <a:lstStyle/>
                    <a:p>
                      <a:r>
                        <a:rPr lang="en-US" dirty="0" smtClean="0"/>
                        <a:t>12</a:t>
                      </a:r>
                      <a:endParaRPr lang="en-US" dirty="0"/>
                    </a:p>
                  </a:txBody>
                  <a:tcPr anchor="ctr"/>
                </a:tc>
              </a:tr>
              <a:tr h="653713">
                <a:tc>
                  <a:txBody>
                    <a:bodyPr/>
                    <a:lstStyle/>
                    <a:p>
                      <a:r>
                        <a:rPr lang="en-US" sz="1600" b="1" dirty="0" smtClean="0"/>
                        <a:t>Time to complete tasks</a:t>
                      </a:r>
                      <a:endParaRPr lang="en-US" sz="1600" b="1" dirty="0"/>
                    </a:p>
                  </a:txBody>
                  <a:tcPr anchor="ctr"/>
                </a:tc>
                <a:tc>
                  <a:txBody>
                    <a:bodyPr/>
                    <a:lstStyle/>
                    <a:p>
                      <a:r>
                        <a:rPr lang="en-US" dirty="0" smtClean="0"/>
                        <a:t>30/65 seconds</a:t>
                      </a:r>
                      <a:endParaRPr lang="en-US" dirty="0"/>
                    </a:p>
                  </a:txBody>
                  <a:tcPr anchor="ctr"/>
                </a:tc>
                <a:tc>
                  <a:txBody>
                    <a:bodyPr/>
                    <a:lstStyle/>
                    <a:p>
                      <a:r>
                        <a:rPr lang="en-US" dirty="0" smtClean="0"/>
                        <a:t>30/N.A. seconds</a:t>
                      </a:r>
                      <a:endParaRPr lang="en-US" dirty="0"/>
                    </a:p>
                  </a:txBody>
                  <a:tcPr anchor="ctr"/>
                </a:tc>
                <a:tc>
                  <a:txBody>
                    <a:bodyPr/>
                    <a:lstStyle/>
                    <a:p>
                      <a:r>
                        <a:rPr lang="en-US" dirty="0" smtClean="0"/>
                        <a:t>40/45 seconds</a:t>
                      </a:r>
                      <a:endParaRPr lang="en-US" dirty="0"/>
                    </a:p>
                  </a:txBody>
                  <a:tcPr anchor="ctr"/>
                </a:tc>
              </a:tr>
              <a:tr h="653713">
                <a:tc>
                  <a:txBody>
                    <a:bodyPr/>
                    <a:lstStyle/>
                    <a:p>
                      <a:r>
                        <a:rPr lang="en-US" sz="1600" b="1" dirty="0" smtClean="0"/>
                        <a:t>Number of steps</a:t>
                      </a:r>
                      <a:endParaRPr lang="en-US" sz="1600" b="1" dirty="0"/>
                    </a:p>
                  </a:txBody>
                  <a:tcPr anchor="ctr"/>
                </a:tc>
                <a:tc>
                  <a:txBody>
                    <a:bodyPr/>
                    <a:lstStyle/>
                    <a:p>
                      <a:r>
                        <a:rPr lang="en-US" dirty="0" smtClean="0"/>
                        <a:t>8/9</a:t>
                      </a:r>
                      <a:endParaRPr lang="en-US" dirty="0"/>
                    </a:p>
                  </a:txBody>
                  <a:tcPr anchor="ctr"/>
                </a:tc>
                <a:tc>
                  <a:txBody>
                    <a:bodyPr/>
                    <a:lstStyle/>
                    <a:p>
                      <a:r>
                        <a:rPr lang="en-US" dirty="0" smtClean="0"/>
                        <a:t>6/N.A.</a:t>
                      </a:r>
                      <a:endParaRPr lang="en-US" dirty="0"/>
                    </a:p>
                  </a:txBody>
                  <a:tcPr anchor="ctr"/>
                </a:tc>
                <a:tc>
                  <a:txBody>
                    <a:bodyPr/>
                    <a:lstStyle/>
                    <a:p>
                      <a:r>
                        <a:rPr lang="en-US" dirty="0" smtClean="0"/>
                        <a:t>6/7</a:t>
                      </a:r>
                      <a:endParaRPr lang="en-US" dirty="0"/>
                    </a:p>
                  </a:txBody>
                  <a:tcPr anchor="ctr"/>
                </a:tc>
              </a:tr>
              <a:tr h="653713">
                <a:tc>
                  <a:txBody>
                    <a:bodyPr/>
                    <a:lstStyle/>
                    <a:p>
                      <a:r>
                        <a:rPr lang="en-US" sz="1600" b="1" baseline="0" dirty="0" smtClean="0"/>
                        <a:t>Not taking one’s eyes off the road</a:t>
                      </a:r>
                      <a:endParaRPr lang="en-US" sz="1600" b="1" dirty="0"/>
                    </a:p>
                  </a:txBody>
                  <a:tcPr anchor="ctr"/>
                </a:tc>
                <a:tc>
                  <a:txBody>
                    <a:bodyPr/>
                    <a:lstStyle/>
                    <a:p>
                      <a:r>
                        <a:rPr lang="en-US" dirty="0" smtClean="0"/>
                        <a:t>fail</a:t>
                      </a:r>
                      <a:endParaRPr lang="en-US" dirty="0"/>
                    </a:p>
                  </a:txBody>
                  <a:tcPr anchor="ctr"/>
                </a:tc>
                <a:tc>
                  <a:txBody>
                    <a:bodyPr/>
                    <a:lstStyle/>
                    <a:p>
                      <a:r>
                        <a:rPr lang="en-US" dirty="0" smtClean="0"/>
                        <a:t>fail</a:t>
                      </a:r>
                      <a:endParaRPr lang="en-US" dirty="0"/>
                    </a:p>
                  </a:txBody>
                  <a:tcPr anchor="ctr"/>
                </a:tc>
                <a:tc>
                  <a:txBody>
                    <a:bodyPr/>
                    <a:lstStyle/>
                    <a:p>
                      <a:r>
                        <a:rPr lang="en-US" dirty="0" smtClean="0"/>
                        <a:t>fail</a:t>
                      </a:r>
                      <a:endParaRPr lang="en-US" dirty="0"/>
                    </a:p>
                  </a:txBody>
                  <a:tcPr anchor="ctr"/>
                </a:tc>
              </a:tr>
              <a:tr h="653713">
                <a:tc>
                  <a:txBody>
                    <a:bodyPr/>
                    <a:lstStyle/>
                    <a:p>
                      <a:r>
                        <a:rPr lang="en-US" sz="1600" b="1" dirty="0" smtClean="0"/>
                        <a:t>Number of failures</a:t>
                      </a:r>
                      <a:endParaRPr lang="en-US" sz="1600" b="1" dirty="0"/>
                    </a:p>
                  </a:txBody>
                  <a:tcPr anchor="ctr"/>
                </a:tc>
                <a:tc>
                  <a:txBody>
                    <a:bodyPr/>
                    <a:lstStyle/>
                    <a:p>
                      <a:pPr marL="0" indent="0">
                        <a:buFont typeface="Arial" pitchFamily="34" charset="0"/>
                        <a:buNone/>
                      </a:pPr>
                      <a:r>
                        <a:rPr lang="en-US" sz="1800" dirty="0" smtClean="0"/>
                        <a:t>0/0</a:t>
                      </a:r>
                      <a:endParaRPr lang="en-US" sz="1800" dirty="0"/>
                    </a:p>
                  </a:txBody>
                  <a:tcPr anchor="ctr"/>
                </a:tc>
                <a:tc>
                  <a:txBody>
                    <a:bodyPr/>
                    <a:lstStyle/>
                    <a:p>
                      <a:pPr marL="0" indent="0">
                        <a:buFont typeface="Arial" pitchFamily="34" charset="0"/>
                        <a:buNone/>
                      </a:pPr>
                      <a:r>
                        <a:rPr lang="en-US" sz="1800" dirty="0" smtClean="0"/>
                        <a:t>0/7</a:t>
                      </a:r>
                      <a:endParaRPr lang="en-US" sz="1800" dirty="0"/>
                    </a:p>
                  </a:txBody>
                  <a:tcPr anchor="ctr"/>
                </a:tc>
                <a:tc>
                  <a:txBody>
                    <a:bodyPr/>
                    <a:lstStyle/>
                    <a:p>
                      <a:pPr marL="0" indent="0">
                        <a:buFont typeface="Arial" pitchFamily="34" charset="0"/>
                        <a:buNone/>
                      </a:pPr>
                      <a:r>
                        <a:rPr lang="en-US" sz="1800" baseline="0" dirty="0" smtClean="0"/>
                        <a:t>0/2</a:t>
                      </a:r>
                    </a:p>
                  </a:txBody>
                  <a:tcPr anchor="ctr"/>
                </a:tc>
              </a:tr>
              <a:tr h="653713">
                <a:tc>
                  <a:txBody>
                    <a:bodyPr/>
                    <a:lstStyle/>
                    <a:p>
                      <a:r>
                        <a:rPr lang="en-US" sz="1600" b="1" dirty="0" smtClean="0"/>
                        <a:t>First time seamlessly</a:t>
                      </a:r>
                      <a:endParaRPr lang="en-US" sz="1600" b="1" dirty="0"/>
                    </a:p>
                  </a:txBody>
                  <a:tcPr anchor="ctr"/>
                </a:tc>
                <a:tc>
                  <a:txBody>
                    <a:bodyPr/>
                    <a:lstStyle/>
                    <a:p>
                      <a:pPr marL="0" indent="0">
                        <a:buFont typeface="Arial" pitchFamily="34" charset="0"/>
                        <a:buNone/>
                      </a:pPr>
                      <a:r>
                        <a:rPr lang="en-US" sz="1800" dirty="0" smtClean="0"/>
                        <a:t>1/1</a:t>
                      </a:r>
                      <a:endParaRPr lang="en-US" sz="1800" dirty="0"/>
                    </a:p>
                  </a:txBody>
                  <a:tcPr anchor="ctr"/>
                </a:tc>
                <a:tc>
                  <a:txBody>
                    <a:bodyPr/>
                    <a:lstStyle/>
                    <a:p>
                      <a:pPr marL="0" indent="0">
                        <a:buFont typeface="Arial" pitchFamily="34" charset="0"/>
                        <a:buNone/>
                      </a:pPr>
                      <a:r>
                        <a:rPr lang="en-US" sz="1800" dirty="0" smtClean="0"/>
                        <a:t>1/N.A.</a:t>
                      </a:r>
                      <a:endParaRPr lang="en-US" sz="1800" dirty="0"/>
                    </a:p>
                  </a:txBody>
                  <a:tcPr anchor="ctr"/>
                </a:tc>
                <a:tc>
                  <a:txBody>
                    <a:bodyPr/>
                    <a:lstStyle/>
                    <a:p>
                      <a:pPr marL="0" indent="0">
                        <a:buFont typeface="Arial" pitchFamily="34" charset="0"/>
                        <a:buNone/>
                      </a:pPr>
                      <a:r>
                        <a:rPr lang="en-US" sz="1800" baseline="0" dirty="0" smtClean="0"/>
                        <a:t>1/3</a:t>
                      </a:r>
                    </a:p>
                  </a:txBody>
                  <a:tcPr anchor="ctr"/>
                </a:tc>
              </a:tr>
              <a:tr h="653713">
                <a:tc>
                  <a:txBody>
                    <a:bodyPr/>
                    <a:lstStyle/>
                    <a:p>
                      <a:r>
                        <a:rPr lang="en-US" sz="1600" b="1" dirty="0" smtClean="0"/>
                        <a:t>Number</a:t>
                      </a:r>
                      <a:r>
                        <a:rPr lang="en-US" sz="1600" b="1" baseline="0" dirty="0" smtClean="0"/>
                        <a:t> of requests for assistance</a:t>
                      </a:r>
                      <a:endParaRPr lang="en-US" sz="1600" b="1" dirty="0"/>
                    </a:p>
                  </a:txBody>
                  <a:tcPr anchor="ctr"/>
                </a:tc>
                <a:tc>
                  <a:txBody>
                    <a:bodyPr/>
                    <a:lstStyle/>
                    <a:p>
                      <a:pPr marL="0" indent="0">
                        <a:buFont typeface="Arial" pitchFamily="34" charset="0"/>
                        <a:buNone/>
                      </a:pPr>
                      <a:r>
                        <a:rPr lang="en-US" sz="1800" dirty="0" smtClean="0"/>
                        <a:t>0/0</a:t>
                      </a:r>
                      <a:endParaRPr lang="en-US" sz="1800" dirty="0"/>
                    </a:p>
                  </a:txBody>
                  <a:tcPr anchor="ctr"/>
                </a:tc>
                <a:tc>
                  <a:txBody>
                    <a:bodyPr/>
                    <a:lstStyle/>
                    <a:p>
                      <a:pPr marL="0" indent="0">
                        <a:buFont typeface="Arial" pitchFamily="34" charset="0"/>
                        <a:buNone/>
                      </a:pPr>
                      <a:r>
                        <a:rPr lang="en-US" sz="1800" dirty="0" smtClean="0"/>
                        <a:t>0/5</a:t>
                      </a:r>
                      <a:endParaRPr lang="en-US" sz="1800" dirty="0"/>
                    </a:p>
                  </a:txBody>
                  <a:tcPr anchor="ctr"/>
                </a:tc>
                <a:tc>
                  <a:txBody>
                    <a:bodyPr/>
                    <a:lstStyle/>
                    <a:p>
                      <a:pPr marL="0" indent="0">
                        <a:buFont typeface="Arial" pitchFamily="34" charset="0"/>
                        <a:buNone/>
                      </a:pPr>
                      <a:r>
                        <a:rPr lang="en-US" sz="1800" baseline="0" dirty="0" smtClean="0"/>
                        <a:t>0/1</a:t>
                      </a:r>
                    </a:p>
                  </a:txBody>
                  <a:tcPr anchor="ctr"/>
                </a:tc>
              </a:tr>
              <a:tr h="653713">
                <a:tc>
                  <a:txBody>
                    <a:bodyPr/>
                    <a:lstStyle/>
                    <a:p>
                      <a:r>
                        <a:rPr lang="en-US" sz="1600" b="1" dirty="0" smtClean="0"/>
                        <a:t>…</a:t>
                      </a:r>
                      <a:endParaRPr lang="en-US" sz="1600" b="1" dirty="0"/>
                    </a:p>
                  </a:txBody>
                  <a:tcPr anchor="ctr"/>
                </a:tc>
                <a:tc>
                  <a:txBody>
                    <a:bodyPr/>
                    <a:lstStyle/>
                    <a:p>
                      <a:pPr marL="0" indent="0">
                        <a:buFont typeface="Arial" pitchFamily="34" charset="0"/>
                        <a:buNone/>
                      </a:pPr>
                      <a:r>
                        <a:rPr lang="en-US" sz="1800" dirty="0" smtClean="0"/>
                        <a:t>…</a:t>
                      </a:r>
                      <a:endParaRPr lang="en-US" sz="1800" dirty="0"/>
                    </a:p>
                  </a:txBody>
                  <a:tcPr anchor="ctr"/>
                </a:tc>
                <a:tc>
                  <a:txBody>
                    <a:bodyPr/>
                    <a:lstStyle/>
                    <a:p>
                      <a:pPr marL="0" indent="0">
                        <a:buFont typeface="Arial" pitchFamily="34" charset="0"/>
                        <a:buNone/>
                      </a:pPr>
                      <a:r>
                        <a:rPr lang="en-US" sz="1800" dirty="0" smtClean="0"/>
                        <a:t>…</a:t>
                      </a:r>
                      <a:endParaRPr lang="en-US" sz="1800" dirty="0"/>
                    </a:p>
                  </a:txBody>
                  <a:tcPr anchor="ctr"/>
                </a:tc>
                <a:tc>
                  <a:txBody>
                    <a:bodyPr/>
                    <a:lstStyle/>
                    <a:p>
                      <a:pPr marL="0" indent="0">
                        <a:buFont typeface="Arial" pitchFamily="34" charset="0"/>
                        <a:buNone/>
                      </a:pPr>
                      <a:r>
                        <a:rPr lang="en-US" sz="1800" baseline="0" dirty="0" smtClean="0"/>
                        <a:t>…</a:t>
                      </a:r>
                    </a:p>
                  </a:txBody>
                  <a:tcPr anchor="ctr"/>
                </a:tc>
              </a:tr>
            </a:tbl>
          </a:graphicData>
        </a:graphic>
      </p:graphicFrame>
    </p:spTree>
    <p:extLst>
      <p:ext uri="{BB962C8B-B14F-4D97-AF65-F5344CB8AC3E}">
        <p14:creationId xmlns:p14="http://schemas.microsoft.com/office/powerpoint/2010/main" val="3858879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Intermezzo: what experts do</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Experts keep options open</a:t>
            </a:r>
          </a:p>
          <a:p>
            <a:endParaRPr lang="en-US" dirty="0"/>
          </a:p>
          <a:p>
            <a:r>
              <a:rPr lang="en-US" dirty="0" smtClean="0"/>
              <a:t>Experts make provisional decisions</a:t>
            </a:r>
          </a:p>
          <a:p>
            <a:endParaRPr lang="en-US" dirty="0"/>
          </a:p>
          <a:p>
            <a:r>
              <a:rPr lang="en-US" dirty="0" smtClean="0"/>
              <a:t>Experts see error as opportunity</a:t>
            </a:r>
          </a:p>
          <a:p>
            <a:endParaRPr lang="en-US" dirty="0"/>
          </a:p>
          <a:p>
            <a:r>
              <a:rPr lang="en-US" dirty="0" smtClean="0"/>
              <a:t>Experts make tradeoffs</a:t>
            </a:r>
          </a:p>
          <a:p>
            <a:endParaRPr lang="en-US" dirty="0"/>
          </a:p>
          <a:p>
            <a:r>
              <a:rPr lang="en-US" dirty="0" smtClean="0"/>
              <a:t>Experts prioritize among stakeholders</a:t>
            </a:r>
          </a:p>
          <a:p>
            <a:endParaRPr lang="en-US" dirty="0"/>
          </a:p>
          <a:p>
            <a:r>
              <a:rPr lang="en-US" dirty="0" smtClean="0"/>
              <a:t>Experts adjust to the degree of uncertainty present</a:t>
            </a:r>
          </a:p>
        </p:txBody>
      </p:sp>
    </p:spTree>
    <p:extLst>
      <p:ext uri="{BB962C8B-B14F-4D97-AF65-F5344CB8AC3E}">
        <p14:creationId xmlns:p14="http://schemas.microsoft.com/office/powerpoint/2010/main" val="9836650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analyze results</a:t>
            </a:r>
            <a:endParaRPr lang="en-US" dirty="0"/>
          </a:p>
        </p:txBody>
      </p:sp>
      <p:sp>
        <p:nvSpPr>
          <p:cNvPr id="3" name="Content Placeholder 2"/>
          <p:cNvSpPr>
            <a:spLocks noGrp="1"/>
          </p:cNvSpPr>
          <p:nvPr>
            <p:ph idx="1"/>
          </p:nvPr>
        </p:nvSpPr>
        <p:spPr/>
        <p:txBody>
          <a:bodyPr>
            <a:normAutofit lnSpcReduction="10000"/>
          </a:bodyPr>
          <a:lstStyle/>
          <a:p>
            <a:r>
              <a:rPr lang="en-US" dirty="0" smtClean="0"/>
              <a:t>Tesla Model S has the superior navigation system in terms of success rate, but is slower than the Volkswagen Beetle for the second task and also requires more steps for both tasks</a:t>
            </a:r>
            <a:endParaRPr lang="en-US" dirty="0"/>
          </a:p>
          <a:p>
            <a:endParaRPr lang="en-US" dirty="0" smtClean="0"/>
          </a:p>
          <a:p>
            <a:r>
              <a:rPr lang="en-US" dirty="0" smtClean="0"/>
              <a:t>Offering assistance mattered on the Volkswagen Beetle</a:t>
            </a:r>
          </a:p>
          <a:p>
            <a:endParaRPr lang="en-US" dirty="0"/>
          </a:p>
          <a:p>
            <a:r>
              <a:rPr lang="en-US" dirty="0" smtClean="0"/>
              <a:t>All of the systems fail in not distracting the driver away from the road</a:t>
            </a:r>
          </a:p>
          <a:p>
            <a:endParaRPr lang="en-US" dirty="0"/>
          </a:p>
          <a:p>
            <a:r>
              <a:rPr lang="en-US" dirty="0" smtClean="0"/>
              <a:t>All of the systems let the user succeed in the first task the first time</a:t>
            </a:r>
            <a:endParaRPr lang="en-US" dirty="0"/>
          </a:p>
          <a:p>
            <a:endParaRPr lang="en-US" dirty="0"/>
          </a:p>
          <a:p>
            <a:endParaRPr lang="en-US" dirty="0" smtClean="0"/>
          </a:p>
          <a:p>
            <a:endParaRPr lang="en-US" dirty="0"/>
          </a:p>
          <a:p>
            <a:endParaRPr lang="en-US" dirty="0"/>
          </a:p>
          <a:p>
            <a:endParaRPr lang="en-US" dirty="0" smtClean="0"/>
          </a:p>
          <a:p>
            <a:pPr lvl="1"/>
            <a:endParaRPr lang="en-US" dirty="0"/>
          </a:p>
        </p:txBody>
      </p:sp>
    </p:spTree>
    <p:extLst>
      <p:ext uri="{BB962C8B-B14F-4D97-AF65-F5344CB8AC3E}">
        <p14:creationId xmlns:p14="http://schemas.microsoft.com/office/powerpoint/2010/main" val="41849164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notation: comparison matrix</a:t>
            </a:r>
            <a:endParaRPr lang="en-US" dirty="0"/>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smtClean="0"/>
          </a:p>
          <a:p>
            <a:pPr lvl="1"/>
            <a:endParaRPr lang="en-US" dirty="0"/>
          </a:p>
        </p:txBody>
      </p:sp>
      <p:graphicFrame>
        <p:nvGraphicFramePr>
          <p:cNvPr id="4" name="Content Placeholder 3"/>
          <p:cNvGraphicFramePr>
            <a:graphicFrameLocks/>
          </p:cNvGraphicFramePr>
          <p:nvPr>
            <p:extLst/>
          </p:nvPr>
        </p:nvGraphicFramePr>
        <p:xfrm>
          <a:off x="571500" y="754049"/>
          <a:ext cx="8001000" cy="5785548"/>
        </p:xfrm>
        <a:graphic>
          <a:graphicData uri="http://schemas.openxmlformats.org/drawingml/2006/table">
            <a:tbl>
              <a:tblPr firstRow="1" bandRow="1">
                <a:tableStyleId>{21E4AEA4-8DFA-4A89-87EB-49C32662AFE0}</a:tableStyleId>
              </a:tblPr>
              <a:tblGrid>
                <a:gridCol w="2000250"/>
                <a:gridCol w="2000250"/>
                <a:gridCol w="2000250"/>
                <a:gridCol w="2000250"/>
              </a:tblGrid>
              <a:tr h="555844">
                <a:tc>
                  <a:txBody>
                    <a:bodyPr/>
                    <a:lstStyle/>
                    <a:p>
                      <a:pPr algn="ctr"/>
                      <a:endParaRPr lang="en-US" sz="1600" dirty="0"/>
                    </a:p>
                  </a:txBody>
                  <a:tcPr anchor="ctr"/>
                </a:tc>
                <a:tc>
                  <a:txBody>
                    <a:bodyPr/>
                    <a:lstStyle/>
                    <a:p>
                      <a:pPr algn="ctr"/>
                      <a:r>
                        <a:rPr lang="en-US" sz="1600" dirty="0" smtClean="0"/>
                        <a:t>Tesla Model S</a:t>
                      </a:r>
                      <a:endParaRPr lang="en-US" sz="1600" dirty="0"/>
                    </a:p>
                  </a:txBody>
                  <a:tcPr anchor="ctr"/>
                </a:tc>
                <a:tc>
                  <a:txBody>
                    <a:bodyPr/>
                    <a:lstStyle/>
                    <a:p>
                      <a:pPr algn="ctr"/>
                      <a:r>
                        <a:rPr lang="en-US" sz="1600" dirty="0" smtClean="0"/>
                        <a:t>Toyota Prius</a:t>
                      </a:r>
                      <a:endParaRPr lang="en-US" sz="1600" dirty="0"/>
                    </a:p>
                  </a:txBody>
                  <a:tcPr anchor="ctr"/>
                </a:tc>
                <a:tc>
                  <a:txBody>
                    <a:bodyPr/>
                    <a:lstStyle/>
                    <a:p>
                      <a:pPr algn="ctr"/>
                      <a:r>
                        <a:rPr lang="en-US" sz="1600" dirty="0" smtClean="0"/>
                        <a:t>Volkswagen</a:t>
                      </a:r>
                      <a:r>
                        <a:rPr lang="en-US" sz="1600" baseline="0" dirty="0" smtClean="0"/>
                        <a:t> Beetle</a:t>
                      </a:r>
                      <a:endParaRPr lang="en-US" sz="1600" dirty="0"/>
                    </a:p>
                  </a:txBody>
                  <a:tcPr anchor="ctr"/>
                </a:tc>
              </a:tr>
              <a:tr h="653713">
                <a:tc>
                  <a:txBody>
                    <a:bodyPr/>
                    <a:lstStyle/>
                    <a:p>
                      <a:r>
                        <a:rPr lang="en-US" sz="1600" b="1" dirty="0" smtClean="0"/>
                        <a:t>Number of completed tasks</a:t>
                      </a:r>
                      <a:endParaRPr lang="en-US" sz="1600" b="1" dirty="0"/>
                    </a:p>
                  </a:txBody>
                  <a:tcPr anchor="ctr"/>
                </a:tc>
                <a:tc>
                  <a:txBody>
                    <a:bodyPr/>
                    <a:lstStyle/>
                    <a:p>
                      <a:r>
                        <a:rPr lang="en-US" dirty="0" smtClean="0"/>
                        <a:t>14</a:t>
                      </a:r>
                      <a:endParaRPr lang="en-US" dirty="0"/>
                    </a:p>
                  </a:txBody>
                  <a:tcPr anchor="ctr"/>
                </a:tc>
                <a:tc>
                  <a:txBody>
                    <a:bodyPr/>
                    <a:lstStyle/>
                    <a:p>
                      <a:r>
                        <a:rPr lang="en-US" dirty="0" smtClean="0"/>
                        <a:t>7</a:t>
                      </a:r>
                      <a:endParaRPr lang="en-US" dirty="0"/>
                    </a:p>
                  </a:txBody>
                  <a:tcPr anchor="ctr"/>
                </a:tc>
                <a:tc>
                  <a:txBody>
                    <a:bodyPr/>
                    <a:lstStyle/>
                    <a:p>
                      <a:r>
                        <a:rPr lang="en-US" dirty="0" smtClean="0"/>
                        <a:t>12</a:t>
                      </a:r>
                      <a:endParaRPr lang="en-US" dirty="0"/>
                    </a:p>
                  </a:txBody>
                  <a:tcPr anchor="ctr"/>
                </a:tc>
              </a:tr>
              <a:tr h="653713">
                <a:tc>
                  <a:txBody>
                    <a:bodyPr/>
                    <a:lstStyle/>
                    <a:p>
                      <a:r>
                        <a:rPr lang="en-US" sz="1600" b="1" dirty="0" smtClean="0"/>
                        <a:t>Time to complete tasks</a:t>
                      </a:r>
                      <a:endParaRPr lang="en-US" sz="1600" b="1" dirty="0"/>
                    </a:p>
                  </a:txBody>
                  <a:tcPr anchor="ctr"/>
                </a:tc>
                <a:tc>
                  <a:txBody>
                    <a:bodyPr/>
                    <a:lstStyle/>
                    <a:p>
                      <a:r>
                        <a:rPr lang="en-US" dirty="0" smtClean="0"/>
                        <a:t>30/65 seconds</a:t>
                      </a:r>
                      <a:endParaRPr lang="en-US" dirty="0"/>
                    </a:p>
                  </a:txBody>
                  <a:tcPr anchor="ctr"/>
                </a:tc>
                <a:tc>
                  <a:txBody>
                    <a:bodyPr/>
                    <a:lstStyle/>
                    <a:p>
                      <a:r>
                        <a:rPr lang="en-US" dirty="0" smtClean="0"/>
                        <a:t>30/N.A. seconds</a:t>
                      </a:r>
                      <a:endParaRPr lang="en-US" dirty="0"/>
                    </a:p>
                  </a:txBody>
                  <a:tcPr anchor="ctr"/>
                </a:tc>
                <a:tc>
                  <a:txBody>
                    <a:bodyPr/>
                    <a:lstStyle/>
                    <a:p>
                      <a:r>
                        <a:rPr lang="en-US" dirty="0" smtClean="0"/>
                        <a:t>40/45 seconds</a:t>
                      </a:r>
                      <a:endParaRPr lang="en-US" dirty="0"/>
                    </a:p>
                  </a:txBody>
                  <a:tcPr anchor="ctr"/>
                </a:tc>
              </a:tr>
              <a:tr h="653713">
                <a:tc>
                  <a:txBody>
                    <a:bodyPr/>
                    <a:lstStyle/>
                    <a:p>
                      <a:r>
                        <a:rPr lang="en-US" sz="1600" b="1" dirty="0" smtClean="0"/>
                        <a:t>Number of steps</a:t>
                      </a:r>
                      <a:endParaRPr lang="en-US" sz="1600" b="1" dirty="0"/>
                    </a:p>
                  </a:txBody>
                  <a:tcPr anchor="ctr"/>
                </a:tc>
                <a:tc>
                  <a:txBody>
                    <a:bodyPr/>
                    <a:lstStyle/>
                    <a:p>
                      <a:r>
                        <a:rPr lang="en-US" dirty="0" smtClean="0"/>
                        <a:t>8/9</a:t>
                      </a:r>
                      <a:endParaRPr lang="en-US" dirty="0"/>
                    </a:p>
                  </a:txBody>
                  <a:tcPr anchor="ctr"/>
                </a:tc>
                <a:tc>
                  <a:txBody>
                    <a:bodyPr/>
                    <a:lstStyle/>
                    <a:p>
                      <a:r>
                        <a:rPr lang="en-US" dirty="0" smtClean="0"/>
                        <a:t>6/N.A.</a:t>
                      </a:r>
                      <a:endParaRPr lang="en-US" dirty="0"/>
                    </a:p>
                  </a:txBody>
                  <a:tcPr anchor="ctr"/>
                </a:tc>
                <a:tc>
                  <a:txBody>
                    <a:bodyPr/>
                    <a:lstStyle/>
                    <a:p>
                      <a:r>
                        <a:rPr lang="en-US" dirty="0" smtClean="0"/>
                        <a:t>6/7</a:t>
                      </a:r>
                      <a:endParaRPr lang="en-US" dirty="0"/>
                    </a:p>
                  </a:txBody>
                  <a:tcPr anchor="ctr"/>
                </a:tc>
              </a:tr>
              <a:tr h="653713">
                <a:tc>
                  <a:txBody>
                    <a:bodyPr/>
                    <a:lstStyle/>
                    <a:p>
                      <a:r>
                        <a:rPr lang="en-US" sz="1600" b="1" baseline="0" dirty="0" smtClean="0"/>
                        <a:t>Not taking one’s eyes off the road</a:t>
                      </a:r>
                      <a:endParaRPr lang="en-US" sz="1600" b="1" dirty="0"/>
                    </a:p>
                  </a:txBody>
                  <a:tcPr anchor="ctr"/>
                </a:tc>
                <a:tc>
                  <a:txBody>
                    <a:bodyPr/>
                    <a:lstStyle/>
                    <a:p>
                      <a:r>
                        <a:rPr lang="en-US" dirty="0" smtClean="0"/>
                        <a:t>fail</a:t>
                      </a:r>
                      <a:endParaRPr lang="en-US" dirty="0"/>
                    </a:p>
                  </a:txBody>
                  <a:tcPr anchor="ctr"/>
                </a:tc>
                <a:tc>
                  <a:txBody>
                    <a:bodyPr/>
                    <a:lstStyle/>
                    <a:p>
                      <a:r>
                        <a:rPr lang="en-US" dirty="0" smtClean="0"/>
                        <a:t>fail</a:t>
                      </a:r>
                      <a:endParaRPr lang="en-US" dirty="0"/>
                    </a:p>
                  </a:txBody>
                  <a:tcPr anchor="ctr"/>
                </a:tc>
                <a:tc>
                  <a:txBody>
                    <a:bodyPr/>
                    <a:lstStyle/>
                    <a:p>
                      <a:r>
                        <a:rPr lang="en-US" dirty="0" smtClean="0"/>
                        <a:t>fail</a:t>
                      </a:r>
                      <a:endParaRPr lang="en-US" dirty="0"/>
                    </a:p>
                  </a:txBody>
                  <a:tcPr anchor="ctr"/>
                </a:tc>
              </a:tr>
              <a:tr h="653713">
                <a:tc>
                  <a:txBody>
                    <a:bodyPr/>
                    <a:lstStyle/>
                    <a:p>
                      <a:r>
                        <a:rPr lang="en-US" sz="1600" b="1" dirty="0" smtClean="0"/>
                        <a:t>Number of failures</a:t>
                      </a:r>
                      <a:endParaRPr lang="en-US" sz="1600" b="1" dirty="0"/>
                    </a:p>
                  </a:txBody>
                  <a:tcPr anchor="ctr"/>
                </a:tc>
                <a:tc>
                  <a:txBody>
                    <a:bodyPr/>
                    <a:lstStyle/>
                    <a:p>
                      <a:pPr marL="0" indent="0">
                        <a:buFont typeface="Arial" pitchFamily="34" charset="0"/>
                        <a:buNone/>
                      </a:pPr>
                      <a:r>
                        <a:rPr lang="en-US" sz="1800" dirty="0" smtClean="0"/>
                        <a:t>0/0</a:t>
                      </a:r>
                      <a:endParaRPr lang="en-US" sz="1800" dirty="0"/>
                    </a:p>
                  </a:txBody>
                  <a:tcPr anchor="ctr"/>
                </a:tc>
                <a:tc>
                  <a:txBody>
                    <a:bodyPr/>
                    <a:lstStyle/>
                    <a:p>
                      <a:pPr marL="0" indent="0">
                        <a:buFont typeface="Arial" pitchFamily="34" charset="0"/>
                        <a:buNone/>
                      </a:pPr>
                      <a:r>
                        <a:rPr lang="en-US" sz="1800" dirty="0" smtClean="0"/>
                        <a:t>0/7</a:t>
                      </a:r>
                      <a:endParaRPr lang="en-US" sz="1800" dirty="0"/>
                    </a:p>
                  </a:txBody>
                  <a:tcPr anchor="ctr"/>
                </a:tc>
                <a:tc>
                  <a:txBody>
                    <a:bodyPr/>
                    <a:lstStyle/>
                    <a:p>
                      <a:pPr marL="0" indent="0">
                        <a:buFont typeface="Arial" pitchFamily="34" charset="0"/>
                        <a:buNone/>
                      </a:pPr>
                      <a:r>
                        <a:rPr lang="en-US" sz="1800" baseline="0" dirty="0" smtClean="0"/>
                        <a:t>0/2</a:t>
                      </a:r>
                    </a:p>
                  </a:txBody>
                  <a:tcPr anchor="ctr"/>
                </a:tc>
              </a:tr>
              <a:tr h="653713">
                <a:tc>
                  <a:txBody>
                    <a:bodyPr/>
                    <a:lstStyle/>
                    <a:p>
                      <a:r>
                        <a:rPr lang="en-US" sz="1600" b="1" dirty="0" smtClean="0"/>
                        <a:t>First time seamlessly</a:t>
                      </a:r>
                      <a:endParaRPr lang="en-US" sz="1600" b="1" dirty="0"/>
                    </a:p>
                  </a:txBody>
                  <a:tcPr anchor="ctr"/>
                </a:tc>
                <a:tc>
                  <a:txBody>
                    <a:bodyPr/>
                    <a:lstStyle/>
                    <a:p>
                      <a:pPr marL="0" indent="0">
                        <a:buFont typeface="Arial" pitchFamily="34" charset="0"/>
                        <a:buNone/>
                      </a:pPr>
                      <a:r>
                        <a:rPr lang="en-US" sz="1800" dirty="0" smtClean="0"/>
                        <a:t>1/1</a:t>
                      </a:r>
                      <a:endParaRPr lang="en-US" sz="1800" dirty="0"/>
                    </a:p>
                  </a:txBody>
                  <a:tcPr anchor="ctr"/>
                </a:tc>
                <a:tc>
                  <a:txBody>
                    <a:bodyPr/>
                    <a:lstStyle/>
                    <a:p>
                      <a:pPr marL="0" indent="0">
                        <a:buFont typeface="Arial" pitchFamily="34" charset="0"/>
                        <a:buNone/>
                      </a:pPr>
                      <a:r>
                        <a:rPr lang="en-US" sz="1800" dirty="0" smtClean="0"/>
                        <a:t>1/N.A.</a:t>
                      </a:r>
                      <a:endParaRPr lang="en-US" sz="1800" dirty="0"/>
                    </a:p>
                  </a:txBody>
                  <a:tcPr anchor="ctr"/>
                </a:tc>
                <a:tc>
                  <a:txBody>
                    <a:bodyPr/>
                    <a:lstStyle/>
                    <a:p>
                      <a:pPr marL="0" indent="0">
                        <a:buFont typeface="Arial" pitchFamily="34" charset="0"/>
                        <a:buNone/>
                      </a:pPr>
                      <a:r>
                        <a:rPr lang="en-US" sz="1800" baseline="0" dirty="0" smtClean="0"/>
                        <a:t>1/3</a:t>
                      </a:r>
                    </a:p>
                  </a:txBody>
                  <a:tcPr anchor="ctr"/>
                </a:tc>
              </a:tr>
              <a:tr h="653713">
                <a:tc>
                  <a:txBody>
                    <a:bodyPr/>
                    <a:lstStyle/>
                    <a:p>
                      <a:r>
                        <a:rPr lang="en-US" sz="1600" b="1" dirty="0" smtClean="0"/>
                        <a:t>Number</a:t>
                      </a:r>
                      <a:r>
                        <a:rPr lang="en-US" sz="1600" b="1" baseline="0" dirty="0" smtClean="0"/>
                        <a:t> of requests for assistance</a:t>
                      </a:r>
                      <a:endParaRPr lang="en-US" sz="1600" b="1" dirty="0"/>
                    </a:p>
                  </a:txBody>
                  <a:tcPr anchor="ctr"/>
                </a:tc>
                <a:tc>
                  <a:txBody>
                    <a:bodyPr/>
                    <a:lstStyle/>
                    <a:p>
                      <a:pPr marL="0" indent="0">
                        <a:buFont typeface="Arial" pitchFamily="34" charset="0"/>
                        <a:buNone/>
                      </a:pPr>
                      <a:r>
                        <a:rPr lang="en-US" sz="1800" dirty="0" smtClean="0"/>
                        <a:t>0/0</a:t>
                      </a:r>
                      <a:endParaRPr lang="en-US" sz="1800" dirty="0"/>
                    </a:p>
                  </a:txBody>
                  <a:tcPr anchor="ctr"/>
                </a:tc>
                <a:tc>
                  <a:txBody>
                    <a:bodyPr/>
                    <a:lstStyle/>
                    <a:p>
                      <a:pPr marL="0" indent="0">
                        <a:buFont typeface="Arial" pitchFamily="34" charset="0"/>
                        <a:buNone/>
                      </a:pPr>
                      <a:r>
                        <a:rPr lang="en-US" sz="1800" dirty="0" smtClean="0"/>
                        <a:t>0/5</a:t>
                      </a:r>
                      <a:endParaRPr lang="en-US" sz="1800" dirty="0"/>
                    </a:p>
                  </a:txBody>
                  <a:tcPr anchor="ctr"/>
                </a:tc>
                <a:tc>
                  <a:txBody>
                    <a:bodyPr/>
                    <a:lstStyle/>
                    <a:p>
                      <a:pPr marL="0" indent="0">
                        <a:buFont typeface="Arial" pitchFamily="34" charset="0"/>
                        <a:buNone/>
                      </a:pPr>
                      <a:r>
                        <a:rPr lang="en-US" sz="1800" baseline="0" dirty="0" smtClean="0"/>
                        <a:t>0/1</a:t>
                      </a:r>
                    </a:p>
                  </a:txBody>
                  <a:tcPr anchor="ctr"/>
                </a:tc>
              </a:tr>
              <a:tr h="653713">
                <a:tc>
                  <a:txBody>
                    <a:bodyPr/>
                    <a:lstStyle/>
                    <a:p>
                      <a:r>
                        <a:rPr lang="en-US" sz="1600" b="1" dirty="0" smtClean="0"/>
                        <a:t>…</a:t>
                      </a:r>
                      <a:endParaRPr lang="en-US" sz="1600" b="1" dirty="0"/>
                    </a:p>
                  </a:txBody>
                  <a:tcPr anchor="ctr"/>
                </a:tc>
                <a:tc>
                  <a:txBody>
                    <a:bodyPr/>
                    <a:lstStyle/>
                    <a:p>
                      <a:pPr marL="0" indent="0">
                        <a:buFont typeface="Arial" pitchFamily="34" charset="0"/>
                        <a:buNone/>
                      </a:pPr>
                      <a:r>
                        <a:rPr lang="en-US" sz="1800" dirty="0" smtClean="0"/>
                        <a:t>…</a:t>
                      </a:r>
                      <a:endParaRPr lang="en-US" sz="1800" dirty="0"/>
                    </a:p>
                  </a:txBody>
                  <a:tcPr anchor="ctr"/>
                </a:tc>
                <a:tc>
                  <a:txBody>
                    <a:bodyPr/>
                    <a:lstStyle/>
                    <a:p>
                      <a:pPr marL="0" indent="0">
                        <a:buFont typeface="Arial" pitchFamily="34" charset="0"/>
                        <a:buNone/>
                      </a:pPr>
                      <a:r>
                        <a:rPr lang="en-US" sz="1800" dirty="0" smtClean="0"/>
                        <a:t>…</a:t>
                      </a:r>
                      <a:endParaRPr lang="en-US" sz="1800" dirty="0"/>
                    </a:p>
                  </a:txBody>
                  <a:tcPr anchor="ctr"/>
                </a:tc>
                <a:tc>
                  <a:txBody>
                    <a:bodyPr/>
                    <a:lstStyle/>
                    <a:p>
                      <a:pPr marL="0" indent="0">
                        <a:buFont typeface="Arial" pitchFamily="34" charset="0"/>
                        <a:buNone/>
                      </a:pPr>
                      <a:r>
                        <a:rPr lang="en-US" sz="1800" baseline="0" dirty="0" smtClean="0"/>
                        <a:t>…</a:t>
                      </a:r>
                    </a:p>
                  </a:txBody>
                  <a:tcPr anchor="ctr"/>
                </a:tc>
              </a:tr>
            </a:tbl>
          </a:graphicData>
        </a:graphic>
      </p:graphicFrame>
    </p:spTree>
    <p:extLst>
      <p:ext uri="{BB962C8B-B14F-4D97-AF65-F5344CB8AC3E}">
        <p14:creationId xmlns:p14="http://schemas.microsoft.com/office/powerpoint/2010/main" val="5525801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notation: report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this report, we compare the car navigation systems of the Tesla Model S, Toyota Prius, and Volkswagen Beetle.  We focused on usability and learnability, so to understand the experience of the users in the short-term while they get used to the system and in the long-term after they have gotten accustomed to it.  Our report is based on…”</a:t>
            </a:r>
          </a:p>
          <a:p>
            <a:endParaRPr lang="en-US" dirty="0"/>
          </a:p>
          <a:p>
            <a:endParaRPr lang="en-US" dirty="0"/>
          </a:p>
          <a:p>
            <a:endParaRPr lang="en-US" dirty="0" smtClean="0"/>
          </a:p>
          <a:p>
            <a:pPr lvl="1"/>
            <a:endParaRPr lang="en-US" dirty="0"/>
          </a:p>
        </p:txBody>
      </p:sp>
    </p:spTree>
    <p:extLst>
      <p:ext uri="{BB962C8B-B14F-4D97-AF65-F5344CB8AC3E}">
        <p14:creationId xmlns:p14="http://schemas.microsoft.com/office/powerpoint/2010/main" val="42758926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successful use</a:t>
            </a:r>
            <a:endParaRPr lang="en-US" dirty="0"/>
          </a:p>
        </p:txBody>
      </p:sp>
      <p:sp>
        <p:nvSpPr>
          <p:cNvPr id="3" name="Content Placeholder 2"/>
          <p:cNvSpPr>
            <a:spLocks noGrp="1"/>
          </p:cNvSpPr>
          <p:nvPr>
            <p:ph idx="1"/>
          </p:nvPr>
        </p:nvSpPr>
        <p:spPr/>
        <p:txBody>
          <a:bodyPr/>
          <a:lstStyle/>
          <a:p>
            <a:r>
              <a:rPr lang="en-US" dirty="0" smtClean="0"/>
              <a:t>Direct access to the competing products</a:t>
            </a:r>
          </a:p>
          <a:p>
            <a:endParaRPr lang="en-US" dirty="0"/>
          </a:p>
          <a:p>
            <a:r>
              <a:rPr lang="en-US" dirty="0" smtClean="0"/>
              <a:t>Creation of a meaningful set of dimensions for comparison</a:t>
            </a:r>
          </a:p>
          <a:p>
            <a:endParaRPr lang="en-US" dirty="0"/>
          </a:p>
          <a:p>
            <a:r>
              <a:rPr lang="en-US" dirty="0" smtClean="0"/>
              <a:t>In-depth collection of data during the experiment</a:t>
            </a:r>
          </a:p>
          <a:p>
            <a:pPr lvl="1"/>
            <a:r>
              <a:rPr lang="en-US" dirty="0" smtClean="0"/>
              <a:t>one-shot opportunity</a:t>
            </a:r>
          </a:p>
          <a:p>
            <a:endParaRPr lang="en-US" dirty="0"/>
          </a:p>
          <a:p>
            <a:r>
              <a:rPr lang="en-US" dirty="0" smtClean="0"/>
              <a:t>Appropriate depth of analysis</a:t>
            </a:r>
          </a:p>
          <a:p>
            <a:endParaRPr lang="en-US" dirty="0"/>
          </a:p>
          <a:p>
            <a:r>
              <a:rPr lang="en-US" dirty="0" smtClean="0"/>
              <a:t>Unbiased test administration</a:t>
            </a:r>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4725031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and weaknesses</a:t>
            </a:r>
            <a:endParaRPr lang="en-US" dirty="0"/>
          </a:p>
        </p:txBody>
      </p:sp>
      <p:sp>
        <p:nvSpPr>
          <p:cNvPr id="4" name="Text Placeholder 3"/>
          <p:cNvSpPr>
            <a:spLocks noGrp="1"/>
          </p:cNvSpPr>
          <p:nvPr>
            <p:ph type="body" idx="1"/>
          </p:nvPr>
        </p:nvSpPr>
        <p:spPr/>
        <p:txBody>
          <a:bodyPr/>
          <a:lstStyle/>
          <a:p>
            <a:r>
              <a:rPr lang="en-US" sz="2400" dirty="0" smtClean="0">
                <a:solidFill>
                  <a:srgbClr val="F32200"/>
                </a:solidFill>
              </a:rPr>
              <a:t>Strengths</a:t>
            </a:r>
            <a:endParaRPr lang="en-US" sz="2400" dirty="0">
              <a:solidFill>
                <a:srgbClr val="F32200"/>
              </a:solidFill>
            </a:endParaRPr>
          </a:p>
        </p:txBody>
      </p:sp>
      <p:sp>
        <p:nvSpPr>
          <p:cNvPr id="5" name="Content Placeholder 4"/>
          <p:cNvSpPr>
            <a:spLocks noGrp="1"/>
          </p:cNvSpPr>
          <p:nvPr>
            <p:ph sz="half" idx="2"/>
          </p:nvPr>
        </p:nvSpPr>
        <p:spPr>
          <a:xfrm>
            <a:off x="457200" y="2174874"/>
            <a:ext cx="4040188" cy="4149725"/>
          </a:xfrm>
        </p:spPr>
        <p:txBody>
          <a:bodyPr>
            <a:normAutofit/>
          </a:bodyPr>
          <a:lstStyle/>
          <a:p>
            <a:r>
              <a:rPr lang="en-US" dirty="0" smtClean="0"/>
              <a:t>Helps identify </a:t>
            </a:r>
            <a:r>
              <a:rPr lang="en-US" dirty="0"/>
              <a:t>key </a:t>
            </a:r>
            <a:r>
              <a:rPr lang="en-US" dirty="0" smtClean="0"/>
              <a:t>competitors</a:t>
            </a:r>
            <a:endParaRPr lang="en-US" dirty="0"/>
          </a:p>
          <a:p>
            <a:r>
              <a:rPr lang="en-US" dirty="0" smtClean="0"/>
              <a:t>Helps identify how </a:t>
            </a:r>
            <a:r>
              <a:rPr lang="en-US" dirty="0"/>
              <a:t>individuals experience the competing products</a:t>
            </a:r>
          </a:p>
          <a:p>
            <a:r>
              <a:rPr lang="en-US" dirty="0" smtClean="0"/>
              <a:t>Builds an understanding of the </a:t>
            </a:r>
            <a:r>
              <a:rPr lang="en-US" dirty="0"/>
              <a:t>full landscape as it exists today</a:t>
            </a:r>
          </a:p>
          <a:p>
            <a:pPr lvl="1"/>
            <a:r>
              <a:rPr lang="en-US" dirty="0"/>
              <a:t>what factors drive how </a:t>
            </a:r>
            <a:r>
              <a:rPr lang="en-US" dirty="0" smtClean="0"/>
              <a:t>people experience </a:t>
            </a:r>
            <a:r>
              <a:rPr lang="en-US" dirty="0"/>
              <a:t>a </a:t>
            </a:r>
            <a:r>
              <a:rPr lang="en-US" dirty="0" smtClean="0"/>
              <a:t>product</a:t>
            </a:r>
          </a:p>
          <a:p>
            <a:r>
              <a:rPr lang="en-US" dirty="0" smtClean="0"/>
              <a:t>Identifies weaknesses in competing products</a:t>
            </a:r>
          </a:p>
          <a:p>
            <a:r>
              <a:rPr lang="en-US" dirty="0" smtClean="0"/>
              <a:t>Identifies potential pitfalls to avoid</a:t>
            </a:r>
            <a:endParaRPr lang="en-US" dirty="0"/>
          </a:p>
        </p:txBody>
      </p:sp>
      <p:sp>
        <p:nvSpPr>
          <p:cNvPr id="6" name="Text Placeholder 5"/>
          <p:cNvSpPr>
            <a:spLocks noGrp="1"/>
          </p:cNvSpPr>
          <p:nvPr>
            <p:ph type="body" sz="quarter" idx="3"/>
          </p:nvPr>
        </p:nvSpPr>
        <p:spPr/>
        <p:txBody>
          <a:bodyPr>
            <a:normAutofit/>
          </a:bodyPr>
          <a:lstStyle/>
          <a:p>
            <a:r>
              <a:rPr lang="en-US" sz="2400" dirty="0" smtClean="0">
                <a:solidFill>
                  <a:srgbClr val="F32200"/>
                </a:solidFill>
              </a:rPr>
              <a:t>Weaknesses</a:t>
            </a:r>
            <a:endParaRPr lang="en-US" sz="2400" dirty="0">
              <a:solidFill>
                <a:srgbClr val="F32200"/>
              </a:solidFill>
            </a:endParaRPr>
          </a:p>
        </p:txBody>
      </p:sp>
      <p:sp>
        <p:nvSpPr>
          <p:cNvPr id="7" name="Content Placeholder 6"/>
          <p:cNvSpPr>
            <a:spLocks noGrp="1"/>
          </p:cNvSpPr>
          <p:nvPr>
            <p:ph sz="quarter" idx="4"/>
          </p:nvPr>
        </p:nvSpPr>
        <p:spPr/>
        <p:txBody>
          <a:bodyPr/>
          <a:lstStyle/>
          <a:p>
            <a:r>
              <a:rPr lang="en-US" dirty="0" smtClean="0"/>
              <a:t>Focuses on the present, not what competing </a:t>
            </a:r>
            <a:r>
              <a:rPr lang="en-US" dirty="0"/>
              <a:t>products </a:t>
            </a:r>
            <a:r>
              <a:rPr lang="en-US" dirty="0" smtClean="0"/>
              <a:t>might look </a:t>
            </a:r>
            <a:r>
              <a:rPr lang="en-US" dirty="0"/>
              <a:t>like </a:t>
            </a:r>
            <a:r>
              <a:rPr lang="en-US" dirty="0" smtClean="0"/>
              <a:t>in the (near) future</a:t>
            </a:r>
          </a:p>
          <a:p>
            <a:r>
              <a:rPr lang="en-US" dirty="0" smtClean="0"/>
              <a:t>Reinforces existing boundaries, perhaps stifling creativity</a:t>
            </a:r>
          </a:p>
          <a:p>
            <a:r>
              <a:rPr lang="en-US" dirty="0"/>
              <a:t>May exhibit bias</a:t>
            </a:r>
          </a:p>
          <a:p>
            <a:r>
              <a:rPr lang="en-US" dirty="0" smtClean="0"/>
              <a:t>Lessons that can be learned depend strongly on the scenarios and tasks</a:t>
            </a:r>
          </a:p>
          <a:p>
            <a:endParaRPr lang="en-US" dirty="0"/>
          </a:p>
          <a:p>
            <a:endParaRPr lang="en-US" dirty="0"/>
          </a:p>
        </p:txBody>
      </p:sp>
    </p:spTree>
    <p:extLst>
      <p:ext uri="{BB962C8B-B14F-4D97-AF65-F5344CB8AC3E}">
        <p14:creationId xmlns:p14="http://schemas.microsoft.com/office/powerpoint/2010/main" val="1893237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cycle</a:t>
            </a:r>
            <a:endParaRPr lang="en-US" dirty="0"/>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analyze</a:t>
            </a:r>
            <a:endParaRPr lang="en-US" sz="1600" dirty="0">
              <a:solidFill>
                <a:srgbClr val="FF0000"/>
              </a:solidFill>
            </a:endParaRP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evaluate</a:t>
            </a:r>
            <a:endParaRPr lang="en-US" sz="1600" dirty="0">
              <a:solidFill>
                <a:srgbClr val="FF0000"/>
              </a:solidFill>
            </a:endParaRP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synthesize</a:t>
            </a:r>
            <a:endParaRPr lang="en-US" sz="1600" dirty="0">
              <a:solidFill>
                <a:srgbClr val="FF0000"/>
              </a:solidFill>
            </a:endParaRP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smtClean="0"/>
              <a:t>goals</a:t>
            </a:r>
          </a:p>
          <a:p>
            <a:pPr algn="ctr"/>
            <a:r>
              <a:rPr lang="en-US" i="1" dirty="0" smtClean="0"/>
              <a:t>constraints</a:t>
            </a:r>
          </a:p>
          <a:p>
            <a:pPr algn="ctr"/>
            <a:r>
              <a:rPr lang="en-US" i="1" dirty="0" smtClean="0"/>
              <a:t>assumptions</a:t>
            </a:r>
          </a:p>
          <a:p>
            <a:pPr algn="ctr"/>
            <a:r>
              <a:rPr lang="en-US" i="1" dirty="0" smtClean="0"/>
              <a:t>decisions</a:t>
            </a:r>
          </a:p>
          <a:p>
            <a:pPr algn="ctr"/>
            <a:r>
              <a:rPr lang="en-US" i="1" dirty="0" smtClean="0"/>
              <a:t>ideas</a:t>
            </a:r>
            <a:endParaRPr lang="en-US" i="1" dirty="0"/>
          </a:p>
        </p:txBody>
      </p:sp>
    </p:spTree>
    <p:extLst>
      <p:ext uri="{BB962C8B-B14F-4D97-AF65-F5344CB8AC3E}">
        <p14:creationId xmlns:p14="http://schemas.microsoft.com/office/powerpoint/2010/main" val="3733544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method</a:t>
            </a:r>
            <a:endParaRPr lang="en-US" dirty="0"/>
          </a:p>
        </p:txBody>
      </p:sp>
      <p:sp>
        <p:nvSpPr>
          <p:cNvPr id="3" name="Content Placeholder 2"/>
          <p:cNvSpPr>
            <a:spLocks noGrp="1"/>
          </p:cNvSpPr>
          <p:nvPr>
            <p:ph sz="half" idx="1"/>
          </p:nvPr>
        </p:nvSpPr>
        <p:spPr/>
        <p:txBody>
          <a:bodyPr/>
          <a:lstStyle/>
          <a:p>
            <a:r>
              <a:rPr lang="en-US" dirty="0" smtClean="0"/>
              <a:t>A self-contained, structured technique that guides a designer in advancing some aspect of the design project at hand</a:t>
            </a:r>
          </a:p>
          <a:p>
            <a:endParaRPr lang="en-US" dirty="0"/>
          </a:p>
          <a:p>
            <a:r>
              <a:rPr lang="en-US" dirty="0" smtClean="0"/>
              <a:t>Serves as a bridge from the overall process of design to actual individual and collaborative design work</a:t>
            </a:r>
            <a:endParaRPr lang="en-US" dirty="0"/>
          </a:p>
        </p:txBody>
      </p:sp>
    </p:spTree>
    <p:extLst>
      <p:ext uri="{BB962C8B-B14F-4D97-AF65-F5344CB8AC3E}">
        <p14:creationId xmlns:p14="http://schemas.microsoft.com/office/powerpoint/2010/main" val="253173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design methods</a:t>
            </a:r>
            <a:endParaRPr lang="en-US" dirty="0"/>
          </a:p>
        </p:txBody>
      </p:sp>
      <p:sp>
        <p:nvSpPr>
          <p:cNvPr id="3" name="Content Placeholder 2"/>
          <p:cNvSpPr>
            <a:spLocks noGrp="1"/>
          </p:cNvSpPr>
          <p:nvPr>
            <p:ph sz="half" idx="1"/>
          </p:nvPr>
        </p:nvSpPr>
        <p:spPr>
          <a:xfrm>
            <a:off x="457200" y="1524000"/>
            <a:ext cx="8176260" cy="4525963"/>
          </a:xfrm>
        </p:spPr>
        <p:txBody>
          <a:bodyPr>
            <a:normAutofit/>
          </a:bodyPr>
          <a:lstStyle/>
          <a:p>
            <a:r>
              <a:rPr lang="en-US" dirty="0" smtClean="0"/>
              <a:t>Each design method suits a specific purpose with respect to the design cycle and overall design project</a:t>
            </a:r>
          </a:p>
          <a:p>
            <a:endParaRPr lang="en-US" dirty="0" smtClean="0"/>
          </a:p>
          <a:p>
            <a:r>
              <a:rPr lang="en-US" dirty="0" smtClean="0"/>
              <a:t>Each design method expects a certain context for it to lead to optimal results</a:t>
            </a:r>
          </a:p>
          <a:p>
            <a:endParaRPr lang="en-US" dirty="0"/>
          </a:p>
          <a:p>
            <a:r>
              <a:rPr lang="en-US" dirty="0"/>
              <a:t>Applying just one design method </a:t>
            </a:r>
            <a:r>
              <a:rPr lang="en-US" dirty="0" smtClean="0"/>
              <a:t>rarely suffices </a:t>
            </a:r>
            <a:r>
              <a:rPr lang="en-US" dirty="0"/>
              <a:t>(but still may help)</a:t>
            </a:r>
          </a:p>
          <a:p>
            <a:endParaRPr lang="en-US" dirty="0" smtClean="0"/>
          </a:p>
        </p:txBody>
      </p:sp>
    </p:spTree>
    <p:extLst>
      <p:ext uri="{BB962C8B-B14F-4D97-AF65-F5344CB8AC3E}">
        <p14:creationId xmlns:p14="http://schemas.microsoft.com/office/powerpoint/2010/main" val="2931808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Software design </a:t>
            </a:r>
            <a:r>
              <a:rPr lang="en-US" dirty="0" smtClean="0"/>
              <a:t>methods</a:t>
            </a:r>
            <a:endParaRPr lang="en-US" dirty="0"/>
          </a:p>
        </p:txBody>
      </p:sp>
      <p:graphicFrame>
        <p:nvGraphicFramePr>
          <p:cNvPr id="5" name="Content Placeholder 3"/>
          <p:cNvGraphicFramePr>
            <a:graphicFrameLocks/>
          </p:cNvGraphicFramePr>
          <p:nvPr>
            <p:extLst/>
          </p:nvPr>
        </p:nvGraphicFramePr>
        <p:xfrm>
          <a:off x="108004" y="1295400"/>
          <a:ext cx="8915400" cy="4764093"/>
        </p:xfrm>
        <a:graphic>
          <a:graphicData uri="http://schemas.openxmlformats.org/drawingml/2006/table">
            <a:tbl>
              <a:tblPr firstRow="1" bandRow="1">
                <a:tableStyleId>{21E4AEA4-8DFA-4A89-87EB-49C32662AFE0}</a:tableStyleId>
              </a:tblPr>
              <a:tblGrid>
                <a:gridCol w="1072100"/>
                <a:gridCol w="1960825"/>
                <a:gridCol w="1960825"/>
                <a:gridCol w="1960825"/>
                <a:gridCol w="1960825"/>
              </a:tblGrid>
              <a:tr h="609600">
                <a:tc>
                  <a:txBody>
                    <a:bodyPr/>
                    <a:lstStyle/>
                    <a:p>
                      <a:pPr algn="ctr"/>
                      <a:endParaRPr lang="en-US" sz="1600" dirty="0"/>
                    </a:p>
                  </a:txBody>
                  <a:tcPr/>
                </a:tc>
                <a:tc>
                  <a:txBody>
                    <a:bodyPr/>
                    <a:lstStyle/>
                    <a:p>
                      <a:pPr algn="ctr"/>
                      <a:r>
                        <a:rPr lang="en-US" sz="1600" dirty="0" smtClean="0"/>
                        <a:t>Application</a:t>
                      </a:r>
                      <a:br>
                        <a:rPr lang="en-US" sz="1600" dirty="0" smtClean="0"/>
                      </a:br>
                      <a:r>
                        <a:rPr lang="en-US" sz="1600" dirty="0" smtClean="0"/>
                        <a:t>design</a:t>
                      </a:r>
                      <a:endParaRPr lang="en-US" sz="1600" dirty="0"/>
                    </a:p>
                  </a:txBody>
                  <a:tcPr/>
                </a:tc>
                <a:tc>
                  <a:txBody>
                    <a:bodyPr/>
                    <a:lstStyle/>
                    <a:p>
                      <a:pPr algn="ctr"/>
                      <a:r>
                        <a:rPr lang="en-US" sz="1600" dirty="0" smtClean="0"/>
                        <a:t>Interaction</a:t>
                      </a:r>
                      <a:br>
                        <a:rPr lang="en-US" sz="1600" dirty="0" smtClean="0"/>
                      </a:br>
                      <a:r>
                        <a:rPr lang="en-US" sz="1600" dirty="0" smtClean="0"/>
                        <a:t>design</a:t>
                      </a:r>
                      <a:endParaRPr lang="en-US" sz="1600" dirty="0"/>
                    </a:p>
                  </a:txBody>
                  <a:tcPr/>
                </a:tc>
                <a:tc>
                  <a:txBody>
                    <a:bodyPr/>
                    <a:lstStyle/>
                    <a:p>
                      <a:pPr algn="ctr"/>
                      <a:r>
                        <a:rPr lang="en-US" sz="1600" dirty="0" smtClean="0"/>
                        <a:t>Architecture</a:t>
                      </a:r>
                      <a:br>
                        <a:rPr lang="en-US" sz="1600" dirty="0" smtClean="0"/>
                      </a:br>
                      <a:r>
                        <a:rPr lang="en-US" sz="1600" dirty="0" smtClean="0"/>
                        <a:t>design</a:t>
                      </a:r>
                      <a:endParaRPr lang="en-US" sz="1600" dirty="0"/>
                    </a:p>
                  </a:txBody>
                  <a:tcPr/>
                </a:tc>
                <a:tc>
                  <a:txBody>
                    <a:bodyPr/>
                    <a:lstStyle/>
                    <a:p>
                      <a:pPr algn="ctr"/>
                      <a:r>
                        <a:rPr lang="en-US" sz="1600" dirty="0" smtClean="0"/>
                        <a:t>Implementation</a:t>
                      </a:r>
                      <a:br>
                        <a:rPr lang="en-US" sz="1600" dirty="0" smtClean="0"/>
                      </a:br>
                      <a:r>
                        <a:rPr lang="en-US" sz="1600" dirty="0" smtClean="0"/>
                        <a:t>design</a:t>
                      </a:r>
                      <a:endParaRPr lang="en-US" sz="1600" dirty="0"/>
                    </a:p>
                  </a:txBody>
                  <a:tcPr/>
                </a:tc>
              </a:tr>
              <a:tr h="1384831">
                <a:tc>
                  <a:txBody>
                    <a:bodyPr/>
                    <a:lstStyle/>
                    <a:p>
                      <a:r>
                        <a:rPr lang="en-US" sz="1600" b="1" dirty="0" smtClean="0"/>
                        <a:t>Analysis</a:t>
                      </a:r>
                      <a:endParaRPr lang="en-US" sz="1600" b="1" dirty="0"/>
                    </a:p>
                  </a:txBody>
                  <a:tcPr/>
                </a:tc>
                <a:tc>
                  <a:txBody>
                    <a:bodyPr/>
                    <a:lstStyle/>
                    <a:p>
                      <a:pPr marL="171450" indent="-171450">
                        <a:buFont typeface="Arial" pitchFamily="34" charset="0"/>
                        <a:buChar char="•"/>
                      </a:pPr>
                      <a:r>
                        <a:rPr lang="en-US" sz="1200" dirty="0" smtClean="0"/>
                        <a:t>competitive testing</a:t>
                      </a:r>
                    </a:p>
                    <a:p>
                      <a:pPr marL="171450" indent="-171450">
                        <a:buFont typeface="Arial" pitchFamily="34" charset="0"/>
                        <a:buChar char="•"/>
                      </a:pPr>
                      <a:r>
                        <a:rPr lang="en-US" sz="1200" dirty="0" smtClean="0"/>
                        <a:t>contextual</a:t>
                      </a:r>
                      <a:r>
                        <a:rPr lang="en-US" sz="1200" baseline="0" dirty="0" smtClean="0"/>
                        <a:t> inquiry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feature comparison</a:t>
                      </a:r>
                    </a:p>
                    <a:p>
                      <a:pPr marL="171450" indent="-171450">
                        <a:buFont typeface="Arial" pitchFamily="34" charset="0"/>
                        <a:buChar char="•"/>
                      </a:pPr>
                      <a:r>
                        <a:rPr lang="en-US" sz="1200" baseline="0" dirty="0" smtClean="0"/>
                        <a:t>stakeholder analysis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task analysis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critical incident technique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interaction logging</a:t>
                      </a:r>
                    </a:p>
                    <a:p>
                      <a:pPr marL="171450" indent="-171450">
                        <a:buFont typeface="Arial" pitchFamily="34" charset="0"/>
                        <a:buChar char="•"/>
                      </a:pPr>
                      <a:r>
                        <a:rPr lang="en-US" sz="1200" dirty="0" smtClean="0"/>
                        <a:t>personas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scenarios</a:t>
                      </a:r>
                      <a:endParaRPr lang="en-US" sz="1200" dirty="0"/>
                    </a:p>
                  </a:txBody>
                  <a:tcPr/>
                </a:tc>
                <a:tc>
                  <a:txBody>
                    <a:bodyPr/>
                    <a:lstStyle/>
                    <a:p>
                      <a:pPr marL="171450" indent="-171450">
                        <a:buFont typeface="Arial" pitchFamily="34" charset="0"/>
                        <a:buChar char="•"/>
                      </a:pPr>
                      <a:r>
                        <a:rPr lang="en-US" sz="1200" dirty="0" smtClean="0"/>
                        <a:t>framework assessment</a:t>
                      </a:r>
                    </a:p>
                    <a:p>
                      <a:pPr marL="171450" indent="-171450">
                        <a:buFont typeface="Arial" pitchFamily="34" charset="0"/>
                        <a:buChar char="•"/>
                      </a:pPr>
                      <a:r>
                        <a:rPr lang="en-US" sz="1200" dirty="0" smtClean="0"/>
                        <a:t>model-driven</a:t>
                      </a:r>
                      <a:r>
                        <a:rPr lang="en-US" sz="1200" baseline="0" dirty="0" smtClean="0"/>
                        <a:t> engineering</a:t>
                      </a:r>
                      <a:endParaRPr lang="en-US" sz="1200" dirty="0" smtClean="0"/>
                    </a:p>
                    <a:p>
                      <a:pPr marL="171450" indent="-171450">
                        <a:buFont typeface="Arial" pitchFamily="34" charset="0"/>
                        <a:buChar char="•"/>
                      </a:pPr>
                      <a:r>
                        <a:rPr lang="en-US" sz="1200" dirty="0" smtClean="0"/>
                        <a:t>quality-function-deployment</a:t>
                      </a:r>
                    </a:p>
                    <a:p>
                      <a:pPr marL="171450" indent="-171450">
                        <a:buFont typeface="Arial" pitchFamily="34" charset="0"/>
                        <a:buChar char="•"/>
                      </a:pPr>
                      <a:r>
                        <a:rPr lang="en-US" sz="1200" dirty="0" smtClean="0"/>
                        <a:t>reverse engineering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world modeling</a:t>
                      </a:r>
                    </a:p>
                  </a:txBody>
                  <a:tcPr/>
                </a:tc>
                <a:tc>
                  <a:txBody>
                    <a:bodyPr/>
                    <a:lstStyle/>
                    <a:p>
                      <a:pPr marL="171450" indent="-171450">
                        <a:buFont typeface="Arial" pitchFamily="34" charset="0"/>
                        <a:buChar char="•"/>
                      </a:pPr>
                      <a:r>
                        <a:rPr lang="en-US" sz="1200" baseline="0" dirty="0" smtClean="0"/>
                        <a:t>release planning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summarization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test-driven design</a:t>
                      </a:r>
                      <a:endParaRPr lang="en-US" sz="1200" b="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visualization</a:t>
                      </a:r>
                    </a:p>
                    <a:p>
                      <a:pPr marL="0" indent="0">
                        <a:buFont typeface="Arial" pitchFamily="34" charset="0"/>
                        <a:buNone/>
                      </a:pPr>
                      <a:endParaRPr lang="en-US" sz="1200" baseline="0" dirty="0" smtClean="0"/>
                    </a:p>
                  </a:txBody>
                  <a:tcPr/>
                </a:tc>
              </a:tr>
              <a:tr h="1384831">
                <a:tc>
                  <a:txBody>
                    <a:bodyPr/>
                    <a:lstStyle/>
                    <a:p>
                      <a:r>
                        <a:rPr lang="en-US" sz="1600" b="1" dirty="0" smtClean="0"/>
                        <a:t>Synthesis</a:t>
                      </a:r>
                      <a:endParaRPr lang="en-US" sz="1600" b="1"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affinity diagramming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concept mapping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mind mapping</a:t>
                      </a:r>
                    </a:p>
                    <a:p>
                      <a:pPr marL="171450" indent="-171450">
                        <a:buFont typeface="Arial" pitchFamily="34" charset="0"/>
                        <a:buChar char="•"/>
                      </a:pPr>
                      <a:r>
                        <a:rPr lang="en-US" sz="1200" dirty="0" smtClean="0"/>
                        <a:t>morphological</a:t>
                      </a:r>
                      <a:r>
                        <a:rPr lang="en-US" sz="1200" baseline="0" dirty="0" smtClean="0"/>
                        <a:t> chart</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design/making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participatory design</a:t>
                      </a:r>
                    </a:p>
                    <a:p>
                      <a:pPr marL="171450" indent="-171450">
                        <a:buFont typeface="Arial" pitchFamily="34" charset="0"/>
                        <a:buChar char="•"/>
                      </a:pPr>
                      <a:r>
                        <a:rPr lang="en-US" sz="1200" dirty="0" smtClean="0"/>
                        <a:t>prototyping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storyboarding</a:t>
                      </a:r>
                    </a:p>
                    <a:p>
                      <a:pPr marL="0" indent="0">
                        <a:buFont typeface="Arial" pitchFamily="34" charset="0"/>
                        <a:buNone/>
                      </a:pPr>
                      <a:endParaRPr lang="en-US"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architectural </a:t>
                      </a:r>
                      <a:r>
                        <a:rPr lang="en-US" sz="1200" baseline="0" dirty="0" smtClean="0"/>
                        <a:t>styles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generative programming</a:t>
                      </a:r>
                      <a:endParaRPr lang="en-US" sz="1200"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component reuse</a:t>
                      </a:r>
                      <a:endParaRPr lang="en-US" sz="120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decomposition</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pair programming</a:t>
                      </a:r>
                    </a:p>
                    <a:p>
                      <a:pPr marL="171450" indent="-171450">
                        <a:buFont typeface="Arial" pitchFamily="34" charset="0"/>
                        <a:buChar char="•"/>
                      </a:pPr>
                      <a:r>
                        <a:rPr lang="en-US" sz="1200" dirty="0" smtClean="0"/>
                        <a:t>refactoring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search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software patterns</a:t>
                      </a:r>
                    </a:p>
                  </a:txBody>
                  <a:tcPr/>
                </a:tc>
              </a:tr>
              <a:tr h="1384831">
                <a:tc>
                  <a:txBody>
                    <a:bodyPr/>
                    <a:lstStyle/>
                    <a:p>
                      <a:r>
                        <a:rPr lang="en-US" sz="1600" b="1" dirty="0" smtClean="0"/>
                        <a:t>Evaluation</a:t>
                      </a:r>
                      <a:endParaRPr lang="en-US" sz="1600" b="1" dirty="0"/>
                    </a:p>
                  </a:txBody>
                  <a:tcPr/>
                </a:tc>
                <a:tc>
                  <a:txBody>
                    <a:bodyPr/>
                    <a:lstStyle/>
                    <a:p>
                      <a:pPr marL="171450" indent="-171450">
                        <a:buFont typeface="Arial" pitchFamily="34" charset="0"/>
                        <a:buChar char="•"/>
                      </a:pPr>
                      <a:r>
                        <a:rPr lang="en-US" sz="1200" dirty="0" smtClean="0"/>
                        <a:t>requirements review</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role playing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wizard of </a:t>
                      </a:r>
                      <a:r>
                        <a:rPr lang="en-US" sz="1200" dirty="0" err="1" smtClean="0"/>
                        <a:t>oz</a:t>
                      </a:r>
                      <a:endParaRPr lang="en-US" sz="1200" dirty="0" smtClean="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cognitive walkthrough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evaluative research</a:t>
                      </a:r>
                    </a:p>
                    <a:p>
                      <a:pPr marL="171450" indent="-171450">
                        <a:buFont typeface="Arial" pitchFamily="34" charset="0"/>
                        <a:buChar char="•"/>
                      </a:pPr>
                      <a:r>
                        <a:rPr lang="en-US" sz="1200" dirty="0" smtClean="0"/>
                        <a:t>heuristic evaluation</a:t>
                      </a:r>
                    </a:p>
                    <a:p>
                      <a:pPr marL="171450" indent="-171450">
                        <a:buFont typeface="Arial" pitchFamily="34" charset="0"/>
                        <a:buChar char="•"/>
                      </a:pPr>
                      <a:r>
                        <a:rPr lang="en-US" sz="1200" dirty="0" smtClean="0"/>
                        <a:t>think-aloud</a:t>
                      </a:r>
                      <a:r>
                        <a:rPr lang="en-US" sz="1200" baseline="0" dirty="0" smtClean="0"/>
                        <a:t> protocol</a:t>
                      </a:r>
                      <a:endParaRPr lang="en-US" sz="1200" dirty="0" smtClean="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formal verification</a:t>
                      </a:r>
                    </a:p>
                    <a:p>
                      <a:pPr marL="171450" indent="-171450">
                        <a:buFont typeface="Arial" pitchFamily="34" charset="0"/>
                        <a:buChar char="•"/>
                      </a:pPr>
                      <a:r>
                        <a:rPr lang="en-US" sz="1200" dirty="0" smtClean="0"/>
                        <a:t>simulation</a:t>
                      </a:r>
                    </a:p>
                    <a:p>
                      <a:pPr marL="171450" indent="-171450">
                        <a:buFont typeface="Arial" pitchFamily="34" charset="0"/>
                        <a:buChar char="•"/>
                      </a:pPr>
                      <a:r>
                        <a:rPr lang="en-US" sz="1200" dirty="0" smtClean="0"/>
                        <a:t>weighted objectives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correctness proofs</a:t>
                      </a:r>
                    </a:p>
                    <a:p>
                      <a:pPr marL="171450" indent="-171450">
                        <a:buFont typeface="Arial" pitchFamily="34" charset="0"/>
                        <a:buChar char="•"/>
                      </a:pPr>
                      <a:r>
                        <a:rPr lang="en-US" sz="1200" dirty="0" smtClean="0"/>
                        <a:t>inspections/reviews</a:t>
                      </a:r>
                    </a:p>
                    <a:p>
                      <a:pPr marL="171450" indent="-171450">
                        <a:buFont typeface="Arial" pitchFamily="34" charset="0"/>
                        <a:buChar char="•"/>
                      </a:pPr>
                      <a:r>
                        <a:rPr lang="en-US" sz="1200" dirty="0" smtClean="0"/>
                        <a:t>parallel deployment</a:t>
                      </a:r>
                    </a:p>
                    <a:p>
                      <a:pPr marL="171450" indent="-171450">
                        <a:buFont typeface="Arial" pitchFamily="34" charset="0"/>
                        <a:buChar char="•"/>
                      </a:pPr>
                      <a:r>
                        <a:rPr lang="en-US" sz="1200" dirty="0" smtClean="0"/>
                        <a:t>testing</a:t>
                      </a:r>
                    </a:p>
                  </a:txBody>
                  <a:tcPr/>
                </a:tc>
              </a:tr>
            </a:tbl>
          </a:graphicData>
        </a:graphic>
      </p:graphicFrame>
    </p:spTree>
    <p:extLst>
      <p:ext uri="{BB962C8B-B14F-4D97-AF65-F5344CB8AC3E}">
        <p14:creationId xmlns:p14="http://schemas.microsoft.com/office/powerpoint/2010/main" val="2173186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design methods</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619764455"/>
              </p:ext>
            </p:extLst>
          </p:nvPr>
        </p:nvGraphicFramePr>
        <p:xfrm>
          <a:off x="108004" y="1295400"/>
          <a:ext cx="8915400" cy="4764093"/>
        </p:xfrm>
        <a:graphic>
          <a:graphicData uri="http://schemas.openxmlformats.org/drawingml/2006/table">
            <a:tbl>
              <a:tblPr firstRow="1" bandRow="1">
                <a:tableStyleId>{21E4AEA4-8DFA-4A89-87EB-49C32662AFE0}</a:tableStyleId>
              </a:tblPr>
              <a:tblGrid>
                <a:gridCol w="1072100"/>
                <a:gridCol w="1960825"/>
                <a:gridCol w="1960825"/>
                <a:gridCol w="1960825"/>
                <a:gridCol w="1960825"/>
              </a:tblGrid>
              <a:tr h="609600">
                <a:tc>
                  <a:txBody>
                    <a:bodyPr/>
                    <a:lstStyle/>
                    <a:p>
                      <a:pPr algn="ctr"/>
                      <a:endParaRPr lang="en-US" sz="1600" dirty="0"/>
                    </a:p>
                  </a:txBody>
                  <a:tcPr/>
                </a:tc>
                <a:tc>
                  <a:txBody>
                    <a:bodyPr/>
                    <a:lstStyle/>
                    <a:p>
                      <a:pPr algn="ctr"/>
                      <a:r>
                        <a:rPr lang="en-US" sz="1600" dirty="0" smtClean="0"/>
                        <a:t>Application</a:t>
                      </a:r>
                      <a:br>
                        <a:rPr lang="en-US" sz="1600" dirty="0" smtClean="0"/>
                      </a:br>
                      <a:r>
                        <a:rPr lang="en-US" sz="1600" dirty="0" smtClean="0"/>
                        <a:t>design</a:t>
                      </a:r>
                      <a:endParaRPr lang="en-US" sz="1600" dirty="0"/>
                    </a:p>
                  </a:txBody>
                  <a:tcPr/>
                </a:tc>
                <a:tc>
                  <a:txBody>
                    <a:bodyPr/>
                    <a:lstStyle/>
                    <a:p>
                      <a:pPr algn="ctr"/>
                      <a:r>
                        <a:rPr lang="en-US" sz="1600" dirty="0" smtClean="0"/>
                        <a:t>Interaction</a:t>
                      </a:r>
                      <a:br>
                        <a:rPr lang="en-US" sz="1600" dirty="0" smtClean="0"/>
                      </a:br>
                      <a:r>
                        <a:rPr lang="en-US" sz="1600" dirty="0" smtClean="0"/>
                        <a:t>design</a:t>
                      </a:r>
                      <a:endParaRPr lang="en-US" sz="1600" dirty="0"/>
                    </a:p>
                  </a:txBody>
                  <a:tcPr/>
                </a:tc>
                <a:tc>
                  <a:txBody>
                    <a:bodyPr/>
                    <a:lstStyle/>
                    <a:p>
                      <a:pPr algn="ctr"/>
                      <a:r>
                        <a:rPr lang="en-US" sz="1600" dirty="0" smtClean="0"/>
                        <a:t>Architecture</a:t>
                      </a:r>
                      <a:br>
                        <a:rPr lang="en-US" sz="1600" dirty="0" smtClean="0"/>
                      </a:br>
                      <a:r>
                        <a:rPr lang="en-US" sz="1600" dirty="0" smtClean="0"/>
                        <a:t>design</a:t>
                      </a:r>
                      <a:endParaRPr lang="en-US" sz="1600" dirty="0"/>
                    </a:p>
                  </a:txBody>
                  <a:tcPr/>
                </a:tc>
                <a:tc>
                  <a:txBody>
                    <a:bodyPr/>
                    <a:lstStyle/>
                    <a:p>
                      <a:pPr algn="ctr"/>
                      <a:r>
                        <a:rPr lang="en-US" sz="1600" dirty="0" smtClean="0"/>
                        <a:t>Implementation</a:t>
                      </a:r>
                      <a:br>
                        <a:rPr lang="en-US" sz="1600" dirty="0" smtClean="0"/>
                      </a:br>
                      <a:r>
                        <a:rPr lang="en-US" sz="1600" dirty="0" smtClean="0"/>
                        <a:t>design</a:t>
                      </a:r>
                      <a:endParaRPr lang="en-US" sz="1600" dirty="0"/>
                    </a:p>
                  </a:txBody>
                  <a:tcPr/>
                </a:tc>
              </a:tr>
              <a:tr h="1384831">
                <a:tc>
                  <a:txBody>
                    <a:bodyPr/>
                    <a:lstStyle/>
                    <a:p>
                      <a:r>
                        <a:rPr lang="en-US" sz="1600" b="1" dirty="0" smtClean="0"/>
                        <a:t>Analysis</a:t>
                      </a:r>
                      <a:endParaRPr lang="en-US" sz="1600" b="1" dirty="0"/>
                    </a:p>
                  </a:txBody>
                  <a:tcPr/>
                </a:tc>
                <a:tc>
                  <a:txBody>
                    <a:bodyPr/>
                    <a:lstStyle/>
                    <a:p>
                      <a:pPr marL="171450" indent="-171450">
                        <a:buFont typeface="Arial" pitchFamily="34" charset="0"/>
                        <a:buChar char="•"/>
                      </a:pPr>
                      <a:r>
                        <a:rPr lang="en-US" sz="1200" dirty="0" smtClean="0">
                          <a:solidFill>
                            <a:srgbClr val="FF0000"/>
                          </a:solidFill>
                        </a:rPr>
                        <a:t>competitive testing</a:t>
                      </a:r>
                    </a:p>
                    <a:p>
                      <a:pPr marL="171450" indent="-171450">
                        <a:buFont typeface="Arial" pitchFamily="34" charset="0"/>
                        <a:buChar char="•"/>
                      </a:pPr>
                      <a:r>
                        <a:rPr lang="en-US" sz="1200" dirty="0" smtClean="0">
                          <a:solidFill>
                            <a:srgbClr val="FF0000"/>
                          </a:solidFill>
                        </a:rPr>
                        <a:t>contextual</a:t>
                      </a:r>
                      <a:r>
                        <a:rPr lang="en-US" sz="1200" baseline="0" dirty="0" smtClean="0">
                          <a:solidFill>
                            <a:srgbClr val="FF0000"/>
                          </a:solidFill>
                        </a:rPr>
                        <a:t> inquiry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rgbClr val="FF0000"/>
                          </a:solidFill>
                        </a:rPr>
                        <a:t>feature comparison</a:t>
                      </a:r>
                    </a:p>
                    <a:p>
                      <a:pPr marL="171450" indent="-171450">
                        <a:buFont typeface="Arial" pitchFamily="34" charset="0"/>
                        <a:buChar char="•"/>
                      </a:pPr>
                      <a:r>
                        <a:rPr lang="en-US" sz="1200" baseline="0" dirty="0" smtClean="0">
                          <a:solidFill>
                            <a:srgbClr val="FF0000"/>
                          </a:solidFill>
                        </a:rPr>
                        <a:t>stakeholder analysis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task analysis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critical incident technique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interaction logging</a:t>
                      </a:r>
                    </a:p>
                    <a:p>
                      <a:pPr marL="171450" indent="-171450">
                        <a:buFont typeface="Arial" pitchFamily="34" charset="0"/>
                        <a:buChar char="•"/>
                      </a:pPr>
                      <a:r>
                        <a:rPr lang="en-US" sz="1200" dirty="0" smtClean="0">
                          <a:solidFill>
                            <a:schemeClr val="tx1"/>
                          </a:solidFill>
                        </a:rPr>
                        <a:t>personas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scenarios</a:t>
                      </a:r>
                      <a:endParaRPr lang="en-US" sz="1200" dirty="0">
                        <a:solidFill>
                          <a:schemeClr val="tx1"/>
                        </a:solidFill>
                      </a:endParaRPr>
                    </a:p>
                  </a:txBody>
                  <a:tcPr/>
                </a:tc>
                <a:tc>
                  <a:txBody>
                    <a:bodyPr/>
                    <a:lstStyle/>
                    <a:p>
                      <a:pPr marL="171450" indent="-171450">
                        <a:buFont typeface="Arial" pitchFamily="34" charset="0"/>
                        <a:buChar char="•"/>
                      </a:pPr>
                      <a:r>
                        <a:rPr lang="en-US" sz="1200" dirty="0" smtClean="0">
                          <a:solidFill>
                            <a:schemeClr val="tx1"/>
                          </a:solidFill>
                        </a:rPr>
                        <a:t>framework assessment</a:t>
                      </a:r>
                    </a:p>
                    <a:p>
                      <a:pPr marL="171450" indent="-171450">
                        <a:buFont typeface="Arial" pitchFamily="34" charset="0"/>
                        <a:buChar char="•"/>
                      </a:pPr>
                      <a:r>
                        <a:rPr lang="en-US" sz="1200" dirty="0" smtClean="0">
                          <a:solidFill>
                            <a:schemeClr val="tx1"/>
                          </a:solidFill>
                        </a:rPr>
                        <a:t>model-driven</a:t>
                      </a:r>
                      <a:r>
                        <a:rPr lang="en-US" sz="1200" baseline="0" dirty="0" smtClean="0">
                          <a:solidFill>
                            <a:schemeClr val="tx1"/>
                          </a:solidFill>
                        </a:rPr>
                        <a:t> engineering</a:t>
                      </a:r>
                      <a:endParaRPr lang="en-US" sz="1200" dirty="0" smtClean="0">
                        <a:solidFill>
                          <a:schemeClr val="tx1"/>
                        </a:solidFill>
                      </a:endParaRPr>
                    </a:p>
                    <a:p>
                      <a:pPr marL="171450" indent="-171450">
                        <a:buFont typeface="Arial" pitchFamily="34" charset="0"/>
                        <a:buChar char="•"/>
                      </a:pPr>
                      <a:r>
                        <a:rPr lang="en-US" sz="1200" dirty="0" smtClean="0">
                          <a:solidFill>
                            <a:schemeClr val="tx1"/>
                          </a:solidFill>
                        </a:rPr>
                        <a:t>quality-function-deployment</a:t>
                      </a:r>
                    </a:p>
                    <a:p>
                      <a:pPr marL="171450" indent="-171450">
                        <a:buFont typeface="Arial" pitchFamily="34" charset="0"/>
                        <a:buChar char="•"/>
                      </a:pPr>
                      <a:r>
                        <a:rPr lang="en-US" sz="1200" dirty="0" smtClean="0">
                          <a:solidFill>
                            <a:schemeClr val="tx1"/>
                          </a:solidFill>
                        </a:rPr>
                        <a:t>reverse engineering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world modeling</a:t>
                      </a:r>
                    </a:p>
                  </a:txBody>
                  <a:tcPr/>
                </a:tc>
                <a:tc>
                  <a:txBody>
                    <a:bodyPr/>
                    <a:lstStyle/>
                    <a:p>
                      <a:pPr marL="171450" indent="-171450">
                        <a:buFont typeface="Arial" pitchFamily="34" charset="0"/>
                        <a:buChar char="•"/>
                      </a:pPr>
                      <a:r>
                        <a:rPr lang="en-US" sz="1200" baseline="0" dirty="0" smtClean="0">
                          <a:solidFill>
                            <a:schemeClr val="tx1"/>
                          </a:solidFill>
                        </a:rPr>
                        <a:t>release planning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solidFill>
                            <a:schemeClr val="tx1"/>
                          </a:solidFill>
                        </a:rPr>
                        <a:t>summarization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solidFill>
                            <a:schemeClr val="tx1"/>
                          </a:solidFill>
                        </a:rPr>
                        <a:t>test-driven design</a:t>
                      </a:r>
                      <a:endParaRPr lang="en-US" sz="1200" b="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solidFill>
                            <a:schemeClr val="tx1"/>
                          </a:solidFill>
                        </a:rPr>
                        <a:t>visualization</a:t>
                      </a:r>
                    </a:p>
                    <a:p>
                      <a:pPr marL="0" indent="0">
                        <a:buFont typeface="Arial" pitchFamily="34" charset="0"/>
                        <a:buNone/>
                      </a:pPr>
                      <a:endParaRPr lang="en-US" sz="1200" baseline="0" dirty="0" smtClean="0">
                        <a:solidFill>
                          <a:schemeClr val="tx1"/>
                        </a:solidFill>
                      </a:endParaRPr>
                    </a:p>
                  </a:txBody>
                  <a:tcPr/>
                </a:tc>
              </a:tr>
              <a:tr h="1384831">
                <a:tc>
                  <a:txBody>
                    <a:bodyPr/>
                    <a:lstStyle/>
                    <a:p>
                      <a:r>
                        <a:rPr lang="en-US" sz="1600" b="1" dirty="0" smtClean="0"/>
                        <a:t>Synthesis</a:t>
                      </a:r>
                      <a:endParaRPr lang="en-US" sz="1600" b="1"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affinity diagramming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concept mapping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solidFill>
                            <a:srgbClr val="FF0000"/>
                          </a:solidFill>
                        </a:rPr>
                        <a:t>mind mapping</a:t>
                      </a:r>
                    </a:p>
                    <a:p>
                      <a:pPr marL="171450" indent="-171450">
                        <a:buFont typeface="Arial" pitchFamily="34" charset="0"/>
                        <a:buChar char="•"/>
                      </a:pPr>
                      <a:r>
                        <a:rPr lang="en-US" sz="1200" dirty="0" smtClean="0">
                          <a:solidFill>
                            <a:srgbClr val="FF0000"/>
                          </a:solidFill>
                        </a:rPr>
                        <a:t>morphological</a:t>
                      </a:r>
                      <a:r>
                        <a:rPr lang="en-US" sz="1200" baseline="0" dirty="0" smtClean="0">
                          <a:solidFill>
                            <a:srgbClr val="FF0000"/>
                          </a:solidFill>
                        </a:rPr>
                        <a:t> chart</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design/making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participatory design</a:t>
                      </a:r>
                    </a:p>
                    <a:p>
                      <a:pPr marL="171450" indent="-171450">
                        <a:buFont typeface="Arial" pitchFamily="34" charset="0"/>
                        <a:buChar char="•"/>
                      </a:pPr>
                      <a:r>
                        <a:rPr lang="en-US" sz="1200" dirty="0" smtClean="0">
                          <a:solidFill>
                            <a:schemeClr val="tx1"/>
                          </a:solidFill>
                        </a:rPr>
                        <a:t>prototyping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storyboarding</a:t>
                      </a:r>
                    </a:p>
                    <a:p>
                      <a:pPr marL="0" indent="0">
                        <a:buFont typeface="Arial" pitchFamily="34" charset="0"/>
                        <a:buNone/>
                      </a:pPr>
                      <a:endParaRPr lang="en-US" sz="1200" dirty="0">
                        <a:solidFill>
                          <a:schemeClr val="tx1"/>
                        </a:solidFill>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architectural </a:t>
                      </a:r>
                      <a:r>
                        <a:rPr lang="en-US" sz="1200" baseline="0" dirty="0" smtClean="0">
                          <a:solidFill>
                            <a:schemeClr val="tx1"/>
                          </a:solidFill>
                        </a:rPr>
                        <a:t>styles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generative programming</a:t>
                      </a:r>
                      <a:endParaRPr lang="en-US" sz="1200" baseline="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solidFill>
                            <a:schemeClr val="tx1"/>
                          </a:solidFill>
                        </a:rPr>
                        <a:t>component reuse</a:t>
                      </a:r>
                      <a:endParaRPr lang="en-US" sz="120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solidFill>
                            <a:schemeClr val="tx1"/>
                          </a:solidFill>
                        </a:rPr>
                        <a:t>decomposition</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pair programming</a:t>
                      </a:r>
                    </a:p>
                    <a:p>
                      <a:pPr marL="171450" indent="-171450">
                        <a:buFont typeface="Arial" pitchFamily="34" charset="0"/>
                        <a:buChar char="•"/>
                      </a:pPr>
                      <a:r>
                        <a:rPr lang="en-US" sz="1200" dirty="0" smtClean="0">
                          <a:solidFill>
                            <a:schemeClr val="tx1"/>
                          </a:solidFill>
                        </a:rPr>
                        <a:t>refactoring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search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software patterns</a:t>
                      </a:r>
                    </a:p>
                  </a:txBody>
                  <a:tcPr/>
                </a:tc>
              </a:tr>
              <a:tr h="1384831">
                <a:tc>
                  <a:txBody>
                    <a:bodyPr/>
                    <a:lstStyle/>
                    <a:p>
                      <a:r>
                        <a:rPr lang="en-US" sz="1600" b="1" dirty="0" smtClean="0"/>
                        <a:t>Evaluation</a:t>
                      </a:r>
                      <a:endParaRPr lang="en-US" sz="1600" b="1" dirty="0"/>
                    </a:p>
                  </a:txBody>
                  <a:tcPr/>
                </a:tc>
                <a:tc>
                  <a:txBody>
                    <a:bodyPr/>
                    <a:lstStyle/>
                    <a:p>
                      <a:pPr marL="171450" indent="-171450">
                        <a:buFont typeface="Arial" pitchFamily="34" charset="0"/>
                        <a:buChar char="•"/>
                      </a:pPr>
                      <a:r>
                        <a:rPr lang="en-US" sz="1200" dirty="0" smtClean="0"/>
                        <a:t>requirements review</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rgbClr val="FF0000"/>
                          </a:solidFill>
                        </a:rPr>
                        <a:t>role playing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rgbClr val="FF0000"/>
                          </a:solidFill>
                        </a:rPr>
                        <a:t>wizard of </a:t>
                      </a:r>
                      <a:r>
                        <a:rPr lang="en-US" sz="1200" dirty="0" err="1" smtClean="0">
                          <a:solidFill>
                            <a:srgbClr val="FF0000"/>
                          </a:solidFill>
                        </a:rPr>
                        <a:t>oz</a:t>
                      </a:r>
                      <a:endParaRPr lang="en-US" sz="1200" dirty="0" smtClean="0">
                        <a:solidFill>
                          <a:srgbClr val="FF0000"/>
                        </a:solidFill>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cognitive walkthrough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evaluative research</a:t>
                      </a:r>
                    </a:p>
                    <a:p>
                      <a:pPr marL="171450" indent="-171450">
                        <a:buFont typeface="Arial" pitchFamily="34" charset="0"/>
                        <a:buChar char="•"/>
                      </a:pPr>
                      <a:r>
                        <a:rPr lang="en-US" sz="1200" dirty="0" smtClean="0">
                          <a:solidFill>
                            <a:schemeClr val="tx1"/>
                          </a:solidFill>
                        </a:rPr>
                        <a:t>heuristic evaluation</a:t>
                      </a:r>
                    </a:p>
                    <a:p>
                      <a:pPr marL="171450" indent="-171450">
                        <a:buFont typeface="Arial" pitchFamily="34" charset="0"/>
                        <a:buChar char="•"/>
                      </a:pPr>
                      <a:r>
                        <a:rPr lang="en-US" sz="1200" dirty="0" smtClean="0">
                          <a:solidFill>
                            <a:schemeClr val="tx1"/>
                          </a:solidFill>
                        </a:rPr>
                        <a:t>think-aloud</a:t>
                      </a:r>
                      <a:r>
                        <a:rPr lang="en-US" sz="1200" baseline="0" dirty="0" smtClean="0">
                          <a:solidFill>
                            <a:schemeClr val="tx1"/>
                          </a:solidFill>
                        </a:rPr>
                        <a:t> protocol</a:t>
                      </a:r>
                      <a:endParaRPr lang="en-US" sz="1200" dirty="0" smtClean="0">
                        <a:solidFill>
                          <a:schemeClr val="tx1"/>
                        </a:solidFill>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formal verification</a:t>
                      </a:r>
                    </a:p>
                    <a:p>
                      <a:pPr marL="171450" indent="-171450">
                        <a:buFont typeface="Arial" pitchFamily="34" charset="0"/>
                        <a:buChar char="•"/>
                      </a:pPr>
                      <a:r>
                        <a:rPr lang="en-US" sz="1200" dirty="0" smtClean="0">
                          <a:solidFill>
                            <a:schemeClr val="tx1"/>
                          </a:solidFill>
                        </a:rPr>
                        <a:t>simulation</a:t>
                      </a:r>
                    </a:p>
                    <a:p>
                      <a:pPr marL="171450" indent="-171450">
                        <a:buFont typeface="Arial" pitchFamily="34" charset="0"/>
                        <a:buChar char="•"/>
                      </a:pPr>
                      <a:r>
                        <a:rPr lang="en-US" sz="1200" dirty="0" smtClean="0">
                          <a:solidFill>
                            <a:schemeClr val="tx1"/>
                          </a:solidFill>
                        </a:rPr>
                        <a:t>weighted objectives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correctness proofs</a:t>
                      </a:r>
                    </a:p>
                    <a:p>
                      <a:pPr marL="171450" indent="-171450">
                        <a:buFont typeface="Arial" pitchFamily="34" charset="0"/>
                        <a:buChar char="•"/>
                      </a:pPr>
                      <a:r>
                        <a:rPr lang="en-US" sz="1200" dirty="0" smtClean="0">
                          <a:solidFill>
                            <a:schemeClr val="tx1"/>
                          </a:solidFill>
                        </a:rPr>
                        <a:t>inspections/reviews</a:t>
                      </a:r>
                    </a:p>
                    <a:p>
                      <a:pPr marL="171450" indent="-171450">
                        <a:buFont typeface="Arial" pitchFamily="34" charset="0"/>
                        <a:buChar char="•"/>
                      </a:pPr>
                      <a:r>
                        <a:rPr lang="en-US" sz="1200" dirty="0" smtClean="0">
                          <a:solidFill>
                            <a:schemeClr val="tx1"/>
                          </a:solidFill>
                        </a:rPr>
                        <a:t>parallel deployment</a:t>
                      </a:r>
                    </a:p>
                    <a:p>
                      <a:pPr marL="171450" indent="-171450">
                        <a:buFont typeface="Arial" pitchFamily="34" charset="0"/>
                        <a:buChar char="•"/>
                      </a:pPr>
                      <a:r>
                        <a:rPr lang="en-US" sz="1200" dirty="0" smtClean="0">
                          <a:solidFill>
                            <a:schemeClr val="tx1"/>
                          </a:solidFill>
                        </a:rPr>
                        <a:t>testing</a:t>
                      </a:r>
                    </a:p>
                  </a:txBody>
                  <a:tcPr/>
                </a:tc>
              </a:tr>
            </a:tbl>
          </a:graphicData>
        </a:graphic>
      </p:graphicFrame>
    </p:spTree>
    <p:extLst>
      <p:ext uri="{BB962C8B-B14F-4D97-AF65-F5344CB8AC3E}">
        <p14:creationId xmlns:p14="http://schemas.microsoft.com/office/powerpoint/2010/main" val="2813706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nvPr>
        </p:nvGraphicFramePr>
        <p:xfrm>
          <a:off x="108004" y="1295400"/>
          <a:ext cx="8915400" cy="4764093"/>
        </p:xfrm>
        <a:graphic>
          <a:graphicData uri="http://schemas.openxmlformats.org/drawingml/2006/table">
            <a:tbl>
              <a:tblPr firstRow="1" bandRow="1">
                <a:tableStyleId>{21E4AEA4-8DFA-4A89-87EB-49C32662AFE0}</a:tableStyleId>
              </a:tblPr>
              <a:tblGrid>
                <a:gridCol w="1072100"/>
                <a:gridCol w="1960825"/>
                <a:gridCol w="1960825"/>
                <a:gridCol w="1960825"/>
                <a:gridCol w="1960825"/>
              </a:tblGrid>
              <a:tr h="609600">
                <a:tc>
                  <a:txBody>
                    <a:bodyPr/>
                    <a:lstStyle/>
                    <a:p>
                      <a:pPr algn="ctr"/>
                      <a:endParaRPr lang="en-US" sz="1600" dirty="0"/>
                    </a:p>
                  </a:txBody>
                  <a:tcPr/>
                </a:tc>
                <a:tc>
                  <a:txBody>
                    <a:bodyPr/>
                    <a:lstStyle/>
                    <a:p>
                      <a:pPr algn="ctr"/>
                      <a:r>
                        <a:rPr lang="en-US" sz="1600" dirty="0" smtClean="0"/>
                        <a:t>Application</a:t>
                      </a:r>
                      <a:br>
                        <a:rPr lang="en-US" sz="1600" dirty="0" smtClean="0"/>
                      </a:br>
                      <a:r>
                        <a:rPr lang="en-US" sz="1600" dirty="0" smtClean="0"/>
                        <a:t>design</a:t>
                      </a:r>
                      <a:endParaRPr lang="en-US" sz="1600" dirty="0"/>
                    </a:p>
                  </a:txBody>
                  <a:tcPr/>
                </a:tc>
                <a:tc>
                  <a:txBody>
                    <a:bodyPr/>
                    <a:lstStyle/>
                    <a:p>
                      <a:pPr algn="ctr"/>
                      <a:r>
                        <a:rPr lang="en-US" sz="1600" dirty="0" smtClean="0"/>
                        <a:t>Interaction</a:t>
                      </a:r>
                      <a:br>
                        <a:rPr lang="en-US" sz="1600" dirty="0" smtClean="0"/>
                      </a:br>
                      <a:r>
                        <a:rPr lang="en-US" sz="1600" dirty="0" smtClean="0"/>
                        <a:t>design</a:t>
                      </a:r>
                      <a:endParaRPr lang="en-US" sz="1600" dirty="0"/>
                    </a:p>
                  </a:txBody>
                  <a:tcPr/>
                </a:tc>
                <a:tc>
                  <a:txBody>
                    <a:bodyPr/>
                    <a:lstStyle/>
                    <a:p>
                      <a:pPr algn="ctr"/>
                      <a:r>
                        <a:rPr lang="en-US" sz="1600" dirty="0" smtClean="0"/>
                        <a:t>Architecture</a:t>
                      </a:r>
                      <a:br>
                        <a:rPr lang="en-US" sz="1600" dirty="0" smtClean="0"/>
                      </a:br>
                      <a:r>
                        <a:rPr lang="en-US" sz="1600" dirty="0" smtClean="0"/>
                        <a:t>design</a:t>
                      </a:r>
                      <a:endParaRPr lang="en-US" sz="1600" dirty="0"/>
                    </a:p>
                  </a:txBody>
                  <a:tcPr/>
                </a:tc>
                <a:tc>
                  <a:txBody>
                    <a:bodyPr/>
                    <a:lstStyle/>
                    <a:p>
                      <a:pPr algn="ctr"/>
                      <a:r>
                        <a:rPr lang="en-US" sz="1600" dirty="0" smtClean="0"/>
                        <a:t>Implementation</a:t>
                      </a:r>
                      <a:br>
                        <a:rPr lang="en-US" sz="1600" dirty="0" smtClean="0"/>
                      </a:br>
                      <a:r>
                        <a:rPr lang="en-US" sz="1600" dirty="0" smtClean="0"/>
                        <a:t>design</a:t>
                      </a:r>
                      <a:endParaRPr lang="en-US" sz="1600" dirty="0"/>
                    </a:p>
                  </a:txBody>
                  <a:tcPr/>
                </a:tc>
              </a:tr>
              <a:tr h="1384831">
                <a:tc>
                  <a:txBody>
                    <a:bodyPr/>
                    <a:lstStyle/>
                    <a:p>
                      <a:r>
                        <a:rPr lang="en-US" sz="1600" b="1" dirty="0" smtClean="0"/>
                        <a:t>Analysis</a:t>
                      </a:r>
                      <a:endParaRPr lang="en-US" sz="1600" b="1" dirty="0"/>
                    </a:p>
                  </a:txBody>
                  <a:tcPr/>
                </a:tc>
                <a:tc>
                  <a:txBody>
                    <a:bodyPr/>
                    <a:lstStyle/>
                    <a:p>
                      <a:pPr marL="171450" indent="-171450">
                        <a:buFont typeface="Arial" pitchFamily="34" charset="0"/>
                        <a:buChar char="•"/>
                      </a:pPr>
                      <a:r>
                        <a:rPr lang="en-US" sz="1200" dirty="0" smtClean="0"/>
                        <a:t>competitive testing</a:t>
                      </a:r>
                    </a:p>
                    <a:p>
                      <a:pPr marL="171450" indent="-171450">
                        <a:buFont typeface="Arial" pitchFamily="34" charset="0"/>
                        <a:buChar char="•"/>
                      </a:pPr>
                      <a:r>
                        <a:rPr lang="en-US" sz="1200" dirty="0" smtClean="0"/>
                        <a:t>contextual</a:t>
                      </a:r>
                      <a:r>
                        <a:rPr lang="en-US" sz="1200" baseline="0" dirty="0" smtClean="0"/>
                        <a:t> inquiry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rgbClr val="FF0000"/>
                          </a:solidFill>
                        </a:rPr>
                        <a:t>feature comparison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stakeholder</a:t>
                      </a:r>
                      <a:r>
                        <a:rPr lang="en-US" sz="1200" baseline="0" dirty="0" smtClean="0"/>
                        <a:t> analysis</a:t>
                      </a:r>
                      <a:endParaRPr lang="en-US" sz="120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task analysis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critical incident technique</a:t>
                      </a:r>
                    </a:p>
                    <a:p>
                      <a:pPr marL="171450" indent="-171450">
                        <a:buFont typeface="Arial" pitchFamily="34" charset="0"/>
                        <a:buChar char="•"/>
                      </a:pPr>
                      <a:r>
                        <a:rPr lang="en-US" sz="1200" dirty="0" smtClean="0"/>
                        <a:t>interaction logging</a:t>
                      </a:r>
                    </a:p>
                    <a:p>
                      <a:pPr marL="171450" indent="-171450">
                        <a:buFont typeface="Arial" pitchFamily="34" charset="0"/>
                        <a:buChar char="•"/>
                      </a:pPr>
                      <a:r>
                        <a:rPr lang="en-US" sz="1200" dirty="0" smtClean="0"/>
                        <a:t>personas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scenarios</a:t>
                      </a:r>
                      <a:endParaRPr lang="en-US" sz="1200" dirty="0"/>
                    </a:p>
                  </a:txBody>
                  <a:tcPr/>
                </a:tc>
                <a:tc>
                  <a:txBody>
                    <a:bodyPr/>
                    <a:lstStyle/>
                    <a:p>
                      <a:pPr marL="171450" indent="-171450">
                        <a:buFont typeface="Arial" pitchFamily="34" charset="0"/>
                        <a:buChar char="•"/>
                      </a:pPr>
                      <a:r>
                        <a:rPr lang="en-US" sz="1200" dirty="0" smtClean="0"/>
                        <a:t>framework assessment</a:t>
                      </a:r>
                    </a:p>
                    <a:p>
                      <a:pPr marL="171450" indent="-171450">
                        <a:buFont typeface="Arial" pitchFamily="34" charset="0"/>
                        <a:buChar char="•"/>
                      </a:pPr>
                      <a:r>
                        <a:rPr lang="en-US" sz="1200" dirty="0" smtClean="0"/>
                        <a:t>model-driven</a:t>
                      </a:r>
                      <a:r>
                        <a:rPr lang="en-US" sz="1200" baseline="0" dirty="0" smtClean="0"/>
                        <a:t> engineering</a:t>
                      </a:r>
                      <a:endParaRPr lang="en-US" sz="1200" dirty="0" smtClean="0"/>
                    </a:p>
                    <a:p>
                      <a:pPr marL="171450" indent="-171450">
                        <a:buFont typeface="Arial" pitchFamily="34" charset="0"/>
                        <a:buChar char="•"/>
                      </a:pPr>
                      <a:r>
                        <a:rPr lang="en-US" sz="1200" dirty="0" smtClean="0"/>
                        <a:t>quality-function-deployment</a:t>
                      </a:r>
                    </a:p>
                    <a:p>
                      <a:pPr marL="171450" indent="-171450">
                        <a:buFont typeface="Arial" pitchFamily="34" charset="0"/>
                        <a:buChar char="•"/>
                      </a:pPr>
                      <a:r>
                        <a:rPr lang="en-US" sz="1200" dirty="0" smtClean="0"/>
                        <a:t>reverse engineering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world modeling</a:t>
                      </a:r>
                    </a:p>
                  </a:txBody>
                  <a:tcPr/>
                </a:tc>
                <a:tc>
                  <a:txBody>
                    <a:bodyPr/>
                    <a:lstStyle/>
                    <a:p>
                      <a:pPr marL="171450" indent="-171450">
                        <a:buFont typeface="Arial" pitchFamily="34" charset="0"/>
                        <a:buChar char="•"/>
                      </a:pPr>
                      <a:r>
                        <a:rPr lang="en-US" sz="1200" baseline="0" dirty="0" smtClean="0"/>
                        <a:t>release planning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summarization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test-driven design</a:t>
                      </a:r>
                      <a:endParaRPr lang="en-US" sz="1200" b="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visualization</a:t>
                      </a:r>
                    </a:p>
                    <a:p>
                      <a:pPr marL="0" indent="0">
                        <a:buFont typeface="Arial" pitchFamily="34" charset="0"/>
                        <a:buNone/>
                      </a:pPr>
                      <a:endParaRPr lang="en-US" sz="1200" baseline="0" dirty="0" smtClean="0"/>
                    </a:p>
                  </a:txBody>
                  <a:tcPr/>
                </a:tc>
              </a:tr>
              <a:tr h="1384831">
                <a:tc>
                  <a:txBody>
                    <a:bodyPr/>
                    <a:lstStyle/>
                    <a:p>
                      <a:r>
                        <a:rPr lang="en-US" sz="1600" b="1" dirty="0" smtClean="0"/>
                        <a:t>Synthesis</a:t>
                      </a:r>
                      <a:endParaRPr lang="en-US" sz="1600" b="1"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affinity diagramming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concept mapping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mind mapping</a:t>
                      </a:r>
                    </a:p>
                    <a:p>
                      <a:pPr marL="171450" indent="-171450">
                        <a:buFont typeface="Arial" pitchFamily="34" charset="0"/>
                        <a:buChar char="•"/>
                      </a:pPr>
                      <a:r>
                        <a:rPr lang="en-US" sz="1200" dirty="0" smtClean="0"/>
                        <a:t>morphological</a:t>
                      </a:r>
                      <a:r>
                        <a:rPr lang="en-US" sz="1200" baseline="0" dirty="0" smtClean="0"/>
                        <a:t> chart</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design/making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participatory design</a:t>
                      </a:r>
                    </a:p>
                    <a:p>
                      <a:pPr marL="171450" indent="-171450">
                        <a:buFont typeface="Arial" pitchFamily="34" charset="0"/>
                        <a:buChar char="•"/>
                      </a:pPr>
                      <a:r>
                        <a:rPr lang="en-US" sz="1200" dirty="0" smtClean="0"/>
                        <a:t>(parallel) prototyping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storyboarding</a:t>
                      </a:r>
                    </a:p>
                    <a:p>
                      <a:pPr marL="0" indent="0">
                        <a:buFont typeface="Arial" pitchFamily="34" charset="0"/>
                        <a:buNone/>
                      </a:pPr>
                      <a:endParaRPr lang="en-US"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architectural </a:t>
                      </a:r>
                      <a:r>
                        <a:rPr lang="en-US" sz="1200" baseline="0" dirty="0" smtClean="0"/>
                        <a:t>styles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generative programming</a:t>
                      </a:r>
                      <a:endParaRPr lang="en-US" sz="1200"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component reuse</a:t>
                      </a:r>
                      <a:endParaRPr lang="en-US" sz="120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decomposition</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pair programming</a:t>
                      </a:r>
                    </a:p>
                    <a:p>
                      <a:pPr marL="171450" indent="-171450">
                        <a:buFont typeface="Arial" pitchFamily="34" charset="0"/>
                        <a:buChar char="•"/>
                      </a:pPr>
                      <a:r>
                        <a:rPr lang="en-US" sz="1200" dirty="0" smtClean="0"/>
                        <a:t>refactoring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search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software patterns</a:t>
                      </a:r>
                    </a:p>
                  </a:txBody>
                  <a:tcPr/>
                </a:tc>
              </a:tr>
              <a:tr h="1384831">
                <a:tc>
                  <a:txBody>
                    <a:bodyPr/>
                    <a:lstStyle/>
                    <a:p>
                      <a:r>
                        <a:rPr lang="en-US" sz="1600" b="1" dirty="0" smtClean="0"/>
                        <a:t>Evaluation</a:t>
                      </a:r>
                      <a:endParaRPr lang="en-US" sz="1600" b="1" dirty="0"/>
                    </a:p>
                  </a:txBody>
                  <a:tcPr/>
                </a:tc>
                <a:tc>
                  <a:txBody>
                    <a:bodyPr/>
                    <a:lstStyle/>
                    <a:p>
                      <a:pPr marL="171450" indent="-171450">
                        <a:buFont typeface="Arial" pitchFamily="34" charset="0"/>
                        <a:buChar char="•"/>
                      </a:pPr>
                      <a:r>
                        <a:rPr lang="en-US" sz="1200" dirty="0" smtClean="0"/>
                        <a:t>requirements review</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role playing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wizard of </a:t>
                      </a:r>
                      <a:r>
                        <a:rPr lang="en-US" sz="1200" dirty="0" err="1" smtClean="0"/>
                        <a:t>oz</a:t>
                      </a:r>
                      <a:endParaRPr lang="en-US" sz="1200" dirty="0" smtClean="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cognitive walkthrough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evaluative research</a:t>
                      </a:r>
                    </a:p>
                    <a:p>
                      <a:pPr marL="171450" indent="-171450">
                        <a:buFont typeface="Arial" pitchFamily="34" charset="0"/>
                        <a:buChar char="•"/>
                      </a:pPr>
                      <a:r>
                        <a:rPr lang="en-US" sz="1200" dirty="0" smtClean="0"/>
                        <a:t>heuristic evaluation</a:t>
                      </a:r>
                    </a:p>
                    <a:p>
                      <a:pPr marL="171450" indent="-171450">
                        <a:buFont typeface="Arial" pitchFamily="34" charset="0"/>
                        <a:buChar char="•"/>
                      </a:pPr>
                      <a:r>
                        <a:rPr lang="en-US" sz="1200" dirty="0" smtClean="0"/>
                        <a:t>think-aloud</a:t>
                      </a:r>
                      <a:r>
                        <a:rPr lang="en-US" sz="1200" baseline="0" dirty="0" smtClean="0"/>
                        <a:t> protocol</a:t>
                      </a:r>
                      <a:endParaRPr lang="en-US" sz="1200" dirty="0" smtClean="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formal verification</a:t>
                      </a:r>
                    </a:p>
                    <a:p>
                      <a:pPr marL="171450" indent="-171450">
                        <a:buFont typeface="Arial" pitchFamily="34" charset="0"/>
                        <a:buChar char="•"/>
                      </a:pPr>
                      <a:r>
                        <a:rPr lang="en-US" sz="1200" dirty="0" smtClean="0"/>
                        <a:t>simulation</a:t>
                      </a:r>
                    </a:p>
                    <a:p>
                      <a:pPr marL="171450" indent="-171450">
                        <a:buFont typeface="Arial" pitchFamily="34" charset="0"/>
                        <a:buChar char="•"/>
                      </a:pPr>
                      <a:r>
                        <a:rPr lang="en-US" sz="1200" dirty="0" smtClean="0"/>
                        <a:t>weighted objectives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correctness proofs</a:t>
                      </a:r>
                    </a:p>
                    <a:p>
                      <a:pPr marL="171450" indent="-171450">
                        <a:buFont typeface="Arial" pitchFamily="34" charset="0"/>
                        <a:buChar char="•"/>
                      </a:pPr>
                      <a:r>
                        <a:rPr lang="en-US" sz="1200" dirty="0" smtClean="0"/>
                        <a:t>inspections/reviews</a:t>
                      </a:r>
                    </a:p>
                    <a:p>
                      <a:pPr marL="171450" indent="-171450">
                        <a:buFont typeface="Arial" pitchFamily="34" charset="0"/>
                        <a:buChar char="•"/>
                      </a:pPr>
                      <a:r>
                        <a:rPr lang="en-US" sz="1200" dirty="0" smtClean="0"/>
                        <a:t>parallel deployment</a:t>
                      </a:r>
                    </a:p>
                    <a:p>
                      <a:pPr marL="171450" indent="-171450">
                        <a:buFont typeface="Arial" pitchFamily="34" charset="0"/>
                        <a:buChar char="•"/>
                      </a:pPr>
                      <a:r>
                        <a:rPr lang="en-US" sz="1200" dirty="0" smtClean="0"/>
                        <a:t>testing</a:t>
                      </a:r>
                    </a:p>
                  </a:txBody>
                  <a:tcPr/>
                </a:tc>
              </a:tr>
            </a:tbl>
          </a:graphicData>
        </a:graphic>
      </p:graphicFrame>
      <p:sp>
        <p:nvSpPr>
          <p:cNvPr id="2" name="Title 1"/>
          <p:cNvSpPr>
            <a:spLocks noGrp="1"/>
          </p:cNvSpPr>
          <p:nvPr>
            <p:ph type="title"/>
          </p:nvPr>
        </p:nvSpPr>
        <p:spPr/>
        <p:txBody>
          <a:bodyPr/>
          <a:lstStyle/>
          <a:p>
            <a:r>
              <a:rPr lang="en-US" smtClean="0"/>
              <a:t>Software design </a:t>
            </a:r>
            <a:r>
              <a:rPr lang="en-US" dirty="0" smtClean="0"/>
              <a:t>methods</a:t>
            </a:r>
            <a:endParaRPr lang="en-US" dirty="0"/>
          </a:p>
        </p:txBody>
      </p:sp>
      <p:sp>
        <p:nvSpPr>
          <p:cNvPr id="5" name="Rectangle 4"/>
          <p:cNvSpPr/>
          <p:nvPr/>
        </p:nvSpPr>
        <p:spPr>
          <a:xfrm>
            <a:off x="1184283" y="1912951"/>
            <a:ext cx="1929994" cy="1371600"/>
          </a:xfrm>
          <a:prstGeom prst="rect">
            <a:avLst/>
          </a:prstGeom>
          <a:noFill/>
          <a:ln>
            <a:solidFill>
              <a:srgbClr val="F32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9619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DC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SDCL</Template>
  <TotalTime>1964</TotalTime>
  <Words>1654</Words>
  <Application>Microsoft Office PowerPoint</Application>
  <PresentationFormat>On-screen Show (4:3)</PresentationFormat>
  <Paragraphs>587</Paragraphs>
  <Slides>34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SDCL</vt:lpstr>
      <vt:lpstr>Informatics 121 Software Design I</vt:lpstr>
      <vt:lpstr>Today’s lecture</vt:lpstr>
      <vt:lpstr>Intermezzo: what experts do</vt:lpstr>
      <vt:lpstr>Design cycle</vt:lpstr>
      <vt:lpstr>Design method</vt:lpstr>
      <vt:lpstr>Characteristics of design methods</vt:lpstr>
      <vt:lpstr>Software design methods</vt:lpstr>
      <vt:lpstr>Software design methods</vt:lpstr>
      <vt:lpstr>Software design methods</vt:lpstr>
      <vt:lpstr>Feature comparison</vt:lpstr>
      <vt:lpstr>Procedure</vt:lpstr>
      <vt:lpstr>Example: identify competitors and their products</vt:lpstr>
      <vt:lpstr>Example: establish dimensions for comparison</vt:lpstr>
      <vt:lpstr>Example: conduct research</vt:lpstr>
      <vt:lpstr>Example: analyze results</vt:lpstr>
      <vt:lpstr>Example: analyze results</vt:lpstr>
      <vt:lpstr>Typical notation: comparison matrix</vt:lpstr>
      <vt:lpstr>Alternative notation: radar chart</vt:lpstr>
      <vt:lpstr>Criteria for successful use</vt:lpstr>
      <vt:lpstr>Strengths and weaknesses</vt:lpstr>
      <vt:lpstr>Software design methods</vt:lpstr>
      <vt:lpstr>Competitive testing</vt:lpstr>
      <vt:lpstr>Procedure</vt:lpstr>
      <vt:lpstr>Example: identify competitors and their products</vt:lpstr>
      <vt:lpstr>Example: establish dimensions for comparison</vt:lpstr>
      <vt:lpstr>Example: develop scenarios, tasks, and scripts</vt:lpstr>
      <vt:lpstr>Example: recruit participants</vt:lpstr>
      <vt:lpstr>Example: conduct experiment</vt:lpstr>
      <vt:lpstr>Example: analyze results</vt:lpstr>
      <vt:lpstr>Example: analyze results</vt:lpstr>
      <vt:lpstr>Typical notation: comparison matrix</vt:lpstr>
      <vt:lpstr>Alternative notation: report</vt:lpstr>
      <vt:lpstr>Criteria for successful use</vt:lpstr>
      <vt:lpstr>Strengths and weaknesses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 van der Hoek</dc:creator>
  <cp:lastModifiedBy>Andre van der Hoek</cp:lastModifiedBy>
  <cp:revision>397</cp:revision>
  <cp:lastPrinted>2013-07-22T19:01:07Z</cp:lastPrinted>
  <dcterms:created xsi:type="dcterms:W3CDTF">2011-04-22T07:09:34Z</dcterms:created>
  <dcterms:modified xsi:type="dcterms:W3CDTF">2014-11-13T04:00:17Z</dcterms:modified>
</cp:coreProperties>
</file>