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96" r:id="rId3"/>
    <p:sldId id="390" r:id="rId4"/>
    <p:sldId id="412" r:id="rId5"/>
    <p:sldId id="257" r:id="rId6"/>
    <p:sldId id="328" r:id="rId7"/>
    <p:sldId id="341" r:id="rId8"/>
    <p:sldId id="342" r:id="rId9"/>
    <p:sldId id="360" r:id="rId10"/>
    <p:sldId id="361" r:id="rId11"/>
    <p:sldId id="363" r:id="rId12"/>
    <p:sldId id="364" r:id="rId13"/>
    <p:sldId id="365" r:id="rId14"/>
    <p:sldId id="366" r:id="rId15"/>
    <p:sldId id="367" r:id="rId16"/>
    <p:sldId id="368" r:id="rId17"/>
    <p:sldId id="392" r:id="rId18"/>
    <p:sldId id="393" r:id="rId19"/>
    <p:sldId id="394" r:id="rId20"/>
    <p:sldId id="378" r:id="rId21"/>
    <p:sldId id="404" r:id="rId22"/>
    <p:sldId id="397" r:id="rId23"/>
    <p:sldId id="398" r:id="rId24"/>
    <p:sldId id="399" r:id="rId25"/>
    <p:sldId id="400" r:id="rId26"/>
    <p:sldId id="401" r:id="rId27"/>
    <p:sldId id="402" r:id="rId28"/>
    <p:sldId id="403" r:id="rId29"/>
    <p:sldId id="405" r:id="rId30"/>
    <p:sldId id="406" r:id="rId31"/>
    <p:sldId id="407" r:id="rId32"/>
    <p:sldId id="409" r:id="rId33"/>
    <p:sldId id="410" r:id="rId34"/>
    <p:sldId id="41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96" autoAdjust="0"/>
    <p:restoredTop sz="94660"/>
  </p:normalViewPr>
  <p:slideViewPr>
    <p:cSldViewPr>
      <p:cViewPr varScale="1">
        <p:scale>
          <a:sx n="120" d="100"/>
          <a:sy n="120" d="100"/>
        </p:scale>
        <p:origin x="966"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4</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process</a:t>
            </a:r>
          </a:p>
        </p:txBody>
      </p:sp>
      <p:sp>
        <p:nvSpPr>
          <p:cNvPr id="3" name="Content Placeholder 2"/>
          <p:cNvSpPr>
            <a:spLocks noGrp="1"/>
          </p:cNvSpPr>
          <p:nvPr>
            <p:ph sz="half" idx="1"/>
          </p:nvPr>
        </p:nvSpPr>
        <p:spPr/>
        <p:txBody>
          <a:bodyPr/>
          <a:lstStyle/>
          <a:p>
            <a:r>
              <a:rPr lang="en-US" dirty="0"/>
              <a:t>A design process represents a planned course of action as to how to tackle a design problem to arrive at a design solution</a:t>
            </a:r>
          </a:p>
          <a:p>
            <a:pPr lvl="1"/>
            <a:r>
              <a:rPr lang="en-US" dirty="0"/>
              <a:t>where to focus effort</a:t>
            </a:r>
          </a:p>
          <a:p>
            <a:pPr lvl="1"/>
            <a:r>
              <a:rPr lang="en-US" dirty="0"/>
              <a:t>what methods to use</a:t>
            </a:r>
          </a:p>
          <a:p>
            <a:pPr lvl="1"/>
            <a:r>
              <a:rPr lang="en-US" dirty="0"/>
              <a:t>whom to involve</a:t>
            </a:r>
          </a:p>
          <a:p>
            <a:pPr lvl="1"/>
            <a:endParaRPr lang="en-US" dirty="0"/>
          </a:p>
          <a:p>
            <a:r>
              <a:rPr lang="en-US" dirty="0"/>
              <a:t>A design process may be defined up-front in its entirety, or defined in increments as the design project unfolds</a:t>
            </a:r>
          </a:p>
          <a:p>
            <a:endParaRPr lang="en-US" dirty="0"/>
          </a:p>
        </p:txBody>
      </p:sp>
    </p:spTree>
    <p:extLst>
      <p:ext uri="{BB962C8B-B14F-4D97-AF65-F5344CB8AC3E}">
        <p14:creationId xmlns:p14="http://schemas.microsoft.com/office/powerpoint/2010/main" val="226672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Waterfall</a:t>
            </a:r>
          </a:p>
        </p:txBody>
      </p:sp>
      <p:sp>
        <p:nvSpPr>
          <p:cNvPr id="5" name="TextBox 4"/>
          <p:cNvSpPr txBox="1"/>
          <p:nvPr/>
        </p:nvSpPr>
        <p:spPr>
          <a:xfrm>
            <a:off x="1371600" y="19050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requirements phase</a:t>
            </a:r>
          </a:p>
        </p:txBody>
      </p:sp>
      <p:sp>
        <p:nvSpPr>
          <p:cNvPr id="6" name="TextBox 5"/>
          <p:cNvSpPr txBox="1"/>
          <p:nvPr/>
        </p:nvSpPr>
        <p:spPr>
          <a:xfrm>
            <a:off x="2819400" y="28448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design phase</a:t>
            </a:r>
          </a:p>
        </p:txBody>
      </p:sp>
      <p:sp>
        <p:nvSpPr>
          <p:cNvPr id="7" name="TextBox 6"/>
          <p:cNvSpPr txBox="1"/>
          <p:nvPr/>
        </p:nvSpPr>
        <p:spPr>
          <a:xfrm>
            <a:off x="4267200" y="37846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implementation phase</a:t>
            </a:r>
          </a:p>
        </p:txBody>
      </p:sp>
      <p:sp>
        <p:nvSpPr>
          <p:cNvPr id="8" name="TextBox 7"/>
          <p:cNvSpPr txBox="1"/>
          <p:nvPr/>
        </p:nvSpPr>
        <p:spPr>
          <a:xfrm>
            <a:off x="5715000" y="47244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testing phase</a:t>
            </a:r>
          </a:p>
        </p:txBody>
      </p:sp>
      <p:cxnSp>
        <p:nvCxnSpPr>
          <p:cNvPr id="10" name="Straight Arrow Connector 9"/>
          <p:cNvCxnSpPr>
            <a:stCxn id="5" idx="2"/>
            <a:endCxn id="6" idx="0"/>
          </p:cNvCxnSpPr>
          <p:nvPr/>
        </p:nvCxnSpPr>
        <p:spPr>
          <a:xfrm>
            <a:off x="2421504" y="22435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7" idx="0"/>
          </p:cNvCxnSpPr>
          <p:nvPr/>
        </p:nvCxnSpPr>
        <p:spPr>
          <a:xfrm>
            <a:off x="3869304" y="31833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a:off x="5317104" y="41231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78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Waterfall as a design process</a:t>
            </a:r>
          </a:p>
        </p:txBody>
      </p:sp>
      <p:grpSp>
        <p:nvGrpSpPr>
          <p:cNvPr id="9" name="Group 8"/>
          <p:cNvGrpSpPr/>
          <p:nvPr/>
        </p:nvGrpSpPr>
        <p:grpSpPr>
          <a:xfrm>
            <a:off x="780726" y="2444320"/>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satisfactory experience</a:t>
                </a: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plan for realization</a:t>
                </a: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change in the world</a:t>
              </a: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 to accomplish?</a:t>
                </a: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how does one interact with it?</a:t>
                </a: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its conceptual core?</a:t>
                </a: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are its implementation details?</a:t>
                </a: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248980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248696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94144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4678" y="456139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93891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88813"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394156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393903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393903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394156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40210"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826582" y="4558862"/>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401936"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556322"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678158"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294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a:t>
            </a:r>
          </a:p>
        </p:txBody>
      </p:sp>
      <p:sp>
        <p:nvSpPr>
          <p:cNvPr id="4" name="Content Placeholder 3"/>
          <p:cNvSpPr>
            <a:spLocks noGrp="1"/>
          </p:cNvSpPr>
          <p:nvPr>
            <p:ph sz="half" idx="1"/>
          </p:nvPr>
        </p:nvSpPr>
        <p:spPr/>
        <p:txBody>
          <a:bodyPr>
            <a:noAutofit/>
          </a:bodyPr>
          <a:lstStyle/>
          <a:p>
            <a:r>
              <a:rPr lang="en-US" sz="1500" dirty="0"/>
              <a:t>Our highest priority is to satisfy the customer</a:t>
            </a:r>
            <a:br>
              <a:rPr lang="en-US" sz="1500" dirty="0"/>
            </a:br>
            <a:r>
              <a:rPr lang="en-US" sz="1500" dirty="0"/>
              <a:t>through </a:t>
            </a:r>
            <a:r>
              <a:rPr lang="en-US" sz="1500" dirty="0">
                <a:solidFill>
                  <a:srgbClr val="FF0000"/>
                </a:solidFill>
              </a:rPr>
              <a:t>early and continuous delivery of valuable software</a:t>
            </a:r>
            <a:r>
              <a:rPr lang="en-US" sz="1500" dirty="0"/>
              <a:t>. </a:t>
            </a:r>
          </a:p>
          <a:p>
            <a:r>
              <a:rPr lang="en-US" sz="1500" dirty="0">
                <a:solidFill>
                  <a:srgbClr val="FF0000"/>
                </a:solidFill>
              </a:rPr>
              <a:t>Welcome changing requirements, even late in development</a:t>
            </a:r>
            <a:r>
              <a:rPr lang="en-US" sz="1500" dirty="0"/>
              <a:t>. Agile processes harness change for the customer's competitive advantage. </a:t>
            </a:r>
          </a:p>
          <a:p>
            <a:r>
              <a:rPr lang="en-US" sz="1500" dirty="0"/>
              <a:t>Deliver working software frequently, from a couple of weeks to a couple of months, with a preference to the shorter timescale. </a:t>
            </a:r>
          </a:p>
          <a:p>
            <a:r>
              <a:rPr lang="en-US" sz="1500" dirty="0"/>
              <a:t>Business people and developers must work together daily throughout the project. </a:t>
            </a:r>
          </a:p>
          <a:p>
            <a:r>
              <a:rPr lang="en-US" sz="1500" dirty="0"/>
              <a:t>Build projects around motivated individuals. Give them the environment and support they need, and trust them to get the job done. </a:t>
            </a:r>
          </a:p>
          <a:p>
            <a:r>
              <a:rPr lang="en-US" sz="1500" dirty="0"/>
              <a:t>The most efficient and effective method of conveying information to and within a development team is face-to-face conversation. </a:t>
            </a:r>
          </a:p>
          <a:p>
            <a:endParaRPr lang="en-US" sz="1500" dirty="0"/>
          </a:p>
        </p:txBody>
      </p:sp>
      <p:sp>
        <p:nvSpPr>
          <p:cNvPr id="5" name="Content Placeholder 4"/>
          <p:cNvSpPr>
            <a:spLocks noGrp="1"/>
          </p:cNvSpPr>
          <p:nvPr>
            <p:ph sz="half" idx="2"/>
          </p:nvPr>
        </p:nvSpPr>
        <p:spPr/>
        <p:txBody>
          <a:bodyPr>
            <a:noAutofit/>
          </a:bodyPr>
          <a:lstStyle/>
          <a:p>
            <a:r>
              <a:rPr lang="en-US" sz="1500" dirty="0"/>
              <a:t>Working software is the primary measure of progress. </a:t>
            </a:r>
          </a:p>
          <a:p>
            <a:r>
              <a:rPr lang="en-US" sz="1500" dirty="0"/>
              <a:t>Agile processes promote sustainable development. The sponsors, developers, and users should be able to maintain a constant pace indefinitely. </a:t>
            </a:r>
          </a:p>
          <a:p>
            <a:r>
              <a:rPr lang="en-US" sz="1500" dirty="0"/>
              <a:t>Continuous attention to </a:t>
            </a:r>
            <a:r>
              <a:rPr lang="en-US" sz="1500" dirty="0">
                <a:solidFill>
                  <a:srgbClr val="FF0000"/>
                </a:solidFill>
              </a:rPr>
              <a:t>technical excellence and good design</a:t>
            </a:r>
            <a:r>
              <a:rPr lang="en-US" sz="1500" dirty="0"/>
              <a:t> enhances agility. </a:t>
            </a:r>
          </a:p>
          <a:p>
            <a:r>
              <a:rPr lang="en-US" sz="1500" dirty="0"/>
              <a:t>Simplicity—the art of maximizing the amount of work not done—is essential. </a:t>
            </a:r>
          </a:p>
          <a:p>
            <a:r>
              <a:rPr lang="en-US" sz="1500" dirty="0"/>
              <a:t>The best architectures, requirements, and designs emerge from self-organizing teams. </a:t>
            </a:r>
          </a:p>
          <a:p>
            <a:r>
              <a:rPr lang="en-US" sz="1500" dirty="0"/>
              <a:t>At regular intervals, the team reflects on how to become more effective, then tunes and adjusts its behavior accordingly. </a:t>
            </a:r>
          </a:p>
          <a:p>
            <a:endParaRPr lang="en-US" sz="1500" dirty="0"/>
          </a:p>
        </p:txBody>
      </p:sp>
    </p:spTree>
    <p:extLst>
      <p:ext uri="{BB962C8B-B14F-4D97-AF65-F5344CB8AC3E}">
        <p14:creationId xmlns:p14="http://schemas.microsoft.com/office/powerpoint/2010/main" val="2520612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as a design process</a:t>
            </a:r>
          </a:p>
        </p:txBody>
      </p:sp>
      <p:grpSp>
        <p:nvGrpSpPr>
          <p:cNvPr id="9" name="Group 8"/>
          <p:cNvGrpSpPr/>
          <p:nvPr/>
        </p:nvGrpSpPr>
        <p:grpSpPr>
          <a:xfrm>
            <a:off x="780726" y="248201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satisfactory experience</a:t>
                </a: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plan for realization</a:t>
                </a: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change in the world</a:t>
              </a: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 to accomplish?</a:t>
                </a: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how does one interact with it?</a:t>
                </a: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its conceptual core?</a:t>
                </a: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are its implementation details?</a:t>
                </a: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52465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252465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314460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77610" y="3132406"/>
            <a:ext cx="0" cy="841799"/>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89893"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945791" y="3136656"/>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38620"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127975" y="3979140"/>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113686"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33403" y="31500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590650" y="2524354"/>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153819" y="4604364"/>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001461" y="3974205"/>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864290"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252188" y="3974205"/>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362461"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061578"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199454" y="3980201"/>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185165"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328001" y="3975266"/>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074338" y="3136055"/>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314409"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451252"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74980" y="252465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721092" y="2521932"/>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706030"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842873"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940776"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8077619"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467220"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91061"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69550"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817244"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55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life cycle models</a:t>
            </a:r>
          </a:p>
        </p:txBody>
      </p:sp>
      <p:sp>
        <p:nvSpPr>
          <p:cNvPr id="3" name="Content Placeholder 2"/>
          <p:cNvSpPr>
            <a:spLocks noGrp="1"/>
          </p:cNvSpPr>
          <p:nvPr>
            <p:ph sz="half" idx="1"/>
          </p:nvPr>
        </p:nvSpPr>
        <p:spPr/>
        <p:txBody>
          <a:bodyPr>
            <a:normAutofit fontScale="92500" lnSpcReduction="20000"/>
          </a:bodyPr>
          <a:lstStyle/>
          <a:p>
            <a:r>
              <a:rPr lang="en-US" dirty="0"/>
              <a:t>Extreme programming</a:t>
            </a:r>
          </a:p>
          <a:p>
            <a:endParaRPr lang="en-US" dirty="0"/>
          </a:p>
          <a:p>
            <a:r>
              <a:rPr lang="en-US" dirty="0"/>
              <a:t>Rapid prototyping</a:t>
            </a:r>
          </a:p>
          <a:p>
            <a:endParaRPr lang="en-US" dirty="0"/>
          </a:p>
          <a:p>
            <a:r>
              <a:rPr lang="en-US" dirty="0"/>
              <a:t>Spiral model</a:t>
            </a:r>
          </a:p>
          <a:p>
            <a:endParaRPr lang="en-US" dirty="0"/>
          </a:p>
          <a:p>
            <a:r>
              <a:rPr lang="en-US" dirty="0"/>
              <a:t>Iterative development</a:t>
            </a:r>
          </a:p>
          <a:p>
            <a:endParaRPr lang="en-US" dirty="0"/>
          </a:p>
          <a:p>
            <a:r>
              <a:rPr lang="en-US" dirty="0"/>
              <a:t>Rational unified process</a:t>
            </a:r>
          </a:p>
          <a:p>
            <a:endParaRPr lang="en-US" dirty="0"/>
          </a:p>
          <a:p>
            <a:r>
              <a:rPr lang="en-US" dirty="0"/>
              <a:t>Synchronize-and-stabilize</a:t>
            </a:r>
          </a:p>
          <a:p>
            <a:endParaRPr lang="en-US" dirty="0"/>
          </a:p>
          <a:p>
            <a:r>
              <a:rPr lang="en-US" dirty="0"/>
              <a:t>…</a:t>
            </a:r>
          </a:p>
          <a:p>
            <a:endParaRPr lang="en-US" dirty="0"/>
          </a:p>
          <a:p>
            <a:endParaRPr lang="en-US" dirty="0"/>
          </a:p>
        </p:txBody>
      </p:sp>
    </p:spTree>
    <p:extLst>
      <p:ext uri="{BB962C8B-B14F-4D97-AF65-F5344CB8AC3E}">
        <p14:creationId xmlns:p14="http://schemas.microsoft.com/office/powerpoint/2010/main" val="3382108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Choosing a software life cycle</a:t>
            </a:r>
          </a:p>
        </p:txBody>
      </p:sp>
      <p:sp>
        <p:nvSpPr>
          <p:cNvPr id="4" name="Content Placeholder 3"/>
          <p:cNvSpPr>
            <a:spLocks noGrp="1"/>
          </p:cNvSpPr>
          <p:nvPr>
            <p:ph sz="half" idx="1"/>
          </p:nvPr>
        </p:nvSpPr>
        <p:spPr/>
        <p:txBody>
          <a:bodyPr>
            <a:normAutofit/>
          </a:bodyPr>
          <a:lstStyle/>
          <a:p>
            <a:r>
              <a:rPr lang="en-US" dirty="0"/>
              <a:t>Choosing a software life cycle is choosing a design process</a:t>
            </a:r>
          </a:p>
          <a:p>
            <a:endParaRPr lang="en-US" dirty="0"/>
          </a:p>
          <a:p>
            <a:r>
              <a:rPr lang="en-US" dirty="0"/>
              <a:t>One has to make sure the design process matches the nature of the design problem</a:t>
            </a:r>
          </a:p>
          <a:p>
            <a:endParaRPr lang="en-US" dirty="0"/>
          </a:p>
          <a:p>
            <a:r>
              <a:rPr lang="en-US" dirty="0"/>
              <a:t>One has to make sure to remain flexible in adjusting the design process when the project so warrants</a:t>
            </a:r>
          </a:p>
          <a:p>
            <a:pPr marL="0" indent="0">
              <a:buNone/>
            </a:pPr>
            <a:endParaRPr lang="en-US" u="sng" dirty="0"/>
          </a:p>
        </p:txBody>
      </p:sp>
    </p:spTree>
    <p:extLst>
      <p:ext uri="{BB962C8B-B14F-4D97-AF65-F5344CB8AC3E}">
        <p14:creationId xmlns:p14="http://schemas.microsoft.com/office/powerpoint/2010/main" val="3558259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Realistic design process</a:t>
            </a:r>
          </a:p>
        </p:txBody>
      </p:sp>
      <p:grpSp>
        <p:nvGrpSpPr>
          <p:cNvPr id="9" name="Group 8"/>
          <p:cNvGrpSpPr/>
          <p:nvPr/>
        </p:nvGrpSpPr>
        <p:grpSpPr>
          <a:xfrm>
            <a:off x="780726" y="244576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satisfactory experience</a:t>
                </a: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plan for realization</a:t>
                </a: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change in the world</a:t>
              </a: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 to accomplish?</a:t>
                </a: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how does one interact with it?</a:t>
                </a: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its conceptual core?</a:t>
                </a: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are its implementation details?</a:t>
                </a: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607726" y="2488409"/>
            <a:ext cx="2590752" cy="2075870"/>
            <a:chOff x="5029200" y="2481928"/>
            <a:chExt cx="2590752" cy="2075870"/>
          </a:xfrm>
        </p:grpSpPr>
        <p:cxnSp>
          <p:nvCxnSpPr>
            <p:cNvPr id="6" name="Straight Connector 5"/>
            <p:cNvCxnSpPr/>
            <p:nvPr/>
          </p:nvCxnSpPr>
          <p:spPr>
            <a:xfrm>
              <a:off x="5029200"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67311"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53022" y="310187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91133"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76844"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14955" y="248192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400666" y="3936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38777" y="248192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524488"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676888" y="248337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86465" y="3936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172176" y="455635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310287" y="3936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924532" y="248337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62643" y="248337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48354" y="393785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295998" y="3936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434109" y="3937850"/>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419820" y="455779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814999"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800710" y="310187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938821"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557931" y="3101876"/>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43642" y="310187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96042" y="310331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848442" y="3101571"/>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986553" y="3096941"/>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972264" y="372271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110375" y="3102766"/>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093973" y="310276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232084" y="248281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217795" y="248281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355906" y="2484945"/>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343730" y="455392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481841" y="3098003"/>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467552" y="3098002"/>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4025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Backtracking is inevitable</a:t>
            </a:r>
          </a:p>
        </p:txBody>
      </p:sp>
      <p:grpSp>
        <p:nvGrpSpPr>
          <p:cNvPr id="9" name="Group 8"/>
          <p:cNvGrpSpPr/>
          <p:nvPr/>
        </p:nvGrpSpPr>
        <p:grpSpPr>
          <a:xfrm>
            <a:off x="780726" y="244576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satisfactory experience</a:t>
                </a: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plan for realization</a:t>
                </a: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change in the world</a:t>
              </a: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 to accomplish?</a:t>
                </a: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how does one interact with it?</a:t>
                </a: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its conceptual core?</a:t>
                </a: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are its implementation details?</a:t>
                </a: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2488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310835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69659" y="2488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993481" y="248841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394289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248841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248985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94289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0702" y="456283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88813" y="394289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248985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41169" y="2489851"/>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94433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74524" y="394289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2635" y="3944331"/>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456427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3525" y="248840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310835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517347" y="248840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136457" y="3108357"/>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22168" y="310835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310979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26968" y="3108052"/>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65079" y="3103422"/>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50790" y="372919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88901" y="3109247"/>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72499" y="310924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810610" y="248929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796321" y="248929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934432" y="2491426"/>
            <a:ext cx="0" cy="2066477"/>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922256" y="456040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060367" y="3104484"/>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046078" y="3104483"/>
            <a:ext cx="152400" cy="0"/>
          </a:xfrm>
          <a:prstGeom prst="line">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296473" y="5029200"/>
            <a:ext cx="1874367" cy="0"/>
          </a:xfrm>
          <a:prstGeom prst="straightConnector1">
            <a:avLst/>
          </a:prstGeom>
          <a:ln w="28575">
            <a:solidFill>
              <a:srgbClr val="F322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31614" y="2606731"/>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324112" y="2606731"/>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3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Minimize backtracking</a:t>
            </a:r>
          </a:p>
        </p:txBody>
      </p:sp>
      <p:grpSp>
        <p:nvGrpSpPr>
          <p:cNvPr id="9" name="Group 8"/>
          <p:cNvGrpSpPr/>
          <p:nvPr/>
        </p:nvGrpSpPr>
        <p:grpSpPr>
          <a:xfrm>
            <a:off x="780726" y="1540140"/>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satisfactory experience</a:t>
                </a: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plan for realization</a:t>
                </a: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change in the world</a:t>
              </a: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 to accomplish?</a:t>
                </a: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how does one interact with it?</a:t>
                </a: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is its conceptual core?</a:t>
                </a: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a:solidFill>
                      <a:srgbClr val="4C4C4C"/>
                    </a:solidFill>
                  </a:rPr>
                  <a:t>what are its implementation details?</a:t>
                </a: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158278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22027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69659" y="158278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993481" y="158278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303726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158278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158423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03726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0702" y="365721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88813" y="303726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158423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41169" y="1584230"/>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03871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74524" y="303726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2635" y="303871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365865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3525" y="158278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220273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517347" y="158278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136457" y="2202736"/>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22168" y="220273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220417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26968" y="220243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65079" y="2197801"/>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50790" y="2823574"/>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88901" y="2203626"/>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72499" y="220362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810610" y="158367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796321" y="158367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934432" y="1585805"/>
            <a:ext cx="0" cy="2066477"/>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922256" y="365478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060367" y="2198863"/>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046078" y="2198862"/>
            <a:ext cx="152400" cy="0"/>
          </a:xfrm>
          <a:prstGeom prst="line">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296473" y="4123579"/>
            <a:ext cx="1874367" cy="0"/>
          </a:xfrm>
          <a:prstGeom prst="straightConnector1">
            <a:avLst/>
          </a:prstGeom>
          <a:ln w="28575">
            <a:solidFill>
              <a:srgbClr val="F322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31614" y="1701110"/>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324112" y="1701110"/>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Content Placeholder 2"/>
          <p:cNvSpPr>
            <a:spLocks noGrp="1"/>
          </p:cNvSpPr>
          <p:nvPr>
            <p:ph sz="half" idx="1"/>
          </p:nvPr>
        </p:nvSpPr>
        <p:spPr>
          <a:xfrm>
            <a:off x="381000" y="5029200"/>
            <a:ext cx="8382000" cy="1249363"/>
          </a:xfrm>
        </p:spPr>
        <p:txBody>
          <a:bodyPr>
            <a:normAutofit/>
          </a:bodyPr>
          <a:lstStyle/>
          <a:p>
            <a:r>
              <a:rPr lang="en-US" dirty="0"/>
              <a:t>Strive to minimize backtracking more than absolutely necessary</a:t>
            </a:r>
          </a:p>
          <a:p>
            <a:r>
              <a:rPr lang="en-US" dirty="0"/>
              <a:t>Strive to minimize backtracking later than absolutely necessary</a:t>
            </a:r>
          </a:p>
        </p:txBody>
      </p:sp>
    </p:spTree>
    <p:extLst>
      <p:ext uri="{BB962C8B-B14F-4D97-AF65-F5344CB8AC3E}">
        <p14:creationId xmlns:p14="http://schemas.microsoft.com/office/powerpoint/2010/main" val="1490573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Intermezzo: what experts do</a:t>
            </a:r>
          </a:p>
        </p:txBody>
      </p:sp>
      <p:sp>
        <p:nvSpPr>
          <p:cNvPr id="3" name="Content Placeholder 2"/>
          <p:cNvSpPr>
            <a:spLocks noGrp="1"/>
          </p:cNvSpPr>
          <p:nvPr>
            <p:ph sz="half" idx="1"/>
          </p:nvPr>
        </p:nvSpPr>
        <p:spPr/>
        <p:txBody>
          <a:bodyPr>
            <a:normAutofit/>
          </a:bodyPr>
          <a:lstStyle/>
          <a:p>
            <a:r>
              <a:rPr lang="en-US" dirty="0"/>
              <a:t>Experts prefer to work with others</a:t>
            </a:r>
          </a:p>
          <a:p>
            <a:endParaRPr lang="en-US" dirty="0"/>
          </a:p>
          <a:p>
            <a:r>
              <a:rPr lang="en-US" dirty="0"/>
              <a:t>Experts prefer simple solutions</a:t>
            </a:r>
          </a:p>
          <a:p>
            <a:endParaRPr lang="en-US" dirty="0"/>
          </a:p>
          <a:p>
            <a:r>
              <a:rPr lang="en-US" dirty="0"/>
              <a:t>Experts look around</a:t>
            </a:r>
          </a:p>
          <a:p>
            <a:endParaRPr lang="en-US" dirty="0"/>
          </a:p>
          <a:p>
            <a:r>
              <a:rPr lang="en-US" dirty="0"/>
              <a:t>Experts focus on the essence</a:t>
            </a:r>
          </a:p>
          <a:p>
            <a:endParaRPr lang="en-US" dirty="0"/>
          </a:p>
        </p:txBody>
      </p:sp>
    </p:spTree>
    <p:extLst>
      <p:ext uri="{BB962C8B-B14F-4D97-AF65-F5344CB8AC3E}">
        <p14:creationId xmlns:p14="http://schemas.microsoft.com/office/powerpoint/2010/main" val="204112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 adaptive, and original design projects</a:t>
            </a:r>
          </a:p>
        </p:txBody>
      </p:sp>
      <p:cxnSp>
        <p:nvCxnSpPr>
          <p:cNvPr id="5" name="Straight Connector 4"/>
          <p:cNvCxnSpPr/>
          <p:nvPr/>
        </p:nvCxnSpPr>
        <p:spPr>
          <a:xfrm>
            <a:off x="2549673" y="1392636"/>
            <a:ext cx="0" cy="388620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a:off x="4476871" y="3335405"/>
            <a:ext cx="0" cy="388620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2552987" y="3344019"/>
            <a:ext cx="2552413" cy="1706217"/>
          </a:xfrm>
          <a:custGeom>
            <a:avLst/>
            <a:gdLst>
              <a:gd name="connsiteX0" fmla="*/ 0 w 3808675"/>
              <a:gd name="connsiteY0" fmla="*/ 0 h 1510747"/>
              <a:gd name="connsiteX1" fmla="*/ 1940118 w 3808675"/>
              <a:gd name="connsiteY1" fmla="*/ 445273 h 1510747"/>
              <a:gd name="connsiteX2" fmla="*/ 3808675 w 3808675"/>
              <a:gd name="connsiteY2" fmla="*/ 1510747 h 1510747"/>
            </a:gdLst>
            <a:ahLst/>
            <a:cxnLst>
              <a:cxn ang="0">
                <a:pos x="connsiteX0" y="connsiteY0"/>
              </a:cxn>
              <a:cxn ang="0">
                <a:pos x="connsiteX1" y="connsiteY1"/>
              </a:cxn>
              <a:cxn ang="0">
                <a:pos x="connsiteX2" y="connsiteY2"/>
              </a:cxn>
            </a:cxnLst>
            <a:rect l="l" t="t" r="r" b="b"/>
            <a:pathLst>
              <a:path w="3808675" h="1510747">
                <a:moveTo>
                  <a:pt x="0" y="0"/>
                </a:moveTo>
                <a:cubicBezTo>
                  <a:pt x="652669" y="96741"/>
                  <a:pt x="1305339" y="193482"/>
                  <a:pt x="1940118" y="445273"/>
                </a:cubicBezTo>
                <a:cubicBezTo>
                  <a:pt x="2574897" y="697064"/>
                  <a:pt x="3191786" y="1103905"/>
                  <a:pt x="3808675" y="1510747"/>
                </a:cubicBezTo>
              </a:path>
            </a:pathLst>
          </a:custGeom>
          <a:no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552987" y="1985672"/>
            <a:ext cx="3786770" cy="2211456"/>
          </a:xfrm>
          <a:custGeom>
            <a:avLst/>
            <a:gdLst>
              <a:gd name="connsiteX0" fmla="*/ 0 w 3808675"/>
              <a:gd name="connsiteY0" fmla="*/ 0 h 1510747"/>
              <a:gd name="connsiteX1" fmla="*/ 1940118 w 3808675"/>
              <a:gd name="connsiteY1" fmla="*/ 445273 h 1510747"/>
              <a:gd name="connsiteX2" fmla="*/ 3808675 w 3808675"/>
              <a:gd name="connsiteY2" fmla="*/ 1510747 h 1510747"/>
            </a:gdLst>
            <a:ahLst/>
            <a:cxnLst>
              <a:cxn ang="0">
                <a:pos x="connsiteX0" y="connsiteY0"/>
              </a:cxn>
              <a:cxn ang="0">
                <a:pos x="connsiteX1" y="connsiteY1"/>
              </a:cxn>
              <a:cxn ang="0">
                <a:pos x="connsiteX2" y="connsiteY2"/>
              </a:cxn>
            </a:cxnLst>
            <a:rect l="l" t="t" r="r" b="b"/>
            <a:pathLst>
              <a:path w="3808675" h="1510747">
                <a:moveTo>
                  <a:pt x="0" y="0"/>
                </a:moveTo>
                <a:cubicBezTo>
                  <a:pt x="652669" y="96741"/>
                  <a:pt x="1305339" y="193482"/>
                  <a:pt x="1940118" y="445273"/>
                </a:cubicBezTo>
                <a:cubicBezTo>
                  <a:pt x="2574897" y="697064"/>
                  <a:pt x="3191786" y="1103905"/>
                  <a:pt x="3808675" y="1510747"/>
                </a:cubicBezTo>
              </a:path>
            </a:pathLst>
          </a:custGeom>
          <a:no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2073207" y="1503083"/>
            <a:ext cx="590226" cy="369332"/>
          </a:xfrm>
          <a:prstGeom prst="rect">
            <a:avLst/>
          </a:prstGeom>
          <a:noFill/>
        </p:spPr>
        <p:txBody>
          <a:bodyPr wrap="none" rtlCol="0">
            <a:spAutoFit/>
          </a:bodyPr>
          <a:lstStyle/>
          <a:p>
            <a:r>
              <a:rPr lang="en-US" dirty="0"/>
              <a:t>high</a:t>
            </a:r>
          </a:p>
        </p:txBody>
      </p:sp>
      <p:sp>
        <p:nvSpPr>
          <p:cNvPr id="11" name="TextBox 10"/>
          <p:cNvSpPr txBox="1"/>
          <p:nvPr/>
        </p:nvSpPr>
        <p:spPr>
          <a:xfrm rot="16200000">
            <a:off x="2087302" y="4842637"/>
            <a:ext cx="523605" cy="369332"/>
          </a:xfrm>
          <a:prstGeom prst="rect">
            <a:avLst/>
          </a:prstGeom>
          <a:noFill/>
        </p:spPr>
        <p:txBody>
          <a:bodyPr wrap="none" rtlCol="0">
            <a:spAutoFit/>
          </a:bodyPr>
          <a:lstStyle/>
          <a:p>
            <a:r>
              <a:rPr lang="en-US" dirty="0"/>
              <a:t>low</a:t>
            </a:r>
          </a:p>
        </p:txBody>
      </p:sp>
      <p:sp>
        <p:nvSpPr>
          <p:cNvPr id="12" name="TextBox 11"/>
          <p:cNvSpPr txBox="1"/>
          <p:nvPr/>
        </p:nvSpPr>
        <p:spPr>
          <a:xfrm rot="16200000">
            <a:off x="1399124" y="3151070"/>
            <a:ext cx="1206805" cy="369332"/>
          </a:xfrm>
          <a:prstGeom prst="rect">
            <a:avLst/>
          </a:prstGeom>
          <a:noFill/>
        </p:spPr>
        <p:txBody>
          <a:bodyPr wrap="none" rtlCol="0">
            <a:spAutoFit/>
          </a:bodyPr>
          <a:lstStyle/>
          <a:p>
            <a:r>
              <a:rPr lang="en-US" dirty="0"/>
              <a:t>complexity</a:t>
            </a:r>
          </a:p>
        </p:txBody>
      </p:sp>
      <p:sp>
        <p:nvSpPr>
          <p:cNvPr id="13" name="TextBox 12"/>
          <p:cNvSpPr txBox="1"/>
          <p:nvPr/>
        </p:nvSpPr>
        <p:spPr>
          <a:xfrm>
            <a:off x="2552986" y="5289106"/>
            <a:ext cx="590226" cy="369332"/>
          </a:xfrm>
          <a:prstGeom prst="rect">
            <a:avLst/>
          </a:prstGeom>
          <a:noFill/>
        </p:spPr>
        <p:txBody>
          <a:bodyPr wrap="none" rtlCol="0">
            <a:spAutoFit/>
          </a:bodyPr>
          <a:lstStyle/>
          <a:p>
            <a:r>
              <a:rPr lang="en-US" dirty="0"/>
              <a:t>high</a:t>
            </a:r>
          </a:p>
        </p:txBody>
      </p:sp>
      <p:sp>
        <p:nvSpPr>
          <p:cNvPr id="14" name="TextBox 13"/>
          <p:cNvSpPr txBox="1"/>
          <p:nvPr/>
        </p:nvSpPr>
        <p:spPr>
          <a:xfrm>
            <a:off x="5896366" y="5289106"/>
            <a:ext cx="523605" cy="369332"/>
          </a:xfrm>
          <a:prstGeom prst="rect">
            <a:avLst/>
          </a:prstGeom>
          <a:noFill/>
        </p:spPr>
        <p:txBody>
          <a:bodyPr wrap="none" rtlCol="0">
            <a:spAutoFit/>
          </a:bodyPr>
          <a:lstStyle/>
          <a:p>
            <a:r>
              <a:rPr lang="en-US" dirty="0"/>
              <a:t>low</a:t>
            </a:r>
          </a:p>
        </p:txBody>
      </p:sp>
      <p:sp>
        <p:nvSpPr>
          <p:cNvPr id="15" name="TextBox 14"/>
          <p:cNvSpPr txBox="1"/>
          <p:nvPr/>
        </p:nvSpPr>
        <p:spPr>
          <a:xfrm>
            <a:off x="3912294" y="5665064"/>
            <a:ext cx="1129155" cy="369332"/>
          </a:xfrm>
          <a:prstGeom prst="rect">
            <a:avLst/>
          </a:prstGeom>
          <a:noFill/>
        </p:spPr>
        <p:txBody>
          <a:bodyPr wrap="none" rtlCol="0">
            <a:spAutoFit/>
          </a:bodyPr>
          <a:lstStyle/>
          <a:p>
            <a:r>
              <a:rPr lang="en-US" dirty="0"/>
              <a:t>familiarity</a:t>
            </a:r>
          </a:p>
        </p:txBody>
      </p:sp>
      <p:sp>
        <p:nvSpPr>
          <p:cNvPr id="16" name="TextBox 15"/>
          <p:cNvSpPr txBox="1"/>
          <p:nvPr/>
        </p:nvSpPr>
        <p:spPr>
          <a:xfrm>
            <a:off x="3026537" y="4396187"/>
            <a:ext cx="871842" cy="369332"/>
          </a:xfrm>
          <a:prstGeom prst="rect">
            <a:avLst/>
          </a:prstGeom>
          <a:noFill/>
        </p:spPr>
        <p:txBody>
          <a:bodyPr wrap="none" rtlCol="0">
            <a:spAutoFit/>
          </a:bodyPr>
          <a:lstStyle/>
          <a:p>
            <a:r>
              <a:rPr lang="en-US" dirty="0">
                <a:solidFill>
                  <a:srgbClr val="F32200"/>
                </a:solidFill>
              </a:rPr>
              <a:t>routine</a:t>
            </a:r>
          </a:p>
        </p:txBody>
      </p:sp>
      <p:sp>
        <p:nvSpPr>
          <p:cNvPr id="17" name="TextBox 16"/>
          <p:cNvSpPr txBox="1"/>
          <p:nvPr/>
        </p:nvSpPr>
        <p:spPr>
          <a:xfrm>
            <a:off x="4004029" y="3140206"/>
            <a:ext cx="995722" cy="369332"/>
          </a:xfrm>
          <a:prstGeom prst="rect">
            <a:avLst/>
          </a:prstGeom>
          <a:noFill/>
        </p:spPr>
        <p:txBody>
          <a:bodyPr wrap="none" rtlCol="0">
            <a:spAutoFit/>
          </a:bodyPr>
          <a:lstStyle/>
          <a:p>
            <a:r>
              <a:rPr lang="en-US" dirty="0">
                <a:solidFill>
                  <a:srgbClr val="F32200"/>
                </a:solidFill>
              </a:rPr>
              <a:t>adaptive</a:t>
            </a:r>
          </a:p>
        </p:txBody>
      </p:sp>
      <p:sp>
        <p:nvSpPr>
          <p:cNvPr id="18" name="TextBox 17"/>
          <p:cNvSpPr txBox="1"/>
          <p:nvPr/>
        </p:nvSpPr>
        <p:spPr>
          <a:xfrm>
            <a:off x="5105400" y="1884225"/>
            <a:ext cx="886781" cy="369332"/>
          </a:xfrm>
          <a:prstGeom prst="rect">
            <a:avLst/>
          </a:prstGeom>
          <a:noFill/>
        </p:spPr>
        <p:txBody>
          <a:bodyPr wrap="none" rtlCol="0">
            <a:spAutoFit/>
          </a:bodyPr>
          <a:lstStyle/>
          <a:p>
            <a:r>
              <a:rPr lang="en-US" dirty="0">
                <a:solidFill>
                  <a:srgbClr val="F32200"/>
                </a:solidFill>
              </a:rPr>
              <a:t>original</a:t>
            </a:r>
          </a:p>
        </p:txBody>
      </p:sp>
    </p:spTree>
    <p:extLst>
      <p:ext uri="{BB962C8B-B14F-4D97-AF65-F5344CB8AC3E}">
        <p14:creationId xmlns:p14="http://schemas.microsoft.com/office/powerpoint/2010/main" val="3956730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French fries and mayonnaise</a:t>
            </a:r>
          </a:p>
        </p:txBody>
      </p:sp>
    </p:spTree>
    <p:extLst>
      <p:ext uri="{BB962C8B-B14F-4D97-AF65-F5344CB8AC3E}">
        <p14:creationId xmlns:p14="http://schemas.microsoft.com/office/powerpoint/2010/main" val="428167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the </a:t>
            </a:r>
            <a:r>
              <a:rPr lang="en-US"/>
              <a:t>micro level: design </a:t>
            </a:r>
            <a:r>
              <a:rPr lang="en-US" dirty="0"/>
              <a:t>work</a:t>
            </a:r>
          </a:p>
        </p:txBody>
      </p:sp>
      <p:sp>
        <p:nvSpPr>
          <p:cNvPr id="3" name="Content Placeholder 2"/>
          <p:cNvSpPr>
            <a:spLocks noGrp="1"/>
          </p:cNvSpPr>
          <p:nvPr>
            <p:ph sz="half" idx="1"/>
          </p:nvPr>
        </p:nvSpPr>
        <p:spPr/>
        <p:txBody>
          <a:bodyPr/>
          <a:lstStyle/>
          <a:p>
            <a:r>
              <a:rPr lang="en-US" dirty="0"/>
              <a:t>Design work represents the individual or collaborative activity of engaging with a design project at a detailed level</a:t>
            </a:r>
          </a:p>
          <a:p>
            <a:pPr lvl="1"/>
            <a:r>
              <a:rPr lang="en-US" dirty="0"/>
              <a:t>thinking</a:t>
            </a:r>
          </a:p>
          <a:p>
            <a:pPr lvl="1"/>
            <a:r>
              <a:rPr lang="en-US" dirty="0"/>
              <a:t>articulating context</a:t>
            </a:r>
          </a:p>
          <a:p>
            <a:pPr lvl="1"/>
            <a:r>
              <a:rPr lang="en-US" dirty="0"/>
              <a:t>analyzing alternative ideas</a:t>
            </a:r>
          </a:p>
          <a:p>
            <a:pPr lvl="1"/>
            <a:r>
              <a:rPr lang="en-US" dirty="0"/>
              <a:t>identifying constraints</a:t>
            </a:r>
          </a:p>
          <a:p>
            <a:pPr lvl="1"/>
            <a:r>
              <a:rPr lang="en-US" dirty="0"/>
              <a:t>making decisions</a:t>
            </a:r>
          </a:p>
          <a:p>
            <a:pPr lvl="1"/>
            <a:r>
              <a:rPr lang="en-US" dirty="0"/>
              <a:t>setting goals</a:t>
            </a:r>
          </a:p>
          <a:p>
            <a:pPr lvl="1"/>
            <a:r>
              <a:rPr lang="en-US" dirty="0"/>
              <a:t>…</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3218444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148"/>
          <p:cNvSpPr txBox="1"/>
          <p:nvPr/>
        </p:nvSpPr>
        <p:spPr>
          <a:xfrm>
            <a:off x="2229546" y="5977990"/>
            <a:ext cx="1192699" cy="276999"/>
          </a:xfrm>
          <a:prstGeom prst="rect">
            <a:avLst/>
          </a:prstGeom>
          <a:noFill/>
        </p:spPr>
        <p:txBody>
          <a:bodyPr wrap="none" rtlCol="0">
            <a:spAutoFit/>
          </a:bodyPr>
          <a:lstStyle/>
          <a:p>
            <a:r>
              <a:rPr lang="en-US" sz="1200" dirty="0"/>
              <a:t>current decision</a:t>
            </a:r>
          </a:p>
        </p:txBody>
      </p:sp>
      <p:sp>
        <p:nvSpPr>
          <p:cNvPr id="154" name="TextBox 153"/>
          <p:cNvSpPr txBox="1"/>
          <p:nvPr/>
        </p:nvSpPr>
        <p:spPr>
          <a:xfrm>
            <a:off x="309416" y="5977991"/>
            <a:ext cx="1033103" cy="276999"/>
          </a:xfrm>
          <a:prstGeom prst="rect">
            <a:avLst/>
          </a:prstGeom>
          <a:noFill/>
        </p:spPr>
        <p:txBody>
          <a:bodyPr wrap="none" rtlCol="0">
            <a:spAutoFit/>
          </a:bodyPr>
          <a:lstStyle/>
          <a:p>
            <a:r>
              <a:rPr lang="en-US" sz="1200" dirty="0"/>
              <a:t>explored idea</a:t>
            </a:r>
          </a:p>
        </p:txBody>
      </p:sp>
      <p:sp>
        <p:nvSpPr>
          <p:cNvPr id="2" name="Title 1"/>
          <p:cNvSpPr>
            <a:spLocks noGrp="1"/>
          </p:cNvSpPr>
          <p:nvPr>
            <p:ph type="title"/>
          </p:nvPr>
        </p:nvSpPr>
        <p:spPr/>
        <p:txBody>
          <a:bodyPr/>
          <a:lstStyle/>
          <a:p>
            <a:r>
              <a:rPr lang="en-US" dirty="0"/>
              <a:t>Opportunistic versus rationalistic design work</a:t>
            </a:r>
          </a:p>
        </p:txBody>
      </p:sp>
      <p:sp>
        <p:nvSpPr>
          <p:cNvPr id="35" name="TextBox 34"/>
          <p:cNvSpPr txBox="1"/>
          <p:nvPr/>
        </p:nvSpPr>
        <p:spPr>
          <a:xfrm flipV="1">
            <a:off x="5830386" y="193738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flipV="1">
            <a:off x="6429159" y="1937381"/>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7" name="TextBox 36"/>
          <p:cNvSpPr txBox="1"/>
          <p:nvPr/>
        </p:nvSpPr>
        <p:spPr>
          <a:xfrm flipV="1">
            <a:off x="7027932" y="193738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0" name="TextBox 39"/>
          <p:cNvSpPr txBox="1"/>
          <p:nvPr/>
        </p:nvSpPr>
        <p:spPr>
          <a:xfrm flipV="1">
            <a:off x="5231282"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1" name="TextBox 40"/>
          <p:cNvSpPr txBox="1"/>
          <p:nvPr/>
        </p:nvSpPr>
        <p:spPr>
          <a:xfrm flipV="1">
            <a:off x="5830055" y="2538886"/>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2" name="TextBox 41"/>
          <p:cNvSpPr txBox="1"/>
          <p:nvPr/>
        </p:nvSpPr>
        <p:spPr>
          <a:xfrm flipV="1">
            <a:off x="6428828"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3" name="TextBox 42"/>
          <p:cNvSpPr txBox="1"/>
          <p:nvPr/>
        </p:nvSpPr>
        <p:spPr>
          <a:xfrm flipV="1">
            <a:off x="7027601"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flipV="1">
            <a:off x="5830386"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8" name="TextBox 47"/>
          <p:cNvSpPr txBox="1"/>
          <p:nvPr/>
        </p:nvSpPr>
        <p:spPr>
          <a:xfrm flipV="1">
            <a:off x="6429159"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9" name="TextBox 48"/>
          <p:cNvSpPr txBox="1"/>
          <p:nvPr/>
        </p:nvSpPr>
        <p:spPr>
          <a:xfrm flipV="1">
            <a:off x="7027932" y="3140391"/>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0" name="TextBox 49"/>
          <p:cNvSpPr txBox="1"/>
          <p:nvPr/>
        </p:nvSpPr>
        <p:spPr>
          <a:xfrm flipV="1">
            <a:off x="7628282"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2" name="TextBox 51"/>
          <p:cNvSpPr txBox="1"/>
          <p:nvPr/>
        </p:nvSpPr>
        <p:spPr>
          <a:xfrm flipV="1">
            <a:off x="5231613" y="374189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3" name="TextBox 52"/>
          <p:cNvSpPr txBox="1"/>
          <p:nvPr/>
        </p:nvSpPr>
        <p:spPr>
          <a:xfrm flipV="1">
            <a:off x="5830386" y="374189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4" name="TextBox 53"/>
          <p:cNvSpPr txBox="1"/>
          <p:nvPr/>
        </p:nvSpPr>
        <p:spPr>
          <a:xfrm flipV="1">
            <a:off x="6429159" y="3741896"/>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6" name="TextBox 55"/>
          <p:cNvSpPr txBox="1"/>
          <p:nvPr/>
        </p:nvSpPr>
        <p:spPr>
          <a:xfrm flipV="1">
            <a:off x="5830386" y="4343400"/>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7" name="TextBox 56"/>
          <p:cNvSpPr txBox="1"/>
          <p:nvPr/>
        </p:nvSpPr>
        <p:spPr>
          <a:xfrm flipV="1">
            <a:off x="6429159" y="4343400"/>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62" name="Straight Arrow Connector 61"/>
          <p:cNvCxnSpPr/>
          <p:nvPr/>
        </p:nvCxnSpPr>
        <p:spPr>
          <a:xfrm>
            <a:off x="5105400" y="2101673"/>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flipV="1">
            <a:off x="7027601" y="4343399"/>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4" name="TextBox 63"/>
          <p:cNvSpPr txBox="1"/>
          <p:nvPr/>
        </p:nvSpPr>
        <p:spPr>
          <a:xfrm flipV="1">
            <a:off x="1631104"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2229877"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2828650"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1032000"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1630773"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2229546"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2828319"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1631104"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2229877"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2828650" y="312871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3429000"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1032331"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1631104"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2229877" y="373021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1631104"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2229877"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1821273"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906118"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2828319" y="4331721"/>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1821604"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2420046"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1821274" y="3925923"/>
            <a:ext cx="599103" cy="601503"/>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5963478" y="3324418"/>
            <a:ext cx="186855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5371291" y="3925923"/>
            <a:ext cx="123624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5979381"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6020555" y="2121408"/>
            <a:ext cx="599435" cy="58982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6020887" y="2722913"/>
            <a:ext cx="1230703" cy="58982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H="1">
            <a:off x="6607534" y="3324418"/>
            <a:ext cx="610898" cy="61942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flipH="1">
            <a:off x="6008431" y="3943847"/>
            <a:ext cx="599103" cy="58357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152" name="TextBox 151"/>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153" name="TextBox 152"/>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155" name="TextBox 154"/>
          <p:cNvSpPr txBox="1"/>
          <p:nvPr/>
        </p:nvSpPr>
        <p:spPr>
          <a:xfrm>
            <a:off x="309416" y="5700991"/>
            <a:ext cx="1193404" cy="276999"/>
          </a:xfrm>
          <a:prstGeom prst="rect">
            <a:avLst/>
          </a:prstGeom>
          <a:noFill/>
        </p:spPr>
        <p:txBody>
          <a:bodyPr wrap="none" rtlCol="0">
            <a:spAutoFit/>
          </a:bodyPr>
          <a:lstStyle/>
          <a:p>
            <a:r>
              <a:rPr lang="en-US" sz="1200" dirty="0"/>
              <a:t>unexplored idea</a:t>
            </a:r>
          </a:p>
        </p:txBody>
      </p:sp>
      <p:cxnSp>
        <p:nvCxnSpPr>
          <p:cNvPr id="156" name="Straight Arrow Connector 155"/>
          <p:cNvCxnSpPr/>
          <p:nvPr/>
        </p:nvCxnSpPr>
        <p:spPr>
          <a:xfrm>
            <a:off x="5365446" y="2722913"/>
            <a:ext cx="186855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5962153" y="2121408"/>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275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09600"/>
          </a:xfrm>
        </p:spPr>
        <p:txBody>
          <a:bodyPr>
            <a:normAutofit/>
          </a:bodyPr>
          <a:lstStyle/>
          <a:p>
            <a:r>
              <a:rPr lang="en-US" dirty="0"/>
              <a:t>Mixed opportunistic and rationalistic design work</a:t>
            </a:r>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4038337" y="3943847"/>
            <a:ext cx="599102" cy="58357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29546" y="5977990"/>
            <a:ext cx="1192699" cy="276999"/>
          </a:xfrm>
          <a:prstGeom prst="rect">
            <a:avLst/>
          </a:prstGeom>
          <a:noFill/>
        </p:spPr>
        <p:txBody>
          <a:bodyPr wrap="none" rtlCol="0">
            <a:spAutoFit/>
          </a:bodyPr>
          <a:lstStyle/>
          <a:p>
            <a:r>
              <a:rPr lang="en-US" sz="1200" dirty="0"/>
              <a:t>current decision</a:t>
            </a:r>
          </a:p>
        </p:txBody>
      </p:sp>
      <p:sp>
        <p:nvSpPr>
          <p:cNvPr id="32" name="TextBox 31"/>
          <p:cNvSpPr txBox="1"/>
          <p:nvPr/>
        </p:nvSpPr>
        <p:spPr>
          <a:xfrm>
            <a:off x="309416" y="5977991"/>
            <a:ext cx="1033103" cy="276999"/>
          </a:xfrm>
          <a:prstGeom prst="rect">
            <a:avLst/>
          </a:prstGeom>
          <a:noFill/>
        </p:spPr>
        <p:txBody>
          <a:bodyPr wrap="none" rtlCol="0">
            <a:spAutoFit/>
          </a:bodyPr>
          <a:lstStyle/>
          <a:p>
            <a:r>
              <a:rPr lang="en-US" sz="1200" dirty="0"/>
              <a:t>explored idea</a:t>
            </a:r>
          </a:p>
        </p:txBody>
      </p:sp>
      <p:sp>
        <p:nvSpPr>
          <p:cNvPr id="33" name="TextBox 32"/>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5" name="TextBox 34"/>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a:off x="309416" y="5700991"/>
            <a:ext cx="1193404" cy="276999"/>
          </a:xfrm>
          <a:prstGeom prst="rect">
            <a:avLst/>
          </a:prstGeom>
          <a:noFill/>
        </p:spPr>
        <p:txBody>
          <a:bodyPr wrap="none" rtlCol="0">
            <a:spAutoFit/>
          </a:bodyPr>
          <a:lstStyle/>
          <a:p>
            <a:r>
              <a:rPr lang="en-US" sz="1200" dirty="0"/>
              <a:t>unexplored idea</a:t>
            </a:r>
          </a:p>
        </p:txBody>
      </p:sp>
      <p:cxnSp>
        <p:nvCxnSpPr>
          <p:cNvPr id="37" name="Straight Arrow Connector 36"/>
          <p:cNvCxnSpPr/>
          <p:nvPr/>
        </p:nvCxnSpPr>
        <p:spPr>
          <a:xfrm>
            <a:off x="3408183" y="2722913"/>
            <a:ext cx="1228925"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038335"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546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Backtracking</a:t>
            </a:r>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flipV="1">
            <a:off x="4637108" y="3312740"/>
            <a:ext cx="331" cy="63110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3403608" y="2722913"/>
            <a:ext cx="123350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4038335"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038335"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038666" y="3914245"/>
            <a:ext cx="0" cy="60150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229546" y="5977990"/>
            <a:ext cx="1192699" cy="276999"/>
          </a:xfrm>
          <a:prstGeom prst="rect">
            <a:avLst/>
          </a:prstGeom>
          <a:noFill/>
        </p:spPr>
        <p:txBody>
          <a:bodyPr wrap="none" rtlCol="0">
            <a:spAutoFit/>
          </a:bodyPr>
          <a:lstStyle/>
          <a:p>
            <a:r>
              <a:rPr lang="en-US" sz="1200" dirty="0"/>
              <a:t>current decision</a:t>
            </a:r>
          </a:p>
        </p:txBody>
      </p:sp>
      <p:sp>
        <p:nvSpPr>
          <p:cNvPr id="43" name="TextBox 42"/>
          <p:cNvSpPr txBox="1"/>
          <p:nvPr/>
        </p:nvSpPr>
        <p:spPr>
          <a:xfrm>
            <a:off x="309416" y="5977991"/>
            <a:ext cx="1033103" cy="276999"/>
          </a:xfrm>
          <a:prstGeom prst="rect">
            <a:avLst/>
          </a:prstGeom>
          <a:noFill/>
        </p:spPr>
        <p:txBody>
          <a:bodyPr wrap="none" rtlCol="0">
            <a:spAutoFit/>
          </a:bodyPr>
          <a:lstStyle/>
          <a:p>
            <a:r>
              <a:rPr lang="en-US" sz="1200" dirty="0"/>
              <a:t>explored idea</a:t>
            </a:r>
          </a:p>
        </p:txBody>
      </p:sp>
      <p:sp>
        <p:nvSpPr>
          <p:cNvPr id="44" name="TextBox 43"/>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5" name="TextBox 44"/>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6" name="TextBox 45"/>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a:off x="309416" y="5700991"/>
            <a:ext cx="1193404" cy="276999"/>
          </a:xfrm>
          <a:prstGeom prst="rect">
            <a:avLst/>
          </a:prstGeom>
          <a:noFill/>
        </p:spPr>
        <p:txBody>
          <a:bodyPr wrap="none" rtlCol="0">
            <a:spAutoFit/>
          </a:bodyPr>
          <a:lstStyle/>
          <a:p>
            <a:r>
              <a:rPr lang="en-US" sz="1200" dirty="0"/>
              <a:t>unexplored idea</a:t>
            </a:r>
          </a:p>
        </p:txBody>
      </p:sp>
      <p:sp>
        <p:nvSpPr>
          <p:cNvPr id="48" name="TextBox 47"/>
          <p:cNvSpPr txBox="1"/>
          <p:nvPr/>
        </p:nvSpPr>
        <p:spPr>
          <a:xfrm>
            <a:off x="2229545" y="5700992"/>
            <a:ext cx="1270284" cy="276999"/>
          </a:xfrm>
          <a:prstGeom prst="rect">
            <a:avLst/>
          </a:prstGeom>
          <a:noFill/>
        </p:spPr>
        <p:txBody>
          <a:bodyPr wrap="none" rtlCol="0">
            <a:spAutoFit/>
          </a:bodyPr>
          <a:lstStyle/>
          <a:p>
            <a:r>
              <a:rPr lang="en-US" sz="1200" dirty="0"/>
              <a:t>previous decision</a:t>
            </a:r>
          </a:p>
        </p:txBody>
      </p:sp>
      <p:sp>
        <p:nvSpPr>
          <p:cNvPr id="49" name="TextBox 48"/>
          <p:cNvSpPr txBox="1"/>
          <p:nvPr/>
        </p:nvSpPr>
        <p:spPr>
          <a:xfrm flipV="1">
            <a:off x="2078991" y="5747478"/>
            <a:ext cx="190500" cy="184028"/>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Tree>
    <p:extLst>
      <p:ext uri="{BB962C8B-B14F-4D97-AF65-F5344CB8AC3E}">
        <p14:creationId xmlns:p14="http://schemas.microsoft.com/office/powerpoint/2010/main" val="1655863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609600"/>
          </a:xfrm>
        </p:spPr>
        <p:txBody>
          <a:bodyPr>
            <a:normAutofit/>
          </a:bodyPr>
          <a:lstStyle/>
          <a:p>
            <a:r>
              <a:rPr lang="en-US" dirty="0"/>
              <a:t>Backtracking</a:t>
            </a:r>
          </a:p>
        </p:txBody>
      </p:sp>
      <p:sp>
        <p:nvSpPr>
          <p:cNvPr id="19" name="TextBox 18"/>
          <p:cNvSpPr txBox="1"/>
          <p:nvPr/>
        </p:nvSpPr>
        <p:spPr>
          <a:xfrm flipV="1">
            <a:off x="928663"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0" name="TextBox 19"/>
          <p:cNvSpPr txBox="1"/>
          <p:nvPr/>
        </p:nvSpPr>
        <p:spPr>
          <a:xfrm flipV="1">
            <a:off x="1420669" y="2287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21" name="TextBox 20"/>
          <p:cNvSpPr txBox="1"/>
          <p:nvPr/>
        </p:nvSpPr>
        <p:spPr>
          <a:xfrm flipV="1">
            <a:off x="1912674"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2" name="TextBox 21"/>
          <p:cNvSpPr txBox="1"/>
          <p:nvPr/>
        </p:nvSpPr>
        <p:spPr>
          <a:xfrm flipV="1">
            <a:off x="436386"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3" name="TextBox 22"/>
          <p:cNvSpPr txBox="1"/>
          <p:nvPr/>
        </p:nvSpPr>
        <p:spPr>
          <a:xfrm flipV="1">
            <a:off x="928391" y="278207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24" name="TextBox 23"/>
          <p:cNvSpPr txBox="1"/>
          <p:nvPr/>
        </p:nvSpPr>
        <p:spPr>
          <a:xfrm flipV="1">
            <a:off x="1420397"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5" name="TextBox 24"/>
          <p:cNvSpPr txBox="1"/>
          <p:nvPr/>
        </p:nvSpPr>
        <p:spPr>
          <a:xfrm flipV="1">
            <a:off x="1912402"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6" name="TextBox 25"/>
          <p:cNvSpPr txBox="1"/>
          <p:nvPr/>
        </p:nvSpPr>
        <p:spPr>
          <a:xfrm flipV="1">
            <a:off x="928663"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7" name="TextBox 26"/>
          <p:cNvSpPr txBox="1"/>
          <p:nvPr/>
        </p:nvSpPr>
        <p:spPr>
          <a:xfrm flipV="1">
            <a:off x="1420669" y="3276324"/>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28" name="TextBox 27"/>
          <p:cNvSpPr txBox="1"/>
          <p:nvPr/>
        </p:nvSpPr>
        <p:spPr>
          <a:xfrm flipV="1">
            <a:off x="1912674" y="3276324"/>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29" name="TextBox 28"/>
          <p:cNvSpPr txBox="1"/>
          <p:nvPr/>
        </p:nvSpPr>
        <p:spPr>
          <a:xfrm flipV="1">
            <a:off x="2405975"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0" name="TextBox 29"/>
          <p:cNvSpPr txBox="1"/>
          <p:nvPr/>
        </p:nvSpPr>
        <p:spPr>
          <a:xfrm flipV="1">
            <a:off x="436658" y="3770575"/>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1" name="TextBox 30"/>
          <p:cNvSpPr txBox="1"/>
          <p:nvPr/>
        </p:nvSpPr>
        <p:spPr>
          <a:xfrm flipV="1">
            <a:off x="928663" y="3770575"/>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32" name="TextBox 31"/>
          <p:cNvSpPr txBox="1"/>
          <p:nvPr/>
        </p:nvSpPr>
        <p:spPr>
          <a:xfrm flipV="1">
            <a:off x="1420669" y="3770575"/>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33" name="TextBox 32"/>
          <p:cNvSpPr txBox="1"/>
          <p:nvPr/>
        </p:nvSpPr>
        <p:spPr>
          <a:xfrm flipV="1">
            <a:off x="928663" y="4264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420669" y="4264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35" name="Straight Arrow Connector 34"/>
          <p:cNvCxnSpPr/>
          <p:nvPr/>
        </p:nvCxnSpPr>
        <p:spPr>
          <a:xfrm flipH="1">
            <a:off x="1084923" y="2432417"/>
            <a:ext cx="492277" cy="5104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32950" y="2422821"/>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flipV="1">
            <a:off x="1912402" y="4264823"/>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38" name="Straight Arrow Connector 37"/>
          <p:cNvCxnSpPr/>
          <p:nvPr/>
        </p:nvCxnSpPr>
        <p:spPr>
          <a:xfrm>
            <a:off x="1085195" y="2942883"/>
            <a:ext cx="984011" cy="50165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1576929" y="3444540"/>
            <a:ext cx="492005" cy="50157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84923" y="3921788"/>
            <a:ext cx="2" cy="50384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flipV="1">
            <a:off x="7040797" y="2280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7532803" y="228041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8024808" y="2280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6548520"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7040525" y="277466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7532531"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8024536"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7040797" y="32689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7532803" y="3268918"/>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80" name="TextBox 79"/>
          <p:cNvSpPr txBox="1"/>
          <p:nvPr/>
        </p:nvSpPr>
        <p:spPr>
          <a:xfrm flipV="1">
            <a:off x="8024808" y="3268918"/>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81" name="TextBox 80"/>
          <p:cNvSpPr txBox="1"/>
          <p:nvPr/>
        </p:nvSpPr>
        <p:spPr>
          <a:xfrm flipV="1">
            <a:off x="8518109" y="32689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82" name="TextBox 81"/>
          <p:cNvSpPr txBox="1"/>
          <p:nvPr/>
        </p:nvSpPr>
        <p:spPr>
          <a:xfrm flipV="1">
            <a:off x="6548792" y="3763169"/>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83" name="TextBox 82"/>
          <p:cNvSpPr txBox="1"/>
          <p:nvPr/>
        </p:nvSpPr>
        <p:spPr>
          <a:xfrm flipV="1">
            <a:off x="7040797" y="3763169"/>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84" name="TextBox 83"/>
          <p:cNvSpPr txBox="1"/>
          <p:nvPr/>
        </p:nvSpPr>
        <p:spPr>
          <a:xfrm flipV="1">
            <a:off x="7532803" y="3763169"/>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85" name="TextBox 84"/>
          <p:cNvSpPr txBox="1"/>
          <p:nvPr/>
        </p:nvSpPr>
        <p:spPr>
          <a:xfrm flipV="1">
            <a:off x="7040797" y="425741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86" name="TextBox 85"/>
          <p:cNvSpPr txBox="1"/>
          <p:nvPr/>
        </p:nvSpPr>
        <p:spPr>
          <a:xfrm flipV="1">
            <a:off x="7532803" y="4257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7169758" y="2431631"/>
            <a:ext cx="103882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445084" y="2415415"/>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flipV="1">
            <a:off x="8024536" y="4257417"/>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90" name="Straight Arrow Connector 89"/>
          <p:cNvCxnSpPr/>
          <p:nvPr/>
        </p:nvCxnSpPr>
        <p:spPr>
          <a:xfrm>
            <a:off x="6679745" y="2925881"/>
            <a:ext cx="153537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7150158" y="3420132"/>
            <a:ext cx="153537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663564" y="3914382"/>
            <a:ext cx="1015808"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7163225" y="4408630"/>
            <a:ext cx="105189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7197057" y="2431631"/>
            <a:ext cx="492549" cy="48465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197330" y="2925881"/>
            <a:ext cx="1011256" cy="48465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7679372" y="3420132"/>
            <a:ext cx="501968" cy="50897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7187094" y="3929110"/>
            <a:ext cx="10236" cy="47952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H="1">
            <a:off x="1084923" y="3420131"/>
            <a:ext cx="492278" cy="49425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7197330" y="3444540"/>
            <a:ext cx="482042" cy="47724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439830" y="2287824"/>
            <a:ext cx="2386089" cy="2279427"/>
            <a:chOff x="3439830" y="2287824"/>
            <a:chExt cx="2386089" cy="2279427"/>
          </a:xfrm>
        </p:grpSpPr>
        <p:sp>
          <p:nvSpPr>
            <p:cNvPr id="45" name="TextBox 44"/>
            <p:cNvSpPr txBox="1"/>
            <p:nvPr/>
          </p:nvSpPr>
          <p:spPr>
            <a:xfrm flipV="1">
              <a:off x="4035543"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6" name="TextBox 45"/>
            <p:cNvSpPr txBox="1"/>
            <p:nvPr/>
          </p:nvSpPr>
          <p:spPr>
            <a:xfrm flipV="1">
              <a:off x="4527549" y="2287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flipV="1">
              <a:off x="5019554"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8" name="TextBox 47"/>
            <p:cNvSpPr txBox="1"/>
            <p:nvPr/>
          </p:nvSpPr>
          <p:spPr>
            <a:xfrm flipV="1">
              <a:off x="3543266" y="2782074"/>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9" name="TextBox 48"/>
            <p:cNvSpPr txBox="1"/>
            <p:nvPr/>
          </p:nvSpPr>
          <p:spPr>
            <a:xfrm flipV="1">
              <a:off x="4035271" y="278207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0" name="TextBox 49"/>
            <p:cNvSpPr txBox="1"/>
            <p:nvPr/>
          </p:nvSpPr>
          <p:spPr>
            <a:xfrm flipV="1">
              <a:off x="4527277" y="2782074"/>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1" name="TextBox 50"/>
            <p:cNvSpPr txBox="1"/>
            <p:nvPr/>
          </p:nvSpPr>
          <p:spPr>
            <a:xfrm flipV="1">
              <a:off x="5019282"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2" name="TextBox 51"/>
            <p:cNvSpPr txBox="1"/>
            <p:nvPr/>
          </p:nvSpPr>
          <p:spPr>
            <a:xfrm flipV="1">
              <a:off x="4035543"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3" name="TextBox 52"/>
            <p:cNvSpPr txBox="1"/>
            <p:nvPr/>
          </p:nvSpPr>
          <p:spPr>
            <a:xfrm flipV="1">
              <a:off x="4527549" y="3276324"/>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4" name="TextBox 53"/>
            <p:cNvSpPr txBox="1"/>
            <p:nvPr/>
          </p:nvSpPr>
          <p:spPr>
            <a:xfrm flipV="1">
              <a:off x="5019554" y="3276324"/>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5" name="TextBox 54"/>
            <p:cNvSpPr txBox="1"/>
            <p:nvPr/>
          </p:nvSpPr>
          <p:spPr>
            <a:xfrm flipV="1">
              <a:off x="5512855"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6" name="TextBox 55"/>
            <p:cNvSpPr txBox="1"/>
            <p:nvPr/>
          </p:nvSpPr>
          <p:spPr>
            <a:xfrm flipV="1">
              <a:off x="3543538" y="3770575"/>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7" name="TextBox 56"/>
            <p:cNvSpPr txBox="1"/>
            <p:nvPr/>
          </p:nvSpPr>
          <p:spPr>
            <a:xfrm flipV="1">
              <a:off x="4035543" y="3770575"/>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8" name="TextBox 57"/>
            <p:cNvSpPr txBox="1"/>
            <p:nvPr/>
          </p:nvSpPr>
          <p:spPr>
            <a:xfrm flipV="1">
              <a:off x="4527549" y="3770575"/>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9" name="TextBox 58"/>
            <p:cNvSpPr txBox="1"/>
            <p:nvPr/>
          </p:nvSpPr>
          <p:spPr>
            <a:xfrm flipV="1">
              <a:off x="4035543" y="4264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0" name="TextBox 59"/>
            <p:cNvSpPr txBox="1"/>
            <p:nvPr/>
          </p:nvSpPr>
          <p:spPr>
            <a:xfrm flipV="1">
              <a:off x="4527549" y="4264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61" name="Straight Arrow Connector 60"/>
            <p:cNvCxnSpPr/>
            <p:nvPr/>
          </p:nvCxnSpPr>
          <p:spPr>
            <a:xfrm flipH="1">
              <a:off x="4191803" y="2432417"/>
              <a:ext cx="492277" cy="5104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439830" y="2422821"/>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flipV="1">
              <a:off x="5019282" y="4264823"/>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64" name="Straight Arrow Connector 63"/>
            <p:cNvCxnSpPr/>
            <p:nvPr/>
          </p:nvCxnSpPr>
          <p:spPr>
            <a:xfrm>
              <a:off x="4192075" y="2942883"/>
              <a:ext cx="984011" cy="50165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4683809" y="3444540"/>
              <a:ext cx="492005" cy="50157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4191803" y="3921788"/>
              <a:ext cx="272" cy="50384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3670255" y="2942883"/>
              <a:ext cx="101355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191803" y="4425632"/>
              <a:ext cx="105189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a:off x="4191803" y="3427537"/>
              <a:ext cx="492278" cy="501573"/>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4684081"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11" name="Straight Arrow Connector 110"/>
          <p:cNvCxnSpPr/>
          <p:nvPr/>
        </p:nvCxnSpPr>
        <p:spPr>
          <a:xfrm flipV="1">
            <a:off x="7691151"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1587240"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2229546" y="5977990"/>
            <a:ext cx="1192699" cy="276999"/>
          </a:xfrm>
          <a:prstGeom prst="rect">
            <a:avLst/>
          </a:prstGeom>
          <a:noFill/>
        </p:spPr>
        <p:txBody>
          <a:bodyPr wrap="none" rtlCol="0">
            <a:spAutoFit/>
          </a:bodyPr>
          <a:lstStyle/>
          <a:p>
            <a:r>
              <a:rPr lang="en-US" sz="1200" dirty="0"/>
              <a:t>current decision</a:t>
            </a:r>
          </a:p>
        </p:txBody>
      </p:sp>
      <p:sp>
        <p:nvSpPr>
          <p:cNvPr id="98" name="TextBox 97"/>
          <p:cNvSpPr txBox="1"/>
          <p:nvPr/>
        </p:nvSpPr>
        <p:spPr>
          <a:xfrm>
            <a:off x="309416" y="5977991"/>
            <a:ext cx="1033103" cy="276999"/>
          </a:xfrm>
          <a:prstGeom prst="rect">
            <a:avLst/>
          </a:prstGeom>
          <a:noFill/>
        </p:spPr>
        <p:txBody>
          <a:bodyPr wrap="none" rtlCol="0">
            <a:spAutoFit/>
          </a:bodyPr>
          <a:lstStyle/>
          <a:p>
            <a:r>
              <a:rPr lang="en-US" sz="1200" dirty="0"/>
              <a:t>explored idea</a:t>
            </a:r>
          </a:p>
        </p:txBody>
      </p:sp>
      <p:sp>
        <p:nvSpPr>
          <p:cNvPr id="100" name="TextBox 99"/>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101" name="TextBox 100"/>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102" name="TextBox 101"/>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103" name="TextBox 102"/>
          <p:cNvSpPr txBox="1"/>
          <p:nvPr/>
        </p:nvSpPr>
        <p:spPr>
          <a:xfrm>
            <a:off x="309416" y="5700991"/>
            <a:ext cx="1193404" cy="276999"/>
          </a:xfrm>
          <a:prstGeom prst="rect">
            <a:avLst/>
          </a:prstGeom>
          <a:noFill/>
        </p:spPr>
        <p:txBody>
          <a:bodyPr wrap="none" rtlCol="0">
            <a:spAutoFit/>
          </a:bodyPr>
          <a:lstStyle/>
          <a:p>
            <a:r>
              <a:rPr lang="en-US" sz="1200" dirty="0"/>
              <a:t>unexplored idea</a:t>
            </a:r>
          </a:p>
        </p:txBody>
      </p:sp>
      <p:sp>
        <p:nvSpPr>
          <p:cNvPr id="104" name="TextBox 103"/>
          <p:cNvSpPr txBox="1"/>
          <p:nvPr/>
        </p:nvSpPr>
        <p:spPr>
          <a:xfrm>
            <a:off x="2229545" y="5700992"/>
            <a:ext cx="1270284" cy="276999"/>
          </a:xfrm>
          <a:prstGeom prst="rect">
            <a:avLst/>
          </a:prstGeom>
          <a:noFill/>
        </p:spPr>
        <p:txBody>
          <a:bodyPr wrap="none" rtlCol="0">
            <a:spAutoFit/>
          </a:bodyPr>
          <a:lstStyle/>
          <a:p>
            <a:r>
              <a:rPr lang="en-US" sz="1200" dirty="0"/>
              <a:t>previous decision</a:t>
            </a:r>
          </a:p>
        </p:txBody>
      </p:sp>
      <p:sp>
        <p:nvSpPr>
          <p:cNvPr id="105" name="TextBox 104"/>
          <p:cNvSpPr txBox="1"/>
          <p:nvPr/>
        </p:nvSpPr>
        <p:spPr>
          <a:xfrm flipV="1">
            <a:off x="2078991" y="5747478"/>
            <a:ext cx="190500" cy="184028"/>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Tree>
    <p:extLst>
      <p:ext uri="{BB962C8B-B14F-4D97-AF65-F5344CB8AC3E}">
        <p14:creationId xmlns:p14="http://schemas.microsoft.com/office/powerpoint/2010/main" val="3563915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09600"/>
          </a:xfrm>
        </p:spPr>
        <p:txBody>
          <a:bodyPr>
            <a:normAutofit/>
          </a:bodyPr>
          <a:lstStyle/>
          <a:p>
            <a:r>
              <a:rPr lang="en-US" dirty="0"/>
              <a:t>Simultaneous exploration</a:t>
            </a:r>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4637439" y="3943847"/>
            <a:ext cx="598442" cy="6096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29546" y="5977990"/>
            <a:ext cx="1192699" cy="276999"/>
          </a:xfrm>
          <a:prstGeom prst="rect">
            <a:avLst/>
          </a:prstGeom>
          <a:noFill/>
        </p:spPr>
        <p:txBody>
          <a:bodyPr wrap="none" rtlCol="0">
            <a:spAutoFit/>
          </a:bodyPr>
          <a:lstStyle/>
          <a:p>
            <a:r>
              <a:rPr lang="en-US" sz="1200" dirty="0"/>
              <a:t>current decision</a:t>
            </a:r>
          </a:p>
        </p:txBody>
      </p:sp>
      <p:sp>
        <p:nvSpPr>
          <p:cNvPr id="32" name="TextBox 31"/>
          <p:cNvSpPr txBox="1"/>
          <p:nvPr/>
        </p:nvSpPr>
        <p:spPr>
          <a:xfrm>
            <a:off x="309416" y="5977991"/>
            <a:ext cx="1033103" cy="276999"/>
          </a:xfrm>
          <a:prstGeom prst="rect">
            <a:avLst/>
          </a:prstGeom>
          <a:noFill/>
        </p:spPr>
        <p:txBody>
          <a:bodyPr wrap="none" rtlCol="0">
            <a:spAutoFit/>
          </a:bodyPr>
          <a:lstStyle/>
          <a:p>
            <a:r>
              <a:rPr lang="en-US" sz="1200" dirty="0"/>
              <a:t>explored idea</a:t>
            </a:r>
          </a:p>
        </p:txBody>
      </p:sp>
      <p:sp>
        <p:nvSpPr>
          <p:cNvPr id="33" name="TextBox 32"/>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5" name="TextBox 34"/>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a:off x="309416" y="5700991"/>
            <a:ext cx="1193404" cy="276999"/>
          </a:xfrm>
          <a:prstGeom prst="rect">
            <a:avLst/>
          </a:prstGeom>
          <a:noFill/>
        </p:spPr>
        <p:txBody>
          <a:bodyPr wrap="none" rtlCol="0">
            <a:spAutoFit/>
          </a:bodyPr>
          <a:lstStyle/>
          <a:p>
            <a:r>
              <a:rPr lang="en-US" sz="1200" dirty="0"/>
              <a:t>unexplored idea</a:t>
            </a:r>
          </a:p>
        </p:txBody>
      </p:sp>
      <p:cxnSp>
        <p:nvCxnSpPr>
          <p:cNvPr id="37" name="Straight Arrow Connector 36"/>
          <p:cNvCxnSpPr/>
          <p:nvPr/>
        </p:nvCxnSpPr>
        <p:spPr>
          <a:xfrm flipH="1">
            <a:off x="4038336" y="2722913"/>
            <a:ext cx="330"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038666" y="3312740"/>
            <a:ext cx="598442" cy="631107"/>
          </a:xfrm>
          <a:prstGeom prst="straightConnector1">
            <a:avLst/>
          </a:prstGeom>
          <a:ln w="28575">
            <a:solidFill>
              <a:srgbClr val="4C4C4C"/>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441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a:t>
            </a:r>
          </a:p>
        </p:txBody>
      </p:sp>
      <p:grpSp>
        <p:nvGrpSpPr>
          <p:cNvPr id="6" name="Group 5"/>
          <p:cNvGrpSpPr/>
          <p:nvPr/>
        </p:nvGrpSpPr>
        <p:grpSpPr>
          <a:xfrm>
            <a:off x="311747" y="2087980"/>
            <a:ext cx="2039723" cy="2960514"/>
            <a:chOff x="5568482" y="1438194"/>
            <a:chExt cx="3200400" cy="4645154"/>
          </a:xfrm>
        </p:grpSpPr>
        <p:sp>
          <p:nvSpPr>
            <p:cNvPr id="7" name="TextBox 6"/>
            <p:cNvSpPr txBox="1"/>
            <p:nvPr/>
          </p:nvSpPr>
          <p:spPr>
            <a:xfrm>
              <a:off x="5568482" y="1438194"/>
              <a:ext cx="3200400" cy="362184"/>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4C4C4C"/>
                  </a:solidFill>
                </a:rPr>
                <a:t>what is it to accomplish?</a:t>
              </a:r>
            </a:p>
          </p:txBody>
        </p:sp>
        <p:sp>
          <p:nvSpPr>
            <p:cNvPr id="8" name="TextBox 7"/>
            <p:cNvSpPr txBox="1"/>
            <p:nvPr/>
          </p:nvSpPr>
          <p:spPr>
            <a:xfrm>
              <a:off x="5568482" y="2552845"/>
              <a:ext cx="3200400" cy="362184"/>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4C4C4C"/>
                  </a:solidFill>
                </a:rPr>
                <a:t>how does one interact with it?</a:t>
              </a:r>
            </a:p>
          </p:txBody>
        </p:sp>
        <p:sp>
          <p:nvSpPr>
            <p:cNvPr id="9" name="TextBox 8"/>
            <p:cNvSpPr txBox="1"/>
            <p:nvPr/>
          </p:nvSpPr>
          <p:spPr>
            <a:xfrm>
              <a:off x="5568482" y="4204248"/>
              <a:ext cx="3200400" cy="362184"/>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4C4C4C"/>
                  </a:solidFill>
                </a:rPr>
                <a:t>what is its conceptual core?</a:t>
              </a:r>
            </a:p>
          </p:txBody>
        </p:sp>
        <p:sp>
          <p:nvSpPr>
            <p:cNvPr id="10" name="TextBox 9"/>
            <p:cNvSpPr txBox="1"/>
            <p:nvPr/>
          </p:nvSpPr>
          <p:spPr>
            <a:xfrm>
              <a:off x="5568482" y="5318900"/>
              <a:ext cx="3200400" cy="362184"/>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4C4C4C"/>
                  </a:solidFill>
                </a:rPr>
                <a:t>what are its implementation details?</a:t>
              </a:r>
            </a:p>
          </p:txBody>
        </p:sp>
        <p:sp>
          <p:nvSpPr>
            <p:cNvPr id="11" name="TextBox 10"/>
            <p:cNvSpPr txBox="1"/>
            <p:nvPr/>
          </p:nvSpPr>
          <p:spPr>
            <a:xfrm>
              <a:off x="6225571" y="1786540"/>
              <a:ext cx="1768668" cy="386330"/>
            </a:xfrm>
            <a:prstGeom prst="rect">
              <a:avLst/>
            </a:prstGeom>
            <a:noFill/>
          </p:spPr>
          <p:txBody>
            <a:bodyPr wrap="none" rtlCol="0">
              <a:spAutoFit/>
            </a:bodyPr>
            <a:lstStyle/>
            <a:p>
              <a:r>
                <a:rPr lang="en-US" sz="1000" i="1" dirty="0">
                  <a:solidFill>
                    <a:srgbClr val="F32200"/>
                  </a:solidFill>
                </a:rPr>
                <a:t>application design</a:t>
              </a:r>
            </a:p>
          </p:txBody>
        </p:sp>
        <p:sp>
          <p:nvSpPr>
            <p:cNvPr id="12" name="TextBox 11"/>
            <p:cNvSpPr txBox="1"/>
            <p:nvPr/>
          </p:nvSpPr>
          <p:spPr>
            <a:xfrm>
              <a:off x="6294408" y="2903217"/>
              <a:ext cx="1748547" cy="386330"/>
            </a:xfrm>
            <a:prstGeom prst="rect">
              <a:avLst/>
            </a:prstGeom>
            <a:noFill/>
          </p:spPr>
          <p:txBody>
            <a:bodyPr wrap="none" rtlCol="0">
              <a:spAutoFit/>
            </a:bodyPr>
            <a:lstStyle/>
            <a:p>
              <a:pPr algn="ctr"/>
              <a:r>
                <a:rPr lang="en-US" sz="1000" i="1" dirty="0">
                  <a:solidFill>
                    <a:srgbClr val="F32200"/>
                  </a:solidFill>
                </a:rPr>
                <a:t>interaction design</a:t>
              </a:r>
            </a:p>
          </p:txBody>
        </p:sp>
        <p:sp>
          <p:nvSpPr>
            <p:cNvPr id="13" name="TextBox 12"/>
            <p:cNvSpPr txBox="1"/>
            <p:nvPr/>
          </p:nvSpPr>
          <p:spPr>
            <a:xfrm>
              <a:off x="6245364" y="4556476"/>
              <a:ext cx="1846637" cy="386330"/>
            </a:xfrm>
            <a:prstGeom prst="rect">
              <a:avLst/>
            </a:prstGeom>
            <a:noFill/>
          </p:spPr>
          <p:txBody>
            <a:bodyPr wrap="none" rtlCol="0">
              <a:spAutoFit/>
            </a:bodyPr>
            <a:lstStyle/>
            <a:p>
              <a:pPr algn="ctr"/>
              <a:r>
                <a:rPr lang="en-US" sz="1000" i="1" dirty="0">
                  <a:solidFill>
                    <a:srgbClr val="F32200"/>
                  </a:solidFill>
                </a:rPr>
                <a:t>architecture design</a:t>
              </a:r>
            </a:p>
          </p:txBody>
        </p:sp>
        <p:sp>
          <p:nvSpPr>
            <p:cNvPr id="14" name="TextBox 13"/>
            <p:cNvSpPr txBox="1"/>
            <p:nvPr/>
          </p:nvSpPr>
          <p:spPr>
            <a:xfrm>
              <a:off x="6089419" y="5697018"/>
              <a:ext cx="2158520" cy="386330"/>
            </a:xfrm>
            <a:prstGeom prst="rect">
              <a:avLst/>
            </a:prstGeom>
            <a:noFill/>
          </p:spPr>
          <p:txBody>
            <a:bodyPr wrap="none" rtlCol="0">
              <a:spAutoFit/>
            </a:bodyPr>
            <a:lstStyle/>
            <a:p>
              <a:pPr algn="ctr"/>
              <a:r>
                <a:rPr lang="en-US" sz="1000" i="1" dirty="0">
                  <a:solidFill>
                    <a:srgbClr val="F32200"/>
                  </a:solidFill>
                </a:rPr>
                <a:t>implementation design</a:t>
              </a:r>
            </a:p>
          </p:txBody>
        </p:sp>
      </p:grpSp>
      <p:grpSp>
        <p:nvGrpSpPr>
          <p:cNvPr id="69" name="Group 68"/>
          <p:cNvGrpSpPr/>
          <p:nvPr/>
        </p:nvGrpSpPr>
        <p:grpSpPr>
          <a:xfrm>
            <a:off x="3118835" y="2832965"/>
            <a:ext cx="3429000" cy="1470544"/>
            <a:chOff x="2895600" y="2500944"/>
            <a:chExt cx="3429000" cy="1470544"/>
          </a:xfrm>
        </p:grpSpPr>
        <p:sp>
          <p:nvSpPr>
            <p:cNvPr id="16" name="TextBox 15"/>
            <p:cNvSpPr txBox="1"/>
            <p:nvPr/>
          </p:nvSpPr>
          <p:spPr>
            <a:xfrm>
              <a:off x="2895600" y="3495954"/>
              <a:ext cx="1107309" cy="230832"/>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FF0000"/>
                  </a:solidFill>
                </a:rPr>
                <a:t>analyze</a:t>
              </a:r>
            </a:p>
          </p:txBody>
        </p:sp>
        <p:sp>
          <p:nvSpPr>
            <p:cNvPr id="17" name="TextBox 16"/>
            <p:cNvSpPr txBox="1"/>
            <p:nvPr/>
          </p:nvSpPr>
          <p:spPr>
            <a:xfrm>
              <a:off x="5217291" y="3495954"/>
              <a:ext cx="1107309" cy="230832"/>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FF0000"/>
                  </a:solidFill>
                </a:rPr>
                <a:t>evaluate</a:t>
              </a:r>
            </a:p>
          </p:txBody>
        </p:sp>
        <p:sp>
          <p:nvSpPr>
            <p:cNvPr id="18" name="TextBox 17"/>
            <p:cNvSpPr txBox="1"/>
            <p:nvPr/>
          </p:nvSpPr>
          <p:spPr>
            <a:xfrm>
              <a:off x="4056446" y="2500944"/>
              <a:ext cx="1107309" cy="230832"/>
            </a:xfrm>
            <a:prstGeom prst="rect">
              <a:avLst/>
            </a:prstGeom>
            <a:solidFill>
              <a:srgbClr val="F2F2F2"/>
            </a:solidFill>
            <a:ln w="19050">
              <a:solidFill>
                <a:srgbClr val="4C4C4C"/>
              </a:solidFill>
            </a:ln>
          </p:spPr>
          <p:txBody>
            <a:bodyPr wrap="square" rtlCol="0" anchor="ctr">
              <a:spAutoFit/>
            </a:bodyPr>
            <a:lstStyle/>
            <a:p>
              <a:pPr algn="ctr"/>
              <a:r>
                <a:rPr lang="en-US" sz="900" dirty="0">
                  <a:solidFill>
                    <a:srgbClr val="FF0000"/>
                  </a:solidFill>
                </a:rPr>
                <a:t>synthesize</a:t>
              </a:r>
            </a:p>
          </p:txBody>
        </p:sp>
        <p:cxnSp>
          <p:nvCxnSpPr>
            <p:cNvPr id="19" name="Elbow Connector 18"/>
            <p:cNvCxnSpPr>
              <a:stCxn id="16" idx="0"/>
              <a:endCxn id="18" idx="1"/>
            </p:cNvCxnSpPr>
            <p:nvPr/>
          </p:nvCxnSpPr>
          <p:spPr>
            <a:xfrm rot="5400000" flipH="1" flipV="1">
              <a:off x="3313053" y="2752562"/>
              <a:ext cx="879594" cy="607191"/>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3"/>
              <a:endCxn id="17" idx="0"/>
            </p:cNvCxnSpPr>
            <p:nvPr/>
          </p:nvCxnSpPr>
          <p:spPr>
            <a:xfrm>
              <a:off x="5163755" y="2616360"/>
              <a:ext cx="607191" cy="879594"/>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7" idx="2"/>
              <a:endCxn id="16" idx="2"/>
            </p:cNvCxnSpPr>
            <p:nvPr/>
          </p:nvCxnSpPr>
          <p:spPr>
            <a:xfrm rot="5400000">
              <a:off x="4610101" y="2565940"/>
              <a:ext cx="12700" cy="2321691"/>
            </a:xfrm>
            <a:prstGeom prst="bentConnector3">
              <a:avLst>
                <a:gd name="adj1" fmla="val 412500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4075343" y="2912129"/>
              <a:ext cx="1059032" cy="1059359"/>
              <a:chOff x="3539932" y="2666399"/>
              <a:chExt cx="1946469" cy="1947071"/>
            </a:xfrm>
          </p:grpSpPr>
          <p:sp>
            <p:nvSpPr>
              <p:cNvPr id="24" name="Arc 23"/>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sp>
            <p:nvSpPr>
              <p:cNvPr id="25" name="Arc 24"/>
              <p:cNvSpPr/>
              <p:nvPr/>
            </p:nvSpPr>
            <p:spPr>
              <a:xfrm flipV="1">
                <a:off x="3539932" y="2667000"/>
                <a:ext cx="1946467" cy="1946470"/>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sp>
            <p:nvSpPr>
              <p:cNvPr id="26" name="Arc 25"/>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sp>
            <p:nvSpPr>
              <p:cNvPr id="27" name="Arc 26"/>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grpSp>
        <p:sp>
          <p:nvSpPr>
            <p:cNvPr id="23" name="TextBox 22"/>
            <p:cNvSpPr txBox="1"/>
            <p:nvPr/>
          </p:nvSpPr>
          <p:spPr>
            <a:xfrm>
              <a:off x="4187115" y="3039917"/>
              <a:ext cx="835485" cy="861774"/>
            </a:xfrm>
            <a:prstGeom prst="rect">
              <a:avLst/>
            </a:prstGeom>
            <a:noFill/>
          </p:spPr>
          <p:txBody>
            <a:bodyPr wrap="none" rtlCol="0">
              <a:spAutoFit/>
            </a:bodyPr>
            <a:lstStyle/>
            <a:p>
              <a:pPr algn="ctr"/>
              <a:r>
                <a:rPr lang="en-US" sz="1000" i="1" dirty="0"/>
                <a:t>goals</a:t>
              </a:r>
            </a:p>
            <a:p>
              <a:pPr algn="ctr"/>
              <a:r>
                <a:rPr lang="en-US" sz="900" i="1" dirty="0"/>
                <a:t>constraints</a:t>
              </a:r>
              <a:endParaRPr lang="en-US" sz="1000" i="1" dirty="0"/>
            </a:p>
            <a:p>
              <a:pPr algn="ctr"/>
              <a:r>
                <a:rPr lang="en-US" sz="1000" i="1" dirty="0"/>
                <a:t>assumptions</a:t>
              </a:r>
            </a:p>
            <a:p>
              <a:pPr algn="ctr"/>
              <a:r>
                <a:rPr lang="en-US" sz="1000" i="1" dirty="0"/>
                <a:t>decisions</a:t>
              </a:r>
            </a:p>
            <a:p>
              <a:pPr algn="ctr"/>
              <a:r>
                <a:rPr lang="en-US" sz="1000" i="1" dirty="0"/>
                <a:t>ideas</a:t>
              </a:r>
            </a:p>
          </p:txBody>
        </p:sp>
      </p:grpSp>
      <p:sp>
        <p:nvSpPr>
          <p:cNvPr id="43" name="TextBox 42"/>
          <p:cNvSpPr txBox="1"/>
          <p:nvPr/>
        </p:nvSpPr>
        <p:spPr>
          <a:xfrm flipV="1">
            <a:off x="7675910" y="2878129"/>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4" name="TextBox 43"/>
          <p:cNvSpPr txBox="1"/>
          <p:nvPr/>
        </p:nvSpPr>
        <p:spPr>
          <a:xfrm flipV="1">
            <a:off x="7973825" y="2878129"/>
            <a:ext cx="189563" cy="183123"/>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5" name="TextBox 44"/>
          <p:cNvSpPr txBox="1"/>
          <p:nvPr/>
        </p:nvSpPr>
        <p:spPr>
          <a:xfrm flipV="1">
            <a:off x="8271739" y="2878129"/>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6" name="TextBox 45"/>
          <p:cNvSpPr txBox="1"/>
          <p:nvPr/>
        </p:nvSpPr>
        <p:spPr>
          <a:xfrm flipV="1">
            <a:off x="7377832" y="3177402"/>
            <a:ext cx="189563" cy="183123"/>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flipV="1">
            <a:off x="7675746" y="3177402"/>
            <a:ext cx="189563" cy="183123"/>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8" name="TextBox 47"/>
          <p:cNvSpPr txBox="1"/>
          <p:nvPr/>
        </p:nvSpPr>
        <p:spPr>
          <a:xfrm flipV="1">
            <a:off x="7973660" y="3177402"/>
            <a:ext cx="189563" cy="183123"/>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9" name="TextBox 48"/>
          <p:cNvSpPr txBox="1"/>
          <p:nvPr/>
        </p:nvSpPr>
        <p:spPr>
          <a:xfrm flipV="1">
            <a:off x="8271574" y="3177402"/>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0" name="TextBox 49"/>
          <p:cNvSpPr txBox="1"/>
          <p:nvPr/>
        </p:nvSpPr>
        <p:spPr>
          <a:xfrm flipV="1">
            <a:off x="7675910" y="3476676"/>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1" name="TextBox 50"/>
          <p:cNvSpPr txBox="1"/>
          <p:nvPr/>
        </p:nvSpPr>
        <p:spPr>
          <a:xfrm flipV="1">
            <a:off x="7973825" y="3476676"/>
            <a:ext cx="189563" cy="183123"/>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2" name="TextBox 51"/>
          <p:cNvSpPr txBox="1"/>
          <p:nvPr/>
        </p:nvSpPr>
        <p:spPr>
          <a:xfrm flipV="1">
            <a:off x="8271739" y="3476676"/>
            <a:ext cx="189563" cy="183123"/>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3" name="TextBox 52"/>
          <p:cNvSpPr txBox="1"/>
          <p:nvPr/>
        </p:nvSpPr>
        <p:spPr>
          <a:xfrm flipV="1">
            <a:off x="8570438" y="3476676"/>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4" name="TextBox 53"/>
          <p:cNvSpPr txBox="1"/>
          <p:nvPr/>
        </p:nvSpPr>
        <p:spPr>
          <a:xfrm flipV="1">
            <a:off x="7377996" y="3775950"/>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5" name="TextBox 54"/>
          <p:cNvSpPr txBox="1"/>
          <p:nvPr/>
        </p:nvSpPr>
        <p:spPr>
          <a:xfrm flipV="1">
            <a:off x="7675910" y="3775950"/>
            <a:ext cx="189563" cy="183123"/>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6" name="TextBox 55"/>
          <p:cNvSpPr txBox="1"/>
          <p:nvPr/>
        </p:nvSpPr>
        <p:spPr>
          <a:xfrm flipV="1">
            <a:off x="7973825" y="3775950"/>
            <a:ext cx="189563" cy="183123"/>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7" name="TextBox 56"/>
          <p:cNvSpPr txBox="1"/>
          <p:nvPr/>
        </p:nvSpPr>
        <p:spPr>
          <a:xfrm flipV="1">
            <a:off x="7675910" y="4075222"/>
            <a:ext cx="189563" cy="183123"/>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8" name="TextBox 57"/>
          <p:cNvSpPr txBox="1"/>
          <p:nvPr/>
        </p:nvSpPr>
        <p:spPr>
          <a:xfrm flipV="1">
            <a:off x="7973825" y="4075222"/>
            <a:ext cx="189563" cy="183123"/>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59" name="Straight Arrow Connector 58"/>
          <p:cNvCxnSpPr/>
          <p:nvPr/>
        </p:nvCxnSpPr>
        <p:spPr>
          <a:xfrm flipH="1">
            <a:off x="7770527" y="2965682"/>
            <a:ext cx="298079" cy="309092"/>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315200" y="2959871"/>
            <a:ext cx="0" cy="1225701"/>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flipV="1">
            <a:off x="8271574" y="4075222"/>
            <a:ext cx="189563" cy="183123"/>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62" name="Straight Arrow Connector 61"/>
          <p:cNvCxnSpPr/>
          <p:nvPr/>
        </p:nvCxnSpPr>
        <p:spPr>
          <a:xfrm>
            <a:off x="7770692" y="3274774"/>
            <a:ext cx="595829" cy="303758"/>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8068442" y="3578532"/>
            <a:ext cx="297914" cy="30370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7770527" y="3867511"/>
            <a:ext cx="165" cy="305083"/>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7454725" y="3274774"/>
            <a:ext cx="613717" cy="0"/>
          </a:xfrm>
          <a:prstGeom prst="straightConnector1">
            <a:avLst/>
          </a:prstGeom>
          <a:ln w="19050">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7770527" y="4172593"/>
            <a:ext cx="636932" cy="0"/>
          </a:xfrm>
          <a:prstGeom prst="straightConnector1">
            <a:avLst/>
          </a:prstGeom>
          <a:ln w="19050">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7770527" y="3568237"/>
            <a:ext cx="298079" cy="303708"/>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8068607" y="3557942"/>
            <a:ext cx="0" cy="293412"/>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819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French fries and </a:t>
            </a:r>
            <a:r>
              <a:rPr lang="en-US" dirty="0" err="1"/>
              <a:t>mayonaise</a:t>
            </a:r>
            <a:endParaRPr lang="en-US" dirty="0"/>
          </a:p>
        </p:txBody>
      </p:sp>
    </p:spTree>
    <p:extLst>
      <p:ext uri="{BB962C8B-B14F-4D97-AF65-F5344CB8AC3E}">
        <p14:creationId xmlns:p14="http://schemas.microsoft.com/office/powerpoint/2010/main" val="6351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lstStyle/>
          <a:p>
            <a:r>
              <a:rPr lang="en-US" dirty="0"/>
              <a:t>There </a:t>
            </a:r>
            <a:r>
              <a:rPr lang="en-US" i="1" dirty="0"/>
              <a:t>will</a:t>
            </a:r>
            <a:r>
              <a:rPr lang="en-US" dirty="0"/>
              <a:t> be discussion next Monday and Wednesday</a:t>
            </a:r>
          </a:p>
          <a:p>
            <a:endParaRPr lang="en-US" dirty="0"/>
          </a:p>
          <a:p>
            <a:r>
              <a:rPr lang="en-US" dirty="0"/>
              <a:t>Please join your designated discussion</a:t>
            </a:r>
          </a:p>
          <a:p>
            <a:endParaRPr lang="en-US" dirty="0"/>
          </a:p>
          <a:p>
            <a:r>
              <a:rPr lang="en-US" dirty="0"/>
              <a:t>Note: location of Wednesday 10:00-10:50 discussion has </a:t>
            </a:r>
            <a:r>
              <a:rPr lang="en-US"/>
              <a:t>been changed to </a:t>
            </a:r>
            <a:r>
              <a:rPr lang="en-US" dirty="0"/>
              <a:t>MTSB 118</a:t>
            </a:r>
          </a:p>
        </p:txBody>
      </p:sp>
    </p:spTree>
    <p:extLst>
      <p:ext uri="{BB962C8B-B14F-4D97-AF65-F5344CB8AC3E}">
        <p14:creationId xmlns:p14="http://schemas.microsoft.com/office/powerpoint/2010/main" val="1403840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a:bodyPr>
          <a:lstStyle/>
          <a:p>
            <a:pPr marL="0" indent="0">
              <a:buNone/>
            </a:pPr>
            <a:r>
              <a:rPr lang="en-US" dirty="0"/>
              <a:t>Your client is </a:t>
            </a:r>
            <a:r>
              <a:rPr lang="en-US" i="1" dirty="0"/>
              <a:t>massbroadcast.com</a:t>
            </a:r>
            <a:r>
              <a:rPr lang="en-US" dirty="0"/>
              <a:t>, a new company that seeks to enable organizations to reach out to a broad audience with a pre-determined message – via phone, text, instant message, Hangouts, Skype, and other media.  The company plans to make money from clients who seek to advertise their products.  Being altruistic, however, the company also wants to offer support for emergency alerts.  The company has sought you out, because you are an excellent designer.  All of the software design is in your hands.</a:t>
            </a:r>
          </a:p>
        </p:txBody>
      </p:sp>
    </p:spTree>
    <p:extLst>
      <p:ext uri="{BB962C8B-B14F-4D97-AF65-F5344CB8AC3E}">
        <p14:creationId xmlns:p14="http://schemas.microsoft.com/office/powerpoint/2010/main" val="1365231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a:bodyPr>
          <a:lstStyle/>
          <a:p>
            <a:r>
              <a:rPr lang="en-US" dirty="0"/>
              <a:t>As a team, provide a design document that addresses the </a:t>
            </a:r>
            <a:r>
              <a:rPr lang="en-US" i="1" dirty="0"/>
              <a:t>massbroadcast.com </a:t>
            </a:r>
            <a:r>
              <a:rPr lang="en-US" dirty="0"/>
              <a:t>design task</a:t>
            </a:r>
          </a:p>
          <a:p>
            <a:endParaRPr lang="en-US" dirty="0"/>
          </a:p>
          <a:p>
            <a:r>
              <a:rPr lang="en-US" dirty="0"/>
              <a:t>You should primarily focus on </a:t>
            </a:r>
            <a:r>
              <a:rPr lang="en-US" i="1" dirty="0"/>
              <a:t>application design</a:t>
            </a:r>
            <a:r>
              <a:rPr lang="en-US" dirty="0"/>
              <a:t> and provide a well-motivated set of decisions regarding what the application is to accomplish</a:t>
            </a:r>
          </a:p>
          <a:p>
            <a:pPr lvl="1"/>
            <a:r>
              <a:rPr lang="en-US" dirty="0"/>
              <a:t>generically</a:t>
            </a:r>
          </a:p>
          <a:p>
            <a:pPr lvl="1"/>
            <a:r>
              <a:rPr lang="en-US" dirty="0"/>
              <a:t>specifically</a:t>
            </a:r>
          </a:p>
          <a:p>
            <a:endParaRPr lang="en-US" dirty="0"/>
          </a:p>
          <a:p>
            <a:r>
              <a:rPr lang="en-US" dirty="0"/>
              <a:t>In addition, please highlight three goals and three ideas each for interaction design and architecture design</a:t>
            </a:r>
          </a:p>
        </p:txBody>
      </p:sp>
    </p:spTree>
    <p:extLst>
      <p:ext uri="{BB962C8B-B14F-4D97-AF65-F5344CB8AC3E}">
        <p14:creationId xmlns:p14="http://schemas.microsoft.com/office/powerpoint/2010/main" val="506329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lstStyle/>
          <a:p>
            <a:r>
              <a:rPr lang="en-US" dirty="0"/>
              <a:t>Due October 15 at the beginning of class</a:t>
            </a:r>
          </a:p>
          <a:p>
            <a:pPr lvl="1"/>
            <a:r>
              <a:rPr lang="en-US" dirty="0"/>
              <a:t>bring </a:t>
            </a:r>
            <a:r>
              <a:rPr lang="en-US" i="1" dirty="0"/>
              <a:t>one </a:t>
            </a:r>
            <a:r>
              <a:rPr lang="en-US" dirty="0"/>
              <a:t>printed copy of your document</a:t>
            </a:r>
          </a:p>
          <a:p>
            <a:pPr lvl="1"/>
            <a:endParaRPr lang="en-US" dirty="0"/>
          </a:p>
          <a:p>
            <a:r>
              <a:rPr lang="en-US" dirty="0"/>
              <a:t>Your group will remain the same as announced in your  discussion</a:t>
            </a:r>
          </a:p>
          <a:p>
            <a:pPr lvl="1"/>
            <a:endParaRPr lang="en-US" dirty="0"/>
          </a:p>
        </p:txBody>
      </p:sp>
    </p:spTree>
    <p:extLst>
      <p:ext uri="{BB962C8B-B14F-4D97-AF65-F5344CB8AC3E}">
        <p14:creationId xmlns:p14="http://schemas.microsoft.com/office/powerpoint/2010/main" val="3849058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lstStyle/>
          <a:p>
            <a:r>
              <a:rPr lang="en-US" dirty="0"/>
              <a:t>Due October 15 at the beginning of class</a:t>
            </a:r>
          </a:p>
          <a:p>
            <a:pPr lvl="1"/>
            <a:r>
              <a:rPr lang="en-US" dirty="0"/>
              <a:t>bring </a:t>
            </a:r>
            <a:r>
              <a:rPr lang="en-US" i="1" dirty="0"/>
              <a:t>one </a:t>
            </a:r>
            <a:r>
              <a:rPr lang="en-US" dirty="0"/>
              <a:t>printed copy of your document</a:t>
            </a:r>
          </a:p>
          <a:p>
            <a:pPr lvl="1"/>
            <a:endParaRPr lang="en-US" dirty="0"/>
          </a:p>
          <a:p>
            <a:r>
              <a:rPr lang="en-US" dirty="0"/>
              <a:t>Your group will remain the same as announced in your  discussion</a:t>
            </a:r>
          </a:p>
          <a:p>
            <a:endParaRPr lang="en-US" dirty="0"/>
          </a:p>
          <a:p>
            <a:r>
              <a:rPr lang="en-US" i="1" dirty="0"/>
              <a:t>If you are attending Grace Hopper, come talk to me after class </a:t>
            </a:r>
            <a:r>
              <a:rPr lang="en-US" i="1"/>
              <a:t>for one minute</a:t>
            </a:r>
            <a:endParaRPr lang="en-US" i="1" dirty="0"/>
          </a:p>
          <a:p>
            <a:pPr lvl="1"/>
            <a:endParaRPr lang="en-US" dirty="0"/>
          </a:p>
        </p:txBody>
      </p:sp>
    </p:spTree>
    <p:extLst>
      <p:ext uri="{BB962C8B-B14F-4D97-AF65-F5344CB8AC3E}">
        <p14:creationId xmlns:p14="http://schemas.microsoft.com/office/powerpoint/2010/main" val="1383428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lstStyle/>
          <a:p>
            <a:r>
              <a:rPr lang="en-US" dirty="0"/>
              <a:t>Feasibility</a:t>
            </a:r>
          </a:p>
          <a:p>
            <a:endParaRPr lang="en-US" dirty="0"/>
          </a:p>
          <a:p>
            <a:r>
              <a:rPr lang="en-US" dirty="0"/>
              <a:t>Desirability</a:t>
            </a:r>
          </a:p>
          <a:p>
            <a:endParaRPr lang="en-US" dirty="0"/>
          </a:p>
          <a:p>
            <a:r>
              <a:rPr lang="en-US" dirty="0"/>
              <a:t>Understandability</a:t>
            </a:r>
          </a:p>
          <a:p>
            <a:endParaRPr lang="en-US" dirty="0"/>
          </a:p>
          <a:p>
            <a:r>
              <a:rPr lang="en-US" dirty="0"/>
              <a:t>Innovativeness</a:t>
            </a:r>
          </a:p>
          <a:p>
            <a:endParaRPr lang="en-US" dirty="0"/>
          </a:p>
          <a:p>
            <a:r>
              <a:rPr lang="en-US" dirty="0"/>
              <a:t>Completeness</a:t>
            </a:r>
          </a:p>
          <a:p>
            <a:endParaRPr lang="en-US" dirty="0"/>
          </a:p>
        </p:txBody>
      </p:sp>
    </p:spTree>
    <p:extLst>
      <p:ext uri="{BB962C8B-B14F-4D97-AF65-F5344CB8AC3E}">
        <p14:creationId xmlns:p14="http://schemas.microsoft.com/office/powerpoint/2010/main" val="1089527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Grace </a:t>
            </a:r>
            <a:r>
              <a:rPr lang="en-US" dirty="0"/>
              <a:t>Hopper</a:t>
            </a:r>
          </a:p>
        </p:txBody>
      </p:sp>
      <p:sp>
        <p:nvSpPr>
          <p:cNvPr id="3" name="Content Placeholder 2"/>
          <p:cNvSpPr>
            <a:spLocks noGrp="1"/>
          </p:cNvSpPr>
          <p:nvPr>
            <p:ph sz="half" idx="1"/>
          </p:nvPr>
        </p:nvSpPr>
        <p:spPr/>
        <p:txBody>
          <a:bodyPr/>
          <a:lstStyle/>
          <a:p>
            <a:endParaRPr lang="en-US"/>
          </a:p>
        </p:txBody>
      </p:sp>
    </p:spTree>
    <p:extLst>
      <p:ext uri="{BB962C8B-B14F-4D97-AF65-F5344CB8AC3E}">
        <p14:creationId xmlns:p14="http://schemas.microsoft.com/office/powerpoint/2010/main" val="284886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sz="half" idx="1"/>
          </p:nvPr>
        </p:nvSpPr>
        <p:spPr/>
        <p:txBody>
          <a:bodyPr/>
          <a:lstStyle/>
          <a:p>
            <a:r>
              <a:rPr lang="en-US" dirty="0"/>
              <a:t>Design cycle</a:t>
            </a:r>
          </a:p>
          <a:p>
            <a:endParaRPr lang="en-US" dirty="0"/>
          </a:p>
          <a:p>
            <a:r>
              <a:rPr lang="en-US" dirty="0"/>
              <a:t>Design practice</a:t>
            </a:r>
          </a:p>
          <a:p>
            <a:endParaRPr lang="en-US" dirty="0"/>
          </a:p>
          <a:p>
            <a:r>
              <a:rPr lang="en-US" dirty="0"/>
              <a:t>Design studio 1 continued</a:t>
            </a:r>
          </a:p>
        </p:txBody>
      </p:sp>
    </p:spTree>
    <p:extLst>
      <p:ext uri="{BB962C8B-B14F-4D97-AF65-F5344CB8AC3E}">
        <p14:creationId xmlns:p14="http://schemas.microsoft.com/office/powerpoint/2010/main" val="316595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types of software design</a:t>
            </a:r>
          </a:p>
        </p:txBody>
      </p:sp>
      <p:cxnSp>
        <p:nvCxnSpPr>
          <p:cNvPr id="20" name="Straight Arrow Connector 19"/>
          <p:cNvCxnSpPr>
            <a:stCxn id="24" idx="3"/>
            <a:endCxn id="28"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6" idx="3"/>
            <a:endCxn id="25"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3"/>
            <a:endCxn id="24"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85165" y="2007337"/>
            <a:ext cx="2144036" cy="3104609"/>
            <a:chOff x="2438399" y="1897951"/>
            <a:chExt cx="2144036" cy="3104609"/>
          </a:xfrm>
        </p:grpSpPr>
        <p:sp>
          <p:nvSpPr>
            <p:cNvPr id="24" name="TextBox 23"/>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satisfactory experience</a:t>
              </a:r>
            </a:p>
          </p:txBody>
        </p:sp>
        <p:sp>
          <p:nvSpPr>
            <p:cNvPr id="25" name="TextBox 24"/>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plan for realization</a:t>
              </a:r>
            </a:p>
          </p:txBody>
        </p:sp>
      </p:grpSp>
      <p:sp>
        <p:nvSpPr>
          <p:cNvPr id="26" name="TextBox 25"/>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change in the world</a:t>
            </a:r>
          </a:p>
        </p:txBody>
      </p:sp>
      <p:cxnSp>
        <p:nvCxnSpPr>
          <p:cNvPr id="33" name="Straight Arrow Connector 32"/>
          <p:cNvCxnSpPr>
            <a:stCxn id="24" idx="3"/>
            <a:endCxn id="29"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31"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32"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568482" y="1450011"/>
            <a:ext cx="3200400" cy="4616337"/>
            <a:chOff x="5568482" y="1450011"/>
            <a:chExt cx="3200400" cy="4616337"/>
          </a:xfrm>
        </p:grpSpPr>
        <p:sp>
          <p:nvSpPr>
            <p:cNvPr id="28" name="TextBox 27"/>
            <p:cNvSpPr txBox="1"/>
            <p:nvPr/>
          </p:nvSpPr>
          <p:spPr>
            <a:xfrm>
              <a:off x="5568482" y="1450011"/>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what is it to accomplish?</a:t>
              </a:r>
            </a:p>
          </p:txBody>
        </p:sp>
        <p:sp>
          <p:nvSpPr>
            <p:cNvPr id="29" name="TextBox 28"/>
            <p:cNvSpPr txBox="1"/>
            <p:nvPr/>
          </p:nvSpPr>
          <p:spPr>
            <a:xfrm>
              <a:off x="5568482" y="2564663"/>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how does one interact with it?</a:t>
              </a:r>
            </a:p>
          </p:txBody>
        </p:sp>
        <p:sp>
          <p:nvSpPr>
            <p:cNvPr id="31" name="TextBox 30"/>
            <p:cNvSpPr txBox="1"/>
            <p:nvPr/>
          </p:nvSpPr>
          <p:spPr>
            <a:xfrm>
              <a:off x="5568482" y="4216066"/>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what is its conceptual core?</a:t>
              </a:r>
            </a:p>
          </p:txBody>
        </p:sp>
        <p:sp>
          <p:nvSpPr>
            <p:cNvPr id="32" name="TextBox 31"/>
            <p:cNvSpPr txBox="1"/>
            <p:nvPr/>
          </p:nvSpPr>
          <p:spPr>
            <a:xfrm>
              <a:off x="5568482" y="5330718"/>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4C4C4C"/>
                  </a:solidFill>
                </a:rPr>
                <a:t>what are its implementation details?</a:t>
              </a:r>
            </a:p>
          </p:txBody>
        </p:sp>
        <p:sp>
          <p:nvSpPr>
            <p:cNvPr id="36" name="TextBox 35"/>
            <p:cNvSpPr txBox="1"/>
            <p:nvPr/>
          </p:nvSpPr>
          <p:spPr>
            <a:xfrm>
              <a:off x="6225571" y="1786541"/>
              <a:ext cx="1886222" cy="369332"/>
            </a:xfrm>
            <a:prstGeom prst="rect">
              <a:avLst/>
            </a:prstGeom>
            <a:noFill/>
          </p:spPr>
          <p:txBody>
            <a:bodyPr wrap="none" rtlCol="0">
              <a:spAutoFit/>
            </a:bodyPr>
            <a:lstStyle/>
            <a:p>
              <a:r>
                <a:rPr lang="en-US" i="1" dirty="0">
                  <a:solidFill>
                    <a:srgbClr val="F32200"/>
                  </a:solidFill>
                </a:rPr>
                <a:t>application design</a:t>
              </a:r>
            </a:p>
          </p:txBody>
        </p:sp>
        <p:sp>
          <p:nvSpPr>
            <p:cNvPr id="37" name="TextBox 36"/>
            <p:cNvSpPr txBox="1"/>
            <p:nvPr/>
          </p:nvSpPr>
          <p:spPr>
            <a:xfrm>
              <a:off x="6234644" y="2903217"/>
              <a:ext cx="1868077" cy="369332"/>
            </a:xfrm>
            <a:prstGeom prst="rect">
              <a:avLst/>
            </a:prstGeom>
            <a:noFill/>
          </p:spPr>
          <p:txBody>
            <a:bodyPr wrap="none" rtlCol="0">
              <a:spAutoFit/>
            </a:bodyPr>
            <a:lstStyle/>
            <a:p>
              <a:pPr algn="ctr"/>
              <a:r>
                <a:rPr lang="en-US" i="1" dirty="0">
                  <a:solidFill>
                    <a:srgbClr val="F32200"/>
                  </a:solidFill>
                </a:rPr>
                <a:t>interaction design</a:t>
              </a:r>
            </a:p>
          </p:txBody>
        </p:sp>
        <p:sp>
          <p:nvSpPr>
            <p:cNvPr id="38" name="TextBox 37"/>
            <p:cNvSpPr txBox="1"/>
            <p:nvPr/>
          </p:nvSpPr>
          <p:spPr>
            <a:xfrm>
              <a:off x="6175109" y="4556477"/>
              <a:ext cx="1987147" cy="369332"/>
            </a:xfrm>
            <a:prstGeom prst="rect">
              <a:avLst/>
            </a:prstGeom>
            <a:noFill/>
          </p:spPr>
          <p:txBody>
            <a:bodyPr wrap="none" rtlCol="0">
              <a:spAutoFit/>
            </a:bodyPr>
            <a:lstStyle/>
            <a:p>
              <a:pPr algn="ctr"/>
              <a:r>
                <a:rPr lang="en-US" i="1" dirty="0">
                  <a:solidFill>
                    <a:srgbClr val="F32200"/>
                  </a:solidFill>
                </a:rPr>
                <a:t>architecture design</a:t>
              </a:r>
            </a:p>
          </p:txBody>
        </p:sp>
        <p:sp>
          <p:nvSpPr>
            <p:cNvPr id="39" name="TextBox 38"/>
            <p:cNvSpPr txBox="1"/>
            <p:nvPr/>
          </p:nvSpPr>
          <p:spPr>
            <a:xfrm>
              <a:off x="5990635" y="5697016"/>
              <a:ext cx="2356094" cy="369332"/>
            </a:xfrm>
            <a:prstGeom prst="rect">
              <a:avLst/>
            </a:prstGeom>
            <a:noFill/>
          </p:spPr>
          <p:txBody>
            <a:bodyPr wrap="none" rtlCol="0">
              <a:spAutoFit/>
            </a:bodyPr>
            <a:lstStyle/>
            <a:p>
              <a:pPr algn="ctr"/>
              <a:r>
                <a:rPr lang="en-US" i="1" dirty="0">
                  <a:solidFill>
                    <a:srgbClr val="F32200"/>
                  </a:solidFill>
                </a:rPr>
                <a:t>implementation design</a:t>
              </a:r>
            </a:p>
          </p:txBody>
        </p:sp>
      </p:grpSp>
    </p:spTree>
    <p:extLst>
      <p:ext uri="{BB962C8B-B14F-4D97-AF65-F5344CB8AC3E}">
        <p14:creationId xmlns:p14="http://schemas.microsoft.com/office/powerpoint/2010/main" val="55728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grpSp>
        <p:nvGrpSpPr>
          <p:cNvPr id="8" name="Group 7"/>
          <p:cNvGrpSpPr/>
          <p:nvPr/>
        </p:nvGrpSpPr>
        <p:grpSpPr>
          <a:xfrm>
            <a:off x="1371600" y="1953510"/>
            <a:ext cx="6302401" cy="2659959"/>
            <a:chOff x="1371600" y="1953510"/>
            <a:chExt cx="6302401" cy="2659959"/>
          </a:xfrm>
        </p:grpSpPr>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grpSp>
    </p:spTree>
    <p:extLst>
      <p:ext uri="{BB962C8B-B14F-4D97-AF65-F5344CB8AC3E}">
        <p14:creationId xmlns:p14="http://schemas.microsoft.com/office/powerpoint/2010/main" val="371282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 at the macro level: design process</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466048205"/>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1474</TotalTime>
  <Words>973</Words>
  <Application>Microsoft Office PowerPoint</Application>
  <PresentationFormat>On-screen Show (4:3)</PresentationFormat>
  <Paragraphs>238</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SDCL</vt:lpstr>
      <vt:lpstr>Informatics 121 Software Design I</vt:lpstr>
      <vt:lpstr>Intermezzo: what experts do</vt:lpstr>
      <vt:lpstr>Discussion</vt:lpstr>
      <vt:lpstr>Grace Hopper</vt:lpstr>
      <vt:lpstr>Today</vt:lpstr>
      <vt:lpstr>Four types of software design</vt:lpstr>
      <vt:lpstr>Design cycle</vt:lpstr>
      <vt:lpstr>Design cycle</vt:lpstr>
      <vt:lpstr>Design cycle at the macro level: design process</vt:lpstr>
      <vt:lpstr>Design process</vt:lpstr>
      <vt:lpstr>Waterfall</vt:lpstr>
      <vt:lpstr>Waterfall as a design process</vt:lpstr>
      <vt:lpstr>Agile</vt:lpstr>
      <vt:lpstr>Agile as a design process</vt:lpstr>
      <vt:lpstr>Other life cycle models</vt:lpstr>
      <vt:lpstr>Choosing a software life cycle</vt:lpstr>
      <vt:lpstr>Realistic design process</vt:lpstr>
      <vt:lpstr>Backtracking is inevitable</vt:lpstr>
      <vt:lpstr>Minimize backtracking</vt:lpstr>
      <vt:lpstr>Routine, adaptive, and original design projects</vt:lpstr>
      <vt:lpstr>French fries and mayonnaise</vt:lpstr>
      <vt:lpstr>Design at the micro level: design work</vt:lpstr>
      <vt:lpstr>Opportunistic versus rationalistic design work</vt:lpstr>
      <vt:lpstr>Mixed opportunistic and rationalistic design work</vt:lpstr>
      <vt:lpstr>Backtracking</vt:lpstr>
      <vt:lpstr>Backtracking</vt:lpstr>
      <vt:lpstr>Simultaneous exploration</vt:lpstr>
      <vt:lpstr>Putting it all together</vt:lpstr>
      <vt:lpstr>French fries and mayonaise</vt:lpstr>
      <vt:lpstr>Design studio 1</vt:lpstr>
      <vt:lpstr>Design studio 1</vt:lpstr>
      <vt:lpstr>Design studio 1</vt:lpstr>
      <vt:lpstr>Design studio 1</vt:lpstr>
      <vt:lpstr>Design studio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176</cp:revision>
  <dcterms:created xsi:type="dcterms:W3CDTF">2011-04-22T07:09:34Z</dcterms:created>
  <dcterms:modified xsi:type="dcterms:W3CDTF">2016-09-13T21:31:32Z</dcterms:modified>
</cp:coreProperties>
</file>