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88" r:id="rId2"/>
    <p:sldId id="518" r:id="rId3"/>
    <p:sldId id="389" r:id="rId4"/>
    <p:sldId id="710" r:id="rId5"/>
    <p:sldId id="706" r:id="rId6"/>
    <p:sldId id="705" r:id="rId7"/>
    <p:sldId id="708" r:id="rId8"/>
    <p:sldId id="707" r:id="rId9"/>
    <p:sldId id="714" r:id="rId10"/>
    <p:sldId id="709" r:id="rId11"/>
    <p:sldId id="669" r:id="rId12"/>
    <p:sldId id="670" r:id="rId13"/>
    <p:sldId id="671" r:id="rId14"/>
    <p:sldId id="673" r:id="rId15"/>
    <p:sldId id="679" r:id="rId16"/>
    <p:sldId id="680" r:id="rId17"/>
    <p:sldId id="681" r:id="rId18"/>
    <p:sldId id="682" r:id="rId19"/>
    <p:sldId id="683" r:id="rId20"/>
    <p:sldId id="676" r:id="rId21"/>
    <p:sldId id="686" r:id="rId22"/>
    <p:sldId id="677" r:id="rId23"/>
    <p:sldId id="678" r:id="rId24"/>
    <p:sldId id="713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>
      <p:cViewPr varScale="1">
        <p:scale>
          <a:sx n="124" d="100"/>
          <a:sy n="124" d="100"/>
        </p:scale>
        <p:origin x="102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17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Components and connectors</a:t>
            </a:r>
          </a:p>
          <a:p>
            <a:endParaRPr lang="en-US" dirty="0"/>
          </a:p>
          <a:p>
            <a:r>
              <a:rPr lang="en-US" dirty="0"/>
              <a:t>Data model</a:t>
            </a:r>
          </a:p>
          <a:p>
            <a:endParaRPr lang="en-US" dirty="0"/>
          </a:p>
          <a:p>
            <a:r>
              <a:rPr lang="en-US" dirty="0"/>
              <a:t>Protocol </a:t>
            </a:r>
          </a:p>
          <a:p>
            <a:endParaRPr lang="en-US" dirty="0"/>
          </a:p>
          <a:p>
            <a:r>
              <a:rPr lang="en-US" dirty="0"/>
              <a:t>Interface</a:t>
            </a:r>
          </a:p>
          <a:p>
            <a:endParaRPr lang="en-US" dirty="0"/>
          </a:p>
          <a:p>
            <a:r>
              <a:rPr lang="en-US" dirty="0"/>
              <a:t>Naming</a:t>
            </a:r>
          </a:p>
          <a:p>
            <a:endParaRPr lang="en-US" dirty="0"/>
          </a:p>
          <a:p>
            <a:r>
              <a:rPr lang="en-US" dirty="0"/>
              <a:t>Algorithm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4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421757"/>
              </p:ext>
            </p:extLst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Interaction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Architecture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Implementation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contextual</a:t>
                      </a:r>
                      <a:r>
                        <a:rPr lang="en-US" sz="1200" baseline="0" dirty="0"/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model-driven</a:t>
                      </a:r>
                      <a:r>
                        <a:rPr lang="en-US" sz="1200" baseline="0" dirty="0"/>
                        <a:t> engineering</a:t>
                      </a:r>
                      <a:endParaRPr lang="en-US" sz="1200" dirty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/>
                        <a:t>test-driven design</a:t>
                      </a:r>
                      <a:endParaRPr lang="en-US" sz="1200" b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morphological</a:t>
                      </a:r>
                      <a:r>
                        <a:rPr lang="en-US" sz="1200" baseline="0" dirty="0"/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architectural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architectural</a:t>
                      </a:r>
                      <a:r>
                        <a:rPr lang="en-US" sz="1200" baseline="0" dirty="0"/>
                        <a:t> tactics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component reuse</a:t>
                      </a:r>
                      <a:endParaRPr lang="en-US" sz="12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32200"/>
                          </a:solidFill>
                        </a:rPr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software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wizard of </a:t>
                      </a:r>
                      <a:r>
                        <a:rPr lang="en-US" sz="1200" dirty="0" err="1"/>
                        <a:t>oz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think-aloud</a:t>
                      </a:r>
                      <a:r>
                        <a:rPr lang="en-US" sz="1200" baseline="0" dirty="0"/>
                        <a:t> protocol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design </a:t>
            </a:r>
            <a:r>
              <a:rPr lang="en-US" dirty="0"/>
              <a:t>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14844" y="3291714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Decomposition is the process of breaking a larger problem into smaller, independently addressable parts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git-decomposition.png - Latest 27/Aug/12 1:54 PM - Nick Bold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44910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0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criteria by which to decompose the problem</a:t>
            </a:r>
          </a:p>
          <a:p>
            <a:endParaRPr lang="en-US" dirty="0"/>
          </a:p>
          <a:p>
            <a:r>
              <a:rPr lang="en-US" dirty="0"/>
              <a:t>Determine the parts by applying the criteria</a:t>
            </a:r>
          </a:p>
          <a:p>
            <a:endParaRPr lang="en-US" dirty="0"/>
          </a:p>
          <a:p>
            <a:r>
              <a:rPr lang="en-US" dirty="0"/>
              <a:t>Identify the interfaces through which the parts interact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0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determine criteria by which to…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Information hiding</a:t>
            </a:r>
          </a:p>
          <a:p>
            <a:endParaRPr lang="en-US" dirty="0"/>
          </a:p>
          <a:p>
            <a:r>
              <a:rPr lang="en-US" dirty="0"/>
              <a:t>Separation of concerns</a:t>
            </a:r>
          </a:p>
          <a:p>
            <a:endParaRPr lang="en-US" dirty="0"/>
          </a:p>
          <a:p>
            <a:r>
              <a:rPr lang="en-US" dirty="0"/>
              <a:t>Anticipation of change</a:t>
            </a:r>
          </a:p>
          <a:p>
            <a:endParaRPr lang="en-US" dirty="0"/>
          </a:p>
          <a:p>
            <a:r>
              <a:rPr lang="en-US" dirty="0" err="1"/>
              <a:t>Incrementality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Reusability</a:t>
            </a:r>
          </a:p>
          <a:p>
            <a:endParaRPr lang="en-US" dirty="0"/>
          </a:p>
          <a:p>
            <a:r>
              <a:rPr lang="en-US" dirty="0"/>
              <a:t>Generality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38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determine the parts by applying the…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Consider all of the functionality that must be addressed</a:t>
            </a:r>
          </a:p>
          <a:p>
            <a:endParaRPr lang="en-US" dirty="0"/>
          </a:p>
          <a:p>
            <a:r>
              <a:rPr lang="en-US" dirty="0"/>
              <a:t>Suggest components and make diagrams</a:t>
            </a:r>
          </a:p>
          <a:p>
            <a:endParaRPr lang="en-US" dirty="0"/>
          </a:p>
          <a:p>
            <a:r>
              <a:rPr lang="en-US" dirty="0"/>
              <a:t>Work with other developers</a:t>
            </a:r>
          </a:p>
          <a:p>
            <a:endParaRPr lang="en-US" dirty="0"/>
          </a:p>
          <a:p>
            <a:r>
              <a:rPr lang="en-US" dirty="0"/>
              <a:t>Use tools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5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determine the parts by applying the…</a:t>
            </a:r>
          </a:p>
        </p:txBody>
      </p:sp>
      <p:pic>
        <p:nvPicPr>
          <p:cNvPr id="1026" name="Picture 2" descr="http://www.fmc-modeling.org/category/projects/apache/amp/images/04-Apache/http_server_overview-3_B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15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85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determine the parts by applying the…</a:t>
            </a:r>
          </a:p>
        </p:txBody>
      </p:sp>
      <p:pic>
        <p:nvPicPr>
          <p:cNvPr id="2050" name="Picture 2" descr="http://www.opensourceforu.com/wp-content/uploads/2010/08/figure-1-Apache-web-archite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375630" cy="470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02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identify the interfaces…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Hypertext Transfer Protocol (HTTP)</a:t>
            </a:r>
          </a:p>
          <a:p>
            <a:pPr lvl="1"/>
            <a:r>
              <a:rPr lang="en-US" dirty="0"/>
              <a:t>GET</a:t>
            </a:r>
          </a:p>
          <a:p>
            <a:pPr lvl="1"/>
            <a:r>
              <a:rPr lang="en-US" dirty="0"/>
              <a:t>HEAD</a:t>
            </a:r>
          </a:p>
          <a:p>
            <a:pPr lvl="1"/>
            <a:r>
              <a:rPr lang="en-US" dirty="0"/>
              <a:t>POST</a:t>
            </a:r>
          </a:p>
          <a:p>
            <a:pPr lvl="1"/>
            <a:r>
              <a:rPr lang="en-US" dirty="0"/>
              <a:t>PUT</a:t>
            </a:r>
          </a:p>
          <a:p>
            <a:pPr lvl="1"/>
            <a:r>
              <a:rPr lang="en-US" dirty="0"/>
              <a:t>DELETE</a:t>
            </a:r>
          </a:p>
          <a:p>
            <a:pPr lvl="1"/>
            <a:r>
              <a:rPr lang="en-US" dirty="0"/>
              <a:t>TRACE</a:t>
            </a:r>
          </a:p>
          <a:p>
            <a:pPr lvl="1"/>
            <a:r>
              <a:rPr lang="en-US" dirty="0"/>
              <a:t>OPTIONS</a:t>
            </a:r>
          </a:p>
          <a:p>
            <a:pPr lvl="1"/>
            <a:r>
              <a:rPr lang="en-US" dirty="0"/>
              <a:t>CONNECT</a:t>
            </a:r>
          </a:p>
          <a:p>
            <a:pPr lvl="1"/>
            <a:r>
              <a:rPr lang="en-US" dirty="0"/>
              <a:t>PATCH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identify the interfaces…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http://httpd.apache.org/docs/2.4/mod/</a:t>
            </a:r>
          </a:p>
          <a:p>
            <a:endParaRPr lang="en-US" dirty="0"/>
          </a:p>
          <a:p>
            <a:r>
              <a:rPr lang="en-US" dirty="0"/>
              <a:t>http://httpd.apache.org/docs/2.4/mod/directives.html</a:t>
            </a:r>
          </a:p>
          <a:p>
            <a:endParaRPr lang="en-US" dirty="0"/>
          </a:p>
          <a:p>
            <a:r>
              <a:rPr lang="en-US" dirty="0"/>
              <a:t>http://httpd.apache.org/docs/2.4/mod/core.html</a:t>
            </a:r>
          </a:p>
          <a:p>
            <a:endParaRPr lang="en-US" dirty="0"/>
          </a:p>
          <a:p>
            <a:r>
              <a:rPr lang="en-US" dirty="0"/>
              <a:t>http://httpd.apache.org/docs/2.2/developer/hooks.html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1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 discussion this Friday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4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notation: diagram</a:t>
            </a:r>
          </a:p>
        </p:txBody>
      </p:sp>
      <p:pic>
        <p:nvPicPr>
          <p:cNvPr id="17" name="Picture 2" descr="http://www.fmc-modeling.org/category/projects/apache/amp/images/04-Apache/http_server_overview-3_B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15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78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notation: API 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void debug( </a:t>
            </a:r>
            <a:r>
              <a:rPr lang="en-US" dirty="0" err="1"/>
              <a:t>java.lang.CharSequence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Send a message to the user in the debug error level.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void debug( </a:t>
            </a:r>
            <a:r>
              <a:rPr lang="en-US" dirty="0" err="1"/>
              <a:t>java.lang.CharSequence</a:t>
            </a:r>
            <a:r>
              <a:rPr lang="en-US" dirty="0"/>
              <a:t>, </a:t>
            </a:r>
            <a:r>
              <a:rPr lang="en-US" dirty="0" err="1"/>
              <a:t>java.lang.Throwable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Send a message (and accompanying exception) to the user in the debug error level. The error's </a:t>
            </a:r>
            <a:r>
              <a:rPr lang="en-US" dirty="0" err="1"/>
              <a:t>stacktrace</a:t>
            </a:r>
            <a:r>
              <a:rPr lang="en-US" dirty="0"/>
              <a:t> will be output when this error level is enabled.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void debug( </a:t>
            </a:r>
            <a:r>
              <a:rPr lang="en-US" dirty="0" err="1"/>
              <a:t>java.lang.Throwable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Send an exception to the user in the debug error level. The stack trace for this exception will be output when this error level is enabled.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void info( </a:t>
            </a:r>
            <a:r>
              <a:rPr lang="en-US" dirty="0" err="1"/>
              <a:t>java.lang.CharSequence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Send a message to the user in the info error level.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void info( </a:t>
            </a:r>
            <a:r>
              <a:rPr lang="en-US" dirty="0" err="1"/>
              <a:t>java.lang.CharSequence</a:t>
            </a:r>
            <a:r>
              <a:rPr lang="en-US" dirty="0"/>
              <a:t>, </a:t>
            </a:r>
            <a:r>
              <a:rPr lang="en-US" dirty="0" err="1"/>
              <a:t>java.lang.Throwable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Send a message (and accompanying exception) to the user in the info error level. The error's </a:t>
            </a:r>
            <a:r>
              <a:rPr lang="en-US" dirty="0" err="1"/>
              <a:t>stacktrace</a:t>
            </a:r>
            <a:r>
              <a:rPr lang="en-US" dirty="0"/>
              <a:t> will be output when this error level is enabled.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void info( </a:t>
            </a:r>
            <a:r>
              <a:rPr lang="en-US" dirty="0" err="1"/>
              <a:t>java.lang.CharSequence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Send an exception to the user in the info error level. The stack trace for this exception will be output when this error level is enabled.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0608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successful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fully or near-fully understand the functionality that must be provided</a:t>
            </a:r>
          </a:p>
          <a:p>
            <a:endParaRPr lang="en-US" dirty="0"/>
          </a:p>
          <a:p>
            <a:r>
              <a:rPr lang="en-US" dirty="0"/>
              <a:t>Must identify and apply proper criteria</a:t>
            </a:r>
          </a:p>
          <a:p>
            <a:endParaRPr lang="en-US" dirty="0"/>
          </a:p>
          <a:p>
            <a:r>
              <a:rPr lang="en-US" dirty="0"/>
              <a:t>Should think deeply</a:t>
            </a:r>
          </a:p>
          <a:p>
            <a:endParaRPr lang="en-US" dirty="0"/>
          </a:p>
          <a:p>
            <a:r>
              <a:rPr lang="en-US" dirty="0"/>
              <a:t>Must iterate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4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weaknesses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32200"/>
                </a:solidFill>
              </a:rPr>
              <a:t>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 fundamental design method in software engineering that applies in numerous situations</a:t>
            </a:r>
          </a:p>
          <a:p>
            <a:r>
              <a:rPr lang="en-US" dirty="0"/>
              <a:t>Is the only way to address large-scale problems</a:t>
            </a:r>
          </a:p>
          <a:p>
            <a:r>
              <a:rPr lang="en-US" dirty="0"/>
              <a:t>Helps increase the ability to develop the software in parallel</a:t>
            </a:r>
          </a:p>
          <a:p>
            <a:r>
              <a:rPr lang="en-US" dirty="0"/>
              <a:t>Necessary precision frequently leads to the need to clarify other aspects of the design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32200"/>
                </a:solidFill>
              </a:rPr>
              <a:t>Weaknesses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Often degenerates into unprincipled discussion</a:t>
            </a:r>
          </a:p>
          <a:p>
            <a:r>
              <a:rPr lang="en-US" dirty="0"/>
              <a:t>Certain concerns remain crosscutting, meaning that an ‘ideal’ decomposition cannot be attained</a:t>
            </a:r>
          </a:p>
          <a:p>
            <a:r>
              <a:rPr lang="en-US" dirty="0"/>
              <a:t>Can be very labor intensive</a:t>
            </a:r>
          </a:p>
          <a:p>
            <a:r>
              <a:rPr lang="en-US" dirty="0"/>
              <a:t>Can remain subjective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79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2BBF-0B98-453C-B741-B56EE031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Practice: </a:t>
            </a:r>
            <a:r>
              <a:rPr lang="en-US" dirty="0" err="1"/>
              <a:t>frietwagens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AFFE3-3540-431E-BAE0-38D9D14AE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2865C-E86C-416A-A965-8C93FF62BD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BBC71-1108-4FA8-AC84-BB38590D3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A6EAB-07AD-4027-9269-270DC43F06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0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Architecture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“The conceptual core”</a:t>
            </a:r>
          </a:p>
          <a:p>
            <a:endParaRPr lang="en-US" dirty="0"/>
          </a:p>
          <a:p>
            <a:r>
              <a:rPr lang="en-US" dirty="0"/>
              <a:t>“That what really makes it work”</a:t>
            </a:r>
          </a:p>
          <a:p>
            <a:endParaRPr lang="en-US" dirty="0"/>
          </a:p>
          <a:p>
            <a:r>
              <a:rPr lang="en-US" dirty="0"/>
              <a:t>“Principal set of design decisions”</a:t>
            </a:r>
          </a:p>
          <a:p>
            <a:endParaRPr lang="en-US" dirty="0"/>
          </a:p>
          <a:p>
            <a:r>
              <a:rPr lang="en-US" dirty="0"/>
              <a:t>“Essence of the solution”</a:t>
            </a:r>
          </a:p>
        </p:txBody>
      </p:sp>
    </p:spTree>
    <p:extLst>
      <p:ext uri="{BB962C8B-B14F-4D97-AF65-F5344CB8AC3E}">
        <p14:creationId xmlns:p14="http://schemas.microsoft.com/office/powerpoint/2010/main" val="779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Content Placeholder 3" descr="2012-02-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11698" y="1371600"/>
            <a:ext cx="6120603" cy="4525963"/>
          </a:xfrm>
        </p:spPr>
      </p:pic>
    </p:spTree>
    <p:extLst>
      <p:ext uri="{BB962C8B-B14F-4D97-AF65-F5344CB8AC3E}">
        <p14:creationId xmlns:p14="http://schemas.microsoft.com/office/powerpoint/2010/main" val="340466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 descr="Fig4-5SenseComputeContr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67385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2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389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0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B5A5-DF79-4FB5-BE0A-6CCF7E33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1026" name="Picture 2" descr="https://i1.wp.com/anahaw128.wikispaces.com/file/view/formal_ERD_%281%29.jpg/308919706/720x517/formal_ERD_%281%29.jpg?resize=720%2C517&amp;ssl=1">
            <a:extLst>
              <a:ext uri="{FF2B5EF4-FFF2-40B4-BE49-F238E27FC236}">
                <a16:creationId xmlns:a16="http://schemas.microsoft.com/office/drawing/2014/main" id="{9F7607FB-E5DE-4DA8-8417-FFA0DA9FD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66788"/>
            <a:ext cx="68580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16078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3654</TotalTime>
  <Words>675</Words>
  <Application>Microsoft Office PowerPoint</Application>
  <PresentationFormat>On-screen Show (4:3)</PresentationFormat>
  <Paragraphs>193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SDCL</vt:lpstr>
      <vt:lpstr>Informatics 121 Software Design I</vt:lpstr>
      <vt:lpstr>Discussion</vt:lpstr>
      <vt:lpstr>Today’s lecture</vt:lpstr>
      <vt:lpstr>Architecture</vt:lpstr>
      <vt:lpstr>Architecture</vt:lpstr>
      <vt:lpstr>Architecture</vt:lpstr>
      <vt:lpstr>Architecture</vt:lpstr>
      <vt:lpstr>Architecture</vt:lpstr>
      <vt:lpstr>Architecture</vt:lpstr>
      <vt:lpstr>Architecture</vt:lpstr>
      <vt:lpstr>Software design methods</vt:lpstr>
      <vt:lpstr>Decomposition</vt:lpstr>
      <vt:lpstr>Procedure</vt:lpstr>
      <vt:lpstr>Example: determine criteria by which to…</vt:lpstr>
      <vt:lpstr>Example: determine the parts by applying the…</vt:lpstr>
      <vt:lpstr>Example: determine the parts by applying the…</vt:lpstr>
      <vt:lpstr>Example: determine the parts by applying the…</vt:lpstr>
      <vt:lpstr>Example: identify the interfaces…</vt:lpstr>
      <vt:lpstr>Example: identify the interfaces…</vt:lpstr>
      <vt:lpstr>Typical notation: diagram</vt:lpstr>
      <vt:lpstr>Typical notation: API specification</vt:lpstr>
      <vt:lpstr>Criteria for successful use</vt:lpstr>
      <vt:lpstr>Strengths and weaknesses</vt:lpstr>
      <vt:lpstr>Practice: frietwagens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660</cp:revision>
  <cp:lastPrinted>2017-12-04T20:35:18Z</cp:lastPrinted>
  <dcterms:created xsi:type="dcterms:W3CDTF">2011-04-22T07:09:34Z</dcterms:created>
  <dcterms:modified xsi:type="dcterms:W3CDTF">2017-12-04T21:16:47Z</dcterms:modified>
</cp:coreProperties>
</file>