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2" r:id="rId2"/>
    <p:sldId id="383" r:id="rId3"/>
    <p:sldId id="406" r:id="rId4"/>
    <p:sldId id="405" r:id="rId5"/>
    <p:sldId id="407" r:id="rId6"/>
    <p:sldId id="408" r:id="rId7"/>
    <p:sldId id="409" r:id="rId8"/>
    <p:sldId id="410" r:id="rId9"/>
    <p:sldId id="411" r:id="rId10"/>
    <p:sldId id="427" r:id="rId11"/>
    <p:sldId id="310" r:id="rId12"/>
    <p:sldId id="311" r:id="rId13"/>
    <p:sldId id="312" r:id="rId14"/>
    <p:sldId id="313" r:id="rId15"/>
    <p:sldId id="314" r:id="rId16"/>
    <p:sldId id="315" r:id="rId17"/>
    <p:sldId id="398" r:id="rId18"/>
    <p:sldId id="399" r:id="rId19"/>
    <p:sldId id="400" r:id="rId20"/>
    <p:sldId id="308" r:id="rId21"/>
    <p:sldId id="323" r:id="rId22"/>
    <p:sldId id="261" r:id="rId23"/>
    <p:sldId id="324" r:id="rId24"/>
    <p:sldId id="402" r:id="rId25"/>
    <p:sldId id="260" r:id="rId26"/>
    <p:sldId id="319" r:id="rId27"/>
    <p:sldId id="322" r:id="rId28"/>
    <p:sldId id="401" r:id="rId29"/>
    <p:sldId id="318" r:id="rId30"/>
    <p:sldId id="321" r:id="rId31"/>
    <p:sldId id="264" r:id="rId32"/>
    <p:sldId id="404" r:id="rId33"/>
    <p:sldId id="374" r:id="rId34"/>
    <p:sldId id="375" r:id="rId35"/>
    <p:sldId id="377" r:id="rId36"/>
    <p:sldId id="378" r:id="rId37"/>
    <p:sldId id="379" r:id="rId38"/>
    <p:sldId id="380" r:id="rId39"/>
    <p:sldId id="381" r:id="rId40"/>
    <p:sldId id="394" r:id="rId41"/>
    <p:sldId id="395" r:id="rId42"/>
    <p:sldId id="397" r:id="rId43"/>
    <p:sldId id="351" r:id="rId44"/>
    <p:sldId id="365" r:id="rId45"/>
    <p:sldId id="366" r:id="rId46"/>
    <p:sldId id="390" r:id="rId47"/>
    <p:sldId id="391" r:id="rId48"/>
    <p:sldId id="392" r:id="rId49"/>
    <p:sldId id="304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12" r:id="rId59"/>
    <p:sldId id="426" r:id="rId60"/>
    <p:sldId id="414" r:id="rId61"/>
    <p:sldId id="417" r:id="rId62"/>
    <p:sldId id="416" r:id="rId63"/>
    <p:sldId id="415" r:id="rId64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>
        <p:scale>
          <a:sx n="125" d="100"/>
          <a:sy n="125" d="100"/>
        </p:scale>
        <p:origin x="7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8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BFCE-48F2-4659-B728-B9D3F2C8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F040-225C-400C-AA89-9FCDF073BE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externalized representation used to further a design project</a:t>
            </a:r>
          </a:p>
          <a:p>
            <a:pPr lvl="1"/>
            <a:r>
              <a:rPr lang="en-US" dirty="0"/>
              <a:t>goals, constraints, assumptions, ideas, decisions</a:t>
            </a:r>
          </a:p>
          <a:p>
            <a:pPr lvl="1"/>
            <a:r>
              <a:rPr lang="en-US" dirty="0"/>
              <a:t>design problem, design solution, or both</a:t>
            </a:r>
          </a:p>
          <a:p>
            <a:pPr lvl="1"/>
            <a:r>
              <a:rPr lang="en-US" dirty="0"/>
              <a:t>partial or complete</a:t>
            </a:r>
          </a:p>
          <a:p>
            <a:pPr lvl="1"/>
            <a:r>
              <a:rPr lang="en-US" dirty="0"/>
              <a:t>fluid or frozen</a:t>
            </a:r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5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0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  <a:p>
            <a:endParaRPr lang="en-US" dirty="0"/>
          </a:p>
          <a:p>
            <a:r>
              <a:rPr lang="en-US" dirty="0"/>
              <a:t>Design artifacts</a:t>
            </a:r>
          </a:p>
          <a:p>
            <a:endParaRPr lang="en-US" dirty="0"/>
          </a:p>
          <a:p>
            <a:r>
              <a:rPr lang="en-US" dirty="0"/>
              <a:t>Design notations</a:t>
            </a:r>
          </a:p>
          <a:p>
            <a:endParaRPr lang="en-US" dirty="0"/>
          </a:p>
          <a:p>
            <a:r>
              <a:rPr lang="en-US" dirty="0"/>
              <a:t>Expert behaviors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Design studio 2</a:t>
            </a:r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design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artifacts to </a:t>
            </a:r>
            <a:r>
              <a:rPr lang="en-US" i="1" dirty="0"/>
              <a:t>think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talk</a:t>
            </a:r>
          </a:p>
          <a:p>
            <a:endParaRPr lang="en-US" dirty="0"/>
          </a:p>
          <a:p>
            <a:r>
              <a:rPr lang="en-US" dirty="0"/>
              <a:t>Design artifacts to </a:t>
            </a:r>
            <a:r>
              <a:rPr lang="en-US" i="1" dirty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3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design artifact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/>
              <a:t>Talking design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material up to and including today</a:t>
            </a:r>
          </a:p>
          <a:p>
            <a:endParaRPr lang="en-US" dirty="0"/>
          </a:p>
          <a:p>
            <a:r>
              <a:rPr lang="en-US" dirty="0"/>
              <a:t>Closed book; bring pen/pencil/eraser</a:t>
            </a:r>
          </a:p>
          <a:p>
            <a:endParaRPr lang="en-US" dirty="0"/>
          </a:p>
          <a:p>
            <a:r>
              <a:rPr lang="en-US" dirty="0"/>
              <a:t>Theory and practice</a:t>
            </a:r>
          </a:p>
        </p:txBody>
      </p:sp>
    </p:spTree>
    <p:extLst>
      <p:ext uri="{BB962C8B-B14F-4D97-AF65-F5344CB8AC3E}">
        <p14:creationId xmlns:p14="http://schemas.microsoft.com/office/powerpoint/2010/main" val="159147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 design artifact</a:t>
            </a:r>
          </a:p>
        </p:txBody>
      </p:sp>
      <p:pic>
        <p:nvPicPr>
          <p:cNvPr id="1026" name="Picture 2" descr="Image result for ER diagram">
            <a:extLst>
              <a:ext uri="{FF2B5EF4-FFF2-40B4-BE49-F238E27FC236}">
                <a16:creationId xmlns:a16="http://schemas.microsoft.com/office/drawing/2014/main" id="{F2ACCEB5-70BE-49B7-9BBE-7D7EC718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2967" r="1667" b="7009"/>
          <a:stretch/>
        </p:blipFill>
        <p:spPr bwMode="auto">
          <a:xfrm>
            <a:off x="685800" y="1371600"/>
            <a:ext cx="800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4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abstraction is formed by reducing the information content of a concept or an observable phenomenon, typically to retain only information which is relevant for a particular purpose</a:t>
            </a:r>
          </a:p>
          <a:p>
            <a:pPr lvl="1"/>
            <a:r>
              <a:rPr lang="en-US" dirty="0"/>
              <a:t>choice of what to include</a:t>
            </a:r>
          </a:p>
          <a:p>
            <a:pPr lvl="1"/>
            <a:r>
              <a:rPr lang="en-US" dirty="0"/>
              <a:t>choice of what not to include</a:t>
            </a:r>
          </a:p>
          <a:p>
            <a:pPr lvl="1"/>
            <a:endParaRPr lang="en-US" dirty="0"/>
          </a:p>
          <a:p>
            <a:r>
              <a:rPr lang="en-US" dirty="0"/>
              <a:t>Each abstraction makes some information readily available at the expense of obscuring </a:t>
            </a:r>
            <a:r>
              <a:rPr lang="en-US"/>
              <a:t>or removing other </a:t>
            </a:r>
            <a:r>
              <a:rPr lang="en-US" dirty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</a:t>
            </a:r>
          </a:p>
        </p:txBody>
      </p:sp>
      <p:pic>
        <p:nvPicPr>
          <p:cNvPr id="3074" name="Picture 2" descr="http://www.reindeer-design.com/images/cad_dra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23"/>
            <a:ext cx="6667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1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pic>
        <p:nvPicPr>
          <p:cNvPr id="7170" name="Picture 2" descr="http://2.bp.blogspot.com/_Ajck7kEtyo4/TKmaYRod_nI/AAAAAAAAAHI/xXgOetgwtlY/s400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45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engineering diagram</a:t>
            </a:r>
          </a:p>
        </p:txBody>
      </p:sp>
      <p:pic>
        <p:nvPicPr>
          <p:cNvPr id="2050" name="Picture 2" descr="http://www.ducray.com.au/Portfolio/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8" y="1676400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pic>
        <p:nvPicPr>
          <p:cNvPr id="8194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8" y="1416657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3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sketch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92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9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The definition of design used in Informatics 121 is:</a:t>
            </a:r>
          </a:p>
        </p:txBody>
      </p:sp>
    </p:spTree>
    <p:extLst>
      <p:ext uri="{BB962C8B-B14F-4D97-AF65-F5344CB8AC3E}">
        <p14:creationId xmlns:p14="http://schemas.microsoft.com/office/powerpoint/2010/main" val="337611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mock-up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en-US" i="1" dirty="0" err="1">
                <a:solidFill>
                  <a:srgbClr val="FF0000"/>
                </a:solidFill>
              </a:rPr>
              <a:t>balsamiq</a:t>
            </a:r>
            <a:r>
              <a:rPr lang="en-US" i="1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69644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31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design notation offers a language for specifying certain aspects of a design artifact</a:t>
            </a:r>
          </a:p>
          <a:p>
            <a:pPr lvl="1"/>
            <a:r>
              <a:rPr lang="en-US" dirty="0"/>
              <a:t>textual and/or graphical vocabulary for specifying individual and composite elements</a:t>
            </a:r>
          </a:p>
          <a:p>
            <a:pPr lvl="1"/>
            <a:r>
              <a:rPr lang="en-US" dirty="0"/>
              <a:t>rules governing how individual elements can be combined into composite elements</a:t>
            </a:r>
          </a:p>
          <a:p>
            <a:pPr lvl="1"/>
            <a:r>
              <a:rPr lang="en-US" dirty="0"/>
              <a:t>implicit and/or explicit semantics for giving meaning </a:t>
            </a:r>
          </a:p>
          <a:p>
            <a:pPr lvl="1"/>
            <a:endParaRPr lang="en-US" dirty="0"/>
          </a:p>
          <a:p>
            <a:r>
              <a:rPr lang="en-US" dirty="0"/>
              <a:t>Each design notation is typically suited for a particular domain and a particular purpose</a:t>
            </a:r>
          </a:p>
          <a:p>
            <a:endParaRPr lang="en-US" dirty="0"/>
          </a:p>
          <a:p>
            <a:r>
              <a:rPr lang="en-US" dirty="0"/>
              <a:t>Every design notation invariably introduces abstraction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the-house-plans-guide.com/image-files/blueprint-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041261" cy="4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soluteremodeling.com/images/SymbolsElectr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6131"/>
            <a:ext cx="4267200" cy="2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5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1268" name="Picture 4" descr="http://content.myodesie.com/images/techtransfer.com/wiki/4_Motor_Control_Fundamentals_ne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3" y="914400"/>
            <a:ext cx="4084651" cy="5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1026" name="Picture 2" descr="http://www.conceptdraw.com/How-To-Guide/picture/Entity-relationship-diagram-symbols-Chen-notati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0" y="1810257"/>
            <a:ext cx="5725324" cy="41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8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2050" name="Picture 2" descr="http://www.uwgb.edu/breznayp/images/u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0662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9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notation</a:t>
            </a:r>
          </a:p>
        </p:txBody>
      </p:sp>
      <p:pic>
        <p:nvPicPr>
          <p:cNvPr id="3074" name="Picture 2" descr="http://upload.wikimedia.org/math/6/a/e/6ae270f6bf32afdd113c866546fe0a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10631"/>
            <a:ext cx="5038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22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/>
          </a:bodyPr>
          <a:lstStyle/>
          <a:p>
            <a:r>
              <a:rPr lang="en-US" dirty="0"/>
              <a:t>Considerations in choosing a design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the audience?</a:t>
            </a:r>
          </a:p>
          <a:p>
            <a:endParaRPr lang="en-US" dirty="0"/>
          </a:p>
          <a:p>
            <a:r>
              <a:rPr lang="en-US" dirty="0"/>
              <a:t>What is the objective?</a:t>
            </a:r>
          </a:p>
          <a:p>
            <a:endParaRPr lang="en-US" dirty="0"/>
          </a:p>
          <a:p>
            <a:r>
              <a:rPr lang="en-US" dirty="0"/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33506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Name the four types of design that must be addressed in software design:</a:t>
            </a:r>
          </a:p>
        </p:txBody>
      </p:sp>
    </p:spTree>
    <p:extLst>
      <p:ext uri="{BB962C8B-B14F-4D97-AF65-F5344CB8AC3E}">
        <p14:creationId xmlns:p14="http://schemas.microsoft.com/office/powerpoint/2010/main" val="3324562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044-6F37-472D-A50C-2B77350C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solve simpler problems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4A18A-E5F9-436E-A3DE-9513C826470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2421"/>
          <a:stretch/>
        </p:blipFill>
        <p:spPr bwMode="auto">
          <a:xfrm>
            <a:off x="1981200" y="1143000"/>
            <a:ext cx="4800600" cy="441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77810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AAF-0E8C-4367-8658-9E5C36B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sz="2400" dirty="0"/>
              <a:t>Experts draw the problem as much as they draw the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6D050-9C4F-4CB0-9B0C-BAF55E411A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1143000" y="990600"/>
            <a:ext cx="6695568" cy="49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34960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FC52-B422-4471-A080-08380640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move among levels of abstraction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4EE15-9A81-4B23-A44E-B1F971E8D0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3084"/>
          <a:stretch/>
        </p:blipFill>
        <p:spPr bwMode="auto">
          <a:xfrm>
            <a:off x="1447800" y="1061145"/>
            <a:ext cx="6324600" cy="4793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362197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2A8-F055-48BC-A76C-3775301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Experts go as deep as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832-FE02-4584-B573-D3755AD858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606835" y="1524000"/>
            <a:ext cx="5811721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89528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7F34-1BF5-4DB7-B454-2C08B427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simulate continually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97459-291B-4587-88F1-CC63A764D9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2904"/>
          <a:stretch/>
        </p:blipFill>
        <p:spPr bwMode="auto">
          <a:xfrm>
            <a:off x="1752600" y="1115834"/>
            <a:ext cx="5638800" cy="4576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83258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0CC-931E-4F42-8142-965459B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Experts are alert to evidence that challenges their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46DA-1FD9-4CE4-A8A2-B4A522F56C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4427"/>
          <a:stretch/>
        </p:blipFill>
        <p:spPr bwMode="auto">
          <a:xfrm>
            <a:off x="2286000" y="1047637"/>
            <a:ext cx="4724400" cy="492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56393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CB5-2D1E-43E9-9B04-8DE10BF2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09600"/>
          </a:xfrm>
        </p:spPr>
        <p:txBody>
          <a:bodyPr>
            <a:normAutofit/>
          </a:bodyPr>
          <a:lstStyle/>
          <a:p>
            <a:r>
              <a:rPr lang="en-US" dirty="0"/>
              <a:t>Experts think about what they are not designing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35AD84-AA56-4F8D-92A7-99231E08FB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1520"/>
          <a:stretch/>
        </p:blipFill>
        <p:spPr bwMode="auto">
          <a:xfrm>
            <a:off x="2193337" y="1600200"/>
            <a:ext cx="470335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79208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C7E5-36F3-4A4D-9D04-1DBBC1F2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invest now to save time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D13D9-05FA-4488-98BB-B7CD495725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11047"/>
          <a:stretch/>
        </p:blipFill>
        <p:spPr bwMode="auto">
          <a:xfrm>
            <a:off x="1905000" y="1065251"/>
            <a:ext cx="5418227" cy="48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31784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design prompt we handed out in class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  <a:p>
            <a:endParaRPr lang="en-US" dirty="0"/>
          </a:p>
          <a:p>
            <a:r>
              <a:rPr lang="en-US" dirty="0"/>
              <a:t>Your group will be announced at the start of your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</a:t>
            </a:r>
          </a:p>
          <a:p>
            <a:pPr lvl="1"/>
            <a:r>
              <a:rPr lang="en-US" dirty="0"/>
              <a:t>predicting the future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making tradeoffs</a:t>
            </a:r>
          </a:p>
          <a:p>
            <a:pPr lvl="1"/>
            <a:r>
              <a:rPr lang="en-US" dirty="0"/>
              <a:t>managing bias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accommodating change</a:t>
            </a:r>
          </a:p>
          <a:p>
            <a:pPr lvl="1"/>
            <a:r>
              <a:rPr lang="en-US" dirty="0"/>
              <a:t>balancing cost, quality, and effort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solving a problem, now and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Why do experts prefer to work with others?</a:t>
            </a:r>
          </a:p>
        </p:txBody>
      </p:sp>
    </p:spTree>
    <p:extLst>
      <p:ext uri="{BB962C8B-B14F-4D97-AF65-F5344CB8AC3E}">
        <p14:creationId xmlns:p14="http://schemas.microsoft.com/office/powerpoint/2010/main" val="2377535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solve simpler problems first</a:t>
            </a:r>
          </a:p>
          <a:p>
            <a:pPr lvl="1"/>
            <a:r>
              <a:rPr lang="en-US" dirty="0"/>
              <a:t>draw the problem as much as they draw the solution</a:t>
            </a:r>
          </a:p>
          <a:p>
            <a:pPr lvl="1"/>
            <a:r>
              <a:rPr lang="en-US" dirty="0"/>
              <a:t>move among levels of abstraction</a:t>
            </a:r>
          </a:p>
          <a:p>
            <a:pPr lvl="1"/>
            <a:r>
              <a:rPr lang="en-US" dirty="0"/>
              <a:t>go as deep as needed</a:t>
            </a:r>
          </a:p>
          <a:p>
            <a:pPr lvl="1"/>
            <a:r>
              <a:rPr lang="en-US" dirty="0"/>
              <a:t>simulate continually</a:t>
            </a:r>
          </a:p>
          <a:p>
            <a:pPr lvl="1"/>
            <a:r>
              <a:rPr lang="en-US" dirty="0"/>
              <a:t>are alert to evidence that challenges their theory</a:t>
            </a:r>
          </a:p>
          <a:p>
            <a:pPr lvl="1"/>
            <a:r>
              <a:rPr lang="en-US" dirty="0"/>
              <a:t>think about what they are not designing</a:t>
            </a:r>
          </a:p>
          <a:p>
            <a:pPr lvl="1"/>
            <a:r>
              <a:rPr lang="en-US" dirty="0"/>
              <a:t>invest now to save time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88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</a:t>
            </a:r>
            <a:r>
              <a:rPr lang="en-US" i="1" dirty="0"/>
              <a:t>one </a:t>
            </a:r>
            <a:r>
              <a:rPr lang="en-US" dirty="0"/>
              <a:t>printed copy to class, Thursday November 9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endParaRPr lang="en-US" dirty="0"/>
          </a:p>
          <a:p>
            <a:r>
              <a:rPr lang="en-US" dirty="0"/>
              <a:t>No extensions, not even for reduced points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76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3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Name the four types of design that must be addressed in software design:</a:t>
            </a:r>
          </a:p>
        </p:txBody>
      </p:sp>
    </p:spTree>
    <p:extLst>
      <p:ext uri="{BB962C8B-B14F-4D97-AF65-F5344CB8AC3E}">
        <p14:creationId xmlns:p14="http://schemas.microsoft.com/office/powerpoint/2010/main" val="41043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Suppose you are to design a new web app that allows anyone to track any flight, its departure and destination airport, where it currently is in route, and its anticipated arrival time.  List a possible goal, constraint, assumption, decision, and idea for the web app </a:t>
            </a:r>
            <a:r>
              <a:rPr lang="en-US" i="1" dirty="0"/>
              <a:t>as related to application design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807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CB3-86C9-4CF0-A94A-CF02D36D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2CEA-73D4-4A09-B247-0EDF4334F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Suppose you are to design a new application that monitors all food trucks in Orange County, what they serve, where they are, and where they will be.  Using the </a:t>
            </a:r>
            <a:r>
              <a:rPr lang="en-US" dirty="0" err="1"/>
              <a:t>mindmap</a:t>
            </a:r>
            <a:r>
              <a:rPr lang="en-US" dirty="0"/>
              <a:t> design method, perform a small brainstorming session (25-30 nodes) surrounding an important question that would help you make progress on the essence of this design problem:</a:t>
            </a:r>
          </a:p>
        </p:txBody>
      </p:sp>
    </p:spTree>
    <p:extLst>
      <p:ext uri="{BB962C8B-B14F-4D97-AF65-F5344CB8AC3E}">
        <p14:creationId xmlns:p14="http://schemas.microsoft.com/office/powerpoint/2010/main" val="4210900838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4613</TotalTime>
  <Words>823</Words>
  <Application>Microsoft Office PowerPoint</Application>
  <PresentationFormat>On-screen Show (4:3)</PresentationFormat>
  <Paragraphs>158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SDCL</vt:lpstr>
      <vt:lpstr>Informatics 121 Software Design I</vt:lpstr>
      <vt:lpstr>Today’s lecture</vt:lpstr>
      <vt:lpstr>Midterm</vt:lpstr>
      <vt:lpstr>Sample question</vt:lpstr>
      <vt:lpstr>Sample question</vt:lpstr>
      <vt:lpstr>Sample question</vt:lpstr>
      <vt:lpstr>Sample question</vt:lpstr>
      <vt:lpstr>Sample question</vt:lpstr>
      <vt:lpstr>Sample question</vt:lpstr>
      <vt:lpstr>Questions?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Prescribing design artifact</vt:lpstr>
      <vt:lpstr>Abstraction</vt:lpstr>
      <vt:lpstr>Floor plan</vt:lpstr>
      <vt:lpstr>Page layout</vt:lpstr>
      <vt:lpstr>Mechanical engineering diagram</vt:lpstr>
      <vt:lpstr>Schematic</vt:lpstr>
      <vt:lpstr>Product sketch</vt:lpstr>
      <vt:lpstr>Model</vt:lpstr>
      <vt:lpstr>Class diagram</vt:lpstr>
      <vt:lpstr>User interface mock-up</vt:lpstr>
      <vt:lpstr>Sequence diagram</vt:lpstr>
      <vt:lpstr>Design notation</vt:lpstr>
      <vt:lpstr>Example notation</vt:lpstr>
      <vt:lpstr>Example notation</vt:lpstr>
      <vt:lpstr>Example notation</vt:lpstr>
      <vt:lpstr>Example notation</vt:lpstr>
      <vt:lpstr>Example notation</vt:lpstr>
      <vt:lpstr>Considerations in choosing a design notation</vt:lpstr>
      <vt:lpstr>Experts solve simpler problems first</vt:lpstr>
      <vt:lpstr>Experts draw the problem as much as they draw the solution</vt:lpstr>
      <vt:lpstr>Experts move among levels of abstraction</vt:lpstr>
      <vt:lpstr>Experts go as deep as needed</vt:lpstr>
      <vt:lpstr>Experts simulate continually</vt:lpstr>
      <vt:lpstr>Experts are alert to evidence that challenges their theory</vt:lpstr>
      <vt:lpstr>Experts think about what they are not designing</vt:lpstr>
      <vt:lpstr>Experts invest now to save time later</vt:lpstr>
      <vt:lpstr>Design studio 2 (part 1)</vt:lpstr>
      <vt:lpstr>Design studio 2 (part 1)</vt:lpstr>
      <vt:lpstr>Design studio 2 (part 1)</vt:lpstr>
      <vt:lpstr>Design studio 2 (part 1)</vt:lpstr>
      <vt:lpstr>Design studio 2 (part 1)</vt:lpstr>
      <vt:lpstr>Design studio 2 (part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691</cp:revision>
  <cp:lastPrinted>2013-07-05T19:57:41Z</cp:lastPrinted>
  <dcterms:created xsi:type="dcterms:W3CDTF">2011-04-22T07:09:34Z</dcterms:created>
  <dcterms:modified xsi:type="dcterms:W3CDTF">2017-10-26T05:52:22Z</dcterms:modified>
</cp:coreProperties>
</file>