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258" r:id="rId4"/>
    <p:sldId id="300" r:id="rId5"/>
    <p:sldId id="294" r:id="rId6"/>
    <p:sldId id="290" r:id="rId7"/>
    <p:sldId id="295" r:id="rId8"/>
    <p:sldId id="292" r:id="rId9"/>
    <p:sldId id="293" r:id="rId10"/>
    <p:sldId id="291" r:id="rId11"/>
    <p:sldId id="298" r:id="rId12"/>
    <p:sldId id="296" r:id="rId13"/>
    <p:sldId id="297" r:id="rId14"/>
    <p:sldId id="286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696" autoAdjust="0"/>
    <p:restoredTop sz="94660"/>
  </p:normalViewPr>
  <p:slideViewPr>
    <p:cSldViewPr>
      <p:cViewPr varScale="1">
        <p:scale>
          <a:sx n="120" d="100"/>
          <a:sy n="120" d="100"/>
        </p:scale>
        <p:origin x="942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Guido </a:t>
            </a:r>
            <a:r>
              <a:rPr lang="en-US" dirty="0" err="1"/>
              <a:t>Zockoll</a:t>
            </a:r>
            <a:r>
              <a:rPr lang="en-US" dirty="0"/>
              <a:t>, Axel </a:t>
            </a:r>
            <a:r>
              <a:rPr lang="en-US" dirty="0" err="1"/>
              <a:t>Scheithauer</a:t>
            </a:r>
            <a:r>
              <a:rPr lang="en-US" dirty="0"/>
              <a:t> &amp; Marcel </a:t>
            </a:r>
            <a:r>
              <a:rPr lang="en-US" dirty="0" err="1"/>
              <a:t>Douwe</a:t>
            </a:r>
            <a:r>
              <a:rPr lang="en-US" dirty="0"/>
              <a:t> Dekker (</a:t>
            </a:r>
            <a:r>
              <a:rPr lang="en-US" dirty="0" err="1"/>
              <a:t>Mdd</a:t>
            </a:r>
            <a:r>
              <a:rPr lang="en-US" dirty="0"/>
              <a:t>) - Translation and update of File:OO-historie-2.svg by </a:t>
            </a:r>
            <a:r>
              <a:rPr lang="en-US" dirty="0" err="1"/>
              <a:t>AxelScheithauer</a:t>
            </a:r>
            <a:r>
              <a:rPr lang="en-US" dirty="0"/>
              <a:t>, </a:t>
            </a:r>
            <a:r>
              <a:rPr lang="en-US" dirty="0" err="1"/>
              <a:t>Okt</a:t>
            </a:r>
            <a:r>
              <a:rPr lang="en-US" dirty="0"/>
              <a:t> 6, 2009, CC BY-SA 3.0, https://commons.wikimedia.org/w/index.php?curid=23052855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4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</a:t>
            </a:r>
            <a:r>
              <a:rPr lang="en-US" baseline="0" dirty="0"/>
              <a:t> an update to the first UML diagram made to look nicer and incorporate the comments.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10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9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2A47-5938-437F-AD9E-71C07DC0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1026" name="Picture 2" descr="https://d2slcw3kip6qmk.cloudfront.net/marketing/pages/chart/what-is-a-class-diagram-in-UML/UML_class_diagram_example3-800x786.png">
            <a:extLst>
              <a:ext uri="{FF2B5EF4-FFF2-40B4-BE49-F238E27FC236}">
                <a16:creationId xmlns:a16="http://schemas.microsoft.com/office/drawing/2014/main" id="{A2C97CA2-CDF9-4111-AA4D-7697DC795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7116" r="566" b="-818"/>
          <a:stretch/>
        </p:blipFill>
        <p:spPr bwMode="auto">
          <a:xfrm>
            <a:off x="1524000" y="762000"/>
            <a:ext cx="6201015" cy="57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3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3413-4851-4847-858F-827CA197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1-04-04.png">
            <a:extLst>
              <a:ext uri="{FF2B5EF4-FFF2-40B4-BE49-F238E27FC236}">
                <a16:creationId xmlns:a16="http://schemas.microsoft.com/office/drawing/2014/main" id="{E7A547A1-3B20-4686-A817-7AB263EF1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347" y="1447800"/>
            <a:ext cx="59293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2-02-0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71600"/>
            <a:ext cx="8229600" cy="4365637"/>
          </a:xfrm>
        </p:spPr>
      </p:pic>
    </p:spTree>
    <p:extLst>
      <p:ext uri="{BB962C8B-B14F-4D97-AF65-F5344CB8AC3E}">
        <p14:creationId xmlns:p14="http://schemas.microsoft.com/office/powerpoint/2010/main" val="263652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pic>
        <p:nvPicPr>
          <p:cNvPr id="1028" name="Picture 4" descr="https://cdn-images-1.medium.com/max/1600/1*S_gtor-yB_k4XlWy5LJqbQ.jpeg">
            <a:extLst>
              <a:ext uri="{FF2B5EF4-FFF2-40B4-BE49-F238E27FC236}">
                <a16:creationId xmlns:a16="http://schemas.microsoft.com/office/drawing/2014/main" id="{F364C304-410A-4459-A15E-BF33525F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276600" cy="21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3.amazonaws.com/foodspotting-ec2/reviews/2167620/thumb_600.jpg?1344076939">
            <a:extLst>
              <a:ext uri="{FF2B5EF4-FFF2-40B4-BE49-F238E27FC236}">
                <a16:creationId xmlns:a16="http://schemas.microsoft.com/office/drawing/2014/main" id="{4408718F-7FC5-4504-B169-737BDBF9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14" y="2003802"/>
            <a:ext cx="2414243" cy="24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86/15/49/861549612bc1734e5d2c537bf8b8778f.jpg">
            <a:extLst>
              <a:ext uri="{FF2B5EF4-FFF2-40B4-BE49-F238E27FC236}">
                <a16:creationId xmlns:a16="http://schemas.microsoft.com/office/drawing/2014/main" id="{096A7F97-D7EA-4051-BE8A-1342B214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71" y="3244572"/>
            <a:ext cx="3198414" cy="24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jetsettingfools.com/wp-content/uploads/2016/01/Dutch-Cuisine-Patatje-Oorlog-War-Fries.jpg">
            <a:extLst>
              <a:ext uri="{FF2B5EF4-FFF2-40B4-BE49-F238E27FC236}">
                <a16:creationId xmlns:a16="http://schemas.microsoft.com/office/drawing/2014/main" id="{65626AD5-069D-472A-BD2F-12BD4280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2997"/>
            <a:ext cx="2744153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6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58C0-2B83-43B0-BE3F-A8825C2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pic>
        <p:nvPicPr>
          <p:cNvPr id="5122" name="Picture 2" descr="http://www.defrietwagen.nl/images/slideshow/frietwagen-3.jpg">
            <a:extLst>
              <a:ext uri="{FF2B5EF4-FFF2-40B4-BE49-F238E27FC236}">
                <a16:creationId xmlns:a16="http://schemas.microsoft.com/office/drawing/2014/main" id="{5683DFB3-30BC-43D8-9DBD-FB8AAA18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2988786" cy="19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1.staticflickr.com/9/8522/8453816390_af7641c399_b.jpg">
            <a:extLst>
              <a:ext uri="{FF2B5EF4-FFF2-40B4-BE49-F238E27FC236}">
                <a16:creationId xmlns:a16="http://schemas.microsoft.com/office/drawing/2014/main" id="{25C4F3E4-191A-42D5-B47C-5FCFB48F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2990477" cy="19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1.staticflickr.com/7/6165/6266246732_150850edcf_b.jpg">
            <a:extLst>
              <a:ext uri="{FF2B5EF4-FFF2-40B4-BE49-F238E27FC236}">
                <a16:creationId xmlns:a16="http://schemas.microsoft.com/office/drawing/2014/main" id="{CF91808F-2A5F-49D1-8CAB-B9FAA8F8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02010"/>
            <a:ext cx="2988786" cy="224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arm5.static.flickr.com/4270/34012188793_4374059b2a_b.jpg">
            <a:extLst>
              <a:ext uri="{FF2B5EF4-FFF2-40B4-BE49-F238E27FC236}">
                <a16:creationId xmlns:a16="http://schemas.microsoft.com/office/drawing/2014/main" id="{1FD701D2-846E-486D-B58C-6BE899D7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297611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04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77BAD-F7B1-47C2-90C7-A1E7F3E1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449"/>
            <a:ext cx="9144000" cy="4785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158C0-2B83-43B0-BE3F-A8825C2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</p:spTree>
    <p:extLst>
      <p:ext uri="{BB962C8B-B14F-4D97-AF65-F5344CB8AC3E}">
        <p14:creationId xmlns:p14="http://schemas.microsoft.com/office/powerpoint/2010/main" val="4084533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CFC0-AC87-4051-AD81-B0A86AD2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1E44-7A35-49C4-A6E4-DFF14483F4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Multiple </a:t>
            </a:r>
            <a:r>
              <a:rPr lang="en-US" dirty="0" err="1"/>
              <a:t>frietwagens</a:t>
            </a:r>
            <a:endParaRPr lang="en-US" dirty="0"/>
          </a:p>
          <a:p>
            <a:endParaRPr lang="en-US" dirty="0"/>
          </a:p>
          <a:p>
            <a:r>
              <a:rPr lang="en-US" dirty="0"/>
              <a:t>Multiple employees</a:t>
            </a:r>
          </a:p>
          <a:p>
            <a:endParaRPr lang="en-US" dirty="0"/>
          </a:p>
          <a:p>
            <a:r>
              <a:rPr lang="en-US" dirty="0"/>
              <a:t>Varied menus</a:t>
            </a:r>
          </a:p>
          <a:p>
            <a:endParaRPr lang="en-US" dirty="0"/>
          </a:p>
          <a:p>
            <a:r>
              <a:rPr lang="en-US" dirty="0"/>
              <a:t>Varied pricing </a:t>
            </a:r>
          </a:p>
          <a:p>
            <a:pPr lvl="1"/>
            <a:r>
              <a:rPr lang="en-US" dirty="0"/>
              <a:t>with ‘grouping’</a:t>
            </a:r>
          </a:p>
          <a:p>
            <a:pPr lvl="1"/>
            <a:r>
              <a:rPr lang="en-US" dirty="0"/>
              <a:t>I owe </a:t>
            </a:r>
            <a:r>
              <a:rPr lang="en-US" dirty="0" err="1"/>
              <a:t>you’s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Inventory</a:t>
            </a:r>
          </a:p>
          <a:p>
            <a:endParaRPr lang="en-US" dirty="0"/>
          </a:p>
          <a:p>
            <a:r>
              <a:rPr lang="en-US" dirty="0"/>
              <a:t>Different reports</a:t>
            </a:r>
          </a:p>
        </p:txBody>
      </p:sp>
    </p:spTree>
    <p:extLst>
      <p:ext uri="{BB962C8B-B14F-4D97-AF65-F5344CB8AC3E}">
        <p14:creationId xmlns:p14="http://schemas.microsoft.com/office/powerpoint/2010/main" val="246326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9FBA-AEF8-4026-A5A3-E27A951C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E1F5-8CC2-438A-9A60-69129241A4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will be discussion this Friday</a:t>
            </a:r>
          </a:p>
          <a:p>
            <a:endParaRPr lang="en-US" dirty="0"/>
          </a:p>
          <a:p>
            <a:r>
              <a:rPr lang="en-US" dirty="0"/>
              <a:t>Midterm is this Tuesday, November 6</a:t>
            </a:r>
          </a:p>
          <a:p>
            <a:endParaRPr lang="en-US" dirty="0"/>
          </a:p>
          <a:p>
            <a:r>
              <a:rPr lang="en-US" i="1" dirty="0"/>
              <a:t>Bring your student ID, we will be checking it</a:t>
            </a:r>
          </a:p>
        </p:txBody>
      </p:sp>
    </p:spTree>
    <p:extLst>
      <p:ext uri="{BB962C8B-B14F-4D97-AF65-F5344CB8AC3E}">
        <p14:creationId xmlns:p14="http://schemas.microsoft.com/office/powerpoint/2010/main" val="307328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 studio 2</a:t>
            </a:r>
          </a:p>
          <a:p>
            <a:endParaRPr lang="en-US" dirty="0"/>
          </a:p>
          <a:p>
            <a:r>
              <a:rPr lang="en-US" dirty="0"/>
              <a:t>Unified Modeling Language (UML)</a:t>
            </a:r>
          </a:p>
          <a:p>
            <a:endParaRPr lang="en-US" dirty="0"/>
          </a:p>
          <a:p>
            <a:r>
              <a:rPr lang="en-US" dirty="0"/>
              <a:t>Design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7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81CA-E0A7-4C62-AAC1-D1B5765E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(some) software design notations</a:t>
            </a:r>
          </a:p>
        </p:txBody>
      </p:sp>
      <p:pic>
        <p:nvPicPr>
          <p:cNvPr id="4098" name="Picture 2" descr="https://upload.wikimedia.org/wikipedia/commons/thumb/d/d1/OO_Modeling_languages_history.jpg/1920px-OO_Modeling_languages_history.jpg">
            <a:extLst>
              <a:ext uri="{FF2B5EF4-FFF2-40B4-BE49-F238E27FC236}">
                <a16:creationId xmlns:a16="http://schemas.microsoft.com/office/drawing/2014/main" id="{BC68DEB9-38E3-4C59-82D5-F0EE105F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20829" cy="47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9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class diagrams</a:t>
            </a:r>
          </a:p>
        </p:txBody>
      </p:sp>
      <p:pic>
        <p:nvPicPr>
          <p:cNvPr id="2050" name="Picture 2" descr="http://www.uwgb.edu/breznayp/images/u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88066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7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B47D-036C-457A-B73B-21DAB088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Association, aggregation, composition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A321-0B32-4DB2-A0B6-3ECCC31FFD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Association </a:t>
            </a:r>
          </a:p>
          <a:p>
            <a:pPr lvl="1"/>
            <a:r>
              <a:rPr lang="en-US" dirty="0"/>
              <a:t>most general kind of relationship</a:t>
            </a:r>
          </a:p>
          <a:p>
            <a:pPr lvl="1"/>
            <a:r>
              <a:rPr lang="en-US" dirty="0"/>
              <a:t>instructor &lt;teaches a&gt; class, kid &lt;plays with a&gt; friend</a:t>
            </a:r>
          </a:p>
          <a:p>
            <a:endParaRPr lang="en-US" dirty="0"/>
          </a:p>
          <a:p>
            <a:r>
              <a:rPr lang="en-US" dirty="0"/>
              <a:t>Aggregation</a:t>
            </a:r>
          </a:p>
          <a:p>
            <a:pPr lvl="1"/>
            <a:r>
              <a:rPr lang="en-US" dirty="0"/>
              <a:t>more specific kind of relationship</a:t>
            </a:r>
          </a:p>
          <a:p>
            <a:pPr lvl="1"/>
            <a:r>
              <a:rPr lang="en-US" dirty="0"/>
              <a:t>has-a relationship, is-a-part-of relationship</a:t>
            </a:r>
          </a:p>
          <a:p>
            <a:pPr lvl="1"/>
            <a:r>
              <a:rPr lang="en-US" dirty="0"/>
              <a:t>child can exist independent of the parent</a:t>
            </a:r>
          </a:p>
          <a:p>
            <a:pPr lvl="1"/>
            <a:r>
              <a:rPr lang="en-US" dirty="0"/>
              <a:t>bird &lt;is-part-of-a&gt; flock, airplane type &lt;has-a&gt; engine model</a:t>
            </a:r>
          </a:p>
          <a:p>
            <a:endParaRPr lang="en-US" dirty="0"/>
          </a:p>
          <a:p>
            <a:r>
              <a:rPr lang="en-US" dirty="0"/>
              <a:t>Composition</a:t>
            </a:r>
          </a:p>
          <a:p>
            <a:pPr lvl="1"/>
            <a:r>
              <a:rPr lang="en-US" dirty="0"/>
              <a:t>more specific yet</a:t>
            </a:r>
          </a:p>
          <a:p>
            <a:pPr lvl="1"/>
            <a:r>
              <a:rPr lang="en-US" dirty="0"/>
              <a:t>consists-of relationship, contains relationship</a:t>
            </a:r>
          </a:p>
          <a:p>
            <a:pPr lvl="1"/>
            <a:r>
              <a:rPr lang="en-US" dirty="0"/>
              <a:t>child cannot exist independent of the parent</a:t>
            </a:r>
          </a:p>
          <a:p>
            <a:pPr lvl="1"/>
            <a:r>
              <a:rPr lang="en-US" dirty="0"/>
              <a:t>house &lt;consists-of a&gt; room, university &lt;contains a&gt; department</a:t>
            </a:r>
          </a:p>
        </p:txBody>
      </p:sp>
    </p:spTree>
    <p:extLst>
      <p:ext uri="{BB962C8B-B14F-4D97-AF65-F5344CB8AC3E}">
        <p14:creationId xmlns:p14="http://schemas.microsoft.com/office/powerpoint/2010/main" val="306362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BFEC-D528-4B25-9F0D-DC26C4E1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2050" name="Picture 2" descr="http://agilemodeling.com/images/models/classDiagramInheritance.jpg">
            <a:extLst>
              <a:ext uri="{FF2B5EF4-FFF2-40B4-BE49-F238E27FC236}">
                <a16:creationId xmlns:a16="http://schemas.microsoft.com/office/drawing/2014/main" id="{E2452E78-C98A-4426-860F-5DD8C335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824038"/>
            <a:ext cx="59817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17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47E4-97B1-4BD6-9E52-6F19A6DB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074" name="Picture 2" descr="http://agilemodeling.com/images/models/classDiagramInitial.jpg">
            <a:extLst>
              <a:ext uri="{FF2B5EF4-FFF2-40B4-BE49-F238E27FC236}">
                <a16:creationId xmlns:a16="http://schemas.microsoft.com/office/drawing/2014/main" id="{47DFF14C-C967-4680-A960-1EECEAA8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24038"/>
            <a:ext cx="64103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87604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2275</TotalTime>
  <Words>261</Words>
  <Application>Microsoft Office PowerPoint</Application>
  <PresentationFormat>On-screen Show (4:3)</PresentationFormat>
  <Paragraphs>63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SDCL</vt:lpstr>
      <vt:lpstr>Informatics 121 Software Design I</vt:lpstr>
      <vt:lpstr>Announcements</vt:lpstr>
      <vt:lpstr>Today</vt:lpstr>
      <vt:lpstr>Design studio 2</vt:lpstr>
      <vt:lpstr>History of (some) software design notations</vt:lpstr>
      <vt:lpstr>UML class diagrams</vt:lpstr>
      <vt:lpstr>Association, aggregation, composition </vt:lpstr>
      <vt:lpstr>UML example</vt:lpstr>
      <vt:lpstr>UML example</vt:lpstr>
      <vt:lpstr>UML example</vt:lpstr>
      <vt:lpstr>UML example</vt:lpstr>
      <vt:lpstr>UML example</vt:lpstr>
      <vt:lpstr>UML example</vt:lpstr>
      <vt:lpstr>French fries and mayonnaise</vt:lpstr>
      <vt:lpstr>French fries and mayonnaise</vt:lpstr>
      <vt:lpstr>French fries and mayonnaise</vt:lpstr>
      <vt:lpstr>French fries and mayonnaise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283</cp:revision>
  <dcterms:created xsi:type="dcterms:W3CDTF">2011-04-22T07:09:34Z</dcterms:created>
  <dcterms:modified xsi:type="dcterms:W3CDTF">2018-10-28T01:51:50Z</dcterms:modified>
</cp:coreProperties>
</file>