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315" r:id="rId4"/>
    <p:sldId id="268" r:id="rId5"/>
    <p:sldId id="316" r:id="rId6"/>
    <p:sldId id="269" r:id="rId7"/>
    <p:sldId id="270" r:id="rId8"/>
    <p:sldId id="272" r:id="rId9"/>
    <p:sldId id="273" r:id="rId10"/>
    <p:sldId id="274" r:id="rId11"/>
    <p:sldId id="275" r:id="rId12"/>
    <p:sldId id="318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320" r:id="rId22"/>
    <p:sldId id="266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9" r:id="rId43"/>
    <p:sldId id="311" r:id="rId44"/>
    <p:sldId id="312" r:id="rId45"/>
    <p:sldId id="313" r:id="rId46"/>
    <p:sldId id="314" r:id="rId47"/>
    <p:sldId id="32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F322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96" autoAdjust="0"/>
    <p:restoredTop sz="94660"/>
  </p:normalViewPr>
  <p:slideViewPr>
    <p:cSldViewPr>
      <p:cViewPr varScale="1">
        <p:scale>
          <a:sx n="120" d="100"/>
          <a:sy n="120" d="100"/>
        </p:scale>
        <p:origin x="94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Tesla Model S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Miles per gallon</c:v>
                </c:pt>
                <c:pt idx="1">
                  <c:v>Range on a single refuel/recharge</c:v>
                </c:pt>
                <c:pt idx="2">
                  <c:v>Number of passengers</c:v>
                </c:pt>
                <c:pt idx="3">
                  <c:v>Number of doors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8.9</c:v>
                </c:pt>
                <c:pt idx="1">
                  <c:v>3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A1-489C-A459-D5E3666497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Toyota Prius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Miles per gallon</c:v>
                </c:pt>
                <c:pt idx="1">
                  <c:v>Range on a single refuel/recharge</c:v>
                </c:pt>
                <c:pt idx="2">
                  <c:v>Number of passengers</c:v>
                </c:pt>
                <c:pt idx="3">
                  <c:v>Number of doors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5.4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A1-489C-A459-D5E3666497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Volkswagen Beetle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Miles per gallon</c:v>
                </c:pt>
                <c:pt idx="1">
                  <c:v>Range on a single refuel/recharge</c:v>
                </c:pt>
                <c:pt idx="2">
                  <c:v>Number of passengers</c:v>
                </c:pt>
                <c:pt idx="3">
                  <c:v>Number of doors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3.2</c:v>
                </c:pt>
                <c:pt idx="1">
                  <c:v>5.94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A1-489C-A459-D5E366649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062872"/>
        <c:axId val="370060128"/>
      </c:radarChart>
      <c:catAx>
        <c:axId val="3700628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70060128"/>
        <c:crosses val="autoZero"/>
        <c:auto val="1"/>
        <c:lblAlgn val="ctr"/>
        <c:lblOffset val="100"/>
        <c:noMultiLvlLbl val="0"/>
      </c:catAx>
      <c:valAx>
        <c:axId val="37006012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370062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F7332-6F3C-43B0-9340-BC8646E52B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V6br-npgfw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d5fA9UQDjE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13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pic>
        <p:nvPicPr>
          <p:cNvPr id="2054" name="Picture 6" descr="http://williambach.files.wordpress.com/2013/04/design-methods-1.jpg?w=8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1905000"/>
            <a:ext cx="1980968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asons.com/Handler1.ashx?Q=80&amp;ID=http://images.contentreserve.com/ImageType-100/0128-1/%7B1FB27072-E384-4AAC-A94A-D10AC580CD4A%7DImg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20" y="1905000"/>
            <a:ext cx="228716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90746" y="1481406"/>
            <a:ext cx="2520315" cy="3895188"/>
            <a:chOff x="3090746" y="1620740"/>
            <a:chExt cx="2520315" cy="3895188"/>
          </a:xfrm>
        </p:grpSpPr>
        <p:pic>
          <p:nvPicPr>
            <p:cNvPr id="2052" name="Picture 4" descr="http://www.designingforhumans.com/.a/6a00d8341c870753ef0168e76691f1970c-800w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746" y="1620740"/>
              <a:ext cx="2520315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www.core.org.cn/mirrors/tudelft/tudelft/ocw.tudelft.nl/typo3temp/pics/20b947974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578" y="3962400"/>
              <a:ext cx="2332651" cy="1553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93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9035" r="25296" b="9742"/>
          <a:stretch/>
        </p:blipFill>
        <p:spPr>
          <a:xfrm rot="-60000">
            <a:off x="2404511" y="1125542"/>
            <a:ext cx="4099345" cy="48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2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7" t="57758" r="3713" b="9387"/>
          <a:stretch/>
        </p:blipFill>
        <p:spPr>
          <a:xfrm rot="10800000">
            <a:off x="1415149" y="1219200"/>
            <a:ext cx="631370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0" b="6777"/>
          <a:stretch/>
        </p:blipFill>
        <p:spPr>
          <a:xfrm>
            <a:off x="337267" y="1066801"/>
            <a:ext cx="4268525" cy="486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1066800"/>
            <a:ext cx="4104860" cy="48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25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3557" r="11136" b="1574"/>
          <a:stretch/>
        </p:blipFill>
        <p:spPr>
          <a:xfrm>
            <a:off x="404191" y="914399"/>
            <a:ext cx="4191000" cy="530009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1681" r="7553"/>
          <a:stretch/>
        </p:blipFill>
        <p:spPr>
          <a:xfrm rot="10800000">
            <a:off x="4595191" y="914399"/>
            <a:ext cx="4038600" cy="53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6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843088"/>
            <a:ext cx="5753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06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design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Each design method suits a specific purpose with respect to the design cycle and overall design project</a:t>
            </a:r>
          </a:p>
          <a:p>
            <a:endParaRPr lang="en-US" dirty="0"/>
          </a:p>
          <a:p>
            <a:r>
              <a:rPr lang="en-US" dirty="0"/>
              <a:t>Each design method expects a certain context for it to lead to optimal results</a:t>
            </a:r>
          </a:p>
          <a:p>
            <a:endParaRPr lang="en-US" dirty="0"/>
          </a:p>
          <a:p>
            <a:r>
              <a:rPr lang="en-US" dirty="0"/>
              <a:t>Applying just one design method rarely suffices (but still may help)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71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decision making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9035" r="25296" b="9742"/>
          <a:stretch/>
        </p:blipFill>
        <p:spPr>
          <a:xfrm rot="-60000">
            <a:off x="2404511" y="1125542"/>
            <a:ext cx="4099345" cy="48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23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unearthing assumptions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0" b="6777"/>
          <a:stretch/>
        </p:blipFill>
        <p:spPr>
          <a:xfrm>
            <a:off x="337267" y="1066801"/>
            <a:ext cx="4268525" cy="486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1066800"/>
            <a:ext cx="4104860" cy="48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63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generating ideas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3557" r="11136" b="1574"/>
          <a:stretch/>
        </p:blipFill>
        <p:spPr>
          <a:xfrm>
            <a:off x="404191" y="914399"/>
            <a:ext cx="4191000" cy="530009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1681" r="7553"/>
          <a:stretch/>
        </p:blipFill>
        <p:spPr>
          <a:xfrm rot="10800000">
            <a:off x="4595191" y="914399"/>
            <a:ext cx="4038600" cy="53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9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methods</a:t>
            </a:r>
          </a:p>
          <a:p>
            <a:endParaRPr lang="en-US" dirty="0"/>
          </a:p>
          <a:p>
            <a:r>
              <a:rPr lang="en-US" dirty="0"/>
              <a:t>Feature comparison</a:t>
            </a:r>
          </a:p>
          <a:p>
            <a:endParaRPr lang="en-US" dirty="0"/>
          </a:p>
          <a:p>
            <a:r>
              <a:rPr lang="en-US" dirty="0"/>
              <a:t>Contextual inquiry (light)</a:t>
            </a:r>
          </a:p>
          <a:p>
            <a:endParaRPr lang="en-US" dirty="0"/>
          </a:p>
          <a:p>
            <a:r>
              <a:rPr lang="en-US" dirty="0"/>
              <a:t>Design studio 2</a:t>
            </a:r>
          </a:p>
        </p:txBody>
      </p:sp>
    </p:spTree>
    <p:extLst>
      <p:ext uri="{BB962C8B-B14F-4D97-AF65-F5344CB8AC3E}">
        <p14:creationId xmlns:p14="http://schemas.microsoft.com/office/powerpoint/2010/main" val="316595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identifying goals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843088"/>
            <a:ext cx="5753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885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methods – magic?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satisfactory experience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plan for realization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rgbClr val="4C4C4C"/>
                  </a:solidFill>
                </a:rPr>
                <a:t>change in the world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 to accomplish?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how does one interact with it?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its conceptual core?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are its implementation details?</a:t>
                </a: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5607726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45837" y="2488409"/>
            <a:ext cx="0" cy="619948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31548" y="3108357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69659" y="2488409"/>
            <a:ext cx="0" cy="619948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55370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993481" y="2488410"/>
            <a:ext cx="0" cy="145448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79192" y="3942890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17303" y="2488410"/>
            <a:ext cx="0" cy="145448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03014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55414" y="248985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64991" y="3942890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50702" y="4562838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88813" y="3942890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503058" y="248985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41169" y="2489851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626880" y="394433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74524" y="3942890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12635" y="3944331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998346" y="4564279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93525" y="248840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79236" y="3108357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517347" y="248840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136457" y="3108357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22168" y="3108356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74568" y="3109798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426968" y="3108052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565079" y="3103422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550790" y="3729195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688901" y="3109247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672499" y="3109247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810610" y="248929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796321" y="2489299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34432" y="2491426"/>
            <a:ext cx="0" cy="2066477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922256" y="4560406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060367" y="3104484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046078" y="3104483"/>
            <a:ext cx="152400" cy="0"/>
          </a:xfrm>
          <a:prstGeom prst="line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296473" y="5029200"/>
            <a:ext cx="1874367" cy="0"/>
          </a:xfrm>
          <a:prstGeom prst="straightConnector1">
            <a:avLst/>
          </a:prstGeom>
          <a:ln w="28575">
            <a:solidFill>
              <a:srgbClr val="F32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31614" y="2606731"/>
            <a:ext cx="1839226" cy="1839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324112" y="2606731"/>
            <a:ext cx="1839226" cy="1839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184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design </a:t>
            </a:r>
            <a:r>
              <a:rPr lang="en-US" dirty="0"/>
              <a:t>methods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33072"/>
              </p:ext>
            </p:extLst>
          </p:nvPr>
        </p:nvGraphicFramePr>
        <p:xfrm>
          <a:off x="108004" y="1295400"/>
          <a:ext cx="8915400" cy="47640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Application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Interaction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Architecture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Implementation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competitive testing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contextual</a:t>
                      </a:r>
                      <a:r>
                        <a:rPr lang="en-US" sz="1200" baseline="0" dirty="0"/>
                        <a:t> inquiry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feature comparison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stakeholder analysis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task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critical incident technique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interaction logging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personas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scenarios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framework assessment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model-driven</a:t>
                      </a:r>
                      <a:r>
                        <a:rPr lang="en-US" sz="1200" baseline="0" dirty="0"/>
                        <a:t> engineering</a:t>
                      </a:r>
                      <a:endParaRPr lang="en-US" sz="12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quality-function-deployment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reverse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world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release planning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summarization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/>
                        <a:t>test-driven design</a:t>
                      </a:r>
                      <a:endParaRPr lang="en-US" sz="1200" b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visualization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affinity diagramming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concept mapping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mind mapping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morphological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design/making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participatory design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prototyping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storyboarding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architectural </a:t>
                      </a:r>
                      <a:r>
                        <a:rPr lang="en-US" sz="1200" baseline="0" dirty="0"/>
                        <a:t>styles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generative programming</a:t>
                      </a:r>
                      <a:endParaRPr lang="en-US" sz="1200" baseline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component reuse</a:t>
                      </a:r>
                      <a:endParaRPr lang="en-US" sz="120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decomposition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pair programming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refactoring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search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software patterns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requirements review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role playing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wizard of </a:t>
                      </a:r>
                      <a:r>
                        <a:rPr lang="en-US" sz="1200" dirty="0" err="1"/>
                        <a:t>oz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cognitive walkthrough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evaluative research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heuristic evaluation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think-aloud</a:t>
                      </a:r>
                      <a:r>
                        <a:rPr lang="en-US" sz="1200" baseline="0" dirty="0"/>
                        <a:t> protocol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formal verification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simulation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weighted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correctness proofs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inspections/reviews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parallel 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017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design </a:t>
            </a:r>
            <a:r>
              <a:rPr lang="en-US" dirty="0"/>
              <a:t>methods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280629"/>
              </p:ext>
            </p:extLst>
          </p:nvPr>
        </p:nvGraphicFramePr>
        <p:xfrm>
          <a:off x="108004" y="1295400"/>
          <a:ext cx="8915400" cy="47640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Application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Interaction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Architecture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Implementation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competitive testing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F32200"/>
                          </a:solidFill>
                        </a:rPr>
                        <a:t>contextual</a:t>
                      </a:r>
                      <a:r>
                        <a:rPr lang="en-US" sz="1200" baseline="0" dirty="0">
                          <a:solidFill>
                            <a:srgbClr val="F32200"/>
                          </a:solidFill>
                        </a:rPr>
                        <a:t> inquiry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feature comparison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stakeholder analysis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task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critical incident technique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interaction logging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personas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scenarios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framework assessment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model-driven</a:t>
                      </a:r>
                      <a:r>
                        <a:rPr lang="en-US" sz="1200" baseline="0" dirty="0"/>
                        <a:t> engineering</a:t>
                      </a:r>
                      <a:endParaRPr lang="en-US" sz="12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quality-function-deployment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reverse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world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release planning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summarization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/>
                        <a:t>test-driven design</a:t>
                      </a:r>
                      <a:endParaRPr lang="en-US" sz="1200" b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visualization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affinity diagramming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concept mapping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mind mapping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4C4C4C"/>
                          </a:solidFill>
                        </a:rPr>
                        <a:t>morphological</a:t>
                      </a:r>
                      <a:r>
                        <a:rPr lang="en-US" sz="1200" baseline="0" dirty="0">
                          <a:solidFill>
                            <a:srgbClr val="4C4C4C"/>
                          </a:solidFill>
                        </a:rPr>
                        <a:t>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design/making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participatory design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prototyping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storyboarding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architectural </a:t>
                      </a:r>
                      <a:r>
                        <a:rPr lang="en-US" sz="1200" baseline="0" dirty="0"/>
                        <a:t>styles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generative programming</a:t>
                      </a:r>
                      <a:endParaRPr lang="en-US" sz="1200" baseline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component reuse</a:t>
                      </a:r>
                      <a:endParaRPr lang="en-US" sz="120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decomposition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pair programming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refactoring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search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software patterns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requirements review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role playing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wizard of </a:t>
                      </a:r>
                      <a:r>
                        <a:rPr lang="en-US" sz="1200" dirty="0" err="1"/>
                        <a:t>oz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cognitive walkthrough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evaluative research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heuristic evaluation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think-aloud</a:t>
                      </a:r>
                      <a:r>
                        <a:rPr lang="en-US" sz="1200" baseline="0" dirty="0"/>
                        <a:t> protocol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formal verification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simulation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weighted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correctness proofs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inspections/reviews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parallel 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582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QLaPXWn6SwQn1xe4544upCNx_vffC0toUIXbIT2tqzQO8FBfXYyTwzWZ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6" y="3665840"/>
            <a:ext cx="2249427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Feature comparison is the process of conducting research to learn about the features of competing products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6016" y="5182896"/>
            <a:ext cx="14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Tesla Model 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6948" y="518289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Toyota Prius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3292" y="5182896"/>
            <a:ext cx="194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Volkswagen Beetle</a:t>
            </a:r>
          </a:p>
        </p:txBody>
      </p:sp>
      <p:pic>
        <p:nvPicPr>
          <p:cNvPr id="3076" name="Picture 4" descr="http://www.cleanmpg.com/photos/data/501/2006_Black_Toyota_Prius_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84" y="3665840"/>
            <a:ext cx="2446324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utoweek.com/storyimage/CW/20110613/CARNEWS/110619954/AR/0/Volkswagen-Beetle-Black-Turbo-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68" y="3665840"/>
            <a:ext cx="2485782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55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competitors and their products</a:t>
            </a:r>
          </a:p>
          <a:p>
            <a:endParaRPr lang="en-US" dirty="0"/>
          </a:p>
          <a:p>
            <a:r>
              <a:rPr lang="en-US" dirty="0"/>
              <a:t>Establish dimensions for comparison</a:t>
            </a:r>
          </a:p>
          <a:p>
            <a:endParaRPr lang="en-US" dirty="0"/>
          </a:p>
          <a:p>
            <a:r>
              <a:rPr lang="en-US" dirty="0"/>
              <a:t>Conduct research</a:t>
            </a:r>
          </a:p>
          <a:p>
            <a:endParaRPr lang="en-US" dirty="0"/>
          </a:p>
          <a:p>
            <a:r>
              <a:rPr lang="en-US" dirty="0"/>
              <a:t>Analyze results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93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Example: identify competitors and their products</a:t>
            </a:r>
          </a:p>
        </p:txBody>
      </p:sp>
      <p:pic>
        <p:nvPicPr>
          <p:cNvPr id="11" name="Picture 2" descr="https://encrypted-tbn2.gstatic.com/images?q=tbn:ANd9GcQLaPXWn6SwQn1xe4544upCNx_vffC0toUIXbIT2tqzQO8FBfXYyTwzWZ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6" y="2647324"/>
            <a:ext cx="2249427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36016" y="4164380"/>
            <a:ext cx="14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Tesla Model 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6948" y="4164380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Toyota Prius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3292" y="4164380"/>
            <a:ext cx="194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Volkswagen Beetle</a:t>
            </a:r>
          </a:p>
        </p:txBody>
      </p:sp>
      <p:pic>
        <p:nvPicPr>
          <p:cNvPr id="15" name="Picture 4" descr="http://www.cleanmpg.com/photos/data/501/2006_Black_Toyota_Prius_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84" y="2647324"/>
            <a:ext cx="2446324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autoweek.com/storyimage/CW/20110613/CARNEWS/110619954/AR/0/Volkswagen-Beetle-Black-Turbo-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68" y="2647324"/>
            <a:ext cx="2485782" cy="14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22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establish dimensions for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 of engine</a:t>
            </a:r>
          </a:p>
          <a:p>
            <a:r>
              <a:rPr lang="en-US" dirty="0"/>
              <a:t>Miles per gallon</a:t>
            </a:r>
          </a:p>
          <a:p>
            <a:r>
              <a:rPr lang="en-US" dirty="0"/>
              <a:t>Range on a single refuel/recharge</a:t>
            </a:r>
          </a:p>
          <a:p>
            <a:r>
              <a:rPr lang="en-US" dirty="0"/>
              <a:t>Number of passengers</a:t>
            </a:r>
          </a:p>
          <a:p>
            <a:r>
              <a:rPr lang="en-US" dirty="0"/>
              <a:t>Number of doors</a:t>
            </a:r>
          </a:p>
          <a:p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14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conduct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Request brochures</a:t>
            </a:r>
          </a:p>
          <a:p>
            <a:endParaRPr lang="en-US" dirty="0"/>
          </a:p>
          <a:p>
            <a:r>
              <a:rPr lang="en-US" dirty="0"/>
              <a:t>Visit manufacturer web site</a:t>
            </a:r>
          </a:p>
          <a:p>
            <a:endParaRPr lang="en-US" dirty="0"/>
          </a:p>
          <a:p>
            <a:r>
              <a:rPr lang="en-US" dirty="0"/>
              <a:t>Visit independent review web site (e.g., J.D. Powers)</a:t>
            </a:r>
          </a:p>
          <a:p>
            <a:endParaRPr lang="en-US" dirty="0"/>
          </a:p>
          <a:p>
            <a:r>
              <a:rPr lang="en-US" dirty="0"/>
              <a:t>Visit car dealers</a:t>
            </a:r>
          </a:p>
          <a:p>
            <a:endParaRPr lang="en-US" dirty="0"/>
          </a:p>
          <a:p>
            <a:r>
              <a:rPr lang="en-US" dirty="0"/>
              <a:t>Ask friends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79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analyze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571500" y="1371600"/>
          <a:ext cx="8001000" cy="44781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84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Tesla Model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Toyota Prius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Volkswagen</a:t>
                      </a:r>
                      <a:r>
                        <a:rPr lang="en-US" sz="1600" baseline="0" dirty="0"/>
                        <a:t> Beetle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Type of engine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Fully</a:t>
                      </a:r>
                      <a:r>
                        <a:rPr lang="en-US" baseline="0" dirty="0"/>
                        <a:t> electric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Hybrid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Gasoline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Miles per gallon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Range on a single refuel/recharge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Number</a:t>
                      </a:r>
                      <a:r>
                        <a:rPr lang="en-US" sz="1600" b="1" baseline="0" dirty="0"/>
                        <a:t> of passengers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Number of doors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934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design</a:t>
            </a:r>
          </a:p>
        </p:txBody>
      </p:sp>
      <p:cxnSp>
        <p:nvCxnSpPr>
          <p:cNvPr id="20" name="Straight Arrow Connector 19"/>
          <p:cNvCxnSpPr>
            <a:stCxn id="24" idx="3"/>
            <a:endCxn id="28" idx="1"/>
          </p:cNvCxnSpPr>
          <p:nvPr/>
        </p:nvCxnSpPr>
        <p:spPr>
          <a:xfrm flipV="1">
            <a:off x="5029200" y="1619288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3"/>
            <a:endCxn id="25" idx="1"/>
          </p:cNvCxnSpPr>
          <p:nvPr/>
        </p:nvCxnSpPr>
        <p:spPr>
          <a:xfrm>
            <a:off x="2345883" y="3559641"/>
            <a:ext cx="539283" cy="1383028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6" idx="3"/>
            <a:endCxn id="24" idx="1"/>
          </p:cNvCxnSpPr>
          <p:nvPr/>
        </p:nvCxnSpPr>
        <p:spPr>
          <a:xfrm flipV="1">
            <a:off x="2345883" y="2176614"/>
            <a:ext cx="539282" cy="138302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885165" y="2007337"/>
            <a:ext cx="2144036" cy="3104609"/>
            <a:chOff x="2438399" y="1897951"/>
            <a:chExt cx="2144036" cy="3104609"/>
          </a:xfrm>
        </p:grpSpPr>
        <p:sp>
          <p:nvSpPr>
            <p:cNvPr id="24" name="TextBox 23"/>
            <p:cNvSpPr txBox="1"/>
            <p:nvPr/>
          </p:nvSpPr>
          <p:spPr>
            <a:xfrm>
              <a:off x="2438399" y="1897951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satisfactory experience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8400" y="4664006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plan for realization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0682" y="339036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4C4C4C"/>
                </a:solidFill>
              </a:rPr>
              <a:t>change in the world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568482" y="1450011"/>
            <a:ext cx="3200400" cy="1453206"/>
            <a:chOff x="5410200" y="1340625"/>
            <a:chExt cx="3200400" cy="1453206"/>
          </a:xfrm>
        </p:grpSpPr>
        <p:sp>
          <p:nvSpPr>
            <p:cNvPr id="28" name="TextBox 27"/>
            <p:cNvSpPr txBox="1"/>
            <p:nvPr/>
          </p:nvSpPr>
          <p:spPr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 to accomplish?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how does one interact with it?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68482" y="4216066"/>
            <a:ext cx="3200400" cy="1453206"/>
            <a:chOff x="5410200" y="4106680"/>
            <a:chExt cx="3200400" cy="1453206"/>
          </a:xfrm>
        </p:grpSpPr>
        <p:sp>
          <p:nvSpPr>
            <p:cNvPr id="31" name="TextBox 30"/>
            <p:cNvSpPr txBox="1"/>
            <p:nvPr/>
          </p:nvSpPr>
          <p:spPr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its conceptual core?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10200" y="5221332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are its implementation details?</a:t>
              </a:r>
            </a:p>
          </p:txBody>
        </p:sp>
      </p:grpSp>
      <p:cxnSp>
        <p:nvCxnSpPr>
          <p:cNvPr id="33" name="Straight Arrow Connector 32"/>
          <p:cNvCxnSpPr>
            <a:stCxn id="24" idx="3"/>
            <a:endCxn id="29" idx="1"/>
          </p:cNvCxnSpPr>
          <p:nvPr/>
        </p:nvCxnSpPr>
        <p:spPr>
          <a:xfrm>
            <a:off x="5029200" y="2176614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1" idx="1"/>
          </p:cNvCxnSpPr>
          <p:nvPr/>
        </p:nvCxnSpPr>
        <p:spPr>
          <a:xfrm flipV="1">
            <a:off x="5029201" y="4385343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  <a:endCxn id="32" idx="1"/>
          </p:cNvCxnSpPr>
          <p:nvPr/>
        </p:nvCxnSpPr>
        <p:spPr>
          <a:xfrm>
            <a:off x="5029201" y="4942669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5571" y="1786541"/>
            <a:ext cx="188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32200"/>
                </a:solidFill>
              </a:rPr>
              <a:t>application design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4644" y="2903217"/>
            <a:ext cx="186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interaction design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5109" y="4556477"/>
            <a:ext cx="198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architecture design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90635" y="5697016"/>
            <a:ext cx="23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implementation design</a:t>
            </a:r>
          </a:p>
        </p:txBody>
      </p:sp>
    </p:spTree>
    <p:extLst>
      <p:ext uri="{BB962C8B-B14F-4D97-AF65-F5344CB8AC3E}">
        <p14:creationId xmlns:p14="http://schemas.microsoft.com/office/powerpoint/2010/main" val="2197808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analyze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fully electric vehicle reduces the driving range significantly</a:t>
            </a:r>
          </a:p>
          <a:p>
            <a:endParaRPr lang="en-US" dirty="0"/>
          </a:p>
          <a:p>
            <a:r>
              <a:rPr lang="en-US" dirty="0"/>
              <a:t>A hybrid car may represent an appropriate tradeoff between driving range and fuel efficiency</a:t>
            </a:r>
          </a:p>
          <a:p>
            <a:endParaRPr lang="en-US" dirty="0"/>
          </a:p>
          <a:p>
            <a:r>
              <a:rPr lang="en-US" dirty="0"/>
              <a:t>Four doors is standard</a:t>
            </a:r>
          </a:p>
          <a:p>
            <a:endParaRPr lang="en-US" dirty="0"/>
          </a:p>
          <a:p>
            <a:r>
              <a:rPr lang="en-US" dirty="0"/>
              <a:t>Tesla Model S, except for its driving range, is (tied for) best in all categories, and therefore perhaps our main competitor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72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notation: comparison matrix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571500" y="1411355"/>
          <a:ext cx="8001000" cy="44781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84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Tesla Model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Toyota Prius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Volkswagen</a:t>
                      </a:r>
                      <a:r>
                        <a:rPr lang="en-US" sz="1600" baseline="0" dirty="0"/>
                        <a:t> Beetle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Type of engine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Fully</a:t>
                      </a:r>
                      <a:r>
                        <a:rPr lang="en-US" baseline="0" dirty="0"/>
                        <a:t> electric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Hybrid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Gasoline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Miles per gallon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Range on a single refuel/recharge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Number</a:t>
                      </a:r>
                      <a:r>
                        <a:rPr lang="en-US" sz="1600" b="1" baseline="0" dirty="0"/>
                        <a:t> of passengers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Number of doors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baseline="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713">
                <a:tc>
                  <a:txBody>
                    <a:bodyPr/>
                    <a:lstStyle/>
                    <a:p>
                      <a:r>
                        <a:rPr lang="en-US" sz="1600" b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337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notation: radar chart</a:t>
            </a: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17890" y="990600"/>
          <a:ext cx="88392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9644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successful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or indirect access to the specifications of the competing products</a:t>
            </a:r>
          </a:p>
          <a:p>
            <a:endParaRPr lang="en-US" dirty="0"/>
          </a:p>
          <a:p>
            <a:r>
              <a:rPr lang="en-US" dirty="0"/>
              <a:t>Creation of a meaningful set of dimensions for comparison</a:t>
            </a:r>
          </a:p>
          <a:p>
            <a:endParaRPr lang="en-US" dirty="0"/>
          </a:p>
          <a:p>
            <a:r>
              <a:rPr lang="en-US" dirty="0"/>
              <a:t>Appropriate depth of analysis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97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weaknesses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32200"/>
                </a:solidFill>
              </a:rPr>
              <a:t>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Helps identify key competitors</a:t>
            </a:r>
          </a:p>
          <a:p>
            <a:r>
              <a:rPr lang="en-US" dirty="0"/>
              <a:t>Creates a detailed account of competing products</a:t>
            </a:r>
          </a:p>
          <a:p>
            <a:r>
              <a:rPr lang="en-US" dirty="0"/>
              <a:t>Builds an understanding of the full landscape as it exists today</a:t>
            </a:r>
          </a:p>
          <a:p>
            <a:pPr lvl="1"/>
            <a:r>
              <a:rPr lang="en-US" dirty="0"/>
              <a:t>range of feature sets</a:t>
            </a:r>
          </a:p>
          <a:p>
            <a:pPr lvl="1"/>
            <a:r>
              <a:rPr lang="en-US" dirty="0"/>
              <a:t>differentiation</a:t>
            </a:r>
          </a:p>
          <a:p>
            <a:pPr lvl="1"/>
            <a:r>
              <a:rPr lang="en-US" dirty="0"/>
              <a:t>best practices</a:t>
            </a:r>
          </a:p>
          <a:p>
            <a:r>
              <a:rPr lang="en-US" dirty="0"/>
              <a:t>Lightweight design method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32200"/>
                </a:solidFill>
              </a:rPr>
              <a:t>Weaknesses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Focuses on the present, not what competing products might look like in the (near) future</a:t>
            </a:r>
          </a:p>
          <a:p>
            <a:r>
              <a:rPr lang="en-US" dirty="0"/>
              <a:t>Reinforces existing boundaries, perhaps stifling creativity</a:t>
            </a:r>
          </a:p>
          <a:p>
            <a:r>
              <a:rPr lang="en-US" dirty="0"/>
              <a:t>Lightweight design method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35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 inquiry (light)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/>
              <a:t>Contextual inquiry is the process of observing and interviewing a user in context – while they are engaged in the actual setting of life</a:t>
            </a:r>
          </a:p>
        </p:txBody>
      </p:sp>
      <p:pic>
        <p:nvPicPr>
          <p:cNvPr id="7" name="Picture 2" descr="http://benjaminvoss.files.wordpress.com/2008/03/contextu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04" y="3200400"/>
            <a:ext cx="3733800" cy="28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14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</a:t>
            </a:r>
          </a:p>
          <a:p>
            <a:endParaRPr lang="en-US" dirty="0"/>
          </a:p>
          <a:p>
            <a:r>
              <a:rPr lang="en-US" dirty="0"/>
              <a:t>Identify users</a:t>
            </a:r>
          </a:p>
          <a:p>
            <a:endParaRPr lang="en-US" dirty="0"/>
          </a:p>
          <a:p>
            <a:r>
              <a:rPr lang="en-US" dirty="0"/>
              <a:t>Schedule and conduct visits</a:t>
            </a:r>
          </a:p>
          <a:p>
            <a:endParaRPr lang="en-US" dirty="0"/>
          </a:p>
          <a:p>
            <a:r>
              <a:rPr lang="en-US" dirty="0"/>
              <a:t>Analyze the data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16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Example: plan</a:t>
            </a:r>
          </a:p>
        </p:txBody>
      </p:sp>
      <p:pic>
        <p:nvPicPr>
          <p:cNvPr id="11" name="Picture 2" descr="http://benjaminvoss.files.wordpress.com/2008/03/contextu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04" y="3303763"/>
            <a:ext cx="3733800" cy="28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Decide, beforehand, the purpose of the contextual inquiry</a:t>
            </a:r>
          </a:p>
          <a:p>
            <a:pPr lvl="1"/>
            <a:r>
              <a:rPr lang="en-US" dirty="0"/>
              <a:t>what type of information</a:t>
            </a:r>
          </a:p>
          <a:p>
            <a:pPr lvl="1"/>
            <a:r>
              <a:rPr lang="en-US" dirty="0"/>
              <a:t>which type of setting</a:t>
            </a:r>
          </a:p>
          <a:p>
            <a:pPr lvl="1"/>
            <a:r>
              <a:rPr lang="en-US" dirty="0"/>
              <a:t>which type of users</a:t>
            </a:r>
          </a:p>
        </p:txBody>
      </p:sp>
    </p:spTree>
    <p:extLst>
      <p:ext uri="{BB962C8B-B14F-4D97-AF65-F5344CB8AC3E}">
        <p14:creationId xmlns:p14="http://schemas.microsoft.com/office/powerpoint/2010/main" val="33003713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identify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Draw an advertisement in the newspaper</a:t>
            </a:r>
          </a:p>
          <a:p>
            <a:endParaRPr lang="en-US" dirty="0"/>
          </a:p>
          <a:p>
            <a:r>
              <a:rPr lang="en-US" dirty="0"/>
              <a:t>Social media recruiting</a:t>
            </a:r>
          </a:p>
          <a:p>
            <a:endParaRPr lang="en-US" dirty="0"/>
          </a:p>
          <a:p>
            <a:r>
              <a:rPr lang="en-US" dirty="0"/>
              <a:t>Ask client for access to representative users</a:t>
            </a:r>
          </a:p>
          <a:p>
            <a:endParaRPr lang="en-US" dirty="0"/>
          </a:p>
          <a:p>
            <a:r>
              <a:rPr lang="en-US" dirty="0"/>
              <a:t>Use an external recruitment service to target particular (typically representative) demographics</a:t>
            </a:r>
          </a:p>
        </p:txBody>
      </p:sp>
    </p:spTree>
    <p:extLst>
      <p:ext uri="{BB962C8B-B14F-4D97-AF65-F5344CB8AC3E}">
        <p14:creationId xmlns:p14="http://schemas.microsoft.com/office/powerpoint/2010/main" val="611277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schedule and conduct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Two-to-three hour visit</a:t>
            </a:r>
          </a:p>
          <a:p>
            <a:endParaRPr lang="en-US" dirty="0"/>
          </a:p>
          <a:p>
            <a:r>
              <a:rPr lang="en-US" dirty="0"/>
              <a:t>Master-apprentice model</a:t>
            </a:r>
          </a:p>
          <a:p>
            <a:pPr lvl="1"/>
            <a:r>
              <a:rPr lang="en-US" dirty="0"/>
              <a:t>observer takes note of what the user does</a:t>
            </a:r>
          </a:p>
          <a:p>
            <a:pPr lvl="1"/>
            <a:r>
              <a:rPr lang="en-US" dirty="0"/>
              <a:t>user shares their thoughts on the work they perform</a:t>
            </a:r>
          </a:p>
          <a:p>
            <a:pPr lvl="1"/>
            <a:r>
              <a:rPr lang="en-US" dirty="0"/>
              <a:t>observer inquires why the user does what they do</a:t>
            </a:r>
          </a:p>
          <a:p>
            <a:pPr lvl="1"/>
            <a:r>
              <a:rPr lang="en-US" dirty="0"/>
              <a:t>observer takes notes</a:t>
            </a:r>
          </a:p>
          <a:p>
            <a:pPr lvl="1"/>
            <a:endParaRPr lang="en-US" dirty="0"/>
          </a:p>
          <a:p>
            <a:r>
              <a:rPr lang="en-US" dirty="0"/>
              <a:t>Ideally, a contextual inquiry becomes a rich conversation</a:t>
            </a:r>
          </a:p>
          <a:p>
            <a:pPr lvl="1"/>
            <a:r>
              <a:rPr lang="en-US" dirty="0"/>
              <a:t>shared stories and insights</a:t>
            </a:r>
          </a:p>
          <a:p>
            <a:pPr lvl="1"/>
            <a:r>
              <a:rPr lang="en-US" dirty="0"/>
              <a:t>clarified interpretations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0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design process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satisfactory experience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plan for realization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rgbClr val="4C4C4C"/>
                  </a:solidFill>
                </a:rPr>
                <a:t>change in the world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 to accomplish?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how does one interact with it?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its conceptual core?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are its implementation details?</a:t>
                </a: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607726" y="2488409"/>
            <a:ext cx="2590752" cy="2075870"/>
            <a:chOff x="5029200" y="2481928"/>
            <a:chExt cx="2590752" cy="20758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29200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6731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53022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291133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76844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14955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00666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38777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24488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676888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186465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72176" y="455635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10287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924532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62643" y="2483370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48354" y="393785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295998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434109" y="3937850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419820" y="455779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814999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00710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3882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7931" y="3101876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543642" y="310187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96042" y="310331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48442" y="3101571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986553" y="3096941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2264" y="3722714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10375" y="3102766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093973" y="310276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232084" y="248281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217795" y="248281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355906" y="2484945"/>
              <a:ext cx="0" cy="2066477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343730" y="455392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81841" y="3098003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467552" y="3098002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5345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9445" y="5943600"/>
            <a:ext cx="484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https://www.youtube.com/watch?v=JV6br-npgfw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D070A114-0EC4-4E11-AAD0-00D59A5E3B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36700" y="1219200"/>
            <a:ext cx="60706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56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3549" y="5987534"/>
            <a:ext cx="497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https://www.youtube.com/watch?v=Gd5fA9UQDjE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BAB609E6-43AF-4AE4-B83D-0FAA512BD7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106680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61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analyze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90% of the time, the existing software is used one way, but 10% of the time, an exceptional use occurs</a:t>
            </a:r>
          </a:p>
          <a:p>
            <a:endParaRPr lang="en-US" dirty="0"/>
          </a:p>
          <a:p>
            <a:r>
              <a:rPr lang="en-US" dirty="0"/>
              <a:t>A small number of users circumvent the existing software system by passing paper notes back and forth</a:t>
            </a:r>
          </a:p>
          <a:p>
            <a:endParaRPr lang="en-US" dirty="0"/>
          </a:p>
          <a:p>
            <a:r>
              <a:rPr lang="en-US" dirty="0"/>
              <a:t>Users of the future software system have goals that do not align with management’s goals</a:t>
            </a:r>
          </a:p>
          <a:p>
            <a:endParaRPr lang="en-US" dirty="0"/>
          </a:p>
          <a:p>
            <a:r>
              <a:rPr lang="en-US" dirty="0"/>
              <a:t>...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29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notation: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https://blogs.lt.vt.edu/fieldoftrees/files/2013/02/sergio-not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1722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69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successful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to the ‘right’ users involved in the ‘right’ activities</a:t>
            </a:r>
          </a:p>
          <a:p>
            <a:endParaRPr lang="en-US" dirty="0"/>
          </a:p>
          <a:p>
            <a:r>
              <a:rPr lang="en-US" dirty="0"/>
              <a:t>Extensive sharing </a:t>
            </a:r>
          </a:p>
          <a:p>
            <a:endParaRPr lang="en-US" dirty="0"/>
          </a:p>
          <a:p>
            <a:r>
              <a:rPr lang="en-US" dirty="0"/>
              <a:t>Ability to expand inquiry</a:t>
            </a:r>
          </a:p>
          <a:p>
            <a:endParaRPr lang="en-US" dirty="0"/>
          </a:p>
          <a:p>
            <a:r>
              <a:rPr lang="en-US" dirty="0"/>
              <a:t>A strong focus on why (why not)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59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weaknesses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32200"/>
                </a:solidFill>
              </a:rPr>
              <a:t>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>
            <a:normAutofit/>
          </a:bodyPr>
          <a:lstStyle/>
          <a:p>
            <a:r>
              <a:rPr lang="en-US" dirty="0"/>
              <a:t>Reveals underlying and often invisible work structure</a:t>
            </a:r>
          </a:p>
          <a:p>
            <a:pPr lvl="1"/>
            <a:r>
              <a:rPr lang="en-US" dirty="0"/>
              <a:t>flows, tasks, artifacts, physical environment, culture, …</a:t>
            </a:r>
          </a:p>
          <a:p>
            <a:r>
              <a:rPr lang="en-US" dirty="0"/>
              <a:t>Involves actual users</a:t>
            </a:r>
          </a:p>
          <a:p>
            <a:r>
              <a:rPr lang="en-US" dirty="0"/>
              <a:t>Exposes rationale</a:t>
            </a:r>
          </a:p>
          <a:p>
            <a:r>
              <a:rPr lang="en-US" dirty="0"/>
              <a:t>Can challenge assumptions held by the designer</a:t>
            </a:r>
          </a:p>
          <a:p>
            <a:r>
              <a:rPr lang="en-US" dirty="0"/>
              <a:t>Not as involved as a full ethnography, but can still yield very usable insights and results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32200"/>
                </a:solidFill>
              </a:rPr>
              <a:t>Weaknesses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Users may not know the answers to the important questions</a:t>
            </a:r>
          </a:p>
          <a:p>
            <a:r>
              <a:rPr lang="en-US" dirty="0"/>
              <a:t>Steeped in current practices, perhaps stifling creativity</a:t>
            </a:r>
          </a:p>
          <a:p>
            <a:r>
              <a:rPr lang="en-US" dirty="0"/>
              <a:t>Observer bias</a:t>
            </a:r>
          </a:p>
          <a:p>
            <a:r>
              <a:rPr lang="en-US" dirty="0"/>
              <a:t>Lessons that can be learned depend strongly on the activities being performed by the user</a:t>
            </a:r>
          </a:p>
          <a:p>
            <a:r>
              <a:rPr lang="en-US" dirty="0"/>
              <a:t>Stops short of analysis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94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Contextual design</a:t>
            </a:r>
          </a:p>
          <a:p>
            <a:endParaRPr lang="en-US" dirty="0"/>
          </a:p>
          <a:p>
            <a:r>
              <a:rPr lang="en-US" dirty="0"/>
              <a:t>Questionnaire </a:t>
            </a:r>
          </a:p>
          <a:p>
            <a:endParaRPr lang="en-US" dirty="0"/>
          </a:p>
          <a:p>
            <a:r>
              <a:rPr lang="en-US" dirty="0"/>
              <a:t>Ethnography</a:t>
            </a:r>
          </a:p>
          <a:p>
            <a:endParaRPr lang="en-US" dirty="0"/>
          </a:p>
          <a:p>
            <a:r>
              <a:rPr lang="en-US" dirty="0"/>
              <a:t>Interview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5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4F3B-363D-4D5C-8138-37D67705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BB21A-7CA9-4715-937E-BA0248CC6B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56083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satisfactory experience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plan for realization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rgbClr val="4C4C4C"/>
                  </a:solidFill>
                </a:rPr>
                <a:t>change in the world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 to accomplish?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how does one interact with it?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its conceptual core?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are its implementation details?</a:t>
                </a: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5607726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45837" y="2488409"/>
            <a:ext cx="0" cy="619948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31548" y="3108357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69659" y="2488409"/>
            <a:ext cx="0" cy="619948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55370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993481" y="2488410"/>
            <a:ext cx="0" cy="145448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79192" y="3942890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17303" y="2488410"/>
            <a:ext cx="0" cy="145448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03014" y="2488409"/>
            <a:ext cx="152400" cy="0"/>
          </a:xfrm>
          <a:prstGeom prst="line">
            <a:avLst/>
          </a:prstGeom>
          <a:ln w="28575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55414" y="248985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64991" y="3942890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50702" y="4562838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88813" y="3942890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503058" y="248985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41169" y="2489851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626880" y="3944331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74524" y="3942890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12635" y="3944331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998346" y="4564279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93525" y="248840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79236" y="3108357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517347" y="248840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136457" y="3108357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22168" y="3108356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74568" y="3109798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426968" y="3108052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565079" y="3103422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550790" y="3729195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688901" y="3109247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672499" y="3109247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810610" y="2489299"/>
            <a:ext cx="0" cy="619948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796321" y="2489299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34432" y="2491426"/>
            <a:ext cx="0" cy="2066477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922256" y="4560406"/>
            <a:ext cx="152400" cy="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060367" y="3104484"/>
            <a:ext cx="0" cy="1454480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046078" y="3104483"/>
            <a:ext cx="152400" cy="0"/>
          </a:xfrm>
          <a:prstGeom prst="line">
            <a:avLst/>
          </a:prstGeom>
          <a:ln w="28575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296473" y="5029200"/>
            <a:ext cx="1874367" cy="0"/>
          </a:xfrm>
          <a:prstGeom prst="straightConnector1">
            <a:avLst/>
          </a:prstGeom>
          <a:ln w="28575">
            <a:solidFill>
              <a:srgbClr val="F32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31614" y="2606731"/>
            <a:ext cx="1839226" cy="1839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324112" y="2606731"/>
            <a:ext cx="1839226" cy="1839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89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design process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satisfactory experience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plan for realization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rgbClr val="4C4C4C"/>
                  </a:solidFill>
                </a:rPr>
                <a:t>change in the world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 to accomplish?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how does one interact with it?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its conceptual core?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are its implementation details?</a:t>
                </a: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607726" y="2488409"/>
            <a:ext cx="2590752" cy="2075870"/>
            <a:chOff x="5029200" y="2481928"/>
            <a:chExt cx="2590752" cy="20758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29200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6731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53022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291133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76844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14955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00666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38777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24488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676888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186465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72176" y="455635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10287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924532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62643" y="2483370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48354" y="393785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295998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434109" y="3937850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419820" y="455779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814999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00710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3882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7931" y="3101876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543642" y="310187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96042" y="310331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48442" y="3101571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986553" y="3096941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2264" y="3722714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10375" y="3102766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093973" y="310276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232084" y="248281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217795" y="248281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355906" y="2484945"/>
              <a:ext cx="0" cy="2066477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343730" y="455392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81841" y="3098003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467552" y="3098002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 flipV="1">
            <a:off x="4798052" y="3999506"/>
            <a:ext cx="1244939" cy="1282615"/>
          </a:xfrm>
          <a:prstGeom prst="straightConnector1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88355" y="5189955"/>
            <a:ext cx="214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here?</a:t>
            </a:r>
          </a:p>
        </p:txBody>
      </p:sp>
    </p:spTree>
    <p:extLst>
      <p:ext uri="{BB962C8B-B14F-4D97-AF65-F5344CB8AC3E}">
        <p14:creationId xmlns:p14="http://schemas.microsoft.com/office/powerpoint/2010/main" val="185329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design process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0726" y="2445761"/>
            <a:ext cx="4274338" cy="2161166"/>
            <a:chOff x="310682" y="1421345"/>
            <a:chExt cx="8458200" cy="4276587"/>
          </a:xfrm>
        </p:grpSpPr>
        <p:cxnSp>
          <p:nvCxnSpPr>
            <p:cNvPr id="10" name="Straight Arrow Connector 9"/>
            <p:cNvCxnSpPr>
              <a:stCxn id="24" idx="3"/>
              <a:endCxn id="22" idx="1"/>
            </p:cNvCxnSpPr>
            <p:nvPr/>
          </p:nvCxnSpPr>
          <p:spPr>
            <a:xfrm flipV="1">
              <a:off x="5029199" y="1619284"/>
              <a:ext cx="539283" cy="55732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3"/>
              <a:endCxn id="25" idx="1"/>
            </p:cNvCxnSpPr>
            <p:nvPr/>
          </p:nvCxnSpPr>
          <p:spPr>
            <a:xfrm>
              <a:off x="2345884" y="3559639"/>
              <a:ext cx="539283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3"/>
              <a:endCxn id="24" idx="1"/>
            </p:cNvCxnSpPr>
            <p:nvPr/>
          </p:nvCxnSpPr>
          <p:spPr>
            <a:xfrm flipV="1">
              <a:off x="2345884" y="2176612"/>
              <a:ext cx="539281" cy="138302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885165" y="1978673"/>
              <a:ext cx="2144036" cy="3161929"/>
              <a:chOff x="2438399" y="1869287"/>
              <a:chExt cx="2144036" cy="31619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38399" y="1869287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satisfactory experience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38401" y="4635341"/>
                <a:ext cx="2144034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plan for realization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0682" y="3361700"/>
              <a:ext cx="2035202" cy="395875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00" dirty="0">
                  <a:solidFill>
                    <a:srgbClr val="4C4C4C"/>
                  </a:solidFill>
                </a:rPr>
                <a:t>change in the world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68482" y="1421345"/>
              <a:ext cx="3200400" cy="1510529"/>
              <a:chOff x="5410200" y="1311959"/>
              <a:chExt cx="3200400" cy="15105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410200" y="1311959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 to accomplish?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10200" y="2426612"/>
                <a:ext cx="3200400" cy="395876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how does one interact with it?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568482" y="4187400"/>
              <a:ext cx="3200400" cy="1510532"/>
              <a:chOff x="5410200" y="4078014"/>
              <a:chExt cx="3200400" cy="15105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10200" y="4078014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is its conceptual core?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10200" y="5192671"/>
                <a:ext cx="3200400" cy="395875"/>
              </a:xfrm>
              <a:prstGeom prst="rect">
                <a:avLst/>
              </a:prstGeom>
              <a:solidFill>
                <a:srgbClr val="F2F2F2"/>
              </a:solidFill>
              <a:ln w="19050">
                <a:solidFill>
                  <a:srgbClr val="4C4C4C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rgbClr val="4C4C4C"/>
                    </a:solidFill>
                  </a:rPr>
                  <a:t>what are its implementation details?</a:t>
                </a:r>
              </a:p>
            </p:txBody>
          </p:sp>
        </p:grpSp>
        <p:cxnSp>
          <p:nvCxnSpPr>
            <p:cNvPr id="17" name="Straight Arrow Connector 16"/>
            <p:cNvCxnSpPr>
              <a:stCxn id="24" idx="3"/>
              <a:endCxn id="23" idx="1"/>
            </p:cNvCxnSpPr>
            <p:nvPr/>
          </p:nvCxnSpPr>
          <p:spPr>
            <a:xfrm>
              <a:off x="5029199" y="2176612"/>
              <a:ext cx="539283" cy="55732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0" idx="1"/>
            </p:cNvCxnSpPr>
            <p:nvPr/>
          </p:nvCxnSpPr>
          <p:spPr>
            <a:xfrm flipV="1">
              <a:off x="5029201" y="4385338"/>
              <a:ext cx="539281" cy="557338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5" idx="3"/>
              <a:endCxn id="21" idx="1"/>
            </p:cNvCxnSpPr>
            <p:nvPr/>
          </p:nvCxnSpPr>
          <p:spPr>
            <a:xfrm>
              <a:off x="5029201" y="4942665"/>
              <a:ext cx="539281" cy="55733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607726" y="2488409"/>
            <a:ext cx="2590752" cy="2075870"/>
            <a:chOff x="5029200" y="2481928"/>
            <a:chExt cx="2590752" cy="20758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29200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6731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53022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291133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76844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14955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00666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38777" y="2481929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24488" y="248192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676888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186465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72176" y="455635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10287" y="3936409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924532" y="248337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62643" y="2483370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48354" y="3937850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295998" y="3936409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434109" y="3937850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419820" y="455779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814999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00710" y="310187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38821" y="248192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7931" y="3101876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543642" y="310187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96042" y="3103317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48442" y="3101571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986553" y="3096941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2264" y="3722714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10375" y="3102766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093973" y="3102766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232084" y="2482818"/>
              <a:ext cx="0" cy="619948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217795" y="2482818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355906" y="2484945"/>
              <a:ext cx="0" cy="2066477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343730" y="4553925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81841" y="3098003"/>
              <a:ext cx="0" cy="1454480"/>
            </a:xfrm>
            <a:prstGeom prst="line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467552" y="3098002"/>
              <a:ext cx="152400" cy="0"/>
            </a:xfrm>
            <a:prstGeom prst="line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 flipV="1">
            <a:off x="4798052" y="3176889"/>
            <a:ext cx="2552716" cy="2105233"/>
          </a:xfrm>
          <a:prstGeom prst="straightConnector1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46405" y="5195660"/>
            <a:ext cx="100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 here?</a:t>
            </a:r>
          </a:p>
        </p:txBody>
      </p:sp>
    </p:spTree>
    <p:extLst>
      <p:ext uri="{BB962C8B-B14F-4D97-AF65-F5344CB8AC3E}">
        <p14:creationId xmlns:p14="http://schemas.microsoft.com/office/powerpoint/2010/main" val="256987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self-contained, structured technique that guides a designer in advancing some aspect of the design project at hand</a:t>
            </a:r>
          </a:p>
          <a:p>
            <a:endParaRPr lang="en-US" dirty="0"/>
          </a:p>
          <a:p>
            <a:r>
              <a:rPr lang="en-US" dirty="0"/>
              <a:t>Serves as a bridge from the overall process of design to actual individual and collaborative design work</a:t>
            </a:r>
          </a:p>
        </p:txBody>
      </p:sp>
    </p:spTree>
    <p:extLst>
      <p:ext uri="{BB962C8B-B14F-4D97-AF65-F5344CB8AC3E}">
        <p14:creationId xmlns:p14="http://schemas.microsoft.com/office/powerpoint/2010/main" val="27739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</a:t>
            </a:r>
          </a:p>
        </p:txBody>
      </p:sp>
      <p:pic>
        <p:nvPicPr>
          <p:cNvPr id="1026" name="Picture 2" descr="http://d.gr-assets.com/books/1178287032l/780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93" y="1295400"/>
            <a:ext cx="42100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6571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3034</TotalTime>
  <Words>1311</Words>
  <Application>Microsoft Office PowerPoint</Application>
  <PresentationFormat>On-screen Show (4:3)</PresentationFormat>
  <Paragraphs>419</Paragraphs>
  <Slides>47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SDCL</vt:lpstr>
      <vt:lpstr>Informatics 121 Software Design I</vt:lpstr>
      <vt:lpstr>Today’s lecture</vt:lpstr>
      <vt:lpstr>Software design</vt:lpstr>
      <vt:lpstr>Realistic design process</vt:lpstr>
      <vt:lpstr>Backtracking</vt:lpstr>
      <vt:lpstr>Realistic design process</vt:lpstr>
      <vt:lpstr>Realistic design process</vt:lpstr>
      <vt:lpstr>Design method</vt:lpstr>
      <vt:lpstr>Origin</vt:lpstr>
      <vt:lpstr>Today</vt:lpstr>
      <vt:lpstr>Example</vt:lpstr>
      <vt:lpstr>Example</vt:lpstr>
      <vt:lpstr>Example</vt:lpstr>
      <vt:lpstr>Example</vt:lpstr>
      <vt:lpstr>Example</vt:lpstr>
      <vt:lpstr>Characteristics of design methods</vt:lpstr>
      <vt:lpstr>Example – decision making</vt:lpstr>
      <vt:lpstr>Example – unearthing assumptions</vt:lpstr>
      <vt:lpstr>Example – generating ideas</vt:lpstr>
      <vt:lpstr>Example – identifying goals</vt:lpstr>
      <vt:lpstr>Design methods – magic?</vt:lpstr>
      <vt:lpstr>Software design methods</vt:lpstr>
      <vt:lpstr>Software design methods</vt:lpstr>
      <vt:lpstr>Feature comparison</vt:lpstr>
      <vt:lpstr>Procedure</vt:lpstr>
      <vt:lpstr>Example: identify competitors and their products</vt:lpstr>
      <vt:lpstr>Example: establish dimensions for comparison</vt:lpstr>
      <vt:lpstr>Example: conduct research</vt:lpstr>
      <vt:lpstr>Example: analyze results</vt:lpstr>
      <vt:lpstr>Example: analyze results</vt:lpstr>
      <vt:lpstr>Typical notation: comparison matrix</vt:lpstr>
      <vt:lpstr>Alternative notation: radar chart</vt:lpstr>
      <vt:lpstr>Criteria for successful use</vt:lpstr>
      <vt:lpstr>Strengths and weaknesses</vt:lpstr>
      <vt:lpstr>Contextual inquiry (light)</vt:lpstr>
      <vt:lpstr>Procedure</vt:lpstr>
      <vt:lpstr>Example: plan</vt:lpstr>
      <vt:lpstr>Example: identify users</vt:lpstr>
      <vt:lpstr>Example: schedule and conduct visits</vt:lpstr>
      <vt:lpstr>Example</vt:lpstr>
      <vt:lpstr>Example</vt:lpstr>
      <vt:lpstr>Example: analyze results</vt:lpstr>
      <vt:lpstr>Typical notation: notes</vt:lpstr>
      <vt:lpstr>Criteria for successful use</vt:lpstr>
      <vt:lpstr>Strengths and weaknesses</vt:lpstr>
      <vt:lpstr>Variants</vt:lpstr>
      <vt:lpstr>Design studio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382</cp:revision>
  <dcterms:created xsi:type="dcterms:W3CDTF">2011-04-22T07:09:34Z</dcterms:created>
  <dcterms:modified xsi:type="dcterms:W3CDTF">2018-11-12T05:16:37Z</dcterms:modified>
</cp:coreProperties>
</file>