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387" r:id="rId4"/>
    <p:sldId id="432" r:id="rId5"/>
    <p:sldId id="266" r:id="rId6"/>
    <p:sldId id="354" r:id="rId7"/>
    <p:sldId id="355" r:id="rId8"/>
    <p:sldId id="356" r:id="rId9"/>
    <p:sldId id="357" r:id="rId10"/>
    <p:sldId id="358" r:id="rId11"/>
    <p:sldId id="359" r:id="rId12"/>
    <p:sldId id="360" r:id="rId13"/>
    <p:sldId id="361" r:id="rId14"/>
    <p:sldId id="362" r:id="rId15"/>
    <p:sldId id="363"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78" r:id="rId31"/>
    <p:sldId id="379" r:id="rId32"/>
    <p:sldId id="380" r:id="rId33"/>
    <p:sldId id="381" r:id="rId34"/>
    <p:sldId id="382" r:id="rId35"/>
    <p:sldId id="383" r:id="rId36"/>
    <p:sldId id="388" r:id="rId37"/>
    <p:sldId id="389" r:id="rId38"/>
    <p:sldId id="390" r:id="rId39"/>
    <p:sldId id="391" r:id="rId40"/>
    <p:sldId id="392" r:id="rId41"/>
    <p:sldId id="393" r:id="rId42"/>
    <p:sldId id="394" r:id="rId43"/>
    <p:sldId id="395" r:id="rId44"/>
    <p:sldId id="396" r:id="rId45"/>
    <p:sldId id="397" r:id="rId46"/>
    <p:sldId id="398" r:id="rId47"/>
    <p:sldId id="399" r:id="rId48"/>
    <p:sldId id="400" r:id="rId49"/>
    <p:sldId id="401" r:id="rId50"/>
    <p:sldId id="402" r:id="rId51"/>
    <p:sldId id="403" r:id="rId52"/>
    <p:sldId id="404" r:id="rId53"/>
    <p:sldId id="405" r:id="rId54"/>
    <p:sldId id="406" r:id="rId55"/>
    <p:sldId id="407" r:id="rId56"/>
    <p:sldId id="408" r:id="rId57"/>
    <p:sldId id="409" r:id="rId58"/>
    <p:sldId id="410" r:id="rId59"/>
    <p:sldId id="411" r:id="rId60"/>
    <p:sldId id="412" r:id="rId61"/>
    <p:sldId id="413" r:id="rId62"/>
    <p:sldId id="414" r:id="rId63"/>
    <p:sldId id="415" r:id="rId64"/>
    <p:sldId id="416" r:id="rId65"/>
    <p:sldId id="417" r:id="rId66"/>
    <p:sldId id="418"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4C4C"/>
    <a:srgbClr val="F322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696" autoAdjust="0"/>
    <p:restoredTop sz="94660"/>
  </p:normalViewPr>
  <p:slideViewPr>
    <p:cSldViewPr>
      <p:cViewPr varScale="1">
        <p:scale>
          <a:sx n="153" d="100"/>
          <a:sy n="153" d="100"/>
        </p:scale>
        <p:origin x="1916" y="72"/>
      </p:cViewPr>
      <p:guideLst>
        <p:guide orient="horz" pos="2160"/>
        <p:guide pos="2880"/>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ED7520-BF41-4E54-97AD-8EA3ED10F785}" type="datetimeFigureOut">
              <a:rPr lang="en-US" smtClean="0"/>
              <a:t>11/19/2018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8F7332-6F3C-43B0-9340-BC8646E52BFE}" type="slidenum">
              <a:rPr lang="en-US" smtClean="0"/>
              <a:t>‹#›</a:t>
            </a:fld>
            <a:endParaRPr lang="en-US"/>
          </a:p>
        </p:txBody>
      </p:sp>
    </p:spTree>
    <p:extLst>
      <p:ext uri="{BB962C8B-B14F-4D97-AF65-F5344CB8AC3E}">
        <p14:creationId xmlns:p14="http://schemas.microsoft.com/office/powerpoint/2010/main" val="38485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text style</a:t>
            </a:r>
          </a:p>
        </p:txBody>
      </p:sp>
    </p:spTree>
    <p:extLst>
      <p:ext uri="{BB962C8B-B14F-4D97-AF65-F5344CB8AC3E}">
        <p14:creationId xmlns:p14="http://schemas.microsoft.com/office/powerpoint/2010/main" val="2104668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8"/>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431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95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457200" y="1600200"/>
            <a:ext cx="817626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5139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7" name="Straight Connector 16"/>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23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02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67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6" name="Straight Connector 5"/>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16" name="Straight Connector 15"/>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17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8" name="Straight Connector 17"/>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669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8" name="Straight Connector 17"/>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07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8229600" cy="609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3589206" y="6649759"/>
            <a:ext cx="1965603" cy="230832"/>
          </a:xfrm>
          <a:prstGeom prst="rect">
            <a:avLst/>
          </a:prstGeom>
          <a:noFill/>
        </p:spPr>
        <p:txBody>
          <a:bodyPr wrap="none" rtlCol="0">
            <a:spAutoFit/>
          </a:bodyPr>
          <a:lstStyle/>
          <a:p>
            <a:pPr algn="ctr"/>
            <a:r>
              <a:rPr lang="en-US" sz="900" b="1" dirty="0">
                <a:solidFill>
                  <a:srgbClr val="F32200"/>
                </a:solidFill>
              </a:rPr>
              <a:t>Department of Informatics, UC Irvine</a:t>
            </a:r>
          </a:p>
        </p:txBody>
      </p:sp>
      <p:sp>
        <p:nvSpPr>
          <p:cNvPr id="9" name="TextBox 8"/>
          <p:cNvSpPr txBox="1"/>
          <p:nvPr userDrawn="1"/>
        </p:nvSpPr>
        <p:spPr>
          <a:xfrm>
            <a:off x="0" y="6477000"/>
            <a:ext cx="914400" cy="461665"/>
          </a:xfrm>
          <a:prstGeom prst="rect">
            <a:avLst/>
          </a:prstGeom>
          <a:noFill/>
        </p:spPr>
        <p:txBody>
          <a:bodyPr wrap="square" rtlCol="0">
            <a:spAutoFit/>
          </a:bodyPr>
          <a:lstStyle/>
          <a:p>
            <a:r>
              <a:rPr lang="en-US" sz="2400" b="1" dirty="0">
                <a:solidFill>
                  <a:srgbClr val="F32200"/>
                </a:solidFill>
              </a:rPr>
              <a:t>SDCL</a:t>
            </a:r>
          </a:p>
        </p:txBody>
      </p:sp>
      <p:sp>
        <p:nvSpPr>
          <p:cNvPr id="11" name="TextBox 10"/>
          <p:cNvSpPr txBox="1"/>
          <p:nvPr userDrawn="1"/>
        </p:nvSpPr>
        <p:spPr>
          <a:xfrm>
            <a:off x="645319" y="6649759"/>
            <a:ext cx="1396536" cy="230832"/>
          </a:xfrm>
          <a:prstGeom prst="rect">
            <a:avLst/>
          </a:prstGeom>
          <a:noFill/>
        </p:spPr>
        <p:txBody>
          <a:bodyPr wrap="none" rtlCol="0">
            <a:spAutoFit/>
          </a:bodyPr>
          <a:lstStyle/>
          <a:p>
            <a:r>
              <a:rPr lang="en-US" sz="900" b="1" dirty="0">
                <a:solidFill>
                  <a:srgbClr val="4C4C4C"/>
                </a:solidFill>
              </a:rPr>
              <a:t>Collaboration</a:t>
            </a:r>
            <a:r>
              <a:rPr lang="en-US" sz="900" b="1" dirty="0"/>
              <a:t> </a:t>
            </a:r>
            <a:r>
              <a:rPr lang="en-US" sz="900" b="1" dirty="0">
                <a:solidFill>
                  <a:srgbClr val="4C4C4C"/>
                </a:solidFill>
              </a:rPr>
              <a:t>Laboratory</a:t>
            </a:r>
          </a:p>
        </p:txBody>
      </p:sp>
      <p:sp>
        <p:nvSpPr>
          <p:cNvPr id="10" name="TextBox 9"/>
          <p:cNvSpPr txBox="1"/>
          <p:nvPr userDrawn="1"/>
        </p:nvSpPr>
        <p:spPr>
          <a:xfrm>
            <a:off x="645319" y="6539298"/>
            <a:ext cx="1178528" cy="230832"/>
          </a:xfrm>
          <a:prstGeom prst="rect">
            <a:avLst/>
          </a:prstGeom>
          <a:noFill/>
        </p:spPr>
        <p:txBody>
          <a:bodyPr wrap="none" rtlCol="0">
            <a:spAutoFit/>
          </a:bodyPr>
          <a:lstStyle/>
          <a:p>
            <a:r>
              <a:rPr lang="en-US" sz="900" b="1" dirty="0">
                <a:solidFill>
                  <a:srgbClr val="4C4C4C"/>
                </a:solidFill>
              </a:rPr>
              <a:t>Software Design and</a:t>
            </a:r>
          </a:p>
        </p:txBody>
      </p:sp>
      <p:sp>
        <p:nvSpPr>
          <p:cNvPr id="4" name="TextBox 3"/>
          <p:cNvSpPr txBox="1"/>
          <p:nvPr userDrawn="1"/>
        </p:nvSpPr>
        <p:spPr>
          <a:xfrm>
            <a:off x="7169150" y="6632916"/>
            <a:ext cx="1974850" cy="230832"/>
          </a:xfrm>
          <a:prstGeom prst="rect">
            <a:avLst/>
          </a:prstGeom>
          <a:noFill/>
        </p:spPr>
        <p:txBody>
          <a:bodyPr wrap="square" rtlCol="0">
            <a:spAutoFit/>
          </a:bodyPr>
          <a:lstStyle/>
          <a:p>
            <a:pPr algn="r"/>
            <a:r>
              <a:rPr lang="en-US" sz="900" b="1" dirty="0">
                <a:solidFill>
                  <a:srgbClr val="F32200"/>
                </a:solidFill>
              </a:rPr>
              <a:t>sdcl.ics.uci.edu</a:t>
            </a:r>
            <a:r>
              <a:rPr lang="en-US" sz="900" b="1" baseline="0" dirty="0">
                <a:solidFill>
                  <a:srgbClr val="F32200"/>
                </a:solidFill>
              </a:rPr>
              <a:t>  </a:t>
            </a:r>
            <a:fld id="{30ABF327-B19C-4A16-9796-EFEDB6CCAA30}" type="slidenum">
              <a:rPr lang="en-US" sz="900" b="1" smtClean="0">
                <a:solidFill>
                  <a:srgbClr val="F32200"/>
                </a:solidFill>
              </a:rPr>
              <a:pPr algn="r"/>
              <a:t>‹#›</a:t>
            </a:fld>
            <a:endParaRPr lang="en-US" sz="900" b="1" dirty="0">
              <a:solidFill>
                <a:srgbClr val="F32200"/>
              </a:solidFill>
            </a:endParaRPr>
          </a:p>
        </p:txBody>
      </p:sp>
    </p:spTree>
    <p:extLst>
      <p:ext uri="{BB962C8B-B14F-4D97-AF65-F5344CB8AC3E}">
        <p14:creationId xmlns:p14="http://schemas.microsoft.com/office/powerpoint/2010/main" val="260784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spcBef>
          <a:spcPct val="0"/>
        </a:spcBef>
        <a:buNone/>
        <a:defRPr sz="3200" b="1" kern="1200">
          <a:solidFill>
            <a:srgbClr val="4C4C4C"/>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rgbClr val="4C4C4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4C4C4C"/>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4C4C4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4C4C4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4C4C4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GrV2SZuRPv0"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Informatics 121</a:t>
            </a:r>
            <a:br>
              <a:rPr lang="en-US" dirty="0"/>
            </a:br>
            <a:r>
              <a:rPr lang="en-US" dirty="0"/>
              <a:t>Software Design I</a:t>
            </a:r>
          </a:p>
        </p:txBody>
      </p:sp>
      <p:sp>
        <p:nvSpPr>
          <p:cNvPr id="3" name="Subtitle 2"/>
          <p:cNvSpPr>
            <a:spLocks noGrp="1"/>
          </p:cNvSpPr>
          <p:nvPr>
            <p:ph type="subTitle" idx="1"/>
          </p:nvPr>
        </p:nvSpPr>
        <p:spPr/>
        <p:txBody>
          <a:bodyPr>
            <a:normAutofit/>
          </a:bodyPr>
          <a:lstStyle/>
          <a:p>
            <a:r>
              <a:rPr lang="en-US" dirty="0"/>
              <a:t>Lecture 15</a:t>
            </a:r>
            <a:br>
              <a:rPr lang="en-US" dirty="0"/>
            </a:br>
            <a:endParaRPr lang="en-US" dirty="0"/>
          </a:p>
          <a:p>
            <a:r>
              <a:rPr lang="en-US" sz="1400" i="1" dirty="0"/>
              <a:t>Duplication of course material for any commercial purpose without the explicit written permission of the professor is prohibited.</a:t>
            </a:r>
          </a:p>
          <a:p>
            <a:endParaRPr lang="en-US" dirty="0"/>
          </a:p>
        </p:txBody>
      </p:sp>
    </p:spTree>
    <p:extLst>
      <p:ext uri="{BB962C8B-B14F-4D97-AF65-F5344CB8AC3E}">
        <p14:creationId xmlns:p14="http://schemas.microsoft.com/office/powerpoint/2010/main" val="750195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609600"/>
          </a:xfrm>
        </p:spPr>
        <p:txBody>
          <a:bodyPr>
            <a:normAutofit/>
          </a:bodyPr>
          <a:lstStyle/>
          <a:p>
            <a:r>
              <a:rPr lang="en-US" dirty="0"/>
              <a:t>Example: list the means by which…</a:t>
            </a:r>
          </a:p>
        </p:txBody>
      </p:sp>
      <p:sp>
        <p:nvSpPr>
          <p:cNvPr id="3" name="Rectangle 2"/>
          <p:cNvSpPr/>
          <p:nvPr/>
        </p:nvSpPr>
        <p:spPr>
          <a:xfrm>
            <a:off x="3669811" y="2482796"/>
            <a:ext cx="824143"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474362" y="2482796"/>
            <a:ext cx="824143"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836664" y="3930596"/>
            <a:ext cx="412071"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669811" y="3954449"/>
            <a:ext cx="517498"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3"/>
          <p:cNvGraphicFramePr>
            <a:graphicFrameLocks/>
          </p:cNvGraphicFramePr>
          <p:nvPr>
            <p:extLst/>
          </p:nvPr>
        </p:nvGraphicFramePr>
        <p:xfrm>
          <a:off x="571500" y="1600200"/>
          <a:ext cx="8001000" cy="3922278"/>
        </p:xfrm>
        <a:graphic>
          <a:graphicData uri="http://schemas.openxmlformats.org/drawingml/2006/table">
            <a:tbl>
              <a:tblPr bandRow="1">
                <a:tableStyleId>{21E4AEA4-8DFA-4A89-87EB-49C32662AFE0}</a:tableStyleId>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tblGrid>
              <a:tr h="653713">
                <a:tc>
                  <a:txBody>
                    <a:bodyPr/>
                    <a:lstStyle/>
                    <a:p>
                      <a:r>
                        <a:rPr lang="en-US" sz="1600" b="1" dirty="0"/>
                        <a:t>Engine</a:t>
                      </a:r>
                    </a:p>
                  </a:txBody>
                  <a:tcPr anchor="ctr"/>
                </a:tc>
                <a:tc>
                  <a:txBody>
                    <a:bodyPr/>
                    <a:lstStyle/>
                    <a:p>
                      <a:r>
                        <a:rPr lang="en-US" dirty="0"/>
                        <a:t>Fully</a:t>
                      </a:r>
                      <a:r>
                        <a:rPr lang="en-US" baseline="0" dirty="0"/>
                        <a:t> electric</a:t>
                      </a:r>
                      <a:endParaRPr lang="en-US" dirty="0"/>
                    </a:p>
                  </a:txBody>
                  <a:tcPr anchor="ctr"/>
                </a:tc>
                <a:tc>
                  <a:txBody>
                    <a:bodyPr/>
                    <a:lstStyle/>
                    <a:p>
                      <a:r>
                        <a:rPr lang="en-US" dirty="0"/>
                        <a:t>Hybrid</a:t>
                      </a:r>
                    </a:p>
                  </a:txBody>
                  <a:tcPr anchor="ctr"/>
                </a:tc>
                <a:tc>
                  <a:txBody>
                    <a:bodyPr/>
                    <a:lstStyle/>
                    <a:p>
                      <a:r>
                        <a:rPr lang="en-US" dirty="0"/>
                        <a:t>Gasoline</a:t>
                      </a:r>
                    </a:p>
                  </a:txBody>
                  <a:tcPr anchor="ctr"/>
                </a:tc>
                <a:tc>
                  <a:txBody>
                    <a:bodyPr/>
                    <a:lstStyle/>
                    <a:p>
                      <a:r>
                        <a:rPr lang="en-US" dirty="0"/>
                        <a:t>Diesel</a:t>
                      </a:r>
                    </a:p>
                  </a:txBody>
                  <a:tcPr anchor="ctr"/>
                </a:tc>
                <a:extLst>
                  <a:ext uri="{0D108BD9-81ED-4DB2-BD59-A6C34878D82A}">
                    <a16:rowId xmlns:a16="http://schemas.microsoft.com/office/drawing/2014/main" val="10000"/>
                  </a:ext>
                </a:extLst>
              </a:tr>
              <a:tr h="653713">
                <a:tc>
                  <a:txBody>
                    <a:bodyPr/>
                    <a:lstStyle/>
                    <a:p>
                      <a:r>
                        <a:rPr lang="en-US" sz="1600" b="1" dirty="0"/>
                        <a:t>Shifting</a:t>
                      </a:r>
                    </a:p>
                  </a:txBody>
                  <a:tcPr anchor="ctr"/>
                </a:tc>
                <a:tc>
                  <a:txBody>
                    <a:bodyPr/>
                    <a:lstStyle/>
                    <a:p>
                      <a:r>
                        <a:rPr lang="en-US" dirty="0"/>
                        <a:t>Automatic</a:t>
                      </a:r>
                    </a:p>
                  </a:txBody>
                  <a:tcPr anchor="ctr"/>
                </a:tc>
                <a:tc>
                  <a:txBody>
                    <a:bodyPr/>
                    <a:lstStyle/>
                    <a:p>
                      <a:r>
                        <a:rPr lang="en-US" dirty="0"/>
                        <a:t>Semi-automatic</a:t>
                      </a:r>
                    </a:p>
                  </a:txBody>
                  <a:tcPr anchor="ctr"/>
                </a:tc>
                <a:tc>
                  <a:txBody>
                    <a:bodyPr/>
                    <a:lstStyle/>
                    <a:p>
                      <a:r>
                        <a:rPr lang="en-US" dirty="0"/>
                        <a:t>Manual</a:t>
                      </a:r>
                    </a:p>
                  </a:txBody>
                  <a:tcPr anchor="ctr"/>
                </a:tc>
                <a:tc>
                  <a:txBody>
                    <a:bodyPr/>
                    <a:lstStyle/>
                    <a:p>
                      <a:endParaRPr lang="en-US" dirty="0"/>
                    </a:p>
                  </a:txBody>
                  <a:tcPr anchor="ctr"/>
                </a:tc>
                <a:extLst>
                  <a:ext uri="{0D108BD9-81ED-4DB2-BD59-A6C34878D82A}">
                    <a16:rowId xmlns:a16="http://schemas.microsoft.com/office/drawing/2014/main" val="10001"/>
                  </a:ext>
                </a:extLst>
              </a:tr>
              <a:tr h="653713">
                <a:tc>
                  <a:txBody>
                    <a:bodyPr/>
                    <a:lstStyle/>
                    <a:p>
                      <a:r>
                        <a:rPr lang="en-US" sz="1600" b="1" dirty="0"/>
                        <a:t>Drive</a:t>
                      </a:r>
                    </a:p>
                  </a:txBody>
                  <a:tcPr anchor="ctr"/>
                </a:tc>
                <a:tc>
                  <a:txBody>
                    <a:bodyPr/>
                    <a:lstStyle/>
                    <a:p>
                      <a:r>
                        <a:rPr lang="en-US" dirty="0"/>
                        <a:t>Front-wheel</a:t>
                      </a:r>
                    </a:p>
                  </a:txBody>
                  <a:tcPr anchor="ctr"/>
                </a:tc>
                <a:tc>
                  <a:txBody>
                    <a:bodyPr/>
                    <a:lstStyle/>
                    <a:p>
                      <a:r>
                        <a:rPr lang="en-US" dirty="0"/>
                        <a:t>Rear-wheel</a:t>
                      </a:r>
                    </a:p>
                  </a:txBody>
                  <a:tcPr anchor="ctr"/>
                </a:tc>
                <a:tc>
                  <a:txBody>
                    <a:bodyPr/>
                    <a:lstStyle/>
                    <a:p>
                      <a:r>
                        <a:rPr lang="en-US" dirty="0"/>
                        <a:t>All-wheel</a:t>
                      </a:r>
                    </a:p>
                  </a:txBody>
                  <a:tcPr anchor="ctr"/>
                </a:tc>
                <a:tc>
                  <a:txBody>
                    <a:bodyPr/>
                    <a:lstStyle/>
                    <a:p>
                      <a:endParaRPr lang="en-US" dirty="0"/>
                    </a:p>
                  </a:txBody>
                  <a:tcPr anchor="ctr"/>
                </a:tc>
                <a:extLst>
                  <a:ext uri="{0D108BD9-81ED-4DB2-BD59-A6C34878D82A}">
                    <a16:rowId xmlns:a16="http://schemas.microsoft.com/office/drawing/2014/main" val="10002"/>
                  </a:ext>
                </a:extLst>
              </a:tr>
              <a:tr h="653713">
                <a:tc>
                  <a:txBody>
                    <a:bodyPr/>
                    <a:lstStyle/>
                    <a:p>
                      <a:r>
                        <a:rPr lang="en-US" sz="1600" b="1" dirty="0"/>
                        <a:t>Brakes</a:t>
                      </a:r>
                    </a:p>
                  </a:txBody>
                  <a:tcPr anchor="ctr"/>
                </a:tc>
                <a:tc>
                  <a:txBody>
                    <a:bodyPr/>
                    <a:lstStyle/>
                    <a:p>
                      <a:pPr marL="0" indent="0">
                        <a:buFont typeface="Arial" pitchFamily="34" charset="0"/>
                        <a:buNone/>
                      </a:pPr>
                      <a:r>
                        <a:rPr lang="en-US" sz="1800" dirty="0"/>
                        <a:t>Standard</a:t>
                      </a:r>
                    </a:p>
                  </a:txBody>
                  <a:tcPr anchor="ctr"/>
                </a:tc>
                <a:tc>
                  <a:txBody>
                    <a:bodyPr/>
                    <a:lstStyle/>
                    <a:p>
                      <a:pPr marL="0" indent="0">
                        <a:buFont typeface="Arial" pitchFamily="34" charset="0"/>
                        <a:buNone/>
                      </a:pPr>
                      <a:r>
                        <a:rPr lang="en-US" sz="1800" dirty="0"/>
                        <a:t>Anti-lock</a:t>
                      </a:r>
                    </a:p>
                  </a:txBody>
                  <a:tcPr anchor="ctr"/>
                </a:tc>
                <a:tc>
                  <a:txBody>
                    <a:bodyPr/>
                    <a:lstStyle/>
                    <a:p>
                      <a:pPr marL="0" indent="0">
                        <a:buFont typeface="Arial" pitchFamily="34" charset="0"/>
                        <a:buNone/>
                      </a:pPr>
                      <a:endParaRPr lang="en-US" sz="1800" baseline="0" dirty="0"/>
                    </a:p>
                  </a:txBody>
                  <a:tcPr anchor="ctr"/>
                </a:tc>
                <a:tc>
                  <a:txBody>
                    <a:bodyPr/>
                    <a:lstStyle/>
                    <a:p>
                      <a:pPr marL="0" indent="0">
                        <a:buFont typeface="Arial" pitchFamily="34" charset="0"/>
                        <a:buNone/>
                      </a:pPr>
                      <a:endParaRPr lang="en-US" sz="1800" baseline="0" dirty="0"/>
                    </a:p>
                  </a:txBody>
                  <a:tcPr anchor="ctr"/>
                </a:tc>
                <a:extLst>
                  <a:ext uri="{0D108BD9-81ED-4DB2-BD59-A6C34878D82A}">
                    <a16:rowId xmlns:a16="http://schemas.microsoft.com/office/drawing/2014/main" val="10003"/>
                  </a:ext>
                </a:extLst>
              </a:tr>
              <a:tr h="653713">
                <a:tc>
                  <a:txBody>
                    <a:bodyPr/>
                    <a:lstStyle/>
                    <a:p>
                      <a:r>
                        <a:rPr lang="en-US" sz="1600" b="1" dirty="0"/>
                        <a:t>Steering</a:t>
                      </a:r>
                    </a:p>
                  </a:txBody>
                  <a:tcPr anchor="ctr"/>
                </a:tc>
                <a:tc>
                  <a:txBody>
                    <a:bodyPr/>
                    <a:lstStyle/>
                    <a:p>
                      <a:pPr marL="0" indent="0">
                        <a:buFont typeface="Arial" pitchFamily="34" charset="0"/>
                        <a:buNone/>
                      </a:pPr>
                      <a:r>
                        <a:rPr lang="en-US" sz="1800" dirty="0"/>
                        <a:t>Regular</a:t>
                      </a:r>
                    </a:p>
                  </a:txBody>
                  <a:tcPr anchor="ctr"/>
                </a:tc>
                <a:tc>
                  <a:txBody>
                    <a:bodyPr/>
                    <a:lstStyle/>
                    <a:p>
                      <a:pPr marL="0" indent="0">
                        <a:buFont typeface="Arial" pitchFamily="34" charset="0"/>
                        <a:buNone/>
                      </a:pPr>
                      <a:r>
                        <a:rPr lang="en-US" sz="1800" dirty="0"/>
                        <a:t>Power</a:t>
                      </a:r>
                    </a:p>
                  </a:txBody>
                  <a:tcPr anchor="ctr"/>
                </a:tc>
                <a:tc>
                  <a:txBody>
                    <a:bodyPr/>
                    <a:lstStyle/>
                    <a:p>
                      <a:pPr marL="0" indent="0">
                        <a:buFont typeface="Arial" pitchFamily="34" charset="0"/>
                        <a:buNone/>
                      </a:pPr>
                      <a:endParaRPr lang="en-US" sz="1800" baseline="0" dirty="0"/>
                    </a:p>
                  </a:txBody>
                  <a:tcPr anchor="ctr"/>
                </a:tc>
                <a:tc>
                  <a:txBody>
                    <a:bodyPr/>
                    <a:lstStyle/>
                    <a:p>
                      <a:pPr marL="0" indent="0">
                        <a:buFont typeface="Arial" pitchFamily="34" charset="0"/>
                        <a:buNone/>
                      </a:pPr>
                      <a:endParaRPr lang="en-US" sz="1800" baseline="0" dirty="0"/>
                    </a:p>
                  </a:txBody>
                  <a:tcPr anchor="ctr"/>
                </a:tc>
                <a:extLst>
                  <a:ext uri="{0D108BD9-81ED-4DB2-BD59-A6C34878D82A}">
                    <a16:rowId xmlns:a16="http://schemas.microsoft.com/office/drawing/2014/main" val="10004"/>
                  </a:ext>
                </a:extLst>
              </a:tr>
              <a:tr h="653713">
                <a:tc>
                  <a:txBody>
                    <a:bodyPr/>
                    <a:lstStyle/>
                    <a:p>
                      <a:r>
                        <a:rPr lang="en-US" sz="1600" b="1" dirty="0"/>
                        <a:t>…</a:t>
                      </a:r>
                    </a:p>
                  </a:txBody>
                  <a:tcPr anchor="ctr"/>
                </a:tc>
                <a:tc>
                  <a:txBody>
                    <a:bodyPr/>
                    <a:lstStyle/>
                    <a:p>
                      <a:pPr marL="0" indent="0">
                        <a:buFont typeface="Arial" pitchFamily="34" charset="0"/>
                        <a:buNone/>
                      </a:pPr>
                      <a:r>
                        <a:rPr lang="en-US" sz="1800" dirty="0"/>
                        <a:t>…</a:t>
                      </a:r>
                    </a:p>
                  </a:txBody>
                  <a:tcPr anchor="ctr"/>
                </a:tc>
                <a:tc>
                  <a:txBody>
                    <a:bodyPr/>
                    <a:lstStyle/>
                    <a:p>
                      <a:pPr marL="0" indent="0">
                        <a:buFont typeface="Arial" pitchFamily="34" charset="0"/>
                        <a:buNone/>
                      </a:pPr>
                      <a:r>
                        <a:rPr lang="en-US" sz="1800" dirty="0"/>
                        <a:t>…</a:t>
                      </a:r>
                    </a:p>
                  </a:txBody>
                  <a:tcPr anchor="ctr"/>
                </a:tc>
                <a:tc>
                  <a:txBody>
                    <a:bodyPr/>
                    <a:lstStyle/>
                    <a:p>
                      <a:pPr marL="0" indent="0">
                        <a:buFont typeface="Arial" pitchFamily="34" charset="0"/>
                        <a:buNone/>
                      </a:pPr>
                      <a:r>
                        <a:rPr lang="en-US" sz="1800" baseline="0" dirty="0"/>
                        <a:t>…</a:t>
                      </a:r>
                    </a:p>
                  </a:txBody>
                  <a:tcPr anchor="ctr"/>
                </a:tc>
                <a:tc>
                  <a:txBody>
                    <a:bodyPr/>
                    <a:lstStyle/>
                    <a:p>
                      <a:pPr marL="0" indent="0">
                        <a:buFont typeface="Arial" pitchFamily="34" charset="0"/>
                        <a:buNone/>
                      </a:pPr>
                      <a:endParaRPr lang="en-US" sz="1800" baseline="0" dirty="0"/>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5717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609600"/>
          </a:xfrm>
        </p:spPr>
        <p:txBody>
          <a:bodyPr>
            <a:normAutofit/>
          </a:bodyPr>
          <a:lstStyle/>
          <a:p>
            <a:r>
              <a:rPr lang="en-US" dirty="0"/>
              <a:t>Example: identify feasible combinations</a:t>
            </a:r>
          </a:p>
        </p:txBody>
      </p:sp>
      <p:sp>
        <p:nvSpPr>
          <p:cNvPr id="3" name="Rectangle 2"/>
          <p:cNvSpPr/>
          <p:nvPr/>
        </p:nvSpPr>
        <p:spPr>
          <a:xfrm>
            <a:off x="3669811" y="2482796"/>
            <a:ext cx="824143"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474362" y="2482796"/>
            <a:ext cx="824143"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836664" y="3930596"/>
            <a:ext cx="412071"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669811" y="3954449"/>
            <a:ext cx="517498"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3"/>
          <p:cNvGraphicFramePr>
            <a:graphicFrameLocks/>
          </p:cNvGraphicFramePr>
          <p:nvPr>
            <p:extLst/>
          </p:nvPr>
        </p:nvGraphicFramePr>
        <p:xfrm>
          <a:off x="571500" y="1600200"/>
          <a:ext cx="8001000" cy="3922278"/>
        </p:xfrm>
        <a:graphic>
          <a:graphicData uri="http://schemas.openxmlformats.org/drawingml/2006/table">
            <a:tbl>
              <a:tblPr bandRow="1">
                <a:tableStyleId>{21E4AEA4-8DFA-4A89-87EB-49C32662AFE0}</a:tableStyleId>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tblGrid>
              <a:tr h="653713">
                <a:tc>
                  <a:txBody>
                    <a:bodyPr/>
                    <a:lstStyle/>
                    <a:p>
                      <a:r>
                        <a:rPr lang="en-US" sz="1600" b="1" dirty="0"/>
                        <a:t>Engine</a:t>
                      </a:r>
                    </a:p>
                  </a:txBody>
                  <a:tcPr anchor="ctr"/>
                </a:tc>
                <a:tc>
                  <a:txBody>
                    <a:bodyPr/>
                    <a:lstStyle/>
                    <a:p>
                      <a:r>
                        <a:rPr lang="en-US" dirty="0"/>
                        <a:t>Fully</a:t>
                      </a:r>
                      <a:r>
                        <a:rPr lang="en-US" baseline="0" dirty="0"/>
                        <a:t> electric</a:t>
                      </a:r>
                      <a:endParaRPr lang="en-US" dirty="0"/>
                    </a:p>
                  </a:txBody>
                  <a:tcPr anchor="ctr"/>
                </a:tc>
                <a:tc>
                  <a:txBody>
                    <a:bodyPr/>
                    <a:lstStyle/>
                    <a:p>
                      <a:r>
                        <a:rPr lang="en-US" dirty="0"/>
                        <a:t>Hybrid</a:t>
                      </a:r>
                    </a:p>
                  </a:txBody>
                  <a:tcPr anchor="ctr"/>
                </a:tc>
                <a:tc>
                  <a:txBody>
                    <a:bodyPr/>
                    <a:lstStyle/>
                    <a:p>
                      <a:r>
                        <a:rPr lang="en-US" dirty="0"/>
                        <a:t>Gasoline</a:t>
                      </a:r>
                    </a:p>
                  </a:txBody>
                  <a:tcPr anchor="ctr"/>
                </a:tc>
                <a:tc>
                  <a:txBody>
                    <a:bodyPr/>
                    <a:lstStyle/>
                    <a:p>
                      <a:r>
                        <a:rPr lang="en-US" dirty="0"/>
                        <a:t>Diesel</a:t>
                      </a:r>
                    </a:p>
                  </a:txBody>
                  <a:tcPr anchor="ctr"/>
                </a:tc>
                <a:extLst>
                  <a:ext uri="{0D108BD9-81ED-4DB2-BD59-A6C34878D82A}">
                    <a16:rowId xmlns:a16="http://schemas.microsoft.com/office/drawing/2014/main" val="10000"/>
                  </a:ext>
                </a:extLst>
              </a:tr>
              <a:tr h="653713">
                <a:tc>
                  <a:txBody>
                    <a:bodyPr/>
                    <a:lstStyle/>
                    <a:p>
                      <a:r>
                        <a:rPr lang="en-US" sz="1600" b="1" dirty="0"/>
                        <a:t>Shifting</a:t>
                      </a:r>
                    </a:p>
                  </a:txBody>
                  <a:tcPr anchor="ctr"/>
                </a:tc>
                <a:tc>
                  <a:txBody>
                    <a:bodyPr/>
                    <a:lstStyle/>
                    <a:p>
                      <a:r>
                        <a:rPr lang="en-US" dirty="0"/>
                        <a:t>Automatic</a:t>
                      </a:r>
                    </a:p>
                  </a:txBody>
                  <a:tcPr anchor="ctr"/>
                </a:tc>
                <a:tc>
                  <a:txBody>
                    <a:bodyPr/>
                    <a:lstStyle/>
                    <a:p>
                      <a:r>
                        <a:rPr lang="en-US" dirty="0"/>
                        <a:t>Semi-automatic</a:t>
                      </a:r>
                    </a:p>
                  </a:txBody>
                  <a:tcPr anchor="ctr"/>
                </a:tc>
                <a:tc>
                  <a:txBody>
                    <a:bodyPr/>
                    <a:lstStyle/>
                    <a:p>
                      <a:r>
                        <a:rPr lang="en-US" dirty="0"/>
                        <a:t>Manual</a:t>
                      </a:r>
                    </a:p>
                  </a:txBody>
                  <a:tcPr anchor="ctr"/>
                </a:tc>
                <a:tc>
                  <a:txBody>
                    <a:bodyPr/>
                    <a:lstStyle/>
                    <a:p>
                      <a:endParaRPr lang="en-US" dirty="0"/>
                    </a:p>
                  </a:txBody>
                  <a:tcPr anchor="ctr"/>
                </a:tc>
                <a:extLst>
                  <a:ext uri="{0D108BD9-81ED-4DB2-BD59-A6C34878D82A}">
                    <a16:rowId xmlns:a16="http://schemas.microsoft.com/office/drawing/2014/main" val="10001"/>
                  </a:ext>
                </a:extLst>
              </a:tr>
              <a:tr h="653713">
                <a:tc>
                  <a:txBody>
                    <a:bodyPr/>
                    <a:lstStyle/>
                    <a:p>
                      <a:r>
                        <a:rPr lang="en-US" sz="1600" b="1" dirty="0"/>
                        <a:t>Drive</a:t>
                      </a:r>
                    </a:p>
                  </a:txBody>
                  <a:tcPr anchor="ctr"/>
                </a:tc>
                <a:tc>
                  <a:txBody>
                    <a:bodyPr/>
                    <a:lstStyle/>
                    <a:p>
                      <a:r>
                        <a:rPr lang="en-US" dirty="0"/>
                        <a:t>Front-wheel</a:t>
                      </a:r>
                    </a:p>
                  </a:txBody>
                  <a:tcPr anchor="ctr"/>
                </a:tc>
                <a:tc>
                  <a:txBody>
                    <a:bodyPr/>
                    <a:lstStyle/>
                    <a:p>
                      <a:r>
                        <a:rPr lang="en-US" dirty="0"/>
                        <a:t>Rear-wheel</a:t>
                      </a:r>
                    </a:p>
                  </a:txBody>
                  <a:tcPr anchor="ctr"/>
                </a:tc>
                <a:tc>
                  <a:txBody>
                    <a:bodyPr/>
                    <a:lstStyle/>
                    <a:p>
                      <a:r>
                        <a:rPr lang="en-US" dirty="0"/>
                        <a:t>All-wheel</a:t>
                      </a:r>
                    </a:p>
                  </a:txBody>
                  <a:tcPr anchor="ctr"/>
                </a:tc>
                <a:tc>
                  <a:txBody>
                    <a:bodyPr/>
                    <a:lstStyle/>
                    <a:p>
                      <a:endParaRPr lang="en-US" dirty="0"/>
                    </a:p>
                  </a:txBody>
                  <a:tcPr anchor="ctr"/>
                </a:tc>
                <a:extLst>
                  <a:ext uri="{0D108BD9-81ED-4DB2-BD59-A6C34878D82A}">
                    <a16:rowId xmlns:a16="http://schemas.microsoft.com/office/drawing/2014/main" val="10002"/>
                  </a:ext>
                </a:extLst>
              </a:tr>
              <a:tr h="653713">
                <a:tc>
                  <a:txBody>
                    <a:bodyPr/>
                    <a:lstStyle/>
                    <a:p>
                      <a:r>
                        <a:rPr lang="en-US" sz="1600" b="1" dirty="0"/>
                        <a:t>Brakes</a:t>
                      </a:r>
                    </a:p>
                  </a:txBody>
                  <a:tcPr anchor="ctr"/>
                </a:tc>
                <a:tc>
                  <a:txBody>
                    <a:bodyPr/>
                    <a:lstStyle/>
                    <a:p>
                      <a:pPr marL="0" indent="0">
                        <a:buFont typeface="Arial" pitchFamily="34" charset="0"/>
                        <a:buNone/>
                      </a:pPr>
                      <a:r>
                        <a:rPr lang="en-US" sz="1800" dirty="0"/>
                        <a:t>Standard</a:t>
                      </a:r>
                    </a:p>
                  </a:txBody>
                  <a:tcPr anchor="ctr"/>
                </a:tc>
                <a:tc>
                  <a:txBody>
                    <a:bodyPr/>
                    <a:lstStyle/>
                    <a:p>
                      <a:pPr marL="0" indent="0">
                        <a:buFont typeface="Arial" pitchFamily="34" charset="0"/>
                        <a:buNone/>
                      </a:pPr>
                      <a:r>
                        <a:rPr lang="en-US" sz="1800" dirty="0"/>
                        <a:t>Anti-lock</a:t>
                      </a:r>
                    </a:p>
                  </a:txBody>
                  <a:tcPr anchor="ctr"/>
                </a:tc>
                <a:tc>
                  <a:txBody>
                    <a:bodyPr/>
                    <a:lstStyle/>
                    <a:p>
                      <a:pPr marL="0" indent="0">
                        <a:buFont typeface="Arial" pitchFamily="34" charset="0"/>
                        <a:buNone/>
                      </a:pPr>
                      <a:endParaRPr lang="en-US" sz="1800" baseline="0" dirty="0"/>
                    </a:p>
                  </a:txBody>
                  <a:tcPr anchor="ctr"/>
                </a:tc>
                <a:tc>
                  <a:txBody>
                    <a:bodyPr/>
                    <a:lstStyle/>
                    <a:p>
                      <a:pPr marL="0" indent="0">
                        <a:buFont typeface="Arial" pitchFamily="34" charset="0"/>
                        <a:buNone/>
                      </a:pPr>
                      <a:endParaRPr lang="en-US" sz="1800" baseline="0" dirty="0"/>
                    </a:p>
                  </a:txBody>
                  <a:tcPr anchor="ctr"/>
                </a:tc>
                <a:extLst>
                  <a:ext uri="{0D108BD9-81ED-4DB2-BD59-A6C34878D82A}">
                    <a16:rowId xmlns:a16="http://schemas.microsoft.com/office/drawing/2014/main" val="10003"/>
                  </a:ext>
                </a:extLst>
              </a:tr>
              <a:tr h="653713">
                <a:tc>
                  <a:txBody>
                    <a:bodyPr/>
                    <a:lstStyle/>
                    <a:p>
                      <a:r>
                        <a:rPr lang="en-US" sz="1600" b="1" dirty="0"/>
                        <a:t>Steering</a:t>
                      </a:r>
                    </a:p>
                  </a:txBody>
                  <a:tcPr anchor="ctr"/>
                </a:tc>
                <a:tc>
                  <a:txBody>
                    <a:bodyPr/>
                    <a:lstStyle/>
                    <a:p>
                      <a:pPr marL="0" indent="0">
                        <a:buFont typeface="Arial" pitchFamily="34" charset="0"/>
                        <a:buNone/>
                      </a:pPr>
                      <a:r>
                        <a:rPr lang="en-US" sz="1800" dirty="0"/>
                        <a:t>Regular</a:t>
                      </a:r>
                    </a:p>
                  </a:txBody>
                  <a:tcPr anchor="ctr"/>
                </a:tc>
                <a:tc>
                  <a:txBody>
                    <a:bodyPr/>
                    <a:lstStyle/>
                    <a:p>
                      <a:pPr marL="0" indent="0">
                        <a:buFont typeface="Arial" pitchFamily="34" charset="0"/>
                        <a:buNone/>
                      </a:pPr>
                      <a:r>
                        <a:rPr lang="en-US" sz="1800" dirty="0"/>
                        <a:t>Power</a:t>
                      </a:r>
                    </a:p>
                  </a:txBody>
                  <a:tcPr anchor="ctr"/>
                </a:tc>
                <a:tc>
                  <a:txBody>
                    <a:bodyPr/>
                    <a:lstStyle/>
                    <a:p>
                      <a:pPr marL="0" indent="0">
                        <a:buFont typeface="Arial" pitchFamily="34" charset="0"/>
                        <a:buNone/>
                      </a:pPr>
                      <a:endParaRPr lang="en-US" sz="1800" baseline="0" dirty="0"/>
                    </a:p>
                  </a:txBody>
                  <a:tcPr anchor="ctr"/>
                </a:tc>
                <a:tc>
                  <a:txBody>
                    <a:bodyPr/>
                    <a:lstStyle/>
                    <a:p>
                      <a:pPr marL="0" indent="0">
                        <a:buFont typeface="Arial" pitchFamily="34" charset="0"/>
                        <a:buNone/>
                      </a:pPr>
                      <a:endParaRPr lang="en-US" sz="1800" baseline="0" dirty="0"/>
                    </a:p>
                  </a:txBody>
                  <a:tcPr anchor="ctr"/>
                </a:tc>
                <a:extLst>
                  <a:ext uri="{0D108BD9-81ED-4DB2-BD59-A6C34878D82A}">
                    <a16:rowId xmlns:a16="http://schemas.microsoft.com/office/drawing/2014/main" val="10004"/>
                  </a:ext>
                </a:extLst>
              </a:tr>
              <a:tr h="653713">
                <a:tc>
                  <a:txBody>
                    <a:bodyPr/>
                    <a:lstStyle/>
                    <a:p>
                      <a:r>
                        <a:rPr lang="en-US" sz="1600" b="1" dirty="0"/>
                        <a:t>…</a:t>
                      </a:r>
                    </a:p>
                  </a:txBody>
                  <a:tcPr anchor="ctr"/>
                </a:tc>
                <a:tc>
                  <a:txBody>
                    <a:bodyPr/>
                    <a:lstStyle/>
                    <a:p>
                      <a:pPr marL="0" indent="0">
                        <a:buFont typeface="Arial" pitchFamily="34" charset="0"/>
                        <a:buNone/>
                      </a:pPr>
                      <a:r>
                        <a:rPr lang="en-US" sz="1800" dirty="0"/>
                        <a:t>…</a:t>
                      </a:r>
                    </a:p>
                  </a:txBody>
                  <a:tcPr anchor="ctr"/>
                </a:tc>
                <a:tc>
                  <a:txBody>
                    <a:bodyPr/>
                    <a:lstStyle/>
                    <a:p>
                      <a:pPr marL="0" indent="0">
                        <a:buFont typeface="Arial" pitchFamily="34" charset="0"/>
                        <a:buNone/>
                      </a:pPr>
                      <a:r>
                        <a:rPr lang="en-US" sz="1800" dirty="0"/>
                        <a:t>…</a:t>
                      </a:r>
                    </a:p>
                  </a:txBody>
                  <a:tcPr anchor="ctr"/>
                </a:tc>
                <a:tc>
                  <a:txBody>
                    <a:bodyPr/>
                    <a:lstStyle/>
                    <a:p>
                      <a:pPr marL="0" indent="0">
                        <a:buFont typeface="Arial" pitchFamily="34" charset="0"/>
                        <a:buNone/>
                      </a:pPr>
                      <a:r>
                        <a:rPr lang="en-US" sz="1800" baseline="0" dirty="0"/>
                        <a:t>…</a:t>
                      </a:r>
                    </a:p>
                  </a:txBody>
                  <a:tcPr anchor="ctr"/>
                </a:tc>
                <a:tc>
                  <a:txBody>
                    <a:bodyPr/>
                    <a:lstStyle/>
                    <a:p>
                      <a:pPr marL="0" indent="0">
                        <a:buFont typeface="Arial" pitchFamily="34" charset="0"/>
                        <a:buNone/>
                      </a:pPr>
                      <a:endParaRPr lang="en-US" sz="1800" baseline="0" dirty="0"/>
                    </a:p>
                  </a:txBody>
                  <a:tcPr anchor="ctr"/>
                </a:tc>
                <a:extLst>
                  <a:ext uri="{0D108BD9-81ED-4DB2-BD59-A6C34878D82A}">
                    <a16:rowId xmlns:a16="http://schemas.microsoft.com/office/drawing/2014/main" val="10005"/>
                  </a:ext>
                </a:extLst>
              </a:tr>
            </a:tbl>
          </a:graphicData>
        </a:graphic>
      </p:graphicFrame>
      <p:sp>
        <p:nvSpPr>
          <p:cNvPr id="4" name="Freeform 3"/>
          <p:cNvSpPr/>
          <p:nvPr/>
        </p:nvSpPr>
        <p:spPr>
          <a:xfrm>
            <a:off x="2608411" y="1908313"/>
            <a:ext cx="3438058" cy="2687541"/>
          </a:xfrm>
          <a:custGeom>
            <a:avLst/>
            <a:gdLst>
              <a:gd name="connsiteX0" fmla="*/ 293815 w 3438058"/>
              <a:gd name="connsiteY0" fmla="*/ 0 h 2687541"/>
              <a:gd name="connsiteX1" fmla="*/ 301766 w 3438058"/>
              <a:gd name="connsiteY1" fmla="*/ 715617 h 2687541"/>
              <a:gd name="connsiteX2" fmla="*/ 3410726 w 3438058"/>
              <a:gd name="connsiteY2" fmla="*/ 1311965 h 2687541"/>
              <a:gd name="connsiteX3" fmla="*/ 1804563 w 3438058"/>
              <a:gd name="connsiteY3" fmla="*/ 2003729 h 2687541"/>
              <a:gd name="connsiteX4" fmla="*/ 1542170 w 3438058"/>
              <a:gd name="connsiteY4" fmla="*/ 2687541 h 268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058" h="2687541">
                <a:moveTo>
                  <a:pt x="293815" y="0"/>
                </a:moveTo>
                <a:cubicBezTo>
                  <a:pt x="38048" y="248478"/>
                  <a:pt x="-217719" y="496956"/>
                  <a:pt x="301766" y="715617"/>
                </a:cubicBezTo>
                <a:cubicBezTo>
                  <a:pt x="821251" y="934278"/>
                  <a:pt x="3160260" y="1097280"/>
                  <a:pt x="3410726" y="1311965"/>
                </a:cubicBezTo>
                <a:cubicBezTo>
                  <a:pt x="3661192" y="1526650"/>
                  <a:pt x="2115989" y="1774466"/>
                  <a:pt x="1804563" y="2003729"/>
                </a:cubicBezTo>
                <a:cubicBezTo>
                  <a:pt x="1493137" y="2232992"/>
                  <a:pt x="1517653" y="2460266"/>
                  <a:pt x="1542170" y="268754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2564019" y="1924216"/>
            <a:ext cx="3375605" cy="2671638"/>
          </a:xfrm>
          <a:custGeom>
            <a:avLst/>
            <a:gdLst>
              <a:gd name="connsiteX0" fmla="*/ 3375605 w 3375605"/>
              <a:gd name="connsiteY0" fmla="*/ 0 h 2600076"/>
              <a:gd name="connsiteX1" fmla="*/ 1848955 w 3375605"/>
              <a:gd name="connsiteY1" fmla="*/ 644055 h 2600076"/>
              <a:gd name="connsiteX2" fmla="*/ 306402 w 3375605"/>
              <a:gd name="connsiteY2" fmla="*/ 1319916 h 2600076"/>
              <a:gd name="connsiteX3" fmla="*/ 12204 w 3375605"/>
              <a:gd name="connsiteY3" fmla="*/ 1971923 h 2600076"/>
              <a:gd name="connsiteX4" fmla="*/ 83765 w 3375605"/>
              <a:gd name="connsiteY4" fmla="*/ 2600076 h 2600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605" h="2600076">
                <a:moveTo>
                  <a:pt x="3375605" y="0"/>
                </a:moveTo>
                <a:lnTo>
                  <a:pt x="1848955" y="644055"/>
                </a:lnTo>
                <a:cubicBezTo>
                  <a:pt x="1337421" y="864041"/>
                  <a:pt x="612527" y="1098605"/>
                  <a:pt x="306402" y="1319916"/>
                </a:cubicBezTo>
                <a:cubicBezTo>
                  <a:pt x="277" y="1541227"/>
                  <a:pt x="49310" y="1758563"/>
                  <a:pt x="12204" y="1971923"/>
                </a:cubicBezTo>
                <a:cubicBezTo>
                  <a:pt x="-24902" y="2185283"/>
                  <a:pt x="29431" y="2392679"/>
                  <a:pt x="83765" y="2600076"/>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349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morphological chart</a:t>
            </a:r>
          </a:p>
        </p:txBody>
      </p:sp>
      <p:pic>
        <p:nvPicPr>
          <p:cNvPr id="14338" name="Picture 2" descr="SES Morphological Chart"/>
          <p:cNvPicPr>
            <a:picLocks noChangeAspect="1" noChangeArrowheads="1"/>
          </p:cNvPicPr>
          <p:nvPr/>
        </p:nvPicPr>
        <p:blipFill rotWithShape="1">
          <a:blip r:embed="rId2">
            <a:extLst>
              <a:ext uri="{28A0092B-C50C-407E-A947-70E740481C1C}">
                <a14:useLocalDpi xmlns:a14="http://schemas.microsoft.com/office/drawing/2010/main" val="0"/>
              </a:ext>
            </a:extLst>
          </a:blip>
          <a:srcRect b="37753"/>
          <a:stretch/>
        </p:blipFill>
        <p:spPr bwMode="auto">
          <a:xfrm>
            <a:off x="685798" y="2397096"/>
            <a:ext cx="7782477" cy="261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405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lstStyle/>
          <a:p>
            <a:r>
              <a:rPr lang="en-US" dirty="0"/>
              <a:t>The various features or functions of the eventual design solution must be well understood</a:t>
            </a:r>
          </a:p>
          <a:p>
            <a:endParaRPr lang="en-US" dirty="0"/>
          </a:p>
          <a:p>
            <a:r>
              <a:rPr lang="en-US" dirty="0"/>
              <a:t>The various features or functions of the eventual design solution must be relatively independent</a:t>
            </a:r>
          </a:p>
          <a:p>
            <a:endParaRPr lang="en-US" dirty="0"/>
          </a:p>
          <a:p>
            <a:r>
              <a:rPr lang="en-US" dirty="0"/>
              <a:t>The various means per feature or function must not be infinite, and principally relate to one another so a systematic articulation can uncover all of them</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924634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Helps break down the design problem into features or functions</a:t>
            </a:r>
          </a:p>
          <a:p>
            <a:r>
              <a:rPr lang="en-US" dirty="0"/>
              <a:t>Systematic manner of deriving possible means</a:t>
            </a:r>
          </a:p>
          <a:p>
            <a:r>
              <a:rPr lang="en-US" dirty="0"/>
              <a:t>Avoids possible bias toward certain means</a:t>
            </a:r>
          </a:p>
          <a:p>
            <a:r>
              <a:rPr lang="en-US" dirty="0"/>
              <a:t>Helps identify and consider novel/unusual combinations </a:t>
            </a:r>
          </a:p>
          <a:p>
            <a:endParaRPr lang="en-US" dirty="0"/>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Applicable only to design problems where the features or functions of the design solution are well understood</a:t>
            </a:r>
          </a:p>
          <a:p>
            <a:r>
              <a:rPr lang="en-US" dirty="0"/>
              <a:t>Quickly leads to too many possible combinations</a:t>
            </a:r>
          </a:p>
          <a:p>
            <a:r>
              <a:rPr lang="en-US" dirty="0"/>
              <a:t>No valuation attached to individual means</a:t>
            </a:r>
          </a:p>
          <a:p>
            <a:endParaRPr lang="en-US" dirty="0"/>
          </a:p>
          <a:p>
            <a:endParaRPr lang="en-US" dirty="0"/>
          </a:p>
        </p:txBody>
      </p:sp>
    </p:spTree>
    <p:extLst>
      <p:ext uri="{BB962C8B-B14F-4D97-AF65-F5344CB8AC3E}">
        <p14:creationId xmlns:p14="http://schemas.microsoft.com/office/powerpoint/2010/main" val="1520199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solidFill>
                            <a:schemeClr val="tx1"/>
                          </a:solidFill>
                        </a:rPr>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rgbClr val="FF0000"/>
                          </a:solidFill>
                        </a:rPr>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1184283" y="4680561"/>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264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playing</a:t>
            </a:r>
          </a:p>
        </p:txBody>
      </p:sp>
      <p:sp>
        <p:nvSpPr>
          <p:cNvPr id="3" name="Content Placeholder 2"/>
          <p:cNvSpPr>
            <a:spLocks noGrp="1"/>
          </p:cNvSpPr>
          <p:nvPr>
            <p:ph sz="half" idx="1"/>
          </p:nvPr>
        </p:nvSpPr>
        <p:spPr/>
        <p:txBody>
          <a:bodyPr/>
          <a:lstStyle/>
          <a:p>
            <a:r>
              <a:rPr lang="en-US" dirty="0"/>
              <a:t>Role playing is the process of acting out the experience of a user with the envisioned design solution</a:t>
            </a:r>
          </a:p>
          <a:p>
            <a:endParaRPr lang="en-US" dirty="0"/>
          </a:p>
        </p:txBody>
      </p:sp>
    </p:spTree>
    <p:extLst>
      <p:ext uri="{BB962C8B-B14F-4D97-AF65-F5344CB8AC3E}">
        <p14:creationId xmlns:p14="http://schemas.microsoft.com/office/powerpoint/2010/main" val="524429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dirty="0"/>
              <a:t>Identify the situation, tasks, and roles</a:t>
            </a:r>
          </a:p>
          <a:p>
            <a:endParaRPr lang="en-US" dirty="0"/>
          </a:p>
          <a:p>
            <a:r>
              <a:rPr lang="en-US" dirty="0"/>
              <a:t>Enact the situation and tasks</a:t>
            </a:r>
          </a:p>
          <a:p>
            <a:endParaRPr lang="en-US" dirty="0"/>
          </a:p>
          <a:p>
            <a:r>
              <a:rPr lang="en-US" dirty="0"/>
              <a:t>Take notes</a:t>
            </a:r>
          </a:p>
          <a:p>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1917382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identify the situation, tasks, and roles</a:t>
            </a:r>
          </a:p>
        </p:txBody>
      </p:sp>
      <p:sp>
        <p:nvSpPr>
          <p:cNvPr id="4" name="Content Placeholder 3"/>
          <p:cNvSpPr>
            <a:spLocks noGrp="1"/>
          </p:cNvSpPr>
          <p:nvPr>
            <p:ph sz="half" idx="1"/>
          </p:nvPr>
        </p:nvSpPr>
        <p:spPr/>
        <p:txBody>
          <a:bodyPr/>
          <a:lstStyle/>
          <a:p>
            <a:r>
              <a:rPr lang="en-US" dirty="0"/>
              <a:t>The situation concerns a patient in a hospital bed who has to use the tray table</a:t>
            </a:r>
          </a:p>
          <a:p>
            <a:endParaRPr lang="en-US" dirty="0"/>
          </a:p>
          <a:p>
            <a:r>
              <a:rPr lang="en-US" dirty="0"/>
              <a:t>The tasks include</a:t>
            </a:r>
          </a:p>
          <a:p>
            <a:pPr lvl="1"/>
            <a:r>
              <a:rPr lang="en-US" dirty="0"/>
              <a:t>the patient eats their meal</a:t>
            </a:r>
          </a:p>
          <a:p>
            <a:pPr lvl="1"/>
            <a:r>
              <a:rPr lang="en-US" dirty="0"/>
              <a:t>the nurse replaces bandages</a:t>
            </a:r>
          </a:p>
          <a:p>
            <a:pPr lvl="1"/>
            <a:endParaRPr lang="en-US" dirty="0"/>
          </a:p>
          <a:p>
            <a:r>
              <a:rPr lang="en-US" dirty="0"/>
              <a:t>The roles are the patient (of several kinds, e.g., a patient with arthritis, a patient with a broken arm, a small person, a large person) and the nurse</a:t>
            </a:r>
          </a:p>
        </p:txBody>
      </p:sp>
    </p:spTree>
    <p:extLst>
      <p:ext uri="{BB962C8B-B14F-4D97-AF65-F5344CB8AC3E}">
        <p14:creationId xmlns:p14="http://schemas.microsoft.com/office/powerpoint/2010/main" val="1881488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enact the situation</a:t>
            </a:r>
          </a:p>
        </p:txBody>
      </p:sp>
      <p:pic>
        <p:nvPicPr>
          <p:cNvPr id="1026" name="Picture 2" descr="Industrial design student Mike Moore tries to use the hospital tray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C industrial design student Mike Moore tries to use the current design for a hospital tray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263" y="3086100"/>
            <a:ext cx="26193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se J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648200"/>
            <a:ext cx="2857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53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a:t>
            </a:r>
          </a:p>
        </p:txBody>
      </p:sp>
      <p:sp>
        <p:nvSpPr>
          <p:cNvPr id="3" name="Content Placeholder 2"/>
          <p:cNvSpPr>
            <a:spLocks noGrp="1"/>
          </p:cNvSpPr>
          <p:nvPr>
            <p:ph sz="half" idx="1"/>
          </p:nvPr>
        </p:nvSpPr>
        <p:spPr/>
        <p:txBody>
          <a:bodyPr>
            <a:normAutofit/>
          </a:bodyPr>
          <a:lstStyle/>
          <a:p>
            <a:r>
              <a:rPr lang="en-US" dirty="0"/>
              <a:t>There will be </a:t>
            </a:r>
            <a:r>
              <a:rPr lang="en-US" i="1" dirty="0"/>
              <a:t>no </a:t>
            </a:r>
            <a:r>
              <a:rPr lang="en-US" dirty="0"/>
              <a:t>class Thursday and </a:t>
            </a:r>
            <a:r>
              <a:rPr lang="en-US" i="1" dirty="0"/>
              <a:t>no </a:t>
            </a:r>
            <a:r>
              <a:rPr lang="en-US" dirty="0"/>
              <a:t>discussion Friday</a:t>
            </a:r>
          </a:p>
        </p:txBody>
      </p:sp>
    </p:spTree>
    <p:extLst>
      <p:ext uri="{BB962C8B-B14F-4D97-AF65-F5344CB8AC3E}">
        <p14:creationId xmlns:p14="http://schemas.microsoft.com/office/powerpoint/2010/main" val="3165950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take notes</a:t>
            </a:r>
          </a:p>
        </p:txBody>
      </p:sp>
      <p:sp>
        <p:nvSpPr>
          <p:cNvPr id="3" name="Content Placeholder 2"/>
          <p:cNvSpPr>
            <a:spLocks noGrp="1"/>
          </p:cNvSpPr>
          <p:nvPr>
            <p:ph sz="half" idx="1"/>
          </p:nvPr>
        </p:nvSpPr>
        <p:spPr/>
        <p:txBody>
          <a:bodyPr/>
          <a:lstStyle/>
          <a:p>
            <a:r>
              <a:rPr lang="en-US" dirty="0"/>
              <a:t>The patient found it difficult to operate the tray table with one hand</a:t>
            </a:r>
          </a:p>
          <a:p>
            <a:endParaRPr lang="en-US" dirty="0"/>
          </a:p>
          <a:p>
            <a:r>
              <a:rPr lang="en-US" dirty="0"/>
              <a:t>The patient could not raise or lower the tray table</a:t>
            </a:r>
          </a:p>
          <a:p>
            <a:endParaRPr lang="en-US" dirty="0"/>
          </a:p>
          <a:p>
            <a:r>
              <a:rPr lang="en-US" dirty="0"/>
              <a:t>The patient and nurse collided in terms of who ‘owned’ the table</a:t>
            </a:r>
          </a:p>
        </p:txBody>
      </p:sp>
    </p:spTree>
    <p:extLst>
      <p:ext uri="{BB962C8B-B14F-4D97-AF65-F5344CB8AC3E}">
        <p14:creationId xmlns:p14="http://schemas.microsoft.com/office/powerpoint/2010/main" val="1160304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enact the situation</a:t>
            </a:r>
          </a:p>
        </p:txBody>
      </p:sp>
      <p:sp>
        <p:nvSpPr>
          <p:cNvPr id="4" name="TextBox 3"/>
          <p:cNvSpPr txBox="1"/>
          <p:nvPr/>
        </p:nvSpPr>
        <p:spPr>
          <a:xfrm>
            <a:off x="2999837" y="5531425"/>
            <a:ext cx="2941126" cy="369332"/>
          </a:xfrm>
          <a:prstGeom prst="rect">
            <a:avLst/>
          </a:prstGeom>
          <a:noFill/>
        </p:spPr>
        <p:txBody>
          <a:bodyPr wrap="none" rtlCol="0">
            <a:spAutoFit/>
          </a:bodyPr>
          <a:lstStyle/>
          <a:p>
            <a:r>
              <a:rPr lang="en-US" dirty="0"/>
              <a:t>http://youtu.be/hkAFdIrTR00</a:t>
            </a:r>
          </a:p>
        </p:txBody>
      </p:sp>
      <p:pic>
        <p:nvPicPr>
          <p:cNvPr id="5" name="Role-Playing the Intera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854106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notes</a:t>
            </a:r>
          </a:p>
        </p:txBody>
      </p:sp>
      <p:sp>
        <p:nvSpPr>
          <p:cNvPr id="3" name="Content Placeholder 2"/>
          <p:cNvSpPr>
            <a:spLocks noGrp="1"/>
          </p:cNvSpPr>
          <p:nvPr>
            <p:ph sz="half" idx="1"/>
          </p:nvPr>
        </p:nvSpPr>
        <p:spPr/>
        <p:txBody>
          <a:bodyPr/>
          <a:lstStyle/>
          <a:p>
            <a:r>
              <a:rPr lang="en-US" dirty="0"/>
              <a:t>The patient found it difficult to operate the tray table with one hand</a:t>
            </a:r>
          </a:p>
          <a:p>
            <a:endParaRPr lang="en-US" dirty="0"/>
          </a:p>
          <a:p>
            <a:r>
              <a:rPr lang="en-US" dirty="0"/>
              <a:t>The patient could not raise or lower the tray table</a:t>
            </a:r>
          </a:p>
          <a:p>
            <a:endParaRPr lang="en-US" dirty="0"/>
          </a:p>
          <a:p>
            <a:r>
              <a:rPr lang="en-US" dirty="0"/>
              <a:t>The patient and nurse collided in terms of who ‘owned’ the tray table</a:t>
            </a:r>
          </a:p>
        </p:txBody>
      </p:sp>
    </p:spTree>
    <p:extLst>
      <p:ext uri="{BB962C8B-B14F-4D97-AF65-F5344CB8AC3E}">
        <p14:creationId xmlns:p14="http://schemas.microsoft.com/office/powerpoint/2010/main" val="753651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The people involved in role play must be willing to improvise</a:t>
            </a:r>
          </a:p>
          <a:p>
            <a:endParaRPr lang="en-US" dirty="0"/>
          </a:p>
          <a:p>
            <a:r>
              <a:rPr lang="en-US" dirty="0"/>
              <a:t>The people involved in role play must be willing to ‘truly’ step into the user role</a:t>
            </a:r>
          </a:p>
          <a:p>
            <a:endParaRPr lang="en-US" dirty="0"/>
          </a:p>
          <a:p>
            <a:r>
              <a:rPr lang="en-US" dirty="0"/>
              <a:t>The scenario and tasks should be played out multiple times</a:t>
            </a:r>
          </a:p>
          <a:p>
            <a:endParaRPr lang="en-US" dirty="0"/>
          </a:p>
          <a:p>
            <a:r>
              <a:rPr lang="en-US" dirty="0"/>
              <a:t>Notes should be taken by an auxiliary person</a:t>
            </a:r>
          </a:p>
          <a:p>
            <a:endParaRPr lang="en-US" dirty="0"/>
          </a:p>
          <a:p>
            <a:r>
              <a:rPr lang="en-US" dirty="0"/>
              <a:t>Props may help</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69317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Helps the designer envision the user experience more vividly</a:t>
            </a:r>
          </a:p>
          <a:p>
            <a:r>
              <a:rPr lang="en-US" dirty="0"/>
              <a:t>Can be used to enact situations and tasks to which the designer does not have direct access</a:t>
            </a:r>
          </a:p>
          <a:p>
            <a:r>
              <a:rPr lang="en-US" dirty="0"/>
              <a:t>May uncover assumptions that are not readily apparent in more traditional design artifacts</a:t>
            </a:r>
          </a:p>
          <a:p>
            <a:r>
              <a:rPr lang="en-US" dirty="0"/>
              <a:t>Relatively lightweight method</a:t>
            </a:r>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Depends strongly on people’s willingness to role play and not be self-conscious in doing so</a:t>
            </a:r>
          </a:p>
          <a:p>
            <a:r>
              <a:rPr lang="en-US" dirty="0"/>
              <a:t>Depends strongly on people’s imagination, and understanding of the typical (and a-typical) user</a:t>
            </a:r>
          </a:p>
          <a:p>
            <a:r>
              <a:rPr lang="en-US" dirty="0"/>
              <a:t>Difficult to do well for software</a:t>
            </a:r>
          </a:p>
        </p:txBody>
      </p:sp>
    </p:spTree>
    <p:extLst>
      <p:ext uri="{BB962C8B-B14F-4D97-AF65-F5344CB8AC3E}">
        <p14:creationId xmlns:p14="http://schemas.microsoft.com/office/powerpoint/2010/main" val="2561092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Variants</a:t>
            </a:r>
          </a:p>
        </p:txBody>
      </p:sp>
      <p:sp>
        <p:nvSpPr>
          <p:cNvPr id="7" name="Content Placeholder 6"/>
          <p:cNvSpPr>
            <a:spLocks noGrp="1"/>
          </p:cNvSpPr>
          <p:nvPr>
            <p:ph sz="half" idx="1"/>
          </p:nvPr>
        </p:nvSpPr>
        <p:spPr/>
        <p:txBody>
          <a:bodyPr/>
          <a:lstStyle/>
          <a:p>
            <a:r>
              <a:rPr lang="en-US" dirty="0" err="1"/>
              <a:t>Bodystorming</a:t>
            </a:r>
            <a:endParaRPr lang="en-US" dirty="0"/>
          </a:p>
          <a:p>
            <a:endParaRPr lang="en-US" dirty="0"/>
          </a:p>
          <a:p>
            <a:r>
              <a:rPr lang="en-US" dirty="0"/>
              <a:t>Simulation exercises</a:t>
            </a:r>
          </a:p>
        </p:txBody>
      </p:sp>
    </p:spTree>
    <p:extLst>
      <p:ext uri="{BB962C8B-B14F-4D97-AF65-F5344CB8AC3E}">
        <p14:creationId xmlns:p14="http://schemas.microsoft.com/office/powerpoint/2010/main" val="1889889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solidFill>
                            <a:schemeClr val="tx1"/>
                          </a:solidFill>
                        </a:rPr>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rgbClr val="FF0000"/>
                          </a:solidFill>
                        </a:rPr>
                        <a:t>wizard of </a:t>
                      </a:r>
                      <a:r>
                        <a:rPr lang="en-US" sz="1200" dirty="0" err="1">
                          <a:solidFill>
                            <a:srgbClr val="FF0000"/>
                          </a:solidFill>
                        </a:rPr>
                        <a:t>oz</a:t>
                      </a:r>
                      <a:endParaRPr lang="en-US" sz="1200" dirty="0">
                        <a:solidFill>
                          <a:srgbClr val="FF0000"/>
                        </a:solidFill>
                      </a:endParaRP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dirty="0"/>
              <a:t>Software design methods</a:t>
            </a:r>
          </a:p>
        </p:txBody>
      </p:sp>
      <p:sp>
        <p:nvSpPr>
          <p:cNvPr id="5" name="Rectangle 4"/>
          <p:cNvSpPr/>
          <p:nvPr/>
        </p:nvSpPr>
        <p:spPr>
          <a:xfrm>
            <a:off x="1184283" y="4680561"/>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882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Wizard of Oz</a:t>
            </a:r>
          </a:p>
        </p:txBody>
      </p:sp>
      <p:sp>
        <p:nvSpPr>
          <p:cNvPr id="3" name="Content Placeholder 2"/>
          <p:cNvSpPr>
            <a:spLocks noGrp="1"/>
          </p:cNvSpPr>
          <p:nvPr>
            <p:ph sz="half" idx="1"/>
          </p:nvPr>
        </p:nvSpPr>
        <p:spPr/>
        <p:txBody>
          <a:bodyPr/>
          <a:lstStyle/>
          <a:p>
            <a:r>
              <a:rPr lang="en-US" dirty="0"/>
              <a:t>Wizard of Oz is the process of evaluating an envisioned design solution during which the user interacts with a system that is seemingly real, but actually involves a person who generates the system responses from behind the scenes</a:t>
            </a:r>
          </a:p>
          <a:p>
            <a:endParaRPr lang="en-US" dirty="0"/>
          </a:p>
        </p:txBody>
      </p:sp>
      <p:pic>
        <p:nvPicPr>
          <p:cNvPr id="2050" name="Picture 2" descr="http://qim.is.quoracdn.net/main-i-7c278175033a8ac2726cb64ba147af9754f39b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295153"/>
            <a:ext cx="3810000" cy="305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300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dirty="0"/>
              <a:t>Identify the situation and tasks</a:t>
            </a:r>
          </a:p>
          <a:p>
            <a:endParaRPr lang="en-US" dirty="0"/>
          </a:p>
          <a:p>
            <a:r>
              <a:rPr lang="en-US" dirty="0"/>
              <a:t>Create the physical environment</a:t>
            </a:r>
          </a:p>
          <a:p>
            <a:endParaRPr lang="en-US" dirty="0"/>
          </a:p>
          <a:p>
            <a:r>
              <a:rPr lang="en-US" dirty="0"/>
              <a:t>Enact the situation and tasks</a:t>
            </a:r>
          </a:p>
          <a:p>
            <a:endParaRPr lang="en-US" dirty="0"/>
          </a:p>
          <a:p>
            <a:r>
              <a:rPr lang="en-US" dirty="0"/>
              <a:t>Take notes</a:t>
            </a:r>
          </a:p>
          <a:p>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3338441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identify the situation and tasks</a:t>
            </a:r>
          </a:p>
        </p:txBody>
      </p:sp>
      <p:sp>
        <p:nvSpPr>
          <p:cNvPr id="3" name="Content Placeholder 2"/>
          <p:cNvSpPr>
            <a:spLocks noGrp="1"/>
          </p:cNvSpPr>
          <p:nvPr>
            <p:ph sz="half" idx="1"/>
          </p:nvPr>
        </p:nvSpPr>
        <p:spPr/>
        <p:txBody>
          <a:bodyPr/>
          <a:lstStyle/>
          <a:p>
            <a:r>
              <a:rPr lang="en-US" dirty="0"/>
              <a:t>The situation concerns a future television that is voice and gesture controlled</a:t>
            </a:r>
          </a:p>
          <a:p>
            <a:endParaRPr lang="en-US" dirty="0"/>
          </a:p>
          <a:p>
            <a:r>
              <a:rPr lang="en-US" dirty="0"/>
              <a:t>The tasks include turning on/off the television, selecting particular channels to watch, reading e-mail, etc.</a:t>
            </a:r>
          </a:p>
        </p:txBody>
      </p:sp>
    </p:spTree>
    <p:extLst>
      <p:ext uri="{BB962C8B-B14F-4D97-AF65-F5344CB8AC3E}">
        <p14:creationId xmlns:p14="http://schemas.microsoft.com/office/powerpoint/2010/main" val="3146061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lecture</a:t>
            </a:r>
          </a:p>
        </p:txBody>
      </p:sp>
      <p:sp>
        <p:nvSpPr>
          <p:cNvPr id="3" name="Content Placeholder 2"/>
          <p:cNvSpPr>
            <a:spLocks noGrp="1"/>
          </p:cNvSpPr>
          <p:nvPr>
            <p:ph sz="half" idx="1"/>
          </p:nvPr>
        </p:nvSpPr>
        <p:spPr/>
        <p:txBody>
          <a:bodyPr>
            <a:normAutofit/>
          </a:bodyPr>
          <a:lstStyle/>
          <a:p>
            <a:r>
              <a:rPr lang="en-US" dirty="0"/>
              <a:t>Design studio 3</a:t>
            </a:r>
          </a:p>
          <a:p>
            <a:endParaRPr lang="en-US" dirty="0"/>
          </a:p>
          <a:p>
            <a:r>
              <a:rPr lang="en-US" dirty="0"/>
              <a:t>Design methods</a:t>
            </a:r>
          </a:p>
          <a:p>
            <a:endParaRPr lang="en-US" dirty="0"/>
          </a:p>
        </p:txBody>
      </p:sp>
    </p:spTree>
    <p:extLst>
      <p:ext uri="{BB962C8B-B14F-4D97-AF65-F5344CB8AC3E}">
        <p14:creationId xmlns:p14="http://schemas.microsoft.com/office/powerpoint/2010/main" val="1258779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create the physical environment</a:t>
            </a:r>
          </a:p>
        </p:txBody>
      </p:sp>
      <p:sp>
        <p:nvSpPr>
          <p:cNvPr id="3" name="Content Placeholder 2"/>
          <p:cNvSpPr>
            <a:spLocks noGrp="1"/>
          </p:cNvSpPr>
          <p:nvPr>
            <p:ph sz="half" idx="1"/>
          </p:nvPr>
        </p:nvSpPr>
        <p:spPr/>
        <p:txBody>
          <a:bodyPr/>
          <a:lstStyle/>
          <a:p>
            <a:r>
              <a:rPr lang="en-US" dirty="0"/>
              <a:t>Primary room includes a television and a couch to simulate a living room</a:t>
            </a:r>
          </a:p>
          <a:p>
            <a:endParaRPr lang="en-US" dirty="0"/>
          </a:p>
          <a:p>
            <a:r>
              <a:rPr lang="en-US" dirty="0"/>
              <a:t>Primary room includes a hidden camera behind the television, facing the couch</a:t>
            </a:r>
          </a:p>
          <a:p>
            <a:endParaRPr lang="en-US" dirty="0"/>
          </a:p>
          <a:p>
            <a:r>
              <a:rPr lang="en-US" dirty="0"/>
              <a:t>Television displays the output of a computer</a:t>
            </a:r>
          </a:p>
          <a:p>
            <a:endParaRPr lang="en-US" dirty="0"/>
          </a:p>
          <a:p>
            <a:r>
              <a:rPr lang="en-US" dirty="0"/>
              <a:t>Computer is hidden in a different room, with the operator able to see what the camera is recording in the primary room</a:t>
            </a:r>
          </a:p>
        </p:txBody>
      </p:sp>
    </p:spTree>
    <p:extLst>
      <p:ext uri="{BB962C8B-B14F-4D97-AF65-F5344CB8AC3E}">
        <p14:creationId xmlns:p14="http://schemas.microsoft.com/office/powerpoint/2010/main" val="875593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enact the scenario and tasks</a:t>
            </a:r>
          </a:p>
        </p:txBody>
      </p:sp>
      <p:sp>
        <p:nvSpPr>
          <p:cNvPr id="3" name="TextBox 2"/>
          <p:cNvSpPr txBox="1"/>
          <p:nvPr/>
        </p:nvSpPr>
        <p:spPr>
          <a:xfrm>
            <a:off x="3090199" y="6165275"/>
            <a:ext cx="2862002" cy="369332"/>
          </a:xfrm>
          <a:prstGeom prst="rect">
            <a:avLst/>
          </a:prstGeom>
          <a:noFill/>
        </p:spPr>
        <p:txBody>
          <a:bodyPr wrap="none" rtlCol="0">
            <a:spAutoFit/>
          </a:bodyPr>
          <a:lstStyle/>
          <a:p>
            <a:r>
              <a:rPr lang="en-US" dirty="0"/>
              <a:t>http://youtu.be/vcxlI0wI_7A</a:t>
            </a:r>
          </a:p>
        </p:txBody>
      </p:sp>
      <p:pic>
        <p:nvPicPr>
          <p:cNvPr id="6" name="Basics of Human Computer Interaction -wizard of oz beispiel">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547688" y="1600200"/>
            <a:ext cx="7996237" cy="4525963"/>
          </a:xfrm>
        </p:spPr>
      </p:pic>
    </p:spTree>
    <p:extLst>
      <p:ext uri="{BB962C8B-B14F-4D97-AF65-F5344CB8AC3E}">
        <p14:creationId xmlns:p14="http://schemas.microsoft.com/office/powerpoint/2010/main" val="610544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take notes</a:t>
            </a:r>
          </a:p>
        </p:txBody>
      </p:sp>
      <p:sp>
        <p:nvSpPr>
          <p:cNvPr id="3" name="Content Placeholder 2"/>
          <p:cNvSpPr>
            <a:spLocks noGrp="1"/>
          </p:cNvSpPr>
          <p:nvPr>
            <p:ph sz="half" idx="1"/>
          </p:nvPr>
        </p:nvSpPr>
        <p:spPr/>
        <p:txBody>
          <a:bodyPr/>
          <a:lstStyle/>
          <a:p>
            <a:r>
              <a:rPr lang="en-US" dirty="0"/>
              <a:t>The actual gestures performed by the user are imprecise</a:t>
            </a:r>
          </a:p>
          <a:p>
            <a:endParaRPr lang="en-US" dirty="0"/>
          </a:p>
          <a:p>
            <a:r>
              <a:rPr lang="en-US" dirty="0"/>
              <a:t>The voice commands differed strongly in pronunciation from user to user</a:t>
            </a:r>
          </a:p>
        </p:txBody>
      </p:sp>
    </p:spTree>
    <p:extLst>
      <p:ext uri="{BB962C8B-B14F-4D97-AF65-F5344CB8AC3E}">
        <p14:creationId xmlns:p14="http://schemas.microsoft.com/office/powerpoint/2010/main" val="3815881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notes</a:t>
            </a:r>
          </a:p>
        </p:txBody>
      </p:sp>
      <p:sp>
        <p:nvSpPr>
          <p:cNvPr id="3" name="Content Placeholder 2"/>
          <p:cNvSpPr>
            <a:spLocks noGrp="1"/>
          </p:cNvSpPr>
          <p:nvPr>
            <p:ph sz="half" idx="1"/>
          </p:nvPr>
        </p:nvSpPr>
        <p:spPr/>
        <p:txBody>
          <a:bodyPr/>
          <a:lstStyle/>
          <a:p>
            <a:r>
              <a:rPr lang="en-US" dirty="0"/>
              <a:t>The actual gestures performed by the user are imprecise</a:t>
            </a:r>
          </a:p>
          <a:p>
            <a:endParaRPr lang="en-US" dirty="0"/>
          </a:p>
          <a:p>
            <a:r>
              <a:rPr lang="en-US" dirty="0"/>
              <a:t>The voice commands differed strongly in pronunciation from user </a:t>
            </a:r>
            <a:r>
              <a:rPr lang="en-US"/>
              <a:t>to user</a:t>
            </a:r>
            <a:endParaRPr lang="en-US" dirty="0"/>
          </a:p>
        </p:txBody>
      </p:sp>
    </p:spTree>
    <p:extLst>
      <p:ext uri="{BB962C8B-B14F-4D97-AF65-F5344CB8AC3E}">
        <p14:creationId xmlns:p14="http://schemas.microsoft.com/office/powerpoint/2010/main" val="101798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The experience must be realistic</a:t>
            </a:r>
          </a:p>
          <a:p>
            <a:endParaRPr lang="en-US" dirty="0"/>
          </a:p>
          <a:p>
            <a:r>
              <a:rPr lang="en-US" dirty="0"/>
              <a:t>The ‘wizard’ must behave consistently</a:t>
            </a:r>
          </a:p>
          <a:p>
            <a:endParaRPr lang="en-US" dirty="0"/>
          </a:p>
          <a:p>
            <a:r>
              <a:rPr lang="en-US" dirty="0"/>
              <a:t>The tasks do not involve direct manipulation</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8793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Identifies problems with the design concept early</a:t>
            </a:r>
          </a:p>
          <a:p>
            <a:r>
              <a:rPr lang="en-US" dirty="0"/>
              <a:t>Can evaluate design solutions that are difficult to prototype</a:t>
            </a:r>
          </a:p>
          <a:p>
            <a:r>
              <a:rPr lang="en-US" dirty="0"/>
              <a:t>Can involve actual future users</a:t>
            </a:r>
          </a:p>
          <a:p>
            <a:r>
              <a:rPr lang="en-US" dirty="0"/>
              <a:t>Relatively inexpensive</a:t>
            </a:r>
          </a:p>
          <a:p>
            <a:pPr marL="0" indent="0">
              <a:buNone/>
            </a:pPr>
            <a:endParaRPr lang="en-US" dirty="0"/>
          </a:p>
          <a:p>
            <a:endParaRPr lang="en-US" dirty="0"/>
          </a:p>
          <a:p>
            <a:endParaRPr lang="en-US" dirty="0"/>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Requires training of the wizard</a:t>
            </a:r>
          </a:p>
          <a:p>
            <a:r>
              <a:rPr lang="en-US" dirty="0"/>
              <a:t>Difficult to provide the realism and consistency necessary</a:t>
            </a:r>
          </a:p>
          <a:p>
            <a:r>
              <a:rPr lang="en-US" dirty="0"/>
              <a:t>Can only simulate relatively simple experiences</a:t>
            </a:r>
          </a:p>
          <a:p>
            <a:r>
              <a:rPr lang="en-US" dirty="0"/>
              <a:t>Difficult to mimic software</a:t>
            </a:r>
          </a:p>
          <a:p>
            <a:endParaRPr lang="en-US" dirty="0"/>
          </a:p>
          <a:p>
            <a:endParaRPr lang="en-US" dirty="0"/>
          </a:p>
          <a:p>
            <a:endParaRPr lang="en-US" dirty="0"/>
          </a:p>
        </p:txBody>
      </p:sp>
    </p:spTree>
    <p:extLst>
      <p:ext uri="{BB962C8B-B14F-4D97-AF65-F5344CB8AC3E}">
        <p14:creationId xmlns:p14="http://schemas.microsoft.com/office/powerpoint/2010/main" val="543389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critical incident technique</a:t>
                      </a:r>
                    </a:p>
                    <a:p>
                      <a:pPr marL="171450" indent="-171450">
                        <a:buFont typeface="Arial" pitchFamily="34" charset="0"/>
                        <a:buChar char="•"/>
                      </a:pPr>
                      <a:r>
                        <a:rPr lang="en-US" sz="1200" dirty="0">
                          <a:solidFill>
                            <a:schemeClr val="tx1"/>
                          </a:solidFill>
                        </a:rPr>
                        <a:t>interaction logging</a:t>
                      </a:r>
                    </a:p>
                    <a:p>
                      <a:pPr marL="171450" indent="-171450">
                        <a:buFont typeface="Arial" pitchFamily="34" charset="0"/>
                        <a:buChar char="•"/>
                      </a:pPr>
                      <a:r>
                        <a:rPr lang="en-US" sz="1200" dirty="0">
                          <a:solidFill>
                            <a:srgbClr val="FF0000"/>
                          </a:solidFill>
                        </a:rPr>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3152694" y="1912951"/>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318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Personas</a:t>
            </a:r>
          </a:p>
        </p:txBody>
      </p:sp>
      <p:sp>
        <p:nvSpPr>
          <p:cNvPr id="3" name="Content Placeholder 2"/>
          <p:cNvSpPr>
            <a:spLocks noGrp="1"/>
          </p:cNvSpPr>
          <p:nvPr>
            <p:ph sz="half" idx="1"/>
          </p:nvPr>
        </p:nvSpPr>
        <p:spPr>
          <a:xfrm>
            <a:off x="457200" y="1600200"/>
            <a:ext cx="8305800" cy="4525963"/>
          </a:xfrm>
        </p:spPr>
        <p:txBody>
          <a:bodyPr/>
          <a:lstStyle/>
          <a:p>
            <a:r>
              <a:rPr lang="en-US" dirty="0"/>
              <a:t>Personas is the process of developing meaningful and relatable user profiles that capture common behaviors</a:t>
            </a:r>
          </a:p>
        </p:txBody>
      </p:sp>
      <p:pic>
        <p:nvPicPr>
          <p:cNvPr id="1026" name="Picture 2" descr="http://b-i.forbesimg.com/louiscolumbus/files/2013/03/Microsoft-perso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2514600"/>
            <a:ext cx="5411760" cy="388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910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dirty="0"/>
              <a:t>Collect data through field research</a:t>
            </a:r>
          </a:p>
          <a:p>
            <a:endParaRPr lang="en-US" dirty="0"/>
          </a:p>
          <a:p>
            <a:r>
              <a:rPr lang="en-US" dirty="0"/>
              <a:t>Segment the users into archetypes</a:t>
            </a:r>
          </a:p>
          <a:p>
            <a:endParaRPr lang="en-US" dirty="0"/>
          </a:p>
          <a:p>
            <a:r>
              <a:rPr lang="en-US" dirty="0"/>
              <a:t>Create the personas</a:t>
            </a:r>
          </a:p>
          <a:p>
            <a:endParaRPr lang="en-US" dirty="0"/>
          </a:p>
          <a:p>
            <a:pPr lvl="1"/>
            <a:endParaRPr lang="en-US" dirty="0"/>
          </a:p>
        </p:txBody>
      </p:sp>
    </p:spTree>
    <p:extLst>
      <p:ext uri="{BB962C8B-B14F-4D97-AF65-F5344CB8AC3E}">
        <p14:creationId xmlns:p14="http://schemas.microsoft.com/office/powerpoint/2010/main" val="1035619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609600"/>
          </a:xfrm>
        </p:spPr>
        <p:txBody>
          <a:bodyPr>
            <a:normAutofit/>
          </a:bodyPr>
          <a:lstStyle/>
          <a:p>
            <a:r>
              <a:rPr lang="en-US" dirty="0"/>
              <a:t>Example: collect data through field research</a:t>
            </a:r>
          </a:p>
        </p:txBody>
      </p:sp>
      <p:sp>
        <p:nvSpPr>
          <p:cNvPr id="12" name="Content Placeholder 2"/>
          <p:cNvSpPr>
            <a:spLocks noGrp="1"/>
          </p:cNvSpPr>
          <p:nvPr>
            <p:ph idx="1"/>
          </p:nvPr>
        </p:nvSpPr>
        <p:spPr>
          <a:xfrm>
            <a:off x="457200" y="1600200"/>
            <a:ext cx="8176260" cy="4525963"/>
          </a:xfrm>
        </p:spPr>
        <p:txBody>
          <a:bodyPr>
            <a:normAutofit/>
          </a:bodyPr>
          <a:lstStyle/>
          <a:p>
            <a:r>
              <a:rPr lang="en-US" dirty="0"/>
              <a:t>Observations</a:t>
            </a:r>
          </a:p>
          <a:p>
            <a:endParaRPr lang="en-US" dirty="0"/>
          </a:p>
          <a:p>
            <a:r>
              <a:rPr lang="en-US" dirty="0"/>
              <a:t>Interviews</a:t>
            </a:r>
          </a:p>
          <a:p>
            <a:endParaRPr lang="en-US" dirty="0"/>
          </a:p>
          <a:p>
            <a:r>
              <a:rPr lang="en-US" dirty="0"/>
              <a:t>Ethnography</a:t>
            </a:r>
          </a:p>
        </p:txBody>
      </p:sp>
    </p:spTree>
    <p:extLst>
      <p:ext uri="{BB962C8B-B14F-4D97-AF65-F5344CB8AC3E}">
        <p14:creationId xmlns:p14="http://schemas.microsoft.com/office/powerpoint/2010/main" val="2403324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9284A-89CA-4DC1-88CA-81DC7FBBCC61}"/>
              </a:ext>
            </a:extLst>
          </p:cNvPr>
          <p:cNvSpPr>
            <a:spLocks noGrp="1"/>
          </p:cNvSpPr>
          <p:nvPr>
            <p:ph type="title"/>
          </p:nvPr>
        </p:nvSpPr>
        <p:spPr/>
        <p:txBody>
          <a:bodyPr/>
          <a:lstStyle/>
          <a:p>
            <a:r>
              <a:rPr lang="en-US" dirty="0"/>
              <a:t>Design studio 3</a:t>
            </a:r>
          </a:p>
        </p:txBody>
      </p:sp>
      <p:sp>
        <p:nvSpPr>
          <p:cNvPr id="3" name="Content Placeholder 2">
            <a:extLst>
              <a:ext uri="{FF2B5EF4-FFF2-40B4-BE49-F238E27FC236}">
                <a16:creationId xmlns:a16="http://schemas.microsoft.com/office/drawing/2014/main" id="{813FEA1C-8112-4B4D-B0AF-17D889540017}"/>
              </a:ext>
            </a:extLst>
          </p:cNvPr>
          <p:cNvSpPr>
            <a:spLocks noGrp="1"/>
          </p:cNvSpPr>
          <p:nvPr>
            <p:ph sz="half" idx="1"/>
          </p:nvPr>
        </p:nvSpPr>
        <p:spPr/>
        <p:txBody>
          <a:bodyPr/>
          <a:lstStyle/>
          <a:p>
            <a:r>
              <a:rPr lang="en-US" dirty="0"/>
              <a:t>Questions?</a:t>
            </a:r>
          </a:p>
        </p:txBody>
      </p:sp>
    </p:spTree>
    <p:extLst>
      <p:ext uri="{BB962C8B-B14F-4D97-AF65-F5344CB8AC3E}">
        <p14:creationId xmlns:p14="http://schemas.microsoft.com/office/powerpoint/2010/main" val="1264956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segment the users into archetypes</a:t>
            </a:r>
          </a:p>
        </p:txBody>
      </p:sp>
      <p:sp>
        <p:nvSpPr>
          <p:cNvPr id="3" name="Content Placeholder 2"/>
          <p:cNvSpPr>
            <a:spLocks noGrp="1"/>
          </p:cNvSpPr>
          <p:nvPr>
            <p:ph idx="1"/>
          </p:nvPr>
        </p:nvSpPr>
        <p:spPr/>
        <p:txBody>
          <a:bodyPr>
            <a:normAutofit/>
          </a:bodyPr>
          <a:lstStyle/>
          <a:p>
            <a:r>
              <a:rPr lang="en-US" dirty="0"/>
              <a:t>Organize the individual users into groups</a:t>
            </a:r>
          </a:p>
          <a:p>
            <a:pPr lvl="1"/>
            <a:r>
              <a:rPr lang="en-US" dirty="0"/>
              <a:t>affinity diagramming</a:t>
            </a:r>
          </a:p>
          <a:p>
            <a:pPr lvl="1"/>
            <a:r>
              <a:rPr lang="en-US" dirty="0"/>
              <a:t>two-dimensional axes</a:t>
            </a:r>
          </a:p>
          <a:p>
            <a:pPr lvl="1"/>
            <a:r>
              <a:rPr lang="en-US" dirty="0"/>
              <a:t>informal clustering</a:t>
            </a:r>
          </a:p>
          <a:p>
            <a:endParaRPr lang="en-US" dirty="0"/>
          </a:p>
          <a:p>
            <a:r>
              <a:rPr lang="en-US" dirty="0"/>
              <a:t>Typically repeated multiple times to explore different user characteristics</a:t>
            </a:r>
          </a:p>
          <a:p>
            <a:endParaRPr lang="en-US" dirty="0"/>
          </a:p>
          <a:p>
            <a:r>
              <a:rPr lang="en-US" dirty="0"/>
              <a:t>Recombine characteristics into hypothetical users who are both representative of a larger group and different amongst each other</a:t>
            </a:r>
          </a:p>
        </p:txBody>
      </p:sp>
    </p:spTree>
    <p:extLst>
      <p:ext uri="{BB962C8B-B14F-4D97-AF65-F5344CB8AC3E}">
        <p14:creationId xmlns:p14="http://schemas.microsoft.com/office/powerpoint/2010/main" val="423636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create the personas</a:t>
            </a:r>
          </a:p>
        </p:txBody>
      </p:sp>
      <p:sp>
        <p:nvSpPr>
          <p:cNvPr id="3" name="Content Placeholder 2"/>
          <p:cNvSpPr>
            <a:spLocks noGrp="1"/>
          </p:cNvSpPr>
          <p:nvPr>
            <p:ph idx="1"/>
          </p:nvPr>
        </p:nvSpPr>
        <p:spPr/>
        <p:txBody>
          <a:bodyPr>
            <a:normAutofit/>
          </a:bodyPr>
          <a:lstStyle/>
          <a:p>
            <a:r>
              <a:rPr lang="en-US" dirty="0"/>
              <a:t>Name the archetype and associate an image</a:t>
            </a:r>
          </a:p>
          <a:p>
            <a:endParaRPr lang="en-US" dirty="0"/>
          </a:p>
          <a:p>
            <a:r>
              <a:rPr lang="en-US" dirty="0"/>
              <a:t>Briefly introduce their life situation</a:t>
            </a:r>
          </a:p>
          <a:p>
            <a:endParaRPr lang="en-US" dirty="0"/>
          </a:p>
          <a:p>
            <a:r>
              <a:rPr lang="en-US" dirty="0"/>
              <a:t>Briefly describe their goals</a:t>
            </a:r>
          </a:p>
          <a:p>
            <a:endParaRPr lang="en-US" dirty="0"/>
          </a:p>
          <a:p>
            <a:r>
              <a:rPr lang="en-US" dirty="0"/>
              <a:t>Briefly describe their characteristic behaviors </a:t>
            </a:r>
          </a:p>
          <a:p>
            <a:endParaRPr lang="en-US" dirty="0"/>
          </a:p>
          <a:p>
            <a:r>
              <a:rPr lang="en-US" dirty="0"/>
              <a:t>Usually, between three and five personas are created, at most one page each</a:t>
            </a:r>
          </a:p>
        </p:txBody>
      </p:sp>
    </p:spTree>
    <p:extLst>
      <p:ext uri="{BB962C8B-B14F-4D97-AF65-F5344CB8AC3E}">
        <p14:creationId xmlns:p14="http://schemas.microsoft.com/office/powerpoint/2010/main" val="3834129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cards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pPr lvl="1"/>
            <a:endParaRPr lang="en-US" dirty="0"/>
          </a:p>
        </p:txBody>
      </p:sp>
      <p:pic>
        <p:nvPicPr>
          <p:cNvPr id="4" name="Picture 2" descr="http://hello.boagworld.com/wp-content/uploads/2010/11/persona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5581650" cy="408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680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table</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pPr lvl="1"/>
            <a:endParaRPr lang="en-US" dirty="0"/>
          </a:p>
        </p:txBody>
      </p:sp>
      <p:pic>
        <p:nvPicPr>
          <p:cNvPr id="3074" name="Picture 2" descr="http://wiki.openmoko.org/images/3/31/Sample_perso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599"/>
            <a:ext cx="6924675"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063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Must be based on actual, in-depth field research</a:t>
            </a:r>
          </a:p>
          <a:p>
            <a:endParaRPr lang="en-US" dirty="0"/>
          </a:p>
          <a:p>
            <a:r>
              <a:rPr lang="en-US" dirty="0"/>
              <a:t>Must focus on key differentiating characteristics that might influence the design project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96825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a:xfrm>
            <a:off x="457200" y="2174874"/>
            <a:ext cx="4040188" cy="4149725"/>
          </a:xfrm>
        </p:spPr>
        <p:txBody>
          <a:bodyPr>
            <a:normAutofit/>
          </a:bodyPr>
          <a:lstStyle/>
          <a:p>
            <a:r>
              <a:rPr lang="en-US" dirty="0"/>
              <a:t>Explicitly brings users into the design process</a:t>
            </a:r>
          </a:p>
          <a:p>
            <a:r>
              <a:rPr lang="en-US" dirty="0"/>
              <a:t>Builds a shared understanding of the audience among the design team members</a:t>
            </a:r>
          </a:p>
          <a:p>
            <a:r>
              <a:rPr lang="en-US" dirty="0"/>
              <a:t>Provides an implicit test for future design ideas</a:t>
            </a:r>
          </a:p>
          <a:p>
            <a:r>
              <a:rPr lang="en-US" dirty="0"/>
              <a:t>Helps focus on essence</a:t>
            </a:r>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Might distance the designer from actual users and overly focus on the personas</a:t>
            </a:r>
          </a:p>
          <a:p>
            <a:r>
              <a:rPr lang="en-US" dirty="0"/>
              <a:t>Might distance the designer from a-typical users</a:t>
            </a:r>
          </a:p>
          <a:p>
            <a:r>
              <a:rPr lang="en-US" dirty="0"/>
              <a:t>Tends to work less well for design projects involving complex work practices</a:t>
            </a:r>
          </a:p>
        </p:txBody>
      </p:sp>
    </p:spTree>
    <p:extLst>
      <p:ext uri="{BB962C8B-B14F-4D97-AF65-F5344CB8AC3E}">
        <p14:creationId xmlns:p14="http://schemas.microsoft.com/office/powerpoint/2010/main" val="1031709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solidFill>
                            <a:schemeClr val="tx1"/>
                          </a:solidFill>
                        </a:rPr>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rgbClr val="FF0000"/>
                          </a:solidFill>
                        </a:rPr>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3152694" y="3300453"/>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402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Storyboarding</a:t>
            </a:r>
          </a:p>
        </p:txBody>
      </p:sp>
      <p:sp>
        <p:nvSpPr>
          <p:cNvPr id="3" name="Content Placeholder 2"/>
          <p:cNvSpPr>
            <a:spLocks noGrp="1"/>
          </p:cNvSpPr>
          <p:nvPr>
            <p:ph sz="half" idx="1"/>
          </p:nvPr>
        </p:nvSpPr>
        <p:spPr/>
        <p:txBody>
          <a:bodyPr/>
          <a:lstStyle/>
          <a:p>
            <a:r>
              <a:rPr lang="en-US" dirty="0"/>
              <a:t>Storyboarding is the process of visually communicating expected interactions in context</a:t>
            </a:r>
          </a:p>
          <a:p>
            <a:endParaRPr lang="en-US" dirty="0"/>
          </a:p>
        </p:txBody>
      </p:sp>
      <p:pic>
        <p:nvPicPr>
          <p:cNvPr id="6" name="Picture 4" descr="http://leapfrog.nl/blog/wp-content/uploads/2007/12/img_607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457" y="3000294"/>
            <a:ext cx="5267076" cy="29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929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sz="half" idx="1"/>
          </p:nvPr>
        </p:nvSpPr>
        <p:spPr/>
        <p:txBody>
          <a:bodyPr/>
          <a:lstStyle/>
          <a:p>
            <a:r>
              <a:rPr lang="en-US" dirty="0"/>
              <a:t>Decide upon interaction</a:t>
            </a:r>
          </a:p>
          <a:p>
            <a:endParaRPr lang="en-US" dirty="0"/>
          </a:p>
          <a:p>
            <a:r>
              <a:rPr lang="en-US" dirty="0"/>
              <a:t>Decide upon story to be told</a:t>
            </a:r>
          </a:p>
          <a:p>
            <a:endParaRPr lang="en-US" dirty="0"/>
          </a:p>
          <a:p>
            <a:r>
              <a:rPr lang="en-US" dirty="0"/>
              <a:t>Decide upon level of artistic detail</a:t>
            </a:r>
          </a:p>
          <a:p>
            <a:endParaRPr lang="en-US" dirty="0"/>
          </a:p>
          <a:p>
            <a:r>
              <a:rPr lang="en-US" dirty="0"/>
              <a:t>Draw and annotate story</a:t>
            </a:r>
          </a:p>
          <a:p>
            <a:endParaRPr lang="en-US" dirty="0"/>
          </a:p>
          <a:p>
            <a:r>
              <a:rPr lang="en-US" dirty="0"/>
              <a:t>Iterate</a:t>
            </a:r>
          </a:p>
        </p:txBody>
      </p:sp>
    </p:spTree>
    <p:extLst>
      <p:ext uri="{BB962C8B-B14F-4D97-AF65-F5344CB8AC3E}">
        <p14:creationId xmlns:p14="http://schemas.microsoft.com/office/powerpoint/2010/main" val="2235463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Decide upon interaction</a:t>
            </a:r>
          </a:p>
        </p:txBody>
      </p:sp>
      <p:sp>
        <p:nvSpPr>
          <p:cNvPr id="3" name="Content Placeholder 2"/>
          <p:cNvSpPr>
            <a:spLocks noGrp="1"/>
          </p:cNvSpPr>
          <p:nvPr>
            <p:ph sz="half" idx="1"/>
          </p:nvPr>
        </p:nvSpPr>
        <p:spPr/>
        <p:txBody>
          <a:bodyPr/>
          <a:lstStyle/>
          <a:p>
            <a:r>
              <a:rPr lang="en-US" dirty="0"/>
              <a:t>Mary is exploring the online book collection</a:t>
            </a:r>
          </a:p>
          <a:p>
            <a:endParaRPr lang="en-US" dirty="0"/>
          </a:p>
          <a:p>
            <a:r>
              <a:rPr lang="en-US" dirty="0"/>
              <a:t>Mary is reading an excerpt from one book</a:t>
            </a:r>
          </a:p>
          <a:p>
            <a:endParaRPr lang="en-US" dirty="0"/>
          </a:p>
          <a:p>
            <a:r>
              <a:rPr lang="en-US" dirty="0"/>
              <a:t>Tom buys the book in his car</a:t>
            </a:r>
          </a:p>
          <a:p>
            <a:endParaRPr lang="en-US" dirty="0"/>
          </a:p>
          <a:p>
            <a:endParaRPr lang="en-US" dirty="0"/>
          </a:p>
        </p:txBody>
      </p:sp>
    </p:spTree>
    <p:extLst>
      <p:ext uri="{BB962C8B-B14F-4D97-AF65-F5344CB8AC3E}">
        <p14:creationId xmlns:p14="http://schemas.microsoft.com/office/powerpoint/2010/main" val="1393047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Software design </a:t>
            </a:r>
            <a:r>
              <a:rPr lang="en-US" dirty="0"/>
              <a:t>methods</a:t>
            </a:r>
          </a:p>
        </p:txBody>
      </p:sp>
      <p:graphicFrame>
        <p:nvGraphicFramePr>
          <p:cNvPr id="5" name="Content Placeholder 3"/>
          <p:cNvGraphicFramePr>
            <a:graphicFrameLocks/>
          </p:cNvGraphicFramePr>
          <p:nvPr>
            <p:extLst>
              <p:ext uri="{D42A27DB-BD31-4B8C-83A1-F6EECF244321}">
                <p14:modId xmlns:p14="http://schemas.microsoft.com/office/powerpoint/2010/main" val="114833072"/>
              </p:ext>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solidFill>
                            <a:schemeClr val="tx1"/>
                          </a:solidFill>
                        </a:rPr>
                        <a:t>morphological</a:t>
                      </a:r>
                      <a:r>
                        <a:rPr lang="en-US" sz="1200" baseline="0" dirty="0">
                          <a:solidFill>
                            <a:schemeClr val="tx1"/>
                          </a:solidFill>
                        </a:rPr>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3017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Decide upon story to be told</a:t>
            </a:r>
          </a:p>
        </p:txBody>
      </p:sp>
      <p:sp>
        <p:nvSpPr>
          <p:cNvPr id="3" name="Content Placeholder 2"/>
          <p:cNvSpPr>
            <a:spLocks noGrp="1"/>
          </p:cNvSpPr>
          <p:nvPr>
            <p:ph sz="half" idx="1"/>
          </p:nvPr>
        </p:nvSpPr>
        <p:spPr/>
        <p:txBody>
          <a:bodyPr/>
          <a:lstStyle/>
          <a:p>
            <a:r>
              <a:rPr lang="en-US" dirty="0"/>
              <a:t>While Mary is exploring the online book collection, she is pleasantly surprised to find that an author that she liked before has written a new book and she orders it</a:t>
            </a:r>
          </a:p>
          <a:p>
            <a:endParaRPr lang="en-US" dirty="0"/>
          </a:p>
          <a:p>
            <a:r>
              <a:rPr lang="en-US" dirty="0"/>
              <a:t>While Mary is exploring the online book collection, she very much likes the automated recommendation that the system makes based on books she purchased in the past</a:t>
            </a:r>
          </a:p>
          <a:p>
            <a:endParaRPr lang="en-US" dirty="0"/>
          </a:p>
          <a:p>
            <a:r>
              <a:rPr lang="en-US" dirty="0"/>
              <a:t>While Tom is driving in the car, he uses his mobile phone to order the book, but has to stop to actually type in requisite credit card information on the ordering screen</a:t>
            </a:r>
          </a:p>
        </p:txBody>
      </p:sp>
    </p:spTree>
    <p:extLst>
      <p:ext uri="{BB962C8B-B14F-4D97-AF65-F5344CB8AC3E}">
        <p14:creationId xmlns:p14="http://schemas.microsoft.com/office/powerpoint/2010/main" val="3645459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decide upon level of artistic detail</a:t>
            </a:r>
          </a:p>
        </p:txBody>
      </p:sp>
      <p:pic>
        <p:nvPicPr>
          <p:cNvPr id="4" name="Picture 2" descr="http://wireframes.linowski.ca/wp-content/themes/darwin/images/full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541643"/>
            <a:ext cx="3862633" cy="26657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shadowboxpictures.com/blog/wp-content/uploads/2012/12/stickfigu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3962400" cy="292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34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draw and annotate story</a:t>
            </a:r>
          </a:p>
        </p:txBody>
      </p:sp>
      <p:pic>
        <p:nvPicPr>
          <p:cNvPr id="6" name="Picture 2" descr="http://www.preattentive.com/wp-content/uploads/2010/10/Storyboard-Neurotracking-Usability-Stud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371600"/>
            <a:ext cx="5715000" cy="458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854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iterate</a:t>
            </a:r>
          </a:p>
        </p:txBody>
      </p:sp>
      <p:pic>
        <p:nvPicPr>
          <p:cNvPr id="1026" name="Picture 2" descr="http://net.typepad.com/net/storyboard_mf-1.gi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78012" y="1700804"/>
            <a:ext cx="5334000"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612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storyboard</a:t>
            </a:r>
          </a:p>
        </p:txBody>
      </p:sp>
      <p:pic>
        <p:nvPicPr>
          <p:cNvPr id="5" name="Picture 4" descr="http://leapfrog.nl/blog/wp-content/uploads/2007/12/img_607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457" y="2133600"/>
            <a:ext cx="5267076" cy="29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91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Develop short effective stories</a:t>
            </a:r>
          </a:p>
          <a:p>
            <a:endParaRPr lang="en-US" dirty="0"/>
          </a:p>
          <a:p>
            <a:r>
              <a:rPr lang="en-US" dirty="0"/>
              <a:t>Apply a strong sense of aesthetics</a:t>
            </a:r>
          </a:p>
          <a:p>
            <a:endParaRPr lang="en-US" dirty="0"/>
          </a:p>
          <a:p>
            <a:r>
              <a:rPr lang="en-US" dirty="0"/>
              <a:t>Must be open to storyboarding multiple ideas</a:t>
            </a:r>
          </a:p>
          <a:p>
            <a:endParaRPr lang="en-US" dirty="0"/>
          </a:p>
          <a:p>
            <a:r>
              <a:rPr lang="en-US" dirty="0"/>
              <a:t>Should have a definite sense of possible solutions</a:t>
            </a:r>
          </a:p>
          <a:p>
            <a:endParaRPr lang="en-US" dirty="0"/>
          </a:p>
          <a:p>
            <a:r>
              <a:rPr lang="en-US" dirty="0"/>
              <a:t>Collaborate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148397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Tangible nature invites early feedback</a:t>
            </a:r>
          </a:p>
          <a:p>
            <a:r>
              <a:rPr lang="en-US" dirty="0"/>
              <a:t>Brings an increased focus on how the users might expect to interact with the product</a:t>
            </a:r>
          </a:p>
          <a:p>
            <a:r>
              <a:rPr lang="en-US" dirty="0"/>
              <a:t>Builds a shared understanding of the audience and interactions among the design team</a:t>
            </a:r>
          </a:p>
          <a:p>
            <a:r>
              <a:rPr lang="en-US" dirty="0"/>
              <a:t>Provides an implicit baseline for future design ideas</a:t>
            </a:r>
          </a:p>
          <a:p>
            <a:endParaRPr lang="en-US" dirty="0"/>
          </a:p>
          <a:p>
            <a:endParaRPr lang="en-US" dirty="0"/>
          </a:p>
          <a:p>
            <a:endParaRPr lang="en-US" dirty="0"/>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Stops well short of designing the actual interface in detail</a:t>
            </a:r>
          </a:p>
          <a:p>
            <a:r>
              <a:rPr lang="en-US" dirty="0"/>
              <a:t>Might distance the designer from undocumented storyboards</a:t>
            </a:r>
          </a:p>
          <a:p>
            <a:r>
              <a:rPr lang="en-US" dirty="0"/>
              <a:t>Can be difficult to ensure that the storyboards represent the audience accurately</a:t>
            </a:r>
          </a:p>
          <a:p>
            <a:endParaRPr lang="en-US" dirty="0"/>
          </a:p>
          <a:p>
            <a:endParaRPr lang="en-US" dirty="0"/>
          </a:p>
          <a:p>
            <a:endParaRPr lang="en-US" dirty="0"/>
          </a:p>
        </p:txBody>
      </p:sp>
    </p:spTree>
    <p:extLst>
      <p:ext uri="{BB962C8B-B14F-4D97-AF65-F5344CB8AC3E}">
        <p14:creationId xmlns:p14="http://schemas.microsoft.com/office/powerpoint/2010/main" val="3037612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solidFill>
                            <a:srgbClr val="FF0000"/>
                          </a:solidFill>
                        </a:rPr>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3152694" y="3300453"/>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22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Prototyping</a:t>
            </a:r>
          </a:p>
        </p:txBody>
      </p:sp>
      <p:sp>
        <p:nvSpPr>
          <p:cNvPr id="3" name="Content Placeholder 2"/>
          <p:cNvSpPr>
            <a:spLocks noGrp="1"/>
          </p:cNvSpPr>
          <p:nvPr>
            <p:ph sz="half" idx="1"/>
          </p:nvPr>
        </p:nvSpPr>
        <p:spPr/>
        <p:txBody>
          <a:bodyPr/>
          <a:lstStyle/>
          <a:p>
            <a:r>
              <a:rPr lang="en-US" dirty="0"/>
              <a:t>Prototyping is the process of creating tangible artifacts embedding the envisioned design solution </a:t>
            </a:r>
          </a:p>
          <a:p>
            <a:endParaRPr lang="en-US" dirty="0"/>
          </a:p>
        </p:txBody>
      </p:sp>
      <p:pic>
        <p:nvPicPr>
          <p:cNvPr id="1026" name="Picture 2" descr="http://hci.stanford.edu/courses/cs247/2009/handouts/prototype_ta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334910"/>
            <a:ext cx="28575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416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dirty="0"/>
              <a:t>Decide the purpose</a:t>
            </a:r>
          </a:p>
          <a:p>
            <a:endParaRPr lang="en-US" dirty="0"/>
          </a:p>
          <a:p>
            <a:r>
              <a:rPr lang="en-US" dirty="0"/>
              <a:t>Decide the fidelity and medium</a:t>
            </a:r>
          </a:p>
          <a:p>
            <a:endParaRPr lang="en-US" dirty="0"/>
          </a:p>
          <a:p>
            <a:r>
              <a:rPr lang="en-US" dirty="0"/>
              <a:t>Create the prototype</a:t>
            </a:r>
          </a:p>
          <a:p>
            <a:endParaRPr lang="en-US" dirty="0"/>
          </a:p>
          <a:p>
            <a:endParaRPr lang="en-US" dirty="0"/>
          </a:p>
          <a:p>
            <a:endParaRPr lang="en-US" dirty="0"/>
          </a:p>
          <a:p>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1720712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solidFill>
                            <a:schemeClr val="tx1"/>
                          </a:solidFill>
                        </a:rPr>
                        <a:t>mind mapping</a:t>
                      </a:r>
                    </a:p>
                    <a:p>
                      <a:pPr marL="171450" indent="-171450">
                        <a:buFont typeface="Arial" pitchFamily="34" charset="0"/>
                        <a:buChar char="•"/>
                      </a:pPr>
                      <a:r>
                        <a:rPr lang="en-US" sz="1200" dirty="0">
                          <a:solidFill>
                            <a:srgbClr val="FF0000"/>
                          </a:solidFill>
                        </a:rPr>
                        <a:t>morphological</a:t>
                      </a:r>
                      <a:r>
                        <a:rPr lang="en-US" sz="1200" baseline="0" dirty="0">
                          <a:solidFill>
                            <a:srgbClr val="FF0000"/>
                          </a:solidFill>
                        </a:rPr>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1184283" y="3296425"/>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296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decide the purpose</a:t>
            </a:r>
          </a:p>
        </p:txBody>
      </p:sp>
      <p:sp>
        <p:nvSpPr>
          <p:cNvPr id="4" name="Content Placeholder 3"/>
          <p:cNvSpPr>
            <a:spLocks noGrp="1"/>
          </p:cNvSpPr>
          <p:nvPr>
            <p:ph sz="half" idx="1"/>
          </p:nvPr>
        </p:nvSpPr>
        <p:spPr/>
        <p:txBody>
          <a:bodyPr/>
          <a:lstStyle/>
          <a:p>
            <a:r>
              <a:rPr lang="en-US" dirty="0"/>
              <a:t>Obtain feedback from the client</a:t>
            </a:r>
          </a:p>
          <a:p>
            <a:endParaRPr lang="en-US" dirty="0"/>
          </a:p>
          <a:p>
            <a:r>
              <a:rPr lang="en-US" dirty="0"/>
              <a:t>Obtain feedback from potential users</a:t>
            </a:r>
          </a:p>
          <a:p>
            <a:endParaRPr lang="en-US" dirty="0"/>
          </a:p>
          <a:p>
            <a:r>
              <a:rPr lang="en-US" dirty="0"/>
              <a:t>Obtain feedback from other stakeholders</a:t>
            </a:r>
          </a:p>
          <a:p>
            <a:endParaRPr lang="en-US" dirty="0"/>
          </a:p>
          <a:p>
            <a:r>
              <a:rPr lang="en-US" dirty="0"/>
              <a:t>Explore alternatives more concretely</a:t>
            </a:r>
          </a:p>
        </p:txBody>
      </p:sp>
    </p:spTree>
    <p:extLst>
      <p:ext uri="{BB962C8B-B14F-4D97-AF65-F5344CB8AC3E}">
        <p14:creationId xmlns:p14="http://schemas.microsoft.com/office/powerpoint/2010/main" val="711460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decide the fidelity and medium</a:t>
            </a:r>
          </a:p>
        </p:txBody>
      </p:sp>
      <p:sp>
        <p:nvSpPr>
          <p:cNvPr id="8" name="Content Placeholder 7"/>
          <p:cNvSpPr>
            <a:spLocks noGrp="1"/>
          </p:cNvSpPr>
          <p:nvPr>
            <p:ph sz="half" idx="1"/>
          </p:nvPr>
        </p:nvSpPr>
        <p:spPr/>
        <p:txBody>
          <a:bodyPr/>
          <a:lstStyle/>
          <a:p>
            <a:r>
              <a:rPr lang="en-US" dirty="0"/>
              <a:t>Low fidelity</a:t>
            </a:r>
          </a:p>
          <a:p>
            <a:pPr lvl="1"/>
            <a:r>
              <a:rPr lang="en-US" dirty="0"/>
              <a:t>paper prototype</a:t>
            </a:r>
          </a:p>
          <a:p>
            <a:pPr lvl="1"/>
            <a:endParaRPr lang="en-US" dirty="0"/>
          </a:p>
          <a:p>
            <a:r>
              <a:rPr lang="en-US" dirty="0"/>
              <a:t>Medium fidelity</a:t>
            </a:r>
          </a:p>
          <a:p>
            <a:pPr lvl="1"/>
            <a:r>
              <a:rPr lang="en-US" dirty="0"/>
              <a:t>wireframes</a:t>
            </a:r>
          </a:p>
          <a:p>
            <a:pPr lvl="1"/>
            <a:r>
              <a:rPr lang="en-US" dirty="0"/>
              <a:t>mock-ups</a:t>
            </a:r>
          </a:p>
          <a:p>
            <a:pPr lvl="1"/>
            <a:endParaRPr lang="en-US" dirty="0"/>
          </a:p>
          <a:p>
            <a:r>
              <a:rPr lang="en-US" dirty="0"/>
              <a:t>High fidelity</a:t>
            </a:r>
          </a:p>
          <a:p>
            <a:pPr lvl="1"/>
            <a:r>
              <a:rPr lang="en-US" dirty="0"/>
              <a:t>actual running software</a:t>
            </a:r>
          </a:p>
        </p:txBody>
      </p:sp>
    </p:spTree>
    <p:extLst>
      <p:ext uri="{BB962C8B-B14F-4D97-AF65-F5344CB8AC3E}">
        <p14:creationId xmlns:p14="http://schemas.microsoft.com/office/powerpoint/2010/main" val="18042158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decide the details</a:t>
            </a:r>
          </a:p>
        </p:txBody>
      </p:sp>
      <p:pic>
        <p:nvPicPr>
          <p:cNvPr id="3074" name="Picture 2" descr="http://media.balsamiq.com/img/support/tutorials/mobileapp/all_mocku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362200"/>
            <a:ext cx="6238875"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696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paper prototype</a:t>
            </a:r>
          </a:p>
        </p:txBody>
      </p:sp>
      <p:sp>
        <p:nvSpPr>
          <p:cNvPr id="3" name="TextBox 2"/>
          <p:cNvSpPr txBox="1"/>
          <p:nvPr/>
        </p:nvSpPr>
        <p:spPr>
          <a:xfrm>
            <a:off x="3061041" y="5611484"/>
            <a:ext cx="3021918" cy="369332"/>
          </a:xfrm>
          <a:prstGeom prst="rect">
            <a:avLst/>
          </a:prstGeom>
          <a:noFill/>
        </p:spPr>
        <p:txBody>
          <a:bodyPr wrap="none" rtlCol="0">
            <a:spAutoFit/>
          </a:bodyPr>
          <a:lstStyle/>
          <a:p>
            <a:r>
              <a:rPr lang="en-US" dirty="0"/>
              <a:t>http://youtu.be/GrV2SZuRPv0</a:t>
            </a:r>
          </a:p>
        </p:txBody>
      </p:sp>
      <p:pic>
        <p:nvPicPr>
          <p:cNvPr id="4" name="Online Media 3">
            <a:hlinkClick r:id="" action="ppaction://media"/>
            <a:extLst>
              <a:ext uri="{FF2B5EF4-FFF2-40B4-BE49-F238E27FC236}">
                <a16:creationId xmlns:a16="http://schemas.microsoft.com/office/drawing/2014/main" id="{5AF944E7-1BBB-4450-A77E-C6080FED3586}"/>
              </a:ext>
            </a:extLst>
          </p:cNvPr>
          <p:cNvPicPr>
            <a:picLocks noRot="1" noChangeAspect="1"/>
          </p:cNvPicPr>
          <p:nvPr>
            <a:videoFile r:link="rId1"/>
          </p:nvPr>
        </p:nvPicPr>
        <p:blipFill>
          <a:blip r:embed="rId3"/>
          <a:stretch>
            <a:fillRect/>
          </a:stretch>
        </p:blipFill>
        <p:spPr>
          <a:xfrm>
            <a:off x="1828800" y="1447800"/>
            <a:ext cx="5384800" cy="4038600"/>
          </a:xfrm>
          <a:prstGeom prst="rect">
            <a:avLst/>
          </a:prstGeom>
        </p:spPr>
      </p:pic>
    </p:spTree>
    <p:extLst>
      <p:ext uri="{BB962C8B-B14F-4D97-AF65-F5344CB8AC3E}">
        <p14:creationId xmlns:p14="http://schemas.microsoft.com/office/powerpoint/2010/main" val="39400562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tangible</a:t>
            </a:r>
          </a:p>
        </p:txBody>
      </p:sp>
      <p:pic>
        <p:nvPicPr>
          <p:cNvPr id="2056" name="Picture 8" descr="http://tfcallaghan.com/yahoo_site_admin/assets/docs/Internet_Quoting_paper_prototype.661746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11" t="14899" r="13031" b="9770"/>
          <a:stretch/>
        </p:blipFill>
        <p:spPr bwMode="auto">
          <a:xfrm>
            <a:off x="228600" y="990600"/>
            <a:ext cx="3225579" cy="24779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phoneized.com/wp-content/gallery/mockups/pidoco-software-prototyp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341" y="2592741"/>
            <a:ext cx="3364296" cy="23978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techspot.com/fileshost/newspics3/2010/office15tp%20s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114800"/>
            <a:ext cx="3787454"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45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lstStyle/>
          <a:p>
            <a:r>
              <a:rPr lang="en-US" dirty="0"/>
              <a:t>Strong sense of aesthetics and attention to detail</a:t>
            </a:r>
          </a:p>
          <a:p>
            <a:endParaRPr lang="en-US" dirty="0"/>
          </a:p>
          <a:p>
            <a:r>
              <a:rPr lang="en-US" dirty="0"/>
              <a:t>Must be open to prototyping multiple design ideas</a:t>
            </a:r>
          </a:p>
          <a:p>
            <a:endParaRPr lang="en-US" dirty="0"/>
          </a:p>
          <a:p>
            <a:r>
              <a:rPr lang="en-US" dirty="0"/>
              <a:t>Should have a definite sense of possible solutions</a:t>
            </a:r>
          </a:p>
          <a:p>
            <a:endParaRPr lang="en-US" dirty="0"/>
          </a:p>
          <a:p>
            <a:r>
              <a:rPr lang="en-US" dirty="0"/>
              <a:t>Collaborate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658622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Tangible nature invites early yet detailed feedback</a:t>
            </a:r>
          </a:p>
          <a:p>
            <a:r>
              <a:rPr lang="en-US" dirty="0"/>
              <a:t>Low fidelity prototyping is a lightweight approach that still yields good results</a:t>
            </a:r>
          </a:p>
          <a:p>
            <a:r>
              <a:rPr lang="en-US" dirty="0"/>
              <a:t>Tool support is readily available</a:t>
            </a:r>
          </a:p>
          <a:p>
            <a:endParaRPr lang="en-US" dirty="0"/>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The higher the fidelity, the more expensive the endeavor</a:t>
            </a:r>
          </a:p>
          <a:p>
            <a:r>
              <a:rPr lang="en-US" dirty="0"/>
              <a:t>Could lead to too much focus on the visual appearance instead of the supporting the actual tasks at hand</a:t>
            </a:r>
          </a:p>
          <a:p>
            <a:endParaRPr lang="en-US" dirty="0"/>
          </a:p>
        </p:txBody>
      </p:sp>
    </p:spTree>
    <p:extLst>
      <p:ext uri="{BB962C8B-B14F-4D97-AF65-F5344CB8AC3E}">
        <p14:creationId xmlns:p14="http://schemas.microsoft.com/office/powerpoint/2010/main" val="856100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Morphological chart</a:t>
            </a:r>
          </a:p>
        </p:txBody>
      </p:sp>
      <p:sp>
        <p:nvSpPr>
          <p:cNvPr id="3" name="Content Placeholder 2"/>
          <p:cNvSpPr>
            <a:spLocks noGrp="1"/>
          </p:cNvSpPr>
          <p:nvPr>
            <p:ph sz="half" idx="1"/>
          </p:nvPr>
        </p:nvSpPr>
        <p:spPr/>
        <p:txBody>
          <a:bodyPr/>
          <a:lstStyle/>
          <a:p>
            <a:r>
              <a:rPr lang="en-US" dirty="0"/>
              <a:t>Morphological chart is the process of generating ideas in an analytical and systematic manner</a:t>
            </a:r>
          </a:p>
          <a:p>
            <a:endParaRPr lang="en-US" dirty="0"/>
          </a:p>
        </p:txBody>
      </p:sp>
      <p:pic>
        <p:nvPicPr>
          <p:cNvPr id="19458" name="Picture 2" descr="http://wikid.eu/images/thumb/8/80/DDG-2-32.png/700px-DDG-2-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860177"/>
            <a:ext cx="5867400" cy="339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049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dirty="0"/>
              <a:t>List the features or functions that are essential to the product</a:t>
            </a:r>
          </a:p>
          <a:p>
            <a:endParaRPr lang="en-US" dirty="0"/>
          </a:p>
          <a:p>
            <a:r>
              <a:rPr lang="en-US" dirty="0"/>
              <a:t>For each feature or function, list the means by which it might be achieved</a:t>
            </a:r>
          </a:p>
          <a:p>
            <a:pPr lvl="1"/>
            <a:r>
              <a:rPr lang="en-US" dirty="0"/>
              <a:t>derive these systematically</a:t>
            </a:r>
          </a:p>
          <a:p>
            <a:endParaRPr lang="en-US" dirty="0"/>
          </a:p>
          <a:p>
            <a:r>
              <a:rPr lang="en-US" dirty="0"/>
              <a:t>Identify feasible combinations</a:t>
            </a:r>
          </a:p>
          <a:p>
            <a:endParaRPr lang="en-US" dirty="0"/>
          </a:p>
          <a:p>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1988420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609600"/>
          </a:xfrm>
        </p:spPr>
        <p:txBody>
          <a:bodyPr>
            <a:normAutofit/>
          </a:bodyPr>
          <a:lstStyle/>
          <a:p>
            <a:r>
              <a:rPr lang="en-US" dirty="0"/>
              <a:t>Example: list the features or functions…</a:t>
            </a:r>
          </a:p>
        </p:txBody>
      </p:sp>
      <p:sp>
        <p:nvSpPr>
          <p:cNvPr id="3" name="Rectangle 2"/>
          <p:cNvSpPr/>
          <p:nvPr/>
        </p:nvSpPr>
        <p:spPr>
          <a:xfrm>
            <a:off x="3669811" y="2482796"/>
            <a:ext cx="824143"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474362" y="2482796"/>
            <a:ext cx="824143"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836664" y="3930596"/>
            <a:ext cx="412071"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669811" y="3954449"/>
            <a:ext cx="517498"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3"/>
          <p:cNvGraphicFramePr>
            <a:graphicFrameLocks/>
          </p:cNvGraphicFramePr>
          <p:nvPr>
            <p:extLst/>
          </p:nvPr>
        </p:nvGraphicFramePr>
        <p:xfrm>
          <a:off x="571500" y="1600200"/>
          <a:ext cx="1600200" cy="3922278"/>
        </p:xfrm>
        <a:graphic>
          <a:graphicData uri="http://schemas.openxmlformats.org/drawingml/2006/table">
            <a:tbl>
              <a:tblPr bandRow="1">
                <a:tableStyleId>{21E4AEA4-8DFA-4A89-87EB-49C32662AFE0}</a:tableStyleId>
              </a:tblPr>
              <a:tblGrid>
                <a:gridCol w="1600200">
                  <a:extLst>
                    <a:ext uri="{9D8B030D-6E8A-4147-A177-3AD203B41FA5}">
                      <a16:colId xmlns:a16="http://schemas.microsoft.com/office/drawing/2014/main" val="20000"/>
                    </a:ext>
                  </a:extLst>
                </a:gridCol>
              </a:tblGrid>
              <a:tr h="653713">
                <a:tc>
                  <a:txBody>
                    <a:bodyPr/>
                    <a:lstStyle/>
                    <a:p>
                      <a:r>
                        <a:rPr lang="en-US" sz="1600" b="1" dirty="0"/>
                        <a:t>Engine</a:t>
                      </a:r>
                    </a:p>
                  </a:txBody>
                  <a:tcPr anchor="ctr"/>
                </a:tc>
                <a:extLst>
                  <a:ext uri="{0D108BD9-81ED-4DB2-BD59-A6C34878D82A}">
                    <a16:rowId xmlns:a16="http://schemas.microsoft.com/office/drawing/2014/main" val="10000"/>
                  </a:ext>
                </a:extLst>
              </a:tr>
              <a:tr h="653713">
                <a:tc>
                  <a:txBody>
                    <a:bodyPr/>
                    <a:lstStyle/>
                    <a:p>
                      <a:r>
                        <a:rPr lang="en-US" sz="1600" b="1" dirty="0"/>
                        <a:t>Shifting</a:t>
                      </a:r>
                    </a:p>
                  </a:txBody>
                  <a:tcPr anchor="ctr"/>
                </a:tc>
                <a:extLst>
                  <a:ext uri="{0D108BD9-81ED-4DB2-BD59-A6C34878D82A}">
                    <a16:rowId xmlns:a16="http://schemas.microsoft.com/office/drawing/2014/main" val="10001"/>
                  </a:ext>
                </a:extLst>
              </a:tr>
              <a:tr h="653713">
                <a:tc>
                  <a:txBody>
                    <a:bodyPr/>
                    <a:lstStyle/>
                    <a:p>
                      <a:r>
                        <a:rPr lang="en-US" sz="1600" b="1" dirty="0"/>
                        <a:t>Drive</a:t>
                      </a:r>
                    </a:p>
                  </a:txBody>
                  <a:tcPr anchor="ctr"/>
                </a:tc>
                <a:extLst>
                  <a:ext uri="{0D108BD9-81ED-4DB2-BD59-A6C34878D82A}">
                    <a16:rowId xmlns:a16="http://schemas.microsoft.com/office/drawing/2014/main" val="10002"/>
                  </a:ext>
                </a:extLst>
              </a:tr>
              <a:tr h="653713">
                <a:tc>
                  <a:txBody>
                    <a:bodyPr/>
                    <a:lstStyle/>
                    <a:p>
                      <a:r>
                        <a:rPr lang="en-US" sz="1600" b="1" dirty="0"/>
                        <a:t>Brakes</a:t>
                      </a:r>
                    </a:p>
                  </a:txBody>
                  <a:tcPr anchor="ctr"/>
                </a:tc>
                <a:extLst>
                  <a:ext uri="{0D108BD9-81ED-4DB2-BD59-A6C34878D82A}">
                    <a16:rowId xmlns:a16="http://schemas.microsoft.com/office/drawing/2014/main" val="10003"/>
                  </a:ext>
                </a:extLst>
              </a:tr>
              <a:tr h="653713">
                <a:tc>
                  <a:txBody>
                    <a:bodyPr/>
                    <a:lstStyle/>
                    <a:p>
                      <a:r>
                        <a:rPr lang="en-US" sz="1600" b="1" dirty="0"/>
                        <a:t>Steering</a:t>
                      </a:r>
                    </a:p>
                  </a:txBody>
                  <a:tcPr anchor="ctr"/>
                </a:tc>
                <a:extLst>
                  <a:ext uri="{0D108BD9-81ED-4DB2-BD59-A6C34878D82A}">
                    <a16:rowId xmlns:a16="http://schemas.microsoft.com/office/drawing/2014/main" val="10004"/>
                  </a:ext>
                </a:extLst>
              </a:tr>
              <a:tr h="653713">
                <a:tc>
                  <a:txBody>
                    <a:bodyPr/>
                    <a:lstStyle/>
                    <a:p>
                      <a:r>
                        <a:rPr lang="en-US" sz="1600" b="1" dirty="0"/>
                        <a:t>…</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86532200"/>
      </p:ext>
    </p:extLst>
  </p:cSld>
  <p:clrMapOvr>
    <a:masterClrMapping/>
  </p:clrMapOvr>
</p:sld>
</file>

<file path=ppt/theme/theme1.xml><?xml version="1.0" encoding="utf-8"?>
<a:theme xmlns:a="http://schemas.openxmlformats.org/drawingml/2006/main" name="SDC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SDCL</Template>
  <TotalTime>3229</TotalTime>
  <Words>2306</Words>
  <Application>Microsoft Office PowerPoint</Application>
  <PresentationFormat>On-screen Show (4:3)</PresentationFormat>
  <Paragraphs>812</Paragraphs>
  <Slides>66</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66</vt:i4>
      </vt:variant>
    </vt:vector>
  </HeadingPairs>
  <TitlesOfParts>
    <vt:vector size="69" baseType="lpstr">
      <vt:lpstr>Arial</vt:lpstr>
      <vt:lpstr>Calibri</vt:lpstr>
      <vt:lpstr>SDCL</vt:lpstr>
      <vt:lpstr>Informatics 121 Software Design I</vt:lpstr>
      <vt:lpstr>Announcement</vt:lpstr>
      <vt:lpstr>Today’s lecture</vt:lpstr>
      <vt:lpstr>Design studio 3</vt:lpstr>
      <vt:lpstr>Software design methods</vt:lpstr>
      <vt:lpstr>Software design methods</vt:lpstr>
      <vt:lpstr>Morphological chart</vt:lpstr>
      <vt:lpstr>Procedure</vt:lpstr>
      <vt:lpstr>Example: list the features or functions…</vt:lpstr>
      <vt:lpstr>Example: list the means by which…</vt:lpstr>
      <vt:lpstr>Example: identify feasible combinations</vt:lpstr>
      <vt:lpstr>Typical notation: morphological chart</vt:lpstr>
      <vt:lpstr>Criteria for successful use</vt:lpstr>
      <vt:lpstr>Strengths and weaknesses</vt:lpstr>
      <vt:lpstr>Software design methods</vt:lpstr>
      <vt:lpstr>Role playing</vt:lpstr>
      <vt:lpstr>Procedure</vt:lpstr>
      <vt:lpstr>Example: identify the situation, tasks, and roles</vt:lpstr>
      <vt:lpstr>Example: enact the situation</vt:lpstr>
      <vt:lpstr>Example: take notes</vt:lpstr>
      <vt:lpstr>Example: enact the situation</vt:lpstr>
      <vt:lpstr>Typical notation: notes</vt:lpstr>
      <vt:lpstr>Criteria for successful use</vt:lpstr>
      <vt:lpstr>Strengths and weaknesses</vt:lpstr>
      <vt:lpstr>Variants</vt:lpstr>
      <vt:lpstr>Software design methods</vt:lpstr>
      <vt:lpstr>Wizard of Oz</vt:lpstr>
      <vt:lpstr>Procedure</vt:lpstr>
      <vt:lpstr>Example: identify the situation and tasks</vt:lpstr>
      <vt:lpstr>Example: create the physical environment</vt:lpstr>
      <vt:lpstr>Example: enact the scenario and tasks</vt:lpstr>
      <vt:lpstr>Example: take notes</vt:lpstr>
      <vt:lpstr>Typical notation: notes</vt:lpstr>
      <vt:lpstr>Criteria for successful use</vt:lpstr>
      <vt:lpstr>Strengths and weaknesses</vt:lpstr>
      <vt:lpstr>Software design methods</vt:lpstr>
      <vt:lpstr>Personas</vt:lpstr>
      <vt:lpstr>Procedure</vt:lpstr>
      <vt:lpstr>Example: collect data through field research</vt:lpstr>
      <vt:lpstr>Example: segment the users into archetypes</vt:lpstr>
      <vt:lpstr>Example: create the personas</vt:lpstr>
      <vt:lpstr>Typical notation: cards</vt:lpstr>
      <vt:lpstr>Typical notation: table</vt:lpstr>
      <vt:lpstr>Criteria for successful use</vt:lpstr>
      <vt:lpstr>Strengths and weaknesses</vt:lpstr>
      <vt:lpstr>Software design methods</vt:lpstr>
      <vt:lpstr>Storyboarding</vt:lpstr>
      <vt:lpstr>Procedure</vt:lpstr>
      <vt:lpstr>Decide upon interaction</vt:lpstr>
      <vt:lpstr>Decide upon story to be told</vt:lpstr>
      <vt:lpstr>Example: decide upon level of artistic detail</vt:lpstr>
      <vt:lpstr>Example: draw and annotate story</vt:lpstr>
      <vt:lpstr>Example: iterate</vt:lpstr>
      <vt:lpstr>Typical notation: storyboard</vt:lpstr>
      <vt:lpstr>Criteria for successful use</vt:lpstr>
      <vt:lpstr>Strengths and weaknesses</vt:lpstr>
      <vt:lpstr>Software design methods</vt:lpstr>
      <vt:lpstr>Prototyping</vt:lpstr>
      <vt:lpstr>Procedure</vt:lpstr>
      <vt:lpstr>Example: decide the purpose</vt:lpstr>
      <vt:lpstr>Example: decide the fidelity and medium</vt:lpstr>
      <vt:lpstr>Example: decide the details</vt:lpstr>
      <vt:lpstr>Example: paper prototype</vt:lpstr>
      <vt:lpstr>Typical notation: tangible</vt:lpstr>
      <vt:lpstr>Criteria for successful use</vt:lpstr>
      <vt:lpstr>Strengths and weaknesses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van der Hoek</dc:creator>
  <cp:lastModifiedBy>Andre van der Hoek</cp:lastModifiedBy>
  <cp:revision>413</cp:revision>
  <dcterms:created xsi:type="dcterms:W3CDTF">2011-04-22T07:09:34Z</dcterms:created>
  <dcterms:modified xsi:type="dcterms:W3CDTF">2018-11-20T06:15:33Z</dcterms:modified>
</cp:coreProperties>
</file>