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88" r:id="rId2"/>
    <p:sldId id="389" r:id="rId3"/>
    <p:sldId id="594" r:id="rId4"/>
    <p:sldId id="595" r:id="rId5"/>
    <p:sldId id="597" r:id="rId6"/>
    <p:sldId id="599" r:id="rId7"/>
    <p:sldId id="600" r:id="rId8"/>
    <p:sldId id="602" r:id="rId9"/>
    <p:sldId id="603" r:id="rId10"/>
    <p:sldId id="604" r:id="rId11"/>
    <p:sldId id="605" r:id="rId12"/>
    <p:sldId id="606" r:id="rId13"/>
    <p:sldId id="620" r:id="rId14"/>
    <p:sldId id="624" r:id="rId15"/>
    <p:sldId id="616" r:id="rId16"/>
    <p:sldId id="628" r:id="rId17"/>
    <p:sldId id="622" r:id="rId18"/>
    <p:sldId id="625" r:id="rId19"/>
    <p:sldId id="627" r:id="rId20"/>
    <p:sldId id="618" r:id="rId2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660"/>
  </p:normalViewPr>
  <p:slideViewPr>
    <p:cSldViewPr>
      <p:cViewPr>
        <p:scale>
          <a:sx n="100" d="100"/>
          <a:sy n="100" d="100"/>
        </p:scale>
        <p:origin x="1716" y="5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18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methods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08004" y="1295400"/>
          <a:ext cx="8915400" cy="47640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Application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Interaction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Architecture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Implementation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competitive testing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contextual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inquiry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feature comparison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stakeholder analysis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task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critical incident technique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interaction logging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personas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framework assessment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model-driven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engineering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quality-function-deployment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reverse engineering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world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release planning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summarization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4C4C4C"/>
                          </a:solidFill>
                        </a:rPr>
                        <a:t>test-driven design</a:t>
                      </a:r>
                      <a:endParaRPr lang="en-US" sz="1200" b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visualization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affinity diagramming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concept mapping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mind mapping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morphological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design/making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participatory design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prototyping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storyboarding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architectural 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styles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generative programming</a:t>
                      </a:r>
                      <a:endParaRPr lang="en-US" sz="1200" baseline="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component reuse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decomposition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pair programming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refactoring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software patterns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831">
                <a:tc>
                  <a:txBody>
                    <a:bodyPr/>
                    <a:lstStyle/>
                    <a:p>
                      <a:r>
                        <a:rPr lang="en-US" sz="1600" b="1" dirty="0"/>
                        <a:t>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requirements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role playing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wizard of </a:t>
                      </a:r>
                      <a:r>
                        <a:rPr lang="en-US" sz="1200" dirty="0" err="1">
                          <a:solidFill>
                            <a:srgbClr val="4C4C4C"/>
                          </a:solidFill>
                        </a:rPr>
                        <a:t>oz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cognitive walkthrough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evaluative research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heuristic evaluation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think-aloud</a:t>
                      </a:r>
                      <a:r>
                        <a:rPr lang="en-US" sz="1200" baseline="0" dirty="0">
                          <a:solidFill>
                            <a:srgbClr val="4C4C4C"/>
                          </a:solidFill>
                        </a:rPr>
                        <a:t> protocol</a:t>
                      </a:r>
                      <a:endParaRPr lang="en-US" sz="1200" dirty="0">
                        <a:solidFill>
                          <a:srgbClr val="4C4C4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formal verification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simulation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weighted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correctness proofs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inspections/reviews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parallel deployment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4C4C4C"/>
                          </a:solidFill>
                        </a:rPr>
                        <a:t>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7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software life cycles to design methods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095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2713034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069082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2763097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96781" y="2763097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solution</a:t>
            </a:r>
          </a:p>
        </p:txBody>
      </p:sp>
      <p:sp>
        <p:nvSpPr>
          <p:cNvPr id="3" name="Left Bracket 2"/>
          <p:cNvSpPr/>
          <p:nvPr/>
        </p:nvSpPr>
        <p:spPr>
          <a:xfrm rot="5400000" flipH="1">
            <a:off x="4471947" y="3236"/>
            <a:ext cx="228600" cy="8153400"/>
          </a:xfrm>
          <a:prstGeom prst="leftBracket">
            <a:avLst>
              <a:gd name="adj" fmla="val 1086594"/>
            </a:avLst>
          </a:prstGeom>
          <a:ln w="190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64804" y="4216766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</a:rPr>
              <a:t>design project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9550" y="5163234"/>
            <a:ext cx="888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Which set of design methods is appropriate to use, when,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to successfully complete a design project?</a:t>
            </a:r>
          </a:p>
        </p:txBody>
      </p:sp>
    </p:spTree>
    <p:extLst>
      <p:ext uri="{BB962C8B-B14F-4D97-AF65-F5344CB8AC3E}">
        <p14:creationId xmlns:p14="http://schemas.microsoft.com/office/powerpoint/2010/main" val="119129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56730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FamilyMonitor</a:t>
            </a:r>
            <a:endParaRPr lang="en-US" dirty="0"/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Collaborative math learning with Alexa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6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design studios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FamilyMonitor</a:t>
            </a:r>
            <a:endParaRPr lang="en-US" dirty="0"/>
          </a:p>
          <a:p>
            <a:endParaRPr lang="en-US" dirty="0"/>
          </a:p>
          <a:p>
            <a:r>
              <a:rPr lang="en-US" dirty="0"/>
              <a:t>Educational traffic simulator</a:t>
            </a:r>
          </a:p>
          <a:p>
            <a:endParaRPr lang="en-US" dirty="0"/>
          </a:p>
          <a:p>
            <a:r>
              <a:rPr lang="en-US" dirty="0"/>
              <a:t>Collaborative math learning with Alexa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1592" y="5638800"/>
            <a:ext cx="318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Not nearly enough practice, yet</a:t>
            </a:r>
          </a:p>
        </p:txBody>
      </p:sp>
    </p:spTree>
    <p:extLst>
      <p:ext uri="{BB962C8B-B14F-4D97-AF65-F5344CB8AC3E}">
        <p14:creationId xmlns:p14="http://schemas.microsoft.com/office/powerpoint/2010/main" val="115883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Understanding all of the design activities that take place in software engineering</a:t>
            </a:r>
          </a:p>
          <a:p>
            <a:endParaRPr lang="en-US" dirty="0"/>
          </a:p>
          <a:p>
            <a:r>
              <a:rPr lang="en-US" dirty="0"/>
              <a:t>Significant shift to this kind of overall approach to software development (innovation, creativity, design)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just pick up one method, at one moment in time, and it helps you, that would be an important result</a:t>
            </a:r>
          </a:p>
          <a:p>
            <a:endParaRPr lang="en-US" dirty="0"/>
          </a:p>
          <a:p>
            <a:r>
              <a:rPr lang="en-US" dirty="0"/>
              <a:t>Design methods are much more broadly applicable than the specific ‘box’ in which they are placed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73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C7E5-537A-4CD7-A5DE-6F7BA1E3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I care most about...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D7D4-43ED-467B-A9D0-219196CEDB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...is that you start thinking like experts do, and reflect upon your own practice in terms of what is known about expert design behavior</a:t>
            </a:r>
          </a:p>
        </p:txBody>
      </p:sp>
    </p:spTree>
    <p:extLst>
      <p:ext uri="{BB962C8B-B14F-4D97-AF65-F5344CB8AC3E}">
        <p14:creationId xmlns:p14="http://schemas.microsoft.com/office/powerpoint/2010/main" val="4093095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Informatics 122</a:t>
            </a:r>
          </a:p>
          <a:p>
            <a:pPr lvl="1"/>
            <a:r>
              <a:rPr lang="en-US" dirty="0"/>
              <a:t>technical: patterns, UML, reverse engineering, component reuse, …</a:t>
            </a:r>
          </a:p>
          <a:p>
            <a:pPr lvl="1"/>
            <a:endParaRPr lang="en-US" dirty="0"/>
          </a:p>
          <a:p>
            <a:r>
              <a:rPr lang="en-US" dirty="0"/>
              <a:t>Informatics 124</a:t>
            </a:r>
          </a:p>
          <a:p>
            <a:pPr lvl="1"/>
            <a:r>
              <a:rPr lang="en-US" dirty="0"/>
              <a:t>technical: internet architectures, distributed systems, programming, …</a:t>
            </a:r>
          </a:p>
          <a:p>
            <a:pPr lvl="1"/>
            <a:endParaRPr lang="en-US" dirty="0"/>
          </a:p>
          <a:p>
            <a:r>
              <a:rPr lang="en-US" dirty="0"/>
              <a:t>Informatics 131</a:t>
            </a:r>
          </a:p>
          <a:p>
            <a:pPr lvl="1"/>
            <a:r>
              <a:rPr lang="en-US" dirty="0"/>
              <a:t>conceptual: user interface design, principles, evaluation, …</a:t>
            </a:r>
          </a:p>
          <a:p>
            <a:pPr lvl="1"/>
            <a:endParaRPr lang="en-US" dirty="0"/>
          </a:p>
          <a:p>
            <a:r>
              <a:rPr lang="en-US" dirty="0"/>
              <a:t>Informatics 133</a:t>
            </a:r>
          </a:p>
          <a:p>
            <a:pPr lvl="1"/>
            <a:r>
              <a:rPr lang="en-US" dirty="0"/>
              <a:t>technical: user interaction design, mobile devices, design methods, …</a:t>
            </a:r>
          </a:p>
        </p:txBody>
      </p:sp>
    </p:spTree>
    <p:extLst>
      <p:ext uri="{BB962C8B-B14F-4D97-AF65-F5344CB8AC3E}">
        <p14:creationId xmlns:p14="http://schemas.microsoft.com/office/powerpoint/2010/main" val="2742039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Fuzziness</a:t>
            </a:r>
          </a:p>
          <a:p>
            <a:endParaRPr lang="en-US" dirty="0"/>
          </a:p>
          <a:p>
            <a:r>
              <a:rPr lang="en-US" dirty="0"/>
              <a:t>Insufficient detail</a:t>
            </a:r>
          </a:p>
          <a:p>
            <a:endParaRPr lang="en-US" dirty="0"/>
          </a:p>
          <a:p>
            <a:r>
              <a:rPr lang="en-US" dirty="0"/>
              <a:t>Insufficient instructions</a:t>
            </a:r>
          </a:p>
          <a:p>
            <a:endParaRPr lang="en-US" dirty="0"/>
          </a:p>
          <a:p>
            <a:r>
              <a:rPr lang="en-US" dirty="0"/>
              <a:t>Bad team work</a:t>
            </a:r>
          </a:p>
          <a:p>
            <a:endParaRPr lang="en-US" dirty="0"/>
          </a:p>
          <a:p>
            <a:r>
              <a:rPr lang="en-US" dirty="0"/>
              <a:t>Low grades</a:t>
            </a:r>
          </a:p>
          <a:p>
            <a:endParaRPr lang="en-US" dirty="0"/>
          </a:p>
          <a:p>
            <a:r>
              <a:rPr lang="en-US" dirty="0"/>
              <a:t>Madness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24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29EF-A8DB-420F-80DA-6CB2B3F4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09AA5-2254-4333-A9FA-4E91951DBB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  <a:p>
            <a:endParaRPr lang="en-US" dirty="0"/>
          </a:p>
          <a:p>
            <a:r>
              <a:rPr lang="en-US" dirty="0"/>
              <a:t>Final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…and good luck on your final!</a:t>
            </a:r>
          </a:p>
        </p:txBody>
      </p:sp>
    </p:spTree>
    <p:extLst>
      <p:ext uri="{BB962C8B-B14F-4D97-AF65-F5344CB8AC3E}">
        <p14:creationId xmlns:p14="http://schemas.microsoft.com/office/powerpoint/2010/main" val="134581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course answered three primary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is (software) design?</a:t>
            </a:r>
          </a:p>
          <a:p>
            <a:endParaRPr lang="en-US" dirty="0"/>
          </a:p>
          <a:p>
            <a:r>
              <a:rPr lang="en-US" dirty="0"/>
              <a:t>How to engage in good software design?</a:t>
            </a:r>
          </a:p>
          <a:p>
            <a:endParaRPr lang="en-US" dirty="0"/>
          </a:p>
          <a:p>
            <a:r>
              <a:rPr lang="en-US" dirty="0"/>
              <a:t>What are the habits of professional software designers?</a:t>
            </a:r>
          </a:p>
        </p:txBody>
      </p:sp>
    </p:spTree>
    <p:extLst>
      <p:ext uri="{BB962C8B-B14F-4D97-AF65-F5344CB8AC3E}">
        <p14:creationId xmlns:p14="http://schemas.microsoft.com/office/powerpoint/2010/main" val="164544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decide upon a plan </a:t>
            </a:r>
            <a:r>
              <a:rPr lang="en-US"/>
              <a:t>for a novel </a:t>
            </a:r>
            <a:r>
              <a:rPr lang="en-US" dirty="0"/>
              <a:t>change in the world that, when realized, satisfies stakeholders</a:t>
            </a:r>
          </a:p>
        </p:txBody>
      </p:sp>
    </p:spTree>
    <p:extLst>
      <p:ext uri="{BB962C8B-B14F-4D97-AF65-F5344CB8AC3E}">
        <p14:creationId xmlns:p14="http://schemas.microsoft.com/office/powerpoint/2010/main" val="372074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software design</a:t>
            </a:r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satisfactory experience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plan for realization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4C4C4C"/>
                </a:solidFill>
              </a:rPr>
              <a:t>change in the world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 to accomplish?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how does one interact with it?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is its conceptual core?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4C4C4C"/>
                  </a:solidFill>
                </a:rPr>
                <a:t>what are its implementation details?</a:t>
              </a: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application design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interaction 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architecture design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implementation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32020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analyze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evaluate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synthesize</a:t>
            </a: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goals</a:t>
            </a:r>
          </a:p>
          <a:p>
            <a:pPr algn="ctr"/>
            <a:r>
              <a:rPr lang="en-US" i="1" dirty="0"/>
              <a:t>constraints</a:t>
            </a:r>
          </a:p>
          <a:p>
            <a:pPr algn="ctr"/>
            <a:r>
              <a:rPr lang="en-US" i="1" dirty="0"/>
              <a:t>assumptions</a:t>
            </a:r>
          </a:p>
          <a:p>
            <a:pPr algn="ctr"/>
            <a:r>
              <a:rPr lang="en-US" i="1" dirty="0"/>
              <a:t>decisions</a:t>
            </a:r>
          </a:p>
          <a:p>
            <a:pPr algn="ctr"/>
            <a:r>
              <a:rPr lang="en-US" i="1" dirty="0"/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273022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design process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satisfactory experience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plan for realization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>
                  <a:solidFill>
                    <a:srgbClr val="4C4C4C"/>
                  </a:solidFill>
                </a:rPr>
                <a:t>change in the world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 to accomplish?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how does one interact with it?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is its conceptual core?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rgbClr val="4C4C4C"/>
                    </a:solidFill>
                  </a:rPr>
                  <a:t>what are its implementation details?</a:t>
                </a: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607726" y="2488409"/>
            <a:ext cx="2590752" cy="2075870"/>
            <a:chOff x="5029200" y="2481928"/>
            <a:chExt cx="2590752" cy="20758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029200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6731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53022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91133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76844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955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00666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38777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24488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6888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86465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176" y="455635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310287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24532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62643" y="2483370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48354" y="393785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295998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34109" y="3937850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19820" y="455779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14999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0710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3882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557931" y="3101876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543642" y="310187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696042" y="310331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48442" y="3101571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86553" y="3096941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2264" y="3722714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10375" y="3102766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93973" y="310276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2084" y="248281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17795" y="248281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5906" y="2484945"/>
              <a:ext cx="0" cy="2066477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43730" y="455392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81841" y="3098003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467552" y="3098002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2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self-contained, structured technique that guides a designer in advancing some aspect of the design project at hand</a:t>
            </a:r>
          </a:p>
          <a:p>
            <a:endParaRPr lang="en-US" dirty="0"/>
          </a:p>
          <a:p>
            <a:r>
              <a:rPr lang="en-US" dirty="0"/>
              <a:t>Serves as a bridge from the overall process of design to actual individual and collaborative design work</a:t>
            </a:r>
          </a:p>
        </p:txBody>
      </p:sp>
    </p:spTree>
    <p:extLst>
      <p:ext uri="{BB962C8B-B14F-4D97-AF65-F5344CB8AC3E}">
        <p14:creationId xmlns:p14="http://schemas.microsoft.com/office/powerpoint/2010/main" val="329259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methods today</a:t>
            </a:r>
          </a:p>
        </p:txBody>
      </p:sp>
      <p:pic>
        <p:nvPicPr>
          <p:cNvPr id="2054" name="Picture 6" descr="http://williambach.files.wordpress.com/2013/04/design-methods-1.jpg?w=8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" y="1905000"/>
            <a:ext cx="1980968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asons.com/Handler1.ashx?Q=80&amp;ID=http://images.contentreserve.com/ImageType-100/0128-1/%7B1FB27072-E384-4AAC-A94A-D10AC580CD4A%7DImg1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1905000"/>
            <a:ext cx="228716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090746" y="1481406"/>
            <a:ext cx="2520315" cy="3895188"/>
            <a:chOff x="3090746" y="1620740"/>
            <a:chExt cx="2520315" cy="3895188"/>
          </a:xfrm>
        </p:grpSpPr>
        <p:pic>
          <p:nvPicPr>
            <p:cNvPr id="2052" name="Picture 4" descr="http://www.designingforhumans.com/.a/6a00d8341c870753ef0168e76691f1970c-800w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0746" y="1620740"/>
              <a:ext cx="2520315" cy="205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 descr="http://www.core.org.cn/mirrors/tudelft/tudelft/ocw.tudelft.nl/typo3temp/pics/20b947974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578" y="3962400"/>
              <a:ext cx="2332651" cy="1553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9390947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3367</TotalTime>
  <Words>552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SDCL</vt:lpstr>
      <vt:lpstr>Informatics 121 Software Design I</vt:lpstr>
      <vt:lpstr>Today’s lecture</vt:lpstr>
      <vt:lpstr>This course answered three primary questions</vt:lpstr>
      <vt:lpstr>Our definition</vt:lpstr>
      <vt:lpstr>Four types of software design</vt:lpstr>
      <vt:lpstr>Design cycle</vt:lpstr>
      <vt:lpstr>Realistic design process</vt:lpstr>
      <vt:lpstr>Design method</vt:lpstr>
      <vt:lpstr>Design methods today</vt:lpstr>
      <vt:lpstr>Software design methods</vt:lpstr>
      <vt:lpstr>From software life cycles to design methods</vt:lpstr>
      <vt:lpstr>Two fundamental challenges</vt:lpstr>
      <vt:lpstr>Three design studios</vt:lpstr>
      <vt:lpstr>Three design studios</vt:lpstr>
      <vt:lpstr>In sum</vt:lpstr>
      <vt:lpstr>But what I care most about...</vt:lpstr>
      <vt:lpstr>Additional courses</vt:lpstr>
      <vt:lpstr>Back to this course</vt:lpstr>
      <vt:lpstr>Final</vt:lpstr>
      <vt:lpstr>Thank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663</cp:revision>
  <cp:lastPrinted>2013-07-22T19:01:07Z</cp:lastPrinted>
  <dcterms:created xsi:type="dcterms:W3CDTF">2011-04-22T07:09:34Z</dcterms:created>
  <dcterms:modified xsi:type="dcterms:W3CDTF">2018-12-05T18:45:34Z</dcterms:modified>
</cp:coreProperties>
</file>