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80" r:id="rId5"/>
    <p:sldId id="273" r:id="rId6"/>
    <p:sldId id="277" r:id="rId7"/>
    <p:sldId id="278" r:id="rId8"/>
    <p:sldId id="279" r:id="rId9"/>
    <p:sldId id="272" r:id="rId10"/>
    <p:sldId id="284" r:id="rId11"/>
    <p:sldId id="270" r:id="rId12"/>
    <p:sldId id="271" r:id="rId13"/>
    <p:sldId id="281" r:id="rId14"/>
    <p:sldId id="282" r:id="rId15"/>
    <p:sldId id="259" r:id="rId16"/>
    <p:sldId id="260" r:id="rId17"/>
    <p:sldId id="285" r:id="rId18"/>
    <p:sldId id="286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2200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4660"/>
  </p:normalViewPr>
  <p:slideViewPr>
    <p:cSldViewPr>
      <p:cViewPr varScale="1">
        <p:scale>
          <a:sx n="120" d="100"/>
          <a:sy n="120" d="100"/>
        </p:scale>
        <p:origin x="94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D7520-BF41-4E54-97AD-8EA3ED10F785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F7332-6F3C-43B0-9340-BC8646E5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text style</a:t>
            </a:r>
          </a:p>
        </p:txBody>
      </p:sp>
    </p:spTree>
    <p:extLst>
      <p:ext uri="{BB962C8B-B14F-4D97-AF65-F5344CB8AC3E}">
        <p14:creationId xmlns:p14="http://schemas.microsoft.com/office/powerpoint/2010/main" val="210466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3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5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7626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13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3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2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6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0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589206" y="6649759"/>
            <a:ext cx="1965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32200"/>
                </a:solidFill>
              </a:rPr>
              <a:t>Department of Informatics, UC Irvine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7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32200"/>
                </a:solidFill>
              </a:rPr>
              <a:t>SDCL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45319" y="6649759"/>
            <a:ext cx="1396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Collaboration</a:t>
            </a:r>
            <a:r>
              <a:rPr lang="en-US" sz="900" b="1" dirty="0"/>
              <a:t> </a:t>
            </a:r>
            <a:r>
              <a:rPr lang="en-US" sz="900" b="1" dirty="0">
                <a:solidFill>
                  <a:srgbClr val="4C4C4C"/>
                </a:solidFill>
              </a:rPr>
              <a:t>Laboratory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45319" y="6539298"/>
            <a:ext cx="1178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Software Design and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169150" y="6632916"/>
            <a:ext cx="197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rgbClr val="F32200"/>
                </a:solidFill>
              </a:rPr>
              <a:t>sdcl.ics.uci.edu</a:t>
            </a:r>
            <a:r>
              <a:rPr lang="en-US" sz="900" b="1" baseline="0" dirty="0">
                <a:solidFill>
                  <a:srgbClr val="F32200"/>
                </a:solidFill>
              </a:rPr>
              <a:t>  </a:t>
            </a:r>
            <a:fld id="{30ABF327-B19C-4A16-9796-EFEDB6CCAA30}" type="slidenum">
              <a:rPr lang="en-US" sz="900" b="1" smtClean="0">
                <a:solidFill>
                  <a:srgbClr val="F32200"/>
                </a:solidFill>
              </a:rPr>
              <a:pPr algn="r"/>
              <a:t>‹#›</a:t>
            </a:fld>
            <a:endParaRPr lang="en-US" sz="900" b="1" dirty="0">
              <a:solidFill>
                <a:srgbClr val="F3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Informatics 121</a:t>
            </a:r>
            <a:br>
              <a:rPr lang="en-US" dirty="0"/>
            </a:br>
            <a:r>
              <a:rPr lang="en-US" dirty="0"/>
              <a:t>Software Design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5</a:t>
            </a:r>
            <a:br>
              <a:rPr lang="en-US" dirty="0"/>
            </a:br>
            <a:endParaRPr lang="en-US" dirty="0"/>
          </a:p>
          <a:p>
            <a:r>
              <a:rPr lang="en-US" sz="1400" i="1" dirty="0"/>
              <a:t>Duplication of course material for any commercial purpose without the explicit written permission of the professor is prohibited.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95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  <p:pic>
        <p:nvPicPr>
          <p:cNvPr id="1028" name="Picture 4" descr="https://cdn-images-1.medium.com/max/1600/1*S_gtor-yB_k4XlWy5LJqbQ.jpeg">
            <a:extLst>
              <a:ext uri="{FF2B5EF4-FFF2-40B4-BE49-F238E27FC236}">
                <a16:creationId xmlns:a16="http://schemas.microsoft.com/office/drawing/2014/main" id="{F364C304-410A-4459-A15E-BF33525FF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3276600" cy="218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3.amazonaws.com/foodspotting-ec2/reviews/2167620/thumb_600.jpg?1344076939">
            <a:extLst>
              <a:ext uri="{FF2B5EF4-FFF2-40B4-BE49-F238E27FC236}">
                <a16:creationId xmlns:a16="http://schemas.microsoft.com/office/drawing/2014/main" id="{4408718F-7FC5-4504-B169-737BDBF9A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714" y="2003802"/>
            <a:ext cx="2414243" cy="241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pinimg.com/originals/86/15/49/861549612bc1734e5d2c537bf8b8778f.jpg">
            <a:extLst>
              <a:ext uri="{FF2B5EF4-FFF2-40B4-BE49-F238E27FC236}">
                <a16:creationId xmlns:a16="http://schemas.microsoft.com/office/drawing/2014/main" id="{096A7F97-D7EA-4051-BE8A-1342B2149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271" y="3244572"/>
            <a:ext cx="3198414" cy="240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jetsettingfools.com/wp-content/uploads/2016/01/Dutch-Cuisine-Patatje-Oorlog-War-Fries.jpg">
            <a:extLst>
              <a:ext uri="{FF2B5EF4-FFF2-40B4-BE49-F238E27FC236}">
                <a16:creationId xmlns:a16="http://schemas.microsoft.com/office/drawing/2014/main" id="{65626AD5-069D-472A-BD2F-12BD4280B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72997"/>
            <a:ext cx="2744153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866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158C0-2B83-43B0-BE3F-A8825C204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  <p:pic>
        <p:nvPicPr>
          <p:cNvPr id="5122" name="Picture 2" descr="http://www.defrietwagen.nl/images/slideshow/frietwagen-3.jpg">
            <a:extLst>
              <a:ext uri="{FF2B5EF4-FFF2-40B4-BE49-F238E27FC236}">
                <a16:creationId xmlns:a16="http://schemas.microsoft.com/office/drawing/2014/main" id="{5683DFB3-30BC-43D8-9DBD-FB8AAA18D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2988786" cy="198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1.staticflickr.com/9/8522/8453816390_af7641c399_b.jpg">
            <a:extLst>
              <a:ext uri="{FF2B5EF4-FFF2-40B4-BE49-F238E27FC236}">
                <a16:creationId xmlns:a16="http://schemas.microsoft.com/office/drawing/2014/main" id="{25C4F3E4-191A-42D5-B47C-5FCFB48F2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2990477" cy="198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c1.staticflickr.com/7/6165/6266246732_150850edcf_b.jpg">
            <a:extLst>
              <a:ext uri="{FF2B5EF4-FFF2-40B4-BE49-F238E27FC236}">
                <a16:creationId xmlns:a16="http://schemas.microsoft.com/office/drawing/2014/main" id="{CF91808F-2A5F-49D1-8CAB-B9FAA8F8F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02010"/>
            <a:ext cx="2988786" cy="224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farm5.static.flickr.com/4270/34012188793_4374059b2a_b.jpg">
            <a:extLst>
              <a:ext uri="{FF2B5EF4-FFF2-40B4-BE49-F238E27FC236}">
                <a16:creationId xmlns:a16="http://schemas.microsoft.com/office/drawing/2014/main" id="{1FD701D2-846E-486D-B58C-6BE899D7F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91000"/>
            <a:ext cx="297611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04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736x/06/91/30/069130c7db09914d26251e48811c9d91--dutch-recipes-dutch-food.jpg">
            <a:extLst>
              <a:ext uri="{FF2B5EF4-FFF2-40B4-BE49-F238E27FC236}">
                <a16:creationId xmlns:a16="http://schemas.microsoft.com/office/drawing/2014/main" id="{04E6C0A7-1BC7-4812-9B17-10C38CC9F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010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</p:spTree>
    <p:extLst>
      <p:ext uri="{BB962C8B-B14F-4D97-AF65-F5344CB8AC3E}">
        <p14:creationId xmlns:p14="http://schemas.microsoft.com/office/powerpoint/2010/main" val="1821083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B8B37-F53D-4D71-BE3C-D741E9B7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1A48E-CAF6-45F5-8DB3-D1B937EA1C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went well?</a:t>
            </a:r>
          </a:p>
          <a:p>
            <a:endParaRPr lang="en-US" dirty="0"/>
          </a:p>
          <a:p>
            <a:r>
              <a:rPr lang="en-US" dirty="0"/>
              <a:t>What did not go well?</a:t>
            </a:r>
          </a:p>
          <a:p>
            <a:endParaRPr lang="en-US" dirty="0"/>
          </a:p>
          <a:p>
            <a:r>
              <a:rPr lang="en-US" dirty="0"/>
              <a:t>What did you learn about the problem?</a:t>
            </a:r>
          </a:p>
          <a:p>
            <a:endParaRPr lang="en-US" dirty="0"/>
          </a:p>
          <a:p>
            <a:r>
              <a:rPr lang="en-US" dirty="0"/>
              <a:t>What did you not learn about the problem?</a:t>
            </a:r>
          </a:p>
          <a:p>
            <a:endParaRPr lang="en-US" dirty="0"/>
          </a:p>
          <a:p>
            <a:r>
              <a:rPr lang="en-US" dirty="0"/>
              <a:t>What did you learn about the solution?</a:t>
            </a:r>
          </a:p>
          <a:p>
            <a:endParaRPr lang="en-US" dirty="0"/>
          </a:p>
          <a:p>
            <a:r>
              <a:rPr lang="en-US" dirty="0"/>
              <a:t>What did you not learn about the solution?</a:t>
            </a:r>
          </a:p>
        </p:txBody>
      </p:sp>
    </p:spTree>
    <p:extLst>
      <p:ext uri="{BB962C8B-B14F-4D97-AF65-F5344CB8AC3E}">
        <p14:creationId xmlns:p14="http://schemas.microsoft.com/office/powerpoint/2010/main" val="24049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B8B37-F53D-4D71-BE3C-D741E9B7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1A48E-CAF6-45F5-8DB3-D1B937EA1C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were key steps forward?</a:t>
            </a:r>
          </a:p>
          <a:p>
            <a:endParaRPr lang="en-US" dirty="0"/>
          </a:p>
          <a:p>
            <a:r>
              <a:rPr lang="en-US" dirty="0"/>
              <a:t>Did it help to consider goals, constraints, assumptions, ideas, and decisions separately?</a:t>
            </a:r>
          </a:p>
          <a:p>
            <a:endParaRPr lang="en-US" dirty="0"/>
          </a:p>
          <a:p>
            <a:r>
              <a:rPr lang="en-US" dirty="0"/>
              <a:t>Did it help to explicitly step through analysis, synthesis, evaluation?</a:t>
            </a:r>
          </a:p>
          <a:p>
            <a:endParaRPr lang="en-US" dirty="0"/>
          </a:p>
          <a:p>
            <a:r>
              <a:rPr lang="en-US" dirty="0"/>
              <a:t>How will you make sure to continue to do this?</a:t>
            </a:r>
          </a:p>
        </p:txBody>
      </p:sp>
    </p:spTree>
    <p:extLst>
      <p:ext uri="{BB962C8B-B14F-4D97-AF65-F5344CB8AC3E}">
        <p14:creationId xmlns:p14="http://schemas.microsoft.com/office/powerpoint/2010/main" val="30989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Your client is </a:t>
            </a:r>
            <a:r>
              <a:rPr lang="en-US" i="1" dirty="0" err="1"/>
              <a:t>FamilyMonitor</a:t>
            </a:r>
            <a:r>
              <a:rPr lang="en-US" dirty="0"/>
              <a:t>, a new company that recognizes the importance of always knowing the whereabouts of one’s family members. </a:t>
            </a:r>
            <a:r>
              <a:rPr lang="en-US" i="1" dirty="0" err="1"/>
              <a:t>FamilyMonitor</a:t>
            </a:r>
            <a:r>
              <a:rPr lang="en-US" i="1" dirty="0"/>
              <a:t> </a:t>
            </a:r>
            <a:r>
              <a:rPr lang="en-US" dirty="0"/>
              <a:t>in particular wants to alert family members of the ‘abnormal’: when a family member is not traveling or at a place where they normally would go or be.</a:t>
            </a:r>
          </a:p>
          <a:p>
            <a:pPr marL="0" indent="0">
              <a:buNone/>
            </a:pPr>
            <a:r>
              <a:rPr lang="en-US" dirty="0"/>
              <a:t>The company has sought you out, because you are an excellent designer.  All of the software design is in your hands, as </a:t>
            </a:r>
            <a:r>
              <a:rPr lang="en-US" i="1" dirty="0" err="1"/>
              <a:t>FamilyMonitor</a:t>
            </a:r>
            <a:r>
              <a:rPr lang="en-US" i="1" dirty="0"/>
              <a:t> </a:t>
            </a:r>
            <a:r>
              <a:rPr lang="en-US" dirty="0"/>
              <a:t>has the idea protected (meaning no competition), but has no idea how to actually design the software.</a:t>
            </a:r>
          </a:p>
        </p:txBody>
      </p:sp>
    </p:spTree>
    <p:extLst>
      <p:ext uri="{BB962C8B-B14F-4D97-AF65-F5344CB8AC3E}">
        <p14:creationId xmlns:p14="http://schemas.microsoft.com/office/powerpoint/2010/main" val="964702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1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Identify </a:t>
            </a:r>
            <a:r>
              <a:rPr lang="en-US" i="1" dirty="0"/>
              <a:t>possible</a:t>
            </a:r>
            <a:r>
              <a:rPr lang="en-US" dirty="0"/>
              <a:t> audiences and other stakeholders</a:t>
            </a:r>
          </a:p>
          <a:p>
            <a:endParaRPr lang="en-US" dirty="0"/>
          </a:p>
          <a:p>
            <a:r>
              <a:rPr lang="en-US" dirty="0"/>
              <a:t>Identify </a:t>
            </a:r>
            <a:r>
              <a:rPr lang="en-US" i="1" dirty="0"/>
              <a:t>possible</a:t>
            </a:r>
            <a:r>
              <a:rPr lang="en-US" dirty="0"/>
              <a:t> goals, constraints, and assumptions</a:t>
            </a:r>
          </a:p>
          <a:p>
            <a:endParaRPr lang="en-US" dirty="0"/>
          </a:p>
          <a:p>
            <a:r>
              <a:rPr lang="en-US" dirty="0"/>
              <a:t>Bring </a:t>
            </a:r>
            <a:r>
              <a:rPr lang="en-US" i="1" dirty="0"/>
              <a:t>two </a:t>
            </a:r>
            <a:r>
              <a:rPr lang="en-US" dirty="0"/>
              <a:t>printed copies to discussion, this Friday</a:t>
            </a:r>
          </a:p>
          <a:p>
            <a:pPr lvl="1"/>
            <a:r>
              <a:rPr lang="en-US" dirty="0"/>
              <a:t>one for the TAs</a:t>
            </a:r>
          </a:p>
          <a:p>
            <a:pPr lvl="1"/>
            <a:r>
              <a:rPr lang="en-US" dirty="0"/>
              <a:t>one for your group</a:t>
            </a:r>
          </a:p>
          <a:p>
            <a:pPr lvl="1"/>
            <a:endParaRPr lang="en-US" dirty="0"/>
          </a:p>
          <a:p>
            <a:r>
              <a:rPr lang="en-US" dirty="0"/>
              <a:t>Your group will be announced at the start of your discussion</a:t>
            </a:r>
          </a:p>
        </p:txBody>
      </p:sp>
    </p:spTree>
    <p:extLst>
      <p:ext uri="{BB962C8B-B14F-4D97-AF65-F5344CB8AC3E}">
        <p14:creationId xmlns:p14="http://schemas.microsoft.com/office/powerpoint/2010/main" val="1362204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1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a team, design the consumer facing side of </a:t>
            </a:r>
            <a:r>
              <a:rPr lang="en-US" i="1" dirty="0" err="1"/>
              <a:t>FamilyMonitor</a:t>
            </a:r>
            <a:r>
              <a:rPr lang="en-US" dirty="0"/>
              <a:t> in terms of the functionality it will offer and how users will interact with it</a:t>
            </a:r>
          </a:p>
          <a:p>
            <a:endParaRPr lang="en-US" dirty="0"/>
          </a:p>
          <a:p>
            <a:r>
              <a:rPr lang="en-US" dirty="0"/>
              <a:t>Make sure that you explicitly identify goals, constraints, and assumptions</a:t>
            </a:r>
          </a:p>
          <a:p>
            <a:endParaRPr lang="en-US" dirty="0"/>
          </a:p>
          <a:p>
            <a:r>
              <a:rPr lang="en-US" dirty="0"/>
              <a:t>Make sure to consider at least </a:t>
            </a:r>
            <a:r>
              <a:rPr lang="en-US" i="1" dirty="0"/>
              <a:t>three </a:t>
            </a:r>
            <a:r>
              <a:rPr lang="en-US" dirty="0"/>
              <a:t>different approaches, highlight tradeoffs among the approaches, and discuss why you chose the approach you took</a:t>
            </a:r>
          </a:p>
          <a:p>
            <a:pPr lvl="1"/>
            <a:r>
              <a:rPr lang="en-US" dirty="0"/>
              <a:t>briefly document the approaches you considered but did not adopt</a:t>
            </a:r>
          </a:p>
        </p:txBody>
      </p:sp>
    </p:spTree>
    <p:extLst>
      <p:ext uri="{BB962C8B-B14F-4D97-AF65-F5344CB8AC3E}">
        <p14:creationId xmlns:p14="http://schemas.microsoft.com/office/powerpoint/2010/main" val="1818063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1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what you have learned about experts: </a:t>
            </a:r>
          </a:p>
          <a:p>
            <a:pPr lvl="1"/>
            <a:r>
              <a:rPr lang="en-US" dirty="0"/>
              <a:t>focus on the essence</a:t>
            </a:r>
          </a:p>
          <a:p>
            <a:pPr lvl="1"/>
            <a:r>
              <a:rPr lang="en-US" dirty="0"/>
              <a:t>prefer solutions that they know work</a:t>
            </a:r>
          </a:p>
          <a:p>
            <a:pPr lvl="1"/>
            <a:r>
              <a:rPr lang="en-US" dirty="0"/>
              <a:t>address knowledge deficiencies</a:t>
            </a:r>
          </a:p>
          <a:p>
            <a:pPr lvl="1"/>
            <a:r>
              <a:rPr lang="en-US" dirty="0"/>
              <a:t>generate alternatives</a:t>
            </a:r>
          </a:p>
          <a:p>
            <a:pPr lvl="1"/>
            <a:r>
              <a:rPr lang="en-US" dirty="0"/>
              <a:t>are skeptical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Due Tuesday October 23, at noon (through </a:t>
            </a:r>
            <a:r>
              <a:rPr lang="en-US" dirty="0" err="1"/>
              <a:t>GradeScope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make sure to identify all group members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588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1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832" y="1600200"/>
            <a:ext cx="8176260" cy="4525963"/>
          </a:xfrm>
        </p:spPr>
        <p:txBody>
          <a:bodyPr>
            <a:normAutofit/>
          </a:bodyPr>
          <a:lstStyle/>
          <a:p>
            <a:r>
              <a:rPr lang="en-US" dirty="0"/>
              <a:t>Team members will assess other team members</a:t>
            </a:r>
          </a:p>
          <a:p>
            <a:pPr lvl="1"/>
            <a:r>
              <a:rPr lang="en-US" dirty="0"/>
              <a:t>in terms of the contributions they make</a:t>
            </a:r>
          </a:p>
          <a:p>
            <a:pPr lvl="1"/>
            <a:r>
              <a:rPr lang="en-US" dirty="0"/>
              <a:t>in terms of enabling others to make contributions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3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There </a:t>
            </a:r>
            <a:r>
              <a:rPr lang="en-US" i="1" dirty="0"/>
              <a:t>will</a:t>
            </a:r>
            <a:r>
              <a:rPr lang="en-US" dirty="0"/>
              <a:t> be discussion this upcoming Friday</a:t>
            </a:r>
          </a:p>
          <a:p>
            <a:endParaRPr lang="en-US" dirty="0"/>
          </a:p>
          <a:p>
            <a:r>
              <a:rPr lang="en-US" dirty="0"/>
              <a:t>Please join your </a:t>
            </a:r>
            <a:r>
              <a:rPr lang="en-US" i="1" dirty="0"/>
              <a:t>designated</a:t>
            </a:r>
            <a:r>
              <a:rPr lang="en-US" dirty="0"/>
              <a:t> discussion</a:t>
            </a:r>
          </a:p>
        </p:txBody>
      </p:sp>
    </p:spTree>
    <p:extLst>
      <p:ext uri="{BB962C8B-B14F-4D97-AF65-F5344CB8AC3E}">
        <p14:creationId xmlns:p14="http://schemas.microsoft.com/office/powerpoint/2010/main" val="140384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Expert behaviors</a:t>
            </a:r>
          </a:p>
          <a:p>
            <a:endParaRPr lang="en-US" dirty="0"/>
          </a:p>
          <a:p>
            <a:r>
              <a:rPr lang="en-US" dirty="0"/>
              <a:t>French fries and mayonnaise</a:t>
            </a:r>
          </a:p>
          <a:p>
            <a:endParaRPr lang="en-US" dirty="0"/>
          </a:p>
          <a:p>
            <a:r>
              <a:rPr lang="en-US" dirty="0"/>
              <a:t>Design studio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73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7C40-37D2-46CF-8A1C-FA3D3795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focus on the essence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17C239-3815-4103-858C-A468DD55D4C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 r="18833"/>
          <a:stretch/>
        </p:blipFill>
        <p:spPr bwMode="auto">
          <a:xfrm>
            <a:off x="2133600" y="1143000"/>
            <a:ext cx="4648199" cy="45969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912745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7C40-37D2-46CF-8A1C-FA3D3795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prefer solutions that they know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4120D3-431B-44F3-828B-F2549F275ED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1752600"/>
            <a:ext cx="4876800" cy="34466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6575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7C40-37D2-46CF-8A1C-FA3D3795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address knowledge deficiencies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7A5C69-2C0E-4CCA-BCF6-0C0C35729EB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7" r="8837"/>
          <a:stretch/>
        </p:blipFill>
        <p:spPr bwMode="auto">
          <a:xfrm>
            <a:off x="1752600" y="838200"/>
            <a:ext cx="5715000" cy="51090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153590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7C40-37D2-46CF-8A1C-FA3D3795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generate alternatives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659D9D-2AB5-47AA-A548-9913059FF74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8" r="20720"/>
          <a:stretch/>
        </p:blipFill>
        <p:spPr bwMode="auto">
          <a:xfrm>
            <a:off x="1828800" y="619845"/>
            <a:ext cx="5181600" cy="5463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1173050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A53FF3-B137-4FAA-82B1-27FDE7BB203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1" r="27309"/>
          <a:stretch/>
        </p:blipFill>
        <p:spPr bwMode="auto">
          <a:xfrm>
            <a:off x="2286000" y="202741"/>
            <a:ext cx="4572000" cy="6680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CC7C40-37D2-46CF-8A1C-FA3D3795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are skeptical</a:t>
            </a:r>
          </a:p>
        </p:txBody>
      </p:sp>
    </p:spTree>
    <p:extLst>
      <p:ext uri="{BB962C8B-B14F-4D97-AF65-F5344CB8AC3E}">
        <p14:creationId xmlns:p14="http://schemas.microsoft.com/office/powerpoint/2010/main" val="2477845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cycle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378231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analyze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8800" y="378231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evaluate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195351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synthesize</a:t>
            </a:r>
          </a:p>
        </p:txBody>
      </p:sp>
      <p:cxnSp>
        <p:nvCxnSpPr>
          <p:cNvPr id="13" name="Elbow Connector 12"/>
          <p:cNvCxnSpPr>
            <a:stCxn id="5" idx="0"/>
            <a:endCxn id="7" idx="1"/>
          </p:cNvCxnSpPr>
          <p:nvPr/>
        </p:nvCxnSpPr>
        <p:spPr>
          <a:xfrm rot="5400000" flipH="1" flipV="1">
            <a:off x="2117439" y="2394550"/>
            <a:ext cx="1659523" cy="1115999"/>
          </a:xfrm>
          <a:prstGeom prst="bentConnector2">
            <a:avLst/>
          </a:prstGeom>
          <a:ln w="1905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7" idx="3"/>
            <a:endCxn id="6" idx="0"/>
          </p:cNvCxnSpPr>
          <p:nvPr/>
        </p:nvCxnSpPr>
        <p:spPr>
          <a:xfrm>
            <a:off x="5540401" y="2122787"/>
            <a:ext cx="1116000" cy="1659523"/>
          </a:xfrm>
          <a:prstGeom prst="bentConnector2">
            <a:avLst/>
          </a:prstGeom>
          <a:ln w="1905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6" idx="2"/>
            <a:endCxn id="5" idx="2"/>
          </p:cNvCxnSpPr>
          <p:nvPr/>
        </p:nvCxnSpPr>
        <p:spPr>
          <a:xfrm rot="5400000">
            <a:off x="4522801" y="1987264"/>
            <a:ext cx="12700" cy="4267200"/>
          </a:xfrm>
          <a:prstGeom prst="bentConnector3">
            <a:avLst>
              <a:gd name="adj1" fmla="val 7434780"/>
            </a:avLst>
          </a:prstGeom>
          <a:ln w="1905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539932" y="2666399"/>
            <a:ext cx="1946469" cy="1947070"/>
            <a:chOff x="3539932" y="2666399"/>
            <a:chExt cx="1946469" cy="1947070"/>
          </a:xfrm>
        </p:grpSpPr>
        <p:sp>
          <p:nvSpPr>
            <p:cNvPr id="21" name="Arc 20"/>
            <p:cNvSpPr/>
            <p:nvPr/>
          </p:nvSpPr>
          <p:spPr>
            <a:xfrm>
              <a:off x="3539932" y="2666399"/>
              <a:ext cx="1946468" cy="1946469"/>
            </a:xfrm>
            <a:prstGeom prst="arc">
              <a:avLst/>
            </a:prstGeom>
            <a:ln w="28575">
              <a:solidFill>
                <a:srgbClr val="F322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 flipV="1">
              <a:off x="3539932" y="2667000"/>
              <a:ext cx="1946468" cy="1946469"/>
            </a:xfrm>
            <a:prstGeom prst="arc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 rot="16200000">
              <a:off x="3539932" y="2667000"/>
              <a:ext cx="1946469" cy="1946468"/>
            </a:xfrm>
            <a:prstGeom prst="arc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5400000" flipV="1">
              <a:off x="3539932" y="2667000"/>
              <a:ext cx="1946469" cy="1946468"/>
            </a:xfrm>
            <a:prstGeom prst="arc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33845" y="2901270"/>
            <a:ext cx="13586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goals</a:t>
            </a:r>
          </a:p>
          <a:p>
            <a:pPr algn="ctr"/>
            <a:r>
              <a:rPr lang="en-US" i="1" dirty="0"/>
              <a:t>constraints</a:t>
            </a:r>
          </a:p>
          <a:p>
            <a:pPr algn="ctr"/>
            <a:r>
              <a:rPr lang="en-US" i="1" dirty="0"/>
              <a:t>assumptions</a:t>
            </a:r>
          </a:p>
          <a:p>
            <a:pPr algn="ctr"/>
            <a:r>
              <a:rPr lang="en-US" i="1" dirty="0"/>
              <a:t>decisions</a:t>
            </a:r>
          </a:p>
          <a:p>
            <a:pPr algn="ctr"/>
            <a:r>
              <a:rPr lang="en-US" i="1" dirty="0"/>
              <a:t>ideas</a:t>
            </a:r>
          </a:p>
        </p:txBody>
      </p:sp>
    </p:spTree>
    <p:extLst>
      <p:ext uri="{BB962C8B-B14F-4D97-AF65-F5344CB8AC3E}">
        <p14:creationId xmlns:p14="http://schemas.microsoft.com/office/powerpoint/2010/main" val="2480567815"/>
      </p:ext>
    </p:extLst>
  </p:cSld>
  <p:clrMapOvr>
    <a:masterClrMapping/>
  </p:clrMapOvr>
</p:sld>
</file>

<file path=ppt/theme/theme1.xml><?xml version="1.0" encoding="utf-8"?>
<a:theme xmlns:a="http://schemas.openxmlformats.org/drawingml/2006/main" name="SDC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SDCL</Template>
  <TotalTime>1632</TotalTime>
  <Words>475</Words>
  <Application>Microsoft Office PowerPoint</Application>
  <PresentationFormat>On-screen Show (4:3)</PresentationFormat>
  <Paragraphs>84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SDCL</vt:lpstr>
      <vt:lpstr>Informatics 121 Software Design I</vt:lpstr>
      <vt:lpstr>Discussion</vt:lpstr>
      <vt:lpstr>Today</vt:lpstr>
      <vt:lpstr>Experts focus on the essence</vt:lpstr>
      <vt:lpstr>Experts prefer solutions that they know work</vt:lpstr>
      <vt:lpstr>Experts address knowledge deficiencies</vt:lpstr>
      <vt:lpstr>Experts generate alternatives</vt:lpstr>
      <vt:lpstr>Experts are skeptical</vt:lpstr>
      <vt:lpstr>Design cycle</vt:lpstr>
      <vt:lpstr>French fries and mayonnaise</vt:lpstr>
      <vt:lpstr>French fries and mayonnaise</vt:lpstr>
      <vt:lpstr>French fries and mayonnaise</vt:lpstr>
      <vt:lpstr>Reflection</vt:lpstr>
      <vt:lpstr>Reflection</vt:lpstr>
      <vt:lpstr>Design studio 1</vt:lpstr>
      <vt:lpstr>Design studio 1 (part 1)</vt:lpstr>
      <vt:lpstr>Design studio 1 (part 2)</vt:lpstr>
      <vt:lpstr>Design studio 1 (part 2)</vt:lpstr>
      <vt:lpstr>Design studio 1 (part 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van der Hoek</dc:creator>
  <cp:lastModifiedBy>Andre van der Hoek</cp:lastModifiedBy>
  <cp:revision>204</cp:revision>
  <dcterms:created xsi:type="dcterms:W3CDTF">2011-04-22T07:09:34Z</dcterms:created>
  <dcterms:modified xsi:type="dcterms:W3CDTF">2018-10-11T16:59:32Z</dcterms:modified>
</cp:coreProperties>
</file>