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82" r:id="rId2"/>
    <p:sldId id="383" r:id="rId3"/>
    <p:sldId id="406" r:id="rId4"/>
    <p:sldId id="405" r:id="rId5"/>
    <p:sldId id="407" r:id="rId6"/>
    <p:sldId id="408" r:id="rId7"/>
    <p:sldId id="409" r:id="rId8"/>
    <p:sldId id="410" r:id="rId9"/>
    <p:sldId id="411" r:id="rId10"/>
    <p:sldId id="427" r:id="rId11"/>
    <p:sldId id="310" r:id="rId12"/>
    <p:sldId id="311" r:id="rId13"/>
    <p:sldId id="312" r:id="rId14"/>
    <p:sldId id="313" r:id="rId15"/>
    <p:sldId id="314" r:id="rId16"/>
    <p:sldId id="315" r:id="rId17"/>
    <p:sldId id="398" r:id="rId18"/>
    <p:sldId id="399" r:id="rId19"/>
    <p:sldId id="400" r:id="rId20"/>
    <p:sldId id="308" r:id="rId21"/>
    <p:sldId id="323" r:id="rId22"/>
    <p:sldId id="261" r:id="rId23"/>
    <p:sldId id="324" r:id="rId24"/>
    <p:sldId id="402" r:id="rId25"/>
    <p:sldId id="260" r:id="rId26"/>
    <p:sldId id="319" r:id="rId27"/>
    <p:sldId id="322" r:id="rId28"/>
    <p:sldId id="401" r:id="rId29"/>
    <p:sldId id="318" r:id="rId30"/>
    <p:sldId id="321" r:id="rId31"/>
    <p:sldId id="264" r:id="rId32"/>
    <p:sldId id="404" r:id="rId33"/>
    <p:sldId id="374" r:id="rId34"/>
    <p:sldId id="375" r:id="rId35"/>
    <p:sldId id="377" r:id="rId36"/>
    <p:sldId id="378" r:id="rId37"/>
    <p:sldId id="379" r:id="rId38"/>
    <p:sldId id="380" r:id="rId39"/>
    <p:sldId id="381" r:id="rId40"/>
    <p:sldId id="394" r:id="rId41"/>
    <p:sldId id="395" r:id="rId42"/>
    <p:sldId id="397" r:id="rId43"/>
    <p:sldId id="351" r:id="rId44"/>
    <p:sldId id="365" r:id="rId45"/>
    <p:sldId id="366" r:id="rId46"/>
    <p:sldId id="390" r:id="rId47"/>
    <p:sldId id="391" r:id="rId48"/>
    <p:sldId id="392" r:id="rId49"/>
    <p:sldId id="304" r:id="rId50"/>
    <p:sldId id="418" r:id="rId51"/>
    <p:sldId id="419" r:id="rId52"/>
    <p:sldId id="420" r:id="rId53"/>
    <p:sldId id="421" r:id="rId54"/>
    <p:sldId id="422" r:id="rId55"/>
    <p:sldId id="423" r:id="rId56"/>
    <p:sldId id="424" r:id="rId57"/>
    <p:sldId id="425" r:id="rId58"/>
    <p:sldId id="412" r:id="rId59"/>
    <p:sldId id="426" r:id="rId60"/>
    <p:sldId id="414" r:id="rId61"/>
    <p:sldId id="417" r:id="rId62"/>
    <p:sldId id="416" r:id="rId63"/>
    <p:sldId id="415" r:id="rId64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0" d="100"/>
          <a:sy n="120" d="100"/>
        </p:scale>
        <p:origin x="9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EA7C-53CD-49C3-9B68-5450764851B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6C4-DED1-4B7A-8149-9D939A70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9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BFCE-48F2-4659-B728-B9D3F2C8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F040-225C-400C-AA89-9FCDF073BE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0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externalized representation used to further a design project</a:t>
            </a:r>
          </a:p>
          <a:p>
            <a:pPr lvl="1"/>
            <a:r>
              <a:rPr lang="en-US" dirty="0"/>
              <a:t>goals, constraints, assumptions, ideas, decisions</a:t>
            </a:r>
          </a:p>
          <a:p>
            <a:pPr lvl="1"/>
            <a:r>
              <a:rPr lang="en-US" dirty="0"/>
              <a:t>design problem, design solution, or both</a:t>
            </a:r>
          </a:p>
          <a:p>
            <a:pPr lvl="1"/>
            <a:r>
              <a:rPr lang="en-US" dirty="0"/>
              <a:t>partial or complete</a:t>
            </a:r>
          </a:p>
          <a:p>
            <a:pPr lvl="1"/>
            <a:r>
              <a:rPr lang="en-US" dirty="0"/>
              <a:t>fluid or frozen</a:t>
            </a:r>
          </a:p>
        </p:txBody>
      </p:sp>
    </p:spTree>
    <p:extLst>
      <p:ext uri="{BB962C8B-B14F-4D97-AF65-F5344CB8AC3E}">
        <p14:creationId xmlns:p14="http://schemas.microsoft.com/office/powerpoint/2010/main" val="374907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4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7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9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4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5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0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4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  <a:p>
            <a:endParaRPr lang="en-US" dirty="0"/>
          </a:p>
          <a:p>
            <a:r>
              <a:rPr lang="en-US" dirty="0"/>
              <a:t>Design artifacts</a:t>
            </a:r>
          </a:p>
          <a:p>
            <a:endParaRPr lang="en-US" dirty="0"/>
          </a:p>
          <a:p>
            <a:r>
              <a:rPr lang="en-US" dirty="0"/>
              <a:t>Design notations</a:t>
            </a:r>
          </a:p>
          <a:p>
            <a:endParaRPr lang="en-US" dirty="0"/>
          </a:p>
          <a:p>
            <a:r>
              <a:rPr lang="en-US" dirty="0"/>
              <a:t>Expert behaviors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Design studio 2</a:t>
            </a:r>
          </a:p>
        </p:txBody>
      </p:sp>
    </p:spTree>
    <p:extLst>
      <p:ext uri="{BB962C8B-B14F-4D97-AF65-F5344CB8AC3E}">
        <p14:creationId xmlns:p14="http://schemas.microsoft.com/office/powerpoint/2010/main" val="163927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design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artifacts to </a:t>
            </a:r>
            <a:r>
              <a:rPr lang="en-US" i="1" dirty="0"/>
              <a:t>think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artifacts to </a:t>
            </a:r>
            <a:r>
              <a:rPr lang="en-US" i="1" dirty="0"/>
              <a:t>talk</a:t>
            </a:r>
          </a:p>
          <a:p>
            <a:endParaRPr lang="en-US" dirty="0"/>
          </a:p>
          <a:p>
            <a:r>
              <a:rPr lang="en-US" dirty="0"/>
              <a:t>Design artifacts to </a:t>
            </a:r>
            <a:r>
              <a:rPr lang="en-US" i="1" dirty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7333" r="21961" b="13556"/>
          <a:stretch/>
        </p:blipFill>
        <p:spPr>
          <a:xfrm rot="10800000">
            <a:off x="1066800" y="1219200"/>
            <a:ext cx="3497580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30444" r="27712" b="15778"/>
          <a:stretch/>
        </p:blipFill>
        <p:spPr>
          <a:xfrm rot="10800000">
            <a:off x="5410200" y="1744980"/>
            <a:ext cx="26060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sp>
        <p:nvSpPr>
          <p:cNvPr id="4" name="AutoShape 2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barrettcreates.com/blog/postimages/biotrekker/biotrekk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066800"/>
            <a:ext cx="381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4413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31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40777" r="21673" b="14000"/>
          <a:stretch/>
        </p:blipFill>
        <p:spPr>
          <a:xfrm rot="10800000">
            <a:off x="2323767" y="1084716"/>
            <a:ext cx="4419601" cy="50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0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9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609600"/>
          </a:xfrm>
        </p:spPr>
        <p:txBody>
          <a:bodyPr/>
          <a:lstStyle/>
          <a:p>
            <a:r>
              <a:rPr lang="en-US" dirty="0"/>
              <a:t>Talking design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ign.jpg"/>
          <p:cNvPicPr>
            <a:picLocks noChangeAspect="1"/>
          </p:cNvPicPr>
          <p:nvPr/>
        </p:nvPicPr>
        <p:blipFill>
          <a:blip r:embed="rId2" cstate="print"/>
          <a:srcRect l="-540" r="539"/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5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Moved to November 6</a:t>
            </a:r>
          </a:p>
          <a:p>
            <a:pPr lvl="1"/>
            <a:r>
              <a:rPr lang="en-US" dirty="0"/>
              <a:t>but note design studio 2 part 1 is due November 8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All material up to and including the lecture on November 1</a:t>
            </a:r>
          </a:p>
          <a:p>
            <a:endParaRPr lang="en-US" dirty="0"/>
          </a:p>
          <a:p>
            <a:r>
              <a:rPr lang="en-US" dirty="0"/>
              <a:t>Closed book; bring pen/pencil/eraser</a:t>
            </a:r>
          </a:p>
          <a:p>
            <a:endParaRPr lang="en-US" dirty="0"/>
          </a:p>
          <a:p>
            <a:r>
              <a:rPr lang="en-US" dirty="0"/>
              <a:t>Theory and practice</a:t>
            </a:r>
          </a:p>
        </p:txBody>
      </p:sp>
    </p:spTree>
    <p:extLst>
      <p:ext uri="{BB962C8B-B14F-4D97-AF65-F5344CB8AC3E}">
        <p14:creationId xmlns:p14="http://schemas.microsoft.com/office/powerpoint/2010/main" val="1591477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7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80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70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1026" name="Picture 2" descr="Image result for ER diagram">
            <a:extLst>
              <a:ext uri="{FF2B5EF4-FFF2-40B4-BE49-F238E27FC236}">
                <a16:creationId xmlns:a16="http://schemas.microsoft.com/office/drawing/2014/main" id="{F2ACCEB5-70BE-49B7-9BBE-7D7EC7180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2967" r="1667" b="7009"/>
          <a:stretch/>
        </p:blipFill>
        <p:spPr bwMode="auto">
          <a:xfrm>
            <a:off x="685800" y="1371600"/>
            <a:ext cx="8001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4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abstraction is formed by reducing the information content of a concept or an observable phenomenon, typically to retain only information which is relevant for a particular purpose</a:t>
            </a:r>
          </a:p>
          <a:p>
            <a:pPr lvl="1"/>
            <a:r>
              <a:rPr lang="en-US" dirty="0"/>
              <a:t>choice of what to include</a:t>
            </a:r>
          </a:p>
          <a:p>
            <a:pPr lvl="1"/>
            <a:r>
              <a:rPr lang="en-US" dirty="0"/>
              <a:t>choice of what not to include</a:t>
            </a:r>
          </a:p>
          <a:p>
            <a:pPr lvl="1"/>
            <a:endParaRPr lang="en-US" dirty="0"/>
          </a:p>
          <a:p>
            <a:r>
              <a:rPr lang="en-US" dirty="0"/>
              <a:t>Each abstraction makes some information readily available at the expense of obscuring </a:t>
            </a:r>
            <a:r>
              <a:rPr lang="en-US"/>
              <a:t>or removing other </a:t>
            </a:r>
            <a:r>
              <a:rPr lang="en-US" dirty="0"/>
              <a:t>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1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</a:t>
            </a:r>
          </a:p>
        </p:txBody>
      </p:sp>
      <p:pic>
        <p:nvPicPr>
          <p:cNvPr id="3074" name="Picture 2" descr="http://www.reindeer-design.com/images/cad_draw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4623"/>
            <a:ext cx="66675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1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</a:p>
        </p:txBody>
      </p:sp>
      <p:pic>
        <p:nvPicPr>
          <p:cNvPr id="7170" name="Picture 2" descr="http://2.bp.blogspot.com/_Ajck7kEtyo4/TKmaYRod_nI/AAAAAAAAAHI/xXgOetgwtlY/s400/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4567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5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engineering diagram</a:t>
            </a:r>
          </a:p>
        </p:txBody>
      </p:sp>
      <p:pic>
        <p:nvPicPr>
          <p:cNvPr id="2050" name="Picture 2" descr="http://www.ducray.com.au/Portfolio/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58" y="1676400"/>
            <a:ext cx="5934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63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</p:txBody>
      </p:sp>
      <p:pic>
        <p:nvPicPr>
          <p:cNvPr id="8194" name="Picture 2" descr="http://www.edrawsoft.com/images/software/electrial-drawing-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08" y="1416657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36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sketch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992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9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The definition of design used in Informatics 121 is:</a:t>
            </a:r>
          </a:p>
        </p:txBody>
      </p:sp>
    </p:spTree>
    <p:extLst>
      <p:ext uri="{BB962C8B-B14F-4D97-AF65-F5344CB8AC3E}">
        <p14:creationId xmlns:p14="http://schemas.microsoft.com/office/powerpoint/2010/main" val="3376112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0640"/>
            <a:ext cx="6438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09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mock-up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19775" cy="52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37100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en-US" i="1" dirty="0" err="1">
                <a:solidFill>
                  <a:srgbClr val="FF0000"/>
                </a:solidFill>
              </a:rPr>
              <a:t>balsamiq</a:t>
            </a:r>
            <a:r>
              <a:rPr lang="en-US" i="1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69644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31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design notation offers a language for specifying certain aspects of a design artifact</a:t>
            </a:r>
          </a:p>
          <a:p>
            <a:pPr lvl="1"/>
            <a:r>
              <a:rPr lang="en-US" dirty="0"/>
              <a:t>textual and/or graphical vocabulary for specifying individual and composite elements</a:t>
            </a:r>
          </a:p>
          <a:p>
            <a:pPr lvl="1"/>
            <a:r>
              <a:rPr lang="en-US" dirty="0"/>
              <a:t>rules governing how individual elements can be combined into composite elements</a:t>
            </a:r>
          </a:p>
          <a:p>
            <a:pPr lvl="1"/>
            <a:r>
              <a:rPr lang="en-US" dirty="0"/>
              <a:t>implicit and/or explicit semantics for giving meaning </a:t>
            </a:r>
          </a:p>
          <a:p>
            <a:pPr lvl="1"/>
            <a:endParaRPr lang="en-US" dirty="0"/>
          </a:p>
          <a:p>
            <a:r>
              <a:rPr lang="en-US" dirty="0"/>
              <a:t>Each design notation is typically suited for a particular domain and a particular purpose</a:t>
            </a:r>
          </a:p>
          <a:p>
            <a:endParaRPr lang="en-US" dirty="0"/>
          </a:p>
          <a:p>
            <a:r>
              <a:rPr lang="en-US" dirty="0"/>
              <a:t>Every design notation invariably introduces abstraction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6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2050" name="Picture 2" descr="http://www.the-house-plans-guide.com/image-files/blueprint-symb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041261" cy="48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bsoluteremodeling.com/images/SymbolsElectr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36131"/>
            <a:ext cx="4267200" cy="20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15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11268" name="Picture 4" descr="http://content.myodesie.com/images/techtransfer.com/wiki/4_Motor_Control_Fundamentals_new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13" y="914400"/>
            <a:ext cx="4084651" cy="52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3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1026" name="Picture 2" descr="http://www.conceptdraw.com/How-To-Guide/picture/Entity-relationship-diagram-symbols-Chen-notati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0" y="1810257"/>
            <a:ext cx="5725324" cy="41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68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2050" name="Picture 2" descr="http://www.uwgb.edu/breznayp/images/u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80662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9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3074" name="Picture 2" descr="http://upload.wikimedia.org/math/6/a/e/6ae270f6bf32afdd113c866546fe0a1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510631"/>
            <a:ext cx="50387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22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09600"/>
          </a:xfrm>
        </p:spPr>
        <p:txBody>
          <a:bodyPr>
            <a:normAutofit/>
          </a:bodyPr>
          <a:lstStyle/>
          <a:p>
            <a:r>
              <a:rPr lang="en-US" dirty="0"/>
              <a:t>Considerations in choosing a design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is the audience?</a:t>
            </a:r>
          </a:p>
          <a:p>
            <a:endParaRPr lang="en-US" dirty="0"/>
          </a:p>
          <a:p>
            <a:r>
              <a:rPr lang="en-US" dirty="0"/>
              <a:t>What is the objective?</a:t>
            </a:r>
          </a:p>
          <a:p>
            <a:endParaRPr lang="en-US" dirty="0"/>
          </a:p>
          <a:p>
            <a:r>
              <a:rPr lang="en-US" dirty="0"/>
              <a:t>What is the timeframe?</a:t>
            </a:r>
          </a:p>
        </p:txBody>
      </p:sp>
    </p:spTree>
    <p:extLst>
      <p:ext uri="{BB962C8B-B14F-4D97-AF65-F5344CB8AC3E}">
        <p14:creationId xmlns:p14="http://schemas.microsoft.com/office/powerpoint/2010/main" val="335064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Name the four types of design that must be addressed in software design:</a:t>
            </a:r>
          </a:p>
        </p:txBody>
      </p:sp>
    </p:spTree>
    <p:extLst>
      <p:ext uri="{BB962C8B-B14F-4D97-AF65-F5344CB8AC3E}">
        <p14:creationId xmlns:p14="http://schemas.microsoft.com/office/powerpoint/2010/main" val="3324562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044-6F37-472D-A50C-2B77350C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solve simpler problems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4A18A-E5F9-436E-A3DE-9513C826470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2421"/>
          <a:stretch/>
        </p:blipFill>
        <p:spPr bwMode="auto">
          <a:xfrm>
            <a:off x="1981200" y="1143000"/>
            <a:ext cx="4800600" cy="441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777810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3AAF-0E8C-4367-8658-9E5C36BA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sz="2400" dirty="0"/>
              <a:t>Experts draw the problem as much as they draw the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6D050-9C4F-4CB0-9B0C-BAF55E411A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 bwMode="auto">
          <a:xfrm>
            <a:off x="1143000" y="990600"/>
            <a:ext cx="6695568" cy="49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134960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FC52-B422-4471-A080-08380640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move among levels of abstraction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4EE15-9A81-4B23-A44E-B1F971E8D0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3084"/>
          <a:stretch/>
        </p:blipFill>
        <p:spPr bwMode="auto">
          <a:xfrm>
            <a:off x="1447800" y="1061145"/>
            <a:ext cx="6324600" cy="4793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362197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62A8-F055-48BC-A76C-3775301B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go as deep as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0832-FE02-4584-B573-D3755AD858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6657" r="13561" b="18806"/>
          <a:stretch/>
        </p:blipFill>
        <p:spPr bwMode="auto">
          <a:xfrm>
            <a:off x="1606835" y="1524000"/>
            <a:ext cx="5811721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489528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7F34-1BF5-4DB7-B454-2C08B427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simulate continually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97459-291B-4587-88F1-CC63A764D9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r="12904"/>
          <a:stretch/>
        </p:blipFill>
        <p:spPr bwMode="auto">
          <a:xfrm>
            <a:off x="1752600" y="1115834"/>
            <a:ext cx="5638800" cy="4576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183258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30CC-931E-4F42-8142-965459B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Experts are alert to evidence that challenges their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846DA-1FD9-4CE4-A8A2-B4A522F56C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4427"/>
          <a:stretch/>
        </p:blipFill>
        <p:spPr bwMode="auto">
          <a:xfrm>
            <a:off x="2286000" y="1047637"/>
            <a:ext cx="4724400" cy="4921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656393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BCB5-2D1E-43E9-9B04-8DE10BF2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/>
          </a:bodyPr>
          <a:lstStyle/>
          <a:p>
            <a:r>
              <a:rPr lang="en-US" dirty="0"/>
              <a:t>Experts think about what they are not designing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35AD84-AA56-4F8D-92A7-99231E08FBF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r="11520"/>
          <a:stretch/>
        </p:blipFill>
        <p:spPr bwMode="auto">
          <a:xfrm>
            <a:off x="2193337" y="1600200"/>
            <a:ext cx="4703351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579208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7E5-36F3-4A4D-9D04-1DBBC1F2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invest now to save time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D13D9-05FA-4488-98BB-B7CD495725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11047"/>
          <a:stretch/>
        </p:blipFill>
        <p:spPr bwMode="auto">
          <a:xfrm>
            <a:off x="1905000" y="1065251"/>
            <a:ext cx="5418227" cy="4802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531784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team, design an educational traffic simulator based on the design prompt we handed out in class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  <a:p>
            <a:endParaRPr lang="en-US" dirty="0"/>
          </a:p>
          <a:p>
            <a:r>
              <a:rPr lang="en-US" dirty="0"/>
              <a:t>Your group will be announced at the start of your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45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</a:t>
            </a:r>
          </a:p>
          <a:p>
            <a:pPr lvl="1"/>
            <a:r>
              <a:rPr lang="en-US" dirty="0"/>
              <a:t>predicting the future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making tradeoffs</a:t>
            </a:r>
          </a:p>
          <a:p>
            <a:pPr lvl="1"/>
            <a:r>
              <a:rPr lang="en-US" dirty="0"/>
              <a:t>managing bias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accommodating change</a:t>
            </a:r>
          </a:p>
          <a:p>
            <a:pPr lvl="1"/>
            <a:r>
              <a:rPr lang="en-US" dirty="0"/>
              <a:t>balancing cost, quality, and effort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solving a problem, now and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5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Why do experts prefer to work with others?</a:t>
            </a:r>
          </a:p>
        </p:txBody>
      </p:sp>
    </p:spTree>
    <p:extLst>
      <p:ext uri="{BB962C8B-B14F-4D97-AF65-F5344CB8AC3E}">
        <p14:creationId xmlns:p14="http://schemas.microsoft.com/office/powerpoint/2010/main" val="23775358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solve simpler problems first</a:t>
            </a:r>
          </a:p>
          <a:p>
            <a:pPr lvl="1"/>
            <a:r>
              <a:rPr lang="en-US" dirty="0"/>
              <a:t>draw the problem as much as they draw the solution</a:t>
            </a:r>
          </a:p>
          <a:p>
            <a:pPr lvl="1"/>
            <a:r>
              <a:rPr lang="en-US" dirty="0"/>
              <a:t>move among levels of abstraction</a:t>
            </a:r>
          </a:p>
          <a:p>
            <a:pPr lvl="1"/>
            <a:r>
              <a:rPr lang="en-US" dirty="0"/>
              <a:t>go as deep as needed</a:t>
            </a:r>
          </a:p>
          <a:p>
            <a:pPr lvl="1"/>
            <a:r>
              <a:rPr lang="en-US" dirty="0"/>
              <a:t>simulate continually</a:t>
            </a:r>
          </a:p>
          <a:p>
            <a:pPr lvl="1"/>
            <a:r>
              <a:rPr lang="en-US" dirty="0"/>
              <a:t>are alert to evidence that challenges their theory</a:t>
            </a:r>
          </a:p>
          <a:p>
            <a:pPr lvl="1"/>
            <a:r>
              <a:rPr lang="en-US" dirty="0"/>
              <a:t>think about what they are not designing</a:t>
            </a:r>
          </a:p>
          <a:p>
            <a:pPr lvl="1"/>
            <a:r>
              <a:rPr lang="en-US" dirty="0"/>
              <a:t>invest now to save time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8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5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through </a:t>
            </a:r>
            <a:r>
              <a:rPr lang="en-US" dirty="0" err="1"/>
              <a:t>GradeScope</a:t>
            </a:r>
            <a:r>
              <a:rPr lang="en-US" dirty="0"/>
              <a:t>, Thursday November 8, at noon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r>
              <a:rPr lang="en-US" dirty="0"/>
              <a:t>make sure to identify your discussion time</a:t>
            </a:r>
          </a:p>
          <a:p>
            <a:endParaRPr lang="en-US" dirty="0"/>
          </a:p>
          <a:p>
            <a:r>
              <a:rPr lang="en-US" dirty="0"/>
              <a:t>No extensions, not even for reduced points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76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Name the four types of design that must be addressed in software design:</a:t>
            </a:r>
          </a:p>
        </p:txBody>
      </p:sp>
    </p:spTree>
    <p:extLst>
      <p:ext uri="{BB962C8B-B14F-4D97-AF65-F5344CB8AC3E}">
        <p14:creationId xmlns:p14="http://schemas.microsoft.com/office/powerpoint/2010/main" val="41043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Suppose you are to design a new web app that allows anyone to track any flight, its departure and destination airport, where it currently is in route, and its anticipated arrival time.  List a possible goal, constraint, assumption, decision, and idea for the web app </a:t>
            </a:r>
            <a:r>
              <a:rPr lang="en-US" i="1" dirty="0"/>
              <a:t>as related to application design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807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Suppose you are to design a new application that monitors all food trucks in Orange County, what they serve, where they are, and where they will be.  Using the </a:t>
            </a:r>
            <a:r>
              <a:rPr lang="en-US" dirty="0" err="1"/>
              <a:t>mindmap</a:t>
            </a:r>
            <a:r>
              <a:rPr lang="en-US" dirty="0"/>
              <a:t> design method, perform a small brainstorming session (25-30 nodes) surrounding an important question that would help you make progress on the essence of this design problem:</a:t>
            </a:r>
          </a:p>
        </p:txBody>
      </p:sp>
    </p:spTree>
    <p:extLst>
      <p:ext uri="{BB962C8B-B14F-4D97-AF65-F5344CB8AC3E}">
        <p14:creationId xmlns:p14="http://schemas.microsoft.com/office/powerpoint/2010/main" val="4210900838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4632</TotalTime>
  <Words>842</Words>
  <Application>Microsoft Office PowerPoint</Application>
  <PresentationFormat>On-screen Show (4:3)</PresentationFormat>
  <Paragraphs>161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SDCL</vt:lpstr>
      <vt:lpstr>Informatics 121 Software Design I</vt:lpstr>
      <vt:lpstr>Today’s lecture</vt:lpstr>
      <vt:lpstr>Midterm</vt:lpstr>
      <vt:lpstr>Sample question</vt:lpstr>
      <vt:lpstr>Sample question</vt:lpstr>
      <vt:lpstr>Sample question</vt:lpstr>
      <vt:lpstr>Sample question</vt:lpstr>
      <vt:lpstr>Sample question</vt:lpstr>
      <vt:lpstr>Sample question</vt:lpstr>
      <vt:lpstr>Questions?</vt:lpstr>
      <vt:lpstr>Design</vt:lpstr>
      <vt:lpstr>A design artifact</vt:lpstr>
      <vt:lpstr>Example</vt:lpstr>
      <vt:lpstr>Example</vt:lpstr>
      <vt:lpstr>Example</vt:lpstr>
      <vt:lpstr>Example</vt:lpstr>
      <vt:lpstr>Example</vt:lpstr>
      <vt:lpstr>Example</vt:lpstr>
      <vt:lpstr>Example</vt:lpstr>
      <vt:lpstr>Purpose of design artifacts</vt:lpstr>
      <vt:lpstr>Thinking design artifact</vt:lpstr>
      <vt:lpstr>Thinking design artifact</vt:lpstr>
      <vt:lpstr>Thinking design artifact</vt:lpstr>
      <vt:lpstr>Thinking design artifact</vt:lpstr>
      <vt:lpstr>Talking design artifact</vt:lpstr>
      <vt:lpstr>Talking design artifact</vt:lpstr>
      <vt:lpstr>Talking design artifact</vt:lpstr>
      <vt:lpstr>Talking design artifact</vt:lpstr>
      <vt:lpstr>Prescribing design artifact</vt:lpstr>
      <vt:lpstr>Prescribing design artifact</vt:lpstr>
      <vt:lpstr>Prescribing design artifact</vt:lpstr>
      <vt:lpstr>Prescribing design artifact</vt:lpstr>
      <vt:lpstr>Abstraction</vt:lpstr>
      <vt:lpstr>Floor plan</vt:lpstr>
      <vt:lpstr>Page layout</vt:lpstr>
      <vt:lpstr>Mechanical engineering diagram</vt:lpstr>
      <vt:lpstr>Schematic</vt:lpstr>
      <vt:lpstr>Product sketch</vt:lpstr>
      <vt:lpstr>Model</vt:lpstr>
      <vt:lpstr>Class diagram</vt:lpstr>
      <vt:lpstr>User interface mock-up</vt:lpstr>
      <vt:lpstr>Sequence diagram</vt:lpstr>
      <vt:lpstr>Design notation</vt:lpstr>
      <vt:lpstr>Example notation</vt:lpstr>
      <vt:lpstr>Example notation</vt:lpstr>
      <vt:lpstr>Example notation</vt:lpstr>
      <vt:lpstr>Example notation</vt:lpstr>
      <vt:lpstr>Example notation</vt:lpstr>
      <vt:lpstr>Considerations in choosing a design notation</vt:lpstr>
      <vt:lpstr>Experts solve simpler problems first</vt:lpstr>
      <vt:lpstr>Experts draw the problem as much as they draw the solution</vt:lpstr>
      <vt:lpstr>Experts move among levels of abstraction</vt:lpstr>
      <vt:lpstr>Experts go as deep as needed</vt:lpstr>
      <vt:lpstr>Experts simulate continually</vt:lpstr>
      <vt:lpstr>Experts are alert to evidence that challenges their theory</vt:lpstr>
      <vt:lpstr>Experts think about what they are not designing</vt:lpstr>
      <vt:lpstr>Experts invest now to save time later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Design studio 2 (part 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698</cp:revision>
  <cp:lastPrinted>2013-07-05T19:57:41Z</cp:lastPrinted>
  <dcterms:created xsi:type="dcterms:W3CDTF">2011-04-22T07:09:34Z</dcterms:created>
  <dcterms:modified xsi:type="dcterms:W3CDTF">2018-10-25T03:02:34Z</dcterms:modified>
</cp:coreProperties>
</file>