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87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86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32" r:id="rId36"/>
    <p:sldId id="32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4C4C"/>
    <a:srgbClr val="F322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696" autoAdjust="0"/>
    <p:restoredTop sz="94660"/>
  </p:normalViewPr>
  <p:slideViewPr>
    <p:cSldViewPr>
      <p:cViewPr>
        <p:scale>
          <a:sx n="130" d="100"/>
          <a:sy n="130" d="100"/>
        </p:scale>
        <p:origin x="2592" y="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15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95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notation: morphological chart</a:t>
            </a:r>
          </a:p>
        </p:txBody>
      </p:sp>
      <p:pic>
        <p:nvPicPr>
          <p:cNvPr id="14338" name="Picture 2" descr="SES Morphological Ch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53"/>
          <a:stretch/>
        </p:blipFill>
        <p:spPr bwMode="auto">
          <a:xfrm>
            <a:off x="685798" y="2397096"/>
            <a:ext cx="7782477" cy="261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405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successful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various features or functions of the eventual design solution must be well understood</a:t>
            </a:r>
          </a:p>
          <a:p>
            <a:endParaRPr lang="en-US" dirty="0"/>
          </a:p>
          <a:p>
            <a:r>
              <a:rPr lang="en-US" dirty="0"/>
              <a:t>The various features or functions of the eventual design solution must be relatively independent</a:t>
            </a:r>
          </a:p>
          <a:p>
            <a:endParaRPr lang="en-US" dirty="0"/>
          </a:p>
          <a:p>
            <a:r>
              <a:rPr lang="en-US" dirty="0"/>
              <a:t>The various means per feature or function must not be infinite, and principally relate to one another so a systematic articulation can uncover all of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34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 and weaknesses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32200"/>
                </a:solidFill>
              </a:rPr>
              <a:t>Strengths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Helps break down the design problem into features or functions</a:t>
            </a:r>
          </a:p>
          <a:p>
            <a:r>
              <a:rPr lang="en-US" dirty="0"/>
              <a:t>Systematic manner of deriving possible means</a:t>
            </a:r>
          </a:p>
          <a:p>
            <a:r>
              <a:rPr lang="en-US" dirty="0"/>
              <a:t>Avoids possible bias toward certain means</a:t>
            </a:r>
          </a:p>
          <a:p>
            <a:r>
              <a:rPr lang="en-US" dirty="0"/>
              <a:t>Helps identify and consider novel/unusual combinations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32200"/>
                </a:solidFill>
              </a:rPr>
              <a:t>Weaknesses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Applicable only to design problems where the features or functions of the design solution are well understood</a:t>
            </a:r>
          </a:p>
          <a:p>
            <a:r>
              <a:rPr lang="en-US" dirty="0"/>
              <a:t>Quickly leads to too many possible combinations</a:t>
            </a:r>
          </a:p>
          <a:p>
            <a:r>
              <a:rPr lang="en-US" dirty="0"/>
              <a:t>No valuation attached to individual means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99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7870-24D5-4490-8EFA-1EEEF72C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F0817-419F-47DB-9296-BF655EE627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Educational traffic light simulator</a:t>
            </a:r>
          </a:p>
        </p:txBody>
      </p:sp>
    </p:spTree>
    <p:extLst>
      <p:ext uri="{BB962C8B-B14F-4D97-AF65-F5344CB8AC3E}">
        <p14:creationId xmlns:p14="http://schemas.microsoft.com/office/powerpoint/2010/main" val="3617878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108004" y="1295400"/>
          <a:ext cx="8915400" cy="4764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Application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Interaction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Architecture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Implementation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competitive testing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contextual</a:t>
                      </a:r>
                      <a:r>
                        <a:rPr lang="en-US" sz="1200" baseline="0" dirty="0"/>
                        <a:t> inquiry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feature comparison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stakeholder analysis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task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critical incident technique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interaction logging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personas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framework assessment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model-driven</a:t>
                      </a:r>
                      <a:r>
                        <a:rPr lang="en-US" sz="1200" baseline="0" dirty="0"/>
                        <a:t> engineering</a:t>
                      </a:r>
                      <a:endParaRPr lang="en-US" sz="1200" dirty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quality-function-deployment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reverse engineering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world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release planning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summarization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/>
                        <a:t>test-driven design</a:t>
                      </a:r>
                      <a:endParaRPr lang="en-US" sz="1200" b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visualization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Synthesis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affinity diagramming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concept mapping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mind mapping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morphological</a:t>
                      </a:r>
                      <a:r>
                        <a:rPr lang="en-US" sz="1200" baseline="0" dirty="0"/>
                        <a:t> chart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design/making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participatory design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prototyping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storyboarding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architectural </a:t>
                      </a:r>
                      <a:r>
                        <a:rPr lang="en-US" sz="1200" baseline="0" dirty="0"/>
                        <a:t>styles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generative programming</a:t>
                      </a:r>
                      <a:endParaRPr lang="en-US" sz="1200" baseline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component reuse</a:t>
                      </a:r>
                      <a:endParaRPr lang="en-US" sz="120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decomposition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pair programming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refactoring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search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software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requirements review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role playing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wizard of </a:t>
                      </a:r>
                      <a:r>
                        <a:rPr lang="en-US" sz="1200" dirty="0" err="1"/>
                        <a:t>oz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cognitive walkthrough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evaluative research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heuristic evaluation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think-aloud</a:t>
                      </a:r>
                      <a:r>
                        <a:rPr lang="en-US" sz="1200" baseline="0" dirty="0"/>
                        <a:t> protocol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formal verification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simulation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weighted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correctness proofs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inspections/reviews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parallel 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design </a:t>
            </a:r>
            <a:r>
              <a:rPr lang="en-US" dirty="0"/>
              <a:t>methods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4283" y="4680561"/>
            <a:ext cx="1929994" cy="1371600"/>
          </a:xfrm>
          <a:prstGeom prst="rect">
            <a:avLst/>
          </a:prstGeom>
          <a:noFill/>
          <a:ln>
            <a:solidFill>
              <a:srgbClr val="F3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6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playing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Role playing is the process of acting out the experience of a user with the envisioned design 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429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the situation, tasks, and roles</a:t>
            </a:r>
          </a:p>
          <a:p>
            <a:endParaRPr lang="en-US" dirty="0"/>
          </a:p>
          <a:p>
            <a:r>
              <a:rPr lang="en-US" dirty="0"/>
              <a:t>Enact the situation and tasks</a:t>
            </a:r>
          </a:p>
          <a:p>
            <a:endParaRPr lang="en-US" dirty="0"/>
          </a:p>
          <a:p>
            <a:r>
              <a:rPr lang="en-US" dirty="0"/>
              <a:t>Take notes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8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identify the situation, tasks, and roles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situation concerns a patient in a hospital bed who has to use the tray table</a:t>
            </a:r>
          </a:p>
          <a:p>
            <a:endParaRPr lang="en-US" dirty="0"/>
          </a:p>
          <a:p>
            <a:r>
              <a:rPr lang="en-US" dirty="0"/>
              <a:t>The tasks include</a:t>
            </a:r>
          </a:p>
          <a:p>
            <a:pPr lvl="1"/>
            <a:r>
              <a:rPr lang="en-US" dirty="0"/>
              <a:t>the patient eats their meal</a:t>
            </a:r>
          </a:p>
          <a:p>
            <a:pPr lvl="1"/>
            <a:r>
              <a:rPr lang="en-US" dirty="0"/>
              <a:t>the nurse replaces bandages</a:t>
            </a:r>
          </a:p>
          <a:p>
            <a:pPr lvl="1"/>
            <a:endParaRPr lang="en-US" dirty="0"/>
          </a:p>
          <a:p>
            <a:r>
              <a:rPr lang="en-US" dirty="0"/>
              <a:t>The roles are the patient (of several kinds, e.g., a patient with arthritis, a patient with a broken arm, a small person, a large person) and the nurse</a:t>
            </a:r>
          </a:p>
        </p:txBody>
      </p:sp>
    </p:spTree>
    <p:extLst>
      <p:ext uri="{BB962C8B-B14F-4D97-AF65-F5344CB8AC3E}">
        <p14:creationId xmlns:p14="http://schemas.microsoft.com/office/powerpoint/2010/main" val="1881488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enact the situation</a:t>
            </a:r>
          </a:p>
        </p:txBody>
      </p:sp>
      <p:pic>
        <p:nvPicPr>
          <p:cNvPr id="1026" name="Picture 2" descr="Industrial design student Mike Moore tries to use the hospital tray t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C industrial design student Mike Moore tries to use the current design for a hospital tray t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3086100"/>
            <a:ext cx="26193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se J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48200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537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take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patient found it difficult to operate the tray table with one hand</a:t>
            </a:r>
          </a:p>
          <a:p>
            <a:endParaRPr lang="en-US" dirty="0"/>
          </a:p>
          <a:p>
            <a:r>
              <a:rPr lang="en-US" dirty="0"/>
              <a:t>The patient could not raise or lower the tray table</a:t>
            </a:r>
          </a:p>
          <a:p>
            <a:endParaRPr lang="en-US" dirty="0"/>
          </a:p>
          <a:p>
            <a:r>
              <a:rPr lang="en-US" dirty="0"/>
              <a:t>The patient and nurse collided in terms of who ‘owned’ the table</a:t>
            </a:r>
          </a:p>
        </p:txBody>
      </p:sp>
    </p:spTree>
    <p:extLst>
      <p:ext uri="{BB962C8B-B14F-4D97-AF65-F5344CB8AC3E}">
        <p14:creationId xmlns:p14="http://schemas.microsoft.com/office/powerpoint/2010/main" val="1160304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</a:t>
            </a:r>
            <a:r>
              <a:rPr lang="en-US" i="1" dirty="0"/>
              <a:t>will </a:t>
            </a:r>
            <a:r>
              <a:rPr lang="en-US" dirty="0"/>
              <a:t>be discussion Friday!</a:t>
            </a:r>
          </a:p>
        </p:txBody>
      </p:sp>
    </p:spTree>
    <p:extLst>
      <p:ext uri="{BB962C8B-B14F-4D97-AF65-F5344CB8AC3E}">
        <p14:creationId xmlns:p14="http://schemas.microsoft.com/office/powerpoint/2010/main" val="3165950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enact the situation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9837" y="5531425"/>
            <a:ext cx="294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http://youtu.be/hkAFdIrTR00</a:t>
            </a:r>
          </a:p>
        </p:txBody>
      </p:sp>
      <p:pic>
        <p:nvPicPr>
          <p:cNvPr id="5" name="Role-Playing the Inter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0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notation: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patient found it difficult to operate the tray table with one hand</a:t>
            </a:r>
          </a:p>
          <a:p>
            <a:endParaRPr lang="en-US" dirty="0"/>
          </a:p>
          <a:p>
            <a:r>
              <a:rPr lang="en-US" dirty="0"/>
              <a:t>The patient could not raise or lower the tray table</a:t>
            </a:r>
          </a:p>
          <a:p>
            <a:endParaRPr lang="en-US" dirty="0"/>
          </a:p>
          <a:p>
            <a:r>
              <a:rPr lang="en-US" dirty="0"/>
              <a:t>The patient and nurse collided in terms of who ‘owned’ the tray table</a:t>
            </a:r>
          </a:p>
        </p:txBody>
      </p:sp>
    </p:spTree>
    <p:extLst>
      <p:ext uri="{BB962C8B-B14F-4D97-AF65-F5344CB8AC3E}">
        <p14:creationId xmlns:p14="http://schemas.microsoft.com/office/powerpoint/2010/main" val="75365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successful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people involved in role play must be willing to improvise</a:t>
            </a:r>
          </a:p>
          <a:p>
            <a:endParaRPr lang="en-US" dirty="0"/>
          </a:p>
          <a:p>
            <a:r>
              <a:rPr lang="en-US" dirty="0"/>
              <a:t>The people involved in role play must be willing to ‘truly’ step into the user role</a:t>
            </a:r>
          </a:p>
          <a:p>
            <a:endParaRPr lang="en-US" dirty="0"/>
          </a:p>
          <a:p>
            <a:r>
              <a:rPr lang="en-US" dirty="0"/>
              <a:t>The scenario and tasks should be played out multiple times</a:t>
            </a:r>
          </a:p>
          <a:p>
            <a:endParaRPr lang="en-US" dirty="0"/>
          </a:p>
          <a:p>
            <a:r>
              <a:rPr lang="en-US" dirty="0"/>
              <a:t>Notes should be taken by an auxiliary person</a:t>
            </a:r>
          </a:p>
          <a:p>
            <a:endParaRPr lang="en-US" dirty="0"/>
          </a:p>
          <a:p>
            <a:r>
              <a:rPr lang="en-US" dirty="0"/>
              <a:t>Props may help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17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 and weaknesses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32200"/>
                </a:solidFill>
              </a:rPr>
              <a:t>Strengths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Helps the designer envision the user experience more vividly</a:t>
            </a:r>
          </a:p>
          <a:p>
            <a:r>
              <a:rPr lang="en-US" dirty="0"/>
              <a:t>Can be used to enact situations and tasks to which the designer does not have direct access</a:t>
            </a:r>
          </a:p>
          <a:p>
            <a:r>
              <a:rPr lang="en-US" dirty="0"/>
              <a:t>May uncover assumptions that are not readily apparent in more traditional design artifacts</a:t>
            </a:r>
          </a:p>
          <a:p>
            <a:r>
              <a:rPr lang="en-US" dirty="0"/>
              <a:t>Relatively lightweight method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32200"/>
                </a:solidFill>
              </a:rPr>
              <a:t>Weaknesses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Depends strongly on people’s willingness to role play and not be self-conscious in doing so</a:t>
            </a:r>
          </a:p>
          <a:p>
            <a:r>
              <a:rPr lang="en-US" dirty="0"/>
              <a:t>Depends strongly on people’s imagination, and understanding of the typical (and a-typical) user</a:t>
            </a:r>
          </a:p>
          <a:p>
            <a:r>
              <a:rPr lang="en-US" dirty="0"/>
              <a:t>Difficult to do well for software</a:t>
            </a:r>
          </a:p>
        </p:txBody>
      </p:sp>
    </p:spTree>
    <p:extLst>
      <p:ext uri="{BB962C8B-B14F-4D97-AF65-F5344CB8AC3E}">
        <p14:creationId xmlns:p14="http://schemas.microsoft.com/office/powerpoint/2010/main" val="2561092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Bodystorming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Simulation exercises</a:t>
            </a:r>
          </a:p>
        </p:txBody>
      </p:sp>
    </p:spTree>
    <p:extLst>
      <p:ext uri="{BB962C8B-B14F-4D97-AF65-F5344CB8AC3E}">
        <p14:creationId xmlns:p14="http://schemas.microsoft.com/office/powerpoint/2010/main" val="1889889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108004" y="1295400"/>
          <a:ext cx="8915400" cy="4764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Application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Interaction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Architecture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Implementation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competitive testing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contextual</a:t>
                      </a:r>
                      <a:r>
                        <a:rPr lang="en-US" sz="1200" baseline="0" dirty="0"/>
                        <a:t> inquiry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feature comparison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stakeholder analysis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task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critical incident technique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interaction logging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personas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framework assessment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model-driven</a:t>
                      </a:r>
                      <a:r>
                        <a:rPr lang="en-US" sz="1200" baseline="0" dirty="0"/>
                        <a:t> engineering</a:t>
                      </a:r>
                      <a:endParaRPr lang="en-US" sz="1200" dirty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quality-function-deployment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reverse engineering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world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release planning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summarization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/>
                        <a:t>test-driven design</a:t>
                      </a:r>
                      <a:endParaRPr lang="en-US" sz="1200" b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visualization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Synthesis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affinity diagramming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concept mapping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mind mapping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morphological</a:t>
                      </a:r>
                      <a:r>
                        <a:rPr lang="en-US" sz="1200" baseline="0" dirty="0"/>
                        <a:t> chart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design/making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participatory design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prototyping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storyboarding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architectural </a:t>
                      </a:r>
                      <a:r>
                        <a:rPr lang="en-US" sz="1200" baseline="0" dirty="0"/>
                        <a:t>styles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generative programming</a:t>
                      </a:r>
                      <a:endParaRPr lang="en-US" sz="1200" baseline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component reuse</a:t>
                      </a:r>
                      <a:endParaRPr lang="en-US" sz="120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decomposition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pair programming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refactoring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search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software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requirements review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role playing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wizard of 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</a:rPr>
                        <a:t>oz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cognitive walkthrough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evaluative research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heuristic evaluation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think-aloud</a:t>
                      </a:r>
                      <a:r>
                        <a:rPr lang="en-US" sz="1200" baseline="0" dirty="0"/>
                        <a:t> protocol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formal verification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simulation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weighted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correctness proofs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inspections/reviews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parallel 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design methods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4283" y="4680561"/>
            <a:ext cx="1929994" cy="1371600"/>
          </a:xfrm>
          <a:prstGeom prst="rect">
            <a:avLst/>
          </a:prstGeom>
          <a:noFill/>
          <a:ln>
            <a:solidFill>
              <a:srgbClr val="F3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82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Wizard of Oz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Wizard of Oz is the process of evaluating an envisioned design solution during which the user interacts with a system that is seemingly real, but actually involves a person who generates the system responses from behind the scenes</a:t>
            </a:r>
          </a:p>
          <a:p>
            <a:endParaRPr lang="en-US" dirty="0"/>
          </a:p>
        </p:txBody>
      </p:sp>
      <p:pic>
        <p:nvPicPr>
          <p:cNvPr id="2050" name="Picture 2" descr="http://qim.is.quoracdn.net/main-i-7c278175033a8ac2726cb64ba147af9754f39b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95153"/>
            <a:ext cx="3810000" cy="30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00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the situation and tasks</a:t>
            </a:r>
          </a:p>
          <a:p>
            <a:endParaRPr lang="en-US" dirty="0"/>
          </a:p>
          <a:p>
            <a:r>
              <a:rPr lang="en-US" dirty="0"/>
              <a:t>Create the physical environment</a:t>
            </a:r>
          </a:p>
          <a:p>
            <a:endParaRPr lang="en-US" dirty="0"/>
          </a:p>
          <a:p>
            <a:r>
              <a:rPr lang="en-US" dirty="0"/>
              <a:t>Enact the situation and tasks</a:t>
            </a:r>
          </a:p>
          <a:p>
            <a:endParaRPr lang="en-US" dirty="0"/>
          </a:p>
          <a:p>
            <a:r>
              <a:rPr lang="en-US" dirty="0"/>
              <a:t>Take notes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41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identify the situation and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situation concerns a future television that is voice and gesture controlled</a:t>
            </a:r>
          </a:p>
          <a:p>
            <a:endParaRPr lang="en-US" dirty="0"/>
          </a:p>
          <a:p>
            <a:r>
              <a:rPr lang="en-US" dirty="0"/>
              <a:t>The tasks include turning on/off the television, selecting particular channels to watch, reading e-mail, etc.</a:t>
            </a:r>
          </a:p>
        </p:txBody>
      </p:sp>
    </p:spTree>
    <p:extLst>
      <p:ext uri="{BB962C8B-B14F-4D97-AF65-F5344CB8AC3E}">
        <p14:creationId xmlns:p14="http://schemas.microsoft.com/office/powerpoint/2010/main" val="3146061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create the physical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Primary room includes a television and a couch to simulate a living room</a:t>
            </a:r>
          </a:p>
          <a:p>
            <a:endParaRPr lang="en-US" dirty="0"/>
          </a:p>
          <a:p>
            <a:r>
              <a:rPr lang="en-US" dirty="0"/>
              <a:t>Primary room includes a hidden camera behind the television, facing the couch</a:t>
            </a:r>
          </a:p>
          <a:p>
            <a:endParaRPr lang="en-US" dirty="0"/>
          </a:p>
          <a:p>
            <a:r>
              <a:rPr lang="en-US" dirty="0"/>
              <a:t>Television displays the output of a computer</a:t>
            </a:r>
          </a:p>
          <a:p>
            <a:endParaRPr lang="en-US" dirty="0"/>
          </a:p>
          <a:p>
            <a:r>
              <a:rPr lang="en-US" dirty="0"/>
              <a:t>Computer is hidden in a different room, with the operator able to see what the camera is recording in the primary room</a:t>
            </a:r>
          </a:p>
        </p:txBody>
      </p:sp>
    </p:spTree>
    <p:extLst>
      <p:ext uri="{BB962C8B-B14F-4D97-AF65-F5344CB8AC3E}">
        <p14:creationId xmlns:p14="http://schemas.microsoft.com/office/powerpoint/2010/main" val="875593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methods</a:t>
            </a:r>
          </a:p>
          <a:p>
            <a:endParaRPr lang="en-US" dirty="0"/>
          </a:p>
          <a:p>
            <a:r>
              <a:rPr lang="en-US" dirty="0"/>
              <a:t>Design studio 3</a:t>
            </a:r>
          </a:p>
        </p:txBody>
      </p:sp>
    </p:spTree>
    <p:extLst>
      <p:ext uri="{BB962C8B-B14F-4D97-AF65-F5344CB8AC3E}">
        <p14:creationId xmlns:p14="http://schemas.microsoft.com/office/powerpoint/2010/main" val="1258779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enact the scenario and tasks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90199" y="6165275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http://youtu.be/vcxlI0wI_7A</a:t>
            </a:r>
          </a:p>
        </p:txBody>
      </p:sp>
      <p:pic>
        <p:nvPicPr>
          <p:cNvPr id="6" name="Basics of Human Computer Interaction -wizard of oz beispiel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688" y="1600200"/>
            <a:ext cx="7996237" cy="4525963"/>
          </a:xfrm>
        </p:spPr>
      </p:pic>
    </p:spTree>
    <p:extLst>
      <p:ext uri="{BB962C8B-B14F-4D97-AF65-F5344CB8AC3E}">
        <p14:creationId xmlns:p14="http://schemas.microsoft.com/office/powerpoint/2010/main" val="61054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take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actual gestures performed by the user are imprecise</a:t>
            </a:r>
          </a:p>
          <a:p>
            <a:endParaRPr lang="en-US" dirty="0"/>
          </a:p>
          <a:p>
            <a:r>
              <a:rPr lang="en-US" dirty="0"/>
              <a:t>The voice commands differed strongly in pronunciation from user to user</a:t>
            </a:r>
          </a:p>
        </p:txBody>
      </p:sp>
    </p:spTree>
    <p:extLst>
      <p:ext uri="{BB962C8B-B14F-4D97-AF65-F5344CB8AC3E}">
        <p14:creationId xmlns:p14="http://schemas.microsoft.com/office/powerpoint/2010/main" val="3815881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notation: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actual gestures performed by the user are imprecise</a:t>
            </a:r>
          </a:p>
          <a:p>
            <a:endParaRPr lang="en-US" dirty="0"/>
          </a:p>
          <a:p>
            <a:r>
              <a:rPr lang="en-US" dirty="0"/>
              <a:t>The voice commands differed strongly in pronunciation from user </a:t>
            </a:r>
            <a:r>
              <a:rPr lang="en-US"/>
              <a:t>to 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82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successful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experience must be realistic</a:t>
            </a:r>
          </a:p>
          <a:p>
            <a:endParaRPr lang="en-US" dirty="0"/>
          </a:p>
          <a:p>
            <a:r>
              <a:rPr lang="en-US" dirty="0"/>
              <a:t>The ‘wizard’ must behave consistently</a:t>
            </a:r>
          </a:p>
          <a:p>
            <a:endParaRPr lang="en-US" dirty="0"/>
          </a:p>
          <a:p>
            <a:r>
              <a:rPr lang="en-US" dirty="0"/>
              <a:t>The tasks do not involve direct manipulation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3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Strengths and weaknesses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32200"/>
                </a:solidFill>
              </a:rPr>
              <a:t>Strengths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Identifies problems with the design concept early</a:t>
            </a:r>
          </a:p>
          <a:p>
            <a:r>
              <a:rPr lang="en-US" dirty="0"/>
              <a:t>Can evaluate design solutions that are difficult to prototype</a:t>
            </a:r>
          </a:p>
          <a:p>
            <a:r>
              <a:rPr lang="en-US" dirty="0"/>
              <a:t>Can involve actual future users</a:t>
            </a:r>
          </a:p>
          <a:p>
            <a:r>
              <a:rPr lang="en-US" dirty="0"/>
              <a:t>Relatively inexpensive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32200"/>
                </a:solidFill>
              </a:rPr>
              <a:t>Weaknesses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Requires training of the wizard</a:t>
            </a:r>
          </a:p>
          <a:p>
            <a:r>
              <a:rPr lang="en-US" dirty="0"/>
              <a:t>Difficult to provide the realism and consistency necessary</a:t>
            </a:r>
          </a:p>
          <a:p>
            <a:r>
              <a:rPr lang="en-US" dirty="0"/>
              <a:t>Can only simulate relatively simple experiences</a:t>
            </a:r>
          </a:p>
          <a:p>
            <a:r>
              <a:rPr lang="en-US" dirty="0"/>
              <a:t>Difficult to mimic software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89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Bodystorming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Simulation exercises</a:t>
            </a:r>
          </a:p>
        </p:txBody>
      </p:sp>
    </p:spTree>
    <p:extLst>
      <p:ext uri="{BB962C8B-B14F-4D97-AF65-F5344CB8AC3E}">
        <p14:creationId xmlns:p14="http://schemas.microsoft.com/office/powerpoint/2010/main" val="3536642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4F3B-363D-4D5C-8138-37D67705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BB21A-7CA9-4715-937E-BA0248CC6B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Design studio 3 is now out, with instructions handed out in class</a:t>
            </a:r>
          </a:p>
        </p:txBody>
      </p:sp>
    </p:spTree>
    <p:extLst>
      <p:ext uri="{BB962C8B-B14F-4D97-AF65-F5344CB8AC3E}">
        <p14:creationId xmlns:p14="http://schemas.microsoft.com/office/powerpoint/2010/main" val="560831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108004" y="1295400"/>
          <a:ext cx="8915400" cy="4764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0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Application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Interaction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Architecture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Implementation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competitive testing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contextual</a:t>
                      </a:r>
                      <a:r>
                        <a:rPr lang="en-US" sz="1200" baseline="0" dirty="0"/>
                        <a:t> inquiry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feature comparison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stakeholder analysis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task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critical incident technique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interaction logging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personas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framework assessment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model-driven</a:t>
                      </a:r>
                      <a:r>
                        <a:rPr lang="en-US" sz="1200" baseline="0" dirty="0"/>
                        <a:t> engineering</a:t>
                      </a:r>
                      <a:endParaRPr lang="en-US" sz="1200" dirty="0"/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quality-function-deployment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reverse engineering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world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baseline="0" dirty="0"/>
                        <a:t>release planning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summarization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/>
                        <a:t>test-driven design</a:t>
                      </a:r>
                      <a:endParaRPr lang="en-US" sz="1200" b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visualization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Synthesis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affinity diagramming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concept mapping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mind mapping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morphological</a:t>
                      </a:r>
                      <a:r>
                        <a:rPr lang="en-US" sz="1200" baseline="0" dirty="0">
                          <a:solidFill>
                            <a:srgbClr val="FF0000"/>
                          </a:solidFill>
                        </a:rPr>
                        <a:t> chart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design/making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participatory design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prototyping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storyboarding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architectural </a:t>
                      </a:r>
                      <a:r>
                        <a:rPr lang="en-US" sz="1200" baseline="0" dirty="0"/>
                        <a:t>styles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generative programming</a:t>
                      </a:r>
                      <a:endParaRPr lang="en-US" sz="1200" baseline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component reuse</a:t>
                      </a:r>
                      <a:endParaRPr lang="en-US" sz="120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aseline="0" dirty="0"/>
                        <a:t>decomposition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pair programming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refactoring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search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software patterns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831">
                <a:tc>
                  <a:txBody>
                    <a:bodyPr/>
                    <a:lstStyle/>
                    <a:p>
                      <a:r>
                        <a:rPr lang="en-US" sz="1600" b="1" dirty="0"/>
                        <a:t>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requirements review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role playing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wizard of </a:t>
                      </a:r>
                      <a:r>
                        <a:rPr lang="en-US" sz="1200" dirty="0" err="1"/>
                        <a:t>oz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cognitive walkthrough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evaluative research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heuristic evaluation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think-aloud</a:t>
                      </a:r>
                      <a:r>
                        <a:rPr lang="en-US" sz="1200" baseline="0" dirty="0"/>
                        <a:t> protocol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formal verification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simulation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weighted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correctness proofs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inspections/reviews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parallel deployment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200" dirty="0"/>
                        <a:t>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design </a:t>
            </a:r>
            <a:r>
              <a:rPr lang="en-US" dirty="0"/>
              <a:t>methods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4283" y="3296425"/>
            <a:ext cx="1929994" cy="1371600"/>
          </a:xfrm>
          <a:prstGeom prst="rect">
            <a:avLst/>
          </a:prstGeom>
          <a:noFill/>
          <a:ln>
            <a:solidFill>
              <a:srgbClr val="F3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9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Morphological chart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Morphological chart is the process of generating ideas in an analytical and systematic manner</a:t>
            </a:r>
          </a:p>
          <a:p>
            <a:endParaRPr lang="en-US" dirty="0"/>
          </a:p>
        </p:txBody>
      </p:sp>
      <p:pic>
        <p:nvPicPr>
          <p:cNvPr id="19458" name="Picture 2" descr="http://wikid.eu/images/thumb/8/80/DDG-2-32.png/700px-DDG-2-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60177"/>
            <a:ext cx="5867400" cy="33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4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 the features or functions that are essential to the product</a:t>
            </a:r>
          </a:p>
          <a:p>
            <a:endParaRPr lang="en-US" dirty="0"/>
          </a:p>
          <a:p>
            <a:r>
              <a:rPr lang="en-US" dirty="0"/>
              <a:t>For each feature or function, list the means by which it might be achieved</a:t>
            </a:r>
          </a:p>
          <a:p>
            <a:pPr lvl="1"/>
            <a:r>
              <a:rPr lang="en-US" dirty="0"/>
              <a:t>derive these systematically</a:t>
            </a:r>
          </a:p>
          <a:p>
            <a:endParaRPr lang="en-US" dirty="0"/>
          </a:p>
          <a:p>
            <a:r>
              <a:rPr lang="en-US" dirty="0"/>
              <a:t>Identify feasible combinations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2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/>
              <a:t>Example: list the features or functions…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669811" y="2482796"/>
            <a:ext cx="824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4362" y="2482796"/>
            <a:ext cx="824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36664" y="3930596"/>
            <a:ext cx="41207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69811" y="3954449"/>
            <a:ext cx="517498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571500" y="1600200"/>
          <a:ext cx="1600200" cy="3922278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Engine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Shifting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Drive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Brakes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Steering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532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/>
              <a:t>Example: list the means by which…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669811" y="2482796"/>
            <a:ext cx="824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4362" y="2482796"/>
            <a:ext cx="824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36664" y="3930596"/>
            <a:ext cx="41207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69811" y="3954449"/>
            <a:ext cx="517498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571500" y="1600200"/>
          <a:ext cx="8001000" cy="3922278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Engine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Fully</a:t>
                      </a:r>
                      <a:r>
                        <a:rPr lang="en-US" baseline="0" dirty="0"/>
                        <a:t> electric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Hybrid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Gasoline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Diesel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Shifting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Semi-automatic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Drive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Front-wheel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Rear-wheel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All-wheel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Brakes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Standard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Anti-lock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Steering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Regular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baseline="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17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/>
              <a:t>Example: identify feasible combinations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669811" y="2482796"/>
            <a:ext cx="824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74362" y="2482796"/>
            <a:ext cx="8241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36664" y="3930596"/>
            <a:ext cx="41207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69811" y="3954449"/>
            <a:ext cx="517498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571500" y="1600200"/>
          <a:ext cx="8001000" cy="3922278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Engine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Fully</a:t>
                      </a:r>
                      <a:r>
                        <a:rPr lang="en-US" baseline="0" dirty="0"/>
                        <a:t> electric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Hybrid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Gasoline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Diesel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Shifting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Automatic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Semi-automatic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Drive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Front-wheel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Rear-wheel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All-wheel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Brakes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Standard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Anti-lock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Steering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Regular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713">
                <a:tc>
                  <a:txBody>
                    <a:bodyPr/>
                    <a:lstStyle/>
                    <a:p>
                      <a:r>
                        <a:rPr lang="en-US" sz="1600" b="1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baseline="0" dirty="0"/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reeform 3"/>
          <p:cNvSpPr/>
          <p:nvPr/>
        </p:nvSpPr>
        <p:spPr>
          <a:xfrm>
            <a:off x="2608411" y="1908313"/>
            <a:ext cx="3438058" cy="2687541"/>
          </a:xfrm>
          <a:custGeom>
            <a:avLst/>
            <a:gdLst>
              <a:gd name="connsiteX0" fmla="*/ 293815 w 3438058"/>
              <a:gd name="connsiteY0" fmla="*/ 0 h 2687541"/>
              <a:gd name="connsiteX1" fmla="*/ 301766 w 3438058"/>
              <a:gd name="connsiteY1" fmla="*/ 715617 h 2687541"/>
              <a:gd name="connsiteX2" fmla="*/ 3410726 w 3438058"/>
              <a:gd name="connsiteY2" fmla="*/ 1311965 h 2687541"/>
              <a:gd name="connsiteX3" fmla="*/ 1804563 w 3438058"/>
              <a:gd name="connsiteY3" fmla="*/ 2003729 h 2687541"/>
              <a:gd name="connsiteX4" fmla="*/ 1542170 w 3438058"/>
              <a:gd name="connsiteY4" fmla="*/ 2687541 h 268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058" h="2687541">
                <a:moveTo>
                  <a:pt x="293815" y="0"/>
                </a:moveTo>
                <a:cubicBezTo>
                  <a:pt x="38048" y="248478"/>
                  <a:pt x="-217719" y="496956"/>
                  <a:pt x="301766" y="715617"/>
                </a:cubicBezTo>
                <a:cubicBezTo>
                  <a:pt x="821251" y="934278"/>
                  <a:pt x="3160260" y="1097280"/>
                  <a:pt x="3410726" y="1311965"/>
                </a:cubicBezTo>
                <a:cubicBezTo>
                  <a:pt x="3661192" y="1526650"/>
                  <a:pt x="2115989" y="1774466"/>
                  <a:pt x="1804563" y="2003729"/>
                </a:cubicBezTo>
                <a:cubicBezTo>
                  <a:pt x="1493137" y="2232992"/>
                  <a:pt x="1517653" y="2460266"/>
                  <a:pt x="1542170" y="268754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564019" y="1924216"/>
            <a:ext cx="3375605" cy="2671638"/>
          </a:xfrm>
          <a:custGeom>
            <a:avLst/>
            <a:gdLst>
              <a:gd name="connsiteX0" fmla="*/ 3375605 w 3375605"/>
              <a:gd name="connsiteY0" fmla="*/ 0 h 2600076"/>
              <a:gd name="connsiteX1" fmla="*/ 1848955 w 3375605"/>
              <a:gd name="connsiteY1" fmla="*/ 644055 h 2600076"/>
              <a:gd name="connsiteX2" fmla="*/ 306402 w 3375605"/>
              <a:gd name="connsiteY2" fmla="*/ 1319916 h 2600076"/>
              <a:gd name="connsiteX3" fmla="*/ 12204 w 3375605"/>
              <a:gd name="connsiteY3" fmla="*/ 1971923 h 2600076"/>
              <a:gd name="connsiteX4" fmla="*/ 83765 w 3375605"/>
              <a:gd name="connsiteY4" fmla="*/ 2600076 h 260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5605" h="2600076">
                <a:moveTo>
                  <a:pt x="3375605" y="0"/>
                </a:moveTo>
                <a:lnTo>
                  <a:pt x="1848955" y="644055"/>
                </a:lnTo>
                <a:cubicBezTo>
                  <a:pt x="1337421" y="864041"/>
                  <a:pt x="612527" y="1098605"/>
                  <a:pt x="306402" y="1319916"/>
                </a:cubicBezTo>
                <a:cubicBezTo>
                  <a:pt x="277" y="1541227"/>
                  <a:pt x="49310" y="1758563"/>
                  <a:pt x="12204" y="1971923"/>
                </a:cubicBezTo>
                <a:cubicBezTo>
                  <a:pt x="-24902" y="2185283"/>
                  <a:pt x="29431" y="2392679"/>
                  <a:pt x="83765" y="2600076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49434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3139</TotalTime>
  <Words>1242</Words>
  <Application>Microsoft Office PowerPoint</Application>
  <PresentationFormat>On-screen Show (4:3)</PresentationFormat>
  <Paragraphs>415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SDCL</vt:lpstr>
      <vt:lpstr>Informatics 121 Software Design I</vt:lpstr>
      <vt:lpstr>Announcement</vt:lpstr>
      <vt:lpstr>Today’s lecture</vt:lpstr>
      <vt:lpstr>Software design methods</vt:lpstr>
      <vt:lpstr>Morphological chart</vt:lpstr>
      <vt:lpstr>Procedure</vt:lpstr>
      <vt:lpstr>Example: list the features or functions…</vt:lpstr>
      <vt:lpstr>Example: list the means by which…</vt:lpstr>
      <vt:lpstr>Example: identify feasible combinations</vt:lpstr>
      <vt:lpstr>Typical notation: morphological chart</vt:lpstr>
      <vt:lpstr>Criteria for successful use</vt:lpstr>
      <vt:lpstr>Strengths and weaknesses</vt:lpstr>
      <vt:lpstr>Practice</vt:lpstr>
      <vt:lpstr>Software design methods</vt:lpstr>
      <vt:lpstr>Role playing</vt:lpstr>
      <vt:lpstr>Procedure</vt:lpstr>
      <vt:lpstr>Example: identify the situation, tasks, and roles</vt:lpstr>
      <vt:lpstr>Example: enact the situation</vt:lpstr>
      <vt:lpstr>Example: take notes</vt:lpstr>
      <vt:lpstr>Example: enact the situation</vt:lpstr>
      <vt:lpstr>Typical notation: notes</vt:lpstr>
      <vt:lpstr>Criteria for successful use</vt:lpstr>
      <vt:lpstr>Strengths and weaknesses</vt:lpstr>
      <vt:lpstr>Variants</vt:lpstr>
      <vt:lpstr>Software design methods</vt:lpstr>
      <vt:lpstr>Wizard of Oz</vt:lpstr>
      <vt:lpstr>Procedure</vt:lpstr>
      <vt:lpstr>Example: identify the situation and tasks</vt:lpstr>
      <vt:lpstr>Example: create the physical environment</vt:lpstr>
      <vt:lpstr>Example: enact the scenario and tasks</vt:lpstr>
      <vt:lpstr>Example: take notes</vt:lpstr>
      <vt:lpstr>Typical notation: notes</vt:lpstr>
      <vt:lpstr>Criteria for successful use</vt:lpstr>
      <vt:lpstr>Strengths and weaknesses</vt:lpstr>
      <vt:lpstr>Variants</vt:lpstr>
      <vt:lpstr>Design studio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403</cp:revision>
  <dcterms:created xsi:type="dcterms:W3CDTF">2011-04-22T07:09:34Z</dcterms:created>
  <dcterms:modified xsi:type="dcterms:W3CDTF">2018-02-28T03:14:01Z</dcterms:modified>
</cp:coreProperties>
</file>