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434" r:id="rId3"/>
    <p:sldId id="387" r:id="rId4"/>
    <p:sldId id="432" r:id="rId5"/>
    <p:sldId id="409" r:id="rId6"/>
    <p:sldId id="410" r:id="rId7"/>
    <p:sldId id="411" r:id="rId8"/>
    <p:sldId id="412" r:id="rId9"/>
    <p:sldId id="413" r:id="rId10"/>
    <p:sldId id="414" r:id="rId11"/>
    <p:sldId id="415" r:id="rId12"/>
    <p:sldId id="416" r:id="rId13"/>
    <p:sldId id="417" r:id="rId14"/>
    <p:sldId id="418" r:id="rId15"/>
    <p:sldId id="419" r:id="rId16"/>
    <p:sldId id="420" r:id="rId17"/>
    <p:sldId id="421" r:id="rId18"/>
    <p:sldId id="422" r:id="rId19"/>
    <p:sldId id="423" r:id="rId20"/>
    <p:sldId id="424" r:id="rId21"/>
    <p:sldId id="425" r:id="rId22"/>
    <p:sldId id="426" r:id="rId23"/>
    <p:sldId id="427" r:id="rId24"/>
    <p:sldId id="428" r:id="rId25"/>
    <p:sldId id="429" r:id="rId26"/>
    <p:sldId id="430" r:id="rId27"/>
    <p:sldId id="431" r:id="rId28"/>
    <p:sldId id="43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4C4C"/>
    <a:srgbClr val="F32200"/>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2696" autoAdjust="0"/>
    <p:restoredTop sz="94660"/>
  </p:normalViewPr>
  <p:slideViewPr>
    <p:cSldViewPr>
      <p:cViewPr varScale="1">
        <p:scale>
          <a:sx n="154" d="100"/>
          <a:sy n="154" d="100"/>
        </p:scale>
        <p:origin x="1902" y="-36"/>
      </p:cViewPr>
      <p:guideLst>
        <p:guide orient="horz" pos="2160"/>
        <p:guide pos="2880"/>
      </p:guideLst>
    </p:cSldViewPr>
  </p:slideViewPr>
  <p:notesTextViewPr>
    <p:cViewPr>
      <p:scale>
        <a:sx n="1" d="1"/>
        <a:sy n="1" d="1"/>
      </p:scale>
      <p:origin x="0" y="0"/>
    </p:cViewPr>
  </p:notesTextViewPr>
  <p:sorterViewPr>
    <p:cViewPr>
      <p:scale>
        <a:sx n="125" d="100"/>
        <a:sy n="12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ED7520-BF41-4E54-97AD-8EA3ED10F785}" type="datetimeFigureOut">
              <a:rPr lang="en-US" smtClean="0"/>
              <a:t>2/28/2018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8F7332-6F3C-43B0-9340-BC8646E52BFE}" type="slidenum">
              <a:rPr lang="en-US" smtClean="0"/>
              <a:t>‹#›</a:t>
            </a:fld>
            <a:endParaRPr lang="en-US"/>
          </a:p>
        </p:txBody>
      </p:sp>
    </p:spTree>
    <p:extLst>
      <p:ext uri="{BB962C8B-B14F-4D97-AF65-F5344CB8AC3E}">
        <p14:creationId xmlns:p14="http://schemas.microsoft.com/office/powerpoint/2010/main" val="3848552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text style</a:t>
            </a:r>
          </a:p>
        </p:txBody>
      </p:sp>
    </p:spTree>
    <p:extLst>
      <p:ext uri="{BB962C8B-B14F-4D97-AF65-F5344CB8AC3E}">
        <p14:creationId xmlns:p14="http://schemas.microsoft.com/office/powerpoint/2010/main" val="2104668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9" name="Straight Connector 18"/>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0431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23" name="Straight Connector 22"/>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7955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cxnSp>
        <p:nvCxnSpPr>
          <p:cNvPr id="7" name="Straight Connector 6"/>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sz="half" idx="1"/>
          </p:nvPr>
        </p:nvSpPr>
        <p:spPr>
          <a:xfrm>
            <a:off x="457200" y="1600200"/>
            <a:ext cx="817626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75139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17" name="Straight Connector 16"/>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2239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2028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1675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cxnSp>
        <p:nvCxnSpPr>
          <p:cNvPr id="6" name="Straight Connector 5"/>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5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16" name="Straight Connector 15"/>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7175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8" name="Straight Connector 17"/>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6669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8" name="Straight Connector 17"/>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2073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8229600" cy="609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Box 12"/>
          <p:cNvSpPr txBox="1"/>
          <p:nvPr userDrawn="1"/>
        </p:nvSpPr>
        <p:spPr>
          <a:xfrm>
            <a:off x="3589206" y="6649759"/>
            <a:ext cx="1965603" cy="230832"/>
          </a:xfrm>
          <a:prstGeom prst="rect">
            <a:avLst/>
          </a:prstGeom>
          <a:noFill/>
        </p:spPr>
        <p:txBody>
          <a:bodyPr wrap="none" rtlCol="0">
            <a:spAutoFit/>
          </a:bodyPr>
          <a:lstStyle/>
          <a:p>
            <a:pPr algn="ctr"/>
            <a:r>
              <a:rPr lang="en-US" sz="900" b="1" dirty="0">
                <a:solidFill>
                  <a:srgbClr val="F32200"/>
                </a:solidFill>
              </a:rPr>
              <a:t>Department of Informatics, UC Irvine</a:t>
            </a:r>
          </a:p>
        </p:txBody>
      </p:sp>
      <p:sp>
        <p:nvSpPr>
          <p:cNvPr id="9" name="TextBox 8"/>
          <p:cNvSpPr txBox="1"/>
          <p:nvPr userDrawn="1"/>
        </p:nvSpPr>
        <p:spPr>
          <a:xfrm>
            <a:off x="0" y="6477000"/>
            <a:ext cx="914400" cy="461665"/>
          </a:xfrm>
          <a:prstGeom prst="rect">
            <a:avLst/>
          </a:prstGeom>
          <a:noFill/>
        </p:spPr>
        <p:txBody>
          <a:bodyPr wrap="square" rtlCol="0">
            <a:spAutoFit/>
          </a:bodyPr>
          <a:lstStyle/>
          <a:p>
            <a:r>
              <a:rPr lang="en-US" sz="2400" b="1" dirty="0">
                <a:solidFill>
                  <a:srgbClr val="F32200"/>
                </a:solidFill>
              </a:rPr>
              <a:t>SDCL</a:t>
            </a:r>
          </a:p>
        </p:txBody>
      </p:sp>
      <p:sp>
        <p:nvSpPr>
          <p:cNvPr id="11" name="TextBox 10"/>
          <p:cNvSpPr txBox="1"/>
          <p:nvPr userDrawn="1"/>
        </p:nvSpPr>
        <p:spPr>
          <a:xfrm>
            <a:off x="645319" y="6649759"/>
            <a:ext cx="1396536" cy="230832"/>
          </a:xfrm>
          <a:prstGeom prst="rect">
            <a:avLst/>
          </a:prstGeom>
          <a:noFill/>
        </p:spPr>
        <p:txBody>
          <a:bodyPr wrap="none" rtlCol="0">
            <a:spAutoFit/>
          </a:bodyPr>
          <a:lstStyle/>
          <a:p>
            <a:r>
              <a:rPr lang="en-US" sz="900" b="1" dirty="0">
                <a:solidFill>
                  <a:srgbClr val="4C4C4C"/>
                </a:solidFill>
              </a:rPr>
              <a:t>Collaboration</a:t>
            </a:r>
            <a:r>
              <a:rPr lang="en-US" sz="900" b="1" dirty="0"/>
              <a:t> </a:t>
            </a:r>
            <a:r>
              <a:rPr lang="en-US" sz="900" b="1" dirty="0">
                <a:solidFill>
                  <a:srgbClr val="4C4C4C"/>
                </a:solidFill>
              </a:rPr>
              <a:t>Laboratory</a:t>
            </a:r>
          </a:p>
        </p:txBody>
      </p:sp>
      <p:sp>
        <p:nvSpPr>
          <p:cNvPr id="10" name="TextBox 9"/>
          <p:cNvSpPr txBox="1"/>
          <p:nvPr userDrawn="1"/>
        </p:nvSpPr>
        <p:spPr>
          <a:xfrm>
            <a:off x="645319" y="6539298"/>
            <a:ext cx="1178528" cy="230832"/>
          </a:xfrm>
          <a:prstGeom prst="rect">
            <a:avLst/>
          </a:prstGeom>
          <a:noFill/>
        </p:spPr>
        <p:txBody>
          <a:bodyPr wrap="none" rtlCol="0">
            <a:spAutoFit/>
          </a:bodyPr>
          <a:lstStyle/>
          <a:p>
            <a:r>
              <a:rPr lang="en-US" sz="900" b="1" dirty="0">
                <a:solidFill>
                  <a:srgbClr val="4C4C4C"/>
                </a:solidFill>
              </a:rPr>
              <a:t>Software Design and</a:t>
            </a:r>
          </a:p>
        </p:txBody>
      </p:sp>
      <p:sp>
        <p:nvSpPr>
          <p:cNvPr id="4" name="TextBox 3"/>
          <p:cNvSpPr txBox="1"/>
          <p:nvPr userDrawn="1"/>
        </p:nvSpPr>
        <p:spPr>
          <a:xfrm>
            <a:off x="7169150" y="6632916"/>
            <a:ext cx="1974850" cy="230832"/>
          </a:xfrm>
          <a:prstGeom prst="rect">
            <a:avLst/>
          </a:prstGeom>
          <a:noFill/>
        </p:spPr>
        <p:txBody>
          <a:bodyPr wrap="square" rtlCol="0">
            <a:spAutoFit/>
          </a:bodyPr>
          <a:lstStyle/>
          <a:p>
            <a:pPr algn="r"/>
            <a:r>
              <a:rPr lang="en-US" sz="900" b="1" dirty="0">
                <a:solidFill>
                  <a:srgbClr val="F32200"/>
                </a:solidFill>
              </a:rPr>
              <a:t>sdcl.ics.uci.edu</a:t>
            </a:r>
            <a:r>
              <a:rPr lang="en-US" sz="900" b="1" baseline="0" dirty="0">
                <a:solidFill>
                  <a:srgbClr val="F32200"/>
                </a:solidFill>
              </a:rPr>
              <a:t>  </a:t>
            </a:r>
            <a:fld id="{30ABF327-B19C-4A16-9796-EFEDB6CCAA30}" type="slidenum">
              <a:rPr lang="en-US" sz="900" b="1" smtClean="0">
                <a:solidFill>
                  <a:srgbClr val="F32200"/>
                </a:solidFill>
              </a:rPr>
              <a:pPr algn="r"/>
              <a:t>‹#›</a:t>
            </a:fld>
            <a:endParaRPr lang="en-US" sz="900" b="1" dirty="0">
              <a:solidFill>
                <a:srgbClr val="F32200"/>
              </a:solidFill>
            </a:endParaRPr>
          </a:p>
        </p:txBody>
      </p:sp>
    </p:spTree>
    <p:extLst>
      <p:ext uri="{BB962C8B-B14F-4D97-AF65-F5344CB8AC3E}">
        <p14:creationId xmlns:p14="http://schemas.microsoft.com/office/powerpoint/2010/main" val="260784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spcBef>
          <a:spcPct val="0"/>
        </a:spcBef>
        <a:buNone/>
        <a:defRPr sz="3200" b="1" kern="1200">
          <a:solidFill>
            <a:srgbClr val="4C4C4C"/>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rgbClr val="4C4C4C"/>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rgbClr val="4C4C4C"/>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rgbClr val="4C4C4C"/>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rgbClr val="4C4C4C"/>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rgbClr val="4C4C4C"/>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GrV2SZuRPv0"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Informatics 121</a:t>
            </a:r>
            <a:br>
              <a:rPr lang="en-US" dirty="0"/>
            </a:br>
            <a:r>
              <a:rPr lang="en-US" dirty="0"/>
              <a:t>Software Design I</a:t>
            </a:r>
          </a:p>
        </p:txBody>
      </p:sp>
      <p:sp>
        <p:nvSpPr>
          <p:cNvPr id="3" name="Subtitle 2"/>
          <p:cNvSpPr>
            <a:spLocks noGrp="1"/>
          </p:cNvSpPr>
          <p:nvPr>
            <p:ph type="subTitle" idx="1"/>
          </p:nvPr>
        </p:nvSpPr>
        <p:spPr/>
        <p:txBody>
          <a:bodyPr>
            <a:normAutofit/>
          </a:bodyPr>
          <a:lstStyle/>
          <a:p>
            <a:r>
              <a:rPr lang="en-US" dirty="0"/>
              <a:t>Lecture 17</a:t>
            </a:r>
            <a:br>
              <a:rPr lang="en-US" dirty="0"/>
            </a:br>
            <a:endParaRPr lang="en-US" dirty="0"/>
          </a:p>
          <a:p>
            <a:r>
              <a:rPr lang="en-US" sz="1400" i="1" dirty="0"/>
              <a:t>Duplication of course material for any commercial purpose without the explicit written permission of the professor is prohibited.</a:t>
            </a:r>
          </a:p>
          <a:p>
            <a:endParaRPr lang="en-US" dirty="0"/>
          </a:p>
        </p:txBody>
      </p:sp>
    </p:spTree>
    <p:extLst>
      <p:ext uri="{BB962C8B-B14F-4D97-AF65-F5344CB8AC3E}">
        <p14:creationId xmlns:p14="http://schemas.microsoft.com/office/powerpoint/2010/main" val="750195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decide the details</a:t>
            </a:r>
          </a:p>
        </p:txBody>
      </p:sp>
      <p:pic>
        <p:nvPicPr>
          <p:cNvPr id="3074" name="Picture 2" descr="http://media.balsamiq.com/img/support/tutorials/mobileapp/all_mockup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2362200"/>
            <a:ext cx="6238875" cy="2076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1696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paper prototype</a:t>
            </a:r>
          </a:p>
        </p:txBody>
      </p:sp>
      <p:sp>
        <p:nvSpPr>
          <p:cNvPr id="3" name="TextBox 2"/>
          <p:cNvSpPr txBox="1"/>
          <p:nvPr/>
        </p:nvSpPr>
        <p:spPr>
          <a:xfrm>
            <a:off x="3061041" y="5611484"/>
            <a:ext cx="3021918" cy="369332"/>
          </a:xfrm>
          <a:prstGeom prst="rect">
            <a:avLst/>
          </a:prstGeom>
          <a:noFill/>
        </p:spPr>
        <p:txBody>
          <a:bodyPr wrap="none" rtlCol="0">
            <a:spAutoFit/>
          </a:bodyPr>
          <a:lstStyle/>
          <a:p>
            <a:r>
              <a:rPr lang="en-US" dirty="0"/>
              <a:t>http://youtu.be/GrV2SZuRPv0</a:t>
            </a:r>
          </a:p>
        </p:txBody>
      </p:sp>
      <p:pic>
        <p:nvPicPr>
          <p:cNvPr id="4" name="Online Media 3">
            <a:hlinkClick r:id="" action="ppaction://media"/>
            <a:extLst>
              <a:ext uri="{FF2B5EF4-FFF2-40B4-BE49-F238E27FC236}">
                <a16:creationId xmlns:a16="http://schemas.microsoft.com/office/drawing/2014/main" id="{5AF944E7-1BBB-4450-A77E-C6080FED3586}"/>
              </a:ext>
            </a:extLst>
          </p:cNvPr>
          <p:cNvPicPr>
            <a:picLocks noRot="1" noChangeAspect="1"/>
          </p:cNvPicPr>
          <p:nvPr>
            <a:videoFile r:link="rId1"/>
          </p:nvPr>
        </p:nvPicPr>
        <p:blipFill>
          <a:blip r:embed="rId3"/>
          <a:stretch>
            <a:fillRect/>
          </a:stretch>
        </p:blipFill>
        <p:spPr>
          <a:xfrm>
            <a:off x="1828800" y="1447800"/>
            <a:ext cx="5384800" cy="4038600"/>
          </a:xfrm>
          <a:prstGeom prst="rect">
            <a:avLst/>
          </a:prstGeom>
        </p:spPr>
      </p:pic>
    </p:spTree>
    <p:extLst>
      <p:ext uri="{BB962C8B-B14F-4D97-AF65-F5344CB8AC3E}">
        <p14:creationId xmlns:p14="http://schemas.microsoft.com/office/powerpoint/2010/main" val="3940056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Typical notation: tangible</a:t>
            </a:r>
          </a:p>
        </p:txBody>
      </p:sp>
      <p:pic>
        <p:nvPicPr>
          <p:cNvPr id="2056" name="Picture 8" descr="http://tfcallaghan.com/yahoo_site_admin/assets/docs/Internet_Quoting_paper_prototype.66174648.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4011" t="14899" r="13031" b="9770"/>
          <a:stretch/>
        </p:blipFill>
        <p:spPr bwMode="auto">
          <a:xfrm>
            <a:off x="228600" y="990600"/>
            <a:ext cx="3225579" cy="2477959"/>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iphoneized.com/wp-content/gallery/mockups/pidoco-software-prototypin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3341" y="2592741"/>
            <a:ext cx="3364296" cy="2397878"/>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http://www.techspot.com/fileshost/newspics3/2010/office15tp%20ss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0" y="4114800"/>
            <a:ext cx="3787454"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245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Criteria for successful use</a:t>
            </a:r>
          </a:p>
        </p:txBody>
      </p:sp>
      <p:sp>
        <p:nvSpPr>
          <p:cNvPr id="3" name="Content Placeholder 2"/>
          <p:cNvSpPr>
            <a:spLocks noGrp="1"/>
          </p:cNvSpPr>
          <p:nvPr>
            <p:ph idx="1"/>
          </p:nvPr>
        </p:nvSpPr>
        <p:spPr/>
        <p:txBody>
          <a:bodyPr/>
          <a:lstStyle/>
          <a:p>
            <a:r>
              <a:rPr lang="en-US" dirty="0"/>
              <a:t>Strong sense of aesthetics and attention to detail</a:t>
            </a:r>
          </a:p>
          <a:p>
            <a:endParaRPr lang="en-US" dirty="0"/>
          </a:p>
          <a:p>
            <a:r>
              <a:rPr lang="en-US" dirty="0"/>
              <a:t>Must be open to prototyping multiple design ideas</a:t>
            </a:r>
          </a:p>
          <a:p>
            <a:endParaRPr lang="en-US" dirty="0"/>
          </a:p>
          <a:p>
            <a:r>
              <a:rPr lang="en-US" dirty="0"/>
              <a:t>Should have a definite sense of possible solutions</a:t>
            </a:r>
          </a:p>
          <a:p>
            <a:endParaRPr lang="en-US" dirty="0"/>
          </a:p>
          <a:p>
            <a:r>
              <a:rPr lang="en-US" dirty="0"/>
              <a:t>Collaborate</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865862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Strengths and weaknesses</a:t>
            </a:r>
          </a:p>
        </p:txBody>
      </p:sp>
      <p:sp>
        <p:nvSpPr>
          <p:cNvPr id="4" name="Text Placeholder 3"/>
          <p:cNvSpPr>
            <a:spLocks noGrp="1"/>
          </p:cNvSpPr>
          <p:nvPr>
            <p:ph type="body" idx="1"/>
          </p:nvPr>
        </p:nvSpPr>
        <p:spPr/>
        <p:txBody>
          <a:bodyPr/>
          <a:lstStyle/>
          <a:p>
            <a:r>
              <a:rPr lang="en-US" sz="2400" dirty="0">
                <a:solidFill>
                  <a:srgbClr val="F32200"/>
                </a:solidFill>
              </a:rPr>
              <a:t>Strengths</a:t>
            </a:r>
          </a:p>
        </p:txBody>
      </p:sp>
      <p:sp>
        <p:nvSpPr>
          <p:cNvPr id="5" name="Content Placeholder 4"/>
          <p:cNvSpPr>
            <a:spLocks noGrp="1"/>
          </p:cNvSpPr>
          <p:nvPr>
            <p:ph sz="half" idx="2"/>
          </p:nvPr>
        </p:nvSpPr>
        <p:spPr/>
        <p:txBody>
          <a:bodyPr>
            <a:normAutofit/>
          </a:bodyPr>
          <a:lstStyle/>
          <a:p>
            <a:r>
              <a:rPr lang="en-US" dirty="0"/>
              <a:t>Tangible nature invites early yet detailed feedback</a:t>
            </a:r>
          </a:p>
          <a:p>
            <a:r>
              <a:rPr lang="en-US" dirty="0"/>
              <a:t>Low fidelity prototyping is a lightweight approach that still yields good results</a:t>
            </a:r>
          </a:p>
          <a:p>
            <a:r>
              <a:rPr lang="en-US" dirty="0"/>
              <a:t>Tool support is readily available</a:t>
            </a:r>
          </a:p>
          <a:p>
            <a:endParaRPr lang="en-US" dirty="0"/>
          </a:p>
          <a:p>
            <a:endParaRPr lang="en-US" dirty="0"/>
          </a:p>
          <a:p>
            <a:endParaRPr lang="en-US" dirty="0"/>
          </a:p>
        </p:txBody>
      </p:sp>
      <p:sp>
        <p:nvSpPr>
          <p:cNvPr id="6" name="Text Placeholder 5"/>
          <p:cNvSpPr>
            <a:spLocks noGrp="1"/>
          </p:cNvSpPr>
          <p:nvPr>
            <p:ph type="body" sz="quarter" idx="3"/>
          </p:nvPr>
        </p:nvSpPr>
        <p:spPr/>
        <p:txBody>
          <a:bodyPr>
            <a:normAutofit/>
          </a:bodyPr>
          <a:lstStyle/>
          <a:p>
            <a:r>
              <a:rPr lang="en-US" sz="2400" dirty="0">
                <a:solidFill>
                  <a:srgbClr val="F32200"/>
                </a:solidFill>
              </a:rPr>
              <a:t>Weaknesses</a:t>
            </a:r>
          </a:p>
        </p:txBody>
      </p:sp>
      <p:sp>
        <p:nvSpPr>
          <p:cNvPr id="7" name="Content Placeholder 6"/>
          <p:cNvSpPr>
            <a:spLocks noGrp="1"/>
          </p:cNvSpPr>
          <p:nvPr>
            <p:ph sz="quarter" idx="4"/>
          </p:nvPr>
        </p:nvSpPr>
        <p:spPr/>
        <p:txBody>
          <a:bodyPr>
            <a:normAutofit/>
          </a:bodyPr>
          <a:lstStyle/>
          <a:p>
            <a:r>
              <a:rPr lang="en-US" dirty="0"/>
              <a:t>The higher the fidelity, the more expensive the endeavor</a:t>
            </a:r>
          </a:p>
          <a:p>
            <a:r>
              <a:rPr lang="en-US" dirty="0"/>
              <a:t>Could lead to too much focus on the visual appearance instead of the supporting the actual tasks at hand</a:t>
            </a:r>
          </a:p>
          <a:p>
            <a:endParaRPr lang="en-US" dirty="0"/>
          </a:p>
        </p:txBody>
      </p:sp>
    </p:spTree>
    <p:extLst>
      <p:ext uri="{BB962C8B-B14F-4D97-AF65-F5344CB8AC3E}">
        <p14:creationId xmlns:p14="http://schemas.microsoft.com/office/powerpoint/2010/main" val="856100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p:cNvGraphicFramePr>
          <p:nvPr>
            <p:extLst/>
          </p:nvPr>
        </p:nvGraphicFramePr>
        <p:xfrm>
          <a:off x="108004" y="1295400"/>
          <a:ext cx="8915400" cy="4764093"/>
        </p:xfrm>
        <a:graphic>
          <a:graphicData uri="http://schemas.openxmlformats.org/drawingml/2006/table">
            <a:tbl>
              <a:tblPr firstRow="1" bandRow="1">
                <a:tableStyleId>{21E4AEA4-8DFA-4A89-87EB-49C32662AFE0}</a:tableStyleId>
              </a:tblPr>
              <a:tblGrid>
                <a:gridCol w="1072100">
                  <a:extLst>
                    <a:ext uri="{9D8B030D-6E8A-4147-A177-3AD203B41FA5}">
                      <a16:colId xmlns:a16="http://schemas.microsoft.com/office/drawing/2014/main" val="20000"/>
                    </a:ext>
                  </a:extLst>
                </a:gridCol>
                <a:gridCol w="1960825">
                  <a:extLst>
                    <a:ext uri="{9D8B030D-6E8A-4147-A177-3AD203B41FA5}">
                      <a16:colId xmlns:a16="http://schemas.microsoft.com/office/drawing/2014/main" val="20001"/>
                    </a:ext>
                  </a:extLst>
                </a:gridCol>
                <a:gridCol w="1960825">
                  <a:extLst>
                    <a:ext uri="{9D8B030D-6E8A-4147-A177-3AD203B41FA5}">
                      <a16:colId xmlns:a16="http://schemas.microsoft.com/office/drawing/2014/main" val="20002"/>
                    </a:ext>
                  </a:extLst>
                </a:gridCol>
                <a:gridCol w="1960825">
                  <a:extLst>
                    <a:ext uri="{9D8B030D-6E8A-4147-A177-3AD203B41FA5}">
                      <a16:colId xmlns:a16="http://schemas.microsoft.com/office/drawing/2014/main" val="20003"/>
                    </a:ext>
                  </a:extLst>
                </a:gridCol>
                <a:gridCol w="1960825">
                  <a:extLst>
                    <a:ext uri="{9D8B030D-6E8A-4147-A177-3AD203B41FA5}">
                      <a16:colId xmlns:a16="http://schemas.microsoft.com/office/drawing/2014/main" val="20004"/>
                    </a:ext>
                  </a:extLst>
                </a:gridCol>
              </a:tblGrid>
              <a:tr h="609600">
                <a:tc>
                  <a:txBody>
                    <a:bodyPr/>
                    <a:lstStyle/>
                    <a:p>
                      <a:pPr algn="ctr"/>
                      <a:endParaRPr lang="en-US" sz="1600" dirty="0"/>
                    </a:p>
                  </a:txBody>
                  <a:tcPr/>
                </a:tc>
                <a:tc>
                  <a:txBody>
                    <a:bodyPr/>
                    <a:lstStyle/>
                    <a:p>
                      <a:pPr algn="ctr"/>
                      <a:r>
                        <a:rPr lang="en-US" sz="1600" dirty="0"/>
                        <a:t>Application</a:t>
                      </a:r>
                      <a:br>
                        <a:rPr lang="en-US" sz="1600" dirty="0"/>
                      </a:br>
                      <a:r>
                        <a:rPr lang="en-US" sz="1600" dirty="0"/>
                        <a:t>design</a:t>
                      </a:r>
                    </a:p>
                  </a:txBody>
                  <a:tcPr/>
                </a:tc>
                <a:tc>
                  <a:txBody>
                    <a:bodyPr/>
                    <a:lstStyle/>
                    <a:p>
                      <a:pPr algn="ctr"/>
                      <a:r>
                        <a:rPr lang="en-US" sz="1600" dirty="0"/>
                        <a:t>Interaction</a:t>
                      </a:r>
                      <a:br>
                        <a:rPr lang="en-US" sz="1600" dirty="0"/>
                      </a:br>
                      <a:r>
                        <a:rPr lang="en-US" sz="1600" dirty="0"/>
                        <a:t>design</a:t>
                      </a:r>
                    </a:p>
                  </a:txBody>
                  <a:tcPr/>
                </a:tc>
                <a:tc>
                  <a:txBody>
                    <a:bodyPr/>
                    <a:lstStyle/>
                    <a:p>
                      <a:pPr algn="ctr"/>
                      <a:r>
                        <a:rPr lang="en-US" sz="1600" dirty="0"/>
                        <a:t>Architecture</a:t>
                      </a:r>
                      <a:br>
                        <a:rPr lang="en-US" sz="1600" dirty="0"/>
                      </a:br>
                      <a:r>
                        <a:rPr lang="en-US" sz="1600" dirty="0"/>
                        <a:t>design</a:t>
                      </a:r>
                    </a:p>
                  </a:txBody>
                  <a:tcPr/>
                </a:tc>
                <a:tc>
                  <a:txBody>
                    <a:bodyPr/>
                    <a:lstStyle/>
                    <a:p>
                      <a:pPr algn="ctr"/>
                      <a:r>
                        <a:rPr lang="en-US" sz="1600" dirty="0"/>
                        <a:t>Implementation</a:t>
                      </a:r>
                      <a:br>
                        <a:rPr lang="en-US" sz="1600" dirty="0"/>
                      </a:br>
                      <a:r>
                        <a:rPr lang="en-US" sz="1600" dirty="0"/>
                        <a:t>design</a:t>
                      </a:r>
                    </a:p>
                  </a:txBody>
                  <a:tcPr/>
                </a:tc>
                <a:extLst>
                  <a:ext uri="{0D108BD9-81ED-4DB2-BD59-A6C34878D82A}">
                    <a16:rowId xmlns:a16="http://schemas.microsoft.com/office/drawing/2014/main" val="10000"/>
                  </a:ext>
                </a:extLst>
              </a:tr>
              <a:tr h="1384831">
                <a:tc>
                  <a:txBody>
                    <a:bodyPr/>
                    <a:lstStyle/>
                    <a:p>
                      <a:r>
                        <a:rPr lang="en-US" sz="1600" b="1" dirty="0"/>
                        <a:t>Analysis</a:t>
                      </a:r>
                    </a:p>
                  </a:txBody>
                  <a:tcPr/>
                </a:tc>
                <a:tc>
                  <a:txBody>
                    <a:bodyPr/>
                    <a:lstStyle/>
                    <a:p>
                      <a:pPr marL="171450" indent="-171450">
                        <a:buFont typeface="Arial" pitchFamily="34" charset="0"/>
                        <a:buChar char="•"/>
                      </a:pPr>
                      <a:r>
                        <a:rPr lang="en-US" sz="1200" dirty="0"/>
                        <a:t>competitive testing</a:t>
                      </a:r>
                    </a:p>
                    <a:p>
                      <a:pPr marL="171450" indent="-171450">
                        <a:buFont typeface="Arial" pitchFamily="34" charset="0"/>
                        <a:buChar char="•"/>
                      </a:pPr>
                      <a:r>
                        <a:rPr lang="en-US" sz="1200" dirty="0"/>
                        <a:t>contextual</a:t>
                      </a:r>
                      <a:r>
                        <a:rPr lang="en-US" sz="1200" baseline="0" dirty="0"/>
                        <a:t> inquiry</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t>feature comparison</a:t>
                      </a:r>
                    </a:p>
                    <a:p>
                      <a:pPr marL="171450" indent="-171450">
                        <a:buFont typeface="Arial" pitchFamily="34" charset="0"/>
                        <a:buChar char="•"/>
                      </a:pPr>
                      <a:r>
                        <a:rPr lang="en-US" sz="1200" baseline="0" dirty="0"/>
                        <a:t>stakeholder analysis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a:t>task analysis</a:t>
                      </a: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t>critical incident technique</a:t>
                      </a:r>
                    </a:p>
                    <a:p>
                      <a:pPr marL="171450" indent="-171450">
                        <a:buFont typeface="Arial" pitchFamily="34" charset="0"/>
                        <a:buChar char="•"/>
                      </a:pPr>
                      <a:r>
                        <a:rPr lang="en-US" sz="1200" dirty="0"/>
                        <a:t>interaction logging</a:t>
                      </a:r>
                    </a:p>
                    <a:p>
                      <a:pPr marL="171450" indent="-171450">
                        <a:buFont typeface="Arial" pitchFamily="34" charset="0"/>
                        <a:buChar char="•"/>
                      </a:pPr>
                      <a:r>
                        <a:rPr lang="en-US" sz="1200" dirty="0"/>
                        <a:t>personas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t>scenarios</a:t>
                      </a:r>
                    </a:p>
                  </a:txBody>
                  <a:tcPr/>
                </a:tc>
                <a:tc>
                  <a:txBody>
                    <a:bodyPr/>
                    <a:lstStyle/>
                    <a:p>
                      <a:pPr marL="171450" indent="-171450">
                        <a:buFont typeface="Arial" pitchFamily="34" charset="0"/>
                        <a:buChar char="•"/>
                      </a:pPr>
                      <a:r>
                        <a:rPr lang="en-US" sz="1200" dirty="0"/>
                        <a:t>framework assessment</a:t>
                      </a:r>
                    </a:p>
                    <a:p>
                      <a:pPr marL="171450" indent="-171450">
                        <a:buFont typeface="Arial" pitchFamily="34" charset="0"/>
                        <a:buChar char="•"/>
                      </a:pPr>
                      <a:r>
                        <a:rPr lang="en-US" sz="1200" dirty="0"/>
                        <a:t>model-driven</a:t>
                      </a:r>
                      <a:r>
                        <a:rPr lang="en-US" sz="1200" baseline="0" dirty="0"/>
                        <a:t> engineering</a:t>
                      </a:r>
                      <a:endParaRPr lang="en-US" sz="1200" dirty="0"/>
                    </a:p>
                    <a:p>
                      <a:pPr marL="171450" indent="-171450">
                        <a:buFont typeface="Arial" pitchFamily="34" charset="0"/>
                        <a:buChar char="•"/>
                      </a:pPr>
                      <a:r>
                        <a:rPr lang="en-US" sz="1200" dirty="0"/>
                        <a:t>quality-function-deployment</a:t>
                      </a:r>
                    </a:p>
                    <a:p>
                      <a:pPr marL="171450" indent="-171450">
                        <a:buFont typeface="Arial" pitchFamily="34" charset="0"/>
                        <a:buChar char="•"/>
                      </a:pPr>
                      <a:r>
                        <a:rPr lang="en-US" sz="1200" dirty="0"/>
                        <a:t>reverse engineering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t>world modeling</a:t>
                      </a:r>
                    </a:p>
                  </a:txBody>
                  <a:tcPr/>
                </a:tc>
                <a:tc>
                  <a:txBody>
                    <a:bodyPr/>
                    <a:lstStyle/>
                    <a:p>
                      <a:pPr marL="171450" indent="-171450">
                        <a:buFont typeface="Arial" pitchFamily="34" charset="0"/>
                        <a:buChar char="•"/>
                      </a:pPr>
                      <a:r>
                        <a:rPr lang="en-US" sz="1200" baseline="0" dirty="0"/>
                        <a:t>release planning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a:t>summarization</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baseline="0" dirty="0"/>
                        <a:t>test-driven design</a:t>
                      </a:r>
                      <a:endParaRPr lang="en-US" sz="1200" b="0" dirty="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a:t>visualization</a:t>
                      </a:r>
                    </a:p>
                    <a:p>
                      <a:pPr marL="0" indent="0">
                        <a:buFont typeface="Arial" pitchFamily="34" charset="0"/>
                        <a:buNone/>
                      </a:pPr>
                      <a:endParaRPr lang="en-US" sz="1200" baseline="0" dirty="0"/>
                    </a:p>
                  </a:txBody>
                  <a:tcPr/>
                </a:tc>
                <a:extLst>
                  <a:ext uri="{0D108BD9-81ED-4DB2-BD59-A6C34878D82A}">
                    <a16:rowId xmlns:a16="http://schemas.microsoft.com/office/drawing/2014/main" val="10001"/>
                  </a:ext>
                </a:extLst>
              </a:tr>
              <a:tr h="1384831">
                <a:tc>
                  <a:txBody>
                    <a:bodyPr/>
                    <a:lstStyle/>
                    <a:p>
                      <a:r>
                        <a:rPr lang="en-US" sz="1600" b="1" dirty="0"/>
                        <a:t>Synthesis</a:t>
                      </a: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a:t>affinity diagramming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t>concept mapping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a:t>mind mapping</a:t>
                      </a:r>
                    </a:p>
                    <a:p>
                      <a:pPr marL="171450" indent="-171450">
                        <a:buFont typeface="Arial" pitchFamily="34" charset="0"/>
                        <a:buChar char="•"/>
                      </a:pPr>
                      <a:r>
                        <a:rPr lang="en-US" sz="1200" dirty="0"/>
                        <a:t>morphological</a:t>
                      </a:r>
                      <a:r>
                        <a:rPr lang="en-US" sz="1200" baseline="0" dirty="0"/>
                        <a:t> chart</a:t>
                      </a: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t>design/making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t>participatory design</a:t>
                      </a:r>
                    </a:p>
                    <a:p>
                      <a:pPr marL="171450" indent="-171450">
                        <a:buFont typeface="Arial" pitchFamily="34" charset="0"/>
                        <a:buChar char="•"/>
                      </a:pPr>
                      <a:r>
                        <a:rPr lang="en-US" sz="1200" dirty="0">
                          <a:solidFill>
                            <a:schemeClr val="tx1"/>
                          </a:solidFill>
                        </a:rPr>
                        <a:t>prototyping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t>storyboarding</a:t>
                      </a:r>
                    </a:p>
                    <a:p>
                      <a:pPr marL="0" indent="0">
                        <a:buFont typeface="Arial" pitchFamily="34" charset="0"/>
                        <a:buNone/>
                      </a:pPr>
                      <a:endParaRPr lang="en-US" sz="1200" dirty="0"/>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t>architectural </a:t>
                      </a:r>
                      <a:r>
                        <a:rPr lang="en-US" sz="1200" baseline="0" dirty="0"/>
                        <a:t>styles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t>generative programming</a:t>
                      </a:r>
                      <a:endParaRPr lang="en-US" sz="1200" baseline="0" dirty="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a:t>component reuse</a:t>
                      </a:r>
                      <a:endParaRPr lang="en-US" sz="1200" dirty="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a:t>decomposition</a:t>
                      </a: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t>pair programming</a:t>
                      </a:r>
                    </a:p>
                    <a:p>
                      <a:pPr marL="171450" indent="-171450">
                        <a:buFont typeface="Arial" pitchFamily="34" charset="0"/>
                        <a:buChar char="•"/>
                      </a:pPr>
                      <a:r>
                        <a:rPr lang="en-US" sz="1200" dirty="0"/>
                        <a:t>refactoring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t>search</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t>software patterns</a:t>
                      </a:r>
                    </a:p>
                  </a:txBody>
                  <a:tcPr/>
                </a:tc>
                <a:extLst>
                  <a:ext uri="{0D108BD9-81ED-4DB2-BD59-A6C34878D82A}">
                    <a16:rowId xmlns:a16="http://schemas.microsoft.com/office/drawing/2014/main" val="10002"/>
                  </a:ext>
                </a:extLst>
              </a:tr>
              <a:tr h="1384831">
                <a:tc>
                  <a:txBody>
                    <a:bodyPr/>
                    <a:lstStyle/>
                    <a:p>
                      <a:r>
                        <a:rPr lang="en-US" sz="1600" b="1" dirty="0"/>
                        <a:t>Evaluation</a:t>
                      </a:r>
                    </a:p>
                  </a:txBody>
                  <a:tcPr/>
                </a:tc>
                <a:tc>
                  <a:txBody>
                    <a:bodyPr/>
                    <a:lstStyle/>
                    <a:p>
                      <a:pPr marL="171450" indent="-171450">
                        <a:buFont typeface="Arial" pitchFamily="34" charset="0"/>
                        <a:buChar char="•"/>
                      </a:pPr>
                      <a:r>
                        <a:rPr lang="en-US" sz="1200" dirty="0"/>
                        <a:t>requirements review</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t>role playing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t>wizard of </a:t>
                      </a:r>
                      <a:r>
                        <a:rPr lang="en-US" sz="1200" dirty="0" err="1"/>
                        <a:t>oz</a:t>
                      </a:r>
                      <a:endParaRPr lang="en-US" sz="1200" dirty="0"/>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t>cognitive walkthrough</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t>evaluative research</a:t>
                      </a:r>
                    </a:p>
                    <a:p>
                      <a:pPr marL="171450" indent="-171450">
                        <a:buFont typeface="Arial" pitchFamily="34" charset="0"/>
                        <a:buChar char="•"/>
                      </a:pPr>
                      <a:r>
                        <a:rPr lang="en-US" sz="1200" dirty="0">
                          <a:solidFill>
                            <a:srgbClr val="FF0000"/>
                          </a:solidFill>
                        </a:rPr>
                        <a:t>heuristic evaluation</a:t>
                      </a:r>
                    </a:p>
                    <a:p>
                      <a:pPr marL="171450" indent="-171450">
                        <a:buFont typeface="Arial" pitchFamily="34" charset="0"/>
                        <a:buChar char="•"/>
                      </a:pPr>
                      <a:r>
                        <a:rPr lang="en-US" sz="1200" dirty="0"/>
                        <a:t>think-aloud</a:t>
                      </a:r>
                      <a:r>
                        <a:rPr lang="en-US" sz="1200" baseline="0" dirty="0"/>
                        <a:t> protocol</a:t>
                      </a:r>
                      <a:endParaRPr lang="en-US" sz="1200" dirty="0"/>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t>formal verification</a:t>
                      </a:r>
                    </a:p>
                    <a:p>
                      <a:pPr marL="171450" indent="-171450">
                        <a:buFont typeface="Arial" pitchFamily="34" charset="0"/>
                        <a:buChar char="•"/>
                      </a:pPr>
                      <a:r>
                        <a:rPr lang="en-US" sz="1200" dirty="0"/>
                        <a:t>simulation</a:t>
                      </a:r>
                    </a:p>
                    <a:p>
                      <a:pPr marL="171450" indent="-171450">
                        <a:buFont typeface="Arial" pitchFamily="34" charset="0"/>
                        <a:buChar char="•"/>
                      </a:pPr>
                      <a:r>
                        <a:rPr lang="en-US" sz="1200" dirty="0"/>
                        <a:t>weighted objectives</a:t>
                      </a: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t>correctness proofs</a:t>
                      </a:r>
                    </a:p>
                    <a:p>
                      <a:pPr marL="171450" indent="-171450">
                        <a:buFont typeface="Arial" pitchFamily="34" charset="0"/>
                        <a:buChar char="•"/>
                      </a:pPr>
                      <a:r>
                        <a:rPr lang="en-US" sz="1200" dirty="0"/>
                        <a:t>inspections/reviews</a:t>
                      </a:r>
                    </a:p>
                    <a:p>
                      <a:pPr marL="171450" indent="-171450">
                        <a:buFont typeface="Arial" pitchFamily="34" charset="0"/>
                        <a:buChar char="•"/>
                      </a:pPr>
                      <a:r>
                        <a:rPr lang="en-US" sz="1200" dirty="0"/>
                        <a:t>parallel deployment</a:t>
                      </a:r>
                    </a:p>
                    <a:p>
                      <a:pPr marL="171450" indent="-171450">
                        <a:buFont typeface="Arial" pitchFamily="34" charset="0"/>
                        <a:buChar char="•"/>
                      </a:pPr>
                      <a:r>
                        <a:rPr lang="en-US" sz="1200" dirty="0"/>
                        <a:t>testing</a:t>
                      </a:r>
                    </a:p>
                  </a:txBody>
                  <a:tcPr/>
                </a:tc>
                <a:extLst>
                  <a:ext uri="{0D108BD9-81ED-4DB2-BD59-A6C34878D82A}">
                    <a16:rowId xmlns:a16="http://schemas.microsoft.com/office/drawing/2014/main" val="10003"/>
                  </a:ext>
                </a:extLst>
              </a:tr>
            </a:tbl>
          </a:graphicData>
        </a:graphic>
      </p:graphicFrame>
      <p:sp>
        <p:nvSpPr>
          <p:cNvPr id="2" name="Title 1"/>
          <p:cNvSpPr>
            <a:spLocks noGrp="1"/>
          </p:cNvSpPr>
          <p:nvPr>
            <p:ph type="title"/>
          </p:nvPr>
        </p:nvSpPr>
        <p:spPr/>
        <p:txBody>
          <a:bodyPr/>
          <a:lstStyle/>
          <a:p>
            <a:r>
              <a:rPr lang="en-US"/>
              <a:t>Software design </a:t>
            </a:r>
            <a:r>
              <a:rPr lang="en-US" dirty="0"/>
              <a:t>methods</a:t>
            </a:r>
          </a:p>
        </p:txBody>
      </p:sp>
      <p:sp>
        <p:nvSpPr>
          <p:cNvPr id="5" name="Rectangle 4"/>
          <p:cNvSpPr/>
          <p:nvPr/>
        </p:nvSpPr>
        <p:spPr>
          <a:xfrm>
            <a:off x="3152694" y="4683980"/>
            <a:ext cx="1929994" cy="1371600"/>
          </a:xfrm>
          <a:prstGeom prst="rect">
            <a:avLst/>
          </a:prstGeom>
          <a:noFill/>
          <a:ln>
            <a:solidFill>
              <a:srgbClr val="F32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7323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Heuristic evaluation</a:t>
            </a:r>
          </a:p>
        </p:txBody>
      </p:sp>
      <p:sp>
        <p:nvSpPr>
          <p:cNvPr id="3" name="Content Placeholder 2"/>
          <p:cNvSpPr>
            <a:spLocks noGrp="1"/>
          </p:cNvSpPr>
          <p:nvPr>
            <p:ph sz="half" idx="1"/>
          </p:nvPr>
        </p:nvSpPr>
        <p:spPr/>
        <p:txBody>
          <a:bodyPr/>
          <a:lstStyle/>
          <a:p>
            <a:r>
              <a:rPr lang="en-US" dirty="0"/>
              <a:t>Heuristic evaluation is the process of assessing a user interface against a standard set of criteria</a:t>
            </a:r>
          </a:p>
          <a:p>
            <a:endParaRPr lang="en-US" dirty="0"/>
          </a:p>
        </p:txBody>
      </p:sp>
      <p:pic>
        <p:nvPicPr>
          <p:cNvPr id="1026" name="Picture 2" descr="http://uxcentered.files.wordpress.com/2009/12/heuristics_points2.png?w=5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7698" y="2703445"/>
            <a:ext cx="4857750" cy="3667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61606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a:t>
            </a:r>
          </a:p>
        </p:txBody>
      </p:sp>
      <p:sp>
        <p:nvSpPr>
          <p:cNvPr id="3" name="Content Placeholder 2"/>
          <p:cNvSpPr>
            <a:spLocks noGrp="1"/>
          </p:cNvSpPr>
          <p:nvPr>
            <p:ph idx="1"/>
          </p:nvPr>
        </p:nvSpPr>
        <p:spPr/>
        <p:txBody>
          <a:bodyPr>
            <a:normAutofit lnSpcReduction="10000"/>
          </a:bodyPr>
          <a:lstStyle/>
          <a:p>
            <a:r>
              <a:rPr lang="en-US" dirty="0"/>
              <a:t>Choose heuristics</a:t>
            </a:r>
          </a:p>
          <a:p>
            <a:endParaRPr lang="en-US" dirty="0"/>
          </a:p>
          <a:p>
            <a:r>
              <a:rPr lang="en-US" dirty="0"/>
              <a:t>Choose evaluators</a:t>
            </a:r>
          </a:p>
          <a:p>
            <a:endParaRPr lang="en-US" dirty="0"/>
          </a:p>
          <a:p>
            <a:r>
              <a:rPr lang="en-US" dirty="0"/>
              <a:t>Identify goal of the interface</a:t>
            </a:r>
          </a:p>
          <a:p>
            <a:endParaRPr lang="en-US" dirty="0"/>
          </a:p>
          <a:p>
            <a:r>
              <a:rPr lang="en-US" dirty="0"/>
              <a:t>Define a set of representative tasks</a:t>
            </a:r>
          </a:p>
          <a:p>
            <a:endParaRPr lang="en-US" dirty="0"/>
          </a:p>
          <a:p>
            <a:r>
              <a:rPr lang="en-US" dirty="0"/>
              <a:t>Perform tasks</a:t>
            </a:r>
          </a:p>
          <a:p>
            <a:endParaRPr lang="en-US" dirty="0"/>
          </a:p>
          <a:p>
            <a:r>
              <a:rPr lang="en-US" dirty="0"/>
              <a:t>Tabulate results</a:t>
            </a:r>
          </a:p>
          <a:p>
            <a:endParaRPr lang="en-US" dirty="0"/>
          </a:p>
          <a:p>
            <a:endParaRPr lang="en-US" dirty="0"/>
          </a:p>
          <a:p>
            <a:endParaRPr lang="en-US" dirty="0"/>
          </a:p>
          <a:p>
            <a:pPr lvl="1"/>
            <a:endParaRPr lang="en-US" dirty="0"/>
          </a:p>
          <a:p>
            <a:pPr lvl="1"/>
            <a:endParaRPr lang="en-US" dirty="0"/>
          </a:p>
          <a:p>
            <a:endParaRPr lang="en-US" dirty="0"/>
          </a:p>
          <a:p>
            <a:endParaRPr lang="en-US" dirty="0"/>
          </a:p>
          <a:p>
            <a:endParaRPr lang="en-US" dirty="0"/>
          </a:p>
          <a:p>
            <a:endParaRPr lang="en-US" dirty="0"/>
          </a:p>
          <a:p>
            <a:pPr lvl="1"/>
            <a:endParaRPr lang="en-US" dirty="0"/>
          </a:p>
        </p:txBody>
      </p:sp>
    </p:spTree>
    <p:extLst>
      <p:ext uri="{BB962C8B-B14F-4D97-AF65-F5344CB8AC3E}">
        <p14:creationId xmlns:p14="http://schemas.microsoft.com/office/powerpoint/2010/main" val="23463380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choose heuristics</a:t>
            </a:r>
          </a:p>
        </p:txBody>
      </p:sp>
      <p:sp>
        <p:nvSpPr>
          <p:cNvPr id="3" name="Content Placeholder 2"/>
          <p:cNvSpPr>
            <a:spLocks noGrp="1"/>
          </p:cNvSpPr>
          <p:nvPr>
            <p:ph sz="half" idx="1"/>
          </p:nvPr>
        </p:nvSpPr>
        <p:spPr/>
        <p:txBody>
          <a:bodyPr>
            <a:normAutofit/>
          </a:bodyPr>
          <a:lstStyle/>
          <a:p>
            <a:r>
              <a:rPr lang="en-US" dirty="0"/>
              <a:t>Nielsen’s heuristics of user interface design</a:t>
            </a:r>
          </a:p>
          <a:p>
            <a:pPr lvl="1"/>
            <a:endParaRPr lang="en-US" dirty="0"/>
          </a:p>
          <a:p>
            <a:r>
              <a:rPr lang="en-US" dirty="0"/>
              <a:t>Gerhardt-</a:t>
            </a:r>
            <a:r>
              <a:rPr lang="en-US" dirty="0" err="1"/>
              <a:t>Powals</a:t>
            </a:r>
            <a:r>
              <a:rPr lang="en-US" dirty="0"/>
              <a:t>’ cognitive engineering principles</a:t>
            </a:r>
          </a:p>
          <a:p>
            <a:endParaRPr lang="en-US" dirty="0"/>
          </a:p>
          <a:p>
            <a:r>
              <a:rPr lang="en-US" dirty="0"/>
              <a:t>Standards</a:t>
            </a:r>
          </a:p>
          <a:p>
            <a:pPr lvl="1"/>
            <a:r>
              <a:rPr lang="en-US" dirty="0"/>
              <a:t>accessibility</a:t>
            </a:r>
          </a:p>
          <a:p>
            <a:pPr lvl="1"/>
            <a:r>
              <a:rPr lang="en-US" dirty="0"/>
              <a:t>responsive design</a:t>
            </a:r>
          </a:p>
          <a:p>
            <a:pPr lvl="1"/>
            <a:r>
              <a:rPr lang="en-US" dirty="0"/>
              <a:t>color guides</a:t>
            </a:r>
          </a:p>
          <a:p>
            <a:pPr lvl="1"/>
            <a:endParaRPr lang="en-US" dirty="0"/>
          </a:p>
          <a:p>
            <a:r>
              <a:rPr lang="en-US" dirty="0"/>
              <a:t>Internal, company guidelines</a:t>
            </a:r>
          </a:p>
          <a:p>
            <a:pPr lvl="1"/>
            <a:endParaRPr lang="en-US" dirty="0"/>
          </a:p>
          <a:p>
            <a:endParaRPr lang="en-US" dirty="0"/>
          </a:p>
          <a:p>
            <a:endParaRPr lang="en-US" dirty="0"/>
          </a:p>
          <a:p>
            <a:endParaRPr lang="en-US" dirty="0"/>
          </a:p>
        </p:txBody>
      </p:sp>
    </p:spTree>
    <p:extLst>
      <p:ext uri="{BB962C8B-B14F-4D97-AF65-F5344CB8AC3E}">
        <p14:creationId xmlns:p14="http://schemas.microsoft.com/office/powerpoint/2010/main" val="24176336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choose evaluators</a:t>
            </a:r>
          </a:p>
        </p:txBody>
      </p:sp>
      <p:sp>
        <p:nvSpPr>
          <p:cNvPr id="3" name="Content Placeholder 2"/>
          <p:cNvSpPr>
            <a:spLocks noGrp="1"/>
          </p:cNvSpPr>
          <p:nvPr>
            <p:ph sz="half" idx="1"/>
          </p:nvPr>
        </p:nvSpPr>
        <p:spPr/>
        <p:txBody>
          <a:bodyPr>
            <a:normAutofit/>
          </a:bodyPr>
          <a:lstStyle/>
          <a:p>
            <a:r>
              <a:rPr lang="en-US" dirty="0"/>
              <a:t>Choose the number of evaluators</a:t>
            </a:r>
          </a:p>
          <a:p>
            <a:pPr lvl="1"/>
            <a:r>
              <a:rPr lang="en-US" dirty="0"/>
              <a:t>typically three to five</a:t>
            </a:r>
          </a:p>
          <a:p>
            <a:pPr lvl="1"/>
            <a:endParaRPr lang="en-US" dirty="0"/>
          </a:p>
          <a:p>
            <a:r>
              <a:rPr lang="en-US" dirty="0"/>
              <a:t>Choose required background</a:t>
            </a:r>
          </a:p>
          <a:p>
            <a:pPr lvl="1"/>
            <a:r>
              <a:rPr lang="en-US" dirty="0"/>
              <a:t>ideally, user interface experts</a:t>
            </a:r>
          </a:p>
          <a:p>
            <a:pPr lvl="1"/>
            <a:r>
              <a:rPr lang="en-US" dirty="0"/>
              <a:t>ideally, complementary skills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065929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09D87-CCFF-43D1-A7BA-86BA492FCDCA}"/>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4C92555A-60EC-4C0B-B9FF-D5A3E21822C0}"/>
              </a:ext>
            </a:extLst>
          </p:cNvPr>
          <p:cNvSpPr>
            <a:spLocks noGrp="1"/>
          </p:cNvSpPr>
          <p:nvPr>
            <p:ph sz="half" idx="1"/>
          </p:nvPr>
        </p:nvSpPr>
        <p:spPr/>
        <p:txBody>
          <a:bodyPr/>
          <a:lstStyle/>
          <a:p>
            <a:r>
              <a:rPr lang="en-US" dirty="0"/>
              <a:t>No class Wednesday (</a:t>
            </a:r>
            <a:r>
              <a:rPr lang="en-US"/>
              <a:t>Andre traveling)</a:t>
            </a:r>
          </a:p>
        </p:txBody>
      </p:sp>
    </p:spTree>
    <p:extLst>
      <p:ext uri="{BB962C8B-B14F-4D97-AF65-F5344CB8AC3E}">
        <p14:creationId xmlns:p14="http://schemas.microsoft.com/office/powerpoint/2010/main" val="16020176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 identify goal of the interface</a:t>
            </a:r>
            <a:endParaRPr lang="en-US" dirty="0"/>
          </a:p>
        </p:txBody>
      </p:sp>
      <p:sp>
        <p:nvSpPr>
          <p:cNvPr id="3" name="Content Placeholder 2"/>
          <p:cNvSpPr>
            <a:spLocks noGrp="1"/>
          </p:cNvSpPr>
          <p:nvPr>
            <p:ph sz="half" idx="1"/>
          </p:nvPr>
        </p:nvSpPr>
        <p:spPr/>
        <p:txBody>
          <a:bodyPr/>
          <a:lstStyle/>
          <a:p>
            <a:r>
              <a:rPr lang="en-US" dirty="0"/>
              <a:t>The goal of the interface is to both make it possible for individuals to quickly find and order the book they need and for individuals to explore the richness of the collection that is available</a:t>
            </a:r>
          </a:p>
          <a:p>
            <a:endParaRPr lang="en-US" dirty="0"/>
          </a:p>
          <a:p>
            <a:r>
              <a:rPr lang="en-US" dirty="0"/>
              <a:t>The goal of the interface is to allow doctors to easily order the right prescription for their patients while at the same time minimizing the number of wrong prescriptions being ordered</a:t>
            </a:r>
          </a:p>
          <a:p>
            <a:endParaRPr lang="en-US" dirty="0"/>
          </a:p>
        </p:txBody>
      </p:sp>
    </p:spTree>
    <p:extLst>
      <p:ext uri="{BB962C8B-B14F-4D97-AF65-F5344CB8AC3E}">
        <p14:creationId xmlns:p14="http://schemas.microsoft.com/office/powerpoint/2010/main" val="6000916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define a set of representative tasks</a:t>
            </a:r>
          </a:p>
        </p:txBody>
      </p:sp>
      <p:sp>
        <p:nvSpPr>
          <p:cNvPr id="3" name="Content Placeholder 2"/>
          <p:cNvSpPr>
            <a:spLocks noGrp="1"/>
          </p:cNvSpPr>
          <p:nvPr>
            <p:ph sz="half" idx="1"/>
          </p:nvPr>
        </p:nvSpPr>
        <p:spPr/>
        <p:txBody>
          <a:bodyPr>
            <a:normAutofit fontScale="92500" lnSpcReduction="10000"/>
          </a:bodyPr>
          <a:lstStyle/>
          <a:p>
            <a:r>
              <a:rPr lang="en-US" dirty="0"/>
              <a:t>Find the book ‘Software Designers in Action’ and order it</a:t>
            </a:r>
          </a:p>
          <a:p>
            <a:endParaRPr lang="en-US" dirty="0"/>
          </a:p>
          <a:p>
            <a:r>
              <a:rPr lang="en-US" dirty="0"/>
              <a:t>Find five books that are similar to this book, and choose the book that is most similar</a:t>
            </a:r>
          </a:p>
          <a:p>
            <a:endParaRPr lang="en-US" dirty="0"/>
          </a:p>
          <a:p>
            <a:r>
              <a:rPr lang="en-US" dirty="0"/>
              <a:t>Post a review of this book</a:t>
            </a:r>
          </a:p>
          <a:p>
            <a:endParaRPr lang="en-US" dirty="0"/>
          </a:p>
          <a:p>
            <a:r>
              <a:rPr lang="en-US" dirty="0"/>
              <a:t>Order a prescription for patient X consisting of 20 pills of penicillin, at a dosage of 250mg, 2 pills per day</a:t>
            </a:r>
          </a:p>
          <a:p>
            <a:endParaRPr lang="en-US" dirty="0"/>
          </a:p>
          <a:p>
            <a:r>
              <a:rPr lang="en-US" dirty="0"/>
              <a:t>Change the prescription for patient X to 10 pills at a dosage of 500mg, 1 pill a day </a:t>
            </a:r>
          </a:p>
        </p:txBody>
      </p:sp>
    </p:spTree>
    <p:extLst>
      <p:ext uri="{BB962C8B-B14F-4D97-AF65-F5344CB8AC3E}">
        <p14:creationId xmlns:p14="http://schemas.microsoft.com/office/powerpoint/2010/main" val="630419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perform the tasks</a:t>
            </a:r>
          </a:p>
        </p:txBody>
      </p:sp>
      <p:sp>
        <p:nvSpPr>
          <p:cNvPr id="3" name="Content Placeholder 2"/>
          <p:cNvSpPr>
            <a:spLocks noGrp="1"/>
          </p:cNvSpPr>
          <p:nvPr>
            <p:ph sz="half" idx="1"/>
          </p:nvPr>
        </p:nvSpPr>
        <p:spPr/>
        <p:txBody>
          <a:bodyPr/>
          <a:lstStyle/>
          <a:p>
            <a:r>
              <a:rPr lang="en-US" dirty="0"/>
              <a:t>Each evaluator performs the set of tasks on their own and, per tasks, and ranks how the interface supports the task in terms of the heuristics</a:t>
            </a:r>
          </a:p>
        </p:txBody>
      </p:sp>
    </p:spTree>
    <p:extLst>
      <p:ext uri="{BB962C8B-B14F-4D97-AF65-F5344CB8AC3E}">
        <p14:creationId xmlns:p14="http://schemas.microsoft.com/office/powerpoint/2010/main" val="2804416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 tabulate results</a:t>
            </a:r>
          </a:p>
        </p:txBody>
      </p:sp>
      <p:pic>
        <p:nvPicPr>
          <p:cNvPr id="2050" name="Picture 2" descr="http://www.jzhangjz.info/sites/default/files/heuristic%20matrix.png?slideshow=true&amp;slideshowAuto=true&amp;slideshowSpeed=4000&amp;speed=350&amp;transition=elast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162984"/>
            <a:ext cx="5888603" cy="51616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96763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Typical notation: table</a:t>
            </a:r>
          </a:p>
        </p:txBody>
      </p:sp>
      <p:pic>
        <p:nvPicPr>
          <p:cNvPr id="5" name="Picture 2" descr="http://www.jzhangjz.info/sites/default/files/heuristic%20matrix.png?slideshow=true&amp;slideshowAuto=true&amp;slideshowSpeed=4000&amp;speed=350&amp;transition=elast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162984"/>
            <a:ext cx="5888603" cy="51616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84585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Criteria for successful use</a:t>
            </a:r>
          </a:p>
        </p:txBody>
      </p:sp>
      <p:sp>
        <p:nvSpPr>
          <p:cNvPr id="3" name="Content Placeholder 2"/>
          <p:cNvSpPr>
            <a:spLocks noGrp="1"/>
          </p:cNvSpPr>
          <p:nvPr>
            <p:ph idx="1"/>
          </p:nvPr>
        </p:nvSpPr>
        <p:spPr/>
        <p:txBody>
          <a:bodyPr>
            <a:normAutofit/>
          </a:bodyPr>
          <a:lstStyle/>
          <a:p>
            <a:r>
              <a:rPr lang="en-US" dirty="0"/>
              <a:t>The evaluators must be well-versed in the heuristics</a:t>
            </a:r>
          </a:p>
          <a:p>
            <a:endParaRPr lang="en-US" dirty="0"/>
          </a:p>
          <a:p>
            <a:r>
              <a:rPr lang="en-US" dirty="0"/>
              <a:t>Application of multiple evaluators</a:t>
            </a:r>
          </a:p>
          <a:p>
            <a:endParaRPr lang="en-US" dirty="0"/>
          </a:p>
          <a:p>
            <a:r>
              <a:rPr lang="en-US" dirty="0"/>
              <a:t>Requires attention to detail</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9156961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Strengths and weaknesses</a:t>
            </a:r>
          </a:p>
        </p:txBody>
      </p:sp>
      <p:sp>
        <p:nvSpPr>
          <p:cNvPr id="4" name="Text Placeholder 3"/>
          <p:cNvSpPr>
            <a:spLocks noGrp="1"/>
          </p:cNvSpPr>
          <p:nvPr>
            <p:ph type="body" idx="1"/>
          </p:nvPr>
        </p:nvSpPr>
        <p:spPr/>
        <p:txBody>
          <a:bodyPr/>
          <a:lstStyle/>
          <a:p>
            <a:r>
              <a:rPr lang="en-US" sz="2400" dirty="0">
                <a:solidFill>
                  <a:srgbClr val="F32200"/>
                </a:solidFill>
              </a:rPr>
              <a:t>Strengths</a:t>
            </a:r>
          </a:p>
        </p:txBody>
      </p:sp>
      <p:sp>
        <p:nvSpPr>
          <p:cNvPr id="5" name="Content Placeholder 4"/>
          <p:cNvSpPr>
            <a:spLocks noGrp="1"/>
          </p:cNvSpPr>
          <p:nvPr>
            <p:ph sz="half" idx="2"/>
          </p:nvPr>
        </p:nvSpPr>
        <p:spPr/>
        <p:txBody>
          <a:bodyPr>
            <a:normAutofit/>
          </a:bodyPr>
          <a:lstStyle/>
          <a:p>
            <a:r>
              <a:rPr lang="en-US" dirty="0"/>
              <a:t>Is based on best practices</a:t>
            </a:r>
          </a:p>
          <a:p>
            <a:r>
              <a:rPr lang="en-US" dirty="0"/>
              <a:t>Useful to iron out problems before testing with real users</a:t>
            </a:r>
          </a:p>
          <a:p>
            <a:r>
              <a:rPr lang="en-US" dirty="0"/>
              <a:t>Can be performed relatively quickly</a:t>
            </a:r>
          </a:p>
          <a:p>
            <a:r>
              <a:rPr lang="en-US" dirty="0"/>
              <a:t>Can be used on early design artifacts</a:t>
            </a:r>
          </a:p>
          <a:p>
            <a:r>
              <a:rPr lang="en-US" dirty="0"/>
              <a:t>Result sharing improves design practice</a:t>
            </a:r>
          </a:p>
          <a:p>
            <a:endParaRPr lang="en-US" dirty="0"/>
          </a:p>
          <a:p>
            <a:endParaRPr lang="en-US" dirty="0"/>
          </a:p>
          <a:p>
            <a:endParaRPr lang="en-US" dirty="0"/>
          </a:p>
        </p:txBody>
      </p:sp>
      <p:sp>
        <p:nvSpPr>
          <p:cNvPr id="6" name="Text Placeholder 5"/>
          <p:cNvSpPr>
            <a:spLocks noGrp="1"/>
          </p:cNvSpPr>
          <p:nvPr>
            <p:ph type="body" sz="quarter" idx="3"/>
          </p:nvPr>
        </p:nvSpPr>
        <p:spPr/>
        <p:txBody>
          <a:bodyPr>
            <a:normAutofit/>
          </a:bodyPr>
          <a:lstStyle/>
          <a:p>
            <a:r>
              <a:rPr lang="en-US" sz="2400" dirty="0">
                <a:solidFill>
                  <a:srgbClr val="F32200"/>
                </a:solidFill>
              </a:rPr>
              <a:t>Weaknesses</a:t>
            </a:r>
          </a:p>
        </p:txBody>
      </p:sp>
      <p:sp>
        <p:nvSpPr>
          <p:cNvPr id="7" name="Content Placeholder 6"/>
          <p:cNvSpPr>
            <a:spLocks noGrp="1"/>
          </p:cNvSpPr>
          <p:nvPr>
            <p:ph sz="quarter" idx="4"/>
          </p:nvPr>
        </p:nvSpPr>
        <p:spPr/>
        <p:txBody>
          <a:bodyPr>
            <a:normAutofit/>
          </a:bodyPr>
          <a:lstStyle/>
          <a:p>
            <a:r>
              <a:rPr lang="en-US" dirty="0"/>
              <a:t>Focuses on problems, does not identify opportunities</a:t>
            </a:r>
          </a:p>
          <a:p>
            <a:r>
              <a:rPr lang="en-US" dirty="0"/>
              <a:t>Will not uncover all problems, because of a focus on a given set of heuristics</a:t>
            </a:r>
          </a:p>
          <a:p>
            <a:endParaRPr lang="en-US" dirty="0"/>
          </a:p>
        </p:txBody>
      </p:sp>
    </p:spTree>
    <p:extLst>
      <p:ext uri="{BB962C8B-B14F-4D97-AF65-F5344CB8AC3E}">
        <p14:creationId xmlns:p14="http://schemas.microsoft.com/office/powerpoint/2010/main" val="41855282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Variants</a:t>
            </a:r>
          </a:p>
        </p:txBody>
      </p:sp>
      <p:sp>
        <p:nvSpPr>
          <p:cNvPr id="7" name="Content Placeholder 6"/>
          <p:cNvSpPr>
            <a:spLocks noGrp="1"/>
          </p:cNvSpPr>
          <p:nvPr>
            <p:ph sz="half" idx="1"/>
          </p:nvPr>
        </p:nvSpPr>
        <p:spPr/>
        <p:txBody>
          <a:bodyPr/>
          <a:lstStyle/>
          <a:p>
            <a:r>
              <a:rPr lang="en-US" dirty="0"/>
              <a:t>Cognitive walkthrough</a:t>
            </a:r>
          </a:p>
        </p:txBody>
      </p:sp>
    </p:spTree>
    <p:extLst>
      <p:ext uri="{BB962C8B-B14F-4D97-AF65-F5344CB8AC3E}">
        <p14:creationId xmlns:p14="http://schemas.microsoft.com/office/powerpoint/2010/main" val="12552812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24BB3-7995-4405-91C0-D2C3333AE1D4}"/>
              </a:ext>
            </a:extLst>
          </p:cNvPr>
          <p:cNvSpPr>
            <a:spLocks noGrp="1"/>
          </p:cNvSpPr>
          <p:nvPr>
            <p:ph type="title"/>
          </p:nvPr>
        </p:nvSpPr>
        <p:spPr/>
        <p:txBody>
          <a:bodyPr/>
          <a:lstStyle/>
          <a:p>
            <a:r>
              <a:rPr lang="en-US" dirty="0"/>
              <a:t>Nielsen’s Heuristics of User Interface Design </a:t>
            </a:r>
          </a:p>
        </p:txBody>
      </p:sp>
      <p:sp>
        <p:nvSpPr>
          <p:cNvPr id="3" name="Content Placeholder 2">
            <a:extLst>
              <a:ext uri="{FF2B5EF4-FFF2-40B4-BE49-F238E27FC236}">
                <a16:creationId xmlns:a16="http://schemas.microsoft.com/office/drawing/2014/main" id="{E5D62D04-AD2B-4C9B-8379-E9FB16F41D36}"/>
              </a:ext>
            </a:extLst>
          </p:cNvPr>
          <p:cNvSpPr>
            <a:spLocks noGrp="1"/>
          </p:cNvSpPr>
          <p:nvPr>
            <p:ph sz="half" idx="1"/>
          </p:nvPr>
        </p:nvSpPr>
        <p:spPr/>
        <p:txBody>
          <a:bodyPr/>
          <a:lstStyle/>
          <a:p>
            <a:r>
              <a:rPr lang="en-US" dirty="0"/>
              <a:t>(handout)</a:t>
            </a:r>
          </a:p>
        </p:txBody>
      </p:sp>
    </p:spTree>
    <p:extLst>
      <p:ext uri="{BB962C8B-B14F-4D97-AF65-F5344CB8AC3E}">
        <p14:creationId xmlns:p14="http://schemas.microsoft.com/office/powerpoint/2010/main" val="4119610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lecture</a:t>
            </a:r>
          </a:p>
        </p:txBody>
      </p:sp>
      <p:sp>
        <p:nvSpPr>
          <p:cNvPr id="3" name="Content Placeholder 2"/>
          <p:cNvSpPr>
            <a:spLocks noGrp="1"/>
          </p:cNvSpPr>
          <p:nvPr>
            <p:ph sz="half" idx="1"/>
          </p:nvPr>
        </p:nvSpPr>
        <p:spPr/>
        <p:txBody>
          <a:bodyPr>
            <a:normAutofit/>
          </a:bodyPr>
          <a:lstStyle/>
          <a:p>
            <a:r>
              <a:rPr lang="en-US" dirty="0"/>
              <a:t>Design studio 3</a:t>
            </a:r>
          </a:p>
          <a:p>
            <a:endParaRPr lang="en-US" dirty="0"/>
          </a:p>
          <a:p>
            <a:r>
              <a:rPr lang="en-US" dirty="0"/>
              <a:t>Design methods</a:t>
            </a:r>
          </a:p>
          <a:p>
            <a:endParaRPr lang="en-US" dirty="0"/>
          </a:p>
        </p:txBody>
      </p:sp>
    </p:spTree>
    <p:extLst>
      <p:ext uri="{BB962C8B-B14F-4D97-AF65-F5344CB8AC3E}">
        <p14:creationId xmlns:p14="http://schemas.microsoft.com/office/powerpoint/2010/main" val="1258779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447F1-5853-4955-9CD6-089741E2B76E}"/>
              </a:ext>
            </a:extLst>
          </p:cNvPr>
          <p:cNvSpPr>
            <a:spLocks noGrp="1"/>
          </p:cNvSpPr>
          <p:nvPr>
            <p:ph type="title"/>
          </p:nvPr>
        </p:nvSpPr>
        <p:spPr/>
        <p:txBody>
          <a:bodyPr/>
          <a:lstStyle/>
          <a:p>
            <a:r>
              <a:rPr lang="en-US" dirty="0"/>
              <a:t>Design studio 3</a:t>
            </a:r>
          </a:p>
        </p:txBody>
      </p:sp>
      <p:sp>
        <p:nvSpPr>
          <p:cNvPr id="3" name="Content Placeholder 2">
            <a:extLst>
              <a:ext uri="{FF2B5EF4-FFF2-40B4-BE49-F238E27FC236}">
                <a16:creationId xmlns:a16="http://schemas.microsoft.com/office/drawing/2014/main" id="{8B5AC264-834E-4A84-A509-9DEAB06A4A1A}"/>
              </a:ext>
            </a:extLst>
          </p:cNvPr>
          <p:cNvSpPr>
            <a:spLocks noGrp="1"/>
          </p:cNvSpPr>
          <p:nvPr>
            <p:ph sz="half" idx="1"/>
          </p:nvPr>
        </p:nvSpPr>
        <p:spPr/>
        <p:txBody>
          <a:bodyPr/>
          <a:lstStyle/>
          <a:p>
            <a:r>
              <a:rPr lang="en-US" dirty="0"/>
              <a:t>Questions?</a:t>
            </a:r>
          </a:p>
        </p:txBody>
      </p:sp>
    </p:spTree>
    <p:extLst>
      <p:ext uri="{BB962C8B-B14F-4D97-AF65-F5344CB8AC3E}">
        <p14:creationId xmlns:p14="http://schemas.microsoft.com/office/powerpoint/2010/main" val="3940517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p:cNvGraphicFramePr>
          <p:nvPr>
            <p:extLst/>
          </p:nvPr>
        </p:nvGraphicFramePr>
        <p:xfrm>
          <a:off x="108004" y="1295400"/>
          <a:ext cx="8915400" cy="4764093"/>
        </p:xfrm>
        <a:graphic>
          <a:graphicData uri="http://schemas.openxmlformats.org/drawingml/2006/table">
            <a:tbl>
              <a:tblPr firstRow="1" bandRow="1">
                <a:tableStyleId>{21E4AEA4-8DFA-4A89-87EB-49C32662AFE0}</a:tableStyleId>
              </a:tblPr>
              <a:tblGrid>
                <a:gridCol w="1072100">
                  <a:extLst>
                    <a:ext uri="{9D8B030D-6E8A-4147-A177-3AD203B41FA5}">
                      <a16:colId xmlns:a16="http://schemas.microsoft.com/office/drawing/2014/main" val="20000"/>
                    </a:ext>
                  </a:extLst>
                </a:gridCol>
                <a:gridCol w="1960825">
                  <a:extLst>
                    <a:ext uri="{9D8B030D-6E8A-4147-A177-3AD203B41FA5}">
                      <a16:colId xmlns:a16="http://schemas.microsoft.com/office/drawing/2014/main" val="20001"/>
                    </a:ext>
                  </a:extLst>
                </a:gridCol>
                <a:gridCol w="1960825">
                  <a:extLst>
                    <a:ext uri="{9D8B030D-6E8A-4147-A177-3AD203B41FA5}">
                      <a16:colId xmlns:a16="http://schemas.microsoft.com/office/drawing/2014/main" val="20002"/>
                    </a:ext>
                  </a:extLst>
                </a:gridCol>
                <a:gridCol w="1960825">
                  <a:extLst>
                    <a:ext uri="{9D8B030D-6E8A-4147-A177-3AD203B41FA5}">
                      <a16:colId xmlns:a16="http://schemas.microsoft.com/office/drawing/2014/main" val="20003"/>
                    </a:ext>
                  </a:extLst>
                </a:gridCol>
                <a:gridCol w="1960825">
                  <a:extLst>
                    <a:ext uri="{9D8B030D-6E8A-4147-A177-3AD203B41FA5}">
                      <a16:colId xmlns:a16="http://schemas.microsoft.com/office/drawing/2014/main" val="20004"/>
                    </a:ext>
                  </a:extLst>
                </a:gridCol>
              </a:tblGrid>
              <a:tr h="609600">
                <a:tc>
                  <a:txBody>
                    <a:bodyPr/>
                    <a:lstStyle/>
                    <a:p>
                      <a:pPr algn="ctr"/>
                      <a:endParaRPr lang="en-US" sz="1600" dirty="0"/>
                    </a:p>
                  </a:txBody>
                  <a:tcPr/>
                </a:tc>
                <a:tc>
                  <a:txBody>
                    <a:bodyPr/>
                    <a:lstStyle/>
                    <a:p>
                      <a:pPr algn="ctr"/>
                      <a:r>
                        <a:rPr lang="en-US" sz="1600" dirty="0"/>
                        <a:t>Application</a:t>
                      </a:r>
                      <a:br>
                        <a:rPr lang="en-US" sz="1600" dirty="0"/>
                      </a:br>
                      <a:r>
                        <a:rPr lang="en-US" sz="1600" dirty="0"/>
                        <a:t>design</a:t>
                      </a:r>
                    </a:p>
                  </a:txBody>
                  <a:tcPr/>
                </a:tc>
                <a:tc>
                  <a:txBody>
                    <a:bodyPr/>
                    <a:lstStyle/>
                    <a:p>
                      <a:pPr algn="ctr"/>
                      <a:r>
                        <a:rPr lang="en-US" sz="1600" dirty="0"/>
                        <a:t>Interaction</a:t>
                      </a:r>
                      <a:br>
                        <a:rPr lang="en-US" sz="1600" dirty="0"/>
                      </a:br>
                      <a:r>
                        <a:rPr lang="en-US" sz="1600" dirty="0"/>
                        <a:t>design</a:t>
                      </a:r>
                    </a:p>
                  </a:txBody>
                  <a:tcPr/>
                </a:tc>
                <a:tc>
                  <a:txBody>
                    <a:bodyPr/>
                    <a:lstStyle/>
                    <a:p>
                      <a:pPr algn="ctr"/>
                      <a:r>
                        <a:rPr lang="en-US" sz="1600" dirty="0"/>
                        <a:t>Architecture</a:t>
                      </a:r>
                      <a:br>
                        <a:rPr lang="en-US" sz="1600" dirty="0"/>
                      </a:br>
                      <a:r>
                        <a:rPr lang="en-US" sz="1600" dirty="0"/>
                        <a:t>design</a:t>
                      </a:r>
                    </a:p>
                  </a:txBody>
                  <a:tcPr/>
                </a:tc>
                <a:tc>
                  <a:txBody>
                    <a:bodyPr/>
                    <a:lstStyle/>
                    <a:p>
                      <a:pPr algn="ctr"/>
                      <a:r>
                        <a:rPr lang="en-US" sz="1600" dirty="0"/>
                        <a:t>Implementation</a:t>
                      </a:r>
                      <a:br>
                        <a:rPr lang="en-US" sz="1600" dirty="0"/>
                      </a:br>
                      <a:r>
                        <a:rPr lang="en-US" sz="1600" dirty="0"/>
                        <a:t>design</a:t>
                      </a:r>
                    </a:p>
                  </a:txBody>
                  <a:tcPr/>
                </a:tc>
                <a:extLst>
                  <a:ext uri="{0D108BD9-81ED-4DB2-BD59-A6C34878D82A}">
                    <a16:rowId xmlns:a16="http://schemas.microsoft.com/office/drawing/2014/main" val="10000"/>
                  </a:ext>
                </a:extLst>
              </a:tr>
              <a:tr h="1384831">
                <a:tc>
                  <a:txBody>
                    <a:bodyPr/>
                    <a:lstStyle/>
                    <a:p>
                      <a:r>
                        <a:rPr lang="en-US" sz="1600" b="1" dirty="0"/>
                        <a:t>Analysis</a:t>
                      </a:r>
                    </a:p>
                  </a:txBody>
                  <a:tcPr/>
                </a:tc>
                <a:tc>
                  <a:txBody>
                    <a:bodyPr/>
                    <a:lstStyle/>
                    <a:p>
                      <a:pPr marL="171450" indent="-171450">
                        <a:buFont typeface="Arial" pitchFamily="34" charset="0"/>
                        <a:buChar char="•"/>
                      </a:pPr>
                      <a:r>
                        <a:rPr lang="en-US" sz="1200" dirty="0"/>
                        <a:t>competitive testing</a:t>
                      </a:r>
                    </a:p>
                    <a:p>
                      <a:pPr marL="171450" indent="-171450">
                        <a:buFont typeface="Arial" pitchFamily="34" charset="0"/>
                        <a:buChar char="•"/>
                      </a:pPr>
                      <a:r>
                        <a:rPr lang="en-US" sz="1200" dirty="0"/>
                        <a:t>contextual</a:t>
                      </a:r>
                      <a:r>
                        <a:rPr lang="en-US" sz="1200" baseline="0" dirty="0"/>
                        <a:t> inquiry</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t>feature comparison</a:t>
                      </a:r>
                    </a:p>
                    <a:p>
                      <a:pPr marL="171450" indent="-171450">
                        <a:buFont typeface="Arial" pitchFamily="34" charset="0"/>
                        <a:buChar char="•"/>
                      </a:pPr>
                      <a:r>
                        <a:rPr lang="en-US" sz="1200" baseline="0" dirty="0"/>
                        <a:t>stakeholder analysis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a:t>task analysis</a:t>
                      </a: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t>critical incident technique</a:t>
                      </a:r>
                    </a:p>
                    <a:p>
                      <a:pPr marL="171450" indent="-171450">
                        <a:buFont typeface="Arial" pitchFamily="34" charset="0"/>
                        <a:buChar char="•"/>
                      </a:pPr>
                      <a:r>
                        <a:rPr lang="en-US" sz="1200" dirty="0"/>
                        <a:t>interaction logging</a:t>
                      </a:r>
                    </a:p>
                    <a:p>
                      <a:pPr marL="171450" indent="-171450">
                        <a:buFont typeface="Arial" pitchFamily="34" charset="0"/>
                        <a:buChar char="•"/>
                      </a:pPr>
                      <a:r>
                        <a:rPr lang="en-US" sz="1200" dirty="0"/>
                        <a:t>personas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t>scenarios</a:t>
                      </a:r>
                    </a:p>
                  </a:txBody>
                  <a:tcPr/>
                </a:tc>
                <a:tc>
                  <a:txBody>
                    <a:bodyPr/>
                    <a:lstStyle/>
                    <a:p>
                      <a:pPr marL="171450" indent="-171450">
                        <a:buFont typeface="Arial" pitchFamily="34" charset="0"/>
                        <a:buChar char="•"/>
                      </a:pPr>
                      <a:r>
                        <a:rPr lang="en-US" sz="1200" dirty="0"/>
                        <a:t>framework assessment</a:t>
                      </a:r>
                    </a:p>
                    <a:p>
                      <a:pPr marL="171450" indent="-171450">
                        <a:buFont typeface="Arial" pitchFamily="34" charset="0"/>
                        <a:buChar char="•"/>
                      </a:pPr>
                      <a:r>
                        <a:rPr lang="en-US" sz="1200" dirty="0"/>
                        <a:t>model-driven</a:t>
                      </a:r>
                      <a:r>
                        <a:rPr lang="en-US" sz="1200" baseline="0" dirty="0"/>
                        <a:t> engineering</a:t>
                      </a:r>
                      <a:endParaRPr lang="en-US" sz="1200" dirty="0"/>
                    </a:p>
                    <a:p>
                      <a:pPr marL="171450" indent="-171450">
                        <a:buFont typeface="Arial" pitchFamily="34" charset="0"/>
                        <a:buChar char="•"/>
                      </a:pPr>
                      <a:r>
                        <a:rPr lang="en-US" sz="1200" dirty="0"/>
                        <a:t>quality-function-deployment</a:t>
                      </a:r>
                    </a:p>
                    <a:p>
                      <a:pPr marL="171450" indent="-171450">
                        <a:buFont typeface="Arial" pitchFamily="34" charset="0"/>
                        <a:buChar char="•"/>
                      </a:pPr>
                      <a:r>
                        <a:rPr lang="en-US" sz="1200" dirty="0"/>
                        <a:t>reverse engineering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t>world modeling</a:t>
                      </a:r>
                    </a:p>
                  </a:txBody>
                  <a:tcPr/>
                </a:tc>
                <a:tc>
                  <a:txBody>
                    <a:bodyPr/>
                    <a:lstStyle/>
                    <a:p>
                      <a:pPr marL="171450" indent="-171450">
                        <a:buFont typeface="Arial" pitchFamily="34" charset="0"/>
                        <a:buChar char="•"/>
                      </a:pPr>
                      <a:r>
                        <a:rPr lang="en-US" sz="1200" baseline="0" dirty="0"/>
                        <a:t>release planning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a:t>summarization</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baseline="0" dirty="0"/>
                        <a:t>test-driven design</a:t>
                      </a:r>
                      <a:endParaRPr lang="en-US" sz="1200" b="0" dirty="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a:t>visualization</a:t>
                      </a:r>
                    </a:p>
                    <a:p>
                      <a:pPr marL="0" indent="0">
                        <a:buFont typeface="Arial" pitchFamily="34" charset="0"/>
                        <a:buNone/>
                      </a:pPr>
                      <a:endParaRPr lang="en-US" sz="1200" baseline="0" dirty="0"/>
                    </a:p>
                  </a:txBody>
                  <a:tcPr/>
                </a:tc>
                <a:extLst>
                  <a:ext uri="{0D108BD9-81ED-4DB2-BD59-A6C34878D82A}">
                    <a16:rowId xmlns:a16="http://schemas.microsoft.com/office/drawing/2014/main" val="10001"/>
                  </a:ext>
                </a:extLst>
              </a:tr>
              <a:tr h="1384831">
                <a:tc>
                  <a:txBody>
                    <a:bodyPr/>
                    <a:lstStyle/>
                    <a:p>
                      <a:r>
                        <a:rPr lang="en-US" sz="1600" b="1" dirty="0"/>
                        <a:t>Synthesis</a:t>
                      </a: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a:t>affinity diagramming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t>concept mapping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a:t>mind mapping</a:t>
                      </a:r>
                    </a:p>
                    <a:p>
                      <a:pPr marL="171450" indent="-171450">
                        <a:buFont typeface="Arial" pitchFamily="34" charset="0"/>
                        <a:buChar char="•"/>
                      </a:pPr>
                      <a:r>
                        <a:rPr lang="en-US" sz="1200" dirty="0"/>
                        <a:t>morphological</a:t>
                      </a:r>
                      <a:r>
                        <a:rPr lang="en-US" sz="1200" baseline="0" dirty="0"/>
                        <a:t> chart</a:t>
                      </a: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t>design/making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t>participatory design</a:t>
                      </a:r>
                    </a:p>
                    <a:p>
                      <a:pPr marL="171450" indent="-171450">
                        <a:buFont typeface="Arial" pitchFamily="34" charset="0"/>
                        <a:buChar char="•"/>
                      </a:pPr>
                      <a:r>
                        <a:rPr lang="en-US" sz="1200" dirty="0">
                          <a:solidFill>
                            <a:srgbClr val="FF0000"/>
                          </a:solidFill>
                        </a:rPr>
                        <a:t>prototyping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t>storyboarding</a:t>
                      </a:r>
                    </a:p>
                    <a:p>
                      <a:pPr marL="0" indent="0">
                        <a:buFont typeface="Arial" pitchFamily="34" charset="0"/>
                        <a:buNone/>
                      </a:pPr>
                      <a:endParaRPr lang="en-US" sz="1200" dirty="0"/>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t>architectural </a:t>
                      </a:r>
                      <a:r>
                        <a:rPr lang="en-US" sz="1200" baseline="0" dirty="0"/>
                        <a:t>styles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t>generative programming</a:t>
                      </a:r>
                      <a:endParaRPr lang="en-US" sz="1200" baseline="0" dirty="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a:t>component reuse</a:t>
                      </a:r>
                      <a:endParaRPr lang="en-US" sz="1200" dirty="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a:t>decomposition</a:t>
                      </a: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t>pair programming</a:t>
                      </a:r>
                    </a:p>
                    <a:p>
                      <a:pPr marL="171450" indent="-171450">
                        <a:buFont typeface="Arial" pitchFamily="34" charset="0"/>
                        <a:buChar char="•"/>
                      </a:pPr>
                      <a:r>
                        <a:rPr lang="en-US" sz="1200" dirty="0"/>
                        <a:t>refactoring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t>search</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t>software patterns</a:t>
                      </a:r>
                    </a:p>
                  </a:txBody>
                  <a:tcPr/>
                </a:tc>
                <a:extLst>
                  <a:ext uri="{0D108BD9-81ED-4DB2-BD59-A6C34878D82A}">
                    <a16:rowId xmlns:a16="http://schemas.microsoft.com/office/drawing/2014/main" val="10002"/>
                  </a:ext>
                </a:extLst>
              </a:tr>
              <a:tr h="1384831">
                <a:tc>
                  <a:txBody>
                    <a:bodyPr/>
                    <a:lstStyle/>
                    <a:p>
                      <a:r>
                        <a:rPr lang="en-US" sz="1600" b="1" dirty="0"/>
                        <a:t>Evaluation</a:t>
                      </a:r>
                    </a:p>
                  </a:txBody>
                  <a:tcPr/>
                </a:tc>
                <a:tc>
                  <a:txBody>
                    <a:bodyPr/>
                    <a:lstStyle/>
                    <a:p>
                      <a:pPr marL="171450" indent="-171450">
                        <a:buFont typeface="Arial" pitchFamily="34" charset="0"/>
                        <a:buChar char="•"/>
                      </a:pPr>
                      <a:r>
                        <a:rPr lang="en-US" sz="1200" dirty="0"/>
                        <a:t>requirements review</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t>role playing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t>wizard of </a:t>
                      </a:r>
                      <a:r>
                        <a:rPr lang="en-US" sz="1200" dirty="0" err="1"/>
                        <a:t>oz</a:t>
                      </a:r>
                      <a:endParaRPr lang="en-US" sz="1200" dirty="0"/>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t>cognitive walkthrough</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t>evaluative research</a:t>
                      </a:r>
                    </a:p>
                    <a:p>
                      <a:pPr marL="171450" indent="-171450">
                        <a:buFont typeface="Arial" pitchFamily="34" charset="0"/>
                        <a:buChar char="•"/>
                      </a:pPr>
                      <a:r>
                        <a:rPr lang="en-US" sz="1200" dirty="0"/>
                        <a:t>heuristic evaluation</a:t>
                      </a:r>
                    </a:p>
                    <a:p>
                      <a:pPr marL="171450" indent="-171450">
                        <a:buFont typeface="Arial" pitchFamily="34" charset="0"/>
                        <a:buChar char="•"/>
                      </a:pPr>
                      <a:r>
                        <a:rPr lang="en-US" sz="1200" dirty="0"/>
                        <a:t>think-aloud</a:t>
                      </a:r>
                      <a:r>
                        <a:rPr lang="en-US" sz="1200" baseline="0" dirty="0"/>
                        <a:t> protocol</a:t>
                      </a:r>
                      <a:endParaRPr lang="en-US" sz="1200" dirty="0"/>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t>formal verification</a:t>
                      </a:r>
                    </a:p>
                    <a:p>
                      <a:pPr marL="171450" indent="-171450">
                        <a:buFont typeface="Arial" pitchFamily="34" charset="0"/>
                        <a:buChar char="•"/>
                      </a:pPr>
                      <a:r>
                        <a:rPr lang="en-US" sz="1200" dirty="0"/>
                        <a:t>simulation</a:t>
                      </a:r>
                    </a:p>
                    <a:p>
                      <a:pPr marL="171450" indent="-171450">
                        <a:buFont typeface="Arial" pitchFamily="34" charset="0"/>
                        <a:buChar char="•"/>
                      </a:pPr>
                      <a:r>
                        <a:rPr lang="en-US" sz="1200" dirty="0"/>
                        <a:t>weighted objectives</a:t>
                      </a: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a:t>correctness proofs</a:t>
                      </a:r>
                    </a:p>
                    <a:p>
                      <a:pPr marL="171450" indent="-171450">
                        <a:buFont typeface="Arial" pitchFamily="34" charset="0"/>
                        <a:buChar char="•"/>
                      </a:pPr>
                      <a:r>
                        <a:rPr lang="en-US" sz="1200" dirty="0"/>
                        <a:t>inspections/reviews</a:t>
                      </a:r>
                    </a:p>
                    <a:p>
                      <a:pPr marL="171450" indent="-171450">
                        <a:buFont typeface="Arial" pitchFamily="34" charset="0"/>
                        <a:buChar char="•"/>
                      </a:pPr>
                      <a:r>
                        <a:rPr lang="en-US" sz="1200" dirty="0"/>
                        <a:t>parallel deployment</a:t>
                      </a:r>
                    </a:p>
                    <a:p>
                      <a:pPr marL="171450" indent="-171450">
                        <a:buFont typeface="Arial" pitchFamily="34" charset="0"/>
                        <a:buChar char="•"/>
                      </a:pPr>
                      <a:r>
                        <a:rPr lang="en-US" sz="1200" dirty="0"/>
                        <a:t>testing</a:t>
                      </a:r>
                    </a:p>
                  </a:txBody>
                  <a:tcPr/>
                </a:tc>
                <a:extLst>
                  <a:ext uri="{0D108BD9-81ED-4DB2-BD59-A6C34878D82A}">
                    <a16:rowId xmlns:a16="http://schemas.microsoft.com/office/drawing/2014/main" val="10003"/>
                  </a:ext>
                </a:extLst>
              </a:tr>
            </a:tbl>
          </a:graphicData>
        </a:graphic>
      </p:graphicFrame>
      <p:sp>
        <p:nvSpPr>
          <p:cNvPr id="2" name="Title 1"/>
          <p:cNvSpPr>
            <a:spLocks noGrp="1"/>
          </p:cNvSpPr>
          <p:nvPr>
            <p:ph type="title"/>
          </p:nvPr>
        </p:nvSpPr>
        <p:spPr/>
        <p:txBody>
          <a:bodyPr/>
          <a:lstStyle/>
          <a:p>
            <a:r>
              <a:rPr lang="en-US"/>
              <a:t>Software design </a:t>
            </a:r>
            <a:r>
              <a:rPr lang="en-US" dirty="0"/>
              <a:t>methods</a:t>
            </a:r>
          </a:p>
        </p:txBody>
      </p:sp>
      <p:sp>
        <p:nvSpPr>
          <p:cNvPr id="5" name="Rectangle 4"/>
          <p:cNvSpPr/>
          <p:nvPr/>
        </p:nvSpPr>
        <p:spPr>
          <a:xfrm>
            <a:off x="3152694" y="3300453"/>
            <a:ext cx="1929994" cy="1371600"/>
          </a:xfrm>
          <a:prstGeom prst="rect">
            <a:avLst/>
          </a:prstGeom>
          <a:noFill/>
          <a:ln>
            <a:solidFill>
              <a:srgbClr val="F32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3122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Prototyping</a:t>
            </a:r>
          </a:p>
        </p:txBody>
      </p:sp>
      <p:sp>
        <p:nvSpPr>
          <p:cNvPr id="3" name="Content Placeholder 2"/>
          <p:cNvSpPr>
            <a:spLocks noGrp="1"/>
          </p:cNvSpPr>
          <p:nvPr>
            <p:ph sz="half" idx="1"/>
          </p:nvPr>
        </p:nvSpPr>
        <p:spPr/>
        <p:txBody>
          <a:bodyPr/>
          <a:lstStyle/>
          <a:p>
            <a:r>
              <a:rPr lang="en-US" dirty="0"/>
              <a:t>Prototyping is the process of creating tangible artifacts embedding the envisioned design solution </a:t>
            </a:r>
          </a:p>
          <a:p>
            <a:endParaRPr lang="en-US" dirty="0"/>
          </a:p>
        </p:txBody>
      </p:sp>
      <p:pic>
        <p:nvPicPr>
          <p:cNvPr id="1026" name="Picture 2" descr="http://hci.stanford.edu/courses/cs247/2009/handouts/prototype_tab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3334910"/>
            <a:ext cx="2857500" cy="2190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4416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a:t>
            </a:r>
          </a:p>
        </p:txBody>
      </p:sp>
      <p:sp>
        <p:nvSpPr>
          <p:cNvPr id="3" name="Content Placeholder 2"/>
          <p:cNvSpPr>
            <a:spLocks noGrp="1"/>
          </p:cNvSpPr>
          <p:nvPr>
            <p:ph idx="1"/>
          </p:nvPr>
        </p:nvSpPr>
        <p:spPr/>
        <p:txBody>
          <a:bodyPr>
            <a:normAutofit/>
          </a:bodyPr>
          <a:lstStyle/>
          <a:p>
            <a:r>
              <a:rPr lang="en-US" dirty="0"/>
              <a:t>Decide the purpose</a:t>
            </a:r>
          </a:p>
          <a:p>
            <a:endParaRPr lang="en-US" dirty="0"/>
          </a:p>
          <a:p>
            <a:r>
              <a:rPr lang="en-US" dirty="0"/>
              <a:t>Decide the fidelity and medium</a:t>
            </a:r>
          </a:p>
          <a:p>
            <a:endParaRPr lang="en-US" dirty="0"/>
          </a:p>
          <a:p>
            <a:r>
              <a:rPr lang="en-US" dirty="0"/>
              <a:t>Create the prototype</a:t>
            </a:r>
          </a:p>
          <a:p>
            <a:endParaRPr lang="en-US" dirty="0"/>
          </a:p>
          <a:p>
            <a:endParaRPr lang="en-US" dirty="0"/>
          </a:p>
          <a:p>
            <a:endParaRPr lang="en-US" dirty="0"/>
          </a:p>
          <a:p>
            <a:endParaRPr lang="en-US" dirty="0"/>
          </a:p>
          <a:p>
            <a:endParaRPr lang="en-US" dirty="0"/>
          </a:p>
          <a:p>
            <a:endParaRPr lang="en-US" dirty="0"/>
          </a:p>
          <a:p>
            <a:pPr lvl="1"/>
            <a:endParaRPr lang="en-US" dirty="0"/>
          </a:p>
          <a:p>
            <a:pPr lvl="1"/>
            <a:endParaRPr lang="en-US" dirty="0"/>
          </a:p>
          <a:p>
            <a:endParaRPr lang="en-US" dirty="0"/>
          </a:p>
          <a:p>
            <a:endParaRPr lang="en-US" dirty="0"/>
          </a:p>
          <a:p>
            <a:endParaRPr lang="en-US" dirty="0"/>
          </a:p>
          <a:p>
            <a:endParaRPr lang="en-US" dirty="0"/>
          </a:p>
          <a:p>
            <a:pPr lvl="1"/>
            <a:endParaRPr lang="en-US" dirty="0"/>
          </a:p>
        </p:txBody>
      </p:sp>
    </p:spTree>
    <p:extLst>
      <p:ext uri="{BB962C8B-B14F-4D97-AF65-F5344CB8AC3E}">
        <p14:creationId xmlns:p14="http://schemas.microsoft.com/office/powerpoint/2010/main" val="1720712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 decide the purpose</a:t>
            </a:r>
          </a:p>
        </p:txBody>
      </p:sp>
      <p:sp>
        <p:nvSpPr>
          <p:cNvPr id="4" name="Content Placeholder 3"/>
          <p:cNvSpPr>
            <a:spLocks noGrp="1"/>
          </p:cNvSpPr>
          <p:nvPr>
            <p:ph sz="half" idx="1"/>
          </p:nvPr>
        </p:nvSpPr>
        <p:spPr/>
        <p:txBody>
          <a:bodyPr/>
          <a:lstStyle/>
          <a:p>
            <a:r>
              <a:rPr lang="en-US" dirty="0"/>
              <a:t>Obtain feedback from the client</a:t>
            </a:r>
          </a:p>
          <a:p>
            <a:endParaRPr lang="en-US" dirty="0"/>
          </a:p>
          <a:p>
            <a:r>
              <a:rPr lang="en-US" dirty="0"/>
              <a:t>Obtain feedback from potential users</a:t>
            </a:r>
          </a:p>
          <a:p>
            <a:endParaRPr lang="en-US" dirty="0"/>
          </a:p>
          <a:p>
            <a:r>
              <a:rPr lang="en-US" dirty="0"/>
              <a:t>Obtain feedback from other stakeholders</a:t>
            </a:r>
          </a:p>
          <a:p>
            <a:endParaRPr lang="en-US" dirty="0"/>
          </a:p>
          <a:p>
            <a:r>
              <a:rPr lang="en-US" dirty="0"/>
              <a:t>Explore alternatives more concretely</a:t>
            </a:r>
          </a:p>
        </p:txBody>
      </p:sp>
    </p:spTree>
    <p:extLst>
      <p:ext uri="{BB962C8B-B14F-4D97-AF65-F5344CB8AC3E}">
        <p14:creationId xmlns:p14="http://schemas.microsoft.com/office/powerpoint/2010/main" val="711460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decide the fidelity and medium</a:t>
            </a:r>
          </a:p>
        </p:txBody>
      </p:sp>
      <p:sp>
        <p:nvSpPr>
          <p:cNvPr id="8" name="Content Placeholder 7"/>
          <p:cNvSpPr>
            <a:spLocks noGrp="1"/>
          </p:cNvSpPr>
          <p:nvPr>
            <p:ph sz="half" idx="1"/>
          </p:nvPr>
        </p:nvSpPr>
        <p:spPr/>
        <p:txBody>
          <a:bodyPr/>
          <a:lstStyle/>
          <a:p>
            <a:r>
              <a:rPr lang="en-US" dirty="0"/>
              <a:t>Low fidelity</a:t>
            </a:r>
          </a:p>
          <a:p>
            <a:pPr lvl="1"/>
            <a:r>
              <a:rPr lang="en-US" dirty="0"/>
              <a:t>paper prototype</a:t>
            </a:r>
          </a:p>
          <a:p>
            <a:pPr lvl="1"/>
            <a:endParaRPr lang="en-US" dirty="0"/>
          </a:p>
          <a:p>
            <a:r>
              <a:rPr lang="en-US" dirty="0"/>
              <a:t>Medium fidelity</a:t>
            </a:r>
          </a:p>
          <a:p>
            <a:pPr lvl="1"/>
            <a:r>
              <a:rPr lang="en-US" dirty="0"/>
              <a:t>wireframes</a:t>
            </a:r>
          </a:p>
          <a:p>
            <a:pPr lvl="1"/>
            <a:r>
              <a:rPr lang="en-US" dirty="0"/>
              <a:t>mock-ups</a:t>
            </a:r>
          </a:p>
          <a:p>
            <a:pPr lvl="1"/>
            <a:endParaRPr lang="en-US" dirty="0"/>
          </a:p>
          <a:p>
            <a:r>
              <a:rPr lang="en-US" dirty="0"/>
              <a:t>High fidelity</a:t>
            </a:r>
          </a:p>
          <a:p>
            <a:pPr lvl="1"/>
            <a:r>
              <a:rPr lang="en-US" dirty="0"/>
              <a:t>actual running software</a:t>
            </a:r>
          </a:p>
        </p:txBody>
      </p:sp>
    </p:spTree>
    <p:extLst>
      <p:ext uri="{BB962C8B-B14F-4D97-AF65-F5344CB8AC3E}">
        <p14:creationId xmlns:p14="http://schemas.microsoft.com/office/powerpoint/2010/main" val="1804215832"/>
      </p:ext>
    </p:extLst>
  </p:cSld>
  <p:clrMapOvr>
    <a:masterClrMapping/>
  </p:clrMapOvr>
</p:sld>
</file>

<file path=ppt/theme/theme1.xml><?xml version="1.0" encoding="utf-8"?>
<a:theme xmlns:a="http://schemas.openxmlformats.org/drawingml/2006/main" name="SDC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SDCL</Template>
  <TotalTime>3237</TotalTime>
  <Words>778</Words>
  <Application>Microsoft Office PowerPoint</Application>
  <PresentationFormat>On-screen Show (4:3)</PresentationFormat>
  <Paragraphs>279</Paragraphs>
  <Slides>28</Slides>
  <Notes>0</Notes>
  <HiddenSlides>0</HiddenSlides>
  <MMClips>1</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Calibri</vt:lpstr>
      <vt:lpstr>SDCL</vt:lpstr>
      <vt:lpstr>Informatics 121 Software Design I</vt:lpstr>
      <vt:lpstr>Announcements</vt:lpstr>
      <vt:lpstr>Today’s lecture</vt:lpstr>
      <vt:lpstr>Design studio 3</vt:lpstr>
      <vt:lpstr>Software design methods</vt:lpstr>
      <vt:lpstr>Prototyping</vt:lpstr>
      <vt:lpstr>Procedure</vt:lpstr>
      <vt:lpstr>Example: decide the purpose</vt:lpstr>
      <vt:lpstr>Example: decide the fidelity and medium</vt:lpstr>
      <vt:lpstr>Example: decide the details</vt:lpstr>
      <vt:lpstr>Example: paper prototype</vt:lpstr>
      <vt:lpstr>Typical notation: tangible</vt:lpstr>
      <vt:lpstr>Criteria for successful use</vt:lpstr>
      <vt:lpstr>Strengths and weaknesses</vt:lpstr>
      <vt:lpstr>Software design methods</vt:lpstr>
      <vt:lpstr>Heuristic evaluation</vt:lpstr>
      <vt:lpstr>Procedure</vt:lpstr>
      <vt:lpstr>Example: choose heuristics</vt:lpstr>
      <vt:lpstr>Example: choose evaluators</vt:lpstr>
      <vt:lpstr>Example: identify goal of the interface</vt:lpstr>
      <vt:lpstr>Example: define a set of representative tasks</vt:lpstr>
      <vt:lpstr>Example: perform the tasks</vt:lpstr>
      <vt:lpstr>Example: tabulate results</vt:lpstr>
      <vt:lpstr>Typical notation: table</vt:lpstr>
      <vt:lpstr>Criteria for successful use</vt:lpstr>
      <vt:lpstr>Strengths and weaknesses</vt:lpstr>
      <vt:lpstr>Variants</vt:lpstr>
      <vt:lpstr>Nielsen’s Heuristics of User Interface Design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 van der Hoek</dc:creator>
  <cp:lastModifiedBy>Andre van der Hoek</cp:lastModifiedBy>
  <cp:revision>420</cp:revision>
  <dcterms:created xsi:type="dcterms:W3CDTF">2011-04-22T07:09:34Z</dcterms:created>
  <dcterms:modified xsi:type="dcterms:W3CDTF">2018-02-28T23:55:00Z</dcterms:modified>
</cp:coreProperties>
</file>