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391" r:id="rId4"/>
    <p:sldId id="392" r:id="rId5"/>
    <p:sldId id="335" r:id="rId6"/>
    <p:sldId id="336" r:id="rId7"/>
    <p:sldId id="311" r:id="rId8"/>
    <p:sldId id="437" r:id="rId9"/>
    <p:sldId id="312" r:id="rId10"/>
    <p:sldId id="313" r:id="rId11"/>
    <p:sldId id="314" r:id="rId12"/>
    <p:sldId id="319" r:id="rId13"/>
    <p:sldId id="320" r:id="rId14"/>
    <p:sldId id="321" r:id="rId15"/>
    <p:sldId id="322" r:id="rId16"/>
    <p:sldId id="410" r:id="rId17"/>
    <p:sldId id="337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4C4C"/>
    <a:srgbClr val="F32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94660"/>
  </p:normalViewPr>
  <p:slideViewPr>
    <p:cSldViewPr>
      <p:cViewPr varScale="1">
        <p:scale>
          <a:sx n="124" d="100"/>
          <a:sy n="124" d="100"/>
        </p:scale>
        <p:origin x="8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0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FED7520-BF41-4E54-97AD-8EA3ED10F785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08F7332-6F3C-43B0-9340-BC8646E52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5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But as we did so opportunistically, we quickly figured</a:t>
            </a:r>
            <a:r>
              <a:rPr lang="en-US" baseline="0" dirty="0"/>
              <a:t> out we needed something to frame the discussion, what are they doing when they are doing this?  So we arrived at design behaviors – things they do, things that recur, and things that have a definite purpose in the design meeting with respect to advancing the design at hand.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F7332-6F3C-43B0-9340-BC8646E52BF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270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F7332-6F3C-43B0-9340-BC8646E52BFE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621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text style</a:t>
            </a:r>
          </a:p>
        </p:txBody>
      </p:sp>
    </p:spTree>
    <p:extLst>
      <p:ext uri="{BB962C8B-B14F-4D97-AF65-F5344CB8AC3E}">
        <p14:creationId xmlns:p14="http://schemas.microsoft.com/office/powerpoint/2010/main" val="21046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43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95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513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23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02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67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7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66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07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589206" y="6649759"/>
            <a:ext cx="19656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>
                <a:solidFill>
                  <a:srgbClr val="F32200"/>
                </a:solidFill>
              </a:rPr>
              <a:t>Department of Informatics, UC Irvine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77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32200"/>
                </a:solidFill>
              </a:rPr>
              <a:t>SDCL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645319" y="6649759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Collaboration</a:t>
            </a:r>
            <a:r>
              <a:rPr lang="en-US" sz="900" b="1" dirty="0"/>
              <a:t> </a:t>
            </a:r>
            <a:r>
              <a:rPr lang="en-US" sz="900" b="1" dirty="0">
                <a:solidFill>
                  <a:srgbClr val="4C4C4C"/>
                </a:solidFill>
              </a:rPr>
              <a:t>Laboratory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45319" y="6539298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Software Design and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169150" y="6632916"/>
            <a:ext cx="1974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F32200"/>
                </a:solidFill>
              </a:rPr>
              <a:t>sdcl.ics.uci.edu</a:t>
            </a:r>
            <a:r>
              <a:rPr lang="en-US" sz="900" b="1" baseline="0" dirty="0">
                <a:solidFill>
                  <a:srgbClr val="F32200"/>
                </a:solidFill>
              </a:rPr>
              <a:t>  </a:t>
            </a:r>
            <a:fld id="{30ABF327-B19C-4A16-9796-EFEDB6CCAA30}" type="slidenum">
              <a:rPr lang="en-US" sz="900" b="1" smtClean="0">
                <a:solidFill>
                  <a:srgbClr val="F32200"/>
                </a:solidFill>
              </a:rPr>
              <a:pPr algn="r"/>
              <a:t>‹#›</a:t>
            </a:fld>
            <a:endParaRPr lang="en-US" sz="900" b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8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4C4C4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C4C4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C4C4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4C4C4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4C4C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Informatics 121</a:t>
            </a:r>
            <a:br>
              <a:rPr lang="en-US" dirty="0"/>
            </a:br>
            <a:r>
              <a:rPr lang="en-US" dirty="0"/>
              <a:t>Software Design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Lecture 2</a:t>
            </a:r>
            <a:br>
              <a:rPr lang="en-US" dirty="0"/>
            </a:br>
            <a:endParaRPr lang="en-US" dirty="0"/>
          </a:p>
          <a:p>
            <a:r>
              <a:rPr lang="en-US" sz="1400" i="1" dirty="0"/>
              <a:t>Duplication of course material for any commercial purpose without the explicit written permission of the professor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195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 library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plan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maker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change in the world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audience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9287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an award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plan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maker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change in the world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audience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633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fields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Architecture design</a:t>
            </a:r>
          </a:p>
          <a:p>
            <a:r>
              <a:rPr lang="en-US" dirty="0"/>
              <a:t>Graphic design</a:t>
            </a:r>
          </a:p>
          <a:p>
            <a:r>
              <a:rPr lang="en-US" dirty="0"/>
              <a:t>Fashion design</a:t>
            </a:r>
          </a:p>
          <a:p>
            <a:r>
              <a:rPr lang="en-US" dirty="0"/>
              <a:t>Game design</a:t>
            </a:r>
          </a:p>
          <a:p>
            <a:r>
              <a:rPr lang="en-US" dirty="0"/>
              <a:t>Chip design</a:t>
            </a:r>
          </a:p>
          <a:p>
            <a:r>
              <a:rPr lang="en-US" dirty="0"/>
              <a:t>Car design</a:t>
            </a:r>
          </a:p>
          <a:p>
            <a:r>
              <a:rPr lang="en-US" dirty="0"/>
              <a:t>Urban design</a:t>
            </a:r>
          </a:p>
          <a:p>
            <a:r>
              <a:rPr lang="en-US" dirty="0"/>
              <a:t>Product design</a:t>
            </a:r>
          </a:p>
          <a:p>
            <a:r>
              <a:rPr lang="en-US" dirty="0"/>
              <a:t>Interior design</a:t>
            </a:r>
          </a:p>
          <a:p>
            <a:r>
              <a:rPr lang="en-US" dirty="0"/>
              <a:t>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699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fields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Architecture design</a:t>
            </a:r>
          </a:p>
          <a:p>
            <a:r>
              <a:rPr lang="en-US" dirty="0"/>
              <a:t>Graphic design</a:t>
            </a:r>
          </a:p>
          <a:p>
            <a:r>
              <a:rPr lang="en-US" dirty="0"/>
              <a:t>Fashion design</a:t>
            </a:r>
          </a:p>
          <a:p>
            <a:r>
              <a:rPr lang="en-US" dirty="0"/>
              <a:t>Game design</a:t>
            </a:r>
          </a:p>
          <a:p>
            <a:r>
              <a:rPr lang="en-US" dirty="0"/>
              <a:t>Chip design</a:t>
            </a:r>
          </a:p>
          <a:p>
            <a:r>
              <a:rPr lang="en-US" dirty="0"/>
              <a:t>Car design</a:t>
            </a:r>
          </a:p>
          <a:p>
            <a:r>
              <a:rPr lang="en-US" dirty="0"/>
              <a:t>Urban design</a:t>
            </a:r>
          </a:p>
          <a:p>
            <a:r>
              <a:rPr lang="en-US" dirty="0"/>
              <a:t>Product design</a:t>
            </a:r>
          </a:p>
          <a:p>
            <a:r>
              <a:rPr lang="en-US" dirty="0"/>
              <a:t>Interior design</a:t>
            </a:r>
          </a:p>
          <a:p>
            <a:r>
              <a:rPr lang="en-US" dirty="0"/>
              <a:t>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Writing</a:t>
            </a:r>
          </a:p>
          <a:p>
            <a:r>
              <a:rPr lang="en-US" dirty="0"/>
              <a:t>Painting</a:t>
            </a:r>
          </a:p>
          <a:p>
            <a:r>
              <a:rPr lang="en-US" dirty="0"/>
              <a:t>Sculpting</a:t>
            </a:r>
          </a:p>
          <a:p>
            <a:r>
              <a:rPr lang="en-US" dirty="0"/>
              <a:t>Music composition</a:t>
            </a:r>
          </a:p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058304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fields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Architecture design</a:t>
            </a:r>
          </a:p>
          <a:p>
            <a:r>
              <a:rPr lang="en-US" dirty="0"/>
              <a:t>Graphic design</a:t>
            </a:r>
          </a:p>
          <a:p>
            <a:r>
              <a:rPr lang="en-US" dirty="0"/>
              <a:t>Fashion design</a:t>
            </a:r>
          </a:p>
          <a:p>
            <a:r>
              <a:rPr lang="en-US" dirty="0"/>
              <a:t>Game design</a:t>
            </a:r>
          </a:p>
          <a:p>
            <a:r>
              <a:rPr lang="en-US" dirty="0"/>
              <a:t>Chip design</a:t>
            </a:r>
          </a:p>
          <a:p>
            <a:r>
              <a:rPr lang="en-US" dirty="0"/>
              <a:t>Car design</a:t>
            </a:r>
          </a:p>
          <a:p>
            <a:r>
              <a:rPr lang="en-US" dirty="0"/>
              <a:t>Urban design</a:t>
            </a:r>
          </a:p>
          <a:p>
            <a:r>
              <a:rPr lang="en-US" dirty="0"/>
              <a:t>Product design</a:t>
            </a:r>
          </a:p>
          <a:p>
            <a:r>
              <a:rPr lang="en-US" dirty="0"/>
              <a:t>Interior design</a:t>
            </a:r>
          </a:p>
          <a:p>
            <a:r>
              <a:rPr lang="en-US" dirty="0"/>
              <a:t>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Writing</a:t>
            </a:r>
          </a:p>
          <a:p>
            <a:r>
              <a:rPr lang="en-US" dirty="0"/>
              <a:t>Painting</a:t>
            </a:r>
          </a:p>
          <a:p>
            <a:r>
              <a:rPr lang="en-US" dirty="0"/>
              <a:t>Sculpting</a:t>
            </a:r>
          </a:p>
          <a:p>
            <a:r>
              <a:rPr lang="en-US" dirty="0"/>
              <a:t>Music composition</a:t>
            </a:r>
          </a:p>
          <a:p>
            <a:r>
              <a:rPr lang="en-US" dirty="0"/>
              <a:t>…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Software design</a:t>
            </a:r>
          </a:p>
        </p:txBody>
      </p:sp>
    </p:spTree>
    <p:extLst>
      <p:ext uri="{BB962C8B-B14F-4D97-AF65-F5344CB8AC3E}">
        <p14:creationId xmlns:p14="http://schemas.microsoft.com/office/powerpoint/2010/main" val="2458437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14C1BF3-2F93-4594-A961-D1A1798B5822}"/>
              </a:ext>
            </a:extLst>
          </p:cNvPr>
          <p:cNvGrpSpPr/>
          <p:nvPr/>
        </p:nvGrpSpPr>
        <p:grpSpPr>
          <a:xfrm>
            <a:off x="569181" y="2438397"/>
            <a:ext cx="8078195" cy="2438401"/>
            <a:chOff x="569181" y="2438397"/>
            <a:chExt cx="8078195" cy="2438401"/>
          </a:xfrm>
        </p:grpSpPr>
        <p:sp>
          <p:nvSpPr>
            <p:cNvPr id="4" name="Rectangle 3"/>
            <p:cNvSpPr/>
            <p:nvPr/>
          </p:nvSpPr>
          <p:spPr>
            <a:xfrm>
              <a:off x="569181" y="2438397"/>
              <a:ext cx="5194855" cy="2438401"/>
            </a:xfrm>
            <a:prstGeom prst="rect">
              <a:avLst/>
            </a:prstGeom>
            <a:solidFill>
              <a:srgbClr val="F2F2F2"/>
            </a:solidFill>
            <a:ln>
              <a:solidFill>
                <a:srgbClr val="4C4C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5" name="Straight Arrow Connector 4"/>
            <p:cNvCxnSpPr>
              <a:stCxn id="8" idx="1"/>
              <a:endCxn id="10" idx="3"/>
            </p:cNvCxnSpPr>
            <p:nvPr/>
          </p:nvCxnSpPr>
          <p:spPr>
            <a:xfrm flipH="1">
              <a:off x="2752973" y="2810501"/>
              <a:ext cx="827270" cy="847096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>
              <a:stCxn id="11" idx="1"/>
              <a:endCxn id="13" idx="3"/>
            </p:cNvCxnSpPr>
            <p:nvPr/>
          </p:nvCxnSpPr>
          <p:spPr>
            <a:xfrm flipH="1">
              <a:off x="2752973" y="3657597"/>
              <a:ext cx="827270" cy="847097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717772" y="2641224"/>
              <a:ext cx="2035201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designer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80243" y="2641224"/>
              <a:ext cx="2035201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plan</a:t>
              </a:r>
            </a:p>
          </p:txBody>
        </p:sp>
        <p:cxnSp>
          <p:nvCxnSpPr>
            <p:cNvPr id="9" name="Straight Arrow Connector 8"/>
            <p:cNvCxnSpPr>
              <a:stCxn id="7" idx="3"/>
              <a:endCxn id="8" idx="1"/>
            </p:cNvCxnSpPr>
            <p:nvPr/>
          </p:nvCxnSpPr>
          <p:spPr>
            <a:xfrm>
              <a:off x="2752973" y="2810501"/>
              <a:ext cx="827270" cy="0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17772" y="3488320"/>
              <a:ext cx="2035201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maker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80243" y="3488320"/>
              <a:ext cx="2035201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change in the world</a:t>
              </a:r>
            </a:p>
          </p:txBody>
        </p:sp>
        <p:cxnSp>
          <p:nvCxnSpPr>
            <p:cNvPr id="12" name="Straight Arrow Connector 11"/>
            <p:cNvCxnSpPr>
              <a:stCxn id="10" idx="3"/>
              <a:endCxn id="11" idx="1"/>
            </p:cNvCxnSpPr>
            <p:nvPr/>
          </p:nvCxnSpPr>
          <p:spPr>
            <a:xfrm>
              <a:off x="2752973" y="3657597"/>
              <a:ext cx="827270" cy="0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17772" y="4335417"/>
              <a:ext cx="2035201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audience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80243" y="4335417"/>
              <a:ext cx="2035201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experiences</a:t>
              </a:r>
            </a:p>
          </p:txBody>
        </p:sp>
        <p:cxnSp>
          <p:nvCxnSpPr>
            <p:cNvPr id="15" name="Straight Arrow Connector 14"/>
            <p:cNvCxnSpPr>
              <a:stCxn id="13" idx="3"/>
              <a:endCxn id="14" idx="1"/>
            </p:cNvCxnSpPr>
            <p:nvPr/>
          </p:nvCxnSpPr>
          <p:spPr>
            <a:xfrm>
              <a:off x="2752973" y="4504694"/>
              <a:ext cx="827270" cy="0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612175" y="3488321"/>
              <a:ext cx="2035201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other stakeholders</a:t>
              </a:r>
            </a:p>
          </p:txBody>
        </p:sp>
        <p:cxnSp>
          <p:nvCxnSpPr>
            <p:cNvPr id="17" name="Straight Arrow Connector 16"/>
            <p:cNvCxnSpPr>
              <a:stCxn id="4" idx="3"/>
              <a:endCxn id="16" idx="1"/>
            </p:cNvCxnSpPr>
            <p:nvPr/>
          </p:nvCxnSpPr>
          <p:spPr>
            <a:xfrm>
              <a:off x="5764036" y="3657598"/>
              <a:ext cx="848139" cy="0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99718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design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plan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maker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change in the world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audience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5456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design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software 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source code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compiler</a:t>
            </a:r>
            <a:r>
              <a:rPr lang="en-US" sz="1600" baseline="30000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runnable program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users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175477" y="6095999"/>
            <a:ext cx="671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/>
              <a:t>[</a:t>
            </a:r>
            <a:r>
              <a:rPr lang="en-US" sz="1400" i="1" baseline="30000" dirty="0"/>
              <a:t>*</a:t>
            </a:r>
            <a:r>
              <a:rPr lang="en-US" sz="1400" i="1" dirty="0"/>
              <a:t> or, at times, the person who installs and configures the software instead of the compiler]</a:t>
            </a:r>
          </a:p>
        </p:txBody>
      </p:sp>
    </p:spTree>
    <p:extLst>
      <p:ext uri="{BB962C8B-B14F-4D97-AF65-F5344CB8AC3E}">
        <p14:creationId xmlns:p14="http://schemas.microsoft.com/office/powerpoint/2010/main" val="2284678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Defining design</a:t>
            </a:r>
          </a:p>
          <a:p>
            <a:endParaRPr lang="en-US" dirty="0"/>
          </a:p>
          <a:p>
            <a:r>
              <a:rPr lang="en-US" dirty="0"/>
              <a:t>Defining software design</a:t>
            </a:r>
          </a:p>
          <a:p>
            <a:endParaRPr lang="en-US" dirty="0"/>
          </a:p>
          <a:p>
            <a:r>
              <a:rPr lang="en-US" dirty="0"/>
              <a:t>Two fundamental challenges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Software design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950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US" dirty="0"/>
              <a:t>Decision making, in the face of uncertainty, with high penalties for error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To choose the things we use shall look as they do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A creative activity—it involves bringing into being something new and useful that has not existed previously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Relating product with situation to give satisfaction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The imaginative jump from present facts to future possibilities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To form a plan or scheme of, to arrange or conceive in the mind, … for later execution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036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initiate change in man-made things</a:t>
            </a:r>
          </a:p>
          <a:p>
            <a:endParaRPr lang="en-US" dirty="0"/>
          </a:p>
          <a:p>
            <a:r>
              <a:rPr lang="en-US" dirty="0"/>
              <a:t>To plan or intend for a purpose</a:t>
            </a:r>
          </a:p>
          <a:p>
            <a:endParaRPr lang="en-US" dirty="0"/>
          </a:p>
          <a:p>
            <a:r>
              <a:rPr lang="en-US" dirty="0"/>
              <a:t>To work out a solution in one’s mind</a:t>
            </a:r>
          </a:p>
          <a:p>
            <a:endParaRPr lang="en-US" dirty="0"/>
          </a:p>
          <a:p>
            <a:r>
              <a:rPr lang="en-US" dirty="0"/>
              <a:t>The transition from possible solutions to a specific one</a:t>
            </a:r>
          </a:p>
          <a:p>
            <a:endParaRPr lang="en-US" dirty="0"/>
          </a:p>
          <a:p>
            <a:r>
              <a:rPr lang="en-US" dirty="0"/>
              <a:t>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4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themes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Design focuses on identifying a novel envisioned future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Design involves deliberate decision making and planning; it is not simply acting out of impulse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Design decisions are consequential: there are stakeholders who must be satisfied with the result</a:t>
            </a:r>
          </a:p>
        </p:txBody>
      </p:sp>
    </p:spTree>
    <p:extLst>
      <p:ext uri="{BB962C8B-B14F-4D97-AF65-F5344CB8AC3E}">
        <p14:creationId xmlns:p14="http://schemas.microsoft.com/office/powerpoint/2010/main" val="3019431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definition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82000" cy="4525963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decide upon a plan for a novel change in the world that,</a:t>
            </a:r>
            <a:b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when realized, satisfies stakeholders</a:t>
            </a:r>
          </a:p>
          <a:p>
            <a:pPr marL="0" indent="0">
              <a:buNone/>
            </a:pP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824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plan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maker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change in the world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audience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582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plan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maker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change in the world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audience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E4DCDA2-FD83-4FDA-8457-66F6A841C9C7}"/>
              </a:ext>
            </a:extLst>
          </p:cNvPr>
          <p:cNvSpPr txBox="1"/>
          <p:nvPr/>
        </p:nvSpPr>
        <p:spPr>
          <a:xfrm>
            <a:off x="3810000" y="5673833"/>
            <a:ext cx="5081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Note: audience + other stakeholders = stakeholders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D7FC899-9B3B-4A7E-93B8-7CE3E67D93AD}"/>
              </a:ext>
            </a:extLst>
          </p:cNvPr>
          <p:cNvSpPr/>
          <p:nvPr/>
        </p:nvSpPr>
        <p:spPr>
          <a:xfrm>
            <a:off x="3810000" y="5673833"/>
            <a:ext cx="5029200" cy="353915"/>
          </a:xfrm>
          <a:prstGeom prst="rect">
            <a:avLst/>
          </a:prstGeom>
          <a:noFill/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6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 luxury airplane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plan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maker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change in the world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audience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9457313"/>
      </p:ext>
    </p:extLst>
  </p:cSld>
  <p:clrMapOvr>
    <a:masterClrMapping/>
  </p:clrMapOvr>
</p:sld>
</file>

<file path=ppt/theme/theme1.xml><?xml version="1.0" encoding="utf-8"?>
<a:theme xmlns:a="http://schemas.openxmlformats.org/drawingml/2006/main" name="SDC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SDCL</Template>
  <TotalTime>1904</TotalTime>
  <Words>462</Words>
  <Application>Microsoft Office PowerPoint</Application>
  <PresentationFormat>On-screen Show (4:3)</PresentationFormat>
  <Paragraphs>158</Paragraphs>
  <Slides>17</Slides>
  <Notes>2</Notes>
  <HiddenSlides>4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SDCL</vt:lpstr>
      <vt:lpstr>Informatics 121 Software Design I</vt:lpstr>
      <vt:lpstr>Today</vt:lpstr>
      <vt:lpstr>Defining design</vt:lpstr>
      <vt:lpstr>Defining design</vt:lpstr>
      <vt:lpstr>Three themes</vt:lpstr>
      <vt:lpstr>Our definition</vt:lpstr>
      <vt:lpstr>Design</vt:lpstr>
      <vt:lpstr>Design</vt:lpstr>
      <vt:lpstr>Design a luxury airplane</vt:lpstr>
      <vt:lpstr>Design a library</vt:lpstr>
      <vt:lpstr>Design an award</vt:lpstr>
      <vt:lpstr>Design fields</vt:lpstr>
      <vt:lpstr>Design fields</vt:lpstr>
      <vt:lpstr>Design fields</vt:lpstr>
      <vt:lpstr>Design</vt:lpstr>
      <vt:lpstr>Software design</vt:lpstr>
      <vt:lpstr>Software design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van der Hoek</dc:creator>
  <cp:lastModifiedBy>Andre van der Hoek</cp:lastModifiedBy>
  <cp:revision>153</cp:revision>
  <cp:lastPrinted>2017-10-03T05:22:55Z</cp:lastPrinted>
  <dcterms:created xsi:type="dcterms:W3CDTF">2011-04-22T07:09:34Z</dcterms:created>
  <dcterms:modified xsi:type="dcterms:W3CDTF">2018-01-19T04:59:04Z</dcterms:modified>
</cp:coreProperties>
</file>