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461" r:id="rId3"/>
    <p:sldId id="464" r:id="rId4"/>
    <p:sldId id="484" r:id="rId5"/>
    <p:sldId id="485" r:id="rId6"/>
    <p:sldId id="486" r:id="rId7"/>
    <p:sldId id="487" r:id="rId8"/>
    <p:sldId id="488" r:id="rId9"/>
    <p:sldId id="489" r:id="rId10"/>
    <p:sldId id="490" r:id="rId11"/>
    <p:sldId id="491" r:id="rId12"/>
    <p:sldId id="465" r:id="rId13"/>
    <p:sldId id="466" r:id="rId14"/>
    <p:sldId id="467" r:id="rId15"/>
    <p:sldId id="468" r:id="rId16"/>
    <p:sldId id="469" r:id="rId17"/>
    <p:sldId id="492" r:id="rId18"/>
    <p:sldId id="493" r:id="rId19"/>
    <p:sldId id="494" r:id="rId20"/>
    <p:sldId id="478" r:id="rId21"/>
    <p:sldId id="479" r:id="rId22"/>
    <p:sldId id="480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20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96" autoAdjust="0"/>
    <p:restoredTop sz="94660"/>
  </p:normalViewPr>
  <p:slideViewPr>
    <p:cSldViewPr>
      <p:cViewPr varScale="1">
        <p:scale>
          <a:sx n="124" d="100"/>
          <a:sy n="124" d="100"/>
        </p:scale>
        <p:origin x="822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5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 mobile phone messaging system</a:t>
            </a:r>
          </a:p>
        </p:txBody>
      </p:sp>
      <p:cxnSp>
        <p:nvCxnSpPr>
          <p:cNvPr id="20" name="Straight Arrow Connector 19"/>
          <p:cNvCxnSpPr>
            <a:stCxn id="24" idx="3"/>
            <a:endCxn id="28" idx="1"/>
          </p:cNvCxnSpPr>
          <p:nvPr/>
        </p:nvCxnSpPr>
        <p:spPr>
          <a:xfrm flipV="1">
            <a:off x="5029200" y="1619288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3"/>
            <a:endCxn id="25" idx="1"/>
          </p:cNvCxnSpPr>
          <p:nvPr/>
        </p:nvCxnSpPr>
        <p:spPr>
          <a:xfrm>
            <a:off x="2345883" y="3559641"/>
            <a:ext cx="539283" cy="1383028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6" idx="3"/>
            <a:endCxn id="24" idx="1"/>
          </p:cNvCxnSpPr>
          <p:nvPr/>
        </p:nvCxnSpPr>
        <p:spPr>
          <a:xfrm flipV="1">
            <a:off x="2345883" y="2176614"/>
            <a:ext cx="539282" cy="138302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885165" y="2007337"/>
            <a:ext cx="2144036" cy="3104609"/>
            <a:chOff x="2438399" y="1897951"/>
            <a:chExt cx="2144036" cy="3104609"/>
          </a:xfrm>
        </p:grpSpPr>
        <p:sp>
          <p:nvSpPr>
            <p:cNvPr id="24" name="TextBox 23"/>
            <p:cNvSpPr txBox="1"/>
            <p:nvPr/>
          </p:nvSpPr>
          <p:spPr>
            <a:xfrm>
              <a:off x="2438399" y="1897951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satisfactory experience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8400" y="4664006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plan for realization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0682" y="339036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4C4C4C"/>
                </a:solidFill>
              </a:rPr>
              <a:t>change in the world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568482" y="1450011"/>
            <a:ext cx="3200400" cy="1453206"/>
            <a:chOff x="5410200" y="1340625"/>
            <a:chExt cx="3200400" cy="1453206"/>
          </a:xfrm>
        </p:grpSpPr>
        <p:sp>
          <p:nvSpPr>
            <p:cNvPr id="28" name="TextBox 27"/>
            <p:cNvSpPr txBox="1"/>
            <p:nvPr/>
          </p:nvSpPr>
          <p:spPr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 to accomplish?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how does one interact with it?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68482" y="4216066"/>
            <a:ext cx="3200400" cy="1453206"/>
            <a:chOff x="5410200" y="4106680"/>
            <a:chExt cx="3200400" cy="1453206"/>
          </a:xfrm>
        </p:grpSpPr>
        <p:sp>
          <p:nvSpPr>
            <p:cNvPr id="31" name="TextBox 30"/>
            <p:cNvSpPr txBox="1"/>
            <p:nvPr/>
          </p:nvSpPr>
          <p:spPr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its conceptual core?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10200" y="5221332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are its implementation details?</a:t>
              </a:r>
            </a:p>
          </p:txBody>
        </p:sp>
      </p:grpSp>
      <p:cxnSp>
        <p:nvCxnSpPr>
          <p:cNvPr id="33" name="Straight Arrow Connector 32"/>
          <p:cNvCxnSpPr>
            <a:stCxn id="24" idx="3"/>
            <a:endCxn id="29" idx="1"/>
          </p:cNvCxnSpPr>
          <p:nvPr/>
        </p:nvCxnSpPr>
        <p:spPr>
          <a:xfrm>
            <a:off x="5029200" y="2176614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1" idx="1"/>
          </p:cNvCxnSpPr>
          <p:nvPr/>
        </p:nvCxnSpPr>
        <p:spPr>
          <a:xfrm flipV="1">
            <a:off x="5029201" y="4385343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  <a:endCxn id="32" idx="1"/>
          </p:cNvCxnSpPr>
          <p:nvPr/>
        </p:nvCxnSpPr>
        <p:spPr>
          <a:xfrm>
            <a:off x="5029201" y="4942669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25571" y="1786541"/>
            <a:ext cx="188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32200"/>
                </a:solidFill>
              </a:rPr>
              <a:t>application design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34644" y="2903217"/>
            <a:ext cx="186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interaction design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75109" y="4556477"/>
            <a:ext cx="198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architecture design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90635" y="5697016"/>
            <a:ext cx="23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implementation design</a:t>
            </a:r>
          </a:p>
        </p:txBody>
      </p:sp>
    </p:spTree>
    <p:extLst>
      <p:ext uri="{BB962C8B-B14F-4D97-AF65-F5344CB8AC3E}">
        <p14:creationId xmlns:p14="http://schemas.microsoft.com/office/powerpoint/2010/main" val="183089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 word processor</a:t>
            </a:r>
          </a:p>
        </p:txBody>
      </p:sp>
      <p:cxnSp>
        <p:nvCxnSpPr>
          <p:cNvPr id="20" name="Straight Arrow Connector 19"/>
          <p:cNvCxnSpPr>
            <a:stCxn id="24" idx="3"/>
            <a:endCxn id="28" idx="1"/>
          </p:cNvCxnSpPr>
          <p:nvPr/>
        </p:nvCxnSpPr>
        <p:spPr>
          <a:xfrm flipV="1">
            <a:off x="5029200" y="1619288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3"/>
            <a:endCxn id="25" idx="1"/>
          </p:cNvCxnSpPr>
          <p:nvPr/>
        </p:nvCxnSpPr>
        <p:spPr>
          <a:xfrm>
            <a:off x="2345883" y="3559641"/>
            <a:ext cx="539283" cy="1383028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6" idx="3"/>
            <a:endCxn id="24" idx="1"/>
          </p:cNvCxnSpPr>
          <p:nvPr/>
        </p:nvCxnSpPr>
        <p:spPr>
          <a:xfrm flipV="1">
            <a:off x="2345883" y="2176614"/>
            <a:ext cx="539282" cy="138302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885165" y="2007337"/>
            <a:ext cx="2144036" cy="3104609"/>
            <a:chOff x="2438399" y="1897951"/>
            <a:chExt cx="2144036" cy="3104609"/>
          </a:xfrm>
        </p:grpSpPr>
        <p:sp>
          <p:nvSpPr>
            <p:cNvPr id="24" name="TextBox 23"/>
            <p:cNvSpPr txBox="1"/>
            <p:nvPr/>
          </p:nvSpPr>
          <p:spPr>
            <a:xfrm>
              <a:off x="2438399" y="1897951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satisfactory experience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8400" y="4664006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plan for realization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0682" y="339036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4C4C4C"/>
                </a:solidFill>
              </a:rPr>
              <a:t>change in the world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568482" y="1450011"/>
            <a:ext cx="3200400" cy="1453206"/>
            <a:chOff x="5410200" y="1340625"/>
            <a:chExt cx="3200400" cy="1453206"/>
          </a:xfrm>
        </p:grpSpPr>
        <p:sp>
          <p:nvSpPr>
            <p:cNvPr id="28" name="TextBox 27"/>
            <p:cNvSpPr txBox="1"/>
            <p:nvPr/>
          </p:nvSpPr>
          <p:spPr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 to accomplish?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how does one interact with it?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68482" y="4216066"/>
            <a:ext cx="3200400" cy="1453206"/>
            <a:chOff x="5410200" y="4106680"/>
            <a:chExt cx="3200400" cy="1453206"/>
          </a:xfrm>
        </p:grpSpPr>
        <p:sp>
          <p:nvSpPr>
            <p:cNvPr id="31" name="TextBox 30"/>
            <p:cNvSpPr txBox="1"/>
            <p:nvPr/>
          </p:nvSpPr>
          <p:spPr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its conceptual core?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10200" y="5221332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are its implementation details?</a:t>
              </a:r>
            </a:p>
          </p:txBody>
        </p:sp>
      </p:grpSp>
      <p:cxnSp>
        <p:nvCxnSpPr>
          <p:cNvPr id="33" name="Straight Arrow Connector 32"/>
          <p:cNvCxnSpPr>
            <a:stCxn id="24" idx="3"/>
            <a:endCxn id="29" idx="1"/>
          </p:cNvCxnSpPr>
          <p:nvPr/>
        </p:nvCxnSpPr>
        <p:spPr>
          <a:xfrm>
            <a:off x="5029200" y="2176614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1" idx="1"/>
          </p:cNvCxnSpPr>
          <p:nvPr/>
        </p:nvCxnSpPr>
        <p:spPr>
          <a:xfrm flipV="1">
            <a:off x="5029201" y="4385343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  <a:endCxn id="32" idx="1"/>
          </p:cNvCxnSpPr>
          <p:nvPr/>
        </p:nvCxnSpPr>
        <p:spPr>
          <a:xfrm>
            <a:off x="5029201" y="4942669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25571" y="1786541"/>
            <a:ext cx="188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32200"/>
                </a:solidFill>
              </a:rPr>
              <a:t>application design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34644" y="2903217"/>
            <a:ext cx="186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interaction design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75109" y="4556477"/>
            <a:ext cx="198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architecture design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90635" y="5697016"/>
            <a:ext cx="23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implementation design</a:t>
            </a:r>
          </a:p>
        </p:txBody>
      </p:sp>
    </p:spTree>
    <p:extLst>
      <p:ext uri="{BB962C8B-B14F-4D97-AF65-F5344CB8AC3E}">
        <p14:creationId xmlns:p14="http://schemas.microsoft.com/office/powerpoint/2010/main" val="865089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focus on the essence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7C239-3815-4103-858C-A468DD55D4C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18833"/>
          <a:stretch/>
        </p:blipFill>
        <p:spPr bwMode="auto">
          <a:xfrm>
            <a:off x="2133600" y="1143000"/>
            <a:ext cx="4648199" cy="4596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912745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prefer solutions that they know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120D3-431B-44F3-828B-F2549F275E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752600"/>
            <a:ext cx="4876800" cy="3446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6575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address knowledge deficiencies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A5C69-2C0E-4CCA-BCF6-0C0C35729E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7" r="8837"/>
          <a:stretch/>
        </p:blipFill>
        <p:spPr bwMode="auto">
          <a:xfrm>
            <a:off x="1752600" y="838200"/>
            <a:ext cx="5715000" cy="5109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53590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generate alternatives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59D9D-2AB5-47AA-A548-9913059FF74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r="20720"/>
          <a:stretch/>
        </p:blipFill>
        <p:spPr bwMode="auto">
          <a:xfrm>
            <a:off x="1828800" y="619845"/>
            <a:ext cx="5181600" cy="5463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17305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A53FF3-B137-4FAA-82B1-27FDE7BB203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1" r="27309"/>
          <a:stretch/>
        </p:blipFill>
        <p:spPr bwMode="auto">
          <a:xfrm>
            <a:off x="2286000" y="202741"/>
            <a:ext cx="4572000" cy="6680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are skeptical</a:t>
            </a:r>
          </a:p>
        </p:txBody>
      </p:sp>
    </p:spTree>
    <p:extLst>
      <p:ext uri="{BB962C8B-B14F-4D97-AF65-F5344CB8AC3E}">
        <p14:creationId xmlns:p14="http://schemas.microsoft.com/office/powerpoint/2010/main" val="2477845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 word processor</a:t>
            </a:r>
          </a:p>
        </p:txBody>
      </p:sp>
      <p:cxnSp>
        <p:nvCxnSpPr>
          <p:cNvPr id="20" name="Straight Arrow Connector 19"/>
          <p:cNvCxnSpPr>
            <a:stCxn id="24" idx="3"/>
            <a:endCxn id="28" idx="1"/>
          </p:cNvCxnSpPr>
          <p:nvPr/>
        </p:nvCxnSpPr>
        <p:spPr>
          <a:xfrm flipV="1">
            <a:off x="5029200" y="1619288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3"/>
            <a:endCxn id="25" idx="1"/>
          </p:cNvCxnSpPr>
          <p:nvPr/>
        </p:nvCxnSpPr>
        <p:spPr>
          <a:xfrm>
            <a:off x="2345883" y="3559641"/>
            <a:ext cx="539283" cy="1383028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6" idx="3"/>
            <a:endCxn id="24" idx="1"/>
          </p:cNvCxnSpPr>
          <p:nvPr/>
        </p:nvCxnSpPr>
        <p:spPr>
          <a:xfrm flipV="1">
            <a:off x="2345883" y="2176614"/>
            <a:ext cx="539282" cy="138302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885165" y="2007337"/>
            <a:ext cx="2144036" cy="3104609"/>
            <a:chOff x="2438399" y="1897951"/>
            <a:chExt cx="2144036" cy="3104609"/>
          </a:xfrm>
        </p:grpSpPr>
        <p:sp>
          <p:nvSpPr>
            <p:cNvPr id="24" name="TextBox 23"/>
            <p:cNvSpPr txBox="1"/>
            <p:nvPr/>
          </p:nvSpPr>
          <p:spPr>
            <a:xfrm>
              <a:off x="2438399" y="1897951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satisfactory experience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8400" y="4664006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plan for realization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0682" y="339036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4C4C4C"/>
                </a:solidFill>
              </a:rPr>
              <a:t>change in the world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568482" y="1450011"/>
            <a:ext cx="3200400" cy="1453206"/>
            <a:chOff x="5410200" y="1340625"/>
            <a:chExt cx="3200400" cy="1453206"/>
          </a:xfrm>
        </p:grpSpPr>
        <p:sp>
          <p:nvSpPr>
            <p:cNvPr id="28" name="TextBox 27"/>
            <p:cNvSpPr txBox="1"/>
            <p:nvPr/>
          </p:nvSpPr>
          <p:spPr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 to accomplish?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how does one interact with it?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68482" y="4216066"/>
            <a:ext cx="3200400" cy="1453206"/>
            <a:chOff x="5410200" y="4106680"/>
            <a:chExt cx="3200400" cy="1453206"/>
          </a:xfrm>
        </p:grpSpPr>
        <p:sp>
          <p:nvSpPr>
            <p:cNvPr id="31" name="TextBox 30"/>
            <p:cNvSpPr txBox="1"/>
            <p:nvPr/>
          </p:nvSpPr>
          <p:spPr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its conceptual core?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10200" y="5221332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are its implementation details?</a:t>
              </a:r>
            </a:p>
          </p:txBody>
        </p:sp>
      </p:grpSp>
      <p:cxnSp>
        <p:nvCxnSpPr>
          <p:cNvPr id="33" name="Straight Arrow Connector 32"/>
          <p:cNvCxnSpPr>
            <a:stCxn id="24" idx="3"/>
            <a:endCxn id="29" idx="1"/>
          </p:cNvCxnSpPr>
          <p:nvPr/>
        </p:nvCxnSpPr>
        <p:spPr>
          <a:xfrm>
            <a:off x="5029200" y="2176614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1" idx="1"/>
          </p:cNvCxnSpPr>
          <p:nvPr/>
        </p:nvCxnSpPr>
        <p:spPr>
          <a:xfrm flipV="1">
            <a:off x="5029201" y="4385343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  <a:endCxn id="32" idx="1"/>
          </p:cNvCxnSpPr>
          <p:nvPr/>
        </p:nvCxnSpPr>
        <p:spPr>
          <a:xfrm>
            <a:off x="5029201" y="4942669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25571" y="1786541"/>
            <a:ext cx="188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32200"/>
                </a:solidFill>
              </a:rPr>
              <a:t>application design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34644" y="2903217"/>
            <a:ext cx="186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interaction design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75109" y="4556477"/>
            <a:ext cx="198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architecture design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90635" y="5697016"/>
            <a:ext cx="23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implementation design</a:t>
            </a:r>
          </a:p>
        </p:txBody>
      </p:sp>
    </p:spTree>
    <p:extLst>
      <p:ext uri="{BB962C8B-B14F-4D97-AF65-F5344CB8AC3E}">
        <p14:creationId xmlns:p14="http://schemas.microsoft.com/office/powerpoint/2010/main" val="2715757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Your client is </a:t>
            </a:r>
            <a:r>
              <a:rPr lang="en-US" i="1" dirty="0" err="1"/>
              <a:t>TransportationAssist</a:t>
            </a:r>
            <a:r>
              <a:rPr lang="en-US" dirty="0"/>
              <a:t>, a new company that recognizes the potential of smart phones to help elderly in ‘getting around’ in their day-to-day lives. </a:t>
            </a:r>
          </a:p>
          <a:p>
            <a:pPr marL="0" indent="0">
              <a:buNone/>
            </a:pPr>
            <a:r>
              <a:rPr lang="en-US" dirty="0"/>
              <a:t>The company particularly is invested in two new directions: (1) assisting elderly in taking public transportation, helping them getting from one destination to another, and (2) tracking their whereabouts so others can check in on them.</a:t>
            </a:r>
          </a:p>
          <a:p>
            <a:pPr marL="0" indent="0">
              <a:buNone/>
            </a:pPr>
            <a:r>
              <a:rPr lang="en-US" dirty="0"/>
              <a:t>The company has sought you out, because you are an excellent designer.  All of the software design is in your hands, as </a:t>
            </a:r>
            <a:r>
              <a:rPr lang="en-US" i="1" dirty="0" err="1"/>
              <a:t>TransportationAssist</a:t>
            </a:r>
            <a:r>
              <a:rPr lang="en-US" i="1" dirty="0"/>
              <a:t> </a:t>
            </a:r>
            <a:r>
              <a:rPr lang="en-US" dirty="0"/>
              <a:t>has the idea protected (meaning no competition), but has no idea how to actually design the software.</a:t>
            </a:r>
          </a:p>
        </p:txBody>
      </p:sp>
    </p:spTree>
    <p:extLst>
      <p:ext uri="{BB962C8B-B14F-4D97-AF65-F5344CB8AC3E}">
        <p14:creationId xmlns:p14="http://schemas.microsoft.com/office/powerpoint/2010/main" val="667234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Identify the audience and other stakeholders</a:t>
            </a:r>
          </a:p>
          <a:p>
            <a:endParaRPr lang="en-US" dirty="0"/>
          </a:p>
          <a:p>
            <a:r>
              <a:rPr lang="en-US" dirty="0"/>
              <a:t>Identify </a:t>
            </a:r>
            <a:r>
              <a:rPr lang="en-US" i="1" dirty="0"/>
              <a:t>possible</a:t>
            </a:r>
            <a:r>
              <a:rPr lang="en-US" dirty="0"/>
              <a:t> goals, constraints, and assumptions</a:t>
            </a:r>
          </a:p>
          <a:p>
            <a:endParaRPr lang="en-US" dirty="0"/>
          </a:p>
          <a:p>
            <a:r>
              <a:rPr lang="en-US" dirty="0"/>
              <a:t>Bring </a:t>
            </a:r>
            <a:r>
              <a:rPr lang="en-US" i="1" dirty="0"/>
              <a:t>two </a:t>
            </a:r>
            <a:r>
              <a:rPr lang="en-US" dirty="0"/>
              <a:t>printed copies to discussion, next Friday </a:t>
            </a:r>
          </a:p>
          <a:p>
            <a:pPr lvl="1"/>
            <a:r>
              <a:rPr lang="en-US" dirty="0"/>
              <a:t>one for the TAs</a:t>
            </a:r>
          </a:p>
          <a:p>
            <a:pPr lvl="1"/>
            <a:r>
              <a:rPr lang="en-US" dirty="0"/>
              <a:t>one for your group</a:t>
            </a:r>
          </a:p>
          <a:p>
            <a:pPr lvl="1"/>
            <a:endParaRPr lang="en-US" dirty="0"/>
          </a:p>
          <a:p>
            <a:r>
              <a:rPr lang="en-US" dirty="0"/>
              <a:t>Your group will be announced at the start of your discussion</a:t>
            </a:r>
          </a:p>
        </p:txBody>
      </p:sp>
    </p:spTree>
    <p:extLst>
      <p:ext uri="{BB962C8B-B14F-4D97-AF65-F5344CB8AC3E}">
        <p14:creationId xmlns:p14="http://schemas.microsoft.com/office/powerpoint/2010/main" val="168174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45A7-3276-4456-ACBF-44816BF8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D6C4-5C03-449E-B28C-66A5A1E24F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will be discussion today</a:t>
            </a:r>
          </a:p>
          <a:p>
            <a:pPr lvl="1"/>
            <a:r>
              <a:rPr lang="en-US" dirty="0"/>
              <a:t>must attend your designated discussion, as this is the first time your group meets and starts its design process for design studio 1, part 2</a:t>
            </a:r>
          </a:p>
        </p:txBody>
      </p:sp>
    </p:spTree>
    <p:extLst>
      <p:ext uri="{BB962C8B-B14F-4D97-AF65-F5344CB8AC3E}">
        <p14:creationId xmlns:p14="http://schemas.microsoft.com/office/powerpoint/2010/main" val="4075777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a team, design the consumer facing side of </a:t>
            </a:r>
            <a:r>
              <a:rPr lang="en-US" i="1" dirty="0" err="1"/>
              <a:t>TransportationAssist</a:t>
            </a:r>
            <a:r>
              <a:rPr lang="en-US" dirty="0"/>
              <a:t> in terms of:</a:t>
            </a:r>
          </a:p>
          <a:p>
            <a:pPr lvl="1"/>
            <a:r>
              <a:rPr lang="en-US" dirty="0"/>
              <a:t>the functionality it will offer</a:t>
            </a:r>
          </a:p>
          <a:p>
            <a:pPr lvl="1"/>
            <a:r>
              <a:rPr lang="en-US" dirty="0"/>
              <a:t>how users will interact with it</a:t>
            </a:r>
          </a:p>
          <a:p>
            <a:endParaRPr lang="en-US" dirty="0"/>
          </a:p>
          <a:p>
            <a:r>
              <a:rPr lang="en-US" dirty="0"/>
              <a:t>Make sure that you explicitly identify goals, constraints, and assumptions</a:t>
            </a:r>
          </a:p>
          <a:p>
            <a:endParaRPr lang="en-US" dirty="0"/>
          </a:p>
          <a:p>
            <a:r>
              <a:rPr lang="en-US" dirty="0"/>
              <a:t>Make sure to consider at least </a:t>
            </a:r>
            <a:r>
              <a:rPr lang="en-US" i="1" dirty="0"/>
              <a:t>three </a:t>
            </a:r>
            <a:r>
              <a:rPr lang="en-US" dirty="0"/>
              <a:t>different approaches, highlight tradeoffs among the approaches, and discuss why you chose the approach you took</a:t>
            </a:r>
          </a:p>
          <a:p>
            <a:pPr lvl="1"/>
            <a:r>
              <a:rPr lang="en-US" dirty="0"/>
              <a:t>briefly document the approaches you considered but did not adopt</a:t>
            </a:r>
          </a:p>
        </p:txBody>
      </p:sp>
    </p:spTree>
    <p:extLst>
      <p:ext uri="{BB962C8B-B14F-4D97-AF65-F5344CB8AC3E}">
        <p14:creationId xmlns:p14="http://schemas.microsoft.com/office/powerpoint/2010/main" val="1818063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what you have learned about experts: </a:t>
            </a:r>
          </a:p>
          <a:p>
            <a:pPr lvl="1"/>
            <a:r>
              <a:rPr lang="en-US" dirty="0"/>
              <a:t>focus on the essence</a:t>
            </a:r>
          </a:p>
          <a:p>
            <a:pPr lvl="1"/>
            <a:r>
              <a:rPr lang="en-US" dirty="0"/>
              <a:t>prefer solutions that they know work</a:t>
            </a:r>
          </a:p>
          <a:p>
            <a:pPr lvl="1"/>
            <a:r>
              <a:rPr lang="en-US" dirty="0"/>
              <a:t>address knowledge deficiencies</a:t>
            </a:r>
          </a:p>
          <a:p>
            <a:pPr lvl="1"/>
            <a:r>
              <a:rPr lang="en-US" dirty="0"/>
              <a:t>generate alternatives</a:t>
            </a:r>
          </a:p>
          <a:p>
            <a:pPr lvl="1"/>
            <a:r>
              <a:rPr lang="en-US" dirty="0"/>
              <a:t>are skeptical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Bring </a:t>
            </a:r>
            <a:r>
              <a:rPr lang="en-US" i="1" dirty="0"/>
              <a:t>one </a:t>
            </a:r>
            <a:r>
              <a:rPr lang="en-US" dirty="0"/>
              <a:t>printed copy to class, </a:t>
            </a:r>
            <a:r>
              <a:rPr lang="en-US"/>
              <a:t>Monday February 5</a:t>
            </a:r>
            <a:endParaRPr lang="en-US" dirty="0"/>
          </a:p>
          <a:p>
            <a:pPr lvl="1"/>
            <a:r>
              <a:rPr lang="en-US" dirty="0"/>
              <a:t>make sure to identify all group members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88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832" y="16002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Team members will assess other team members</a:t>
            </a:r>
          </a:p>
          <a:p>
            <a:pPr lvl="1"/>
            <a:r>
              <a:rPr lang="en-US" dirty="0"/>
              <a:t>in terms of the contributions they make</a:t>
            </a:r>
          </a:p>
          <a:p>
            <a:pPr lvl="1"/>
            <a:r>
              <a:rPr lang="en-US" dirty="0"/>
              <a:t>in terms of enabling others to make contributions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3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Four types of design</a:t>
            </a:r>
          </a:p>
          <a:p>
            <a:endParaRPr lang="en-US" dirty="0"/>
          </a:p>
          <a:p>
            <a:r>
              <a:rPr lang="en-US" dirty="0"/>
              <a:t>Expert behaviors</a:t>
            </a:r>
          </a:p>
          <a:p>
            <a:endParaRPr lang="en-US" dirty="0"/>
          </a:p>
          <a:p>
            <a:r>
              <a:rPr lang="en-US" dirty="0"/>
              <a:t>Design studio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7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designer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plan</a:t>
            </a: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maker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change in the world</a:t>
            </a: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audience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experiences</a:t>
            </a: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other stakeholders</a:t>
            </a: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58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and desirability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designer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plan</a:t>
            </a: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maker</a:t>
            </a: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audience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experiences</a:t>
            </a: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other stakeholders</a:t>
            </a: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3" idx="1"/>
          </p:cNvCxnSpPr>
          <p:nvPr/>
        </p:nvCxnSpPr>
        <p:spPr>
          <a:xfrm flipV="1">
            <a:off x="4597844" y="2471474"/>
            <a:ext cx="2614734" cy="1016846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loud 2"/>
          <p:cNvSpPr/>
          <p:nvPr/>
        </p:nvSpPr>
        <p:spPr>
          <a:xfrm>
            <a:off x="5943600" y="1177453"/>
            <a:ext cx="2537956" cy="1295400"/>
          </a:xfrm>
          <a:prstGeom prst="cloud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32200"/>
                </a:solidFill>
              </a:rPr>
              <a:t>feasibility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change in the world</a:t>
            </a:r>
          </a:p>
        </p:txBody>
      </p:sp>
    </p:spTree>
    <p:extLst>
      <p:ext uri="{BB962C8B-B14F-4D97-AF65-F5344CB8AC3E}">
        <p14:creationId xmlns:p14="http://schemas.microsoft.com/office/powerpoint/2010/main" val="324643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>
            <a:stCxn id="16" idx="2"/>
            <a:endCxn id="3" idx="3"/>
          </p:cNvCxnSpPr>
          <p:nvPr/>
        </p:nvCxnSpPr>
        <p:spPr>
          <a:xfrm flipH="1">
            <a:off x="7212578" y="3826875"/>
            <a:ext cx="417198" cy="1276391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and desirability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designer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plan</a:t>
            </a: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maker</a:t>
            </a: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audience</a:t>
            </a: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other stakeholders</a:t>
            </a: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2"/>
            <a:endCxn id="3" idx="2"/>
          </p:cNvCxnSpPr>
          <p:nvPr/>
        </p:nvCxnSpPr>
        <p:spPr>
          <a:xfrm>
            <a:off x="4597844" y="4673971"/>
            <a:ext cx="1353628" cy="1002929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loud 2"/>
          <p:cNvSpPr/>
          <p:nvPr/>
        </p:nvSpPr>
        <p:spPr>
          <a:xfrm>
            <a:off x="5943600" y="5029200"/>
            <a:ext cx="2537956" cy="1295400"/>
          </a:xfrm>
          <a:prstGeom prst="cloud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32200"/>
                </a:solidFill>
              </a:rPr>
              <a:t>desirability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experiences</a:t>
            </a:r>
          </a:p>
        </p:txBody>
      </p:sp>
      <p:cxnSp>
        <p:nvCxnSpPr>
          <p:cNvPr id="20" name="Straight Connector 19"/>
          <p:cNvCxnSpPr>
            <a:cxnSpLocks/>
            <a:endCxn id="22" idx="1"/>
          </p:cNvCxnSpPr>
          <p:nvPr/>
        </p:nvCxnSpPr>
        <p:spPr>
          <a:xfrm flipV="1">
            <a:off x="4597844" y="2471474"/>
            <a:ext cx="2614734" cy="1016846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loud 21"/>
          <p:cNvSpPr/>
          <p:nvPr/>
        </p:nvSpPr>
        <p:spPr>
          <a:xfrm>
            <a:off x="5943600" y="1177453"/>
            <a:ext cx="2537956" cy="1295400"/>
          </a:xfrm>
          <a:prstGeom prst="cloud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32200"/>
                </a:solidFill>
              </a:rPr>
              <a:t>feasibility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change in the world</a:t>
            </a:r>
          </a:p>
        </p:txBody>
      </p:sp>
    </p:spTree>
    <p:extLst>
      <p:ext uri="{BB962C8B-B14F-4D97-AF65-F5344CB8AC3E}">
        <p14:creationId xmlns:p14="http://schemas.microsoft.com/office/powerpoint/2010/main" val="219453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types of design</a:t>
            </a:r>
          </a:p>
        </p:txBody>
      </p:sp>
      <p:cxnSp>
        <p:nvCxnSpPr>
          <p:cNvPr id="5" name="Straight Arrow Connector 4"/>
          <p:cNvCxnSpPr>
            <a:endCxn id="10" idx="1"/>
          </p:cNvCxnSpPr>
          <p:nvPr/>
        </p:nvCxnSpPr>
        <p:spPr>
          <a:xfrm flipV="1">
            <a:off x="5029200" y="1619288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6" idx="1"/>
          </p:cNvCxnSpPr>
          <p:nvPr/>
        </p:nvCxnSpPr>
        <p:spPr>
          <a:xfrm>
            <a:off x="5029200" y="2176614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69" idx="1"/>
          </p:cNvCxnSpPr>
          <p:nvPr/>
        </p:nvCxnSpPr>
        <p:spPr>
          <a:xfrm flipV="1">
            <a:off x="5029201" y="4385343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70" idx="1"/>
          </p:cNvCxnSpPr>
          <p:nvPr/>
        </p:nvCxnSpPr>
        <p:spPr>
          <a:xfrm>
            <a:off x="5029201" y="4942669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loud 18"/>
          <p:cNvSpPr/>
          <p:nvPr/>
        </p:nvSpPr>
        <p:spPr>
          <a:xfrm>
            <a:off x="4114800" y="1528914"/>
            <a:ext cx="2537956" cy="1295400"/>
          </a:xfrm>
          <a:prstGeom prst="cloud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32200"/>
                </a:solidFill>
              </a:rPr>
              <a:t>desirability</a:t>
            </a:r>
          </a:p>
        </p:txBody>
      </p:sp>
      <p:sp>
        <p:nvSpPr>
          <p:cNvPr id="20" name="Cloud 19"/>
          <p:cNvSpPr/>
          <p:nvPr/>
        </p:nvSpPr>
        <p:spPr>
          <a:xfrm>
            <a:off x="4114800" y="4270371"/>
            <a:ext cx="2537956" cy="1295400"/>
          </a:xfrm>
          <a:prstGeom prst="cloud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32200"/>
                </a:solidFill>
              </a:rPr>
              <a:t>feasibility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5568482" y="1450011"/>
            <a:ext cx="3200400" cy="1453206"/>
            <a:chOff x="5410200" y="1340625"/>
            <a:chExt cx="3200400" cy="1453206"/>
          </a:xfrm>
        </p:grpSpPr>
        <p:sp>
          <p:nvSpPr>
            <p:cNvPr id="10" name="TextBox 9"/>
            <p:cNvSpPr txBox="1"/>
            <p:nvPr/>
          </p:nvSpPr>
          <p:spPr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what is it to accomplish?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how does one interact with it?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568482" y="4216066"/>
            <a:ext cx="3200400" cy="1453206"/>
            <a:chOff x="5410200" y="4106680"/>
            <a:chExt cx="3200400" cy="1453206"/>
          </a:xfrm>
        </p:grpSpPr>
        <p:sp>
          <p:nvSpPr>
            <p:cNvPr id="69" name="TextBox 68"/>
            <p:cNvSpPr txBox="1"/>
            <p:nvPr/>
          </p:nvSpPr>
          <p:spPr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what is its conceptual core?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10200" y="5221332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what are its implementation details?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28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types of design</a:t>
            </a:r>
          </a:p>
        </p:txBody>
      </p:sp>
      <p:cxnSp>
        <p:nvCxnSpPr>
          <p:cNvPr id="5" name="Straight Arrow Connector 4"/>
          <p:cNvCxnSpPr>
            <a:stCxn id="8" idx="3"/>
            <a:endCxn id="10" idx="1"/>
          </p:cNvCxnSpPr>
          <p:nvPr/>
        </p:nvCxnSpPr>
        <p:spPr>
          <a:xfrm flipV="1">
            <a:off x="5029200" y="1619288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3"/>
            <a:endCxn id="13" idx="1"/>
          </p:cNvCxnSpPr>
          <p:nvPr/>
        </p:nvCxnSpPr>
        <p:spPr>
          <a:xfrm>
            <a:off x="2345883" y="3559641"/>
            <a:ext cx="539283" cy="1383028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" idx="3"/>
            <a:endCxn id="8" idx="1"/>
          </p:cNvCxnSpPr>
          <p:nvPr/>
        </p:nvCxnSpPr>
        <p:spPr>
          <a:xfrm flipV="1">
            <a:off x="2345883" y="2176614"/>
            <a:ext cx="539282" cy="138302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2885165" y="2007337"/>
            <a:ext cx="2144036" cy="3104609"/>
            <a:chOff x="2438399" y="1897951"/>
            <a:chExt cx="2144036" cy="3104609"/>
          </a:xfrm>
        </p:grpSpPr>
        <p:sp>
          <p:nvSpPr>
            <p:cNvPr id="8" name="TextBox 7"/>
            <p:cNvSpPr txBox="1"/>
            <p:nvPr/>
          </p:nvSpPr>
          <p:spPr>
            <a:xfrm>
              <a:off x="2438399" y="1897951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satisfactory experience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38400" y="4664006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plan for realization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0682" y="339036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change in the world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5568482" y="1450011"/>
            <a:ext cx="3200400" cy="1453206"/>
            <a:chOff x="5410200" y="1340625"/>
            <a:chExt cx="3200400" cy="1453206"/>
          </a:xfrm>
        </p:grpSpPr>
        <p:sp>
          <p:nvSpPr>
            <p:cNvPr id="10" name="TextBox 9"/>
            <p:cNvSpPr txBox="1"/>
            <p:nvPr/>
          </p:nvSpPr>
          <p:spPr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what is it to accomplish?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how does one interact with it?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568482" y="4216066"/>
            <a:ext cx="3200400" cy="1453206"/>
            <a:chOff x="5410200" y="4106680"/>
            <a:chExt cx="3200400" cy="1453206"/>
          </a:xfrm>
        </p:grpSpPr>
        <p:sp>
          <p:nvSpPr>
            <p:cNvPr id="69" name="TextBox 68"/>
            <p:cNvSpPr txBox="1"/>
            <p:nvPr/>
          </p:nvSpPr>
          <p:spPr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what is its conceptual core?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10200" y="5221332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what are its implementation details?</a:t>
              </a:r>
            </a:p>
          </p:txBody>
        </p:sp>
      </p:grpSp>
      <p:cxnSp>
        <p:nvCxnSpPr>
          <p:cNvPr id="89" name="Straight Arrow Connector 88"/>
          <p:cNvCxnSpPr>
            <a:stCxn id="8" idx="3"/>
            <a:endCxn id="66" idx="1"/>
          </p:cNvCxnSpPr>
          <p:nvPr/>
        </p:nvCxnSpPr>
        <p:spPr>
          <a:xfrm>
            <a:off x="5029200" y="2176614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69" idx="1"/>
          </p:cNvCxnSpPr>
          <p:nvPr/>
        </p:nvCxnSpPr>
        <p:spPr>
          <a:xfrm flipV="1">
            <a:off x="5029201" y="4385343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3" idx="3"/>
            <a:endCxn id="70" idx="1"/>
          </p:cNvCxnSpPr>
          <p:nvPr/>
        </p:nvCxnSpPr>
        <p:spPr>
          <a:xfrm>
            <a:off x="5029201" y="4942669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2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types of software design</a:t>
            </a:r>
          </a:p>
        </p:txBody>
      </p:sp>
      <p:cxnSp>
        <p:nvCxnSpPr>
          <p:cNvPr id="20" name="Straight Arrow Connector 19"/>
          <p:cNvCxnSpPr>
            <a:stCxn id="24" idx="3"/>
            <a:endCxn id="28" idx="1"/>
          </p:cNvCxnSpPr>
          <p:nvPr/>
        </p:nvCxnSpPr>
        <p:spPr>
          <a:xfrm flipV="1">
            <a:off x="5029200" y="1619288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3"/>
            <a:endCxn id="25" idx="1"/>
          </p:cNvCxnSpPr>
          <p:nvPr/>
        </p:nvCxnSpPr>
        <p:spPr>
          <a:xfrm>
            <a:off x="2345883" y="3559641"/>
            <a:ext cx="539283" cy="1383028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6" idx="3"/>
            <a:endCxn id="24" idx="1"/>
          </p:cNvCxnSpPr>
          <p:nvPr/>
        </p:nvCxnSpPr>
        <p:spPr>
          <a:xfrm flipV="1">
            <a:off x="2345883" y="2176614"/>
            <a:ext cx="539282" cy="138302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885165" y="2007337"/>
            <a:ext cx="2144036" cy="3104609"/>
            <a:chOff x="2438399" y="1897951"/>
            <a:chExt cx="2144036" cy="3104609"/>
          </a:xfrm>
        </p:grpSpPr>
        <p:sp>
          <p:nvSpPr>
            <p:cNvPr id="24" name="TextBox 23"/>
            <p:cNvSpPr txBox="1"/>
            <p:nvPr/>
          </p:nvSpPr>
          <p:spPr>
            <a:xfrm>
              <a:off x="2438399" y="1897951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satisfactory experience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8400" y="4664006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plan for realization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0682" y="339036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4C4C4C"/>
                </a:solidFill>
              </a:rPr>
              <a:t>change in the world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568482" y="1450011"/>
            <a:ext cx="3200400" cy="1453206"/>
            <a:chOff x="5410200" y="1340625"/>
            <a:chExt cx="3200400" cy="1453206"/>
          </a:xfrm>
        </p:grpSpPr>
        <p:sp>
          <p:nvSpPr>
            <p:cNvPr id="28" name="TextBox 27"/>
            <p:cNvSpPr txBox="1"/>
            <p:nvPr/>
          </p:nvSpPr>
          <p:spPr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 to accomplish?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how does one interact with it?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68482" y="4216066"/>
            <a:ext cx="3200400" cy="1453206"/>
            <a:chOff x="5410200" y="4106680"/>
            <a:chExt cx="3200400" cy="1453206"/>
          </a:xfrm>
        </p:grpSpPr>
        <p:sp>
          <p:nvSpPr>
            <p:cNvPr id="31" name="TextBox 30"/>
            <p:cNvSpPr txBox="1"/>
            <p:nvPr/>
          </p:nvSpPr>
          <p:spPr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its conceptual core?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10200" y="5221332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are its implementation details?</a:t>
              </a:r>
            </a:p>
          </p:txBody>
        </p:sp>
      </p:grpSp>
      <p:cxnSp>
        <p:nvCxnSpPr>
          <p:cNvPr id="33" name="Straight Arrow Connector 32"/>
          <p:cNvCxnSpPr>
            <a:stCxn id="24" idx="3"/>
            <a:endCxn id="29" idx="1"/>
          </p:cNvCxnSpPr>
          <p:nvPr/>
        </p:nvCxnSpPr>
        <p:spPr>
          <a:xfrm>
            <a:off x="5029200" y="2176614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1" idx="1"/>
          </p:cNvCxnSpPr>
          <p:nvPr/>
        </p:nvCxnSpPr>
        <p:spPr>
          <a:xfrm flipV="1">
            <a:off x="5029201" y="4385343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  <a:endCxn id="32" idx="1"/>
          </p:cNvCxnSpPr>
          <p:nvPr/>
        </p:nvCxnSpPr>
        <p:spPr>
          <a:xfrm>
            <a:off x="5029201" y="4942669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25571" y="1786541"/>
            <a:ext cx="188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32200"/>
                </a:solidFill>
              </a:rPr>
              <a:t>application design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34644" y="2903217"/>
            <a:ext cx="186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interaction design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75109" y="4556477"/>
            <a:ext cx="198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architecture design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90635" y="5697016"/>
            <a:ext cx="23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implementation design</a:t>
            </a:r>
          </a:p>
        </p:txBody>
      </p:sp>
    </p:spTree>
    <p:extLst>
      <p:ext uri="{BB962C8B-B14F-4D97-AF65-F5344CB8AC3E}">
        <p14:creationId xmlns:p14="http://schemas.microsoft.com/office/powerpoint/2010/main" val="557280693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1957</TotalTime>
  <Words>696</Words>
  <Application>Microsoft Office PowerPoint</Application>
  <PresentationFormat>On-screen Show (4:3)</PresentationFormat>
  <Paragraphs>144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SDCL</vt:lpstr>
      <vt:lpstr>Informatics 121 Software Design I</vt:lpstr>
      <vt:lpstr>Announcements</vt:lpstr>
      <vt:lpstr>Today</vt:lpstr>
      <vt:lpstr>Design</vt:lpstr>
      <vt:lpstr>Feasibility and desirability</vt:lpstr>
      <vt:lpstr>Feasibility and desirability</vt:lpstr>
      <vt:lpstr>Four types of design</vt:lpstr>
      <vt:lpstr>Four types of design</vt:lpstr>
      <vt:lpstr>Four types of software design</vt:lpstr>
      <vt:lpstr>Design a mobile phone messaging system</vt:lpstr>
      <vt:lpstr>Design a word processor</vt:lpstr>
      <vt:lpstr>Experts focus on the essence</vt:lpstr>
      <vt:lpstr>Experts prefer solutions that they know work</vt:lpstr>
      <vt:lpstr>Experts address knowledge deficiencies</vt:lpstr>
      <vt:lpstr>Experts generate alternatives</vt:lpstr>
      <vt:lpstr>Experts are skeptical</vt:lpstr>
      <vt:lpstr>Design a word processor</vt:lpstr>
      <vt:lpstr>Design studio 1</vt:lpstr>
      <vt:lpstr>Design studio 1 (part 1)</vt:lpstr>
      <vt:lpstr>Design studio 1 (part 2)</vt:lpstr>
      <vt:lpstr>Design studio 1 (part 2)</vt:lpstr>
      <vt:lpstr>Design studio 1 (part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195</cp:revision>
  <cp:lastPrinted>2017-10-03T05:22:55Z</cp:lastPrinted>
  <dcterms:created xsi:type="dcterms:W3CDTF">2011-04-22T07:09:34Z</dcterms:created>
  <dcterms:modified xsi:type="dcterms:W3CDTF">2018-01-25T17:34:13Z</dcterms:modified>
</cp:coreProperties>
</file>