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99" r:id="rId3"/>
    <p:sldId id="258" r:id="rId4"/>
    <p:sldId id="300" r:id="rId5"/>
    <p:sldId id="294" r:id="rId6"/>
    <p:sldId id="290" r:id="rId7"/>
    <p:sldId id="295" r:id="rId8"/>
    <p:sldId id="292" r:id="rId9"/>
    <p:sldId id="293" r:id="rId10"/>
    <p:sldId id="291" r:id="rId11"/>
    <p:sldId id="298" r:id="rId12"/>
    <p:sldId id="296" r:id="rId13"/>
    <p:sldId id="297" r:id="rId14"/>
    <p:sldId id="286" r:id="rId15"/>
    <p:sldId id="287" r:id="rId16"/>
    <p:sldId id="288" r:id="rId17"/>
    <p:sldId id="28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2200"/>
    <a:srgbClr val="4C4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2696" autoAdjust="0"/>
    <p:restoredTop sz="94660"/>
  </p:normalViewPr>
  <p:slideViewPr>
    <p:cSldViewPr>
      <p:cViewPr varScale="1">
        <p:scale>
          <a:sx n="123" d="100"/>
          <a:sy n="123" d="100"/>
        </p:scale>
        <p:origin x="85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ED7520-BF41-4E54-97AD-8EA3ED10F785}" type="datetimeFigureOut">
              <a:rPr lang="en-US" smtClean="0"/>
              <a:t>2/2/2019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F7332-6F3C-43B0-9340-BC8646E52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5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Guido </a:t>
            </a:r>
            <a:r>
              <a:rPr lang="en-US" dirty="0" err="1"/>
              <a:t>Zockoll</a:t>
            </a:r>
            <a:r>
              <a:rPr lang="en-US" dirty="0"/>
              <a:t>, Axel </a:t>
            </a:r>
            <a:r>
              <a:rPr lang="en-US" dirty="0" err="1"/>
              <a:t>Scheithauer</a:t>
            </a:r>
            <a:r>
              <a:rPr lang="en-US" dirty="0"/>
              <a:t> &amp; Marcel </a:t>
            </a:r>
            <a:r>
              <a:rPr lang="en-US" dirty="0" err="1"/>
              <a:t>Douwe</a:t>
            </a:r>
            <a:r>
              <a:rPr lang="en-US" dirty="0"/>
              <a:t> Dekker (</a:t>
            </a:r>
            <a:r>
              <a:rPr lang="en-US" dirty="0" err="1"/>
              <a:t>Mdd</a:t>
            </a:r>
            <a:r>
              <a:rPr lang="en-US" dirty="0"/>
              <a:t>) - Translation and update of File:OO-historie-2.svg by </a:t>
            </a:r>
            <a:r>
              <a:rPr lang="en-US" dirty="0" err="1"/>
              <a:t>AxelScheithauer</a:t>
            </a:r>
            <a:r>
              <a:rPr lang="en-US" dirty="0"/>
              <a:t>, </a:t>
            </a:r>
            <a:r>
              <a:rPr lang="en-US" dirty="0" err="1"/>
              <a:t>Okt</a:t>
            </a:r>
            <a:r>
              <a:rPr lang="en-US" dirty="0"/>
              <a:t> 6, 2009, CC BY-SA 3.0, https://commons.wikimedia.org/w/index.php?curid=23052855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F7332-6F3C-43B0-9340-BC8646E52B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540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F7332-6F3C-43B0-9340-BC8646E52BF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623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</a:t>
            </a:r>
            <a:r>
              <a:rPr lang="en-US" baseline="0" dirty="0"/>
              <a:t> an update to the first UML diagram made to look nicer and incorporate the comments.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F7332-6F3C-43B0-9340-BC8646E52BF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73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text style</a:t>
            </a:r>
          </a:p>
        </p:txBody>
      </p:sp>
    </p:spTree>
    <p:extLst>
      <p:ext uri="{BB962C8B-B14F-4D97-AF65-F5344CB8AC3E}">
        <p14:creationId xmlns:p14="http://schemas.microsoft.com/office/powerpoint/2010/main" val="2104668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431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955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09600"/>
            <a:ext cx="1676400" cy="0"/>
          </a:xfrm>
          <a:prstGeom prst="line">
            <a:avLst/>
          </a:prstGeom>
          <a:ln w="190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7626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5139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2239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09600"/>
            <a:ext cx="1676400" cy="0"/>
          </a:xfrm>
          <a:prstGeom prst="line">
            <a:avLst/>
          </a:prstGeom>
          <a:ln w="190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2028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09600"/>
            <a:ext cx="1676400" cy="0"/>
          </a:xfrm>
          <a:prstGeom prst="line">
            <a:avLst/>
          </a:prstGeom>
          <a:ln w="190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675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09600"/>
            <a:ext cx="1676400" cy="0"/>
          </a:xfrm>
          <a:prstGeom prst="line">
            <a:avLst/>
          </a:prstGeom>
          <a:ln w="190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175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6669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073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589206" y="6649759"/>
            <a:ext cx="19656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rgbClr val="F32200"/>
                </a:solidFill>
              </a:rPr>
              <a:t>Department of Informatics, UC Irvine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64770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32200"/>
                </a:solidFill>
              </a:rPr>
              <a:t>SDCL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645319" y="6649759"/>
            <a:ext cx="13965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4C4C4C"/>
                </a:solidFill>
              </a:rPr>
              <a:t>Collaboration</a:t>
            </a:r>
            <a:r>
              <a:rPr lang="en-US" sz="900" b="1" dirty="0"/>
              <a:t> </a:t>
            </a:r>
            <a:r>
              <a:rPr lang="en-US" sz="900" b="1" dirty="0">
                <a:solidFill>
                  <a:srgbClr val="4C4C4C"/>
                </a:solidFill>
              </a:rPr>
              <a:t>Laboratory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45319" y="6539298"/>
            <a:ext cx="11785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4C4C4C"/>
                </a:solidFill>
              </a:rPr>
              <a:t>Software Design and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7169150" y="6632916"/>
            <a:ext cx="1974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="1" dirty="0">
                <a:solidFill>
                  <a:srgbClr val="F32200"/>
                </a:solidFill>
              </a:rPr>
              <a:t>sdcl.ics.uci.edu</a:t>
            </a:r>
            <a:r>
              <a:rPr lang="en-US" sz="900" b="1" baseline="0" dirty="0">
                <a:solidFill>
                  <a:srgbClr val="F32200"/>
                </a:solidFill>
              </a:rPr>
              <a:t>  </a:t>
            </a:r>
            <a:fld id="{30ABF327-B19C-4A16-9796-EFEDB6CCAA30}" type="slidenum">
              <a:rPr lang="en-US" sz="900" b="1" smtClean="0">
                <a:solidFill>
                  <a:srgbClr val="F32200"/>
                </a:solidFill>
              </a:rPr>
              <a:pPr algn="r"/>
              <a:t>‹#›</a:t>
            </a:fld>
            <a:endParaRPr lang="en-US" sz="900" b="1" dirty="0">
              <a:solidFill>
                <a:srgbClr val="F32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8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rgbClr val="4C4C4C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4C4C4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4C4C4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rgbClr val="4C4C4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rgbClr val="4C4C4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rgbClr val="4C4C4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Informatics 121</a:t>
            </a:r>
            <a:br>
              <a:rPr lang="en-US" dirty="0"/>
            </a:br>
            <a:r>
              <a:rPr lang="en-US" dirty="0"/>
              <a:t>Software Design 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Lecture 10</a:t>
            </a:r>
            <a:br>
              <a:rPr lang="en-US" dirty="0"/>
            </a:br>
            <a:endParaRPr lang="en-US" dirty="0"/>
          </a:p>
          <a:p>
            <a:r>
              <a:rPr lang="en-US" sz="1400" i="1" dirty="0"/>
              <a:t>Duplication of course material for any commercial purpose without the explicit written permission of the professor is prohibited.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195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72A47-5938-437F-AD9E-71C07DC05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UML example</a:t>
            </a:r>
          </a:p>
        </p:txBody>
      </p:sp>
      <p:pic>
        <p:nvPicPr>
          <p:cNvPr id="1026" name="Picture 2" descr="https://d2slcw3kip6qmk.cloudfront.net/marketing/pages/chart/what-is-a-class-diagram-in-UML/UML_class_diagram_example3-800x786.png">
            <a:extLst>
              <a:ext uri="{FF2B5EF4-FFF2-40B4-BE49-F238E27FC236}">
                <a16:creationId xmlns:a16="http://schemas.microsoft.com/office/drawing/2014/main" id="{A2C97CA2-CDF9-4111-AA4D-7697DC7958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" t="7116" r="566" b="-818"/>
          <a:stretch/>
        </p:blipFill>
        <p:spPr bwMode="auto">
          <a:xfrm>
            <a:off x="1524000" y="762000"/>
            <a:ext cx="6201015" cy="578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730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UML example</a:t>
            </a:r>
          </a:p>
        </p:txBody>
      </p:sp>
      <p:pic>
        <p:nvPicPr>
          <p:cNvPr id="3" name="Design at the whiteboard - fa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5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A3413-4851-4847-858F-827CA197F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UML example</a:t>
            </a:r>
          </a:p>
        </p:txBody>
      </p:sp>
      <p:pic>
        <p:nvPicPr>
          <p:cNvPr id="4" name="Content Placeholder 3" descr="2011-04-04.png">
            <a:extLst>
              <a:ext uri="{FF2B5EF4-FFF2-40B4-BE49-F238E27FC236}">
                <a16:creationId xmlns:a16="http://schemas.microsoft.com/office/drawing/2014/main" id="{E7A547A1-3B20-4686-A817-7AB263EF156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7347" y="1447800"/>
            <a:ext cx="592930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62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UML example</a:t>
            </a:r>
          </a:p>
        </p:txBody>
      </p:sp>
      <p:pic>
        <p:nvPicPr>
          <p:cNvPr id="4" name="Content Placeholder 3" descr="2012-02-09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371600"/>
            <a:ext cx="8229600" cy="4365637"/>
          </a:xfrm>
        </p:spPr>
      </p:pic>
    </p:spTree>
    <p:extLst>
      <p:ext uri="{BB962C8B-B14F-4D97-AF65-F5344CB8AC3E}">
        <p14:creationId xmlns:p14="http://schemas.microsoft.com/office/powerpoint/2010/main" val="2636524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French fries and mayonnaise</a:t>
            </a:r>
          </a:p>
        </p:txBody>
      </p:sp>
      <p:pic>
        <p:nvPicPr>
          <p:cNvPr id="1028" name="Picture 4" descr="https://cdn-images-1.medium.com/max/1600/1*S_gtor-yB_k4XlWy5LJqbQ.jpeg">
            <a:extLst>
              <a:ext uri="{FF2B5EF4-FFF2-40B4-BE49-F238E27FC236}">
                <a16:creationId xmlns:a16="http://schemas.microsoft.com/office/drawing/2014/main" id="{F364C304-410A-4459-A15E-BF33525FF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3276600" cy="218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s3.amazonaws.com/foodspotting-ec2/reviews/2167620/thumb_600.jpg?1344076939">
            <a:extLst>
              <a:ext uri="{FF2B5EF4-FFF2-40B4-BE49-F238E27FC236}">
                <a16:creationId xmlns:a16="http://schemas.microsoft.com/office/drawing/2014/main" id="{4408718F-7FC5-4504-B169-737BDBF9A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714" y="2003802"/>
            <a:ext cx="2414243" cy="241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pinimg.com/originals/86/15/49/861549612bc1734e5d2c537bf8b8778f.jpg">
            <a:extLst>
              <a:ext uri="{FF2B5EF4-FFF2-40B4-BE49-F238E27FC236}">
                <a16:creationId xmlns:a16="http://schemas.microsoft.com/office/drawing/2014/main" id="{096A7F97-D7EA-4051-BE8A-1342B2149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271" y="3244572"/>
            <a:ext cx="3198414" cy="240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jetsettingfools.com/wp-content/uploads/2016/01/Dutch-Cuisine-Patatje-Oorlog-War-Fries.jpg">
            <a:extLst>
              <a:ext uri="{FF2B5EF4-FFF2-40B4-BE49-F238E27FC236}">
                <a16:creationId xmlns:a16="http://schemas.microsoft.com/office/drawing/2014/main" id="{65626AD5-069D-472A-BD2F-12BD4280B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72997"/>
            <a:ext cx="2744153" cy="183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866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158C0-2B83-43B0-BE3F-A8825C204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French fries and mayonnaise</a:t>
            </a:r>
          </a:p>
        </p:txBody>
      </p:sp>
      <p:pic>
        <p:nvPicPr>
          <p:cNvPr id="5122" name="Picture 2" descr="http://www.defrietwagen.nl/images/slideshow/frietwagen-3.jpg">
            <a:extLst>
              <a:ext uri="{FF2B5EF4-FFF2-40B4-BE49-F238E27FC236}">
                <a16:creationId xmlns:a16="http://schemas.microsoft.com/office/drawing/2014/main" id="{5683DFB3-30BC-43D8-9DBD-FB8AAA18D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47800"/>
            <a:ext cx="2988786" cy="198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c1.staticflickr.com/9/8522/8453816390_af7641c399_b.jpg">
            <a:extLst>
              <a:ext uri="{FF2B5EF4-FFF2-40B4-BE49-F238E27FC236}">
                <a16:creationId xmlns:a16="http://schemas.microsoft.com/office/drawing/2014/main" id="{25C4F3E4-191A-42D5-B47C-5FCFB48F2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47800"/>
            <a:ext cx="2990477" cy="198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c1.staticflickr.com/7/6165/6266246732_150850edcf_b.jpg">
            <a:extLst>
              <a:ext uri="{FF2B5EF4-FFF2-40B4-BE49-F238E27FC236}">
                <a16:creationId xmlns:a16="http://schemas.microsoft.com/office/drawing/2014/main" id="{CF91808F-2A5F-49D1-8CAB-B9FAA8F8F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702010"/>
            <a:ext cx="2988786" cy="224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farm5.static.flickr.com/4270/34012188793_4374059b2a_b.jpg">
            <a:extLst>
              <a:ext uri="{FF2B5EF4-FFF2-40B4-BE49-F238E27FC236}">
                <a16:creationId xmlns:a16="http://schemas.microsoft.com/office/drawing/2014/main" id="{1FD701D2-846E-486D-B58C-6BE899D7F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91000"/>
            <a:ext cx="2976113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404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177BAD-F7B1-47C2-90C7-A1E7F3E16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6449"/>
            <a:ext cx="9144000" cy="47851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C158C0-2B83-43B0-BE3F-A8825C204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French fries and mayonnaise</a:t>
            </a:r>
          </a:p>
        </p:txBody>
      </p:sp>
    </p:spTree>
    <p:extLst>
      <p:ext uri="{BB962C8B-B14F-4D97-AF65-F5344CB8AC3E}">
        <p14:creationId xmlns:p14="http://schemas.microsoft.com/office/powerpoint/2010/main" val="4084533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5CFC0-AC87-4051-AD81-B0A86AD23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French fries and mayonnaise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B1E44-7A35-49C4-A6E4-DFF14483F42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Multiple </a:t>
            </a:r>
            <a:r>
              <a:rPr lang="en-US" dirty="0" err="1"/>
              <a:t>frietwagens</a:t>
            </a:r>
            <a:endParaRPr lang="en-US" dirty="0"/>
          </a:p>
          <a:p>
            <a:endParaRPr lang="en-US" dirty="0"/>
          </a:p>
          <a:p>
            <a:r>
              <a:rPr lang="en-US" dirty="0"/>
              <a:t>Multiple employees</a:t>
            </a:r>
          </a:p>
          <a:p>
            <a:endParaRPr lang="en-US" dirty="0"/>
          </a:p>
          <a:p>
            <a:r>
              <a:rPr lang="en-US" dirty="0"/>
              <a:t>Varied menus</a:t>
            </a:r>
          </a:p>
          <a:p>
            <a:endParaRPr lang="en-US" dirty="0"/>
          </a:p>
          <a:p>
            <a:r>
              <a:rPr lang="en-US" dirty="0"/>
              <a:t>Varied pricing </a:t>
            </a:r>
          </a:p>
          <a:p>
            <a:pPr lvl="1"/>
            <a:r>
              <a:rPr lang="en-US" dirty="0"/>
              <a:t>with ‘grouping’</a:t>
            </a:r>
          </a:p>
          <a:p>
            <a:pPr lvl="1"/>
            <a:r>
              <a:rPr lang="en-US" dirty="0"/>
              <a:t>I owe </a:t>
            </a:r>
            <a:r>
              <a:rPr lang="en-US" dirty="0" err="1"/>
              <a:t>you’s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Inventory</a:t>
            </a:r>
          </a:p>
          <a:p>
            <a:endParaRPr lang="en-US" dirty="0"/>
          </a:p>
          <a:p>
            <a:r>
              <a:rPr lang="en-US" dirty="0"/>
              <a:t>Different reports</a:t>
            </a:r>
          </a:p>
        </p:txBody>
      </p:sp>
    </p:spTree>
    <p:extLst>
      <p:ext uri="{BB962C8B-B14F-4D97-AF65-F5344CB8AC3E}">
        <p14:creationId xmlns:p14="http://schemas.microsoft.com/office/powerpoint/2010/main" val="2463264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49FBA-AEF8-4026-A5A3-E27A951C7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4E1F5-8CC2-438A-9A60-69129241A4E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There will be discussion this Friday</a:t>
            </a:r>
          </a:p>
          <a:p>
            <a:endParaRPr lang="en-US" dirty="0"/>
          </a:p>
          <a:p>
            <a:r>
              <a:rPr lang="en-US" dirty="0"/>
              <a:t>Midterm is Thursday, February 14</a:t>
            </a:r>
          </a:p>
          <a:p>
            <a:endParaRPr lang="en-US" dirty="0"/>
          </a:p>
          <a:p>
            <a:r>
              <a:rPr lang="en-US" i="1" dirty="0"/>
              <a:t>Bring your student ID, we will be checking it</a:t>
            </a:r>
          </a:p>
        </p:txBody>
      </p:sp>
    </p:spTree>
    <p:extLst>
      <p:ext uri="{BB962C8B-B14F-4D97-AF65-F5344CB8AC3E}">
        <p14:creationId xmlns:p14="http://schemas.microsoft.com/office/powerpoint/2010/main" val="3073281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Design studio 2</a:t>
            </a:r>
          </a:p>
          <a:p>
            <a:endParaRPr lang="en-US" dirty="0"/>
          </a:p>
          <a:p>
            <a:r>
              <a:rPr lang="en-US" dirty="0"/>
              <a:t>Unified Modeling Language (UML)</a:t>
            </a:r>
          </a:p>
          <a:p>
            <a:endParaRPr lang="en-US" dirty="0"/>
          </a:p>
          <a:p>
            <a:r>
              <a:rPr lang="en-US" dirty="0"/>
              <a:t>Design practice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273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studio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330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081CA-E0A7-4C62-AAC1-D1B5765E0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(some) software design notations</a:t>
            </a:r>
          </a:p>
        </p:txBody>
      </p:sp>
      <p:pic>
        <p:nvPicPr>
          <p:cNvPr id="4098" name="Picture 2" descr="https://upload.wikimedia.org/wikipedia/commons/thumb/d/d1/OO_Modeling_languages_history.jpg/1920px-OO_Modeling_languages_history.jpg">
            <a:extLst>
              <a:ext uri="{FF2B5EF4-FFF2-40B4-BE49-F238E27FC236}">
                <a16:creationId xmlns:a16="http://schemas.microsoft.com/office/drawing/2014/main" id="{BC68DEB9-38E3-4C59-82D5-F0EE105F0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19200"/>
            <a:ext cx="6720829" cy="476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993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UML class diagrams</a:t>
            </a:r>
          </a:p>
        </p:txBody>
      </p:sp>
      <p:pic>
        <p:nvPicPr>
          <p:cNvPr id="2050" name="Picture 2" descr="http://www.uwgb.edu/breznayp/images/um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43000"/>
            <a:ext cx="3880662" cy="503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679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FB47D-036C-457A-B73B-21DAB088D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Association, aggregation, composition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FA321-0B32-4DB2-A0B6-3ECCC31FFD8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Association </a:t>
            </a:r>
          </a:p>
          <a:p>
            <a:pPr lvl="1"/>
            <a:r>
              <a:rPr lang="en-US" dirty="0"/>
              <a:t>most general kind of relationship</a:t>
            </a:r>
          </a:p>
          <a:p>
            <a:pPr lvl="1"/>
            <a:r>
              <a:rPr lang="en-US" dirty="0"/>
              <a:t>instructor &lt;teaches a&gt; class, kid &lt;plays with a&gt; friend</a:t>
            </a:r>
          </a:p>
          <a:p>
            <a:endParaRPr lang="en-US" dirty="0"/>
          </a:p>
          <a:p>
            <a:r>
              <a:rPr lang="en-US" dirty="0"/>
              <a:t>Aggregation</a:t>
            </a:r>
          </a:p>
          <a:p>
            <a:pPr lvl="1"/>
            <a:r>
              <a:rPr lang="en-US" dirty="0"/>
              <a:t>more specific kind of relationship</a:t>
            </a:r>
          </a:p>
          <a:p>
            <a:pPr lvl="1"/>
            <a:r>
              <a:rPr lang="en-US" dirty="0"/>
              <a:t>has-a relationship, is-a-part-of relationship</a:t>
            </a:r>
          </a:p>
          <a:p>
            <a:pPr lvl="1"/>
            <a:r>
              <a:rPr lang="en-US" dirty="0"/>
              <a:t>child can exist independent of the parent</a:t>
            </a:r>
          </a:p>
          <a:p>
            <a:pPr lvl="1"/>
            <a:r>
              <a:rPr lang="en-US" dirty="0"/>
              <a:t>bird &lt;is-part-of-a&gt; flock, airplane type &lt;has-a&gt; engine model</a:t>
            </a:r>
          </a:p>
          <a:p>
            <a:endParaRPr lang="en-US" dirty="0"/>
          </a:p>
          <a:p>
            <a:r>
              <a:rPr lang="en-US" dirty="0"/>
              <a:t>Composition</a:t>
            </a:r>
          </a:p>
          <a:p>
            <a:pPr lvl="1"/>
            <a:r>
              <a:rPr lang="en-US" dirty="0"/>
              <a:t>more specific yet</a:t>
            </a:r>
          </a:p>
          <a:p>
            <a:pPr lvl="1"/>
            <a:r>
              <a:rPr lang="en-US" dirty="0"/>
              <a:t>consists-of relationship, contains relationship</a:t>
            </a:r>
          </a:p>
          <a:p>
            <a:pPr lvl="1"/>
            <a:r>
              <a:rPr lang="en-US" dirty="0"/>
              <a:t>child cannot exist independent of the parent</a:t>
            </a:r>
          </a:p>
          <a:p>
            <a:pPr lvl="1"/>
            <a:r>
              <a:rPr lang="en-US" dirty="0"/>
              <a:t>house &lt;consists-of a&gt; room, university &lt;contains a&gt; department</a:t>
            </a:r>
          </a:p>
        </p:txBody>
      </p:sp>
    </p:spTree>
    <p:extLst>
      <p:ext uri="{BB962C8B-B14F-4D97-AF65-F5344CB8AC3E}">
        <p14:creationId xmlns:p14="http://schemas.microsoft.com/office/powerpoint/2010/main" val="3063625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EBFEC-D528-4B25-9F0D-DC26C4E18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UML example</a:t>
            </a:r>
          </a:p>
        </p:txBody>
      </p:sp>
      <p:pic>
        <p:nvPicPr>
          <p:cNvPr id="2050" name="Picture 2" descr="http://agilemodeling.com/images/models/classDiagramInheritance.jpg">
            <a:extLst>
              <a:ext uri="{FF2B5EF4-FFF2-40B4-BE49-F238E27FC236}">
                <a16:creationId xmlns:a16="http://schemas.microsoft.com/office/drawing/2014/main" id="{E2452E78-C98A-4426-860F-5DD8C335D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1824038"/>
            <a:ext cx="5981700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917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C47E4-97B1-4BD6-9E52-6F19A6DB0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UML example</a:t>
            </a:r>
          </a:p>
        </p:txBody>
      </p:sp>
      <p:pic>
        <p:nvPicPr>
          <p:cNvPr id="3074" name="Picture 2" descr="http://agilemodeling.com/images/models/classDiagramInitial.jpg">
            <a:extLst>
              <a:ext uri="{FF2B5EF4-FFF2-40B4-BE49-F238E27FC236}">
                <a16:creationId xmlns:a16="http://schemas.microsoft.com/office/drawing/2014/main" id="{47DFF14C-C967-4680-A960-1EECEAA86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8" y="1824038"/>
            <a:ext cx="6410325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287604"/>
      </p:ext>
    </p:extLst>
  </p:cSld>
  <p:clrMapOvr>
    <a:masterClrMapping/>
  </p:clrMapOvr>
</p:sld>
</file>

<file path=ppt/theme/theme1.xml><?xml version="1.0" encoding="utf-8"?>
<a:theme xmlns:a="http://schemas.openxmlformats.org/drawingml/2006/main" name="SDC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SDCL</Template>
  <TotalTime>2276</TotalTime>
  <Words>260</Words>
  <Application>Microsoft Office PowerPoint</Application>
  <PresentationFormat>On-screen Show (4:3)</PresentationFormat>
  <Paragraphs>63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SDCL</vt:lpstr>
      <vt:lpstr>Informatics 121 Software Design I</vt:lpstr>
      <vt:lpstr>Announcements</vt:lpstr>
      <vt:lpstr>Today</vt:lpstr>
      <vt:lpstr>Design studio 2</vt:lpstr>
      <vt:lpstr>History of (some) software design notations</vt:lpstr>
      <vt:lpstr>UML class diagrams</vt:lpstr>
      <vt:lpstr>Association, aggregation, composition </vt:lpstr>
      <vt:lpstr>UML example</vt:lpstr>
      <vt:lpstr>UML example</vt:lpstr>
      <vt:lpstr>UML example</vt:lpstr>
      <vt:lpstr>UML example</vt:lpstr>
      <vt:lpstr>UML example</vt:lpstr>
      <vt:lpstr>UML example</vt:lpstr>
      <vt:lpstr>French fries and mayonnaise</vt:lpstr>
      <vt:lpstr>French fries and mayonnaise</vt:lpstr>
      <vt:lpstr>French fries and mayonnaise</vt:lpstr>
      <vt:lpstr>French fries and mayonnaise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 van der Hoek</dc:creator>
  <cp:lastModifiedBy>Andre van der Hoek</cp:lastModifiedBy>
  <cp:revision>284</cp:revision>
  <dcterms:created xsi:type="dcterms:W3CDTF">2011-04-22T07:09:34Z</dcterms:created>
  <dcterms:modified xsi:type="dcterms:W3CDTF">2019-02-02T23:09:05Z</dcterms:modified>
</cp:coreProperties>
</file>