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87" r:id="rId4"/>
    <p:sldId id="441" r:id="rId5"/>
    <p:sldId id="439" r:id="rId6"/>
    <p:sldId id="438" r:id="rId7"/>
    <p:sldId id="443" r:id="rId8"/>
    <p:sldId id="437" r:id="rId9"/>
    <p:sldId id="436" r:id="rId10"/>
    <p:sldId id="435" r:id="rId11"/>
    <p:sldId id="434" r:id="rId12"/>
    <p:sldId id="433" r:id="rId13"/>
    <p:sldId id="432" r:id="rId14"/>
    <p:sldId id="266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85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86" r:id="rId37"/>
    <p:sldId id="444" r:id="rId38"/>
    <p:sldId id="4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57" d="100"/>
          <a:sy n="157" d="100"/>
        </p:scale>
        <p:origin x="179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14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C23B-8432-4C46-8F79-042A328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explore different perspectives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58E8-2427-43AA-9B38-B305FF48DA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9183"/>
          <a:stretch/>
        </p:blipFill>
        <p:spPr bwMode="auto">
          <a:xfrm>
            <a:off x="1676400" y="1066800"/>
            <a:ext cx="5715000" cy="486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88646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6EA8-38C1-4FC0-BC1D-1DDBC4B6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play the fool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C1D6D-FD10-4F28-9590-A90245605F3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9357"/>
          <a:stretch/>
        </p:blipFill>
        <p:spPr bwMode="auto">
          <a:xfrm>
            <a:off x="1889012" y="1600200"/>
            <a:ext cx="53120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5551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3DDF-DAA3-4F7B-B5AC-02DE7E90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curtail digressions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EDED8-6B07-43B7-9FB1-EB518B90DD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r="24247"/>
          <a:stretch/>
        </p:blipFill>
        <p:spPr bwMode="auto">
          <a:xfrm>
            <a:off x="2362200" y="838200"/>
            <a:ext cx="4343400" cy="5565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8315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7070-7B3C-4C03-B96F-4005F947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retain their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B42C9-E642-48F5-ACBA-5B95147496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7030"/>
          <a:stretch/>
        </p:blipFill>
        <p:spPr bwMode="auto">
          <a:xfrm>
            <a:off x="2035993" y="629653"/>
            <a:ext cx="5072013" cy="5607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2837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morphological</a:t>
                      </a:r>
                      <a:r>
                        <a:rPr lang="en-US" sz="1200" baseline="0" dirty="0"/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Mind mapping is the process of generating ideas and developing concepts when the underlying relationships are unclear</a:t>
            </a:r>
          </a:p>
          <a:p>
            <a:endParaRPr lang="en-US" dirty="0"/>
          </a:p>
        </p:txBody>
      </p:sp>
      <p:pic>
        <p:nvPicPr>
          <p:cNvPr id="5" name="Picture 2" descr="http://cdn2.hubspot.net/hub/60349/file-29879936-png/images/nameplate_design.png?t=1445278350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743200"/>
            <a:ext cx="5638800" cy="3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2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focus word or question</a:t>
            </a:r>
          </a:p>
          <a:p>
            <a:endParaRPr lang="en-US" dirty="0"/>
          </a:p>
          <a:p>
            <a:r>
              <a:rPr lang="en-US" dirty="0"/>
              <a:t>Free associate outward from the focus</a:t>
            </a:r>
          </a:p>
          <a:p>
            <a:endParaRPr lang="en-US" dirty="0"/>
          </a:p>
          <a:p>
            <a:r>
              <a:rPr lang="en-US" dirty="0"/>
              <a:t>Reorganize as needed</a:t>
            </a:r>
          </a:p>
          <a:p>
            <a:endParaRPr lang="en-US" dirty="0"/>
          </a:p>
          <a:p>
            <a:r>
              <a:rPr lang="en-US" dirty="0"/>
              <a:t>Annotate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the focus word or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208915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2100" y="3611549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free associate outward from the focus</a:t>
            </a:r>
          </a:p>
        </p:txBody>
      </p:sp>
      <p:pic>
        <p:nvPicPr>
          <p:cNvPr id="9218" name="Picture 2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9530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ages in the evolution of mind-map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38" y="2864084"/>
            <a:ext cx="308321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ages in the evolution of mind-map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08968"/>
            <a:ext cx="3183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>
            <a:off x="1905000" y="2057400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053053" y="3732911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</a:t>
            </a:r>
            <a:r>
              <a:rPr lang="en-US" i="1" dirty="0"/>
              <a:t>will </a:t>
            </a:r>
            <a:r>
              <a:rPr lang="en-US" dirty="0"/>
              <a:t>be discussion Friday!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66937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reorganize as needed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38400" y="3352800"/>
            <a:ext cx="3733800" cy="1608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629400" y="2871747"/>
            <a:ext cx="240579" cy="240579"/>
            <a:chOff x="5890133" y="3381293"/>
            <a:chExt cx="240579" cy="24057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05400" y="4748725"/>
            <a:ext cx="240579" cy="240579"/>
            <a:chOff x="5890133" y="3381293"/>
            <a:chExt cx="240579" cy="24057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59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annotate</a:t>
            </a:r>
          </a:p>
        </p:txBody>
      </p:sp>
      <p:pic>
        <p:nvPicPr>
          <p:cNvPr id="10242" name="Picture 2" descr="Adding relationships and com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9030"/>
            <a:ext cx="5629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mind map</a:t>
            </a:r>
          </a:p>
        </p:txBody>
      </p:sp>
      <p:pic>
        <p:nvPicPr>
          <p:cNvPr id="3074" name="Picture 2" descr="Mind-map of user activites and tas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424" y="11437968"/>
            <a:ext cx="1047686" cy="6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outteaching.files.wordpress.com/2013/12/img_01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676400"/>
            <a:ext cx="6248400" cy="40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0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designer must possess, or have access to people with, strong domain knowledge</a:t>
            </a:r>
          </a:p>
          <a:p>
            <a:endParaRPr lang="en-US" dirty="0"/>
          </a:p>
          <a:p>
            <a:r>
              <a:rPr lang="en-US" dirty="0"/>
              <a:t>Relies on early insight into the design problem, and what dimensions might matter</a:t>
            </a:r>
          </a:p>
          <a:p>
            <a:endParaRPr lang="en-US" dirty="0"/>
          </a:p>
          <a:p>
            <a:r>
              <a:rPr lang="en-US" dirty="0"/>
              <a:t>One should not dismiss ideas (generate first, consolidate later)</a:t>
            </a:r>
          </a:p>
          <a:p>
            <a:endParaRPr lang="en-US" dirty="0"/>
          </a:p>
          <a:p>
            <a:r>
              <a:rPr lang="en-US" dirty="0"/>
              <a:t>Collaborate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5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used for many different purposes</a:t>
            </a:r>
          </a:p>
          <a:p>
            <a:r>
              <a:rPr lang="en-US" dirty="0"/>
              <a:t>Fluid representation suitable for tool use</a:t>
            </a:r>
          </a:p>
          <a:p>
            <a:r>
              <a:rPr lang="en-US" dirty="0"/>
              <a:t>Builds common understanding and language</a:t>
            </a:r>
          </a:p>
          <a:p>
            <a:r>
              <a:rPr lang="en-US" dirty="0"/>
              <a:t>Encourages idea generation</a:t>
            </a:r>
          </a:p>
          <a:p>
            <a:r>
              <a:rPr lang="en-US" dirty="0"/>
              <a:t>Can uncover ‘hidden’ relationships</a:t>
            </a:r>
          </a:p>
          <a:p>
            <a:r>
              <a:rPr lang="en-US" dirty="0"/>
              <a:t>Lightweight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become too disconnected from reality</a:t>
            </a:r>
          </a:p>
          <a:p>
            <a:r>
              <a:rPr lang="en-US" dirty="0"/>
              <a:t>May become too unwieldy in size and complexity</a:t>
            </a:r>
          </a:p>
          <a:p>
            <a:r>
              <a:rPr lang="en-US" dirty="0"/>
              <a:t>Generation of ideas is restricted by the hierarchical form of representation</a:t>
            </a:r>
          </a:p>
          <a:p>
            <a:r>
              <a:rPr lang="en-US" dirty="0"/>
              <a:t>Requires a well-trained moderator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5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Concept mapping</a:t>
            </a:r>
          </a:p>
        </p:txBody>
      </p:sp>
    </p:spTree>
    <p:extLst>
      <p:ext uri="{BB962C8B-B14F-4D97-AF65-F5344CB8AC3E}">
        <p14:creationId xmlns:p14="http://schemas.microsoft.com/office/powerpoint/2010/main" val="92506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7870-24D5-4490-8EFA-1EEEF72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0817-419F-47DB-9296-BF655EE62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Disney electronic queue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2C7A-A3A7-4A72-9E14-E2E05E1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555" y="2860311"/>
            <a:ext cx="3984890" cy="2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6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Morphological chart is the process of generating ideas in an analytical and systematic manner</a:t>
            </a:r>
          </a:p>
          <a:p>
            <a:endParaRPr lang="en-US" dirty="0"/>
          </a:p>
        </p:txBody>
      </p:sp>
      <p:pic>
        <p:nvPicPr>
          <p:cNvPr id="19458" name="Picture 2" descr="http://wikid.eu/images/thumb/8/80/DDG-2-32.png/700px-DDG-2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60177"/>
            <a:ext cx="5867400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the features or functions that are essential to the product</a:t>
            </a:r>
          </a:p>
          <a:p>
            <a:endParaRPr lang="en-US" dirty="0"/>
          </a:p>
          <a:p>
            <a:r>
              <a:rPr lang="en-US" dirty="0"/>
              <a:t>For each feature or function, list the means by which it might be achieved</a:t>
            </a:r>
          </a:p>
          <a:p>
            <a:pPr lvl="1"/>
            <a:r>
              <a:rPr lang="en-US" dirty="0"/>
              <a:t>derive these systematically</a:t>
            </a:r>
          </a:p>
          <a:p>
            <a:endParaRPr lang="en-US" dirty="0"/>
          </a:p>
          <a:p>
            <a:r>
              <a:rPr lang="en-US" dirty="0"/>
              <a:t>Identify feasible combinations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Expert behaviors</a:t>
            </a:r>
          </a:p>
          <a:p>
            <a:endParaRPr lang="en-US"/>
          </a:p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Design studio 3</a:t>
            </a:r>
          </a:p>
        </p:txBody>
      </p:sp>
    </p:spTree>
    <p:extLst>
      <p:ext uri="{BB962C8B-B14F-4D97-AF65-F5344CB8AC3E}">
        <p14:creationId xmlns:p14="http://schemas.microsoft.com/office/powerpoint/2010/main" val="125877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list the features or functions…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16002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3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list the means by which…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80010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Front-wheel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Rear-wheel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Anti-lock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17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feasible combinations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80010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Front-wheel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Rear-wheel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Anti-lock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2608411" y="1908313"/>
            <a:ext cx="3438058" cy="2687541"/>
          </a:xfrm>
          <a:custGeom>
            <a:avLst/>
            <a:gdLst>
              <a:gd name="connsiteX0" fmla="*/ 293815 w 3438058"/>
              <a:gd name="connsiteY0" fmla="*/ 0 h 2687541"/>
              <a:gd name="connsiteX1" fmla="*/ 301766 w 3438058"/>
              <a:gd name="connsiteY1" fmla="*/ 715617 h 2687541"/>
              <a:gd name="connsiteX2" fmla="*/ 3410726 w 3438058"/>
              <a:gd name="connsiteY2" fmla="*/ 1311965 h 2687541"/>
              <a:gd name="connsiteX3" fmla="*/ 1804563 w 3438058"/>
              <a:gd name="connsiteY3" fmla="*/ 2003729 h 2687541"/>
              <a:gd name="connsiteX4" fmla="*/ 1542170 w 3438058"/>
              <a:gd name="connsiteY4" fmla="*/ 2687541 h 26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058" h="2687541">
                <a:moveTo>
                  <a:pt x="293815" y="0"/>
                </a:moveTo>
                <a:cubicBezTo>
                  <a:pt x="38048" y="248478"/>
                  <a:pt x="-217719" y="496956"/>
                  <a:pt x="301766" y="715617"/>
                </a:cubicBezTo>
                <a:cubicBezTo>
                  <a:pt x="821251" y="934278"/>
                  <a:pt x="3160260" y="1097280"/>
                  <a:pt x="3410726" y="1311965"/>
                </a:cubicBezTo>
                <a:cubicBezTo>
                  <a:pt x="3661192" y="1526650"/>
                  <a:pt x="2115989" y="1774466"/>
                  <a:pt x="1804563" y="2003729"/>
                </a:cubicBezTo>
                <a:cubicBezTo>
                  <a:pt x="1493137" y="2232992"/>
                  <a:pt x="1517653" y="2460266"/>
                  <a:pt x="1542170" y="268754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64019" y="1924216"/>
            <a:ext cx="3375605" cy="2671638"/>
          </a:xfrm>
          <a:custGeom>
            <a:avLst/>
            <a:gdLst>
              <a:gd name="connsiteX0" fmla="*/ 3375605 w 3375605"/>
              <a:gd name="connsiteY0" fmla="*/ 0 h 2600076"/>
              <a:gd name="connsiteX1" fmla="*/ 1848955 w 3375605"/>
              <a:gd name="connsiteY1" fmla="*/ 644055 h 2600076"/>
              <a:gd name="connsiteX2" fmla="*/ 306402 w 3375605"/>
              <a:gd name="connsiteY2" fmla="*/ 1319916 h 2600076"/>
              <a:gd name="connsiteX3" fmla="*/ 12204 w 3375605"/>
              <a:gd name="connsiteY3" fmla="*/ 1971923 h 2600076"/>
              <a:gd name="connsiteX4" fmla="*/ 83765 w 3375605"/>
              <a:gd name="connsiteY4" fmla="*/ 2600076 h 2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605" h="2600076">
                <a:moveTo>
                  <a:pt x="3375605" y="0"/>
                </a:moveTo>
                <a:lnTo>
                  <a:pt x="1848955" y="644055"/>
                </a:lnTo>
                <a:cubicBezTo>
                  <a:pt x="1337421" y="864041"/>
                  <a:pt x="612527" y="1098605"/>
                  <a:pt x="306402" y="1319916"/>
                </a:cubicBezTo>
                <a:cubicBezTo>
                  <a:pt x="277" y="1541227"/>
                  <a:pt x="49310" y="1758563"/>
                  <a:pt x="12204" y="1971923"/>
                </a:cubicBezTo>
                <a:cubicBezTo>
                  <a:pt x="-24902" y="2185283"/>
                  <a:pt x="29431" y="2392679"/>
                  <a:pt x="83765" y="2600076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morphological chart</a:t>
            </a:r>
          </a:p>
        </p:txBody>
      </p:sp>
      <p:pic>
        <p:nvPicPr>
          <p:cNvPr id="14338" name="Picture 2" descr="SES Morphological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3"/>
          <a:stretch/>
        </p:blipFill>
        <p:spPr bwMode="auto">
          <a:xfrm>
            <a:off x="685798" y="2397096"/>
            <a:ext cx="7782477" cy="26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5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various features or functions of the eventual design solution must be well understood</a:t>
            </a:r>
          </a:p>
          <a:p>
            <a:endParaRPr lang="en-US" dirty="0"/>
          </a:p>
          <a:p>
            <a:r>
              <a:rPr lang="en-US" dirty="0"/>
              <a:t>The various features or functions of the eventual design solution must be relatively independent</a:t>
            </a:r>
          </a:p>
          <a:p>
            <a:endParaRPr lang="en-US" dirty="0"/>
          </a:p>
          <a:p>
            <a:r>
              <a:rPr lang="en-US" dirty="0"/>
              <a:t>The various means per feature or function must not be infinite, and principally relate to one another so a systematic articulation can uncover all of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break down the design problem into features or functions</a:t>
            </a:r>
          </a:p>
          <a:p>
            <a:r>
              <a:rPr lang="en-US" dirty="0"/>
              <a:t>Systematic manner of deriving possible means</a:t>
            </a:r>
          </a:p>
          <a:p>
            <a:r>
              <a:rPr lang="en-US" dirty="0"/>
              <a:t>Avoids possible bias toward certain means</a:t>
            </a:r>
          </a:p>
          <a:p>
            <a:r>
              <a:rPr lang="en-US" dirty="0"/>
              <a:t>Helps identify and consider novel/unusual combinations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Applicable only to design problems where the features or functions of the design solution are well understood</a:t>
            </a:r>
          </a:p>
          <a:p>
            <a:r>
              <a:rPr lang="en-US" dirty="0"/>
              <a:t>Quickly leads to too many possible combinations</a:t>
            </a:r>
          </a:p>
          <a:p>
            <a:r>
              <a:rPr lang="en-US" dirty="0"/>
              <a:t>No valuation attached to individual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9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7870-24D5-4490-8EFA-1EEEF72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0817-419F-47DB-9296-BF655EE62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Disney electronic queue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2C7A-A3A7-4A72-9E14-E2E05E1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555" y="2860311"/>
            <a:ext cx="3984890" cy="2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8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1064-B600-4924-A9BD-432C91EA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D437-DACB-4AD5-AE5D-BA5C15611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 out</a:t>
            </a:r>
          </a:p>
        </p:txBody>
      </p:sp>
    </p:spTree>
    <p:extLst>
      <p:ext uri="{BB962C8B-B14F-4D97-AF65-F5344CB8AC3E}">
        <p14:creationId xmlns:p14="http://schemas.microsoft.com/office/powerpoint/2010/main" val="252567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C96-1EAA-4EC4-954B-DA341C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A751-B7F2-4800-A362-1C9BF82D0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202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6C9A-6996-488F-9CB4-359D179B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agree to disagree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5328-AB6D-41DD-AD53-6B4CAE43C0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8378"/>
          <a:stretch/>
        </p:blipFill>
        <p:spPr bwMode="auto">
          <a:xfrm>
            <a:off x="1676400" y="1447800"/>
            <a:ext cx="5799615" cy="395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31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660C-5B5D-4769-AB7C-C33548B1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use design methods (selectively)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07A78-938C-445E-9BA0-1C32500246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6470"/>
          <a:stretch/>
        </p:blipFill>
        <p:spPr bwMode="auto">
          <a:xfrm>
            <a:off x="1066800" y="802933"/>
            <a:ext cx="6781800" cy="5435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63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3DE4-BC01-41AC-A626-588DE01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externalize their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2CAFC-F847-4CF3-B6FA-EF8408E9A1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r="22810"/>
          <a:stretch/>
        </p:blipFill>
        <p:spPr bwMode="auto">
          <a:xfrm>
            <a:off x="2469943" y="942958"/>
            <a:ext cx="4007057" cy="5229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2607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05131-AA6D-45EA-959A-1F827B67BC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2" r="20354"/>
          <a:stretch/>
        </p:blipFill>
        <p:spPr bwMode="auto">
          <a:xfrm>
            <a:off x="2057400" y="286889"/>
            <a:ext cx="5029200" cy="628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3E9DD-B294-4700-A52A-CC315F2C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keep sketches</a:t>
            </a:r>
          </a:p>
        </p:txBody>
      </p:sp>
    </p:spTree>
    <p:extLst>
      <p:ext uri="{BB962C8B-B14F-4D97-AF65-F5344CB8AC3E}">
        <p14:creationId xmlns:p14="http://schemas.microsoft.com/office/powerpoint/2010/main" val="349590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74E6-0BD1-40E8-8D4B-1AAE856D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keep options open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A2707-99C5-4068-A7AC-A12FB73857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3242"/>
          <a:stretch/>
        </p:blipFill>
        <p:spPr bwMode="auto">
          <a:xfrm>
            <a:off x="1600200" y="1245367"/>
            <a:ext cx="5867400" cy="4424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4147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C636-FC2A-4888-BDD1-3754CAC2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/>
          </a:bodyPr>
          <a:lstStyle/>
          <a:p>
            <a:r>
              <a:rPr lang="en-US" dirty="0"/>
              <a:t>Experts adjust to the degree of uncertainty present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BEB1B-4B27-4E61-8B3A-36DF6B5751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23090"/>
          <a:stretch/>
        </p:blipFill>
        <p:spPr bwMode="auto">
          <a:xfrm>
            <a:off x="2133600" y="666577"/>
            <a:ext cx="4800600" cy="5613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916090152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3282</TotalTime>
  <Words>810</Words>
  <Application>Microsoft Office PowerPoint</Application>
  <PresentationFormat>On-screen Show (4:3)</PresentationFormat>
  <Paragraphs>347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SDCL</vt:lpstr>
      <vt:lpstr>Informatics 121 Software Design I</vt:lpstr>
      <vt:lpstr>Announcement</vt:lpstr>
      <vt:lpstr>Today’s lecture</vt:lpstr>
      <vt:lpstr>Experts agree to disagree</vt:lpstr>
      <vt:lpstr>Experts use design methods (selectively)</vt:lpstr>
      <vt:lpstr>Experts externalize their thoughts</vt:lpstr>
      <vt:lpstr>Experts keep sketches</vt:lpstr>
      <vt:lpstr>Experts keep options open</vt:lpstr>
      <vt:lpstr>Experts adjust to the degree of uncertainty present</vt:lpstr>
      <vt:lpstr>Experts explore different perspectives</vt:lpstr>
      <vt:lpstr>Experts play the fool</vt:lpstr>
      <vt:lpstr>Experts curtail digressions</vt:lpstr>
      <vt:lpstr>Experts retain their orientation</vt:lpstr>
      <vt:lpstr>Software design methods</vt:lpstr>
      <vt:lpstr>Software design methods</vt:lpstr>
      <vt:lpstr>Mind mapping</vt:lpstr>
      <vt:lpstr>Procedure</vt:lpstr>
      <vt:lpstr>Example: identify the focus word or question</vt:lpstr>
      <vt:lpstr>Example: free associate outward from the focus</vt:lpstr>
      <vt:lpstr>Example: reorganize as needed</vt:lpstr>
      <vt:lpstr>Example: annotate</vt:lpstr>
      <vt:lpstr>Typical notation: mind map</vt:lpstr>
      <vt:lpstr>Criteria for successful use</vt:lpstr>
      <vt:lpstr>Strengths and weaknesses</vt:lpstr>
      <vt:lpstr>Variants</vt:lpstr>
      <vt:lpstr>Practice</vt:lpstr>
      <vt:lpstr>Software design methods</vt:lpstr>
      <vt:lpstr>Morphological chart</vt:lpstr>
      <vt:lpstr>Procedure</vt:lpstr>
      <vt:lpstr>Example: list the features or functions…</vt:lpstr>
      <vt:lpstr>Example: list the means by which…</vt:lpstr>
      <vt:lpstr>Example: identify feasible combinations</vt:lpstr>
      <vt:lpstr>Typical notation: morphological chart</vt:lpstr>
      <vt:lpstr>Criteria for successful use</vt:lpstr>
      <vt:lpstr>Strengths and weaknesses</vt:lpstr>
      <vt:lpstr>Practice</vt:lpstr>
      <vt:lpstr>Design studio 3</vt:lpstr>
      <vt:lpstr>Design studio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409</cp:revision>
  <dcterms:created xsi:type="dcterms:W3CDTF">2011-04-22T07:09:34Z</dcterms:created>
  <dcterms:modified xsi:type="dcterms:W3CDTF">2019-02-26T23:29:22Z</dcterms:modified>
</cp:coreProperties>
</file>