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437" r:id="rId3"/>
    <p:sldId id="257" r:id="rId4"/>
    <p:sldId id="391" r:id="rId5"/>
    <p:sldId id="392" r:id="rId6"/>
    <p:sldId id="335" r:id="rId7"/>
    <p:sldId id="336" r:id="rId8"/>
    <p:sldId id="311" r:id="rId9"/>
    <p:sldId id="312" r:id="rId10"/>
    <p:sldId id="313" r:id="rId11"/>
    <p:sldId id="314" r:id="rId12"/>
    <p:sldId id="319" r:id="rId13"/>
    <p:sldId id="320" r:id="rId14"/>
    <p:sldId id="321" r:id="rId15"/>
    <p:sldId id="322" r:id="rId16"/>
    <p:sldId id="410" r:id="rId17"/>
    <p:sldId id="337" r:id="rId18"/>
    <p:sldId id="394" r:id="rId19"/>
    <p:sldId id="395" r:id="rId20"/>
    <p:sldId id="396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4660"/>
  </p:normalViewPr>
  <p:slideViewPr>
    <p:cSldViewPr>
      <p:cViewPr varScale="1">
        <p:scale>
          <a:sx n="123" d="100"/>
          <a:sy n="123" d="100"/>
        </p:scale>
        <p:origin x="85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0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F7332-6F3C-43B0-9340-BC8646E52BF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70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F7332-6F3C-43B0-9340-BC8646E52BFE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62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 style</a:t>
            </a:r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32200"/>
                </a:solidFill>
              </a:rPr>
              <a:t>Department of Informatics, UC Irvine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32200"/>
                </a:solidFill>
              </a:rPr>
              <a:t>SDCL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Collaboration</a:t>
            </a:r>
            <a:r>
              <a:rPr lang="en-US" sz="900" b="1" dirty="0"/>
              <a:t> </a:t>
            </a:r>
            <a:r>
              <a:rPr lang="en-US" sz="900" b="1" dirty="0">
                <a:solidFill>
                  <a:srgbClr val="4C4C4C"/>
                </a:solidFill>
              </a:rPr>
              <a:t>Laboratory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Software Design and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Informatics 121</a:t>
            </a:r>
            <a:br>
              <a:rPr lang="en-US" dirty="0"/>
            </a:br>
            <a:r>
              <a:rPr lang="en-US" dirty="0"/>
              <a:t>Software Design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2</a:t>
            </a:r>
            <a:br>
              <a:rPr lang="en-US" dirty="0"/>
            </a:br>
            <a:endParaRPr lang="en-US" dirty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 library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287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an award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33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fields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Architecture design</a:t>
            </a:r>
          </a:p>
          <a:p>
            <a:r>
              <a:rPr lang="en-US" dirty="0"/>
              <a:t>Graphic design</a:t>
            </a:r>
          </a:p>
          <a:p>
            <a:r>
              <a:rPr lang="en-US" dirty="0"/>
              <a:t>Fashion design</a:t>
            </a:r>
          </a:p>
          <a:p>
            <a:r>
              <a:rPr lang="en-US" dirty="0"/>
              <a:t>Game design</a:t>
            </a:r>
          </a:p>
          <a:p>
            <a:r>
              <a:rPr lang="en-US" dirty="0"/>
              <a:t>Chip design</a:t>
            </a:r>
          </a:p>
          <a:p>
            <a:r>
              <a:rPr lang="en-US" dirty="0"/>
              <a:t>Car design</a:t>
            </a:r>
          </a:p>
          <a:p>
            <a:r>
              <a:rPr lang="en-US" dirty="0"/>
              <a:t>Urban design</a:t>
            </a:r>
          </a:p>
          <a:p>
            <a:r>
              <a:rPr lang="en-US" dirty="0"/>
              <a:t>Product design</a:t>
            </a:r>
          </a:p>
          <a:p>
            <a:r>
              <a:rPr lang="en-US" dirty="0"/>
              <a:t>Interior design</a:t>
            </a:r>
          </a:p>
          <a:p>
            <a:r>
              <a:rPr lang="en-US" dirty="0"/>
              <a:t>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99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fields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Architecture design</a:t>
            </a:r>
          </a:p>
          <a:p>
            <a:r>
              <a:rPr lang="en-US" dirty="0"/>
              <a:t>Graphic design</a:t>
            </a:r>
          </a:p>
          <a:p>
            <a:r>
              <a:rPr lang="en-US" dirty="0"/>
              <a:t>Fashion design</a:t>
            </a:r>
          </a:p>
          <a:p>
            <a:r>
              <a:rPr lang="en-US" dirty="0"/>
              <a:t>Game design</a:t>
            </a:r>
          </a:p>
          <a:p>
            <a:r>
              <a:rPr lang="en-US" dirty="0"/>
              <a:t>Chip design</a:t>
            </a:r>
          </a:p>
          <a:p>
            <a:r>
              <a:rPr lang="en-US" dirty="0"/>
              <a:t>Car design</a:t>
            </a:r>
          </a:p>
          <a:p>
            <a:r>
              <a:rPr lang="en-US" dirty="0"/>
              <a:t>Urban design</a:t>
            </a:r>
          </a:p>
          <a:p>
            <a:r>
              <a:rPr lang="en-US" dirty="0"/>
              <a:t>Product design</a:t>
            </a:r>
          </a:p>
          <a:p>
            <a:r>
              <a:rPr lang="en-US" dirty="0"/>
              <a:t>Interior design</a:t>
            </a:r>
          </a:p>
          <a:p>
            <a:r>
              <a:rPr lang="en-US" dirty="0"/>
              <a:t>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Writing</a:t>
            </a:r>
          </a:p>
          <a:p>
            <a:r>
              <a:rPr lang="en-US" dirty="0"/>
              <a:t>Painting</a:t>
            </a:r>
          </a:p>
          <a:p>
            <a:r>
              <a:rPr lang="en-US" dirty="0"/>
              <a:t>Sculpting</a:t>
            </a:r>
          </a:p>
          <a:p>
            <a:r>
              <a:rPr lang="en-US" dirty="0"/>
              <a:t>Music composition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58304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fields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Architecture design</a:t>
            </a:r>
          </a:p>
          <a:p>
            <a:r>
              <a:rPr lang="en-US" dirty="0"/>
              <a:t>Graphic design</a:t>
            </a:r>
          </a:p>
          <a:p>
            <a:r>
              <a:rPr lang="en-US" dirty="0"/>
              <a:t>Fashion design</a:t>
            </a:r>
          </a:p>
          <a:p>
            <a:r>
              <a:rPr lang="en-US" dirty="0"/>
              <a:t>Game design</a:t>
            </a:r>
          </a:p>
          <a:p>
            <a:r>
              <a:rPr lang="en-US" dirty="0"/>
              <a:t>Chip design</a:t>
            </a:r>
          </a:p>
          <a:p>
            <a:r>
              <a:rPr lang="en-US" dirty="0"/>
              <a:t>Car design</a:t>
            </a:r>
          </a:p>
          <a:p>
            <a:r>
              <a:rPr lang="en-US" dirty="0"/>
              <a:t>Urban design</a:t>
            </a:r>
          </a:p>
          <a:p>
            <a:r>
              <a:rPr lang="en-US" dirty="0"/>
              <a:t>Product design</a:t>
            </a:r>
          </a:p>
          <a:p>
            <a:r>
              <a:rPr lang="en-US" dirty="0"/>
              <a:t>Interior design</a:t>
            </a:r>
          </a:p>
          <a:p>
            <a:r>
              <a:rPr lang="en-US" dirty="0"/>
              <a:t>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Writing</a:t>
            </a:r>
          </a:p>
          <a:p>
            <a:r>
              <a:rPr lang="en-US" dirty="0"/>
              <a:t>Painting</a:t>
            </a:r>
          </a:p>
          <a:p>
            <a:r>
              <a:rPr lang="en-US" dirty="0"/>
              <a:t>Sculpting</a:t>
            </a:r>
          </a:p>
          <a:p>
            <a:r>
              <a:rPr lang="en-US" dirty="0"/>
              <a:t>Music composition</a:t>
            </a:r>
          </a:p>
          <a:p>
            <a:r>
              <a:rPr lang="en-US" dirty="0"/>
              <a:t>…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Software design</a:t>
            </a:r>
          </a:p>
        </p:txBody>
      </p:sp>
    </p:spTree>
    <p:extLst>
      <p:ext uri="{BB962C8B-B14F-4D97-AF65-F5344CB8AC3E}">
        <p14:creationId xmlns:p14="http://schemas.microsoft.com/office/powerpoint/2010/main" val="2458437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14C1BF3-2F93-4594-A961-D1A1798B5822}"/>
              </a:ext>
            </a:extLst>
          </p:cNvPr>
          <p:cNvGrpSpPr/>
          <p:nvPr/>
        </p:nvGrpSpPr>
        <p:grpSpPr>
          <a:xfrm>
            <a:off x="569181" y="2438397"/>
            <a:ext cx="8078195" cy="2438401"/>
            <a:chOff x="569181" y="2438397"/>
            <a:chExt cx="8078195" cy="2438401"/>
          </a:xfrm>
        </p:grpSpPr>
        <p:sp>
          <p:nvSpPr>
            <p:cNvPr id="4" name="Rectangle 3"/>
            <p:cNvSpPr/>
            <p:nvPr/>
          </p:nvSpPr>
          <p:spPr>
            <a:xfrm>
              <a:off x="569181" y="2438397"/>
              <a:ext cx="5194855" cy="2438401"/>
            </a:xfrm>
            <a:prstGeom prst="rect">
              <a:avLst/>
            </a:prstGeom>
            <a:solidFill>
              <a:srgbClr val="F2F2F2"/>
            </a:solidFill>
            <a:ln>
              <a:solidFill>
                <a:srgbClr val="4C4C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" name="Straight Arrow Connector 4"/>
            <p:cNvCxnSpPr>
              <a:stCxn id="8" idx="1"/>
              <a:endCxn id="10" idx="3"/>
            </p:cNvCxnSpPr>
            <p:nvPr/>
          </p:nvCxnSpPr>
          <p:spPr>
            <a:xfrm flipH="1">
              <a:off x="2752973" y="2810501"/>
              <a:ext cx="827270" cy="84709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11" idx="1"/>
              <a:endCxn id="13" idx="3"/>
            </p:cNvCxnSpPr>
            <p:nvPr/>
          </p:nvCxnSpPr>
          <p:spPr>
            <a:xfrm flipH="1">
              <a:off x="2752973" y="3657597"/>
              <a:ext cx="827270" cy="847097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717772" y="2641224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designer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80243" y="2641224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plan</a:t>
              </a:r>
            </a:p>
          </p:txBody>
        </p:sp>
        <p:cxnSp>
          <p:nvCxnSpPr>
            <p:cNvPr id="9" name="Straight Arrow Connector 8"/>
            <p:cNvCxnSpPr>
              <a:stCxn id="7" idx="3"/>
              <a:endCxn id="8" idx="1"/>
            </p:cNvCxnSpPr>
            <p:nvPr/>
          </p:nvCxnSpPr>
          <p:spPr>
            <a:xfrm>
              <a:off x="2752973" y="2810501"/>
              <a:ext cx="827270" cy="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17772" y="3488320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maker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80243" y="3488320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change in the world</a:t>
              </a:r>
            </a:p>
          </p:txBody>
        </p:sp>
        <p:cxnSp>
          <p:nvCxnSpPr>
            <p:cNvPr id="12" name="Straight Arrow Connector 11"/>
            <p:cNvCxnSpPr>
              <a:stCxn id="10" idx="3"/>
              <a:endCxn id="11" idx="1"/>
            </p:cNvCxnSpPr>
            <p:nvPr/>
          </p:nvCxnSpPr>
          <p:spPr>
            <a:xfrm>
              <a:off x="2752973" y="3657597"/>
              <a:ext cx="827270" cy="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17772" y="4335417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audience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80243" y="4335417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experiences</a:t>
              </a:r>
            </a:p>
          </p:txBody>
        </p:sp>
        <p:cxnSp>
          <p:nvCxnSpPr>
            <p:cNvPr id="15" name="Straight Arrow Connector 14"/>
            <p:cNvCxnSpPr>
              <a:stCxn id="13" idx="3"/>
              <a:endCxn id="14" idx="1"/>
            </p:cNvCxnSpPr>
            <p:nvPr/>
          </p:nvCxnSpPr>
          <p:spPr>
            <a:xfrm>
              <a:off x="2752973" y="4504694"/>
              <a:ext cx="827270" cy="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612175" y="3488321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other stakeholders</a:t>
              </a:r>
            </a:p>
          </p:txBody>
        </p:sp>
        <p:cxnSp>
          <p:nvCxnSpPr>
            <p:cNvPr id="17" name="Straight Arrow Connector 16"/>
            <p:cNvCxnSpPr>
              <a:stCxn id="4" idx="3"/>
              <a:endCxn id="16" idx="1"/>
            </p:cNvCxnSpPr>
            <p:nvPr/>
          </p:nvCxnSpPr>
          <p:spPr>
            <a:xfrm>
              <a:off x="5764036" y="3657598"/>
              <a:ext cx="848139" cy="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99718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456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software 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source code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compiler</a:t>
            </a:r>
            <a:r>
              <a:rPr lang="en-US" sz="1600" baseline="300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runnable program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users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175477" y="6095999"/>
            <a:ext cx="671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/>
              <a:t>[</a:t>
            </a:r>
            <a:r>
              <a:rPr lang="en-US" sz="1400" i="1" baseline="30000" dirty="0"/>
              <a:t>*</a:t>
            </a:r>
            <a:r>
              <a:rPr lang="en-US" sz="1400" i="1" dirty="0"/>
              <a:t> or, at times, the person who installs and configures the software instead of the compiler]</a:t>
            </a:r>
          </a:p>
        </p:txBody>
      </p:sp>
    </p:spTree>
    <p:extLst>
      <p:ext uri="{BB962C8B-B14F-4D97-AF65-F5344CB8AC3E}">
        <p14:creationId xmlns:p14="http://schemas.microsoft.com/office/powerpoint/2010/main" val="2284678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fundamental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nature of software</a:t>
            </a:r>
          </a:p>
          <a:p>
            <a:endParaRPr lang="en-US" dirty="0"/>
          </a:p>
          <a:p>
            <a:r>
              <a:rPr lang="en-US" dirty="0"/>
              <a:t>The nature of people</a:t>
            </a:r>
          </a:p>
        </p:txBody>
      </p:sp>
    </p:spTree>
    <p:extLst>
      <p:ext uri="{BB962C8B-B14F-4D97-AF65-F5344CB8AC3E}">
        <p14:creationId xmlns:p14="http://schemas.microsoft.com/office/powerpoint/2010/main" val="2814306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Nature of software (Brooks)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Complexity</a:t>
            </a:r>
          </a:p>
          <a:p>
            <a:pPr lvl="1"/>
            <a:r>
              <a:rPr lang="en-US" dirty="0"/>
              <a:t>software is among the most complex people-made artifacts</a:t>
            </a:r>
          </a:p>
          <a:p>
            <a:endParaRPr lang="en-US" dirty="0"/>
          </a:p>
          <a:p>
            <a:r>
              <a:rPr lang="en-US" dirty="0"/>
              <a:t>Conformity</a:t>
            </a:r>
          </a:p>
          <a:p>
            <a:pPr lvl="1"/>
            <a:r>
              <a:rPr lang="en-US" dirty="0"/>
              <a:t>software has no laws of nature that simplify its existence; rather, it lives in a world of designed artifacts to which it must conform</a:t>
            </a:r>
          </a:p>
          <a:p>
            <a:endParaRPr lang="en-US" dirty="0"/>
          </a:p>
          <a:p>
            <a:r>
              <a:rPr lang="en-US" dirty="0"/>
              <a:t>Changeability</a:t>
            </a:r>
          </a:p>
          <a:p>
            <a:pPr lvl="1"/>
            <a:r>
              <a:rPr lang="en-US" dirty="0"/>
              <a:t>software is subject to continuous pressure to change</a:t>
            </a:r>
          </a:p>
          <a:p>
            <a:endParaRPr lang="en-US" dirty="0"/>
          </a:p>
          <a:p>
            <a:r>
              <a:rPr lang="en-US" dirty="0"/>
              <a:t>Invisibility</a:t>
            </a:r>
          </a:p>
          <a:p>
            <a:pPr lvl="1"/>
            <a:r>
              <a:rPr lang="en-US" dirty="0"/>
              <a:t>because the reality of software is not embedded into space, it is inherently </a:t>
            </a:r>
            <a:r>
              <a:rPr lang="en-US" dirty="0" err="1"/>
              <a:t>unvisualizable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170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0575C-0293-486F-93DB-8F81B0044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F8F61-1DDA-4575-9872-8CD52D945D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No discussion Friday</a:t>
            </a:r>
          </a:p>
          <a:p>
            <a:endParaRPr lang="en-US" dirty="0"/>
          </a:p>
          <a:p>
            <a:r>
              <a:rPr lang="en-US" dirty="0"/>
              <a:t>TA office hours have been set</a:t>
            </a:r>
          </a:p>
          <a:p>
            <a:endParaRPr lang="en-US" dirty="0"/>
          </a:p>
          <a:p>
            <a:r>
              <a:rPr lang="en-US" dirty="0"/>
              <a:t>Design studio 1 comes out on Tuesday</a:t>
            </a:r>
          </a:p>
          <a:p>
            <a:endParaRPr lang="en-US" dirty="0"/>
          </a:p>
          <a:p>
            <a:r>
              <a:rPr lang="en-US" dirty="0"/>
              <a:t>Piazza is now live</a:t>
            </a:r>
          </a:p>
          <a:p>
            <a:pPr lvl="1"/>
            <a:r>
              <a:rPr lang="en-US" dirty="0"/>
              <a:t>https://piazza.com/uci/winter2019/inf121/</a:t>
            </a:r>
          </a:p>
        </p:txBody>
      </p:sp>
    </p:spTree>
    <p:extLst>
      <p:ext uri="{BB962C8B-B14F-4D97-AF65-F5344CB8AC3E}">
        <p14:creationId xmlns:p14="http://schemas.microsoft.com/office/powerpoint/2010/main" val="26460277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Nature of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Diversity</a:t>
            </a:r>
          </a:p>
          <a:p>
            <a:pPr lvl="1"/>
            <a:r>
              <a:rPr lang="en-US" dirty="0"/>
              <a:t>people differ in how they experience the world</a:t>
            </a:r>
          </a:p>
          <a:p>
            <a:pPr lvl="1"/>
            <a:endParaRPr lang="en-US" dirty="0"/>
          </a:p>
          <a:p>
            <a:r>
              <a:rPr lang="en-US" dirty="0"/>
              <a:t>Indiscernibility</a:t>
            </a:r>
          </a:p>
          <a:p>
            <a:pPr lvl="1"/>
            <a:r>
              <a:rPr lang="en-US" dirty="0"/>
              <a:t>experiences are distinctly mental in nature, with tangible reactions and signs not always matching the actual experience</a:t>
            </a:r>
          </a:p>
          <a:p>
            <a:endParaRPr lang="en-US" dirty="0"/>
          </a:p>
          <a:p>
            <a:r>
              <a:rPr lang="en-US" dirty="0"/>
              <a:t>Familiarity</a:t>
            </a:r>
          </a:p>
          <a:p>
            <a:pPr lvl="1"/>
            <a:r>
              <a:rPr lang="en-US" dirty="0"/>
              <a:t>people tend to be risk averse, sticking to role, organizational, and societal norms and values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Volatility</a:t>
            </a:r>
          </a:p>
          <a:p>
            <a:pPr lvl="1"/>
            <a:r>
              <a:rPr lang="en-US" dirty="0"/>
              <a:t>with every new exposure, people reinterpret and modify their opinions and expectations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512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Defining design</a:t>
            </a:r>
          </a:p>
          <a:p>
            <a:endParaRPr lang="en-US" dirty="0"/>
          </a:p>
          <a:p>
            <a:r>
              <a:rPr lang="en-US" dirty="0"/>
              <a:t>Defining software design</a:t>
            </a:r>
          </a:p>
          <a:p>
            <a:endParaRPr lang="en-US" dirty="0"/>
          </a:p>
          <a:p>
            <a:r>
              <a:rPr lang="en-US" dirty="0"/>
              <a:t>Two fundamental challenges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950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Decision making, in the face of uncertainty, with high penalties for error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To choose the things we use shall look as they do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A creative activity—it involves bringing into being something new and useful that has not existed previously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Relating product with situation to give satisfaction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The imaginative jump from present facts to future possibilities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To form a plan or scheme of, to arrange or conceive in the mind, … for later execution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036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initiate change in man-made things</a:t>
            </a:r>
          </a:p>
          <a:p>
            <a:endParaRPr lang="en-US" dirty="0"/>
          </a:p>
          <a:p>
            <a:r>
              <a:rPr lang="en-US" dirty="0"/>
              <a:t>To plan or intend for a purpose</a:t>
            </a:r>
          </a:p>
          <a:p>
            <a:endParaRPr lang="en-US" dirty="0"/>
          </a:p>
          <a:p>
            <a:r>
              <a:rPr lang="en-US" dirty="0"/>
              <a:t>To work out a solution in one’s mind</a:t>
            </a:r>
          </a:p>
          <a:p>
            <a:endParaRPr lang="en-US" dirty="0"/>
          </a:p>
          <a:p>
            <a:r>
              <a:rPr lang="en-US" dirty="0"/>
              <a:t>The transition from possible solutions to a specific one</a:t>
            </a:r>
          </a:p>
          <a:p>
            <a:endParaRPr lang="en-US" dirty="0"/>
          </a:p>
          <a:p>
            <a:r>
              <a:rPr lang="en-US" dirty="0"/>
              <a:t>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4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Design focuses on identifying a novel envisioned future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Design involves deliberate decision making and planning; it is not simply acting out of impulse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Design decisions are consequential: there are stakeholders who must be satisfied with the result</a:t>
            </a:r>
          </a:p>
        </p:txBody>
      </p:sp>
    </p:spTree>
    <p:extLst>
      <p:ext uri="{BB962C8B-B14F-4D97-AF65-F5344CB8AC3E}">
        <p14:creationId xmlns:p14="http://schemas.microsoft.com/office/powerpoint/2010/main" val="3019431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definition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decide upon a plan for a novel change in the world that,</a:t>
            </a:r>
            <a:b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when realized, satisfies stakeholders</a:t>
            </a:r>
          </a:p>
          <a:p>
            <a:pPr marL="0" indent="0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824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589025C-9C5A-4387-B1FC-BE86F7F5923A}"/>
              </a:ext>
            </a:extLst>
          </p:cNvPr>
          <p:cNvSpPr txBox="1"/>
          <p:nvPr/>
        </p:nvSpPr>
        <p:spPr>
          <a:xfrm>
            <a:off x="5257800" y="6095999"/>
            <a:ext cx="35546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/>
              <a:t>[stakeholders = audience + other stakeholders]</a:t>
            </a:r>
          </a:p>
        </p:txBody>
      </p:sp>
    </p:spTree>
    <p:extLst>
      <p:ext uri="{BB962C8B-B14F-4D97-AF65-F5344CB8AC3E}">
        <p14:creationId xmlns:p14="http://schemas.microsoft.com/office/powerpoint/2010/main" val="3525582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 luxury airplane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457313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2417</TotalTime>
  <Words>559</Words>
  <Application>Microsoft Office PowerPoint</Application>
  <PresentationFormat>On-screen Show (4:3)</PresentationFormat>
  <Paragraphs>184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SDCL</vt:lpstr>
      <vt:lpstr>Informatics 121 Software Design I</vt:lpstr>
      <vt:lpstr>Announcements</vt:lpstr>
      <vt:lpstr>Today</vt:lpstr>
      <vt:lpstr>Defining design</vt:lpstr>
      <vt:lpstr>Defining design</vt:lpstr>
      <vt:lpstr>Three themes</vt:lpstr>
      <vt:lpstr>Our definition</vt:lpstr>
      <vt:lpstr>Design</vt:lpstr>
      <vt:lpstr>Design a luxury airplane</vt:lpstr>
      <vt:lpstr>Design a library</vt:lpstr>
      <vt:lpstr>Design an award</vt:lpstr>
      <vt:lpstr>Design fields</vt:lpstr>
      <vt:lpstr>Design fields</vt:lpstr>
      <vt:lpstr>Design fields</vt:lpstr>
      <vt:lpstr>Design</vt:lpstr>
      <vt:lpstr>Software design</vt:lpstr>
      <vt:lpstr>Software design</vt:lpstr>
      <vt:lpstr>Two fundamental challenges</vt:lpstr>
      <vt:lpstr>Nature of software (Brooks)</vt:lpstr>
      <vt:lpstr>Nature of people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155</cp:revision>
  <cp:lastPrinted>2017-10-03T05:22:55Z</cp:lastPrinted>
  <dcterms:created xsi:type="dcterms:W3CDTF">2011-04-22T07:09:34Z</dcterms:created>
  <dcterms:modified xsi:type="dcterms:W3CDTF">2019-01-10T06:37:15Z</dcterms:modified>
</cp:coreProperties>
</file>