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438" r:id="rId4"/>
    <p:sldId id="443" r:id="rId5"/>
    <p:sldId id="439" r:id="rId6"/>
    <p:sldId id="440" r:id="rId7"/>
    <p:sldId id="441" r:id="rId8"/>
    <p:sldId id="455" r:id="rId9"/>
    <p:sldId id="460" r:id="rId10"/>
    <p:sldId id="450" r:id="rId11"/>
    <p:sldId id="452" r:id="rId12"/>
    <p:sldId id="451" r:id="rId13"/>
    <p:sldId id="456" r:id="rId14"/>
    <p:sldId id="459" r:id="rId15"/>
    <p:sldId id="462" r:id="rId16"/>
    <p:sldId id="449" r:id="rId17"/>
    <p:sldId id="391" r:id="rId18"/>
    <p:sldId id="392" r:id="rId19"/>
    <p:sldId id="46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200"/>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p:cViewPr varScale="1">
        <p:scale>
          <a:sx n="123" d="100"/>
          <a:sy n="123" d="100"/>
        </p:scale>
        <p:origin x="852" y="13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ED7520-BF41-4E54-97AD-8EA3ED10F785}" type="datetimeFigureOut">
              <a:rPr lang="en-US" smtClean="0"/>
              <a:t>1/14/2019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 style</a:t>
            </a:r>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a:solidFill>
                  <a:srgbClr val="F32200"/>
                </a:solidFill>
              </a:rPr>
              <a:t>Department of Informatics, UC Irvine</a:t>
            </a: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a:solidFill>
                  <a:srgbClr val="F32200"/>
                </a:solidFill>
              </a:rPr>
              <a:t>SDCL</a:t>
            </a: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a:solidFill>
                  <a:srgbClr val="4C4C4C"/>
                </a:solidFill>
              </a:rPr>
              <a:t>Collaboration</a:t>
            </a:r>
            <a:r>
              <a:rPr lang="en-US" sz="900" b="1" dirty="0"/>
              <a:t> </a:t>
            </a:r>
            <a:r>
              <a:rPr lang="en-US" sz="900" b="1" dirty="0">
                <a:solidFill>
                  <a:srgbClr val="4C4C4C"/>
                </a:solidFill>
              </a:rPr>
              <a:t>Laboratory</a:t>
            </a: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a:solidFill>
                  <a:srgbClr val="4C4C4C"/>
                </a:solidFill>
              </a:rPr>
              <a:t>Software Design and</a:t>
            </a: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a:solidFill>
                  <a:srgbClr val="F32200"/>
                </a:solidFill>
              </a:rPr>
              <a:t>sdcl.ics.uci.edu</a:t>
            </a:r>
            <a:r>
              <a:rPr lang="en-US" sz="900" b="1" baseline="0" dirty="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Informatics 121</a:t>
            </a:r>
            <a:br>
              <a:rPr lang="en-US" dirty="0"/>
            </a:br>
            <a:r>
              <a:rPr lang="en-US" dirty="0"/>
              <a:t>Software Design I</a:t>
            </a:r>
          </a:p>
        </p:txBody>
      </p:sp>
      <p:sp>
        <p:nvSpPr>
          <p:cNvPr id="3" name="Subtitle 2"/>
          <p:cNvSpPr>
            <a:spLocks noGrp="1"/>
          </p:cNvSpPr>
          <p:nvPr>
            <p:ph type="subTitle" idx="1"/>
          </p:nvPr>
        </p:nvSpPr>
        <p:spPr/>
        <p:txBody>
          <a:bodyPr>
            <a:normAutofit/>
          </a:bodyPr>
          <a:lstStyle/>
          <a:p>
            <a:r>
              <a:rPr lang="en-US" dirty="0"/>
              <a:t>Lecture 3</a:t>
            </a:r>
            <a:br>
              <a:rPr lang="en-US" dirty="0"/>
            </a:br>
            <a:endParaRPr lang="en-US" dirty="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75019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fries and mayonnaise</a:t>
            </a:r>
          </a:p>
        </p:txBody>
      </p:sp>
      <p:pic>
        <p:nvPicPr>
          <p:cNvPr id="1028" name="Picture 4" descr="https://cdn-images-1.medium.com/max/1600/1*S_gtor-yB_k4XlWy5LJqbQ.jpeg">
            <a:extLst>
              <a:ext uri="{FF2B5EF4-FFF2-40B4-BE49-F238E27FC236}">
                <a16:creationId xmlns:a16="http://schemas.microsoft.com/office/drawing/2014/main" id="{F364C304-410A-4459-A15E-BF33525FF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543800" cy="503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9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58C0-2B83-43B0-BE3F-A8825C2045ED}"/>
              </a:ext>
            </a:extLst>
          </p:cNvPr>
          <p:cNvSpPr>
            <a:spLocks noGrp="1"/>
          </p:cNvSpPr>
          <p:nvPr>
            <p:ph type="title"/>
          </p:nvPr>
        </p:nvSpPr>
        <p:spPr/>
        <p:txBody>
          <a:bodyPr/>
          <a:lstStyle/>
          <a:p>
            <a:r>
              <a:rPr lang="en-US" dirty="0"/>
              <a:t>French fries and mayonnaise</a:t>
            </a:r>
          </a:p>
        </p:txBody>
      </p:sp>
      <p:pic>
        <p:nvPicPr>
          <p:cNvPr id="5122" name="Picture 2" descr="http://www.defrietwagen.nl/images/slideshow/frietwagen-3.jpg">
            <a:extLst>
              <a:ext uri="{FF2B5EF4-FFF2-40B4-BE49-F238E27FC236}">
                <a16:creationId xmlns:a16="http://schemas.microsoft.com/office/drawing/2014/main" id="{5683DFB3-30BC-43D8-9DBD-FB8AAA18D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2988786" cy="19889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1.staticflickr.com/9/8522/8453816390_af7641c399_b.jpg">
            <a:extLst>
              <a:ext uri="{FF2B5EF4-FFF2-40B4-BE49-F238E27FC236}">
                <a16:creationId xmlns:a16="http://schemas.microsoft.com/office/drawing/2014/main" id="{25C4F3E4-191A-42D5-B47C-5FCFB48F28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447800"/>
            <a:ext cx="2990477" cy="198897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c1.staticflickr.com/7/6165/6266246732_150850edcf_b.jpg">
            <a:extLst>
              <a:ext uri="{FF2B5EF4-FFF2-40B4-BE49-F238E27FC236}">
                <a16:creationId xmlns:a16="http://schemas.microsoft.com/office/drawing/2014/main" id="{CF91808F-2A5F-49D1-8CAB-B9FAA8F8F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702010"/>
            <a:ext cx="2988786" cy="224159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farm5.static.flickr.com/4270/34012188793_4374059b2a_b.jpg">
            <a:extLst>
              <a:ext uri="{FF2B5EF4-FFF2-40B4-BE49-F238E27FC236}">
                <a16:creationId xmlns:a16="http://schemas.microsoft.com/office/drawing/2014/main" id="{1FD701D2-846E-486D-B58C-6BE899D7F5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4191000"/>
            <a:ext cx="297611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75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736x/06/91/30/069130c7db09914d26251e48811c9d91--dutch-recipes-dutch-food.jpg">
            <a:extLst>
              <a:ext uri="{FF2B5EF4-FFF2-40B4-BE49-F238E27FC236}">
                <a16:creationId xmlns:a16="http://schemas.microsoft.com/office/drawing/2014/main" id="{04E6C0A7-1BC7-4812-9B17-10C38CC9F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010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French fries and mayonnaise</a:t>
            </a:r>
          </a:p>
        </p:txBody>
      </p:sp>
    </p:spTree>
    <p:extLst>
      <p:ext uri="{BB962C8B-B14F-4D97-AF65-F5344CB8AC3E}">
        <p14:creationId xmlns:p14="http://schemas.microsoft.com/office/powerpoint/2010/main" val="123181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8B37-F53D-4D71-BE3C-D741E9B7208C}"/>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0331A48E-CAF6-45F5-8DB3-D1B937EA1C14}"/>
              </a:ext>
            </a:extLst>
          </p:cNvPr>
          <p:cNvSpPr>
            <a:spLocks noGrp="1"/>
          </p:cNvSpPr>
          <p:nvPr>
            <p:ph sz="half" idx="1"/>
          </p:nvPr>
        </p:nvSpPr>
        <p:spPr/>
        <p:txBody>
          <a:bodyPr>
            <a:normAutofit lnSpcReduction="10000"/>
          </a:bodyPr>
          <a:lstStyle/>
          <a:p>
            <a:r>
              <a:rPr lang="en-US" dirty="0"/>
              <a:t>What went well?</a:t>
            </a:r>
          </a:p>
          <a:p>
            <a:endParaRPr lang="en-US" dirty="0"/>
          </a:p>
          <a:p>
            <a:r>
              <a:rPr lang="en-US" dirty="0"/>
              <a:t>What did not go well?</a:t>
            </a:r>
          </a:p>
          <a:p>
            <a:endParaRPr lang="en-US" dirty="0"/>
          </a:p>
          <a:p>
            <a:r>
              <a:rPr lang="en-US" dirty="0"/>
              <a:t>What did you learn about the problem?</a:t>
            </a:r>
          </a:p>
          <a:p>
            <a:endParaRPr lang="en-US" dirty="0"/>
          </a:p>
          <a:p>
            <a:r>
              <a:rPr lang="en-US" dirty="0"/>
              <a:t>What did you not learn about the problem?</a:t>
            </a:r>
          </a:p>
          <a:p>
            <a:endParaRPr lang="en-US" dirty="0"/>
          </a:p>
          <a:p>
            <a:r>
              <a:rPr lang="en-US" dirty="0"/>
              <a:t>What did you learn about the solution?</a:t>
            </a:r>
          </a:p>
          <a:p>
            <a:endParaRPr lang="en-US" dirty="0"/>
          </a:p>
          <a:p>
            <a:r>
              <a:rPr lang="en-US" dirty="0"/>
              <a:t>What did you not learn about the solution?</a:t>
            </a:r>
          </a:p>
        </p:txBody>
      </p:sp>
    </p:spTree>
    <p:extLst>
      <p:ext uri="{BB962C8B-B14F-4D97-AF65-F5344CB8AC3E}">
        <p14:creationId xmlns:p14="http://schemas.microsoft.com/office/powerpoint/2010/main" val="55578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8B37-F53D-4D71-BE3C-D741E9B7208C}"/>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0331A48E-CAF6-45F5-8DB3-D1B937EA1C14}"/>
              </a:ext>
            </a:extLst>
          </p:cNvPr>
          <p:cNvSpPr>
            <a:spLocks noGrp="1"/>
          </p:cNvSpPr>
          <p:nvPr>
            <p:ph sz="half" idx="1"/>
          </p:nvPr>
        </p:nvSpPr>
        <p:spPr/>
        <p:txBody>
          <a:bodyPr>
            <a:normAutofit/>
          </a:bodyPr>
          <a:lstStyle/>
          <a:p>
            <a:r>
              <a:rPr lang="en-US" dirty="0"/>
              <a:t>Were you a problem solver, creative, skeptic, maker, collaborator, or pragmatist?</a:t>
            </a:r>
          </a:p>
          <a:p>
            <a:endParaRPr lang="en-US" dirty="0"/>
          </a:p>
          <a:p>
            <a:r>
              <a:rPr lang="en-US" dirty="0"/>
              <a:t>What are you most worried in terms of this design challenge?</a:t>
            </a:r>
          </a:p>
          <a:p>
            <a:endParaRPr lang="en-US" dirty="0"/>
          </a:p>
          <a:p>
            <a:r>
              <a:rPr lang="en-US" dirty="0"/>
              <a:t>What was different the second time?</a:t>
            </a:r>
          </a:p>
        </p:txBody>
      </p:sp>
    </p:spTree>
    <p:extLst>
      <p:ext uri="{BB962C8B-B14F-4D97-AF65-F5344CB8AC3E}">
        <p14:creationId xmlns:p14="http://schemas.microsoft.com/office/powerpoint/2010/main" val="159905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8B37-F53D-4D71-BE3C-D741E9B7208C}"/>
              </a:ext>
            </a:extLst>
          </p:cNvPr>
          <p:cNvSpPr>
            <a:spLocks noGrp="1"/>
          </p:cNvSpPr>
          <p:nvPr>
            <p:ph type="title"/>
          </p:nvPr>
        </p:nvSpPr>
        <p:spPr/>
        <p:txBody>
          <a:bodyPr/>
          <a:lstStyle/>
          <a:p>
            <a:r>
              <a:rPr lang="en-US" dirty="0"/>
              <a:t>Roles of the Software designer</a:t>
            </a:r>
          </a:p>
        </p:txBody>
      </p:sp>
      <p:sp>
        <p:nvSpPr>
          <p:cNvPr id="3" name="Content Placeholder 2">
            <a:extLst>
              <a:ext uri="{FF2B5EF4-FFF2-40B4-BE49-F238E27FC236}">
                <a16:creationId xmlns:a16="http://schemas.microsoft.com/office/drawing/2014/main" id="{0331A48E-CAF6-45F5-8DB3-D1B937EA1C14}"/>
              </a:ext>
            </a:extLst>
          </p:cNvPr>
          <p:cNvSpPr>
            <a:spLocks noGrp="1"/>
          </p:cNvSpPr>
          <p:nvPr>
            <p:ph sz="half" idx="1"/>
          </p:nvPr>
        </p:nvSpPr>
        <p:spPr/>
        <p:txBody>
          <a:bodyPr>
            <a:normAutofit/>
          </a:bodyPr>
          <a:lstStyle/>
          <a:p>
            <a:r>
              <a:rPr lang="en-US" dirty="0"/>
              <a:t>Problem solver</a:t>
            </a:r>
          </a:p>
          <a:p>
            <a:endParaRPr lang="en-US" dirty="0"/>
          </a:p>
          <a:p>
            <a:r>
              <a:rPr lang="en-US" dirty="0"/>
              <a:t>Creative</a:t>
            </a:r>
          </a:p>
          <a:p>
            <a:endParaRPr lang="en-US" dirty="0"/>
          </a:p>
          <a:p>
            <a:r>
              <a:rPr lang="en-US" dirty="0"/>
              <a:t>Scavenger</a:t>
            </a:r>
          </a:p>
          <a:p>
            <a:endParaRPr lang="en-US" dirty="0"/>
          </a:p>
          <a:p>
            <a:r>
              <a:rPr lang="en-US" dirty="0"/>
              <a:t>Maker</a:t>
            </a:r>
          </a:p>
          <a:p>
            <a:endParaRPr lang="en-US" dirty="0"/>
          </a:p>
        </p:txBody>
      </p:sp>
      <p:sp>
        <p:nvSpPr>
          <p:cNvPr id="4" name="Content Placeholder 3">
            <a:extLst>
              <a:ext uri="{FF2B5EF4-FFF2-40B4-BE49-F238E27FC236}">
                <a16:creationId xmlns:a16="http://schemas.microsoft.com/office/drawing/2014/main" id="{9480CC3E-0814-49F2-BBC3-AB771B404176}"/>
              </a:ext>
            </a:extLst>
          </p:cNvPr>
          <p:cNvSpPr>
            <a:spLocks noGrp="1"/>
          </p:cNvSpPr>
          <p:nvPr>
            <p:ph sz="half" idx="2"/>
          </p:nvPr>
        </p:nvSpPr>
        <p:spPr/>
        <p:txBody>
          <a:bodyPr>
            <a:normAutofit/>
          </a:bodyPr>
          <a:lstStyle/>
          <a:p>
            <a:r>
              <a:rPr lang="en-US" dirty="0"/>
              <a:t>Skeptic</a:t>
            </a:r>
          </a:p>
          <a:p>
            <a:endParaRPr lang="en-US" dirty="0"/>
          </a:p>
          <a:p>
            <a:r>
              <a:rPr lang="en-US" dirty="0"/>
              <a:t>Collaborator</a:t>
            </a:r>
          </a:p>
          <a:p>
            <a:endParaRPr lang="en-US" dirty="0"/>
          </a:p>
          <a:p>
            <a:r>
              <a:rPr lang="en-US" dirty="0"/>
              <a:t>Pragmatist</a:t>
            </a:r>
          </a:p>
          <a:p>
            <a:endParaRPr lang="en-US" dirty="0"/>
          </a:p>
          <a:p>
            <a:r>
              <a:rPr lang="en-US" dirty="0"/>
              <a:t>Harmonious polymorph</a:t>
            </a:r>
          </a:p>
          <a:p>
            <a:endParaRPr lang="en-US" dirty="0"/>
          </a:p>
        </p:txBody>
      </p:sp>
    </p:spTree>
    <p:extLst>
      <p:ext uri="{BB962C8B-B14F-4D97-AF65-F5344CB8AC3E}">
        <p14:creationId xmlns:p14="http://schemas.microsoft.com/office/powerpoint/2010/main" val="70822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F398-CA63-410F-AD34-F2A2458060DC}"/>
              </a:ext>
            </a:extLst>
          </p:cNvPr>
          <p:cNvSpPr>
            <a:spLocks noGrp="1"/>
          </p:cNvSpPr>
          <p:nvPr>
            <p:ph type="title"/>
          </p:nvPr>
        </p:nvSpPr>
        <p:spPr/>
        <p:txBody>
          <a:bodyPr/>
          <a:lstStyle/>
          <a:p>
            <a:r>
              <a:rPr lang="en-US" dirty="0"/>
              <a:t>A design mindset</a:t>
            </a:r>
          </a:p>
        </p:txBody>
      </p:sp>
      <p:pic>
        <p:nvPicPr>
          <p:cNvPr id="7170" name="Picture 2" descr="https://cornelluxdesign.files.wordpress.com/2012/09/219170_10151234483070320_893059268_o.jpg">
            <a:extLst>
              <a:ext uri="{FF2B5EF4-FFF2-40B4-BE49-F238E27FC236}">
                <a16:creationId xmlns:a16="http://schemas.microsoft.com/office/drawing/2014/main" id="{58033445-4C62-4CA5-8156-0A6162D45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25"/>
            <a:ext cx="9144000"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1</a:t>
            </a:r>
          </a:p>
        </p:txBody>
      </p:sp>
      <p:sp>
        <p:nvSpPr>
          <p:cNvPr id="3" name="Content Placeholder 2"/>
          <p:cNvSpPr>
            <a:spLocks noGrp="1"/>
          </p:cNvSpPr>
          <p:nvPr>
            <p:ph sz="half" idx="1"/>
          </p:nvPr>
        </p:nvSpPr>
        <p:spPr/>
        <p:txBody>
          <a:bodyPr>
            <a:normAutofit lnSpcReduction="10000"/>
          </a:bodyPr>
          <a:lstStyle/>
          <a:p>
            <a:pPr marL="0" indent="0">
              <a:buNone/>
            </a:pPr>
            <a:r>
              <a:rPr lang="en-US" dirty="0"/>
              <a:t>Your client is </a:t>
            </a:r>
            <a:r>
              <a:rPr lang="en-US" i="1" dirty="0" err="1"/>
              <a:t>RealPlay</a:t>
            </a:r>
            <a:r>
              <a:rPr lang="en-US" dirty="0"/>
              <a:t>, a new company that recognizes the importance of children not only playing on some form of laptop, phone, or tablet, but also playing with friends in the real world.  </a:t>
            </a:r>
          </a:p>
          <a:p>
            <a:pPr marL="0" indent="0">
              <a:buNone/>
            </a:pPr>
            <a:r>
              <a:rPr lang="en-US" i="1" dirty="0" err="1"/>
              <a:t>RealPlay</a:t>
            </a:r>
            <a:r>
              <a:rPr lang="en-US" dirty="0"/>
              <a:t> is particularly looking to break the increasing screen-oriented world of children by finding them opportunities to play with other children.  It’s looking to borrow ideas from Facebook, Doodle, and so on, but really wants to ‘blow this out of the water’ and be the next unicorn ($1B startup).  Additional functionality, then, is something it wants thought about.</a:t>
            </a:r>
          </a:p>
          <a:p>
            <a:pPr marL="0" indent="0">
              <a:buNone/>
            </a:pPr>
            <a:r>
              <a:rPr lang="en-US" dirty="0"/>
              <a:t>The company has sought you out, because you are an excellent designer.  All of the software design is in your hands.  </a:t>
            </a:r>
            <a:r>
              <a:rPr lang="en-US" i="1" dirty="0" err="1"/>
              <a:t>PlayTime</a:t>
            </a:r>
            <a:r>
              <a:rPr lang="en-US" i="1" dirty="0"/>
              <a:t> </a:t>
            </a:r>
            <a:r>
              <a:rPr lang="en-US" dirty="0"/>
              <a:t>has the idea protected (meaning no competition), but has no idea how to actually design the software.</a:t>
            </a:r>
          </a:p>
        </p:txBody>
      </p:sp>
    </p:spTree>
    <p:extLst>
      <p:ext uri="{BB962C8B-B14F-4D97-AF65-F5344CB8AC3E}">
        <p14:creationId xmlns:p14="http://schemas.microsoft.com/office/powerpoint/2010/main" val="96470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1 (part 1)</a:t>
            </a:r>
          </a:p>
        </p:txBody>
      </p:sp>
      <p:sp>
        <p:nvSpPr>
          <p:cNvPr id="3" name="Content Placeholder 2"/>
          <p:cNvSpPr>
            <a:spLocks noGrp="1"/>
          </p:cNvSpPr>
          <p:nvPr>
            <p:ph sz="half" idx="1"/>
          </p:nvPr>
        </p:nvSpPr>
        <p:spPr/>
        <p:txBody>
          <a:bodyPr/>
          <a:lstStyle/>
          <a:p>
            <a:r>
              <a:rPr lang="en-US" dirty="0"/>
              <a:t>Identify </a:t>
            </a:r>
            <a:r>
              <a:rPr lang="en-US" i="1" dirty="0"/>
              <a:t>possible</a:t>
            </a:r>
            <a:r>
              <a:rPr lang="en-US" dirty="0"/>
              <a:t> audiences and other stakeholders</a:t>
            </a:r>
          </a:p>
          <a:p>
            <a:endParaRPr lang="en-US" dirty="0"/>
          </a:p>
          <a:p>
            <a:r>
              <a:rPr lang="en-US" dirty="0"/>
              <a:t>Identify </a:t>
            </a:r>
            <a:r>
              <a:rPr lang="en-US" i="1" dirty="0"/>
              <a:t>possible</a:t>
            </a:r>
            <a:r>
              <a:rPr lang="en-US" dirty="0"/>
              <a:t> goals, constraints, and assumptions</a:t>
            </a:r>
          </a:p>
          <a:p>
            <a:endParaRPr lang="en-US" dirty="0"/>
          </a:p>
          <a:p>
            <a:r>
              <a:rPr lang="en-US" dirty="0"/>
              <a:t>Bring </a:t>
            </a:r>
            <a:r>
              <a:rPr lang="en-US" i="1" dirty="0"/>
              <a:t>two </a:t>
            </a:r>
            <a:r>
              <a:rPr lang="en-US" dirty="0"/>
              <a:t>printed copies to discussion, this Friday</a:t>
            </a:r>
          </a:p>
          <a:p>
            <a:pPr lvl="1"/>
            <a:r>
              <a:rPr lang="en-US" dirty="0"/>
              <a:t>one for the TAs</a:t>
            </a:r>
          </a:p>
          <a:p>
            <a:pPr lvl="1"/>
            <a:r>
              <a:rPr lang="en-US" dirty="0"/>
              <a:t>one for your group</a:t>
            </a:r>
          </a:p>
          <a:p>
            <a:pPr lvl="1"/>
            <a:endParaRPr lang="en-US" dirty="0"/>
          </a:p>
          <a:p>
            <a:r>
              <a:rPr lang="en-US" dirty="0"/>
              <a:t>Your group will be announced at the start of your discussion</a:t>
            </a:r>
          </a:p>
        </p:txBody>
      </p:sp>
    </p:spTree>
    <p:extLst>
      <p:ext uri="{BB962C8B-B14F-4D97-AF65-F5344CB8AC3E}">
        <p14:creationId xmlns:p14="http://schemas.microsoft.com/office/powerpoint/2010/main" val="136220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1 (part 1)</a:t>
            </a:r>
          </a:p>
        </p:txBody>
      </p:sp>
      <p:sp>
        <p:nvSpPr>
          <p:cNvPr id="3" name="Content Placeholder 2"/>
          <p:cNvSpPr>
            <a:spLocks noGrp="1"/>
          </p:cNvSpPr>
          <p:nvPr>
            <p:ph sz="half" idx="1"/>
          </p:nvPr>
        </p:nvSpPr>
        <p:spPr/>
        <p:txBody>
          <a:bodyPr/>
          <a:lstStyle/>
          <a:p>
            <a:r>
              <a:rPr lang="en-US" dirty="0"/>
              <a:t>This assignment will </a:t>
            </a:r>
            <a:r>
              <a:rPr lang="en-US"/>
              <a:t>be worth 5 points</a:t>
            </a:r>
            <a:endParaRPr lang="en-US" dirty="0"/>
          </a:p>
        </p:txBody>
      </p:sp>
    </p:spTree>
    <p:extLst>
      <p:ext uri="{BB962C8B-B14F-4D97-AF65-F5344CB8AC3E}">
        <p14:creationId xmlns:p14="http://schemas.microsoft.com/office/powerpoint/2010/main" val="251671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sz="half" idx="1"/>
          </p:nvPr>
        </p:nvSpPr>
        <p:spPr/>
        <p:txBody>
          <a:bodyPr>
            <a:normAutofit/>
          </a:bodyPr>
          <a:lstStyle/>
          <a:p>
            <a:r>
              <a:rPr lang="en-US" dirty="0"/>
              <a:t>French fries and mayonnaise</a:t>
            </a:r>
          </a:p>
          <a:p>
            <a:endParaRPr lang="en-US" dirty="0"/>
          </a:p>
          <a:p>
            <a:r>
              <a:rPr lang="en-US" dirty="0"/>
              <a:t>French fries and mayonnaise (redux)</a:t>
            </a:r>
          </a:p>
          <a:p>
            <a:pPr marL="0" indent="0">
              <a:buNone/>
            </a:pPr>
            <a:endParaRPr lang="en-US" dirty="0"/>
          </a:p>
          <a:p>
            <a:r>
              <a:rPr lang="en-US" dirty="0"/>
              <a:t>Software designers</a:t>
            </a:r>
          </a:p>
          <a:p>
            <a:endParaRPr lang="en-US" dirty="0"/>
          </a:p>
          <a:p>
            <a:r>
              <a:rPr lang="en-US" dirty="0"/>
              <a:t>Design studio 1, part 1</a:t>
            </a:r>
          </a:p>
        </p:txBody>
      </p:sp>
    </p:spTree>
    <p:extLst>
      <p:ext uri="{BB962C8B-B14F-4D97-AF65-F5344CB8AC3E}">
        <p14:creationId xmlns:p14="http://schemas.microsoft.com/office/powerpoint/2010/main" val="316595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fries and mayonnaise</a:t>
            </a:r>
          </a:p>
        </p:txBody>
      </p:sp>
      <p:pic>
        <p:nvPicPr>
          <p:cNvPr id="1028" name="Picture 4" descr="https://cdn-images-1.medium.com/max/1600/1*S_gtor-yB_k4XlWy5LJqbQ.jpeg">
            <a:extLst>
              <a:ext uri="{FF2B5EF4-FFF2-40B4-BE49-F238E27FC236}">
                <a16:creationId xmlns:a16="http://schemas.microsoft.com/office/drawing/2014/main" id="{F364C304-410A-4459-A15E-BF33525FF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543800" cy="503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09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58C0-2B83-43B0-BE3F-A8825C2045ED}"/>
              </a:ext>
            </a:extLst>
          </p:cNvPr>
          <p:cNvSpPr>
            <a:spLocks noGrp="1"/>
          </p:cNvSpPr>
          <p:nvPr>
            <p:ph type="title"/>
          </p:nvPr>
        </p:nvSpPr>
        <p:spPr/>
        <p:txBody>
          <a:bodyPr/>
          <a:lstStyle/>
          <a:p>
            <a:r>
              <a:rPr lang="en-US" dirty="0"/>
              <a:t>French fries and mayonnaise</a:t>
            </a:r>
          </a:p>
        </p:txBody>
      </p:sp>
      <p:pic>
        <p:nvPicPr>
          <p:cNvPr id="5122" name="Picture 2" descr="http://www.defrietwagen.nl/images/slideshow/frietwagen-3.jpg">
            <a:extLst>
              <a:ext uri="{FF2B5EF4-FFF2-40B4-BE49-F238E27FC236}">
                <a16:creationId xmlns:a16="http://schemas.microsoft.com/office/drawing/2014/main" id="{5683DFB3-30BC-43D8-9DBD-FB8AAA18D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324600" cy="420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8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fries and mayonnaise</a:t>
            </a:r>
          </a:p>
        </p:txBody>
      </p:sp>
      <p:pic>
        <p:nvPicPr>
          <p:cNvPr id="1028" name="Picture 4" descr="https://cdn-images-1.medium.com/max/1600/1*S_gtor-yB_k4XlWy5LJqbQ.jpeg">
            <a:extLst>
              <a:ext uri="{FF2B5EF4-FFF2-40B4-BE49-F238E27FC236}">
                <a16:creationId xmlns:a16="http://schemas.microsoft.com/office/drawing/2014/main" id="{F364C304-410A-4459-A15E-BF33525FF7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3276600" cy="2186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3.amazonaws.com/foodspotting-ec2/reviews/2167620/thumb_600.jpg?1344076939">
            <a:extLst>
              <a:ext uri="{FF2B5EF4-FFF2-40B4-BE49-F238E27FC236}">
                <a16:creationId xmlns:a16="http://schemas.microsoft.com/office/drawing/2014/main" id="{4408718F-7FC5-4504-B169-737BDBF9A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714" y="2003802"/>
            <a:ext cx="2414243" cy="241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9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fries and mayonnaise</a:t>
            </a:r>
          </a:p>
        </p:txBody>
      </p:sp>
      <p:pic>
        <p:nvPicPr>
          <p:cNvPr id="1028" name="Picture 4" descr="https://cdn-images-1.medium.com/max/1600/1*S_gtor-yB_k4XlWy5LJqbQ.jpeg">
            <a:extLst>
              <a:ext uri="{FF2B5EF4-FFF2-40B4-BE49-F238E27FC236}">
                <a16:creationId xmlns:a16="http://schemas.microsoft.com/office/drawing/2014/main" id="{F364C304-410A-4459-A15E-BF33525FF7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3276600" cy="2186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3.amazonaws.com/foodspotting-ec2/reviews/2167620/thumb_600.jpg?1344076939">
            <a:extLst>
              <a:ext uri="{FF2B5EF4-FFF2-40B4-BE49-F238E27FC236}">
                <a16:creationId xmlns:a16="http://schemas.microsoft.com/office/drawing/2014/main" id="{4408718F-7FC5-4504-B169-737BDBF9A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714" y="2003802"/>
            <a:ext cx="2414243" cy="24142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pinimg.com/originals/86/15/49/861549612bc1734e5d2c537bf8b8778f.jpg">
            <a:extLst>
              <a:ext uri="{FF2B5EF4-FFF2-40B4-BE49-F238E27FC236}">
                <a16:creationId xmlns:a16="http://schemas.microsoft.com/office/drawing/2014/main" id="{096A7F97-D7EA-4051-BE8A-1342B2149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271" y="3244572"/>
            <a:ext cx="3198414" cy="240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49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fries and mayonnaise</a:t>
            </a:r>
          </a:p>
        </p:txBody>
      </p:sp>
      <p:pic>
        <p:nvPicPr>
          <p:cNvPr id="1028" name="Picture 4" descr="https://cdn-images-1.medium.com/max/1600/1*S_gtor-yB_k4XlWy5LJqbQ.jpeg">
            <a:extLst>
              <a:ext uri="{FF2B5EF4-FFF2-40B4-BE49-F238E27FC236}">
                <a16:creationId xmlns:a16="http://schemas.microsoft.com/office/drawing/2014/main" id="{F364C304-410A-4459-A15E-BF33525FF7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3276600" cy="2186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3.amazonaws.com/foodspotting-ec2/reviews/2167620/thumb_600.jpg?1344076939">
            <a:extLst>
              <a:ext uri="{FF2B5EF4-FFF2-40B4-BE49-F238E27FC236}">
                <a16:creationId xmlns:a16="http://schemas.microsoft.com/office/drawing/2014/main" id="{4408718F-7FC5-4504-B169-737BDBF9A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714" y="2003802"/>
            <a:ext cx="2414243" cy="24142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pinimg.com/originals/86/15/49/861549612bc1734e5d2c537bf8b8778f.jpg">
            <a:extLst>
              <a:ext uri="{FF2B5EF4-FFF2-40B4-BE49-F238E27FC236}">
                <a16:creationId xmlns:a16="http://schemas.microsoft.com/office/drawing/2014/main" id="{096A7F97-D7EA-4051-BE8A-1342B2149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271" y="3244572"/>
            <a:ext cx="3198414" cy="24018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jetsettingfools.com/wp-content/uploads/2016/01/Dutch-Cuisine-Patatje-Oorlog-War-Fries.jpg">
            <a:extLst>
              <a:ext uri="{FF2B5EF4-FFF2-40B4-BE49-F238E27FC236}">
                <a16:creationId xmlns:a16="http://schemas.microsoft.com/office/drawing/2014/main" id="{65626AD5-069D-472A-BD2F-12BD4280BD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4472997"/>
            <a:ext cx="2744153" cy="183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6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8B37-F53D-4D71-BE3C-D741E9B7208C}"/>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0331A48E-CAF6-45F5-8DB3-D1B937EA1C14}"/>
              </a:ext>
            </a:extLst>
          </p:cNvPr>
          <p:cNvSpPr>
            <a:spLocks noGrp="1"/>
          </p:cNvSpPr>
          <p:nvPr>
            <p:ph sz="half" idx="1"/>
          </p:nvPr>
        </p:nvSpPr>
        <p:spPr/>
        <p:txBody>
          <a:bodyPr>
            <a:normAutofit/>
          </a:bodyPr>
          <a:lstStyle/>
          <a:p>
            <a:r>
              <a:rPr lang="en-US" dirty="0"/>
              <a:t>What went well?</a:t>
            </a:r>
          </a:p>
          <a:p>
            <a:endParaRPr lang="en-US" dirty="0"/>
          </a:p>
          <a:p>
            <a:r>
              <a:rPr lang="en-US" dirty="0"/>
              <a:t>What did not go well?</a:t>
            </a:r>
          </a:p>
          <a:p>
            <a:endParaRPr lang="en-US" dirty="0"/>
          </a:p>
          <a:p>
            <a:r>
              <a:rPr lang="en-US" dirty="0"/>
              <a:t>What are you most worried about in terms of progress at this time?</a:t>
            </a:r>
          </a:p>
          <a:p>
            <a:endParaRPr lang="en-US" dirty="0"/>
          </a:p>
          <a:p>
            <a:r>
              <a:rPr lang="en-US" dirty="0"/>
              <a:t>What would you like to do different?</a:t>
            </a:r>
          </a:p>
          <a:p>
            <a:endParaRPr lang="en-US" dirty="0"/>
          </a:p>
          <a:p>
            <a:r>
              <a:rPr lang="en-US" dirty="0"/>
              <a:t>What might we be mixing up?</a:t>
            </a:r>
          </a:p>
        </p:txBody>
      </p:sp>
    </p:spTree>
    <p:extLst>
      <p:ext uri="{BB962C8B-B14F-4D97-AF65-F5344CB8AC3E}">
        <p14:creationId xmlns:p14="http://schemas.microsoft.com/office/powerpoint/2010/main" val="195447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8B37-F53D-4D71-BE3C-D741E9B7208C}"/>
              </a:ext>
            </a:extLst>
          </p:cNvPr>
          <p:cNvSpPr>
            <a:spLocks noGrp="1"/>
          </p:cNvSpPr>
          <p:nvPr>
            <p:ph type="title"/>
          </p:nvPr>
        </p:nvSpPr>
        <p:spPr/>
        <p:txBody>
          <a:bodyPr/>
          <a:lstStyle/>
          <a:p>
            <a:r>
              <a:rPr lang="en-US" dirty="0"/>
              <a:t>Reflection</a:t>
            </a:r>
          </a:p>
        </p:txBody>
      </p:sp>
      <p:grpSp>
        <p:nvGrpSpPr>
          <p:cNvPr id="4" name="Group 3">
            <a:extLst>
              <a:ext uri="{FF2B5EF4-FFF2-40B4-BE49-F238E27FC236}">
                <a16:creationId xmlns:a16="http://schemas.microsoft.com/office/drawing/2014/main" id="{C5D76B34-AF06-43DC-9BAB-2423CA86C6DD}"/>
              </a:ext>
            </a:extLst>
          </p:cNvPr>
          <p:cNvGrpSpPr/>
          <p:nvPr/>
        </p:nvGrpSpPr>
        <p:grpSpPr>
          <a:xfrm>
            <a:off x="555265" y="2362200"/>
            <a:ext cx="8078195" cy="2438401"/>
            <a:chOff x="569181" y="2438397"/>
            <a:chExt cx="8078195" cy="2438401"/>
          </a:xfrm>
        </p:grpSpPr>
        <p:sp>
          <p:nvSpPr>
            <p:cNvPr id="5" name="Rectangle 4">
              <a:extLst>
                <a:ext uri="{FF2B5EF4-FFF2-40B4-BE49-F238E27FC236}">
                  <a16:creationId xmlns:a16="http://schemas.microsoft.com/office/drawing/2014/main" id="{2FFB41ED-3AA6-46DC-A295-FD41BD809E64}"/>
                </a:ext>
              </a:extLst>
            </p:cNvPr>
            <p:cNvSpPr/>
            <p:nvPr/>
          </p:nvSpPr>
          <p:spPr>
            <a:xfrm>
              <a:off x="569181" y="2438397"/>
              <a:ext cx="5194855" cy="2438401"/>
            </a:xfrm>
            <a:prstGeom prst="rect">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6" name="Straight Arrow Connector 5">
              <a:extLst>
                <a:ext uri="{FF2B5EF4-FFF2-40B4-BE49-F238E27FC236}">
                  <a16:creationId xmlns:a16="http://schemas.microsoft.com/office/drawing/2014/main" id="{77FFC64A-68FA-468A-8F0F-6BEAFCE83BB9}"/>
                </a:ext>
              </a:extLst>
            </p:cNvPr>
            <p:cNvCxnSpPr>
              <a:stCxn id="9" idx="1"/>
              <a:endCxn id="11" idx="3"/>
            </p:cNvCxnSpPr>
            <p:nvPr/>
          </p:nvCxnSpPr>
          <p:spPr>
            <a:xfrm flipH="1">
              <a:off x="2752973" y="2810501"/>
              <a:ext cx="827270" cy="84709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E84AEAC-739C-407A-9481-1EEE89F0EE6E}"/>
                </a:ext>
              </a:extLst>
            </p:cNvPr>
            <p:cNvCxnSpPr>
              <a:stCxn id="12" idx="1"/>
              <a:endCxn id="14" idx="3"/>
            </p:cNvCxnSpPr>
            <p:nvPr/>
          </p:nvCxnSpPr>
          <p:spPr>
            <a:xfrm flipH="1">
              <a:off x="2752973" y="3657597"/>
              <a:ext cx="827270" cy="84709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3229A18-04B6-4E6B-975E-C8D934DD36B4}"/>
                </a:ext>
              </a:extLst>
            </p:cNvPr>
            <p:cNvSpPr txBox="1"/>
            <p:nvPr/>
          </p:nvSpPr>
          <p:spPr>
            <a:xfrm>
              <a:off x="717772"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designer</a:t>
              </a:r>
            </a:p>
          </p:txBody>
        </p:sp>
        <p:sp>
          <p:nvSpPr>
            <p:cNvPr id="9" name="TextBox 8">
              <a:extLst>
                <a:ext uri="{FF2B5EF4-FFF2-40B4-BE49-F238E27FC236}">
                  <a16:creationId xmlns:a16="http://schemas.microsoft.com/office/drawing/2014/main" id="{BB1A10F6-F521-40B8-AEC3-E10BB891509E}"/>
                </a:ext>
              </a:extLst>
            </p:cNvPr>
            <p:cNvSpPr txBox="1"/>
            <p:nvPr/>
          </p:nvSpPr>
          <p:spPr>
            <a:xfrm>
              <a:off x="3580243"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plan</a:t>
              </a:r>
            </a:p>
          </p:txBody>
        </p:sp>
        <p:cxnSp>
          <p:nvCxnSpPr>
            <p:cNvPr id="10" name="Straight Arrow Connector 9">
              <a:extLst>
                <a:ext uri="{FF2B5EF4-FFF2-40B4-BE49-F238E27FC236}">
                  <a16:creationId xmlns:a16="http://schemas.microsoft.com/office/drawing/2014/main" id="{BC4E4BBC-3E39-4371-BDE4-EECB6C9BF73A}"/>
                </a:ext>
              </a:extLst>
            </p:cNvPr>
            <p:cNvCxnSpPr>
              <a:stCxn id="8" idx="3"/>
              <a:endCxn id="9" idx="1"/>
            </p:cNvCxnSpPr>
            <p:nvPr/>
          </p:nvCxnSpPr>
          <p:spPr>
            <a:xfrm>
              <a:off x="2752973" y="2810501"/>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A6DF0F-9CE0-4A75-8B52-BEA3A25FB5A4}"/>
                </a:ext>
              </a:extLst>
            </p:cNvPr>
            <p:cNvSpPr txBox="1"/>
            <p:nvPr/>
          </p:nvSpPr>
          <p:spPr>
            <a:xfrm>
              <a:off x="717772"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maker</a:t>
              </a:r>
            </a:p>
          </p:txBody>
        </p:sp>
        <p:sp>
          <p:nvSpPr>
            <p:cNvPr id="12" name="TextBox 11">
              <a:extLst>
                <a:ext uri="{FF2B5EF4-FFF2-40B4-BE49-F238E27FC236}">
                  <a16:creationId xmlns:a16="http://schemas.microsoft.com/office/drawing/2014/main" id="{D1A53593-8135-405A-815E-B150094A81AF}"/>
                </a:ext>
              </a:extLst>
            </p:cNvPr>
            <p:cNvSpPr txBox="1"/>
            <p:nvPr/>
          </p:nvSpPr>
          <p:spPr>
            <a:xfrm>
              <a:off x="3580243"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change in the world</a:t>
              </a:r>
            </a:p>
          </p:txBody>
        </p:sp>
        <p:cxnSp>
          <p:nvCxnSpPr>
            <p:cNvPr id="13" name="Straight Arrow Connector 12">
              <a:extLst>
                <a:ext uri="{FF2B5EF4-FFF2-40B4-BE49-F238E27FC236}">
                  <a16:creationId xmlns:a16="http://schemas.microsoft.com/office/drawing/2014/main" id="{6575500C-CDF4-4A28-9750-9CFF2975F184}"/>
                </a:ext>
              </a:extLst>
            </p:cNvPr>
            <p:cNvCxnSpPr>
              <a:stCxn id="11" idx="3"/>
              <a:endCxn id="12" idx="1"/>
            </p:cNvCxnSpPr>
            <p:nvPr/>
          </p:nvCxnSpPr>
          <p:spPr>
            <a:xfrm>
              <a:off x="2752973" y="3657597"/>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42CBA9-5762-4B5C-8377-D6F22198E5EF}"/>
                </a:ext>
              </a:extLst>
            </p:cNvPr>
            <p:cNvSpPr txBox="1"/>
            <p:nvPr/>
          </p:nvSpPr>
          <p:spPr>
            <a:xfrm>
              <a:off x="717772"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audience</a:t>
              </a:r>
            </a:p>
          </p:txBody>
        </p:sp>
        <p:sp>
          <p:nvSpPr>
            <p:cNvPr id="15" name="TextBox 14">
              <a:extLst>
                <a:ext uri="{FF2B5EF4-FFF2-40B4-BE49-F238E27FC236}">
                  <a16:creationId xmlns:a16="http://schemas.microsoft.com/office/drawing/2014/main" id="{3F551B28-41F6-43F1-BFA0-5504241B7165}"/>
                </a:ext>
              </a:extLst>
            </p:cNvPr>
            <p:cNvSpPr txBox="1"/>
            <p:nvPr/>
          </p:nvSpPr>
          <p:spPr>
            <a:xfrm>
              <a:off x="3580243"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experiences</a:t>
              </a:r>
            </a:p>
          </p:txBody>
        </p:sp>
        <p:cxnSp>
          <p:nvCxnSpPr>
            <p:cNvPr id="16" name="Straight Arrow Connector 15">
              <a:extLst>
                <a:ext uri="{FF2B5EF4-FFF2-40B4-BE49-F238E27FC236}">
                  <a16:creationId xmlns:a16="http://schemas.microsoft.com/office/drawing/2014/main" id="{F09B91D9-55C1-4F1F-92EB-8375F0DE1850}"/>
                </a:ext>
              </a:extLst>
            </p:cNvPr>
            <p:cNvCxnSpPr>
              <a:stCxn id="14" idx="3"/>
              <a:endCxn id="15" idx="1"/>
            </p:cNvCxnSpPr>
            <p:nvPr/>
          </p:nvCxnSpPr>
          <p:spPr>
            <a:xfrm>
              <a:off x="2752973" y="4504694"/>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9D9E46C-196A-4542-BB57-6224E46FDEC6}"/>
                </a:ext>
              </a:extLst>
            </p:cNvPr>
            <p:cNvSpPr txBox="1"/>
            <p:nvPr/>
          </p:nvSpPr>
          <p:spPr>
            <a:xfrm>
              <a:off x="6612175" y="3488321"/>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other stakeholders</a:t>
              </a:r>
            </a:p>
          </p:txBody>
        </p:sp>
        <p:cxnSp>
          <p:nvCxnSpPr>
            <p:cNvPr id="18" name="Straight Arrow Connector 17">
              <a:extLst>
                <a:ext uri="{FF2B5EF4-FFF2-40B4-BE49-F238E27FC236}">
                  <a16:creationId xmlns:a16="http://schemas.microsoft.com/office/drawing/2014/main" id="{C23B0FF9-1BB1-498D-9084-2740F8D434DB}"/>
                </a:ext>
              </a:extLst>
            </p:cNvPr>
            <p:cNvCxnSpPr>
              <a:stCxn id="5" idx="3"/>
              <a:endCxn id="17" idx="1"/>
            </p:cNvCxnSpPr>
            <p:nvPr/>
          </p:nvCxnSpPr>
          <p:spPr>
            <a:xfrm>
              <a:off x="5764036" y="3657598"/>
              <a:ext cx="848139" cy="0"/>
            </a:xfrm>
            <a:prstGeom prst="straightConnector1">
              <a:avLst/>
            </a:prstGeom>
            <a:ln w="12700">
              <a:solidFill>
                <a:srgbClr val="4C4C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7522958"/>
      </p:ext>
    </p:extLst>
  </p:cSld>
  <p:clrMapOvr>
    <a:masterClrMapping/>
  </p:clrMapOvr>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1993</TotalTime>
  <Words>426</Words>
  <Application>Microsoft Office PowerPoint</Application>
  <PresentationFormat>On-screen Show (4:3)</PresentationFormat>
  <Paragraphs>87</Paragraphs>
  <Slides>19</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SDCL</vt:lpstr>
      <vt:lpstr>Informatics 121 Software Design I</vt:lpstr>
      <vt:lpstr>Today</vt:lpstr>
      <vt:lpstr>French fries and mayonnaise</vt:lpstr>
      <vt:lpstr>French fries and mayonnaise</vt:lpstr>
      <vt:lpstr>French fries and mayonnaise</vt:lpstr>
      <vt:lpstr>French fries and mayonnaise</vt:lpstr>
      <vt:lpstr>French fries and mayonnaise</vt:lpstr>
      <vt:lpstr>Reflection</vt:lpstr>
      <vt:lpstr>Reflection</vt:lpstr>
      <vt:lpstr>French fries and mayonnaise</vt:lpstr>
      <vt:lpstr>French fries and mayonnaise</vt:lpstr>
      <vt:lpstr>French fries and mayonnaise</vt:lpstr>
      <vt:lpstr>Reflection</vt:lpstr>
      <vt:lpstr>Reflection</vt:lpstr>
      <vt:lpstr>Roles of the Software designer</vt:lpstr>
      <vt:lpstr>A design mindset</vt:lpstr>
      <vt:lpstr>Design studio 1</vt:lpstr>
      <vt:lpstr>Design studio 1 (part 1)</vt:lpstr>
      <vt:lpstr>Design studio 1 (part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204</cp:revision>
  <cp:lastPrinted>2017-10-03T05:22:55Z</cp:lastPrinted>
  <dcterms:created xsi:type="dcterms:W3CDTF">2011-04-22T07:09:34Z</dcterms:created>
  <dcterms:modified xsi:type="dcterms:W3CDTF">2019-01-14T19:22:46Z</dcterms:modified>
</cp:coreProperties>
</file>