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61417"/>
  </p:normalViewPr>
  <p:slideViewPr>
    <p:cSldViewPr snapToGrid="0" snapToObjects="1" showGuides="1">
      <p:cViewPr varScale="1">
        <p:scale>
          <a:sx n="105" d="100"/>
          <a:sy n="105" d="100"/>
        </p:scale>
        <p:origin x="22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db851267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db851267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0f8fb03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0f8fb03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b0f8fb03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b0f8fb03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b0f8fb030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b0f8fb030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sz="12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e67170af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e67170af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db851267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db851267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db851267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db851267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db851267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db851267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db851267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db851267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e67170af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e67170af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b0f8fb0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b0f8fb0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e67170af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e67170af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e67170af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e67170af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e67170af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e67170af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sz="12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e67170af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e67170af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e67170af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e67170af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e67170af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e67170af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e67170af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e67170af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sz="12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e67170af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e67170af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e702eab91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e702eab91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e67170afc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e67170afc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b0f8fb03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b0f8fb03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e6fb400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e6fb400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e67170afc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e67170afc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e6fb400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4e6fb400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e6fb400a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e6fb400a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b0f8fb03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b0f8fb03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sz="14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db851267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db851267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b0f8fb030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b0f8fb030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b0f8fb03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b0f8fb030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e702ea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e702ea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b0f8fb03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b0f8fb03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131325"/>
            <a:ext cx="8520600" cy="12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Informatics 121</a:t>
            </a:r>
            <a:endParaRPr sz="3200" b="1" dirty="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Software Design I</a:t>
            </a:r>
            <a:endParaRPr sz="3200" b="1" dirty="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334850" y="2554375"/>
            <a:ext cx="6474300" cy="13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Lecture 7</a:t>
            </a:r>
            <a:endParaRPr sz="3200" dirty="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i="1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Duplication of course material for any commercial purpose without the explicit written permission of the professor is prohibited.</a:t>
            </a:r>
            <a:endParaRPr sz="1400" i="1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1" dirty="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86927"/>
            <a:ext cx="2683376" cy="4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703694" y="4780000"/>
            <a:ext cx="1761000" cy="1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800" b="1" dirty="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Department of Informatics, UC Irvine</a:t>
            </a:r>
            <a:br>
              <a:rPr lang="en" sz="800" b="1" dirty="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00" b="1" i="1" dirty="0" err="1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sdcl.ics.uci.edu</a:t>
            </a:r>
            <a:endParaRPr sz="800" b="1" i="1" dirty="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7071300" y="4688500"/>
            <a:ext cx="1761000" cy="18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Adriana Meza Soria</a:t>
            </a:r>
            <a:endParaRPr sz="800" b="1" dirty="0">
              <a:solidFill>
                <a:srgbClr val="4C4C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846775" y="4006200"/>
            <a:ext cx="7257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“Capturing voice notes in a natural way, through a lightweight interaction”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1.jpg">
            <a:extLst>
              <a:ext uri="{FF2B5EF4-FFF2-40B4-BE49-F238E27FC236}">
                <a16:creationId xmlns:a16="http://schemas.microsoft.com/office/drawing/2014/main" id="{F65AE5DD-3FB0-184C-9E62-C0AE3C96379F}"/>
              </a:ext>
            </a:extLst>
          </p:cNvPr>
          <p:cNvPicPr/>
          <p:nvPr/>
        </p:nvPicPr>
        <p:blipFill rotWithShape="1">
          <a:blip r:embed="rId3"/>
          <a:srcRect t="15346"/>
          <a:stretch/>
        </p:blipFill>
        <p:spPr>
          <a:xfrm>
            <a:off x="1503475" y="609600"/>
            <a:ext cx="5943600" cy="2827528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1572600" y="444882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Another alternative</a:t>
            </a:r>
            <a:endParaRPr sz="3600" b="1"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200" y="304800"/>
            <a:ext cx="6519608" cy="414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1572600" y="444882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/>
              <a:t>An additional alternative</a:t>
            </a:r>
            <a:endParaRPr sz="36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9133A-058C-7A4C-B3E8-6EDDCC51D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461" y="340614"/>
            <a:ext cx="2021078" cy="38196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00" y="304800"/>
            <a:ext cx="2737300" cy="276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1573" y="2224195"/>
            <a:ext cx="2737300" cy="276805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166600" y="304800"/>
            <a:ext cx="7014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3C78D8"/>
                </a:solidFill>
              </a:rPr>
              <a:t>1</a:t>
            </a:r>
            <a:endParaRPr sz="3600" b="1">
              <a:solidFill>
                <a:srgbClr val="3C78D8"/>
              </a:solidFill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6021575" y="2224200"/>
            <a:ext cx="7014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3C78D8"/>
                </a:solidFill>
              </a:rPr>
              <a:t>2</a:t>
            </a:r>
            <a:endParaRPr sz="3600" b="1">
              <a:solidFill>
                <a:srgbClr val="3C78D8"/>
              </a:solidFill>
            </a:endParaRPr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2581200" y="3663500"/>
            <a:ext cx="32130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After 20 seconds</a:t>
            </a:r>
            <a:endParaRPr sz="2400" b="1"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200" y="175850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311700" y="228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Practice: designing alternatives at the macro level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AEA4B-0274-F64C-83A4-934B1A6E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535" y="1048512"/>
            <a:ext cx="5410962" cy="36073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311700" y="133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>
                <a:solidFill>
                  <a:srgbClr val="4C4C4C"/>
                </a:solidFill>
                <a:latin typeface="Calibri"/>
                <a:ea typeface="Calibri"/>
                <a:cs typeface="Calibri"/>
                <a:sym typeface="Calibri"/>
              </a:rPr>
              <a:t>Who is our audience?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l="19361"/>
          <a:stretch/>
        </p:blipFill>
        <p:spPr>
          <a:xfrm>
            <a:off x="363450" y="906975"/>
            <a:ext cx="2528800" cy="17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3200" y="906975"/>
            <a:ext cx="3135882" cy="176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5">
            <a:alphaModFix/>
          </a:blip>
          <a:srcRect t="6243" b="10395"/>
          <a:stretch/>
        </p:blipFill>
        <p:spPr>
          <a:xfrm>
            <a:off x="6706350" y="906975"/>
            <a:ext cx="1927051" cy="28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450" y="3024922"/>
            <a:ext cx="2782075" cy="17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7035" y="3024923"/>
            <a:ext cx="2568212" cy="171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Customers goals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195313"/>
            <a:ext cx="5049600" cy="15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Customers want a smooth experience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The overall service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The order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br>
              <a:rPr lang="en"/>
            </a:br>
            <a:br>
              <a:rPr lang="en"/>
            </a:b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l="1664" r="9800"/>
          <a:stretch/>
        </p:blipFill>
        <p:spPr>
          <a:xfrm>
            <a:off x="5708650" y="3008770"/>
            <a:ext cx="2982899" cy="180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0638" y="1185675"/>
            <a:ext cx="2918924" cy="165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3088" y="2864037"/>
            <a:ext cx="1945150" cy="19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Employees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25" y="1377810"/>
            <a:ext cx="3878226" cy="2387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>
            <a:spLocks noGrp="1"/>
          </p:cNvSpPr>
          <p:nvPr>
            <p:ph type="body" idx="1"/>
          </p:nvPr>
        </p:nvSpPr>
        <p:spPr>
          <a:xfrm>
            <a:off x="4416625" y="1377750"/>
            <a:ext cx="45618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Employees want a smooth experience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Cashiers take orders  easily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Fries makers want to know what orders are coming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br>
              <a:rPr lang="en"/>
            </a:br>
            <a:br>
              <a:rPr lang="en"/>
            </a:b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Owner Goals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l="24549" r="20529" b="10754"/>
          <a:stretch/>
        </p:blipFill>
        <p:spPr>
          <a:xfrm>
            <a:off x="451725" y="1236350"/>
            <a:ext cx="2837251" cy="307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>
            <a:spLocks noGrp="1"/>
          </p:cNvSpPr>
          <p:nvPr>
            <p:ph type="body" idx="1"/>
          </p:nvPr>
        </p:nvSpPr>
        <p:spPr>
          <a:xfrm>
            <a:off x="3479100" y="1194350"/>
            <a:ext cx="5353200" cy="32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The owner wants to maximize profit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Arjen wants to prevent money drains (from sales and supplies)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Arjen wants to control inventory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Arjen wants to keep flexible prices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Arjen wants to keep the customers traditional experience.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311700" y="9990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can we come up with approaches?</a:t>
            </a:r>
            <a:endParaRPr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800" y="216682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There will be discussion this upcoming Friday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Design Studio 1 (Part B) due on Tuesday 5th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2"/>
          <p:cNvPicPr preferRelativeResize="0"/>
          <p:nvPr/>
        </p:nvPicPr>
        <p:blipFill rotWithShape="1">
          <a:blip r:embed="rId3">
            <a:alphaModFix/>
          </a:blip>
          <a:srcRect t="11670" b="15341"/>
          <a:stretch/>
        </p:blipFill>
        <p:spPr>
          <a:xfrm>
            <a:off x="974775" y="504325"/>
            <a:ext cx="7194449" cy="3938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 rotWithShape="1">
          <a:blip r:embed="rId3">
            <a:alphaModFix/>
          </a:blip>
          <a:srcRect b="17156"/>
          <a:stretch/>
        </p:blipFill>
        <p:spPr>
          <a:xfrm>
            <a:off x="1058425" y="388688"/>
            <a:ext cx="7027151" cy="436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title" idx="4294967295"/>
          </p:nvPr>
        </p:nvSpPr>
        <p:spPr>
          <a:xfrm>
            <a:off x="311700" y="13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4294967295"/>
          </p:nvPr>
        </p:nvSpPr>
        <p:spPr>
          <a:xfrm>
            <a:off x="4153500" y="141150"/>
            <a:ext cx="4748700" cy="4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Font typeface="Calibri"/>
              <a:buAutoNum type="arabicPeriod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Employee scans his/her employee id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AutoNum type="arabicPeriod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Employee takes the order at the wagon window/in-line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AutoNum type="alphaLcPeriod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Product selection, order details, and discounts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AutoNum type="arabicPeriod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Employee tells customer final price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AutoNum type="arabicPeriod"/>
            </a:pPr>
            <a:r>
              <a:rPr lang="en" sz="2000" u="sng" dirty="0">
                <a:latin typeface="Calibri"/>
                <a:ea typeface="Calibri"/>
                <a:cs typeface="Calibri"/>
                <a:sym typeface="Calibri"/>
              </a:rPr>
              <a:t>Employee places the order</a:t>
            </a:r>
            <a:endParaRPr sz="2000" u="sng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AutoNum type="arabicPeriod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Employee gives [paper] ticket to the customer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AutoNum type="arabicPeriod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Employee gives a  ticket copy  to the fries maker</a:t>
            </a:r>
            <a:br>
              <a:rPr lang="en" sz="2000" dirty="0"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4"/>
          <p:cNvSpPr txBox="1"/>
          <p:nvPr/>
        </p:nvSpPr>
        <p:spPr>
          <a:xfrm>
            <a:off x="1" y="3192975"/>
            <a:ext cx="4153500" cy="1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en" sz="18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owner wants to maximize profit</a:t>
            </a:r>
            <a:endParaRPr sz="1800" b="1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en" sz="18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Customers want a smooth experience</a:t>
            </a:r>
            <a:endParaRPr sz="1800" b="1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en" sz="18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Employees want a smooth experience</a:t>
            </a:r>
            <a:endParaRPr sz="1800" b="1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2" descr="http://www.defrietwagen.nl/images/slideshow/frietwagen-3.jpg">
            <a:extLst>
              <a:ext uri="{FF2B5EF4-FFF2-40B4-BE49-F238E27FC236}">
                <a16:creationId xmlns:a16="http://schemas.microsoft.com/office/drawing/2014/main" id="{B279F404-AE22-8E4A-805A-FC56D506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8" y="867983"/>
            <a:ext cx="3245004" cy="21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>
            <a:spLocks noGrp="1"/>
          </p:cNvSpPr>
          <p:nvPr>
            <p:ph type="title" idx="4294967295"/>
          </p:nvPr>
        </p:nvSpPr>
        <p:spPr>
          <a:xfrm>
            <a:off x="311700" y="13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Payment requirements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5"/>
          <p:cNvSpPr txBox="1">
            <a:spLocks noGrp="1"/>
          </p:cNvSpPr>
          <p:nvPr>
            <p:ph type="body" idx="4294967295"/>
          </p:nvPr>
        </p:nvSpPr>
        <p:spPr>
          <a:xfrm>
            <a:off x="3674175" y="1959750"/>
            <a:ext cx="5353200" cy="28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Systems should be able to charge orders to customer’s credit/debit card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System should be able to register cash entries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219" name="Google Shape;219;p35"/>
          <p:cNvSpPr txBox="1"/>
          <p:nvPr/>
        </p:nvSpPr>
        <p:spPr>
          <a:xfrm>
            <a:off x="3674175" y="813975"/>
            <a:ext cx="5224500" cy="1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-"/>
            </a:pPr>
            <a:r>
              <a:rPr lang="en" sz="24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owner wants to maximize profit</a:t>
            </a:r>
            <a:endParaRPr sz="2400" b="1" i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-"/>
            </a:pPr>
            <a:r>
              <a:rPr lang="en" sz="24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Customers want a smooth experience</a:t>
            </a:r>
            <a:endParaRPr sz="24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837" y="3055037"/>
            <a:ext cx="1945150" cy="19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 rotWithShape="1">
          <a:blip r:embed="rId4">
            <a:alphaModFix/>
          </a:blip>
          <a:srcRect t="10182" r="22922" b="7431"/>
          <a:stretch/>
        </p:blipFill>
        <p:spPr>
          <a:xfrm>
            <a:off x="364625" y="813975"/>
            <a:ext cx="3041574" cy="213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 idx="4294967295"/>
          </p:nvPr>
        </p:nvSpPr>
        <p:spPr>
          <a:xfrm>
            <a:off x="311700" y="13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Order tracking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4294967295"/>
          </p:nvPr>
        </p:nvSpPr>
        <p:spPr>
          <a:xfrm>
            <a:off x="3914525" y="846375"/>
            <a:ext cx="5101800" cy="4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Calibri"/>
                <a:ea typeface="Calibri"/>
                <a:cs typeface="Calibri"/>
                <a:sym typeface="Calibri"/>
              </a:rPr>
              <a:t>Employees that make the fries want to know what orders are coming.</a:t>
            </a:r>
            <a:endParaRPr sz="2400" b="1"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Printed ticket for fries maker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 i="1">
                <a:latin typeface="Calibri"/>
                <a:ea typeface="Calibri"/>
                <a:cs typeface="Calibri"/>
                <a:sym typeface="Calibri"/>
              </a:rPr>
              <a:t>Customers want a smooth experience.</a:t>
            </a:r>
            <a:endParaRPr sz="2400" b="1"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Customers get their order presenting their ticket when the order is ready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46374"/>
            <a:ext cx="3360224" cy="19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63" y="2992024"/>
            <a:ext cx="3073912" cy="204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 idx="4294967295"/>
          </p:nvPr>
        </p:nvSpPr>
        <p:spPr>
          <a:xfrm>
            <a:off x="311700" y="13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Inventory tracking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4294967295"/>
          </p:nvPr>
        </p:nvSpPr>
        <p:spPr>
          <a:xfrm>
            <a:off x="3880375" y="427675"/>
            <a:ext cx="5101800" cy="44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Calibri"/>
                <a:ea typeface="Calibri"/>
                <a:cs typeface="Calibri"/>
                <a:sym typeface="Calibri"/>
              </a:rPr>
              <a:t>The owner wants to maximize profit</a:t>
            </a:r>
            <a:endParaRPr sz="2400" b="1"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Catalog of Ingredients and supplies for each </a:t>
            </a:r>
            <a:r>
              <a:rPr lang="en" sz="2400" u="sng">
                <a:latin typeface="Calibri"/>
                <a:ea typeface="Calibri"/>
                <a:cs typeface="Calibri"/>
                <a:sym typeface="Calibri"/>
              </a:rPr>
              <a:t>menu option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Minimum stock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When an employee charges an order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Ingredients are discounted from the wagon stock.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Low stock alerts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/>
            </a:br>
            <a:endParaRPr/>
          </a:p>
        </p:txBody>
      </p:sp>
      <p:pic>
        <p:nvPicPr>
          <p:cNvPr id="236" name="Google Shape;2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400" y="2965226"/>
            <a:ext cx="2276624" cy="17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237" y="803237"/>
            <a:ext cx="1945150" cy="19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>
            <a:spLocks noGrp="1"/>
          </p:cNvSpPr>
          <p:nvPr>
            <p:ph type="title" idx="4294967295"/>
          </p:nvPr>
        </p:nvSpPr>
        <p:spPr>
          <a:xfrm>
            <a:off x="311700" y="13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Centralized control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4294967295"/>
          </p:nvPr>
        </p:nvSpPr>
        <p:spPr>
          <a:xfrm>
            <a:off x="3797125" y="1046050"/>
            <a:ext cx="5139600" cy="3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Calibri"/>
                <a:ea typeface="Calibri"/>
                <a:cs typeface="Calibri"/>
                <a:sym typeface="Calibri"/>
              </a:rPr>
              <a:t>The owner wants to maximize profit</a:t>
            </a:r>
            <a:endParaRPr sz="2400" b="1"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Modification of: menu, prices, etc.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Sales data per: wagon, schedule, stop, employee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Shopping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Low stock alerts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Profit reports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50" y="1434238"/>
            <a:ext cx="3553975" cy="27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xfrm>
            <a:off x="311700" y="14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Interaction  Design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9"/>
          <p:cNvSpPr txBox="1">
            <a:spLocks noGrp="1"/>
          </p:cNvSpPr>
          <p:nvPr>
            <p:ph type="body" idx="1"/>
          </p:nvPr>
        </p:nvSpPr>
        <p:spPr>
          <a:xfrm>
            <a:off x="508968" y="1133957"/>
            <a:ext cx="382138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libri"/>
                <a:ea typeface="Calibri"/>
                <a:cs typeface="Calibri"/>
                <a:sym typeface="Calibri"/>
              </a:rPr>
              <a:t>Ordering GUI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Order selection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Accommodate special instructions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Accommodate discounts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Payment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sz="1800" dirty="0"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9A7A8-FC09-8142-A6F6-2E8511D1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28" y="343851"/>
            <a:ext cx="2368239" cy="44557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311700" y="172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Interaction  Design</a:t>
            </a:r>
            <a:endParaRPr sz="3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0"/>
          <p:cNvSpPr txBox="1">
            <a:spLocks noGrp="1"/>
          </p:cNvSpPr>
          <p:nvPr>
            <p:ph type="body" idx="2"/>
          </p:nvPr>
        </p:nvSpPr>
        <p:spPr>
          <a:xfrm>
            <a:off x="311700" y="834800"/>
            <a:ext cx="3712200" cy="3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libri"/>
                <a:ea typeface="Calibri"/>
                <a:cs typeface="Calibri"/>
                <a:sym typeface="Calibri"/>
              </a:rPr>
              <a:t>Manager GUI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Daily operation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Each wagon stock data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Personnel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 on duty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Sales statistics for the day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Actual spot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Menu catalog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Aggregated reports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Filters: wagon, schedule, stop, employees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lphaL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Sales, shopping, revenue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3914D-C9EA-8945-9DD2-297052FAD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609" y="1268434"/>
            <a:ext cx="4520579" cy="32778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Interaction  Design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88" y="1599200"/>
            <a:ext cx="1945150" cy="19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7553" y="1808175"/>
            <a:ext cx="3060551" cy="19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5755" y="15001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Expert behaviors (quick recap)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Generating alternatives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Fries and mayonnaise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Design studio 1 (Part B)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Are we done with the ‘bare bones’ approach?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76200" cy="3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Architecture Design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Wagons’ operation  is independant, but data should be synchronized with a centralized control system at some point.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What about other scenarios?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Canceling an order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lphaLcPeriod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Remaking an order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br>
              <a:rPr lang="en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5925" y="1080950"/>
            <a:ext cx="1874275" cy="18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1325" y="3018450"/>
            <a:ext cx="1883475" cy="18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>
            <a:spLocks noGrp="1"/>
          </p:cNvSpPr>
          <p:nvPr>
            <p:ph type="title"/>
          </p:nvPr>
        </p:nvSpPr>
        <p:spPr>
          <a:xfrm>
            <a:off x="311700" y="2098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Let’s design another approach together...</a:t>
            </a: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4"/>
          <p:cNvSpPr txBox="1">
            <a:spLocks noGrp="1"/>
          </p:cNvSpPr>
          <p:nvPr>
            <p:ph type="title"/>
          </p:nvPr>
        </p:nvSpPr>
        <p:spPr>
          <a:xfrm>
            <a:off x="246600" y="31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Opportunities of improvement</a:t>
            </a: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4"/>
          <p:cNvSpPr txBox="1">
            <a:spLocks noGrp="1"/>
          </p:cNvSpPr>
          <p:nvPr>
            <p:ph type="body" idx="4294967295"/>
          </p:nvPr>
        </p:nvSpPr>
        <p:spPr>
          <a:xfrm>
            <a:off x="390625" y="1140400"/>
            <a:ext cx="83766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Order tracking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Vendor managed inventory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Marketing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>
            <a:spLocks noGrp="1"/>
          </p:cNvSpPr>
          <p:nvPr>
            <p:ph type="title"/>
          </p:nvPr>
        </p:nvSpPr>
        <p:spPr>
          <a:xfrm>
            <a:off x="246600" y="314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Design studio 1 (part B)</a:t>
            </a: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5"/>
          <p:cNvSpPr txBox="1">
            <a:spLocks noGrp="1"/>
          </p:cNvSpPr>
          <p:nvPr>
            <p:ph type="body" idx="4294967295"/>
          </p:nvPr>
        </p:nvSpPr>
        <p:spPr>
          <a:xfrm>
            <a:off x="390625" y="1140400"/>
            <a:ext cx="8376600" cy="3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Must cover application design and the essence of Interaction design.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There is not format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Other questions?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t="19788" b="21405"/>
          <a:stretch/>
        </p:blipFill>
        <p:spPr>
          <a:xfrm>
            <a:off x="5904275" y="3080775"/>
            <a:ext cx="1845688" cy="158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0687" y="368000"/>
            <a:ext cx="2817725" cy="27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0674" y="2879396"/>
            <a:ext cx="2817750" cy="19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6">
            <a:alphaModFix/>
          </a:blip>
          <a:srcRect t="9620" b="-9619"/>
          <a:stretch/>
        </p:blipFill>
        <p:spPr>
          <a:xfrm>
            <a:off x="5311366" y="547363"/>
            <a:ext cx="3031484" cy="2708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117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Expert behaviors</a:t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870825" y="898225"/>
            <a:ext cx="7014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3C78D8"/>
                </a:solidFill>
              </a:rPr>
              <a:t>1</a:t>
            </a:r>
            <a:endParaRPr sz="3600" b="1">
              <a:solidFill>
                <a:srgbClr val="3C78D8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4858825" y="898225"/>
            <a:ext cx="7014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3C78D8"/>
                </a:solidFill>
              </a:rPr>
              <a:t>2</a:t>
            </a:r>
            <a:endParaRPr sz="3600" b="1">
              <a:solidFill>
                <a:srgbClr val="3C78D8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870825" y="3294900"/>
            <a:ext cx="7014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3C78D8"/>
                </a:solidFill>
              </a:rPr>
              <a:t>3</a:t>
            </a:r>
            <a:endParaRPr sz="3600" b="1">
              <a:solidFill>
                <a:srgbClr val="3C78D8"/>
              </a:solidFill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858825" y="3294900"/>
            <a:ext cx="7014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3C78D8"/>
                </a:solidFill>
              </a:rPr>
              <a:t>4</a:t>
            </a:r>
            <a:endParaRPr sz="3600" b="1">
              <a:solidFill>
                <a:srgbClr val="3C78D8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1372650" y="2722200"/>
            <a:ext cx="253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Focus on the essence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5311375" y="2722200"/>
            <a:ext cx="328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Address knowledge deficiencies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1288275" y="4570800"/>
            <a:ext cx="281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Explore solutions that work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560213" y="4570800"/>
            <a:ext cx="253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Are skeptical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t="16576"/>
          <a:stretch/>
        </p:blipFill>
        <p:spPr>
          <a:xfrm>
            <a:off x="2188325" y="333010"/>
            <a:ext cx="4767350" cy="41917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1572600" y="42125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Calibri"/>
                <a:ea typeface="Calibri"/>
                <a:cs typeface="Calibri"/>
                <a:sym typeface="Calibri"/>
              </a:rPr>
              <a:t>Experts generate alternatives</a:t>
            </a:r>
            <a:endParaRPr sz="3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75624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Developers taking notes at design meetings</a:t>
            </a:r>
            <a:endParaRPr sz="2400" b="1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64400"/>
            <a:ext cx="5891339" cy="39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587875" y="1458200"/>
            <a:ext cx="272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Micro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spcBef>
                <a:spcPts val="160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Macro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Thinking about alternatives</a:t>
            </a: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t="19788" b="21405"/>
          <a:stretch/>
        </p:blipFill>
        <p:spPr>
          <a:xfrm>
            <a:off x="5190571" y="1202346"/>
            <a:ext cx="1768550" cy="15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t="16576"/>
          <a:stretch/>
        </p:blipFill>
        <p:spPr>
          <a:xfrm>
            <a:off x="5132325" y="2906506"/>
            <a:ext cx="1885050" cy="16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304225" y="1014575"/>
            <a:ext cx="8195400" cy="3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Different options of shaping  a piece of software in a significantly different way.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Alternatives can exist at: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Application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Interaction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○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Architecture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Alternatives are connected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04225" y="20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Alternatives at the macro</a:t>
            </a: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t="16576"/>
          <a:stretch/>
        </p:blipFill>
        <p:spPr>
          <a:xfrm>
            <a:off x="5372525" y="2269247"/>
            <a:ext cx="2742488" cy="24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253050" y="281725"/>
            <a:ext cx="8637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Calibri"/>
                <a:ea typeface="Calibri"/>
                <a:cs typeface="Calibri"/>
                <a:sym typeface="Calibri"/>
              </a:rPr>
              <a:t>Example of alternatives at the macro</a:t>
            </a:r>
            <a:endParaRPr sz="3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 txBox="1"/>
          <p:nvPr/>
        </p:nvSpPr>
        <p:spPr>
          <a:xfrm>
            <a:off x="721850" y="1071750"/>
            <a:ext cx="3455100" cy="36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AutoNum type="arabicPeriod"/>
            </a:pPr>
            <a:r>
              <a:rPr lang="en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Fully featured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AutoNum type="arabicPeriod"/>
            </a:pPr>
            <a:r>
              <a:rPr lang="en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Bare bones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AutoNum type="arabicPeriod"/>
            </a:pPr>
            <a:r>
              <a:rPr lang="en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Something in the middle </a:t>
            </a:r>
            <a:br>
              <a:rPr lang="en" dirty="0"/>
            </a:br>
            <a:endParaRPr dirty="0"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675" y="1500413"/>
            <a:ext cx="4252175" cy="283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614</Words>
  <Application>Microsoft Macintosh PowerPoint</Application>
  <PresentationFormat>On-screen Show (16:9)</PresentationFormat>
  <Paragraphs>159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Simple Light</vt:lpstr>
      <vt:lpstr>Informatics 121 Software Design I</vt:lpstr>
      <vt:lpstr>Discussion </vt:lpstr>
      <vt:lpstr>Today</vt:lpstr>
      <vt:lpstr>Expert behaviors</vt:lpstr>
      <vt:lpstr>PowerPoint Presentation</vt:lpstr>
      <vt:lpstr>PowerPoint Presentation</vt:lpstr>
      <vt:lpstr>Thinking about alternatives</vt:lpstr>
      <vt:lpstr>Alternatives at the macro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Practice: designing alternatives at the macro level</vt:lpstr>
      <vt:lpstr>Who is our audience? </vt:lpstr>
      <vt:lpstr>Customers goals</vt:lpstr>
      <vt:lpstr>Employees</vt:lpstr>
      <vt:lpstr>The Owner Goals</vt:lpstr>
      <vt:lpstr>How can we come up with approaches?</vt:lpstr>
      <vt:lpstr>PowerPoint Presentation</vt:lpstr>
      <vt:lpstr>PowerPoint Presentation</vt:lpstr>
      <vt:lpstr>Order</vt:lpstr>
      <vt:lpstr>Payment requirements</vt:lpstr>
      <vt:lpstr>Order tracking</vt:lpstr>
      <vt:lpstr>Inventory tracking</vt:lpstr>
      <vt:lpstr>Centralized control</vt:lpstr>
      <vt:lpstr>Interaction  Design</vt:lpstr>
      <vt:lpstr>Interaction  Design</vt:lpstr>
      <vt:lpstr>Interaction  Design</vt:lpstr>
      <vt:lpstr>Are we done with the ‘bare bones’ approach?</vt:lpstr>
      <vt:lpstr>Let’s design another approach together...</vt:lpstr>
      <vt:lpstr>Opportunities of improvement</vt:lpstr>
      <vt:lpstr>Design studio 1 (part B)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Informatics 121 Software Design I</dc:title>
  <cp:lastModifiedBy>Adriana Meza</cp:lastModifiedBy>
  <cp:revision>10</cp:revision>
  <dcterms:modified xsi:type="dcterms:W3CDTF">2019-01-30T19:18:44Z</dcterms:modified>
</cp:coreProperties>
</file>