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82" r:id="rId2"/>
    <p:sldId id="257" r:id="rId3"/>
    <p:sldId id="383" r:id="rId4"/>
    <p:sldId id="406" r:id="rId5"/>
    <p:sldId id="405" r:id="rId6"/>
    <p:sldId id="407" r:id="rId7"/>
    <p:sldId id="408" r:id="rId8"/>
    <p:sldId id="409" r:id="rId9"/>
    <p:sldId id="410" r:id="rId10"/>
    <p:sldId id="411" r:id="rId11"/>
    <p:sldId id="428" r:id="rId12"/>
    <p:sldId id="429" r:id="rId13"/>
    <p:sldId id="427" r:id="rId14"/>
    <p:sldId id="310" r:id="rId15"/>
    <p:sldId id="311" r:id="rId16"/>
    <p:sldId id="312" r:id="rId17"/>
    <p:sldId id="313" r:id="rId18"/>
    <p:sldId id="314" r:id="rId19"/>
    <p:sldId id="315" r:id="rId20"/>
    <p:sldId id="398" r:id="rId21"/>
    <p:sldId id="399" r:id="rId22"/>
    <p:sldId id="400" r:id="rId23"/>
    <p:sldId id="308" r:id="rId24"/>
    <p:sldId id="323" r:id="rId25"/>
    <p:sldId id="261" r:id="rId26"/>
    <p:sldId id="324" r:id="rId27"/>
    <p:sldId id="402" r:id="rId28"/>
    <p:sldId id="260" r:id="rId29"/>
    <p:sldId id="319" r:id="rId30"/>
    <p:sldId id="322" r:id="rId31"/>
    <p:sldId id="401" r:id="rId32"/>
    <p:sldId id="318" r:id="rId33"/>
    <p:sldId id="321" r:id="rId34"/>
    <p:sldId id="264" r:id="rId35"/>
    <p:sldId id="404" r:id="rId36"/>
    <p:sldId id="374" r:id="rId37"/>
    <p:sldId id="375" r:id="rId38"/>
    <p:sldId id="377" r:id="rId39"/>
    <p:sldId id="378" r:id="rId40"/>
    <p:sldId id="379" r:id="rId41"/>
    <p:sldId id="380" r:id="rId42"/>
    <p:sldId id="381" r:id="rId43"/>
    <p:sldId id="394" r:id="rId44"/>
    <p:sldId id="395" r:id="rId45"/>
    <p:sldId id="397" r:id="rId46"/>
    <p:sldId id="351" r:id="rId47"/>
    <p:sldId id="365" r:id="rId48"/>
    <p:sldId id="366" r:id="rId49"/>
    <p:sldId id="390" r:id="rId50"/>
    <p:sldId id="391" r:id="rId51"/>
    <p:sldId id="392" r:id="rId52"/>
    <p:sldId id="304" r:id="rId53"/>
    <p:sldId id="430" r:id="rId54"/>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C4C"/>
    <a:srgbClr val="F322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696" autoAdjust="0"/>
    <p:restoredTop sz="94660"/>
  </p:normalViewPr>
  <p:slideViewPr>
    <p:cSldViewPr>
      <p:cViewPr varScale="1">
        <p:scale>
          <a:sx n="123" d="100"/>
          <a:sy n="123" d="100"/>
        </p:scale>
        <p:origin x="852"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38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5B0BEA7C-53CD-49C3-9B68-5450764851B2}" type="datetimeFigureOut">
              <a:rPr lang="en-US" smtClean="0"/>
              <a:t>1/30/2019</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9DF206C4-DED1-4B7A-8149-9D939A7066EC}" type="slidenum">
              <a:rPr lang="en-US" smtClean="0"/>
              <a:t>‹#›</a:t>
            </a:fld>
            <a:endParaRPr lang="en-US"/>
          </a:p>
        </p:txBody>
      </p:sp>
    </p:spTree>
    <p:extLst>
      <p:ext uri="{BB962C8B-B14F-4D97-AF65-F5344CB8AC3E}">
        <p14:creationId xmlns:p14="http://schemas.microsoft.com/office/powerpoint/2010/main" val="1554557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6FED7520-BF41-4E54-97AD-8EA3ED10F785}" type="datetimeFigureOut">
              <a:rPr lang="en-US" smtClean="0"/>
              <a:t>1/30/2019</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408F7332-6F3C-43B0-9340-BC8646E52BFE}" type="slidenum">
              <a:rPr lang="en-US" smtClean="0"/>
              <a:t>‹#›</a:t>
            </a:fld>
            <a:endParaRPr lang="en-US"/>
          </a:p>
        </p:txBody>
      </p:sp>
    </p:spTree>
    <p:extLst>
      <p:ext uri="{BB962C8B-B14F-4D97-AF65-F5344CB8AC3E}">
        <p14:creationId xmlns:p14="http://schemas.microsoft.com/office/powerpoint/2010/main" val="38485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 style</a:t>
            </a:r>
          </a:p>
        </p:txBody>
      </p:sp>
    </p:spTree>
    <p:extLst>
      <p:ext uri="{BB962C8B-B14F-4D97-AF65-F5344CB8AC3E}">
        <p14:creationId xmlns:p14="http://schemas.microsoft.com/office/powerpoint/2010/main" val="210466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95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7" name="Straight Connector 6"/>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sz="half" idx="1"/>
          </p:nvPr>
        </p:nvSpPr>
        <p:spPr>
          <a:xfrm>
            <a:off x="457200" y="1600200"/>
            <a:ext cx="81762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513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3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028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7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609600"/>
            <a:ext cx="1676400" cy="0"/>
          </a:xfrm>
          <a:prstGeom prst="line">
            <a:avLst/>
          </a:prstGeom>
          <a:ln w="190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16" name="Straight Connector 15"/>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17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669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8" name="Straight Connector 17"/>
          <p:cNvCxnSpPr/>
          <p:nvPr userDrawn="1"/>
        </p:nvCxnSpPr>
        <p:spPr>
          <a:xfrm flipV="1">
            <a:off x="8735568" y="3024"/>
            <a:ext cx="0" cy="493776"/>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837676" y="3024"/>
            <a:ext cx="0" cy="374904"/>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8939784" y="3024"/>
            <a:ext cx="0" cy="256032"/>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9041892" y="3024"/>
            <a:ext cx="0" cy="13716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9144000" y="3024"/>
            <a:ext cx="0" cy="18288"/>
          </a:xfrm>
          <a:prstGeom prst="line">
            <a:avLst/>
          </a:prstGeom>
          <a:ln w="6350">
            <a:solidFill>
              <a:srgbClr val="4C4C4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8633460" y="3024"/>
            <a:ext cx="0" cy="609600"/>
          </a:xfrm>
          <a:prstGeom prst="line">
            <a:avLst/>
          </a:prstGeom>
          <a:ln w="6350">
            <a:solidFill>
              <a:srgbClr val="F32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07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229600" cy="609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3589206" y="6649759"/>
            <a:ext cx="1965603" cy="230832"/>
          </a:xfrm>
          <a:prstGeom prst="rect">
            <a:avLst/>
          </a:prstGeom>
          <a:noFill/>
        </p:spPr>
        <p:txBody>
          <a:bodyPr wrap="none" rtlCol="0">
            <a:spAutoFit/>
          </a:bodyPr>
          <a:lstStyle/>
          <a:p>
            <a:pPr algn="ctr"/>
            <a:r>
              <a:rPr lang="en-US" sz="900" b="1" dirty="0">
                <a:solidFill>
                  <a:srgbClr val="F32200"/>
                </a:solidFill>
              </a:rPr>
              <a:t>Department of Informatics, UC Irvine</a:t>
            </a:r>
          </a:p>
        </p:txBody>
      </p:sp>
      <p:sp>
        <p:nvSpPr>
          <p:cNvPr id="9" name="TextBox 8"/>
          <p:cNvSpPr txBox="1"/>
          <p:nvPr userDrawn="1"/>
        </p:nvSpPr>
        <p:spPr>
          <a:xfrm>
            <a:off x="0" y="6477000"/>
            <a:ext cx="914400" cy="461665"/>
          </a:xfrm>
          <a:prstGeom prst="rect">
            <a:avLst/>
          </a:prstGeom>
          <a:noFill/>
        </p:spPr>
        <p:txBody>
          <a:bodyPr wrap="square" rtlCol="0">
            <a:spAutoFit/>
          </a:bodyPr>
          <a:lstStyle/>
          <a:p>
            <a:r>
              <a:rPr lang="en-US" sz="2400" b="1" dirty="0">
                <a:solidFill>
                  <a:srgbClr val="F32200"/>
                </a:solidFill>
              </a:rPr>
              <a:t>SDCL</a:t>
            </a:r>
          </a:p>
        </p:txBody>
      </p:sp>
      <p:sp>
        <p:nvSpPr>
          <p:cNvPr id="11" name="TextBox 10"/>
          <p:cNvSpPr txBox="1"/>
          <p:nvPr userDrawn="1"/>
        </p:nvSpPr>
        <p:spPr>
          <a:xfrm>
            <a:off x="645319" y="6649759"/>
            <a:ext cx="1396536" cy="230832"/>
          </a:xfrm>
          <a:prstGeom prst="rect">
            <a:avLst/>
          </a:prstGeom>
          <a:noFill/>
        </p:spPr>
        <p:txBody>
          <a:bodyPr wrap="none" rtlCol="0">
            <a:spAutoFit/>
          </a:bodyPr>
          <a:lstStyle/>
          <a:p>
            <a:r>
              <a:rPr lang="en-US" sz="900" b="1" dirty="0">
                <a:solidFill>
                  <a:srgbClr val="4C4C4C"/>
                </a:solidFill>
              </a:rPr>
              <a:t>Collaboration</a:t>
            </a:r>
            <a:r>
              <a:rPr lang="en-US" sz="900" b="1" dirty="0"/>
              <a:t> </a:t>
            </a:r>
            <a:r>
              <a:rPr lang="en-US" sz="900" b="1" dirty="0">
                <a:solidFill>
                  <a:srgbClr val="4C4C4C"/>
                </a:solidFill>
              </a:rPr>
              <a:t>Laboratory</a:t>
            </a:r>
          </a:p>
        </p:txBody>
      </p:sp>
      <p:sp>
        <p:nvSpPr>
          <p:cNvPr id="10" name="TextBox 9"/>
          <p:cNvSpPr txBox="1"/>
          <p:nvPr userDrawn="1"/>
        </p:nvSpPr>
        <p:spPr>
          <a:xfrm>
            <a:off x="645319" y="6539298"/>
            <a:ext cx="1178528" cy="230832"/>
          </a:xfrm>
          <a:prstGeom prst="rect">
            <a:avLst/>
          </a:prstGeom>
          <a:noFill/>
        </p:spPr>
        <p:txBody>
          <a:bodyPr wrap="none" rtlCol="0">
            <a:spAutoFit/>
          </a:bodyPr>
          <a:lstStyle/>
          <a:p>
            <a:r>
              <a:rPr lang="en-US" sz="900" b="1" dirty="0">
                <a:solidFill>
                  <a:srgbClr val="4C4C4C"/>
                </a:solidFill>
              </a:rPr>
              <a:t>Software Design and</a:t>
            </a:r>
          </a:p>
        </p:txBody>
      </p:sp>
      <p:sp>
        <p:nvSpPr>
          <p:cNvPr id="4" name="TextBox 3"/>
          <p:cNvSpPr txBox="1"/>
          <p:nvPr userDrawn="1"/>
        </p:nvSpPr>
        <p:spPr>
          <a:xfrm>
            <a:off x="7169150" y="6632916"/>
            <a:ext cx="1974850" cy="230832"/>
          </a:xfrm>
          <a:prstGeom prst="rect">
            <a:avLst/>
          </a:prstGeom>
          <a:noFill/>
        </p:spPr>
        <p:txBody>
          <a:bodyPr wrap="square" rtlCol="0">
            <a:spAutoFit/>
          </a:bodyPr>
          <a:lstStyle/>
          <a:p>
            <a:pPr algn="r"/>
            <a:r>
              <a:rPr lang="en-US" sz="900" b="1" dirty="0">
                <a:solidFill>
                  <a:srgbClr val="F32200"/>
                </a:solidFill>
              </a:rPr>
              <a:t>sdcl.ics.uci.edu</a:t>
            </a:r>
            <a:r>
              <a:rPr lang="en-US" sz="900" b="1" baseline="0" dirty="0">
                <a:solidFill>
                  <a:srgbClr val="F32200"/>
                </a:solidFill>
              </a:rPr>
              <a:t>  </a:t>
            </a:r>
            <a:fld id="{30ABF327-B19C-4A16-9796-EFEDB6CCAA30}" type="slidenum">
              <a:rPr lang="en-US" sz="900" b="1" smtClean="0">
                <a:solidFill>
                  <a:srgbClr val="F32200"/>
                </a:solidFill>
              </a:rPr>
              <a:pPr algn="r"/>
              <a:t>‹#›</a:t>
            </a:fld>
            <a:endParaRPr lang="en-US" sz="900" b="1" dirty="0">
              <a:solidFill>
                <a:srgbClr val="F32200"/>
              </a:solidFill>
            </a:endParaRPr>
          </a:p>
        </p:txBody>
      </p:sp>
    </p:spTree>
    <p:extLst>
      <p:ext uri="{BB962C8B-B14F-4D97-AF65-F5344CB8AC3E}">
        <p14:creationId xmlns:p14="http://schemas.microsoft.com/office/powerpoint/2010/main" val="260784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200" b="1" kern="1200">
          <a:solidFill>
            <a:srgbClr val="4C4C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C4C4C"/>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4C4C4C"/>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4C4C4C"/>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4C4C4C"/>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Informatics 121</a:t>
            </a:r>
            <a:br>
              <a:rPr lang="en-US" dirty="0"/>
            </a:br>
            <a:r>
              <a:rPr lang="en-US" dirty="0"/>
              <a:t>Software Design I</a:t>
            </a:r>
          </a:p>
        </p:txBody>
      </p:sp>
      <p:sp>
        <p:nvSpPr>
          <p:cNvPr id="3" name="Subtitle 2"/>
          <p:cNvSpPr>
            <a:spLocks noGrp="1"/>
          </p:cNvSpPr>
          <p:nvPr>
            <p:ph type="subTitle" idx="1"/>
          </p:nvPr>
        </p:nvSpPr>
        <p:spPr/>
        <p:txBody>
          <a:bodyPr>
            <a:normAutofit/>
          </a:bodyPr>
          <a:lstStyle/>
          <a:p>
            <a:r>
              <a:rPr lang="en-US" dirty="0"/>
              <a:t>Lecture 8</a:t>
            </a:r>
            <a:br>
              <a:rPr lang="en-US" dirty="0"/>
            </a:br>
            <a:endParaRPr lang="en-US" dirty="0"/>
          </a:p>
          <a:p>
            <a:r>
              <a:rPr lang="en-US" sz="1400" i="1" dirty="0"/>
              <a:t>Duplication of course material for any commercial purpose without the explicit written permission of the professor is prohibited.</a:t>
            </a:r>
          </a:p>
          <a:p>
            <a:endParaRPr lang="en-US" dirty="0"/>
          </a:p>
        </p:txBody>
      </p:sp>
    </p:spTree>
    <p:extLst>
      <p:ext uri="{BB962C8B-B14F-4D97-AF65-F5344CB8AC3E}">
        <p14:creationId xmlns:p14="http://schemas.microsoft.com/office/powerpoint/2010/main" val="275924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Suppose you are asked to design a new software system through which it is possible for interested parties to adopt pets (e.g., dogs, cats, hamsters, …). What features would you foresee this software system to have (it is not necessary to be exhaustive):</a:t>
            </a:r>
          </a:p>
        </p:txBody>
      </p:sp>
    </p:spTree>
    <p:extLst>
      <p:ext uri="{BB962C8B-B14F-4D97-AF65-F5344CB8AC3E}">
        <p14:creationId xmlns:p14="http://schemas.microsoft.com/office/powerpoint/2010/main" val="421090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Continuing the previous question, draw a few mock-ups of how you envision the system to work:</a:t>
            </a:r>
          </a:p>
        </p:txBody>
      </p:sp>
    </p:spTree>
    <p:extLst>
      <p:ext uri="{BB962C8B-B14F-4D97-AF65-F5344CB8AC3E}">
        <p14:creationId xmlns:p14="http://schemas.microsoft.com/office/powerpoint/2010/main" val="304951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Continuing the previous question, draw a UML class diagram capturing the essence of the system:</a:t>
            </a:r>
          </a:p>
        </p:txBody>
      </p:sp>
    </p:spTree>
    <p:extLst>
      <p:ext uri="{BB962C8B-B14F-4D97-AF65-F5344CB8AC3E}">
        <p14:creationId xmlns:p14="http://schemas.microsoft.com/office/powerpoint/2010/main" val="221470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BFCE-48F2-4659-B728-B9D3F2C85FE2}"/>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BE2F040-225C-400C-AA89-9FCDF073BEBF}"/>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206181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a:t>
            </a:r>
          </a:p>
        </p:txBody>
      </p:sp>
      <p:sp>
        <p:nvSpPr>
          <p:cNvPr id="4" name="Rectangle 3"/>
          <p:cNvSpPr/>
          <p:nvPr/>
        </p:nvSpPr>
        <p:spPr>
          <a:xfrm>
            <a:off x="569181" y="2438397"/>
            <a:ext cx="5194855" cy="2438401"/>
          </a:xfrm>
          <a:prstGeom prst="rect">
            <a:avLst/>
          </a:prstGeom>
          <a:solidFill>
            <a:srgbClr val="F2F2F2"/>
          </a:solidFill>
          <a:ln>
            <a:solidFill>
              <a:srgbClr val="4C4C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Straight Arrow Connector 4"/>
          <p:cNvCxnSpPr>
            <a:stCxn id="8" idx="1"/>
            <a:endCxn id="10" idx="3"/>
          </p:cNvCxnSpPr>
          <p:nvPr/>
        </p:nvCxnSpPr>
        <p:spPr>
          <a:xfrm flipH="1">
            <a:off x="2752973" y="2810501"/>
            <a:ext cx="827270" cy="847096"/>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 idx="1"/>
            <a:endCxn id="13" idx="3"/>
          </p:cNvCxnSpPr>
          <p:nvPr/>
        </p:nvCxnSpPr>
        <p:spPr>
          <a:xfrm flipH="1">
            <a:off x="2752973" y="3657597"/>
            <a:ext cx="827270" cy="847097"/>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17772"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designer</a:t>
            </a:r>
          </a:p>
        </p:txBody>
      </p:sp>
      <p:sp>
        <p:nvSpPr>
          <p:cNvPr id="8" name="TextBox 7"/>
          <p:cNvSpPr txBox="1"/>
          <p:nvPr/>
        </p:nvSpPr>
        <p:spPr>
          <a:xfrm>
            <a:off x="3580243" y="2641224"/>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plan</a:t>
            </a:r>
          </a:p>
        </p:txBody>
      </p:sp>
      <p:cxnSp>
        <p:nvCxnSpPr>
          <p:cNvPr id="9" name="Straight Arrow Connector 8"/>
          <p:cNvCxnSpPr>
            <a:stCxn id="7" idx="3"/>
            <a:endCxn id="8" idx="1"/>
          </p:cNvCxnSpPr>
          <p:nvPr/>
        </p:nvCxnSpPr>
        <p:spPr>
          <a:xfrm>
            <a:off x="2752973" y="2810501"/>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7772"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maker</a:t>
            </a:r>
          </a:p>
        </p:txBody>
      </p:sp>
      <p:sp>
        <p:nvSpPr>
          <p:cNvPr id="11" name="TextBox 10"/>
          <p:cNvSpPr txBox="1"/>
          <p:nvPr/>
        </p:nvSpPr>
        <p:spPr>
          <a:xfrm>
            <a:off x="3580243" y="3488320"/>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change in the world</a:t>
            </a:r>
          </a:p>
        </p:txBody>
      </p:sp>
      <p:cxnSp>
        <p:nvCxnSpPr>
          <p:cNvPr id="12" name="Straight Arrow Connector 11"/>
          <p:cNvCxnSpPr>
            <a:stCxn id="10" idx="3"/>
            <a:endCxn id="11" idx="1"/>
          </p:cNvCxnSpPr>
          <p:nvPr/>
        </p:nvCxnSpPr>
        <p:spPr>
          <a:xfrm>
            <a:off x="2752973" y="3657597"/>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7772"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audience</a:t>
            </a:r>
          </a:p>
        </p:txBody>
      </p:sp>
      <p:sp>
        <p:nvSpPr>
          <p:cNvPr id="14" name="TextBox 13"/>
          <p:cNvSpPr txBox="1"/>
          <p:nvPr/>
        </p:nvSpPr>
        <p:spPr>
          <a:xfrm>
            <a:off x="3580243" y="4335417"/>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experiences</a:t>
            </a:r>
          </a:p>
        </p:txBody>
      </p:sp>
      <p:cxnSp>
        <p:nvCxnSpPr>
          <p:cNvPr id="15" name="Straight Arrow Connector 14"/>
          <p:cNvCxnSpPr>
            <a:stCxn id="13" idx="3"/>
            <a:endCxn id="14" idx="1"/>
          </p:cNvCxnSpPr>
          <p:nvPr/>
        </p:nvCxnSpPr>
        <p:spPr>
          <a:xfrm>
            <a:off x="2752973" y="4504694"/>
            <a:ext cx="827270" cy="0"/>
          </a:xfrm>
          <a:prstGeom prst="straightConnector1">
            <a:avLst/>
          </a:prstGeom>
          <a:ln w="12700">
            <a:solidFill>
              <a:srgbClr val="4C4C4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12175" y="3488321"/>
            <a:ext cx="2035201" cy="338554"/>
          </a:xfrm>
          <a:prstGeom prst="rect">
            <a:avLst/>
          </a:prstGeom>
          <a:solidFill>
            <a:srgbClr val="F2F2F2"/>
          </a:solidFill>
          <a:ln w="19050">
            <a:solidFill>
              <a:srgbClr val="4C4C4C"/>
            </a:solidFill>
          </a:ln>
        </p:spPr>
        <p:txBody>
          <a:bodyPr wrap="square" rtlCol="0" anchor="ctr">
            <a:spAutoFit/>
          </a:bodyPr>
          <a:lstStyle/>
          <a:p>
            <a:pPr algn="ctr"/>
            <a:r>
              <a:rPr lang="en-US" sz="1600" dirty="0">
                <a:solidFill>
                  <a:srgbClr val="FF0000"/>
                </a:solidFill>
              </a:rPr>
              <a:t>other stakeholders</a:t>
            </a:r>
          </a:p>
        </p:txBody>
      </p:sp>
      <p:cxnSp>
        <p:nvCxnSpPr>
          <p:cNvPr id="17" name="Straight Arrow Connector 16"/>
          <p:cNvCxnSpPr>
            <a:stCxn id="4" idx="3"/>
            <a:endCxn id="16" idx="1"/>
          </p:cNvCxnSpPr>
          <p:nvPr/>
        </p:nvCxnSpPr>
        <p:spPr>
          <a:xfrm>
            <a:off x="5764036" y="3657598"/>
            <a:ext cx="848139" cy="0"/>
          </a:xfrm>
          <a:prstGeom prst="straightConnector1">
            <a:avLst/>
          </a:prstGeom>
          <a:ln w="12700">
            <a:solidFill>
              <a:srgbClr val="4C4C4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204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design artifact</a:t>
            </a:r>
          </a:p>
        </p:txBody>
      </p:sp>
      <p:sp>
        <p:nvSpPr>
          <p:cNvPr id="3" name="Content Placeholder 2"/>
          <p:cNvSpPr>
            <a:spLocks noGrp="1"/>
          </p:cNvSpPr>
          <p:nvPr>
            <p:ph sz="half" idx="1"/>
          </p:nvPr>
        </p:nvSpPr>
        <p:spPr/>
        <p:txBody>
          <a:bodyPr/>
          <a:lstStyle/>
          <a:p>
            <a:r>
              <a:rPr lang="en-US" dirty="0"/>
              <a:t>An externalized representation used to further a design project</a:t>
            </a:r>
          </a:p>
          <a:p>
            <a:pPr lvl="1"/>
            <a:r>
              <a:rPr lang="en-US" dirty="0"/>
              <a:t>goals, constraints, assumptions, ideas, decisions</a:t>
            </a:r>
          </a:p>
          <a:p>
            <a:pPr lvl="1"/>
            <a:r>
              <a:rPr lang="en-US" dirty="0"/>
              <a:t>design problem, design solution, or both</a:t>
            </a:r>
          </a:p>
          <a:p>
            <a:pPr lvl="1"/>
            <a:r>
              <a:rPr lang="en-US" dirty="0"/>
              <a:t>partial or complete</a:t>
            </a:r>
          </a:p>
          <a:p>
            <a:pPr lvl="1"/>
            <a:r>
              <a:rPr lang="en-US" dirty="0"/>
              <a:t>fluid or frozen</a:t>
            </a:r>
          </a:p>
        </p:txBody>
      </p:sp>
    </p:spTree>
    <p:extLst>
      <p:ext uri="{BB962C8B-B14F-4D97-AF65-F5344CB8AC3E}">
        <p14:creationId xmlns:p14="http://schemas.microsoft.com/office/powerpoint/2010/main" val="3749072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598"/>
            <a:ext cx="66675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14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4219389" cy="268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994842" cy="268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067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37347"/>
            <a:ext cx="6400800" cy="3979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297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162800" cy="477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64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sz="half" idx="1"/>
          </p:nvPr>
        </p:nvSpPr>
        <p:spPr/>
        <p:txBody>
          <a:bodyPr/>
          <a:lstStyle/>
          <a:p>
            <a:r>
              <a:rPr lang="en-US" dirty="0"/>
              <a:t>There </a:t>
            </a:r>
            <a:r>
              <a:rPr lang="en-US" i="1" dirty="0"/>
              <a:t>will</a:t>
            </a:r>
            <a:r>
              <a:rPr lang="en-US" dirty="0"/>
              <a:t> be discussion this upcoming Friday</a:t>
            </a:r>
          </a:p>
          <a:p>
            <a:endParaRPr lang="en-US" dirty="0"/>
          </a:p>
          <a:p>
            <a:r>
              <a:rPr lang="en-US" dirty="0"/>
              <a:t>Please join your </a:t>
            </a:r>
            <a:r>
              <a:rPr lang="en-US" i="1" dirty="0"/>
              <a:t>designated</a:t>
            </a:r>
            <a:r>
              <a:rPr lang="en-US" dirty="0"/>
              <a:t> discussion</a:t>
            </a:r>
          </a:p>
          <a:p>
            <a:endParaRPr lang="en-US" dirty="0"/>
          </a:p>
          <a:p>
            <a:r>
              <a:rPr lang="en-US" dirty="0"/>
              <a:t>Design studio 1 part 2 is due Tuesday at noon</a:t>
            </a:r>
          </a:p>
          <a:p>
            <a:pPr lvl="1"/>
            <a:r>
              <a:rPr lang="en-US" dirty="0" err="1"/>
              <a:t>Gradescope</a:t>
            </a:r>
            <a:endParaRPr lang="en-US" dirty="0"/>
          </a:p>
          <a:p>
            <a:pPr lvl="1"/>
            <a:endParaRPr lang="en-US" dirty="0"/>
          </a:p>
          <a:p>
            <a:r>
              <a:rPr lang="en-US" dirty="0"/>
              <a:t>Team evaluations are forthcoming</a:t>
            </a:r>
          </a:p>
        </p:txBody>
      </p:sp>
    </p:spTree>
    <p:extLst>
      <p:ext uri="{BB962C8B-B14F-4D97-AF65-F5344CB8AC3E}">
        <p14:creationId xmlns:p14="http://schemas.microsoft.com/office/powerpoint/2010/main" val="1403840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2057400"/>
            <a:ext cx="6410325"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25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960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608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6675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74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design artifacts</a:t>
            </a:r>
          </a:p>
        </p:txBody>
      </p:sp>
      <p:sp>
        <p:nvSpPr>
          <p:cNvPr id="3" name="Content Placeholder 2"/>
          <p:cNvSpPr>
            <a:spLocks noGrp="1"/>
          </p:cNvSpPr>
          <p:nvPr>
            <p:ph sz="half" idx="1"/>
          </p:nvPr>
        </p:nvSpPr>
        <p:spPr/>
        <p:txBody>
          <a:bodyPr/>
          <a:lstStyle/>
          <a:p>
            <a:r>
              <a:rPr lang="en-US" dirty="0"/>
              <a:t>Design artifacts to </a:t>
            </a:r>
            <a:r>
              <a:rPr lang="en-US" i="1" dirty="0"/>
              <a:t>think</a:t>
            </a:r>
            <a:endParaRPr lang="en-US" dirty="0"/>
          </a:p>
          <a:p>
            <a:endParaRPr lang="en-US" dirty="0"/>
          </a:p>
          <a:p>
            <a:r>
              <a:rPr lang="en-US" dirty="0"/>
              <a:t>Design artifacts to </a:t>
            </a:r>
            <a:r>
              <a:rPr lang="en-US" i="1" dirty="0"/>
              <a:t>talk</a:t>
            </a:r>
          </a:p>
          <a:p>
            <a:endParaRPr lang="en-US" dirty="0"/>
          </a:p>
          <a:p>
            <a:r>
              <a:rPr lang="en-US" dirty="0"/>
              <a:t>Design artifacts to </a:t>
            </a:r>
            <a:r>
              <a:rPr lang="en-US" i="1" dirty="0"/>
              <a:t>prescribe</a:t>
            </a:r>
            <a:endParaRPr lang="en-US" dirty="0"/>
          </a:p>
        </p:txBody>
      </p:sp>
    </p:spTree>
    <p:extLst>
      <p:ext uri="{BB962C8B-B14F-4D97-AF65-F5344CB8AC3E}">
        <p14:creationId xmlns:p14="http://schemas.microsoft.com/office/powerpoint/2010/main" val="4060263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design artifact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598"/>
            <a:ext cx="66675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045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040" t="17333" r="21961" b="13556"/>
          <a:stretch/>
        </p:blipFill>
        <p:spPr>
          <a:xfrm rot="10800000">
            <a:off x="1066800" y="1219200"/>
            <a:ext cx="3497580" cy="4739640"/>
          </a:xfrm>
          <a:prstGeom prst="rect">
            <a:avLst/>
          </a:prstGeom>
        </p:spPr>
      </p:pic>
      <p:sp>
        <p:nvSpPr>
          <p:cNvPr id="2" name="Title 1"/>
          <p:cNvSpPr>
            <a:spLocks noGrp="1"/>
          </p:cNvSpPr>
          <p:nvPr>
            <p:ph type="title"/>
          </p:nvPr>
        </p:nvSpPr>
        <p:spPr/>
        <p:txBody>
          <a:bodyPr/>
          <a:lstStyle/>
          <a:p>
            <a:r>
              <a:rPr lang="en-US" dirty="0"/>
              <a:t>Thinking design artifact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111" t="30444" r="27712" b="15778"/>
          <a:stretch/>
        </p:blipFill>
        <p:spPr>
          <a:xfrm rot="10800000">
            <a:off x="5410200" y="1744980"/>
            <a:ext cx="2606040" cy="3688080"/>
          </a:xfrm>
          <a:prstGeom prst="rect">
            <a:avLst/>
          </a:prstGeom>
        </p:spPr>
      </p:pic>
    </p:spTree>
    <p:extLst>
      <p:ext uri="{BB962C8B-B14F-4D97-AF65-F5344CB8AC3E}">
        <p14:creationId xmlns:p14="http://schemas.microsoft.com/office/powerpoint/2010/main" val="1207285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design artifact</a:t>
            </a:r>
          </a:p>
        </p:txBody>
      </p:sp>
      <p:sp>
        <p:nvSpPr>
          <p:cNvPr id="4" name="AutoShape 2" descr="data:image/jpeg;base64,/9j/4AAQSkZJRgABAQAAAQABAAD/2wCEAAkGBhQSERUREhQWFBUWGBYXFhgWGBgdGRgcFhUaGBgdFxkZHyYfGRkjGhgXIC8gJCgpLCwtGB4xNTAqNigtLCkBCQoKDgwNFA8PGiocFxgpLCkpKSkpKSwpKSkpKSkpLCwpLCkpLCwpKSkpKSksKSkpKSkpLCkpKSwpKSwpKSkpLP/AABEIAQUAwQMBIgACEQEDEQH/xAAcAAEAAgMBAQEAAAAAAAAAAAAABAUDBgcBAgj/xABBEAACAgEDAgUCAwYDBgQHAAABAgMRAAQSIQUxBhMiQVFhcTKBkQcUQlKhsSMzwWJygpKi0VOy4fAVFhc0Q3OD/8QAFQEBAQAAAAAAAAAAAAAAAAAAAAH/xAAVEQEBAAAAAAAAAAAAAAAAAAAAAf/aAAwDAQACEQMRAD8A7gTXJzyOQMAykEHkEdj9s+iMw6TT+WioDe0AX9sDNjMM+rRAS7qoHJLMAB9yc1Xqf7WOnQkgz+YR7RKX/wCoek/rgbhjOdn9uOhsAJOfrsUfny95adN/ax0+YgecYifaVSv/AFcr/XA3DGQtN1uCR/Ljmjd9u7arqTt45oHtyP1zDN4hhXVJoyx82RS6jaaIF36u1+k8YFnjGMBjGMBngOe5B6ZoTHuvbbG/TYFDgcf68k4E7GM+HmVe5A+5AwPvGYf32P8AnX9Rn0k6nswP2IwMmMYwGMYwGMYwGMYwGcV8ZTyjX68RDWyOixPG0MrhIT5YLF1HBXtxXsc7Vmk67wNqDrNRqYdYIV1IVXAiDOAqhfSxageDzXvgaRqJtAdU+t1ayardpIpwrbRGWYIlBe9luwPA9XfLttdp5dLqtM3TxoZhppJUVkT1oFPqVlUGwasfX71k137JGaRvLlVYl08cUIayweNlcF+KKlgSf97txllJ4Z1uo82bVGFZBpZoIY4ixUtKPUzMw4ugAPbA1boXjPR6bS6aDU6TzN0TMriNH3nzXUKAeb9NX9smDUdJmVfO0EkUzbiYY4pTIigkB2EVUp7ixmXwr4C1cE+gkljTbCs6yepTt3NI0ZHy1ye3asi9Z6csPUdVLrINZIkpQwvpjJtKha2PsI5HYWfn5vAqtB06CPqd6DVtpYX05kSXgjtyHEn8NobB5BGbDq+vxza3pmrUkoHmgaR12ByIxbrZ4Qkn7c5r/UvCCTa/RRLp54tM0ShlYHdHueZ6djdEn1UTdH2z46t0qZtJD054ZS2n1bRB0QndE6lty/lZ+KrA6X0Tx/Fqf3iQKU00HH7wzAK5HLUtWABR+tj5rMnTf2haWY1/ix2rOnmxOgkVQWYxkj10BdDms511rpjaU67QJFL+7MYNRaC6iV0Eu0n3o1//AD5yXoNH0hnj/dpdTPKquyW0jKm2Nv8ANtQEGBun/wBUNAWjVZWdpa2hEckbm2jdx6fseazbM5z+xTQQ/uRmRR5jOyu3c8UVH0FEcZ0bA+JWIUkDcQOBwL+lnjKHw/4kaUTHUBIfLlKfi9I+m48MeO/GbDmj+HtLA0usE4RqmfiXaQFshiN3HagT8VgWHWtVqzq44o1P7uVtmWgGJu7fupHFL7898m6fpW01/hhvcXuNfY1mm9Ni46dLyQuokijJY8xbm8ugePw8X3IAyxAA6dLM3pnWVmLH8YkEoA579iB9jgWSTs2sfSkqAse4Nt+a4ot9T+mWLdBB7v8AntA/sRmp9ZZv3uZm4P7qC30IVWP+v6ZGXSSR6RdWkrmWQrDGdwCxJuZPTfAar5PAsccYG4aktpVVjKzqWohqocE8E2fb+uWmt1wjiaWrCqW+LAF980HWJqFhmjk/AipLsfULLKNsi82FB2ld/fLPRku1TDmXTsIB8BVKsK/mog/ngbR07qayxLJwu6xRPuCRV+/Y5JfUKCAWAJ7AkWfsM5t02ZxDFqZVDQRyhStWRuO4vX0cj7kD8/Op6iQyaiN30sZZ2IaXzDKFB/wzHt9ttVgdGm6jEgJeRFCkAksBRPYGzwczI4IBBsHkEdiD8ZpGi6ck+vljlthsSUDkAlgLPyO5+Dm7QwhFCqKAAAHwB2wPvGMYDGMYHlYrI/UNZ5SF9u6rJ5qgASf7f96HOScDysAZ7jAYrGMDzbmNdKgBAVQD3AAo/ce+R+qaxo0BVdxLKDwTQvnt9OB98m4GODTqg2oqqPhQAP0GZMYwGRJ+lQuNrxRuCdxDIpBPzRHf65LxgRNT0uKTaHQHZyv0+1Z63TIi28xoWsHcVF2Ox+/1yVjAgz9FidmdktmXYxs8rRFcH6nC9FhEP7vsHlAVtNkd79+e/OTsYFXoPDOmh3eXCo38NdsSPgliTX0ybJoY222inZ+Dj8PFen44+Mz4wMI0iBSmxdp7rQo3347Z9NplNWqmu1gcfb4zJjA82i7989xjAYxjAYxjAxzQK4plDAc8gHn88x6jVABhuAIH6ccE+2SMqupanhtpAIH2ZubpeR2+ee9UeQQyDqHIjLpu+QR/bmjz9RVn7StPqLVb7kDmjR4+e2V6ou3gALQrtVE/bHTtSa4IZQfSASWr5PJ+ao1xWBb4xjAreudcTTR72DNZoAA9/qQOBk+GXcoYdiAf1F5U+L4t2jm+ihv+Vg3+mYNEk7QLIktEJ6U2KVO3iiT6rNd7H2wJMXXSdU+nMTBVXd5l8e3tXA5+cspp9tcWT7D6d/8A38kZq2n6u876ecSAQyqytEaAutrC+dzBub444A5w2+d5AHMaRnYBHQLMApLFiDxYFAc8E32wPrqvi2dN/lafeqlgGO8ghTyeB+Hsbv3AzJ0PxHqZnXfp9sZsFwG4Iv8AmPIsVde+QIPMBl0rOXDxv5R9wH4INfFAiq9/y15ddqYk04idtySyR7WJpidjDeOx/Gf0wOsZV6frytqpNLtIZFD37MDt7f8AOM0brHVptA6RT6mU+aPMdohvf0+ml3+lQW5NADiqysXxDM06amJHMkyvpoy67XY3w1XVilHxYvA6VP1srrE0u0U8ZfdfNgnivy/rltecr1uqeKLQ6qG2kKyxtZJPmMQOfc0S/wCQGewzNHpVgIYyfvTR6kK3qYhSV5+CBf1IOB1PPA2cx6wdTHtkSJtLGJotgdr2s3oNfCng1Xtm8+HfDqaRGCszs53SMxJ3N889u+BbYxjAYxjAYxjAYxjAZjliuue1+3zx/a/1zJjAo16YpYp6g+66s7Su4tuKjggj0kfPx3y008TKedu2gBtsdu3Htx9fjM9Z7gMYxgYNdBvidO+5WX9QRlN0s6mLThDBbgGvWtCySN36+13mwYwNNXw3LFHpY1TzDCXdiGVRuZgaBPNd+w+Mmz9LdZGeJlXdW9WBZea54IqrJ4rtVZsueBR+uBrml6M5Z5JDucqFGz0qvvQ9XPfnvfHaspdH4NmEKIFClJlkG5h/Ku48XzuHvm+JGB2Fe/659YGu+J+iTyPHqNK0Ymj3LUoJRlerBq+xF9swaLwvqGMEmqnR5IpGf0R0tECkHbgUea96zacYGuTeCYz5gDuoeYTgCqRv4tv0bvmXXeD4pZZJiXVpAm7aa9Uf4HX4cDj6jL7GBrUngkOkizaiaUvtFsR6djbhtFVd++bIooAZ7jAYxjAYxjAYxjAZH0OtEq7gK+lgnsDzRNHntmc5A006hS0SejvZNbvax3JFAAX7AYFhjIqyOSQDGCO45b/tny0r8+oUO5CH2+pbAmYyP5Tfzt+QX/tgwf7T/qP9BgSMZVOJgC+7gC9vuQB88gH9claLUliwu6qj9xfOBLzDBq1csFs7TR4NXZBo+/IIzNkfTaFEZmUctyf1J/uxP54EjGR5uoRp+ORF9vUyj+5zMkgIsGx8jA+sZg1msWJC78KO5q6z2TVBV3Hgcf17fb88DNi81nxE774nikCbg1M8xjjWirbto/GxFiiCK9vnIsrSL5hjby2MUpUeq+GVgP5ltI3+oa65rA2LGVnQWcxncGVdx2B/xBfYG+eO2WeAzBDqtzsm1gVqyao3dVRPxf5jM+RNXqotOrSyOsa3bM7ULoKOT78AUMCXjNZX9pGgJ/z6H8xSQL+bFaH55sccysAVIIIsUe4PuPkc98D7xjGAxjGBB6z/APby1/I39uc+4YrhVflRz+WZdTHuRlPYqR+ozB0qTdCh+lfpx+vGBmEZBXsAL+fcfH357+2fSxkcXxzxXyfvnj6hR3I+vOQF6hIFErKvltXAJ3KD2J9ifkD+uBZIlAD44wwyNJrSO0UjfUbBf23MMg62NpZAjFkTaDQIBvm7qx8f+7wJ/kNtC7vvxdj3HtX35yH0aLbJKv1B/M3f9Qf1zBotRJE7QeuZQAyklN4BNEMSRfawe/tlhpID5rybSoYAc1di/gnjAnZSarwnA5LSB5Tz/mSyMPyUtQ/TLvGBq/hXQaZNNEwijDMSLKi94ZgeTZH4Tl1pOsRybtpO1ed5UhGHuUcimA+Rxmux6cHT6mF+RFqGP/CZFk/TazDLvrkNwhFoAvEp442+YoNgEcYHms1aTwuEJPp3AlWFg9mWwLH1F/nfP1opxJAgJsyJXN8nbyefb6/+meR9Ett0sjScFdtBUoggjaPoe93wPjInSdM8YDuKCboqBu18w+v2o3tv6KfpgSOkThoIQ/qYg96JtOGP05ofmBmaHqhJJKbU8wxqxPJI4uq4Utajnv8AfI405V2mv8DMu0fyMdzH/etgePZAM+YdEu5xJKxG4kIXASmO4GhRYc+5I4wM2m6lLI7osYHlsVZmJAPNgIBZJ27SSaAv39rUZE0TAvJRsEhuPqKP9VyZgM41+0HWyTauUuSYoJEhjQEcOYVlZq+TuA3ewBGdlzl/7R/AztMdXCXqSvOCruoqAAwA9QtRRPPb2wIXgXpMUsBmkAHBO7i1Cuy0pcHaB5bEkUTfwM3LwdpXjkkDklSiGEEKDGhkktWCgDd+FjQHcCvTZ1fwvAkcMcJfZGK3FqDyjezlQgJaiXCn6KO+4gdB6VCxLysCu6ggIIbao7sD2JJJr2FXRsYFljGMBjGMDysiDpUYJPqF+wdwOfoDWTMYEKLo0KghYkF3fpF8/U85GfpspAiLqIwALA9RA/pltjA+UQAADsMxz6VXHqH5jg5mxgRtL09I7K3Z7k8nJOMYDGMYEJ+mAmXtUoAb5sCr/Sv0zPLpwyFD2Ir2v7/f3zNjArdNoJQQHlDItEALTGvZms2v0/rk5YAAR7EkkH/a5P8ArmTGB8JEBde//av7DMU3T43ADKCB2v2yRjA+I4QvYV2HHwOw+2feMYDGMYHm0fGe4xgMYxgMYxgMYxgY01ClioYEjuARY+4yN1TrMOnCmZ1TcdqAnl2PZVHuc90/TtkjSbid18HsLIJ/t7V9bz8+/tJ6q2q6lP628yCSOHTotmyJKah7G+b9ya+BhI6r0v8Aa7o5YmnbdFEJfK3NR5K7wSByFK8+/Y5uun1CyKrowZWAKspBBBFggjuM/KU9rHPpieI9UhIFfwiZDz9iB+mdn/ZPqWgn1vSmYsuncSQk/wDhyc19P4W+7NhXSsYxgMxz6hUG5jQzJkfXaISrtJI97Hf44/InAzg57nzGgUBR2AAH5Z9YDGMotX4n2a+PR7b8xN183z5h+wA8sj59Y+DgXuMpeu9fOnfTrt3edII/ryQBX/Nf/D9eLm8D3GeZ7geMwAJJoDkk+2YYtajEKrAkqGH2PY/1H65nyuXQxwf4hYgIgHqIrhVWzx3pQP8ATCLHAOan/wDNzSx+mF18x/Lj5Aai23c1/hJAcgCzQ5rNl0cwZeBt28Ffih244qq7YVnxjGAxjGAxjGAz87/tM8MCDqMskheOGcPJDKv4VkKlqJ+fM7jvtex2AzqPiXqGtgk3HUxQwuZtv+Dv2LHC0ilzdkkiqAPHz2yXp/EOk1EMaTukpYRK1xvt3uFAPqUbVZnAUmgd1YHAeidHk1U00YszSxCZBXLvtE5oHuxQvXyWGdU/Y50vVPPN1DVL5e+KOBAVKlxHQ3UfalAv3N5a6XXdP2DXLEt1F5zkufKDRelVYjazgbEKAg0wv2Bu5vGsEfmLtffFGHaOlDAVGSK3cbRIl/nt3URgbNjIfS+oGZSxikipioEgAJA7MACeDf3+ayZgMj63UlFBABJYKLNC2NCzR/tkjIHWYN0fIJAZGIW7pXBNbebr4wPYeoHdsZDuBAO31KAVLBieCBwRyO9fN5j6t1N4V3rF5i/xHeFK2QBwRz3yjfSvvQ6aOSNN4J3Bl9fkyruAb1AcoCTwTt+uZZ4PMjZYInQBCrbkKlmDIVFGi7Cm9X17m8C/YyNGePLc2ByGr65Qz6VItaNTM1hIGVXI9RuQCjXBb1EChzu+l5im6ZJGvmW+8vKHZ2kYBQ7eWKjO4R9j6fci/fM+l6bJKY2kksqspVgjUGLL5ZqW2bb6iL7/AJA4HzrVLNDPIGVBMrbZSpoBXpgAPRVdub49xkzR+Ii53vGIoP4ZZHC7vilI7H75n1ekM8SLItHepdfb0nmj7qf7H5yu6p0uZnUjzGWNnK+UUVwsgFFd3p3JTL7eluDeBfnXx7d29NtXe4VV1d32vjM4Oa7pOggzRytGxCrL/nMrPuYx7WIBK3QkH0v2s5sIGB7la482Y3ykRHH80hAN/wDACK+rfK5ZHKKPqY07yRTBlBdnjfazK4c7qtQaZSSKNcAEXgVCExu0JH4XiZW//W0a/wBUKn82Htl90Sbc89dldU/MRqT/AOYD8sqOoaSWaXdHGwDsOWFUqADcwPIJJNL3oc1ebF0vpywRhFJPJLMe7MTZJ+pwJeMYwGMYwGMYwKvrnQF1WzdI6BC59Gz1b4miO7cp42u/au/0yDB4LRDCySODFHHFbLE7MsX4LLIdrDsStWK9wCNixga3oPAkMUSwh5GQCMENsp/LdmBcBBZO8qT7gL8Xn3H4IgWN4w81Oqq/+IbYJQQk/wAyqqqG/EQoski82HGB4BnuMYDGMYDGMYDGMYDGMYDGMYDGMYDGMYDGMYDGMYDIup1RV0UKDu3ck1yq2B29/nJWYpZkX8TKPuQP74Hmjn3xo9VuVWr43AHMOp6oqSLCLeRhuCLVhQaLtZAVQfc9zwLOV/VvGWk00bM88VopOxXUsaHACg3Z7D75yrw94oXVPq5JotRPqJSrosDSIAqgqFsEelLFXfcmrJsO44Bzk/gjrkkcOqg1crMwRnjhk8wSAKDu2s3O2q4v2PA5zaIeqyuixaUpCsUKO5Zd9WDsQAkcUOT9fpgbhjK/oOvabTRSuKZkUsB2uua+mWGAyq1U8oLAX+NQtRkjaUs3V8A9z+XHfLXIMfW4Gfy1lQvbDaGF2v4hXyMJYnYyBpeuQyRtMsi+WpYM54UbfxWWqgPntmqdX/a7poW2pHLL77htVSKBBG47iDYo1z3HGFb1jKDwp4sGtVmETRFdppvcNfIND3BvJfiPrB0unecJv27fTdd2C96PzgWmMovEPiBoNH+9RqG/yzR+JCB9PkZaaLWiRI2sAuqsBfyt8YEnGYX1sY7uos7RbDuew+/0z7imVr2kNRINEGiO4Ne/0wPvKrz5tyjk/wCKwNJwUsUSfYAX7i/njabXGEsQupdWSEDdZZjSIvLMe5r4AHJJ4GfPRte0qFnAVgxBUfw+4F+5og39cofE+r2ahACGaRdgUWXUL62O1QWokKvHzll0BwtqyujyHd6lIBpQKBPdqF80fgUMKu8YxgMYxgMha4kciDzT94x/5yMm4wOX/tb1co0G393ESPKgZt6buAzgUg4BKjm/bOQdG6nLBOkkDGNweGAJ4PBHr4Ngnv8Apn6g650SLVwvBMLR67GiCDasp9mB5BzTekfsegimSWSUyqh3KmxVBINjeR3A+AB+nGBYdN/ZxGJGn1EsuomdWUs5A4ddhoD/AGeB7fTLF/BGnNf5gpAjbZGXeo7B9pG7uf1zYMYGOCBUUIgCqoAUDsABQAzJjGB4y2KznLXCZuFXT6bXCV9t71BVCu1araNws3ZG4AZ0fKnU+FtNIzO8QYuwZ+WpitVuANEChweMDRergyxz6PUSlY31qRO/CgI0butDsFLqnHvfJ5yt13ic6rQa2BhG8umZKniACzKsgTePgji6NdqzpPVfCWm1EcsbxgebRdlADEg2DfyCPfIPhHwDDoA+1mkL0CX20FHIUKBVXz+mBpmnjnn1EzxzTAJDFqAiO1ORFGY19xtstwO/x8RNHrZ5o5I2nV90LvKPMnctRB5DqI4ip/lI7e+djCAdhniwqLoAX3od/vgcph6bOYplnVnk1OlRoCtlUMIDeVXsTtTn3/PMLeGtX5Lb1eSSfTIqsqkGERkXEP5d0YIs9ye/Jzr1YrA47L4TlaOR4Y9RW6Gt0aRk0WDFI0W7VWYbz851TonRotLEIoEEa/iI5JJIFliSSW4FnJ9YwGVur1DvIYYztCgGRxVjde1Uv+MgXfsK9yKssqOodAMjs6TSQlvxGOrsLt4uxVAdwaqwQScCH0/R1JLNAicf4SM7N6tpuV2aizkvS89/K74gEqauL94ZJfMWQR7FKCIqoLeks27cv8RNiq7HM8fSdUqhE1EKoAAtac7gBwP/AMu3/pyZ07owiJkZ3mlIoySEXXfaqqAqLYBpQLoXdYFhjGMBjGMBjGMBjGfEs6rW4gWQov3J7AfXA+8ZjinVr2kHaSpr2I7j75kwGMxarUrGjSOaVFLMfgKLJ/QZ7p9QsiK6G1YBlPyGFg/pgZMYxgMYzBLrUUkMwBABI96JAHA55JAwM+M8VrAI9+c9wGMrNX4n0sUnlSTxI47hmA22LG49lsdrq8slaxY5GB7jGMBjGMBjGMBjGMBjGMBjGMBmLUQBwAeKZW4/2GDD+2ZcYEXR6JYg20sQTu5N16QOP0yi0SarVwLql1Jg81fMhjRImQKygxiUuhZ2IottKgXQ7bjs+ab1tW0EDE64xQjd5MYjiMvuVhhLA7jdKo2MQKHPfAw9Q63KVbR6x4oZRt3bL2zoQzh49/IB8toylMQx7kEE848FePtYh0Wl08qzuxeI6aTsqxsQNzhAYyI14pn7EkDtmydM0uq1jDVxzSzpBEyFmCQ6gtJzMsDlW2ONiqSSB62C7CCc1zovSpNdqimiOm0cJ3kQyxiWaN9OI4mEhdd6SMrBgVaqvmwcDufS+orPEsqgi7tT3VlNMrf7SsCD9RkvNJ8DdE1KFpX1VxGST/DSIBJNpKeZudncbiCRTCwAffN2wGRNZ04SGySOK7Aj8St2I+VGS8YFP4i1DwaNjE20qEXzG9XlqXVHla+DsQs/PHp54yp6xC8K7tLJKsm0FJJ5Hl00pNAJLuY+Xu4pxs5I5P4TadQ8UxpIYIkfUzDho4QDsv8A8VyQkX2ZgfgHORdb6a2rdpEj02j08ssejOoieQKpJk87Zt8tJwfTGzsAljau7lsDdvDfiLTNpUVWaTZGqvEw9eo1E6bnVlP+YTuJJFp6ybpbG2+FuknS6ODTM25oo0Qn2sDkLf8ACDwPoBmidP6ToZajkWHzwFXVwztWojaNdm+CZyJAq7Rto7StFdvZt18JTM0BBlM6LI6RTGrkjU+kkjhyOV3/AMWzd74F1jGMBjGMBjGMBjGMBjGMBjGMBjGMCj67150cafTR+dqGWwGJEcYJrdKw7DuQo5O09u+YOj+EFikOrndtTqyteY/ZO9rAnaJOa45PuTZy16Zo9oLsAJJDueva+wHvQ+v/AKCdgan4V6/AmjhXdumYHfEltL5pJaUFD6lp2JO4ALYuhWU2n/ZfunGo2rpXLSO7wSOJSsrMTEQKQbVbZvBPA4A4I39NIgcyBFDtwzADca+T3PYfoMzYHxBAqKqIAqqAqgdgAKAA+AM+8YwGVGu6ZLqGKySNFCD+CFiryf78gpkX/ZSj8t/DlvjAqOodKEeimg0iLGfKlEaoAo3sjV2rksRznL9X450X/wAC/wDh5VhqBCunOmKESCRQFJph/N6r72fm67PnyYxd0L+cDk8jTRw6WPqEekmkSLRBItREryOZJWjkHmu1K6gISaI+e+bbH4oURaiJZER4ppoY/K08rCNYlVrMfdtiOtkUpJAF8AyvEnh6bUOwjeJYpYHglEiMxpz+JQGAJAJoH5/LMXTvBBhmeddQ+9htB2qTt8mKJtxa97nyY33ccg8USMCq6P4v8vUNHqNW07XIsccWn3eYtRPHInkqT+BzYsgi2FVkrX/tDg8yF4p1EIkI1G5SLjaGUo6s1ejfEeRd1X3l6PwDFFLHKjuPKKFAKoBIjCFN2TcdKfnaDwecDwBF+7jSmWQxK8bxgrDaeU1qA3l23YLbWaHe7OBB6n4sYDSa9PNGnfzEaGlLMXH+DYTdTs4UAXxuo0SRmWXxhqDKqRQCSotPLIFIIqbduqV3RVVdholTuIIpe+XK+E9PuLMjOTMJ/W7sBIDYZVLbUINdgO2fbeFNIXMh08W4kknaOSW3G/kFvVXa+e+BC8N9cm1M04byljgllgYDdvLqwZW54C+Wy8e5s9s2LMUGlRN2xFXcSzbQBuY9ya7k/JzLgMYxgMYxgMYxgMYxgMYxgMYxgMYxgMYxgMYxgMYxgMYxgMYxgMYxgMYxgMYx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REhQWFBUWGBYXFhgWGBgdGRgcFhUaGBgdFxkZHyYfGRkjGhgXIC8gJCgpLCwtGB4xNTAqNigtLCkBCQoKDgwNFA8PGiocFxgpLCkpKSkpKSwpKSkpKSkpLCwpLCkpLCwpKSkpKSksKSkpKSkpLCkpKSwpKSwpKSkpLP/AABEIAQUAwQMBIgACEQEDEQH/xAAcAAEAAgMBAQEAAAAAAAAAAAAABAUDBgcBAgj/xABBEAACAgEDAgUCAwYDBgQHAAABAgMRAAQSIQUxBhMiQVFhcTKBkQcUQlKhsSMzwWJygpKi0VOy4fAVFhc0Q3OD/8QAFQEBAQAAAAAAAAAAAAAAAAAAAAH/xAAVEQEBAAAAAAAAAAAAAAAAAAAAAf/aAAwDAQACEQMRAD8A7gTXJzyOQMAykEHkEdj9s+iMw6TT+WioDe0AX9sDNjMM+rRAS7qoHJLMAB9yc1Xqf7WOnQkgz+YR7RKX/wCoek/rgbhjOdn9uOhsAJOfrsUfny95adN/ax0+YgecYifaVSv/AFcr/XA3DGQtN1uCR/Ljmjd9u7arqTt45oHtyP1zDN4hhXVJoyx82RS6jaaIF36u1+k8YFnjGMBjGMBngOe5B6ZoTHuvbbG/TYFDgcf68k4E7GM+HmVe5A+5AwPvGYf32P8AnX9Rn0k6nswP2IwMmMYwGMYwGMYwGMYwGcV8ZTyjX68RDWyOixPG0MrhIT5YLF1HBXtxXsc7Vmk67wNqDrNRqYdYIV1IVXAiDOAqhfSxageDzXvgaRqJtAdU+t1ayardpIpwrbRGWYIlBe9luwPA9XfLttdp5dLqtM3TxoZhppJUVkT1oFPqVlUGwasfX71k137JGaRvLlVYl08cUIayweNlcF+KKlgSf97txllJ4Z1uo82bVGFZBpZoIY4ixUtKPUzMw4ugAPbA1boXjPR6bS6aDU6TzN0TMriNH3nzXUKAeb9NX9smDUdJmVfO0EkUzbiYY4pTIigkB2EVUp7ixmXwr4C1cE+gkljTbCs6yepTt3NI0ZHy1ye3asi9Z6csPUdVLrINZIkpQwvpjJtKha2PsI5HYWfn5vAqtB06CPqd6DVtpYX05kSXgjtyHEn8NobB5BGbDq+vxza3pmrUkoHmgaR12ByIxbrZ4Qkn7c5r/UvCCTa/RRLp54tM0ShlYHdHueZ6djdEn1UTdH2z46t0qZtJD054ZS2n1bRB0QndE6lty/lZ+KrA6X0Tx/Fqf3iQKU00HH7wzAK5HLUtWABR+tj5rMnTf2haWY1/ix2rOnmxOgkVQWYxkj10BdDms511rpjaU67QJFL+7MYNRaC6iV0Eu0n3o1//AD5yXoNH0hnj/dpdTPKquyW0jKm2Nv8ANtQEGBun/wBUNAWjVZWdpa2hEckbm2jdx6fseazbM5z+xTQQ/uRmRR5jOyu3c8UVH0FEcZ0bA+JWIUkDcQOBwL+lnjKHw/4kaUTHUBIfLlKfi9I+m48MeO/GbDmj+HtLA0usE4RqmfiXaQFshiN3HagT8VgWHWtVqzq44o1P7uVtmWgGJu7fupHFL7898m6fpW01/hhvcXuNfY1mm9Ni46dLyQuokijJY8xbm8ugePw8X3IAyxAA6dLM3pnWVmLH8YkEoA579iB9jgWSTs2sfSkqAse4Nt+a4ot9T+mWLdBB7v8AntA/sRmp9ZZv3uZm4P7qC30IVWP+v6ZGXSSR6RdWkrmWQrDGdwCxJuZPTfAar5PAsccYG4aktpVVjKzqWohqocE8E2fb+uWmt1wjiaWrCqW+LAF980HWJqFhmjk/AipLsfULLKNsi82FB2ld/fLPRku1TDmXTsIB8BVKsK/mog/ngbR07qayxLJwu6xRPuCRV+/Y5JfUKCAWAJ7AkWfsM5t02ZxDFqZVDQRyhStWRuO4vX0cj7kD8/Op6iQyaiN30sZZ2IaXzDKFB/wzHt9ttVgdGm6jEgJeRFCkAksBRPYGzwczI4IBBsHkEdiD8ZpGi6ck+vljlthsSUDkAlgLPyO5+Dm7QwhFCqKAAAHwB2wPvGMYDGMYHlYrI/UNZ5SF9u6rJ5qgASf7f96HOScDysAZ7jAYrGMDzbmNdKgBAVQD3AAo/ce+R+qaxo0BVdxLKDwTQvnt9OB98m4GODTqg2oqqPhQAP0GZMYwGRJ+lQuNrxRuCdxDIpBPzRHf65LxgRNT0uKTaHQHZyv0+1Z63TIi28xoWsHcVF2Ox+/1yVjAgz9FidmdktmXYxs8rRFcH6nC9FhEP7vsHlAVtNkd79+e/OTsYFXoPDOmh3eXCo38NdsSPgliTX0ybJoY222inZ+Dj8PFen44+Mz4wMI0iBSmxdp7rQo3347Z9NplNWqmu1gcfb4zJjA82i7989xjAYxjAYxjAxzQK4plDAc8gHn88x6jVABhuAIH6ccE+2SMqupanhtpAIH2ZubpeR2+ee9UeQQyDqHIjLpu+QR/bmjz9RVn7StPqLVb7kDmjR4+e2V6ou3gALQrtVE/bHTtSa4IZQfSASWr5PJ+ao1xWBb4xjAreudcTTR72DNZoAA9/qQOBk+GXcoYdiAf1F5U+L4t2jm+ihv+Vg3+mYNEk7QLIktEJ6U2KVO3iiT6rNd7H2wJMXXSdU+nMTBVXd5l8e3tXA5+cspp9tcWT7D6d/8A38kZq2n6u876ecSAQyqytEaAutrC+dzBub444A5w2+d5AHMaRnYBHQLMApLFiDxYFAc8E32wPrqvi2dN/lafeqlgGO8ghTyeB+Hsbv3AzJ0PxHqZnXfp9sZsFwG4Iv8AmPIsVde+QIPMBl0rOXDxv5R9wH4INfFAiq9/y15ddqYk04idtySyR7WJpidjDeOx/Gf0wOsZV6frytqpNLtIZFD37MDt7f8AOM0brHVptA6RT6mU+aPMdohvf0+ml3+lQW5NADiqysXxDM06amJHMkyvpoy67XY3w1XVilHxYvA6VP1srrE0u0U8ZfdfNgnivy/rltecr1uqeKLQ6qG2kKyxtZJPmMQOfc0S/wCQGewzNHpVgIYyfvTR6kK3qYhSV5+CBf1IOB1PPA2cx6wdTHtkSJtLGJotgdr2s3oNfCng1Xtm8+HfDqaRGCszs53SMxJ3N889u+BbYxjAYxjAYxjAYxjAZjliuue1+3zx/a/1zJjAo16YpYp6g+66s7Su4tuKjggj0kfPx3y008TKedu2gBtsdu3Htx9fjM9Z7gMYxgYNdBvidO+5WX9QRlN0s6mLThDBbgGvWtCySN36+13mwYwNNXw3LFHpY1TzDCXdiGVRuZgaBPNd+w+Mmz9LdZGeJlXdW9WBZea54IqrJ4rtVZsueBR+uBrml6M5Z5JDucqFGz0qvvQ9XPfnvfHaspdH4NmEKIFClJlkG5h/Ku48XzuHvm+JGB2Fe/659YGu+J+iTyPHqNK0Ymj3LUoJRlerBq+xF9swaLwvqGMEmqnR5IpGf0R0tECkHbgUea96zacYGuTeCYz5gDuoeYTgCqRv4tv0bvmXXeD4pZZJiXVpAm7aa9Uf4HX4cDj6jL7GBrUngkOkizaiaUvtFsR6djbhtFVd++bIooAZ7jAYxjAYxjAYxjAZH0OtEq7gK+lgnsDzRNHntmc5A006hS0SejvZNbvax3JFAAX7AYFhjIqyOSQDGCO45b/tny0r8+oUO5CH2+pbAmYyP5Tfzt+QX/tgwf7T/qP9BgSMZVOJgC+7gC9vuQB88gH9claLUliwu6qj9xfOBLzDBq1csFs7TR4NXZBo+/IIzNkfTaFEZmUctyf1J/uxP54EjGR5uoRp+ORF9vUyj+5zMkgIsGx8jA+sZg1msWJC78KO5q6z2TVBV3Hgcf17fb88DNi81nxE774nikCbg1M8xjjWirbto/GxFiiCK9vnIsrSL5hjby2MUpUeq+GVgP5ltI3+oa65rA2LGVnQWcxncGVdx2B/xBfYG+eO2WeAzBDqtzsm1gVqyao3dVRPxf5jM+RNXqotOrSyOsa3bM7ULoKOT78AUMCXjNZX9pGgJ/z6H8xSQL+bFaH55sccysAVIIIsUe4PuPkc98D7xjGAxjGBB6z/APby1/I39uc+4YrhVflRz+WZdTHuRlPYqR+ozB0qTdCh+lfpx+vGBmEZBXsAL+fcfH357+2fSxkcXxzxXyfvnj6hR3I+vOQF6hIFErKvltXAJ3KD2J9ifkD+uBZIlAD44wwyNJrSO0UjfUbBf23MMg62NpZAjFkTaDQIBvm7qx8f+7wJ/kNtC7vvxdj3HtX35yH0aLbJKv1B/M3f9Qf1zBotRJE7QeuZQAyklN4BNEMSRfawe/tlhpID5rybSoYAc1di/gnjAnZSarwnA5LSB5Tz/mSyMPyUtQ/TLvGBq/hXQaZNNEwijDMSLKi94ZgeTZH4Tl1pOsRybtpO1ed5UhGHuUcimA+Rxmux6cHT6mF+RFqGP/CZFk/TazDLvrkNwhFoAvEp442+YoNgEcYHms1aTwuEJPp3AlWFg9mWwLH1F/nfP1opxJAgJsyJXN8nbyefb6/+meR9Ett0sjScFdtBUoggjaPoe93wPjInSdM8YDuKCboqBu18w+v2o3tv6KfpgSOkThoIQ/qYg96JtOGP05ofmBmaHqhJJKbU8wxqxPJI4uq4Utajnv8AfI405V2mv8DMu0fyMdzH/etgePZAM+YdEu5xJKxG4kIXASmO4GhRYc+5I4wM2m6lLI7osYHlsVZmJAPNgIBZJ27SSaAv39rUZE0TAvJRsEhuPqKP9VyZgM41+0HWyTauUuSYoJEhjQEcOYVlZq+TuA3ewBGdlzl/7R/AztMdXCXqSvOCruoqAAwA9QtRRPPb2wIXgXpMUsBmkAHBO7i1Cuy0pcHaB5bEkUTfwM3LwdpXjkkDklSiGEEKDGhkktWCgDd+FjQHcCvTZ1fwvAkcMcJfZGK3FqDyjezlQgJaiXCn6KO+4gdB6VCxLysCu6ggIIbao7sD2JJJr2FXRsYFljGMBjGMDysiDpUYJPqF+wdwOfoDWTMYEKLo0KghYkF3fpF8/U85GfpspAiLqIwALA9RA/pltjA+UQAADsMxz6VXHqH5jg5mxgRtL09I7K3Z7k8nJOMYDGMYEJ+mAmXtUoAb5sCr/Sv0zPLpwyFD2Ir2v7/f3zNjArdNoJQQHlDItEALTGvZms2v0/rk5YAAR7EkkH/a5P8ArmTGB8JEBde//av7DMU3T43ADKCB2v2yRjA+I4QvYV2HHwOw+2feMYDGMYHm0fGe4xgMYxgMYxgMYxgY01ClioYEjuARY+4yN1TrMOnCmZ1TcdqAnl2PZVHuc90/TtkjSbid18HsLIJ/t7V9bz8+/tJ6q2q6lP628yCSOHTotmyJKah7G+b9ya+BhI6r0v8Aa7o5YmnbdFEJfK3NR5K7wSByFK8+/Y5uun1CyKrowZWAKspBBBFggjuM/KU9rHPpieI9UhIFfwiZDz9iB+mdn/ZPqWgn1vSmYsuncSQk/wDhyc19P4W+7NhXSsYxgMxz6hUG5jQzJkfXaISrtJI97Hf44/InAzg57nzGgUBR2AAH5Z9YDGMotX4n2a+PR7b8xN183z5h+wA8sj59Y+DgXuMpeu9fOnfTrt3edII/ryQBX/Nf/D9eLm8D3GeZ7geMwAJJoDkk+2YYtajEKrAkqGH2PY/1H65nyuXQxwf4hYgIgHqIrhVWzx3pQP8ATCLHAOan/wDNzSx+mF18x/Lj5Aai23c1/hJAcgCzQ5rNl0cwZeBt28Ffih244qq7YVnxjGAxjGAxjGAz87/tM8MCDqMskheOGcPJDKv4VkKlqJ+fM7jvtex2AzqPiXqGtgk3HUxQwuZtv+Dv2LHC0ilzdkkiqAPHz2yXp/EOk1EMaTukpYRK1xvt3uFAPqUbVZnAUmgd1YHAeidHk1U00YszSxCZBXLvtE5oHuxQvXyWGdU/Y50vVPPN1DVL5e+KOBAVKlxHQ3UfalAv3N5a6XXdP2DXLEt1F5zkufKDRelVYjazgbEKAg0wv2Bu5vGsEfmLtffFGHaOlDAVGSK3cbRIl/nt3URgbNjIfS+oGZSxikipioEgAJA7MACeDf3+ayZgMj63UlFBABJYKLNC2NCzR/tkjIHWYN0fIJAZGIW7pXBNbebr4wPYeoHdsZDuBAO31KAVLBieCBwRyO9fN5j6t1N4V3rF5i/xHeFK2QBwRz3yjfSvvQ6aOSNN4J3Bl9fkyruAb1AcoCTwTt+uZZ4PMjZYInQBCrbkKlmDIVFGi7Cm9X17m8C/YyNGePLc2ByGr65Qz6VItaNTM1hIGVXI9RuQCjXBb1EChzu+l5im6ZJGvmW+8vKHZ2kYBQ7eWKjO4R9j6fci/fM+l6bJKY2kksqspVgjUGLL5ZqW2bb6iL7/AJA4HzrVLNDPIGVBMrbZSpoBXpgAPRVdub49xkzR+Ii53vGIoP4ZZHC7vilI7H75n1ekM8SLItHepdfb0nmj7qf7H5yu6p0uZnUjzGWNnK+UUVwsgFFd3p3JTL7eluDeBfnXx7d29NtXe4VV1d32vjM4Oa7pOggzRytGxCrL/nMrPuYx7WIBK3QkH0v2s5sIGB7la482Y3ykRHH80hAN/wDACK+rfK5ZHKKPqY07yRTBlBdnjfazK4c7qtQaZSSKNcAEXgVCExu0JH4XiZW//W0a/wBUKn82Htl90Sbc89dldU/MRqT/AOYD8sqOoaSWaXdHGwDsOWFUqADcwPIJJNL3oc1ebF0vpywRhFJPJLMe7MTZJ+pwJeMYwGMYwGMYwKvrnQF1WzdI6BC59Gz1b4miO7cp42u/au/0yDB4LRDCySODFHHFbLE7MsX4LLIdrDsStWK9wCNixga3oPAkMUSwh5GQCMENsp/LdmBcBBZO8qT7gL8Xn3H4IgWN4w81Oqq/+IbYJQQk/wAyqqqG/EQoski82HGB4BnuMYDGMYDGMYDGMYDGMYDGMYDGMYDGMYDGMYDGMYDIup1RV0UKDu3ck1yq2B29/nJWYpZkX8TKPuQP74Hmjn3xo9VuVWr43AHMOp6oqSLCLeRhuCLVhQaLtZAVQfc9zwLOV/VvGWk00bM88VopOxXUsaHACg3Z7D75yrw94oXVPq5JotRPqJSrosDSIAqgqFsEelLFXfcmrJsO44Bzk/gjrkkcOqg1crMwRnjhk8wSAKDu2s3O2q4v2PA5zaIeqyuixaUpCsUKO5Zd9WDsQAkcUOT9fpgbhjK/oOvabTRSuKZkUsB2uua+mWGAyq1U8oLAX+NQtRkjaUs3V8A9z+XHfLXIMfW4Gfy1lQvbDaGF2v4hXyMJYnYyBpeuQyRtMsi+WpYM54UbfxWWqgPntmqdX/a7poW2pHLL77htVSKBBG47iDYo1z3HGFb1jKDwp4sGtVmETRFdppvcNfIND3BvJfiPrB0unecJv27fTdd2C96PzgWmMovEPiBoNH+9RqG/yzR+JCB9PkZaaLWiRI2sAuqsBfyt8YEnGYX1sY7uos7RbDuew+/0z7imVr2kNRINEGiO4Ne/0wPvKrz5tyjk/wCKwNJwUsUSfYAX7i/njabXGEsQupdWSEDdZZjSIvLMe5r4AHJJ4GfPRte0qFnAVgxBUfw+4F+5og39cofE+r2ahACGaRdgUWXUL62O1QWokKvHzll0BwtqyujyHd6lIBpQKBPdqF80fgUMKu8YxgMYxgMha4kciDzT94x/5yMm4wOX/tb1co0G393ESPKgZt6buAzgUg4BKjm/bOQdG6nLBOkkDGNweGAJ4PBHr4Ngnv8Apn6g650SLVwvBMLR67GiCDasp9mB5BzTekfsegimSWSUyqh3KmxVBINjeR3A+AB+nGBYdN/ZxGJGn1EsuomdWUs5A4ddhoD/AGeB7fTLF/BGnNf5gpAjbZGXeo7B9pG7uf1zYMYGOCBUUIgCqoAUDsABQAzJjGB4y2KznLXCZuFXT6bXCV9t71BVCu1araNws3ZG4AZ0fKnU+FtNIzO8QYuwZ+WpitVuANEChweMDRergyxz6PUSlY31qRO/CgI0butDsFLqnHvfJ5yt13ic6rQa2BhG8umZKniACzKsgTePgji6NdqzpPVfCWm1EcsbxgebRdlADEg2DfyCPfIPhHwDDoA+1mkL0CX20FHIUKBVXz+mBpmnjnn1EzxzTAJDFqAiO1ORFGY19xtstwO/x8RNHrZ5o5I2nV90LvKPMnctRB5DqI4ip/lI7e+djCAdhniwqLoAX3od/vgcph6bOYplnVnk1OlRoCtlUMIDeVXsTtTn3/PMLeGtX5Lb1eSSfTIqsqkGERkXEP5d0YIs9ye/Jzr1YrA47L4TlaOR4Y9RW6Gt0aRk0WDFI0W7VWYbz851TonRotLEIoEEa/iI5JJIFliSSW4FnJ9YwGVur1DvIYYztCgGRxVjde1Uv+MgXfsK9yKssqOodAMjs6TSQlvxGOrsLt4uxVAdwaqwQScCH0/R1JLNAicf4SM7N6tpuV2aizkvS89/K74gEqauL94ZJfMWQR7FKCIqoLeks27cv8RNiq7HM8fSdUqhE1EKoAAtac7gBwP/AMu3/pyZ07owiJkZ3mlIoySEXXfaqqAqLYBpQLoXdYFhjGMBjGMBjGMBjGfEs6rW4gWQov3J7AfXA+8ZjinVr2kHaSpr2I7j75kwGMxarUrGjSOaVFLMfgKLJ/QZ7p9QsiK6G1YBlPyGFg/pgZMYxgMYzBLrUUkMwBABI96JAHA55JAwM+M8VrAI9+c9wGMrNX4n0sUnlSTxI47hmA22LG49lsdrq8slaxY5GB7jGMBjGMBjGMBjGMBjGMBjGMBmLUQBwAeKZW4/2GDD+2ZcYEXR6JYg20sQTu5N16QOP0yi0SarVwLql1Jg81fMhjRImQKygxiUuhZ2IottKgXQ7bjs+ab1tW0EDE64xQjd5MYjiMvuVhhLA7jdKo2MQKHPfAw9Q63KVbR6x4oZRt3bL2zoQzh49/IB8toylMQx7kEE848FePtYh0Wl08qzuxeI6aTsqxsQNzhAYyI14pn7EkDtmydM0uq1jDVxzSzpBEyFmCQ6gtJzMsDlW2ONiqSSB62C7CCc1zovSpNdqimiOm0cJ3kQyxiWaN9OI4mEhdd6SMrBgVaqvmwcDufS+orPEsqgi7tT3VlNMrf7SsCD9RkvNJ8DdE1KFpX1VxGST/DSIBJNpKeZudncbiCRTCwAffN2wGRNZ04SGySOK7Aj8St2I+VGS8YFP4i1DwaNjE20qEXzG9XlqXVHla+DsQs/PHp54yp6xC8K7tLJKsm0FJJ5Hl00pNAJLuY+Xu4pxs5I5P4TadQ8UxpIYIkfUzDho4QDsv8A8VyQkX2ZgfgHORdb6a2rdpEj02j08ssejOoieQKpJk87Zt8tJwfTGzsAljau7lsDdvDfiLTNpUVWaTZGqvEw9eo1E6bnVlP+YTuJJFp6ybpbG2+FuknS6ODTM25oo0Qn2sDkLf8ACDwPoBmidP6ToZajkWHzwFXVwztWojaNdm+CZyJAq7Rto7StFdvZt18JTM0BBlM6LI6RTGrkjU+kkjhyOV3/AMWzd74F1jGMBjGMBjGMBjGMBjGMBjGMBjGMCj67150cafTR+dqGWwGJEcYJrdKw7DuQo5O09u+YOj+EFikOrndtTqyteY/ZO9rAnaJOa45PuTZy16Zo9oLsAJJDueva+wHvQ+v/AKCdgan4V6/AmjhXdumYHfEltL5pJaUFD6lp2JO4ALYuhWU2n/ZfunGo2rpXLSO7wSOJSsrMTEQKQbVbZvBPA4A4I39NIgcyBFDtwzADca+T3PYfoMzYHxBAqKqIAqqAqgdgAKAA+AM+8YwGVGu6ZLqGKySNFCD+CFiryf78gpkX/ZSj8t/DlvjAqOodKEeimg0iLGfKlEaoAo3sjV2rksRznL9X450X/wAC/wDh5VhqBCunOmKESCRQFJph/N6r72fm67PnyYxd0L+cDk8jTRw6WPqEekmkSLRBItREryOZJWjkHmu1K6gISaI+e+bbH4oURaiJZER4ppoY/K08rCNYlVrMfdtiOtkUpJAF8AyvEnh6bUOwjeJYpYHglEiMxpz+JQGAJAJoH5/LMXTvBBhmeddQ+9htB2qTt8mKJtxa97nyY33ccg8USMCq6P4v8vUNHqNW07XIsccWn3eYtRPHInkqT+BzYsgi2FVkrX/tDg8yF4p1EIkI1G5SLjaGUo6s1ejfEeRd1X3l6PwDFFLHKjuPKKFAKoBIjCFN2TcdKfnaDwecDwBF+7jSmWQxK8bxgrDaeU1qA3l23YLbWaHe7OBB6n4sYDSa9PNGnfzEaGlLMXH+DYTdTs4UAXxuo0SRmWXxhqDKqRQCSotPLIFIIqbduqV3RVVdholTuIIpe+XK+E9PuLMjOTMJ/W7sBIDYZVLbUINdgO2fbeFNIXMh08W4kknaOSW3G/kFvVXa+e+BC8N9cm1M04byljgllgYDdvLqwZW54C+Wy8e5s9s2LMUGlRN2xFXcSzbQBuY9ya7k/JzLgMYxgMYxgMYxgMYxgMYxgMYxgMYxgMYxgMYxgMYxgMYxgMYxgMYxgMYxgMYxg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barrettcreates.com/blog/postimages/biotrekker/biotrekker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280" y="1066800"/>
            <a:ext cx="3810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9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Thinking design artifact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1014413"/>
            <a:ext cx="64389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431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Talking design artifact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7569" t="40777" r="21673" b="14000"/>
          <a:stretch/>
        </p:blipFill>
        <p:spPr>
          <a:xfrm rot="10800000">
            <a:off x="2323767" y="1084716"/>
            <a:ext cx="4419601" cy="5095687"/>
          </a:xfrm>
          <a:prstGeom prst="rect">
            <a:avLst/>
          </a:prstGeom>
        </p:spPr>
      </p:pic>
    </p:spTree>
    <p:extLst>
      <p:ext uri="{BB962C8B-B14F-4D97-AF65-F5344CB8AC3E}">
        <p14:creationId xmlns:p14="http://schemas.microsoft.com/office/powerpoint/2010/main" val="89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Talking design artifact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991350" cy="462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470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lecture</a:t>
            </a:r>
          </a:p>
        </p:txBody>
      </p:sp>
      <p:sp>
        <p:nvSpPr>
          <p:cNvPr id="3" name="Content Placeholder 2"/>
          <p:cNvSpPr>
            <a:spLocks noGrp="1"/>
          </p:cNvSpPr>
          <p:nvPr>
            <p:ph sz="half" idx="1"/>
          </p:nvPr>
        </p:nvSpPr>
        <p:spPr/>
        <p:txBody>
          <a:bodyPr/>
          <a:lstStyle/>
          <a:p>
            <a:r>
              <a:rPr lang="en-US" dirty="0"/>
              <a:t>Midterm</a:t>
            </a:r>
          </a:p>
          <a:p>
            <a:endParaRPr lang="en-US" dirty="0"/>
          </a:p>
          <a:p>
            <a:r>
              <a:rPr lang="en-US" dirty="0"/>
              <a:t>Design artifacts</a:t>
            </a:r>
          </a:p>
          <a:p>
            <a:endParaRPr lang="en-US" dirty="0"/>
          </a:p>
          <a:p>
            <a:r>
              <a:rPr lang="en-US" dirty="0"/>
              <a:t>Design notations</a:t>
            </a:r>
          </a:p>
          <a:p>
            <a:endParaRPr lang="en-US" dirty="0"/>
          </a:p>
          <a:p>
            <a:r>
              <a:rPr lang="en-US" dirty="0"/>
              <a:t>Expert behaviors</a:t>
            </a:r>
          </a:p>
          <a:p>
            <a:endParaRPr lang="en-US" dirty="0"/>
          </a:p>
          <a:p>
            <a:r>
              <a:rPr lang="en-US" dirty="0"/>
              <a:t>Design studio 1 part 2</a:t>
            </a:r>
          </a:p>
        </p:txBody>
      </p:sp>
    </p:spTree>
    <p:extLst>
      <p:ext uri="{BB962C8B-B14F-4D97-AF65-F5344CB8AC3E}">
        <p14:creationId xmlns:p14="http://schemas.microsoft.com/office/powerpoint/2010/main" val="1639271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Talking design artifact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4219389" cy="268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0"/>
            <a:ext cx="3994842" cy="268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090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609600"/>
          </a:xfrm>
        </p:spPr>
        <p:txBody>
          <a:bodyPr/>
          <a:lstStyle/>
          <a:p>
            <a:r>
              <a:rPr lang="en-US" dirty="0"/>
              <a:t>Talking design artifact</a:t>
            </a:r>
          </a:p>
        </p:txBody>
      </p:sp>
      <p:sp>
        <p:nvSpPr>
          <p:cNvPr id="3" name="Content Placeholder 2"/>
          <p:cNvSpPr>
            <a:spLocks noGrp="1"/>
          </p:cNvSpPr>
          <p:nvPr>
            <p:ph sz="half" idx="1"/>
          </p:nvPr>
        </p:nvSpPr>
        <p:spPr/>
        <p:txBody>
          <a:bodyPr/>
          <a:lstStyle/>
          <a:p>
            <a:endParaRPr lang="en-US"/>
          </a:p>
        </p:txBody>
      </p:sp>
      <p:pic>
        <p:nvPicPr>
          <p:cNvPr id="4" name="Content Placeholder 3" descr="design.jpg"/>
          <p:cNvPicPr>
            <a:picLocks noChangeAspect="1"/>
          </p:cNvPicPr>
          <p:nvPr/>
        </p:nvPicPr>
        <p:blipFill>
          <a:blip r:embed="rId2" cstate="print"/>
          <a:srcRect l="-540" r="539"/>
          <a:stretch>
            <a:fillRect/>
          </a:stretch>
        </p:blipFill>
        <p:spPr>
          <a:xfrm>
            <a:off x="762000" y="838200"/>
            <a:ext cx="7620000" cy="5715000"/>
          </a:xfrm>
          <a:prstGeom prst="rect">
            <a:avLst/>
          </a:prstGeom>
        </p:spPr>
      </p:pic>
    </p:spTree>
    <p:extLst>
      <p:ext uri="{BB962C8B-B14F-4D97-AF65-F5344CB8AC3E}">
        <p14:creationId xmlns:p14="http://schemas.microsoft.com/office/powerpoint/2010/main" val="368347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Prescribing design artifact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19200"/>
            <a:ext cx="7162800" cy="477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0055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Prescribing design artifact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867400" cy="4723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68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Prescribing design artifact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45920"/>
            <a:ext cx="4648200" cy="390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670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Prescribing design artifact</a:t>
            </a:r>
          </a:p>
        </p:txBody>
      </p:sp>
      <p:pic>
        <p:nvPicPr>
          <p:cNvPr id="1026" name="Picture 2" descr="Image result for ER diagram">
            <a:extLst>
              <a:ext uri="{FF2B5EF4-FFF2-40B4-BE49-F238E27FC236}">
                <a16:creationId xmlns:a16="http://schemas.microsoft.com/office/drawing/2014/main" id="{F2ACCEB5-70BE-49B7-9BBE-7D7EC71800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33" t="12967" r="1667" b="7009"/>
          <a:stretch/>
        </p:blipFill>
        <p:spPr bwMode="auto">
          <a:xfrm>
            <a:off x="685800" y="1371600"/>
            <a:ext cx="8001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64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Abstraction</a:t>
            </a:r>
          </a:p>
        </p:txBody>
      </p:sp>
      <p:sp>
        <p:nvSpPr>
          <p:cNvPr id="3" name="Content Placeholder 2"/>
          <p:cNvSpPr>
            <a:spLocks noGrp="1"/>
          </p:cNvSpPr>
          <p:nvPr>
            <p:ph sz="half" idx="1"/>
          </p:nvPr>
        </p:nvSpPr>
        <p:spPr/>
        <p:txBody>
          <a:bodyPr/>
          <a:lstStyle/>
          <a:p>
            <a:r>
              <a:rPr lang="en-US" dirty="0"/>
              <a:t>An abstraction is formed by reducing the information content of a concept or an observable phenomenon, typically to retain only information which is relevant for a particular purpose</a:t>
            </a:r>
          </a:p>
          <a:p>
            <a:pPr lvl="1"/>
            <a:r>
              <a:rPr lang="en-US" dirty="0"/>
              <a:t>choice of what to include</a:t>
            </a:r>
          </a:p>
          <a:p>
            <a:pPr lvl="1"/>
            <a:r>
              <a:rPr lang="en-US" dirty="0"/>
              <a:t>choice of what not to include</a:t>
            </a:r>
          </a:p>
          <a:p>
            <a:pPr lvl="1"/>
            <a:endParaRPr lang="en-US" dirty="0"/>
          </a:p>
          <a:p>
            <a:r>
              <a:rPr lang="en-US" dirty="0"/>
              <a:t>Each abstraction makes some information readily available at the expense of obscuring </a:t>
            </a:r>
            <a:r>
              <a:rPr lang="en-US"/>
              <a:t>or removing other </a:t>
            </a:r>
            <a:r>
              <a:rPr lang="en-US" dirty="0"/>
              <a:t>information</a:t>
            </a:r>
          </a:p>
          <a:p>
            <a:pPr lvl="1"/>
            <a:endParaRPr lang="en-US" dirty="0"/>
          </a:p>
        </p:txBody>
      </p:sp>
    </p:spTree>
    <p:extLst>
      <p:ext uri="{BB962C8B-B14F-4D97-AF65-F5344CB8AC3E}">
        <p14:creationId xmlns:p14="http://schemas.microsoft.com/office/powerpoint/2010/main" val="3103591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Floor plan</a:t>
            </a:r>
          </a:p>
        </p:txBody>
      </p:sp>
      <p:pic>
        <p:nvPicPr>
          <p:cNvPr id="3074" name="Picture 2" descr="http://www.reindeer-design.com/images/cad_draw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04623"/>
            <a:ext cx="6667500"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71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Page layout</a:t>
            </a:r>
          </a:p>
        </p:txBody>
      </p:sp>
      <p:pic>
        <p:nvPicPr>
          <p:cNvPr id="7170" name="Picture 2" descr="http://2.bp.blogspot.com/_Ajck7kEtyo4/TKmaYRod_nI/AAAAAAAAAHI/xXgOetgwtlY/s400/me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84567"/>
            <a:ext cx="3810000"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595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Mechanical engineering diagram</a:t>
            </a:r>
          </a:p>
        </p:txBody>
      </p:sp>
      <p:pic>
        <p:nvPicPr>
          <p:cNvPr id="2050" name="Picture 2" descr="http://www.ducray.com.au/Portfolio/G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858" y="1676400"/>
            <a:ext cx="5934075" cy="3952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63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Midterm</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r>
              <a:rPr lang="en-US" dirty="0"/>
              <a:t>February 14</a:t>
            </a:r>
          </a:p>
          <a:p>
            <a:pPr marL="457200" lvl="1" indent="0">
              <a:buNone/>
            </a:pPr>
            <a:endParaRPr lang="en-US" dirty="0"/>
          </a:p>
          <a:p>
            <a:r>
              <a:rPr lang="en-US" dirty="0"/>
              <a:t>All material up to and including the lecture on February 12</a:t>
            </a:r>
          </a:p>
          <a:p>
            <a:endParaRPr lang="en-US" dirty="0"/>
          </a:p>
          <a:p>
            <a:r>
              <a:rPr lang="en-US" dirty="0"/>
              <a:t>Closed book; bring pen/pencil/eraser</a:t>
            </a:r>
          </a:p>
          <a:p>
            <a:endParaRPr lang="en-US" dirty="0"/>
          </a:p>
          <a:p>
            <a:r>
              <a:rPr lang="en-US" dirty="0"/>
              <a:t>Theory and practice</a:t>
            </a:r>
          </a:p>
        </p:txBody>
      </p:sp>
    </p:spTree>
    <p:extLst>
      <p:ext uri="{BB962C8B-B14F-4D97-AF65-F5344CB8AC3E}">
        <p14:creationId xmlns:p14="http://schemas.microsoft.com/office/powerpoint/2010/main" val="1591477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Schematic</a:t>
            </a:r>
          </a:p>
        </p:txBody>
      </p:sp>
      <p:pic>
        <p:nvPicPr>
          <p:cNvPr id="8194" name="Picture 2" descr="http://www.edrawsoft.com/images/software/electrial-drawing-softw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108" y="1416657"/>
            <a:ext cx="5715000" cy="412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936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sketch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371598"/>
            <a:ext cx="66675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992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991350" cy="462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890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diagram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10640"/>
            <a:ext cx="64389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09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 mock-up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5819775" cy="528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772400" y="3710013"/>
            <a:ext cx="1200970" cy="369332"/>
          </a:xfrm>
          <a:prstGeom prst="rect">
            <a:avLst/>
          </a:prstGeom>
          <a:noFill/>
        </p:spPr>
        <p:txBody>
          <a:bodyPr wrap="none" rtlCol="0">
            <a:spAutoFit/>
          </a:bodyPr>
          <a:lstStyle/>
          <a:p>
            <a:r>
              <a:rPr lang="en-US" i="1" dirty="0">
                <a:solidFill>
                  <a:srgbClr val="FF0000"/>
                </a:solidFill>
              </a:rPr>
              <a:t>[</a:t>
            </a:r>
            <a:r>
              <a:rPr lang="en-US" i="1" dirty="0" err="1">
                <a:solidFill>
                  <a:srgbClr val="FF0000"/>
                </a:solidFill>
              </a:rPr>
              <a:t>balsamiq</a:t>
            </a:r>
            <a:r>
              <a:rPr lang="en-US" i="1" dirty="0">
                <a:solidFill>
                  <a:srgbClr val="FF0000"/>
                </a:solidFill>
              </a:rPr>
              <a:t>]</a:t>
            </a:r>
          </a:p>
        </p:txBody>
      </p:sp>
    </p:spTree>
    <p:extLst>
      <p:ext uri="{BB962C8B-B14F-4D97-AF65-F5344CB8AC3E}">
        <p14:creationId xmlns:p14="http://schemas.microsoft.com/office/powerpoint/2010/main" val="1769644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Sequence diagram</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438900"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3312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notation</a:t>
            </a:r>
          </a:p>
        </p:txBody>
      </p:sp>
      <p:sp>
        <p:nvSpPr>
          <p:cNvPr id="3" name="Content Placeholder 2"/>
          <p:cNvSpPr>
            <a:spLocks noGrp="1"/>
          </p:cNvSpPr>
          <p:nvPr>
            <p:ph sz="half" idx="1"/>
          </p:nvPr>
        </p:nvSpPr>
        <p:spPr/>
        <p:txBody>
          <a:bodyPr>
            <a:normAutofit lnSpcReduction="10000"/>
          </a:bodyPr>
          <a:lstStyle/>
          <a:p>
            <a:r>
              <a:rPr lang="en-US" dirty="0"/>
              <a:t>A design notation offers a language for specifying certain aspects of a design artifact</a:t>
            </a:r>
          </a:p>
          <a:p>
            <a:pPr lvl="1"/>
            <a:r>
              <a:rPr lang="en-US" dirty="0"/>
              <a:t>textual and/or graphical vocabulary for specifying individual and composite elements</a:t>
            </a:r>
          </a:p>
          <a:p>
            <a:pPr lvl="1"/>
            <a:r>
              <a:rPr lang="en-US" dirty="0"/>
              <a:t>rules governing how individual elements can be combined into composite elements</a:t>
            </a:r>
          </a:p>
          <a:p>
            <a:pPr lvl="1"/>
            <a:r>
              <a:rPr lang="en-US" dirty="0"/>
              <a:t>implicit and/or explicit semantics for giving meaning </a:t>
            </a:r>
          </a:p>
          <a:p>
            <a:pPr lvl="1"/>
            <a:endParaRPr lang="en-US" dirty="0"/>
          </a:p>
          <a:p>
            <a:r>
              <a:rPr lang="en-US" dirty="0"/>
              <a:t>Each design notation is typically suited for a particular domain and a particular purpose</a:t>
            </a:r>
          </a:p>
          <a:p>
            <a:endParaRPr lang="en-US" dirty="0"/>
          </a:p>
          <a:p>
            <a:r>
              <a:rPr lang="en-US" dirty="0"/>
              <a:t>Every design notation invariably introduces abstraction</a:t>
            </a:r>
          </a:p>
          <a:p>
            <a:pPr lvl="1"/>
            <a:endParaRPr lang="en-US" dirty="0"/>
          </a:p>
        </p:txBody>
      </p:sp>
    </p:spTree>
    <p:extLst>
      <p:ext uri="{BB962C8B-B14F-4D97-AF65-F5344CB8AC3E}">
        <p14:creationId xmlns:p14="http://schemas.microsoft.com/office/powerpoint/2010/main" val="3949316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notation</a:t>
            </a:r>
          </a:p>
        </p:txBody>
      </p:sp>
      <p:pic>
        <p:nvPicPr>
          <p:cNvPr id="2050" name="Picture 2" descr="http://www.the-house-plans-guide.com/image-files/blueprint-symbol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3041261" cy="48383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bsoluteremodeling.com/images/SymbolsElectr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536131"/>
            <a:ext cx="4267200" cy="205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915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notation</a:t>
            </a:r>
          </a:p>
        </p:txBody>
      </p:sp>
      <p:pic>
        <p:nvPicPr>
          <p:cNvPr id="11268" name="Picture 4" descr="http://content.myodesie.com/images/techtransfer.com/wiki/4_Motor_Control_Fundamentals_new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1513" y="914400"/>
            <a:ext cx="4084651" cy="5282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393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notation</a:t>
            </a:r>
          </a:p>
        </p:txBody>
      </p:sp>
      <p:pic>
        <p:nvPicPr>
          <p:cNvPr id="1026" name="Picture 2" descr="http://www.conceptdraw.com/How-To-Guide/picture/Entity-relationship-diagram-symbols-Chen-notation.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82350" y="1810257"/>
            <a:ext cx="5725324" cy="4105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6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The definition of design used in Informatics 121 is:</a:t>
            </a:r>
          </a:p>
        </p:txBody>
      </p:sp>
    </p:spTree>
    <p:extLst>
      <p:ext uri="{BB962C8B-B14F-4D97-AF65-F5344CB8AC3E}">
        <p14:creationId xmlns:p14="http://schemas.microsoft.com/office/powerpoint/2010/main" val="3376112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notation</a:t>
            </a:r>
          </a:p>
        </p:txBody>
      </p:sp>
      <p:pic>
        <p:nvPicPr>
          <p:cNvPr id="2050" name="Picture 2" descr="http://www.uwgb.edu/breznayp/images/um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219200"/>
            <a:ext cx="3880662" cy="503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679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notation</a:t>
            </a:r>
          </a:p>
        </p:txBody>
      </p:sp>
      <p:pic>
        <p:nvPicPr>
          <p:cNvPr id="3074" name="Picture 2" descr="http://upload.wikimedia.org/math/6/a/e/6ae270f6bf32afdd113c866546fe0a1b.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25650" y="2510631"/>
            <a:ext cx="503872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422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09600"/>
          </a:xfrm>
        </p:spPr>
        <p:txBody>
          <a:bodyPr>
            <a:normAutofit/>
          </a:bodyPr>
          <a:lstStyle/>
          <a:p>
            <a:r>
              <a:rPr lang="en-US" dirty="0"/>
              <a:t>Considerations in choosing a design notation</a:t>
            </a:r>
          </a:p>
        </p:txBody>
      </p:sp>
      <p:sp>
        <p:nvSpPr>
          <p:cNvPr id="3" name="Content Placeholder 2"/>
          <p:cNvSpPr>
            <a:spLocks noGrp="1"/>
          </p:cNvSpPr>
          <p:nvPr>
            <p:ph sz="half" idx="1"/>
          </p:nvPr>
        </p:nvSpPr>
        <p:spPr/>
        <p:txBody>
          <a:bodyPr/>
          <a:lstStyle/>
          <a:p>
            <a:r>
              <a:rPr lang="en-US" dirty="0"/>
              <a:t>Who is the audience?</a:t>
            </a:r>
          </a:p>
          <a:p>
            <a:endParaRPr lang="en-US" dirty="0"/>
          </a:p>
          <a:p>
            <a:r>
              <a:rPr lang="en-US" dirty="0"/>
              <a:t>What is the objective?</a:t>
            </a:r>
          </a:p>
          <a:p>
            <a:endParaRPr lang="en-US" dirty="0"/>
          </a:p>
          <a:p>
            <a:r>
              <a:rPr lang="en-US" dirty="0"/>
              <a:t>What is the timeframe?</a:t>
            </a:r>
          </a:p>
        </p:txBody>
      </p:sp>
    </p:spTree>
    <p:extLst>
      <p:ext uri="{BB962C8B-B14F-4D97-AF65-F5344CB8AC3E}">
        <p14:creationId xmlns:p14="http://schemas.microsoft.com/office/powerpoint/2010/main" val="3350642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3BFD6-B2AB-4552-A9F4-6C48EF222B5B}"/>
              </a:ext>
            </a:extLst>
          </p:cNvPr>
          <p:cNvSpPr>
            <a:spLocks noGrp="1"/>
          </p:cNvSpPr>
          <p:nvPr>
            <p:ph type="title"/>
          </p:nvPr>
        </p:nvSpPr>
        <p:spPr/>
        <p:txBody>
          <a:bodyPr/>
          <a:lstStyle/>
          <a:p>
            <a:r>
              <a:rPr lang="en-US" dirty="0"/>
              <a:t>Design studio 1 part 2</a:t>
            </a:r>
          </a:p>
        </p:txBody>
      </p:sp>
      <p:sp>
        <p:nvSpPr>
          <p:cNvPr id="3" name="Content Placeholder 2">
            <a:extLst>
              <a:ext uri="{FF2B5EF4-FFF2-40B4-BE49-F238E27FC236}">
                <a16:creationId xmlns:a16="http://schemas.microsoft.com/office/drawing/2014/main" id="{7886E000-D5E0-42BB-A849-10EE974B8F19}"/>
              </a:ext>
            </a:extLst>
          </p:cNvPr>
          <p:cNvSpPr>
            <a:spLocks noGrp="1"/>
          </p:cNvSpPr>
          <p:nvPr>
            <p:ph sz="half" idx="1"/>
          </p:nvPr>
        </p:nvSpPr>
        <p:spPr/>
        <p:txBody>
          <a:bodyPr/>
          <a:lstStyle/>
          <a:p>
            <a:r>
              <a:rPr lang="en-US"/>
              <a:t>Questions?</a:t>
            </a:r>
          </a:p>
        </p:txBody>
      </p:sp>
    </p:spTree>
    <p:extLst>
      <p:ext uri="{BB962C8B-B14F-4D97-AF65-F5344CB8AC3E}">
        <p14:creationId xmlns:p14="http://schemas.microsoft.com/office/powerpoint/2010/main" val="396255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Name the four types of design that must be addressed in software design:</a:t>
            </a:r>
          </a:p>
        </p:txBody>
      </p:sp>
    </p:spTree>
    <p:extLst>
      <p:ext uri="{BB962C8B-B14F-4D97-AF65-F5344CB8AC3E}">
        <p14:creationId xmlns:p14="http://schemas.microsoft.com/office/powerpoint/2010/main" val="3324562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Why do experts prefer to work with others?</a:t>
            </a:r>
          </a:p>
        </p:txBody>
      </p:sp>
    </p:spTree>
    <p:extLst>
      <p:ext uri="{BB962C8B-B14F-4D97-AF65-F5344CB8AC3E}">
        <p14:creationId xmlns:p14="http://schemas.microsoft.com/office/powerpoint/2010/main" val="237753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Name the four types of design that must be addressed in software design:</a:t>
            </a:r>
          </a:p>
        </p:txBody>
      </p:sp>
    </p:spTree>
    <p:extLst>
      <p:ext uri="{BB962C8B-B14F-4D97-AF65-F5344CB8AC3E}">
        <p14:creationId xmlns:p14="http://schemas.microsoft.com/office/powerpoint/2010/main" val="410435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ECB3-86C9-4CF0-A94A-CF02D36D5103}"/>
              </a:ext>
            </a:extLst>
          </p:cNvPr>
          <p:cNvSpPr>
            <a:spLocks noGrp="1"/>
          </p:cNvSpPr>
          <p:nvPr>
            <p:ph type="title"/>
          </p:nvPr>
        </p:nvSpPr>
        <p:spPr/>
        <p:txBody>
          <a:bodyPr/>
          <a:lstStyle/>
          <a:p>
            <a:r>
              <a:rPr lang="en-US" dirty="0"/>
              <a:t>Sample question</a:t>
            </a:r>
          </a:p>
        </p:txBody>
      </p:sp>
      <p:sp>
        <p:nvSpPr>
          <p:cNvPr id="3" name="Content Placeholder 2">
            <a:extLst>
              <a:ext uri="{FF2B5EF4-FFF2-40B4-BE49-F238E27FC236}">
                <a16:creationId xmlns:a16="http://schemas.microsoft.com/office/drawing/2014/main" id="{38042CEA-73D4-4A09-B247-0EDF4334F537}"/>
              </a:ext>
            </a:extLst>
          </p:cNvPr>
          <p:cNvSpPr>
            <a:spLocks noGrp="1"/>
          </p:cNvSpPr>
          <p:nvPr>
            <p:ph sz="half" idx="1"/>
          </p:nvPr>
        </p:nvSpPr>
        <p:spPr/>
        <p:txBody>
          <a:bodyPr/>
          <a:lstStyle/>
          <a:p>
            <a:pPr lvl="0"/>
            <a:r>
              <a:rPr lang="en-US" dirty="0"/>
              <a:t>Suppose you are to design a new web app that allows anyone to track any flight, its departure and destination airport, where it currently is in route, and its anticipated arrival time.  List a possible goal, constraint, assumption, decision, and idea for the web app </a:t>
            </a:r>
            <a:r>
              <a:rPr lang="en-US" i="1" dirty="0"/>
              <a:t>as related to application design</a:t>
            </a:r>
            <a:r>
              <a:rPr lang="en-US" dirty="0"/>
              <a:t>:</a:t>
            </a:r>
          </a:p>
        </p:txBody>
      </p:sp>
    </p:spTree>
    <p:extLst>
      <p:ext uri="{BB962C8B-B14F-4D97-AF65-F5344CB8AC3E}">
        <p14:creationId xmlns:p14="http://schemas.microsoft.com/office/powerpoint/2010/main" val="1488079054"/>
      </p:ext>
    </p:extLst>
  </p:cSld>
  <p:clrMapOvr>
    <a:masterClrMapping/>
  </p:clrMapOvr>
</p:sld>
</file>

<file path=ppt/theme/theme1.xml><?xml version="1.0" encoding="utf-8"?>
<a:theme xmlns:a="http://schemas.openxmlformats.org/drawingml/2006/main" name="SDC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SDCL</Template>
  <TotalTime>4651</TotalTime>
  <Words>573</Words>
  <Application>Microsoft Office PowerPoint</Application>
  <PresentationFormat>On-screen Show (4:3)</PresentationFormat>
  <Paragraphs>124</Paragraphs>
  <Slides>53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SDCL</vt:lpstr>
      <vt:lpstr>Informatics 121 Software Design I</vt:lpstr>
      <vt:lpstr>Discussion</vt:lpstr>
      <vt:lpstr>Today’s lecture</vt:lpstr>
      <vt:lpstr>Midterm</vt:lpstr>
      <vt:lpstr>Sample question</vt:lpstr>
      <vt:lpstr>Sample question</vt:lpstr>
      <vt:lpstr>Sample question</vt:lpstr>
      <vt:lpstr>Sample question</vt:lpstr>
      <vt:lpstr>Sample question</vt:lpstr>
      <vt:lpstr>Sample question</vt:lpstr>
      <vt:lpstr>Sample question</vt:lpstr>
      <vt:lpstr>Sample question</vt:lpstr>
      <vt:lpstr>Questions?</vt:lpstr>
      <vt:lpstr>Design</vt:lpstr>
      <vt:lpstr>A design artifact</vt:lpstr>
      <vt:lpstr>Example</vt:lpstr>
      <vt:lpstr>Example</vt:lpstr>
      <vt:lpstr>Example</vt:lpstr>
      <vt:lpstr>Example</vt:lpstr>
      <vt:lpstr>Example</vt:lpstr>
      <vt:lpstr>Example</vt:lpstr>
      <vt:lpstr>Example</vt:lpstr>
      <vt:lpstr>Purpose of design artifacts</vt:lpstr>
      <vt:lpstr>Thinking design artifact</vt:lpstr>
      <vt:lpstr>Thinking design artifact</vt:lpstr>
      <vt:lpstr>Thinking design artifact</vt:lpstr>
      <vt:lpstr>Thinking design artifact</vt:lpstr>
      <vt:lpstr>Talking design artifact</vt:lpstr>
      <vt:lpstr>Talking design artifact</vt:lpstr>
      <vt:lpstr>Talking design artifact</vt:lpstr>
      <vt:lpstr>Talking design artifact</vt:lpstr>
      <vt:lpstr>Prescribing design artifact</vt:lpstr>
      <vt:lpstr>Prescribing design artifact</vt:lpstr>
      <vt:lpstr>Prescribing design artifact</vt:lpstr>
      <vt:lpstr>Prescribing design artifact</vt:lpstr>
      <vt:lpstr>Abstraction</vt:lpstr>
      <vt:lpstr>Floor plan</vt:lpstr>
      <vt:lpstr>Page layout</vt:lpstr>
      <vt:lpstr>Mechanical engineering diagram</vt:lpstr>
      <vt:lpstr>Schematic</vt:lpstr>
      <vt:lpstr>Product sketch</vt:lpstr>
      <vt:lpstr>Model</vt:lpstr>
      <vt:lpstr>Class diagram</vt:lpstr>
      <vt:lpstr>User interface mock-up</vt:lpstr>
      <vt:lpstr>Sequence diagram</vt:lpstr>
      <vt:lpstr>Design notation</vt:lpstr>
      <vt:lpstr>Example notation</vt:lpstr>
      <vt:lpstr>Example notation</vt:lpstr>
      <vt:lpstr>Example notation</vt:lpstr>
      <vt:lpstr>Example notation</vt:lpstr>
      <vt:lpstr>Example notation</vt:lpstr>
      <vt:lpstr>Considerations in choosing a design notation</vt:lpstr>
      <vt:lpstr>Design studio 1 part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van der Hoek</dc:creator>
  <cp:lastModifiedBy>Andre van der Hoek</cp:lastModifiedBy>
  <cp:revision>707</cp:revision>
  <cp:lastPrinted>2013-07-05T19:57:41Z</cp:lastPrinted>
  <dcterms:created xsi:type="dcterms:W3CDTF">2011-04-22T07:09:34Z</dcterms:created>
  <dcterms:modified xsi:type="dcterms:W3CDTF">2019-01-30T20:15:53Z</dcterms:modified>
</cp:coreProperties>
</file>