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82" r:id="rId2"/>
    <p:sldId id="383" r:id="rId3"/>
    <p:sldId id="391" r:id="rId4"/>
    <p:sldId id="303" r:id="rId5"/>
    <p:sldId id="304" r:id="rId6"/>
    <p:sldId id="305" r:id="rId7"/>
    <p:sldId id="306" r:id="rId8"/>
    <p:sldId id="307" r:id="rId9"/>
    <p:sldId id="308" r:id="rId10"/>
    <p:sldId id="312" r:id="rId11"/>
    <p:sldId id="311" r:id="rId12"/>
    <p:sldId id="333" r:id="rId13"/>
    <p:sldId id="334" r:id="rId14"/>
    <p:sldId id="309" r:id="rId15"/>
    <p:sldId id="310" r:id="rId16"/>
    <p:sldId id="313" r:id="rId17"/>
    <p:sldId id="332" r:id="rId18"/>
    <p:sldId id="418" r:id="rId19"/>
    <p:sldId id="419" r:id="rId20"/>
    <p:sldId id="420" r:id="rId21"/>
    <p:sldId id="421" r:id="rId22"/>
    <p:sldId id="422" r:id="rId23"/>
    <p:sldId id="423" r:id="rId24"/>
    <p:sldId id="424" r:id="rId25"/>
    <p:sldId id="425" r:id="rId26"/>
    <p:sldId id="412" r:id="rId27"/>
    <p:sldId id="426" r:id="rId28"/>
    <p:sldId id="414" r:id="rId29"/>
    <p:sldId id="417" r:id="rId30"/>
    <p:sldId id="416" r:id="rId31"/>
    <p:sldId id="415" r:id="rId32"/>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F322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96" autoAdjust="0"/>
    <p:restoredTop sz="94660"/>
  </p:normalViewPr>
  <p:slideViewPr>
    <p:cSldViewPr>
      <p:cViewPr varScale="1">
        <p:scale>
          <a:sx n="123" d="100"/>
          <a:sy n="123" d="100"/>
        </p:scale>
        <p:origin x="85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8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5B0BEA7C-53CD-49C3-9B68-5450764851B2}" type="datetimeFigureOut">
              <a:rPr lang="en-US" smtClean="0"/>
              <a:t>2/2/2019</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9DF206C4-DED1-4B7A-8149-9D939A7066EC}" type="slidenum">
              <a:rPr lang="en-US" smtClean="0"/>
              <a:t>‹#›</a:t>
            </a:fld>
            <a:endParaRPr lang="en-US"/>
          </a:p>
        </p:txBody>
      </p:sp>
    </p:spTree>
    <p:extLst>
      <p:ext uri="{BB962C8B-B14F-4D97-AF65-F5344CB8AC3E}">
        <p14:creationId xmlns:p14="http://schemas.microsoft.com/office/powerpoint/2010/main" val="1554557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6FED7520-BF41-4E54-97AD-8EA3ED10F785}" type="datetimeFigureOut">
              <a:rPr lang="en-US" smtClean="0"/>
              <a:t>2/2/2019</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 style</a:t>
            </a:r>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a:solidFill>
                  <a:srgbClr val="F32200"/>
                </a:solidFill>
              </a:rPr>
              <a:t>Department of Informatics, UC Irvine</a:t>
            </a: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a:solidFill>
                  <a:srgbClr val="F32200"/>
                </a:solidFill>
              </a:rPr>
              <a:t>SDCL</a:t>
            </a: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a:solidFill>
                  <a:srgbClr val="4C4C4C"/>
                </a:solidFill>
              </a:rPr>
              <a:t>Collaboration</a:t>
            </a:r>
            <a:r>
              <a:rPr lang="en-US" sz="900" b="1" dirty="0"/>
              <a:t> </a:t>
            </a:r>
            <a:r>
              <a:rPr lang="en-US" sz="900" b="1" dirty="0">
                <a:solidFill>
                  <a:srgbClr val="4C4C4C"/>
                </a:solidFill>
              </a:rPr>
              <a:t>Laboratory</a:t>
            </a: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a:solidFill>
                  <a:srgbClr val="4C4C4C"/>
                </a:solidFill>
              </a:rPr>
              <a:t>Software Design and</a:t>
            </a: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a:solidFill>
                  <a:srgbClr val="F32200"/>
                </a:solidFill>
              </a:rPr>
              <a:t>sdcl.ics.uci.edu</a:t>
            </a:r>
            <a:r>
              <a:rPr lang="en-US" sz="900" b="1" baseline="0" dirty="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Informatics 121</a:t>
            </a:r>
            <a:br>
              <a:rPr lang="en-US" dirty="0"/>
            </a:br>
            <a:r>
              <a:rPr lang="en-US" dirty="0"/>
              <a:t>Software Design I</a:t>
            </a:r>
          </a:p>
        </p:txBody>
      </p:sp>
      <p:sp>
        <p:nvSpPr>
          <p:cNvPr id="3" name="Subtitle 2"/>
          <p:cNvSpPr>
            <a:spLocks noGrp="1"/>
          </p:cNvSpPr>
          <p:nvPr>
            <p:ph type="subTitle" idx="1"/>
          </p:nvPr>
        </p:nvSpPr>
        <p:spPr/>
        <p:txBody>
          <a:bodyPr>
            <a:normAutofit/>
          </a:bodyPr>
          <a:lstStyle/>
          <a:p>
            <a:r>
              <a:rPr lang="en-US" dirty="0"/>
              <a:t>Lecture 9</a:t>
            </a:r>
            <a:br>
              <a:rPr lang="en-US" dirty="0"/>
            </a:br>
            <a:endParaRPr lang="en-US" dirty="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275924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39C7-C167-4810-94C1-25F0B24162ED}"/>
              </a:ext>
            </a:extLst>
          </p:cNvPr>
          <p:cNvSpPr>
            <a:spLocks noGrp="1"/>
          </p:cNvSpPr>
          <p:nvPr>
            <p:ph type="title"/>
          </p:nvPr>
        </p:nvSpPr>
        <p:spPr>
          <a:xfrm>
            <a:off x="0" y="0"/>
            <a:ext cx="8839200" cy="609600"/>
          </a:xfrm>
        </p:spPr>
        <p:txBody>
          <a:bodyPr>
            <a:normAutofit/>
          </a:bodyPr>
          <a:lstStyle/>
          <a:p>
            <a:r>
              <a:rPr lang="en-US" dirty="0"/>
              <a:t>If you had more time, what would you have done?</a:t>
            </a:r>
          </a:p>
        </p:txBody>
      </p:sp>
      <p:sp>
        <p:nvSpPr>
          <p:cNvPr id="3" name="Content Placeholder 2">
            <a:extLst>
              <a:ext uri="{FF2B5EF4-FFF2-40B4-BE49-F238E27FC236}">
                <a16:creationId xmlns:a16="http://schemas.microsoft.com/office/drawing/2014/main" id="{512EBF3B-5BFF-4283-930D-5E79040A012F}"/>
              </a:ext>
            </a:extLst>
          </p:cNvPr>
          <p:cNvSpPr>
            <a:spLocks noGrp="1"/>
          </p:cNvSpPr>
          <p:nvPr>
            <p:ph sz="half" idx="1"/>
          </p:nvPr>
        </p:nvSpPr>
        <p:spPr/>
        <p:txBody>
          <a:bodyPr/>
          <a:lstStyle/>
          <a:p>
            <a:r>
              <a:rPr lang="en-US" dirty="0"/>
              <a:t>Why?</a:t>
            </a:r>
          </a:p>
        </p:txBody>
      </p:sp>
    </p:spTree>
    <p:extLst>
      <p:ext uri="{BB962C8B-B14F-4D97-AF65-F5344CB8AC3E}">
        <p14:creationId xmlns:p14="http://schemas.microsoft.com/office/powerpoint/2010/main" val="121626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09600"/>
          </a:xfrm>
        </p:spPr>
        <p:txBody>
          <a:bodyPr>
            <a:noAutofit/>
          </a:bodyPr>
          <a:lstStyle/>
          <a:p>
            <a:r>
              <a:rPr lang="en-US" dirty="0"/>
              <a:t>How much did you feel you were engaging in...</a:t>
            </a:r>
          </a:p>
        </p:txBody>
      </p:sp>
      <p:sp>
        <p:nvSpPr>
          <p:cNvPr id="3" name="Content Placeholder 2"/>
          <p:cNvSpPr>
            <a:spLocks noGrp="1"/>
          </p:cNvSpPr>
          <p:nvPr>
            <p:ph sz="half" idx="1"/>
          </p:nvPr>
        </p:nvSpPr>
        <p:spPr/>
        <p:txBody>
          <a:bodyPr>
            <a:normAutofit/>
          </a:bodyPr>
          <a:lstStyle/>
          <a:p>
            <a:r>
              <a:rPr lang="en-US" dirty="0"/>
              <a:t>...predicting the future, with incomplete information and thus uncertainty?</a:t>
            </a:r>
          </a:p>
          <a:p>
            <a:endParaRPr lang="en-US" dirty="0"/>
          </a:p>
          <a:p>
            <a:r>
              <a:rPr lang="en-US" dirty="0"/>
              <a:t>...making tradeoffs, across the different needs and anticipated experiences of the audience and other stakeholders?</a:t>
            </a:r>
          </a:p>
          <a:p>
            <a:endParaRPr lang="en-US" dirty="0"/>
          </a:p>
          <a:p>
            <a:r>
              <a:rPr lang="en-US" dirty="0"/>
              <a:t>...marrying technical and social perspectives, in engineering software to engender new people behavior?</a:t>
            </a:r>
          </a:p>
          <a:p>
            <a:endParaRPr lang="en-US" dirty="0"/>
          </a:p>
          <a:p>
            <a:endParaRPr lang="en-US" dirty="0"/>
          </a:p>
          <a:p>
            <a:endParaRPr lang="en-US" dirty="0"/>
          </a:p>
        </p:txBody>
      </p:sp>
    </p:spTree>
    <p:extLst>
      <p:ext uri="{BB962C8B-B14F-4D97-AF65-F5344CB8AC3E}">
        <p14:creationId xmlns:p14="http://schemas.microsoft.com/office/powerpoint/2010/main" val="193017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09600"/>
          </a:xfrm>
        </p:spPr>
        <p:txBody>
          <a:bodyPr>
            <a:noAutofit/>
          </a:bodyPr>
          <a:lstStyle/>
          <a:p>
            <a:r>
              <a:rPr lang="en-US" dirty="0"/>
              <a:t>How much did you feel you were engaging in...</a:t>
            </a:r>
          </a:p>
        </p:txBody>
      </p:sp>
      <p:sp>
        <p:nvSpPr>
          <p:cNvPr id="3" name="Content Placeholder 2"/>
          <p:cNvSpPr>
            <a:spLocks noGrp="1"/>
          </p:cNvSpPr>
          <p:nvPr>
            <p:ph sz="half" idx="1"/>
          </p:nvPr>
        </p:nvSpPr>
        <p:spPr/>
        <p:txBody>
          <a:bodyPr>
            <a:normAutofit/>
          </a:bodyPr>
          <a:lstStyle/>
          <a:p>
            <a:r>
              <a:rPr lang="en-US" dirty="0"/>
              <a:t>...facing unique problems, even if you have seen them before?</a:t>
            </a:r>
          </a:p>
          <a:p>
            <a:endParaRPr lang="en-US" dirty="0"/>
          </a:p>
          <a:p>
            <a:r>
              <a:rPr lang="en-US" dirty="0"/>
              <a:t>...knowing when to stop, for no design is ever perfect?</a:t>
            </a:r>
          </a:p>
          <a:p>
            <a:endParaRPr lang="en-US" dirty="0"/>
          </a:p>
          <a:p>
            <a:r>
              <a:rPr lang="en-US" dirty="0"/>
              <a:t>...accommodating change, as everything you know now may be different sooner or later?</a:t>
            </a:r>
          </a:p>
          <a:p>
            <a:endParaRPr lang="en-US" dirty="0"/>
          </a:p>
          <a:p>
            <a:endParaRPr lang="en-US" dirty="0"/>
          </a:p>
        </p:txBody>
      </p:sp>
    </p:spTree>
    <p:extLst>
      <p:ext uri="{BB962C8B-B14F-4D97-AF65-F5344CB8AC3E}">
        <p14:creationId xmlns:p14="http://schemas.microsoft.com/office/powerpoint/2010/main" val="310458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09600"/>
          </a:xfrm>
        </p:spPr>
        <p:txBody>
          <a:bodyPr>
            <a:noAutofit/>
          </a:bodyPr>
          <a:lstStyle/>
          <a:p>
            <a:r>
              <a:rPr lang="en-US" dirty="0"/>
              <a:t>How much did you feel you were engaging in...</a:t>
            </a:r>
          </a:p>
        </p:txBody>
      </p:sp>
      <p:sp>
        <p:nvSpPr>
          <p:cNvPr id="3" name="Content Placeholder 2"/>
          <p:cNvSpPr>
            <a:spLocks noGrp="1"/>
          </p:cNvSpPr>
          <p:nvPr>
            <p:ph sz="half" idx="1"/>
          </p:nvPr>
        </p:nvSpPr>
        <p:spPr/>
        <p:txBody>
          <a:bodyPr>
            <a:normAutofit/>
          </a:bodyPr>
          <a:lstStyle/>
          <a:p>
            <a:r>
              <a:rPr lang="en-US" dirty="0">
                <a:solidFill>
                  <a:srgbClr val="FF0000"/>
                </a:solidFill>
              </a:rPr>
              <a:t>…it’s work!</a:t>
            </a:r>
          </a:p>
          <a:p>
            <a:endParaRPr lang="en-US" dirty="0"/>
          </a:p>
          <a:p>
            <a:endParaRPr lang="en-US" dirty="0"/>
          </a:p>
        </p:txBody>
      </p:sp>
    </p:spTree>
    <p:extLst>
      <p:ext uri="{BB962C8B-B14F-4D97-AF65-F5344CB8AC3E}">
        <p14:creationId xmlns:p14="http://schemas.microsoft.com/office/powerpoint/2010/main" val="128268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5245-0443-446D-ADDF-41C3945FCA44}"/>
              </a:ext>
            </a:extLst>
          </p:cNvPr>
          <p:cNvSpPr>
            <a:spLocks noGrp="1"/>
          </p:cNvSpPr>
          <p:nvPr>
            <p:ph type="title"/>
          </p:nvPr>
        </p:nvSpPr>
        <p:spPr/>
        <p:txBody>
          <a:bodyPr/>
          <a:lstStyle/>
          <a:p>
            <a:r>
              <a:rPr lang="en-US" dirty="0"/>
              <a:t>Did you keep this in mind?</a:t>
            </a:r>
          </a:p>
        </p:txBody>
      </p:sp>
      <p:grpSp>
        <p:nvGrpSpPr>
          <p:cNvPr id="4" name="Group 3">
            <a:extLst>
              <a:ext uri="{FF2B5EF4-FFF2-40B4-BE49-F238E27FC236}">
                <a16:creationId xmlns:a16="http://schemas.microsoft.com/office/drawing/2014/main" id="{27878AC4-BDEE-41D1-98D4-A9340D6F6D96}"/>
              </a:ext>
            </a:extLst>
          </p:cNvPr>
          <p:cNvGrpSpPr/>
          <p:nvPr/>
        </p:nvGrpSpPr>
        <p:grpSpPr>
          <a:xfrm>
            <a:off x="555265" y="2286000"/>
            <a:ext cx="8078195" cy="2438401"/>
            <a:chOff x="569181" y="2438397"/>
            <a:chExt cx="8078195" cy="2438401"/>
          </a:xfrm>
        </p:grpSpPr>
        <p:sp>
          <p:nvSpPr>
            <p:cNvPr id="5" name="Rectangle 4">
              <a:extLst>
                <a:ext uri="{FF2B5EF4-FFF2-40B4-BE49-F238E27FC236}">
                  <a16:creationId xmlns:a16="http://schemas.microsoft.com/office/drawing/2014/main" id="{9C054937-1C2D-43BF-98E2-953A1E84ADFF}"/>
                </a:ext>
              </a:extLst>
            </p:cNvPr>
            <p:cNvSpPr/>
            <p:nvPr/>
          </p:nvSpPr>
          <p:spPr>
            <a:xfrm>
              <a:off x="569181" y="2438397"/>
              <a:ext cx="5194855" cy="2438401"/>
            </a:xfrm>
            <a:prstGeom prst="rect">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6" name="Straight Arrow Connector 5">
              <a:extLst>
                <a:ext uri="{FF2B5EF4-FFF2-40B4-BE49-F238E27FC236}">
                  <a16:creationId xmlns:a16="http://schemas.microsoft.com/office/drawing/2014/main" id="{78FF390B-D671-42BF-BBA6-584FD5B92DBE}"/>
                </a:ext>
              </a:extLst>
            </p:cNvPr>
            <p:cNvCxnSpPr>
              <a:stCxn id="9" idx="1"/>
              <a:endCxn id="11" idx="3"/>
            </p:cNvCxnSpPr>
            <p:nvPr/>
          </p:nvCxnSpPr>
          <p:spPr>
            <a:xfrm flipH="1">
              <a:off x="2752973" y="2810501"/>
              <a:ext cx="827270" cy="84709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A3ABAC2-D6C8-412C-A921-D49F8D10578E}"/>
                </a:ext>
              </a:extLst>
            </p:cNvPr>
            <p:cNvCxnSpPr>
              <a:stCxn id="12" idx="1"/>
              <a:endCxn id="14" idx="3"/>
            </p:cNvCxnSpPr>
            <p:nvPr/>
          </p:nvCxnSpPr>
          <p:spPr>
            <a:xfrm flipH="1">
              <a:off x="2752973" y="3657597"/>
              <a:ext cx="827270" cy="84709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A39616-25C7-4D41-867A-BA0A211A4F14}"/>
                </a:ext>
              </a:extLst>
            </p:cNvPr>
            <p:cNvSpPr txBox="1"/>
            <p:nvPr/>
          </p:nvSpPr>
          <p:spPr>
            <a:xfrm>
              <a:off x="717772"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designer</a:t>
              </a:r>
            </a:p>
          </p:txBody>
        </p:sp>
        <p:sp>
          <p:nvSpPr>
            <p:cNvPr id="9" name="TextBox 8">
              <a:extLst>
                <a:ext uri="{FF2B5EF4-FFF2-40B4-BE49-F238E27FC236}">
                  <a16:creationId xmlns:a16="http://schemas.microsoft.com/office/drawing/2014/main" id="{B1F59D4E-638D-438C-982B-2DAD07ED8285}"/>
                </a:ext>
              </a:extLst>
            </p:cNvPr>
            <p:cNvSpPr txBox="1"/>
            <p:nvPr/>
          </p:nvSpPr>
          <p:spPr>
            <a:xfrm>
              <a:off x="3580243"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plan</a:t>
              </a:r>
            </a:p>
          </p:txBody>
        </p:sp>
        <p:cxnSp>
          <p:nvCxnSpPr>
            <p:cNvPr id="10" name="Straight Arrow Connector 9">
              <a:extLst>
                <a:ext uri="{FF2B5EF4-FFF2-40B4-BE49-F238E27FC236}">
                  <a16:creationId xmlns:a16="http://schemas.microsoft.com/office/drawing/2014/main" id="{BDF1767E-C643-426F-AF1C-DB29D531FFA6}"/>
                </a:ext>
              </a:extLst>
            </p:cNvPr>
            <p:cNvCxnSpPr>
              <a:stCxn id="8" idx="3"/>
              <a:endCxn id="9" idx="1"/>
            </p:cNvCxnSpPr>
            <p:nvPr/>
          </p:nvCxnSpPr>
          <p:spPr>
            <a:xfrm>
              <a:off x="2752973" y="2810501"/>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D65108-F5D7-4340-97E2-93987C7E808C}"/>
                </a:ext>
              </a:extLst>
            </p:cNvPr>
            <p:cNvSpPr txBox="1"/>
            <p:nvPr/>
          </p:nvSpPr>
          <p:spPr>
            <a:xfrm>
              <a:off x="717772"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maker</a:t>
              </a:r>
            </a:p>
          </p:txBody>
        </p:sp>
        <p:sp>
          <p:nvSpPr>
            <p:cNvPr id="12" name="TextBox 11">
              <a:extLst>
                <a:ext uri="{FF2B5EF4-FFF2-40B4-BE49-F238E27FC236}">
                  <a16:creationId xmlns:a16="http://schemas.microsoft.com/office/drawing/2014/main" id="{EC840E55-982B-4065-9227-83CA6300FC01}"/>
                </a:ext>
              </a:extLst>
            </p:cNvPr>
            <p:cNvSpPr txBox="1"/>
            <p:nvPr/>
          </p:nvSpPr>
          <p:spPr>
            <a:xfrm>
              <a:off x="3580243"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change in the world</a:t>
              </a:r>
            </a:p>
          </p:txBody>
        </p:sp>
        <p:cxnSp>
          <p:nvCxnSpPr>
            <p:cNvPr id="13" name="Straight Arrow Connector 12">
              <a:extLst>
                <a:ext uri="{FF2B5EF4-FFF2-40B4-BE49-F238E27FC236}">
                  <a16:creationId xmlns:a16="http://schemas.microsoft.com/office/drawing/2014/main" id="{C44FCE55-809F-4458-AB31-4B0279382750}"/>
                </a:ext>
              </a:extLst>
            </p:cNvPr>
            <p:cNvCxnSpPr>
              <a:stCxn id="11" idx="3"/>
              <a:endCxn id="12" idx="1"/>
            </p:cNvCxnSpPr>
            <p:nvPr/>
          </p:nvCxnSpPr>
          <p:spPr>
            <a:xfrm>
              <a:off x="2752973" y="3657597"/>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C5C151F-395A-49BD-8B5E-89AADD64AD8B}"/>
                </a:ext>
              </a:extLst>
            </p:cNvPr>
            <p:cNvSpPr txBox="1"/>
            <p:nvPr/>
          </p:nvSpPr>
          <p:spPr>
            <a:xfrm>
              <a:off x="717772"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audience</a:t>
              </a:r>
            </a:p>
          </p:txBody>
        </p:sp>
        <p:sp>
          <p:nvSpPr>
            <p:cNvPr id="15" name="TextBox 14">
              <a:extLst>
                <a:ext uri="{FF2B5EF4-FFF2-40B4-BE49-F238E27FC236}">
                  <a16:creationId xmlns:a16="http://schemas.microsoft.com/office/drawing/2014/main" id="{482FD2B2-97DD-42FD-AD99-279F705F63BD}"/>
                </a:ext>
              </a:extLst>
            </p:cNvPr>
            <p:cNvSpPr txBox="1"/>
            <p:nvPr/>
          </p:nvSpPr>
          <p:spPr>
            <a:xfrm>
              <a:off x="3580243"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experiences</a:t>
              </a:r>
            </a:p>
          </p:txBody>
        </p:sp>
        <p:cxnSp>
          <p:nvCxnSpPr>
            <p:cNvPr id="16" name="Straight Arrow Connector 15">
              <a:extLst>
                <a:ext uri="{FF2B5EF4-FFF2-40B4-BE49-F238E27FC236}">
                  <a16:creationId xmlns:a16="http://schemas.microsoft.com/office/drawing/2014/main" id="{E9B127B6-B396-4C5D-9467-847A08C59565}"/>
                </a:ext>
              </a:extLst>
            </p:cNvPr>
            <p:cNvCxnSpPr>
              <a:stCxn id="14" idx="3"/>
              <a:endCxn id="15" idx="1"/>
            </p:cNvCxnSpPr>
            <p:nvPr/>
          </p:nvCxnSpPr>
          <p:spPr>
            <a:xfrm>
              <a:off x="2752973" y="4504694"/>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51244A-6F8B-4274-9FE9-03A9A11189B2}"/>
                </a:ext>
              </a:extLst>
            </p:cNvPr>
            <p:cNvSpPr txBox="1"/>
            <p:nvPr/>
          </p:nvSpPr>
          <p:spPr>
            <a:xfrm>
              <a:off x="6612175" y="3488321"/>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other stakeholders</a:t>
              </a:r>
            </a:p>
          </p:txBody>
        </p:sp>
        <p:cxnSp>
          <p:nvCxnSpPr>
            <p:cNvPr id="18" name="Straight Arrow Connector 17">
              <a:extLst>
                <a:ext uri="{FF2B5EF4-FFF2-40B4-BE49-F238E27FC236}">
                  <a16:creationId xmlns:a16="http://schemas.microsoft.com/office/drawing/2014/main" id="{45C1406D-44B3-4906-A622-F534B326B868}"/>
                </a:ext>
              </a:extLst>
            </p:cNvPr>
            <p:cNvCxnSpPr>
              <a:stCxn id="5" idx="3"/>
              <a:endCxn id="17" idx="1"/>
            </p:cNvCxnSpPr>
            <p:nvPr/>
          </p:nvCxnSpPr>
          <p:spPr>
            <a:xfrm>
              <a:off x="5764036" y="3657598"/>
              <a:ext cx="848139" cy="0"/>
            </a:xfrm>
            <a:prstGeom prst="straightConnector1">
              <a:avLst/>
            </a:prstGeom>
            <a:ln w="12700">
              <a:solidFill>
                <a:srgbClr val="4C4C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061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keep this in mind?</a:t>
            </a:r>
          </a:p>
        </p:txBody>
      </p:sp>
      <p:sp>
        <p:nvSpPr>
          <p:cNvPr id="5" name="TextBox 4"/>
          <p:cNvSpPr txBox="1"/>
          <p:nvPr/>
        </p:nvSpPr>
        <p:spPr>
          <a:xfrm>
            <a:off x="1371600" y="378231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analyze</a:t>
            </a:r>
          </a:p>
        </p:txBody>
      </p:sp>
      <p:sp>
        <p:nvSpPr>
          <p:cNvPr id="6" name="TextBox 5"/>
          <p:cNvSpPr txBox="1"/>
          <p:nvPr/>
        </p:nvSpPr>
        <p:spPr>
          <a:xfrm>
            <a:off x="5638800" y="378231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evaluate</a:t>
            </a:r>
          </a:p>
        </p:txBody>
      </p:sp>
      <p:sp>
        <p:nvSpPr>
          <p:cNvPr id="7" name="TextBox 6"/>
          <p:cNvSpPr txBox="1"/>
          <p:nvPr/>
        </p:nvSpPr>
        <p:spPr>
          <a:xfrm>
            <a:off x="3505200" y="195351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synthesize</a:t>
            </a:r>
          </a:p>
        </p:txBody>
      </p:sp>
      <p:cxnSp>
        <p:nvCxnSpPr>
          <p:cNvPr id="13" name="Elbow Connector 12"/>
          <p:cNvCxnSpPr>
            <a:stCxn id="5" idx="0"/>
            <a:endCxn id="7" idx="1"/>
          </p:cNvCxnSpPr>
          <p:nvPr/>
        </p:nvCxnSpPr>
        <p:spPr>
          <a:xfrm rot="5400000" flipH="1" flipV="1">
            <a:off x="2117439" y="2394550"/>
            <a:ext cx="1659523" cy="1115999"/>
          </a:xfrm>
          <a:prstGeom prst="bentConnector2">
            <a:avLst/>
          </a:prstGeom>
          <a:ln w="1905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3"/>
            <a:endCxn id="6" idx="0"/>
          </p:cNvCxnSpPr>
          <p:nvPr/>
        </p:nvCxnSpPr>
        <p:spPr>
          <a:xfrm>
            <a:off x="5540401" y="2122787"/>
            <a:ext cx="1116000" cy="1659523"/>
          </a:xfrm>
          <a:prstGeom prst="bentConnector2">
            <a:avLst/>
          </a:prstGeom>
          <a:ln w="1905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a:endCxn id="5" idx="2"/>
          </p:cNvCxnSpPr>
          <p:nvPr/>
        </p:nvCxnSpPr>
        <p:spPr>
          <a:xfrm rot="5400000">
            <a:off x="4522801" y="1987264"/>
            <a:ext cx="12700" cy="4267200"/>
          </a:xfrm>
          <a:prstGeom prst="bentConnector3">
            <a:avLst>
              <a:gd name="adj1" fmla="val 7434780"/>
            </a:avLst>
          </a:prstGeom>
          <a:ln w="1905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39932" y="2666399"/>
            <a:ext cx="1946469" cy="1947070"/>
            <a:chOff x="3539932" y="2666399"/>
            <a:chExt cx="1946469" cy="1947070"/>
          </a:xfrm>
        </p:grpSpPr>
        <p:sp>
          <p:nvSpPr>
            <p:cNvPr id="21" name="Arc 20"/>
            <p:cNvSpPr/>
            <p:nvPr/>
          </p:nvSpPr>
          <p:spPr>
            <a:xfrm>
              <a:off x="3539932" y="2666399"/>
              <a:ext cx="1946468" cy="1946469"/>
            </a:xfrm>
            <a:prstGeom prst="arc">
              <a:avLst/>
            </a:prstGeom>
            <a:ln w="28575">
              <a:solidFill>
                <a:srgbClr val="F322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flipV="1">
              <a:off x="3539932" y="2667000"/>
              <a:ext cx="1946468" cy="1946469"/>
            </a:xfrm>
            <a:prstGeom prst="arc">
              <a:avLst/>
            </a:prstGeom>
            <a:ln w="28575">
              <a:solidFill>
                <a:srgbClr val="F3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6200000">
              <a:off x="3539932" y="2667000"/>
              <a:ext cx="1946469" cy="1946468"/>
            </a:xfrm>
            <a:prstGeom prst="arc">
              <a:avLst/>
            </a:prstGeom>
            <a:ln w="28575">
              <a:solidFill>
                <a:srgbClr val="F3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5400000" flipV="1">
              <a:off x="3539932" y="2667000"/>
              <a:ext cx="1946469" cy="1946468"/>
            </a:xfrm>
            <a:prstGeom prst="arc">
              <a:avLst/>
            </a:prstGeom>
            <a:ln w="28575">
              <a:solidFill>
                <a:srgbClr val="F3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TextBox 2"/>
          <p:cNvSpPr txBox="1"/>
          <p:nvPr/>
        </p:nvSpPr>
        <p:spPr>
          <a:xfrm>
            <a:off x="3833845" y="2901270"/>
            <a:ext cx="1358642" cy="1477328"/>
          </a:xfrm>
          <a:prstGeom prst="rect">
            <a:avLst/>
          </a:prstGeom>
          <a:noFill/>
        </p:spPr>
        <p:txBody>
          <a:bodyPr wrap="none" rtlCol="0">
            <a:spAutoFit/>
          </a:bodyPr>
          <a:lstStyle/>
          <a:p>
            <a:pPr algn="ctr"/>
            <a:r>
              <a:rPr lang="en-US" i="1" dirty="0"/>
              <a:t>goals</a:t>
            </a:r>
          </a:p>
          <a:p>
            <a:pPr algn="ctr"/>
            <a:r>
              <a:rPr lang="en-US" i="1" dirty="0"/>
              <a:t>constraints</a:t>
            </a:r>
          </a:p>
          <a:p>
            <a:pPr algn="ctr"/>
            <a:r>
              <a:rPr lang="en-US" i="1" dirty="0"/>
              <a:t>assumptions</a:t>
            </a:r>
          </a:p>
          <a:p>
            <a:pPr algn="ctr"/>
            <a:r>
              <a:rPr lang="en-US" i="1" dirty="0"/>
              <a:t>decisions</a:t>
            </a:r>
          </a:p>
          <a:p>
            <a:pPr algn="ctr"/>
            <a:r>
              <a:rPr lang="en-US" i="1" dirty="0"/>
              <a:t>ideas</a:t>
            </a:r>
          </a:p>
        </p:txBody>
      </p:sp>
    </p:spTree>
    <p:extLst>
      <p:ext uri="{BB962C8B-B14F-4D97-AF65-F5344CB8AC3E}">
        <p14:creationId xmlns:p14="http://schemas.microsoft.com/office/powerpoint/2010/main" val="248056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9CC8-2643-4789-8E1C-10EBEABB45AD}"/>
              </a:ext>
            </a:extLst>
          </p:cNvPr>
          <p:cNvSpPr>
            <a:spLocks noGrp="1"/>
          </p:cNvSpPr>
          <p:nvPr>
            <p:ph type="title"/>
          </p:nvPr>
        </p:nvSpPr>
        <p:spPr/>
        <p:txBody>
          <a:bodyPr/>
          <a:lstStyle/>
          <a:p>
            <a:r>
              <a:rPr lang="en-US" dirty="0"/>
              <a:t>How would you have structured the studio?</a:t>
            </a:r>
          </a:p>
        </p:txBody>
      </p:sp>
      <p:sp>
        <p:nvSpPr>
          <p:cNvPr id="3" name="Content Placeholder 2">
            <a:extLst>
              <a:ext uri="{FF2B5EF4-FFF2-40B4-BE49-F238E27FC236}">
                <a16:creationId xmlns:a16="http://schemas.microsoft.com/office/drawing/2014/main" id="{4B00A733-40EC-42CD-8BE6-4F4F77917F81}"/>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17624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note on </a:t>
            </a:r>
            <a:r>
              <a:rPr lang="en-US"/>
              <a:t>design studio 1</a:t>
            </a:r>
            <a:endParaRPr lang="en-US" dirty="0"/>
          </a:p>
        </p:txBody>
      </p:sp>
      <p:sp>
        <p:nvSpPr>
          <p:cNvPr id="3" name="Content Placeholder 2"/>
          <p:cNvSpPr>
            <a:spLocks noGrp="1"/>
          </p:cNvSpPr>
          <p:nvPr>
            <p:ph sz="half" idx="1"/>
          </p:nvPr>
        </p:nvSpPr>
        <p:spPr/>
        <p:txBody>
          <a:bodyPr>
            <a:normAutofit/>
          </a:bodyPr>
          <a:lstStyle/>
          <a:p>
            <a:r>
              <a:rPr lang="en-US" dirty="0"/>
              <a:t>Much of what you just experienced was intentional on my part</a:t>
            </a:r>
          </a:p>
          <a:p>
            <a:endParaRPr lang="en-US" dirty="0"/>
          </a:p>
        </p:txBody>
      </p:sp>
    </p:spTree>
    <p:extLst>
      <p:ext uri="{BB962C8B-B14F-4D97-AF65-F5344CB8AC3E}">
        <p14:creationId xmlns:p14="http://schemas.microsoft.com/office/powerpoint/2010/main" val="367588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5044-6F37-472D-A50C-2B77350C614D}"/>
              </a:ext>
            </a:extLst>
          </p:cNvPr>
          <p:cNvSpPr>
            <a:spLocks noGrp="1"/>
          </p:cNvSpPr>
          <p:nvPr>
            <p:ph type="title"/>
          </p:nvPr>
        </p:nvSpPr>
        <p:spPr/>
        <p:txBody>
          <a:bodyPr/>
          <a:lstStyle/>
          <a:p>
            <a:r>
              <a:rPr lang="en-US" dirty="0"/>
              <a:t>Experts solve simpler problems first</a:t>
            </a:r>
          </a:p>
        </p:txBody>
      </p:sp>
      <p:pic>
        <p:nvPicPr>
          <p:cNvPr id="4" name="Picture 3">
            <a:extLst>
              <a:ext uri="{FF2B5EF4-FFF2-40B4-BE49-F238E27FC236}">
                <a16:creationId xmlns:a16="http://schemas.microsoft.com/office/drawing/2014/main" id="{CD64A18A-E5F9-436E-A3DE-9513C826470D}"/>
              </a:ext>
            </a:extLst>
          </p:cNvPr>
          <p:cNvPicPr/>
          <p:nvPr/>
        </p:nvPicPr>
        <p:blipFill rotWithShape="1">
          <a:blip r:embed="rId2" cstate="print">
            <a:extLst>
              <a:ext uri="{28A0092B-C50C-407E-A947-70E740481C1C}">
                <a14:useLocalDpi xmlns:a14="http://schemas.microsoft.com/office/drawing/2010/main" val="0"/>
              </a:ext>
            </a:extLst>
          </a:blip>
          <a:srcRect l="10780" r="12421"/>
          <a:stretch/>
        </p:blipFill>
        <p:spPr bwMode="auto">
          <a:xfrm>
            <a:off x="1981200" y="1143000"/>
            <a:ext cx="4800600" cy="4418971"/>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177781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3AAF-0E8C-4367-8658-9E5C36BAFC6D}"/>
              </a:ext>
            </a:extLst>
          </p:cNvPr>
          <p:cNvSpPr>
            <a:spLocks noGrp="1"/>
          </p:cNvSpPr>
          <p:nvPr>
            <p:ph type="title"/>
          </p:nvPr>
        </p:nvSpPr>
        <p:spPr>
          <a:xfrm>
            <a:off x="0" y="0"/>
            <a:ext cx="9067800" cy="609600"/>
          </a:xfrm>
        </p:spPr>
        <p:txBody>
          <a:bodyPr>
            <a:noAutofit/>
          </a:bodyPr>
          <a:lstStyle/>
          <a:p>
            <a:r>
              <a:rPr lang="en-US" sz="2400" dirty="0"/>
              <a:t>Experts draw the problem as much as they draw the solution</a:t>
            </a:r>
          </a:p>
        </p:txBody>
      </p:sp>
      <p:pic>
        <p:nvPicPr>
          <p:cNvPr id="4" name="Picture 3">
            <a:extLst>
              <a:ext uri="{FF2B5EF4-FFF2-40B4-BE49-F238E27FC236}">
                <a16:creationId xmlns:a16="http://schemas.microsoft.com/office/drawing/2014/main" id="{09F6D050-9C4F-4CB0-9B0C-BAF55E411A2E}"/>
              </a:ext>
            </a:extLst>
          </p:cNvPr>
          <p:cNvPicPr/>
          <p:nvPr/>
        </p:nvPicPr>
        <p:blipFill rotWithShape="1">
          <a:blip r:embed="rId2">
            <a:extLst>
              <a:ext uri="{28A0092B-C50C-407E-A947-70E740481C1C}">
                <a14:useLocalDpi xmlns:a14="http://schemas.microsoft.com/office/drawing/2010/main" val="0"/>
              </a:ext>
            </a:extLst>
          </a:blip>
          <a:srcRect r="5321"/>
          <a:stretch/>
        </p:blipFill>
        <p:spPr bwMode="auto">
          <a:xfrm>
            <a:off x="1143000" y="990600"/>
            <a:ext cx="6695568" cy="4998050"/>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113496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lecture</a:t>
            </a:r>
          </a:p>
        </p:txBody>
      </p:sp>
      <p:sp>
        <p:nvSpPr>
          <p:cNvPr id="3" name="Content Placeholder 2"/>
          <p:cNvSpPr>
            <a:spLocks noGrp="1"/>
          </p:cNvSpPr>
          <p:nvPr>
            <p:ph sz="half" idx="1"/>
          </p:nvPr>
        </p:nvSpPr>
        <p:spPr/>
        <p:txBody>
          <a:bodyPr/>
          <a:lstStyle/>
          <a:p>
            <a:r>
              <a:rPr lang="en-US" dirty="0"/>
              <a:t>Design studio 1 debrief</a:t>
            </a:r>
          </a:p>
          <a:p>
            <a:endParaRPr lang="en-US" dirty="0"/>
          </a:p>
          <a:p>
            <a:r>
              <a:rPr lang="en-US" dirty="0"/>
              <a:t>Expert behaviors</a:t>
            </a:r>
          </a:p>
          <a:p>
            <a:endParaRPr lang="en-US" dirty="0">
              <a:solidFill>
                <a:schemeClr val="tx1"/>
              </a:solidFill>
            </a:endParaRPr>
          </a:p>
          <a:p>
            <a:r>
              <a:rPr lang="en-US" dirty="0"/>
              <a:t>Design studio 2</a:t>
            </a:r>
          </a:p>
        </p:txBody>
      </p:sp>
    </p:spTree>
    <p:extLst>
      <p:ext uri="{BB962C8B-B14F-4D97-AF65-F5344CB8AC3E}">
        <p14:creationId xmlns:p14="http://schemas.microsoft.com/office/powerpoint/2010/main" val="163927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FC52-B422-4471-A080-08380640996A}"/>
              </a:ext>
            </a:extLst>
          </p:cNvPr>
          <p:cNvSpPr>
            <a:spLocks noGrp="1"/>
          </p:cNvSpPr>
          <p:nvPr>
            <p:ph type="title"/>
          </p:nvPr>
        </p:nvSpPr>
        <p:spPr/>
        <p:txBody>
          <a:bodyPr>
            <a:normAutofit/>
          </a:bodyPr>
          <a:lstStyle/>
          <a:p>
            <a:r>
              <a:rPr lang="en-US" dirty="0"/>
              <a:t>Experts move among levels of abstraction</a:t>
            </a:r>
          </a:p>
        </p:txBody>
      </p:sp>
      <p:pic>
        <p:nvPicPr>
          <p:cNvPr id="4" name="Picture 3">
            <a:extLst>
              <a:ext uri="{FF2B5EF4-FFF2-40B4-BE49-F238E27FC236}">
                <a16:creationId xmlns:a16="http://schemas.microsoft.com/office/drawing/2014/main" id="{FF54EE15-9A81-4B23-A44E-B1F971E8D00D}"/>
              </a:ext>
            </a:extLst>
          </p:cNvPr>
          <p:cNvPicPr/>
          <p:nvPr/>
        </p:nvPicPr>
        <p:blipFill rotWithShape="1">
          <a:blip r:embed="rId2">
            <a:extLst>
              <a:ext uri="{28A0092B-C50C-407E-A947-70E740481C1C}">
                <a14:useLocalDpi xmlns:a14="http://schemas.microsoft.com/office/drawing/2010/main" val="0"/>
              </a:ext>
            </a:extLst>
          </a:blip>
          <a:srcRect l="3662" r="3084"/>
          <a:stretch/>
        </p:blipFill>
        <p:spPr bwMode="auto">
          <a:xfrm>
            <a:off x="1447800" y="1061145"/>
            <a:ext cx="6324600" cy="4793462"/>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336219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62A8-F055-48BC-A76C-3775301BF4A7}"/>
              </a:ext>
            </a:extLst>
          </p:cNvPr>
          <p:cNvSpPr>
            <a:spLocks noGrp="1"/>
          </p:cNvSpPr>
          <p:nvPr>
            <p:ph type="title"/>
          </p:nvPr>
        </p:nvSpPr>
        <p:spPr/>
        <p:txBody>
          <a:bodyPr>
            <a:normAutofit/>
          </a:bodyPr>
          <a:lstStyle/>
          <a:p>
            <a:r>
              <a:rPr lang="en-US" dirty="0"/>
              <a:t>Experts go as deep as needed</a:t>
            </a:r>
          </a:p>
        </p:txBody>
      </p:sp>
      <p:pic>
        <p:nvPicPr>
          <p:cNvPr id="4" name="Picture 3">
            <a:extLst>
              <a:ext uri="{FF2B5EF4-FFF2-40B4-BE49-F238E27FC236}">
                <a16:creationId xmlns:a16="http://schemas.microsoft.com/office/drawing/2014/main" id="{EFC00832-FE02-4584-B573-D3755AD8588D}"/>
              </a:ext>
            </a:extLst>
          </p:cNvPr>
          <p:cNvPicPr/>
          <p:nvPr/>
        </p:nvPicPr>
        <p:blipFill rotWithShape="1">
          <a:blip r:embed="rId2">
            <a:extLst>
              <a:ext uri="{28A0092B-C50C-407E-A947-70E740481C1C}">
                <a14:useLocalDpi xmlns:a14="http://schemas.microsoft.com/office/drawing/2010/main" val="0"/>
              </a:ext>
            </a:extLst>
          </a:blip>
          <a:srcRect l="15447" t="16657" r="13561" b="18806"/>
          <a:stretch/>
        </p:blipFill>
        <p:spPr bwMode="auto">
          <a:xfrm>
            <a:off x="1606835" y="1524000"/>
            <a:ext cx="5811721" cy="3733800"/>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489528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7F34-1BF5-4DB7-B454-2C08B427217B}"/>
              </a:ext>
            </a:extLst>
          </p:cNvPr>
          <p:cNvSpPr>
            <a:spLocks noGrp="1"/>
          </p:cNvSpPr>
          <p:nvPr>
            <p:ph type="title"/>
          </p:nvPr>
        </p:nvSpPr>
        <p:spPr/>
        <p:txBody>
          <a:bodyPr/>
          <a:lstStyle/>
          <a:p>
            <a:r>
              <a:rPr lang="en-US" dirty="0"/>
              <a:t>Experts simulate continually</a:t>
            </a:r>
          </a:p>
        </p:txBody>
      </p:sp>
      <p:pic>
        <p:nvPicPr>
          <p:cNvPr id="4" name="Picture 3">
            <a:extLst>
              <a:ext uri="{FF2B5EF4-FFF2-40B4-BE49-F238E27FC236}">
                <a16:creationId xmlns:a16="http://schemas.microsoft.com/office/drawing/2014/main" id="{04897459-291B-4587-88F1-CC63A764D99B}"/>
              </a:ext>
            </a:extLst>
          </p:cNvPr>
          <p:cNvPicPr/>
          <p:nvPr/>
        </p:nvPicPr>
        <p:blipFill rotWithShape="1">
          <a:blip r:embed="rId2">
            <a:extLst>
              <a:ext uri="{28A0092B-C50C-407E-A947-70E740481C1C}">
                <a14:useLocalDpi xmlns:a14="http://schemas.microsoft.com/office/drawing/2010/main" val="0"/>
              </a:ext>
            </a:extLst>
          </a:blip>
          <a:srcRect l="8779" r="12904"/>
          <a:stretch/>
        </p:blipFill>
        <p:spPr bwMode="auto">
          <a:xfrm>
            <a:off x="1752600" y="1115834"/>
            <a:ext cx="5638800" cy="4576802"/>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1183258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30CC-931E-4F42-8142-965459B24879}"/>
              </a:ext>
            </a:extLst>
          </p:cNvPr>
          <p:cNvSpPr>
            <a:spLocks noGrp="1"/>
          </p:cNvSpPr>
          <p:nvPr>
            <p:ph type="title"/>
          </p:nvPr>
        </p:nvSpPr>
        <p:spPr>
          <a:xfrm>
            <a:off x="0" y="0"/>
            <a:ext cx="9067800" cy="609600"/>
          </a:xfrm>
        </p:spPr>
        <p:txBody>
          <a:bodyPr>
            <a:normAutofit fontScale="90000"/>
          </a:bodyPr>
          <a:lstStyle/>
          <a:p>
            <a:r>
              <a:rPr lang="en-US" dirty="0"/>
              <a:t>Experts are alert to evidence that challenges their theory</a:t>
            </a:r>
          </a:p>
        </p:txBody>
      </p:sp>
      <p:pic>
        <p:nvPicPr>
          <p:cNvPr id="4" name="Picture 3">
            <a:extLst>
              <a:ext uri="{FF2B5EF4-FFF2-40B4-BE49-F238E27FC236}">
                <a16:creationId xmlns:a16="http://schemas.microsoft.com/office/drawing/2014/main" id="{BF2846DA-1FD9-4CE4-A8A2-B4A522F56C1D}"/>
              </a:ext>
            </a:extLst>
          </p:cNvPr>
          <p:cNvPicPr/>
          <p:nvPr/>
        </p:nvPicPr>
        <p:blipFill rotWithShape="1">
          <a:blip r:embed="rId2">
            <a:extLst>
              <a:ext uri="{28A0092B-C50C-407E-A947-70E740481C1C}">
                <a14:useLocalDpi xmlns:a14="http://schemas.microsoft.com/office/drawing/2010/main" val="0"/>
              </a:ext>
            </a:extLst>
          </a:blip>
          <a:srcRect l="17713" r="14427"/>
          <a:stretch/>
        </p:blipFill>
        <p:spPr bwMode="auto">
          <a:xfrm>
            <a:off x="2286000" y="1047637"/>
            <a:ext cx="4724400" cy="4921483"/>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2656393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BCB5-2D1E-43E9-9B04-8DE10BF23405}"/>
              </a:ext>
            </a:extLst>
          </p:cNvPr>
          <p:cNvSpPr>
            <a:spLocks noGrp="1"/>
          </p:cNvSpPr>
          <p:nvPr>
            <p:ph type="title"/>
          </p:nvPr>
        </p:nvSpPr>
        <p:spPr>
          <a:xfrm>
            <a:off x="0" y="0"/>
            <a:ext cx="8915400" cy="609600"/>
          </a:xfrm>
        </p:spPr>
        <p:txBody>
          <a:bodyPr>
            <a:normAutofit/>
          </a:bodyPr>
          <a:lstStyle/>
          <a:p>
            <a:r>
              <a:rPr lang="en-US" dirty="0"/>
              <a:t>Experts think about what they are not designing</a:t>
            </a:r>
          </a:p>
        </p:txBody>
      </p:sp>
      <p:pic>
        <p:nvPicPr>
          <p:cNvPr id="4" name="Content Placeholder 3">
            <a:extLst>
              <a:ext uri="{FF2B5EF4-FFF2-40B4-BE49-F238E27FC236}">
                <a16:creationId xmlns:a16="http://schemas.microsoft.com/office/drawing/2014/main" id="{7235AD84-AA56-4F8D-92A7-99231E08FBFB}"/>
              </a:ext>
            </a:extLst>
          </p:cNvPr>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5022" r="11520"/>
          <a:stretch/>
        </p:blipFill>
        <p:spPr bwMode="auto">
          <a:xfrm>
            <a:off x="2193337" y="1600200"/>
            <a:ext cx="4703351" cy="4525963"/>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ext>
          </a:extLst>
        </p:spPr>
      </p:pic>
    </p:spTree>
    <p:extLst>
      <p:ext uri="{BB962C8B-B14F-4D97-AF65-F5344CB8AC3E}">
        <p14:creationId xmlns:p14="http://schemas.microsoft.com/office/powerpoint/2010/main" val="2579208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C7E5-36F3-4A4D-9D04-1DBBC1F290D6}"/>
              </a:ext>
            </a:extLst>
          </p:cNvPr>
          <p:cNvSpPr>
            <a:spLocks noGrp="1"/>
          </p:cNvSpPr>
          <p:nvPr>
            <p:ph type="title"/>
          </p:nvPr>
        </p:nvSpPr>
        <p:spPr/>
        <p:txBody>
          <a:bodyPr/>
          <a:lstStyle/>
          <a:p>
            <a:r>
              <a:rPr lang="en-US" dirty="0"/>
              <a:t>Experts invest now to save time later</a:t>
            </a:r>
          </a:p>
        </p:txBody>
      </p:sp>
      <p:pic>
        <p:nvPicPr>
          <p:cNvPr id="4" name="Picture 3">
            <a:extLst>
              <a:ext uri="{FF2B5EF4-FFF2-40B4-BE49-F238E27FC236}">
                <a16:creationId xmlns:a16="http://schemas.microsoft.com/office/drawing/2014/main" id="{7B1D13D9-05FA-4488-98BB-B7CD49572531}"/>
              </a:ext>
            </a:extLst>
          </p:cNvPr>
          <p:cNvPicPr/>
          <p:nvPr/>
        </p:nvPicPr>
        <p:blipFill rotWithShape="1">
          <a:blip r:embed="rId2">
            <a:extLst>
              <a:ext uri="{28A0092B-C50C-407E-A947-70E740481C1C}">
                <a14:useLocalDpi xmlns:a14="http://schemas.microsoft.com/office/drawing/2010/main" val="0"/>
              </a:ext>
            </a:extLst>
          </a:blip>
          <a:srcRect l="9200" r="11047"/>
          <a:stretch/>
        </p:blipFill>
        <p:spPr bwMode="auto">
          <a:xfrm>
            <a:off x="1905000" y="1065251"/>
            <a:ext cx="5418227" cy="4802149"/>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a:ext>
          </a:extLst>
        </p:spPr>
      </p:pic>
    </p:spTree>
    <p:extLst>
      <p:ext uri="{BB962C8B-B14F-4D97-AF65-F5344CB8AC3E}">
        <p14:creationId xmlns:p14="http://schemas.microsoft.com/office/powerpoint/2010/main" val="353178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p:txBody>
          <a:bodyPr/>
          <a:lstStyle/>
          <a:p>
            <a:r>
              <a:rPr lang="en-US" dirty="0"/>
              <a:t>As a team, design an educational traffic simulator based on the design prompt we handed out in class</a:t>
            </a:r>
          </a:p>
          <a:p>
            <a:endParaRPr lang="en-US" dirty="0"/>
          </a:p>
          <a:p>
            <a:r>
              <a:rPr lang="en-US" dirty="0"/>
              <a:t>Make sure to consider at least </a:t>
            </a:r>
            <a:r>
              <a:rPr lang="en-US" i="1" dirty="0"/>
              <a:t>three </a:t>
            </a:r>
            <a:r>
              <a:rPr lang="en-US" dirty="0"/>
              <a:t>different approaches, highlight tradeoffs among the approaches, and discuss why you chose the approach you took</a:t>
            </a:r>
          </a:p>
          <a:p>
            <a:pPr lvl="1"/>
            <a:r>
              <a:rPr lang="en-US" dirty="0"/>
              <a:t>briefly document the approaches you considered but did not adopt</a:t>
            </a:r>
          </a:p>
          <a:p>
            <a:endParaRPr lang="en-US" dirty="0"/>
          </a:p>
          <a:p>
            <a:r>
              <a:rPr lang="en-US" dirty="0"/>
              <a:t>Your group will be announced at the start of your discussion</a:t>
            </a:r>
          </a:p>
          <a:p>
            <a:endParaRPr lang="en-US" dirty="0"/>
          </a:p>
        </p:txBody>
      </p:sp>
    </p:spTree>
    <p:extLst>
      <p:ext uri="{BB962C8B-B14F-4D97-AF65-F5344CB8AC3E}">
        <p14:creationId xmlns:p14="http://schemas.microsoft.com/office/powerpoint/2010/main" val="1362204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09600"/>
          </a:xfrm>
        </p:spPr>
        <p:txBody>
          <a:bodyPr>
            <a:noAutofit/>
          </a:bodyPr>
          <a:lstStyle/>
          <a:p>
            <a:r>
              <a:rPr lang="en-US" dirty="0"/>
              <a:t>Design studio 2 (part 1)</a:t>
            </a:r>
          </a:p>
        </p:txBody>
      </p:sp>
      <p:sp>
        <p:nvSpPr>
          <p:cNvPr id="3" name="Content Placeholder 2"/>
          <p:cNvSpPr>
            <a:spLocks noGrp="1"/>
          </p:cNvSpPr>
          <p:nvPr>
            <p:ph sz="half" idx="1"/>
          </p:nvPr>
        </p:nvSpPr>
        <p:spPr/>
        <p:txBody>
          <a:bodyPr>
            <a:normAutofit/>
          </a:bodyPr>
          <a:lstStyle/>
          <a:p>
            <a:r>
              <a:rPr lang="en-US" dirty="0"/>
              <a:t>Focus</a:t>
            </a:r>
          </a:p>
          <a:p>
            <a:pPr lvl="1"/>
            <a:r>
              <a:rPr lang="en-US" dirty="0"/>
              <a:t>predicting the future</a:t>
            </a:r>
          </a:p>
          <a:p>
            <a:pPr lvl="1"/>
            <a:r>
              <a:rPr lang="en-US" dirty="0">
                <a:solidFill>
                  <a:srgbClr val="FF0000"/>
                </a:solidFill>
              </a:rPr>
              <a:t>making tradeoffs</a:t>
            </a:r>
          </a:p>
          <a:p>
            <a:pPr lvl="1"/>
            <a:r>
              <a:rPr lang="en-US" dirty="0">
                <a:solidFill>
                  <a:srgbClr val="FF0000"/>
                </a:solidFill>
              </a:rPr>
              <a:t>marrying technical and social perspectives</a:t>
            </a:r>
          </a:p>
          <a:p>
            <a:pPr lvl="1"/>
            <a:r>
              <a:rPr lang="en-US" dirty="0">
                <a:solidFill>
                  <a:schemeClr val="tx1"/>
                </a:solidFill>
              </a:rPr>
              <a:t>facing unique problems</a:t>
            </a:r>
          </a:p>
          <a:p>
            <a:pPr lvl="1"/>
            <a:r>
              <a:rPr lang="en-US" dirty="0">
                <a:solidFill>
                  <a:srgbClr val="FF0000"/>
                </a:solidFill>
              </a:rPr>
              <a:t>knowing when to stop</a:t>
            </a:r>
          </a:p>
          <a:p>
            <a:pPr lvl="1"/>
            <a:r>
              <a:rPr lang="en-US" dirty="0">
                <a:solidFill>
                  <a:srgbClr val="FF0000"/>
                </a:solidFill>
              </a:rPr>
              <a:t>accommodating change</a:t>
            </a:r>
          </a:p>
          <a:p>
            <a:endParaRPr lang="en-US" dirty="0"/>
          </a:p>
          <a:p>
            <a:endParaRPr lang="en-US" dirty="0"/>
          </a:p>
          <a:p>
            <a:endParaRPr lang="en-US" dirty="0"/>
          </a:p>
        </p:txBody>
      </p:sp>
    </p:spTree>
    <p:extLst>
      <p:ext uri="{BB962C8B-B14F-4D97-AF65-F5344CB8AC3E}">
        <p14:creationId xmlns:p14="http://schemas.microsoft.com/office/powerpoint/2010/main" val="1823652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p:txBody>
          <a:bodyPr>
            <a:normAutofit/>
          </a:bodyPr>
          <a:lstStyle/>
          <a:p>
            <a:r>
              <a:rPr lang="en-US" dirty="0"/>
              <a:t>Practice what you have learned about experts: </a:t>
            </a:r>
          </a:p>
          <a:p>
            <a:pPr lvl="1"/>
            <a:r>
              <a:rPr lang="en-US" dirty="0"/>
              <a:t>solve simpler problems first</a:t>
            </a:r>
          </a:p>
          <a:p>
            <a:pPr lvl="1"/>
            <a:r>
              <a:rPr lang="en-US" dirty="0"/>
              <a:t>draw the problem as much as they draw the solution</a:t>
            </a:r>
          </a:p>
          <a:p>
            <a:pPr lvl="1"/>
            <a:r>
              <a:rPr lang="en-US" dirty="0"/>
              <a:t>move among levels of abstraction</a:t>
            </a:r>
          </a:p>
          <a:p>
            <a:pPr lvl="1"/>
            <a:r>
              <a:rPr lang="en-US" dirty="0"/>
              <a:t>go as deep as needed</a:t>
            </a:r>
          </a:p>
          <a:p>
            <a:pPr lvl="1"/>
            <a:r>
              <a:rPr lang="en-US" dirty="0"/>
              <a:t>simulate continually</a:t>
            </a:r>
          </a:p>
          <a:p>
            <a:pPr lvl="1"/>
            <a:r>
              <a:rPr lang="en-US" dirty="0"/>
              <a:t>are alert to evidence that challenges their theory</a:t>
            </a:r>
          </a:p>
          <a:p>
            <a:pPr lvl="1"/>
            <a:r>
              <a:rPr lang="en-US" dirty="0"/>
              <a:t>think about what they are not designing</a:t>
            </a:r>
          </a:p>
          <a:p>
            <a:pPr lvl="1"/>
            <a:r>
              <a:rPr lang="en-US" dirty="0"/>
              <a:t>invest now to save time later</a:t>
            </a:r>
          </a:p>
          <a:p>
            <a:endParaRPr lang="en-US" dirty="0"/>
          </a:p>
        </p:txBody>
      </p:sp>
    </p:spTree>
    <p:extLst>
      <p:ext uri="{BB962C8B-B14F-4D97-AF65-F5344CB8AC3E}">
        <p14:creationId xmlns:p14="http://schemas.microsoft.com/office/powerpoint/2010/main" val="158958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p:txBody>
          <a:bodyPr>
            <a:normAutofit/>
          </a:bodyPr>
          <a:lstStyle/>
          <a:p>
            <a:r>
              <a:rPr lang="en-US" dirty="0"/>
              <a:t>Practice what you have learned about experts: </a:t>
            </a:r>
          </a:p>
          <a:p>
            <a:pPr lvl="1"/>
            <a:r>
              <a:rPr lang="en-US" dirty="0"/>
              <a:t>focus on the essence</a:t>
            </a:r>
          </a:p>
          <a:p>
            <a:pPr lvl="1"/>
            <a:r>
              <a:rPr lang="en-US" dirty="0"/>
              <a:t>prefer solutions that they know work</a:t>
            </a:r>
          </a:p>
          <a:p>
            <a:pPr lvl="1"/>
            <a:r>
              <a:rPr lang="en-US" dirty="0"/>
              <a:t>address knowledge deficiencies</a:t>
            </a:r>
          </a:p>
          <a:p>
            <a:pPr lvl="1"/>
            <a:r>
              <a:rPr lang="en-US" dirty="0"/>
              <a:t>generate alternatives</a:t>
            </a:r>
          </a:p>
          <a:p>
            <a:pPr lvl="1"/>
            <a:r>
              <a:rPr lang="en-US" dirty="0"/>
              <a:t>are skeptical</a:t>
            </a:r>
          </a:p>
          <a:p>
            <a:endParaRPr lang="en-US" dirty="0"/>
          </a:p>
        </p:txBody>
      </p:sp>
    </p:spTree>
    <p:extLst>
      <p:ext uri="{BB962C8B-B14F-4D97-AF65-F5344CB8AC3E}">
        <p14:creationId xmlns:p14="http://schemas.microsoft.com/office/powerpoint/2010/main" val="426438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a:t>
            </a:r>
          </a:p>
        </p:txBody>
      </p:sp>
      <p:sp>
        <p:nvSpPr>
          <p:cNvPr id="3" name="Content Placeholder 2"/>
          <p:cNvSpPr>
            <a:spLocks noGrp="1"/>
          </p:cNvSpPr>
          <p:nvPr>
            <p:ph sz="half" idx="1"/>
          </p:nvPr>
        </p:nvSpPr>
        <p:spPr/>
        <p:txBody>
          <a:bodyPr>
            <a:normAutofit lnSpcReduction="10000"/>
          </a:bodyPr>
          <a:lstStyle/>
          <a:p>
            <a:pPr marL="0" indent="0">
              <a:buNone/>
            </a:pPr>
            <a:r>
              <a:rPr lang="en-US" dirty="0"/>
              <a:t>Your client is </a:t>
            </a:r>
            <a:r>
              <a:rPr lang="en-US" i="1" dirty="0" err="1"/>
              <a:t>RealPlay</a:t>
            </a:r>
            <a:r>
              <a:rPr lang="en-US" dirty="0"/>
              <a:t>, a new company that recognizes the importance of children not only playing on some form of laptop, phone, or tablet, but also playing with friends in the real world.  </a:t>
            </a:r>
          </a:p>
          <a:p>
            <a:pPr marL="0" indent="0">
              <a:buNone/>
            </a:pPr>
            <a:r>
              <a:rPr lang="en-US" i="1" dirty="0" err="1"/>
              <a:t>RealPlay</a:t>
            </a:r>
            <a:r>
              <a:rPr lang="en-US" dirty="0"/>
              <a:t> is particularly looking to break the increasing screen-oriented world of children by finding them opportunities to play with other children.  It’s looking to borrow ideas from Facebook, Doodle, and so on, but really wants to ‘blow this out of the water’ and be the next unicorn ($1B startup).  Additional functionality, then, is something it wants thought about.</a:t>
            </a:r>
          </a:p>
          <a:p>
            <a:pPr marL="0" indent="0">
              <a:buNone/>
            </a:pPr>
            <a:r>
              <a:rPr lang="en-US" dirty="0"/>
              <a:t>The company has sought you out, because you are an excellent designer.  All of the software design is in your hands.  </a:t>
            </a:r>
            <a:r>
              <a:rPr lang="en-US" i="1" dirty="0" err="1"/>
              <a:t>RealPlay</a:t>
            </a:r>
            <a:r>
              <a:rPr lang="en-US" i="1" dirty="0"/>
              <a:t> </a:t>
            </a:r>
            <a:r>
              <a:rPr lang="en-US" dirty="0"/>
              <a:t>has the idea protected (meaning no competition), but has no idea how to actually design the software.</a:t>
            </a:r>
          </a:p>
        </p:txBody>
      </p:sp>
    </p:spTree>
    <p:extLst>
      <p:ext uri="{BB962C8B-B14F-4D97-AF65-F5344CB8AC3E}">
        <p14:creationId xmlns:p14="http://schemas.microsoft.com/office/powerpoint/2010/main" val="96470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p:txBody>
          <a:bodyPr>
            <a:normAutofit/>
          </a:bodyPr>
          <a:lstStyle/>
          <a:p>
            <a:r>
              <a:rPr lang="en-US" dirty="0"/>
              <a:t>Due through </a:t>
            </a:r>
            <a:r>
              <a:rPr lang="en-US" dirty="0" err="1"/>
              <a:t>GradeScope</a:t>
            </a:r>
            <a:r>
              <a:rPr lang="en-US" dirty="0"/>
              <a:t>, Tuesday February 19, at noon</a:t>
            </a:r>
          </a:p>
          <a:p>
            <a:pPr lvl="1"/>
            <a:r>
              <a:rPr lang="en-US" dirty="0"/>
              <a:t>make sure to identify all group members</a:t>
            </a:r>
          </a:p>
          <a:p>
            <a:pPr lvl="1"/>
            <a:r>
              <a:rPr lang="en-US" dirty="0"/>
              <a:t>make sure to identify your discussion time</a:t>
            </a:r>
          </a:p>
          <a:p>
            <a:endParaRPr lang="en-US" dirty="0"/>
          </a:p>
          <a:p>
            <a:r>
              <a:rPr lang="en-US" dirty="0"/>
              <a:t>No extensions, not even for reduced points</a:t>
            </a:r>
          </a:p>
          <a:p>
            <a:pPr lvl="1"/>
            <a:endParaRPr lang="en-US" dirty="0"/>
          </a:p>
          <a:p>
            <a:endParaRPr lang="en-US" dirty="0"/>
          </a:p>
        </p:txBody>
      </p:sp>
    </p:spTree>
    <p:extLst>
      <p:ext uri="{BB962C8B-B14F-4D97-AF65-F5344CB8AC3E}">
        <p14:creationId xmlns:p14="http://schemas.microsoft.com/office/powerpoint/2010/main" val="285177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2 (part 1)</a:t>
            </a:r>
          </a:p>
        </p:txBody>
      </p:sp>
      <p:sp>
        <p:nvSpPr>
          <p:cNvPr id="3" name="Content Placeholder 2"/>
          <p:cNvSpPr>
            <a:spLocks noGrp="1"/>
          </p:cNvSpPr>
          <p:nvPr>
            <p:ph sz="half" idx="1"/>
          </p:nvPr>
        </p:nvSpPr>
        <p:spPr>
          <a:xfrm>
            <a:off x="441832" y="1600200"/>
            <a:ext cx="8176260" cy="4525963"/>
          </a:xfrm>
        </p:spPr>
        <p:txBody>
          <a:bodyPr>
            <a:normAutofit/>
          </a:bodyPr>
          <a:lstStyle/>
          <a:p>
            <a:r>
              <a:rPr lang="en-US" dirty="0"/>
              <a:t>Team members will assess other team members</a:t>
            </a:r>
          </a:p>
          <a:p>
            <a:pPr lvl="1"/>
            <a:r>
              <a:rPr lang="en-US" dirty="0"/>
              <a:t>in terms of the contributions they make</a:t>
            </a:r>
          </a:p>
          <a:p>
            <a:pPr lvl="1"/>
            <a:r>
              <a:rPr lang="en-US" dirty="0"/>
              <a:t>in terms of enabling others to make contributions</a:t>
            </a:r>
          </a:p>
          <a:p>
            <a:endParaRPr lang="en-US" dirty="0"/>
          </a:p>
        </p:txBody>
      </p:sp>
    </p:spTree>
    <p:extLst>
      <p:ext uri="{BB962C8B-B14F-4D97-AF65-F5344CB8AC3E}">
        <p14:creationId xmlns:p14="http://schemas.microsoft.com/office/powerpoint/2010/main" val="71783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ED6C-2345-478E-923E-969AE630A014}"/>
              </a:ext>
            </a:extLst>
          </p:cNvPr>
          <p:cNvSpPr>
            <a:spLocks noGrp="1"/>
          </p:cNvSpPr>
          <p:nvPr>
            <p:ph type="title"/>
          </p:nvPr>
        </p:nvSpPr>
        <p:spPr/>
        <p:txBody>
          <a:bodyPr/>
          <a:lstStyle/>
          <a:p>
            <a:r>
              <a:rPr lang="en-US" dirty="0"/>
              <a:t>Where lies the essence of this design problem?</a:t>
            </a:r>
          </a:p>
        </p:txBody>
      </p:sp>
      <p:sp>
        <p:nvSpPr>
          <p:cNvPr id="3" name="Content Placeholder 2">
            <a:extLst>
              <a:ext uri="{FF2B5EF4-FFF2-40B4-BE49-F238E27FC236}">
                <a16:creationId xmlns:a16="http://schemas.microsoft.com/office/drawing/2014/main" id="{515BCFE0-932F-4FE3-938D-F5CC882D3CD1}"/>
              </a:ext>
            </a:extLst>
          </p:cNvPr>
          <p:cNvSpPr>
            <a:spLocks noGrp="1"/>
          </p:cNvSpPr>
          <p:nvPr>
            <p:ph sz="half" idx="1"/>
          </p:nvPr>
        </p:nvSpPr>
        <p:spPr/>
        <p:txBody>
          <a:bodyPr/>
          <a:lstStyle/>
          <a:p>
            <a:endParaRPr lang="en-US" dirty="0"/>
          </a:p>
        </p:txBody>
      </p:sp>
      <p:pic>
        <p:nvPicPr>
          <p:cNvPr id="4" name="Picture 3">
            <a:extLst>
              <a:ext uri="{FF2B5EF4-FFF2-40B4-BE49-F238E27FC236}">
                <a16:creationId xmlns:a16="http://schemas.microsoft.com/office/drawing/2014/main" id="{05F91ED5-1C83-453A-AD88-C900D4C68089}"/>
              </a:ext>
            </a:extLst>
          </p:cNvPr>
          <p:cNvPicPr/>
          <p:nvPr/>
        </p:nvPicPr>
        <p:blipFill rotWithShape="1">
          <a:blip r:embed="rId2" cstate="print">
            <a:extLst>
              <a:ext uri="{28A0092B-C50C-407E-A947-70E740481C1C}">
                <a14:useLocalDpi xmlns:a14="http://schemas.microsoft.com/office/drawing/2010/main" val="0"/>
              </a:ext>
            </a:extLst>
          </a:blip>
          <a:srcRect l="9698" r="18833"/>
          <a:stretch/>
        </p:blipFill>
        <p:spPr bwMode="auto">
          <a:xfrm>
            <a:off x="2133600" y="1143000"/>
            <a:ext cx="4648199" cy="4596962"/>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351849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0CB-C3DC-4324-9DD5-92D71FC0F744}"/>
              </a:ext>
            </a:extLst>
          </p:cNvPr>
          <p:cNvSpPr>
            <a:spLocks noGrp="1"/>
          </p:cNvSpPr>
          <p:nvPr>
            <p:ph type="title"/>
          </p:nvPr>
        </p:nvSpPr>
        <p:spPr/>
        <p:txBody>
          <a:bodyPr/>
          <a:lstStyle/>
          <a:p>
            <a:r>
              <a:rPr lang="en-US" dirty="0"/>
              <a:t>What past solutions that work did you prefer?</a:t>
            </a:r>
          </a:p>
        </p:txBody>
      </p:sp>
      <p:sp>
        <p:nvSpPr>
          <p:cNvPr id="3" name="Content Placeholder 2">
            <a:extLst>
              <a:ext uri="{FF2B5EF4-FFF2-40B4-BE49-F238E27FC236}">
                <a16:creationId xmlns:a16="http://schemas.microsoft.com/office/drawing/2014/main" id="{A34F0AA9-69B3-4C13-9AB7-DFC1AB82478D}"/>
              </a:ext>
            </a:extLst>
          </p:cNvPr>
          <p:cNvSpPr>
            <a:spLocks noGrp="1"/>
          </p:cNvSpPr>
          <p:nvPr>
            <p:ph sz="half" idx="1"/>
          </p:nvPr>
        </p:nvSpPr>
        <p:spPr/>
        <p:txBody>
          <a:bodyPr/>
          <a:lstStyle/>
          <a:p>
            <a:endParaRPr lang="en-US" dirty="0"/>
          </a:p>
        </p:txBody>
      </p:sp>
      <p:pic>
        <p:nvPicPr>
          <p:cNvPr id="4" name="Picture 3">
            <a:extLst>
              <a:ext uri="{FF2B5EF4-FFF2-40B4-BE49-F238E27FC236}">
                <a16:creationId xmlns:a16="http://schemas.microsoft.com/office/drawing/2014/main" id="{7A9BECF6-EEC1-45C7-9774-D9167DF799A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057400" y="1752600"/>
            <a:ext cx="4876800" cy="34466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953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0CB-C3DC-4324-9DD5-92D71FC0F744}"/>
              </a:ext>
            </a:extLst>
          </p:cNvPr>
          <p:cNvSpPr>
            <a:spLocks noGrp="1"/>
          </p:cNvSpPr>
          <p:nvPr>
            <p:ph type="title"/>
          </p:nvPr>
        </p:nvSpPr>
        <p:spPr/>
        <p:txBody>
          <a:bodyPr/>
          <a:lstStyle/>
          <a:p>
            <a:r>
              <a:rPr lang="en-US" dirty="0"/>
              <a:t>What knowledge deficiencies did you address?</a:t>
            </a:r>
          </a:p>
        </p:txBody>
      </p:sp>
      <p:sp>
        <p:nvSpPr>
          <p:cNvPr id="3" name="Content Placeholder 2">
            <a:extLst>
              <a:ext uri="{FF2B5EF4-FFF2-40B4-BE49-F238E27FC236}">
                <a16:creationId xmlns:a16="http://schemas.microsoft.com/office/drawing/2014/main" id="{A34F0AA9-69B3-4C13-9AB7-DFC1AB82478D}"/>
              </a:ext>
            </a:extLst>
          </p:cNvPr>
          <p:cNvSpPr>
            <a:spLocks noGrp="1"/>
          </p:cNvSpPr>
          <p:nvPr>
            <p:ph sz="half" idx="1"/>
          </p:nvPr>
        </p:nvSpPr>
        <p:spPr/>
        <p:txBody>
          <a:bodyPr/>
          <a:lstStyle/>
          <a:p>
            <a:endParaRPr lang="en-US" dirty="0"/>
          </a:p>
        </p:txBody>
      </p:sp>
      <p:pic>
        <p:nvPicPr>
          <p:cNvPr id="4" name="Picture 3">
            <a:extLst>
              <a:ext uri="{FF2B5EF4-FFF2-40B4-BE49-F238E27FC236}">
                <a16:creationId xmlns:a16="http://schemas.microsoft.com/office/drawing/2014/main" id="{5EEC88FC-59D5-4B74-8B91-AF6B6843FBF2}"/>
              </a:ext>
            </a:extLst>
          </p:cNvPr>
          <p:cNvPicPr/>
          <p:nvPr/>
        </p:nvPicPr>
        <p:blipFill rotWithShape="1">
          <a:blip r:embed="rId2">
            <a:extLst>
              <a:ext uri="{28A0092B-C50C-407E-A947-70E740481C1C}">
                <a14:useLocalDpi xmlns:a14="http://schemas.microsoft.com/office/drawing/2010/main" val="0"/>
              </a:ext>
            </a:extLst>
          </a:blip>
          <a:srcRect l="12087" r="8837"/>
          <a:stretch/>
        </p:blipFill>
        <p:spPr bwMode="auto">
          <a:xfrm>
            <a:off x="1752600" y="838200"/>
            <a:ext cx="5715000" cy="5109037"/>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254729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75E0-7126-4897-967D-FD91D6EBCBFD}"/>
              </a:ext>
            </a:extLst>
          </p:cNvPr>
          <p:cNvSpPr>
            <a:spLocks noGrp="1"/>
          </p:cNvSpPr>
          <p:nvPr>
            <p:ph type="title"/>
          </p:nvPr>
        </p:nvSpPr>
        <p:spPr/>
        <p:txBody>
          <a:bodyPr/>
          <a:lstStyle/>
          <a:p>
            <a:r>
              <a:rPr lang="en-US" dirty="0"/>
              <a:t>What alternatives did you generate?</a:t>
            </a:r>
          </a:p>
        </p:txBody>
      </p:sp>
      <p:sp>
        <p:nvSpPr>
          <p:cNvPr id="3" name="Content Placeholder 2">
            <a:extLst>
              <a:ext uri="{FF2B5EF4-FFF2-40B4-BE49-F238E27FC236}">
                <a16:creationId xmlns:a16="http://schemas.microsoft.com/office/drawing/2014/main" id="{73A2569E-D107-4FF5-916A-50AC1937001C}"/>
              </a:ext>
            </a:extLst>
          </p:cNvPr>
          <p:cNvSpPr>
            <a:spLocks noGrp="1"/>
          </p:cNvSpPr>
          <p:nvPr>
            <p:ph sz="half" idx="1"/>
          </p:nvPr>
        </p:nvSpPr>
        <p:spPr/>
        <p:txBody>
          <a:bodyPr/>
          <a:lstStyle/>
          <a:p>
            <a:endParaRPr lang="en-US"/>
          </a:p>
        </p:txBody>
      </p:sp>
      <p:pic>
        <p:nvPicPr>
          <p:cNvPr id="4" name="Picture 3">
            <a:extLst>
              <a:ext uri="{FF2B5EF4-FFF2-40B4-BE49-F238E27FC236}">
                <a16:creationId xmlns:a16="http://schemas.microsoft.com/office/drawing/2014/main" id="{BAFF0F76-831C-46F7-B249-DCD9547DCBE3}"/>
              </a:ext>
            </a:extLst>
          </p:cNvPr>
          <p:cNvPicPr/>
          <p:nvPr/>
        </p:nvPicPr>
        <p:blipFill rotWithShape="1">
          <a:blip r:embed="rId2">
            <a:extLst>
              <a:ext uri="{28A0092B-C50C-407E-A947-70E740481C1C}">
                <a14:useLocalDpi xmlns:a14="http://schemas.microsoft.com/office/drawing/2010/main" val="0"/>
              </a:ext>
            </a:extLst>
          </a:blip>
          <a:srcRect l="12238" r="20720"/>
          <a:stretch/>
        </p:blipFill>
        <p:spPr bwMode="auto">
          <a:xfrm>
            <a:off x="1828800" y="619845"/>
            <a:ext cx="5181600" cy="5463626"/>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334330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927333-16BB-4C9A-BC3C-602C021A8CA9}"/>
              </a:ext>
            </a:extLst>
          </p:cNvPr>
          <p:cNvPicPr/>
          <p:nvPr/>
        </p:nvPicPr>
        <p:blipFill rotWithShape="1">
          <a:blip r:embed="rId2">
            <a:extLst>
              <a:ext uri="{28A0092B-C50C-407E-A947-70E740481C1C}">
                <a14:useLocalDpi xmlns:a14="http://schemas.microsoft.com/office/drawing/2010/main" val="0"/>
              </a:ext>
            </a:extLst>
          </a:blip>
          <a:srcRect l="24311" r="27309"/>
          <a:stretch/>
        </p:blipFill>
        <p:spPr bwMode="auto">
          <a:xfrm>
            <a:off x="2286000" y="202741"/>
            <a:ext cx="4572000" cy="6680232"/>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
        <p:nvSpPr>
          <p:cNvPr id="2" name="Title 1">
            <a:extLst>
              <a:ext uri="{FF2B5EF4-FFF2-40B4-BE49-F238E27FC236}">
                <a16:creationId xmlns:a16="http://schemas.microsoft.com/office/drawing/2014/main" id="{73476C61-E30B-49D9-8494-229BF73C40E2}"/>
              </a:ext>
            </a:extLst>
          </p:cNvPr>
          <p:cNvSpPr>
            <a:spLocks noGrp="1"/>
          </p:cNvSpPr>
          <p:nvPr>
            <p:ph type="title"/>
          </p:nvPr>
        </p:nvSpPr>
        <p:spPr/>
        <p:txBody>
          <a:bodyPr/>
          <a:lstStyle/>
          <a:p>
            <a:r>
              <a:rPr lang="en-US" dirty="0"/>
              <a:t>How were you skeptical?</a:t>
            </a:r>
          </a:p>
        </p:txBody>
      </p:sp>
      <p:sp>
        <p:nvSpPr>
          <p:cNvPr id="3" name="Content Placeholder 2">
            <a:extLst>
              <a:ext uri="{FF2B5EF4-FFF2-40B4-BE49-F238E27FC236}">
                <a16:creationId xmlns:a16="http://schemas.microsoft.com/office/drawing/2014/main" id="{61B04689-366E-4A95-AEB9-2995F9282513}"/>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89654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39C7-C167-4810-94C1-25F0B24162ED}"/>
              </a:ext>
            </a:extLst>
          </p:cNvPr>
          <p:cNvSpPr>
            <a:spLocks noGrp="1"/>
          </p:cNvSpPr>
          <p:nvPr>
            <p:ph type="title"/>
          </p:nvPr>
        </p:nvSpPr>
        <p:spPr/>
        <p:txBody>
          <a:bodyPr/>
          <a:lstStyle/>
          <a:p>
            <a:r>
              <a:rPr lang="en-US" dirty="0"/>
              <a:t>What was difficult about this design studio?</a:t>
            </a:r>
          </a:p>
        </p:txBody>
      </p:sp>
      <p:sp>
        <p:nvSpPr>
          <p:cNvPr id="3" name="Content Placeholder 2">
            <a:extLst>
              <a:ext uri="{FF2B5EF4-FFF2-40B4-BE49-F238E27FC236}">
                <a16:creationId xmlns:a16="http://schemas.microsoft.com/office/drawing/2014/main" id="{512EBF3B-5BFF-4283-930D-5E79040A012F}"/>
              </a:ext>
            </a:extLst>
          </p:cNvPr>
          <p:cNvSpPr>
            <a:spLocks noGrp="1"/>
          </p:cNvSpPr>
          <p:nvPr>
            <p:ph sz="half" idx="1"/>
          </p:nvPr>
        </p:nvSpPr>
        <p:spPr/>
        <p:txBody>
          <a:bodyPr/>
          <a:lstStyle/>
          <a:p>
            <a:r>
              <a:rPr lang="en-US" dirty="0"/>
              <a:t>Why?</a:t>
            </a:r>
          </a:p>
        </p:txBody>
      </p:sp>
    </p:spTree>
    <p:extLst>
      <p:ext uri="{BB962C8B-B14F-4D97-AF65-F5344CB8AC3E}">
        <p14:creationId xmlns:p14="http://schemas.microsoft.com/office/powerpoint/2010/main" val="2292098375"/>
      </p:ext>
    </p:extLst>
  </p:cSld>
  <p:clrMapOvr>
    <a:masterClrMapping/>
  </p:clrMapOvr>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4644</TotalTime>
  <Words>726</Words>
  <Application>Microsoft Office PowerPoint</Application>
  <PresentationFormat>On-screen Show (4:3)</PresentationFormat>
  <Paragraphs>108</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SDCL</vt:lpstr>
      <vt:lpstr>Informatics 121 Software Design I</vt:lpstr>
      <vt:lpstr>Today’s lecture</vt:lpstr>
      <vt:lpstr>Design studio 1</vt:lpstr>
      <vt:lpstr>Where lies the essence of this design problem?</vt:lpstr>
      <vt:lpstr>What past solutions that work did you prefer?</vt:lpstr>
      <vt:lpstr>What knowledge deficiencies did you address?</vt:lpstr>
      <vt:lpstr>What alternatives did you generate?</vt:lpstr>
      <vt:lpstr>How were you skeptical?</vt:lpstr>
      <vt:lpstr>What was difficult about this design studio?</vt:lpstr>
      <vt:lpstr>If you had more time, what would you have done?</vt:lpstr>
      <vt:lpstr>How much did you feel you were engaging in...</vt:lpstr>
      <vt:lpstr>How much did you feel you were engaging in...</vt:lpstr>
      <vt:lpstr>How much did you feel you were engaging in...</vt:lpstr>
      <vt:lpstr>Did you keep this in mind?</vt:lpstr>
      <vt:lpstr>Did you keep this in mind?</vt:lpstr>
      <vt:lpstr>How would you have structured the studio?</vt:lpstr>
      <vt:lpstr>Final note on design studio 1</vt:lpstr>
      <vt:lpstr>Experts solve simpler problems first</vt:lpstr>
      <vt:lpstr>Experts draw the problem as much as they draw the solution</vt:lpstr>
      <vt:lpstr>Experts move among levels of abstraction</vt:lpstr>
      <vt:lpstr>Experts go as deep as needed</vt:lpstr>
      <vt:lpstr>Experts simulate continually</vt:lpstr>
      <vt:lpstr>Experts are alert to evidence that challenges their theory</vt:lpstr>
      <vt:lpstr>Experts think about what they are not designing</vt:lpstr>
      <vt:lpstr>Experts invest now to save time later</vt:lpstr>
      <vt:lpstr>Design studio 2 (part 1)</vt:lpstr>
      <vt:lpstr>Design studio 2 (part 1)</vt:lpstr>
      <vt:lpstr>Design studio 2 (part 1)</vt:lpstr>
      <vt:lpstr>Design studio 2 (part 1)</vt:lpstr>
      <vt:lpstr>Design studio 2 (part 1)</vt:lpstr>
      <vt:lpstr>Design studio 2 (part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709</cp:revision>
  <cp:lastPrinted>2013-07-05T19:57:41Z</cp:lastPrinted>
  <dcterms:created xsi:type="dcterms:W3CDTF">2011-04-22T07:09:34Z</dcterms:created>
  <dcterms:modified xsi:type="dcterms:W3CDTF">2019-02-02T23:15:43Z</dcterms:modified>
</cp:coreProperties>
</file>